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  <p:sldMasterId id="2147483713" r:id="rId4"/>
    <p:sldMasterId id="2147483725" r:id="rId5"/>
  </p:sldMasterIdLst>
  <p:notesMasterIdLst>
    <p:notesMasterId r:id="rId17"/>
  </p:notesMasterIdLst>
  <p:handoutMasterIdLst>
    <p:handoutMasterId r:id="rId18"/>
  </p:handoutMasterIdLst>
  <p:sldIdLst>
    <p:sldId id="257" r:id="rId6"/>
    <p:sldId id="259" r:id="rId7"/>
    <p:sldId id="260" r:id="rId8"/>
    <p:sldId id="266" r:id="rId9"/>
    <p:sldId id="263" r:id="rId10"/>
    <p:sldId id="264" r:id="rId11"/>
    <p:sldId id="262" r:id="rId12"/>
    <p:sldId id="269" r:id="rId13"/>
    <p:sldId id="265" r:id="rId14"/>
    <p:sldId id="267" r:id="rId15"/>
    <p:sldId id="268" r:id="rId16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63" d="100"/>
          <a:sy n="63" d="100"/>
        </p:scale>
        <p:origin x="67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ACFE0-ABBC-40A5-8618-54793FD1DF60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AB888-B707-480C-B00B-56392F849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65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C2F95-E34B-4107-85D6-DC801F55B8F2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77DA8-48F0-4369-8450-61221820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1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E3FC-21D0-5A44-A94D-D4C6FA045CB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5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39729">
              <a:defRPr/>
            </a:pPr>
            <a:r>
              <a:rPr lang="en-US" dirty="0"/>
              <a:t>The Accountable Care Atlas is a collection of over 160 competencies organized into a logical sequence for implementation. They are organized based in relation to other competencies. We knew it would be important to show that holistic organization rather than just a list of competencies, with the goal of showing how they relate to each other, because we understand that healthcare is complex and that there’s a lot of interrelatedness. We also included, and we’ll dive into this more into in a minute, phases and work areas to help break it up, to make it more useable and intuitive. </a:t>
            </a:r>
          </a:p>
          <a:p>
            <a:pPr defTabSz="93972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97363-CA84-437F-848F-7F34E34CF91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8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286-75F1-9448-8DE5-E4189803C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C63C-A90F-384A-918D-142349990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286-75F1-9448-8DE5-E4189803C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C63C-A90F-384A-918D-142349990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2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286-75F1-9448-8DE5-E4189803C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C63C-A90F-384A-918D-142349990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95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048" y="1827659"/>
            <a:ext cx="5181600" cy="1259745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58" y="3034992"/>
            <a:ext cx="5205191" cy="74723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4251"/>
            <a:ext cx="12192000" cy="7016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5987"/>
            <a:ext cx="12192000" cy="34791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1259585"/>
            <a:ext cx="12192000" cy="0"/>
          </a:xfrm>
          <a:prstGeom prst="line">
            <a:avLst/>
          </a:prstGeom>
          <a:ln w="127000">
            <a:solidFill>
              <a:srgbClr val="86A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5283059"/>
            <a:ext cx="4137061" cy="0"/>
          </a:xfrm>
          <a:prstGeom prst="line">
            <a:avLst/>
          </a:prstGeom>
          <a:ln w="63500">
            <a:solidFill>
              <a:srgbClr val="006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297081" y="5283059"/>
            <a:ext cx="4330888" cy="0"/>
          </a:xfrm>
          <a:prstGeom prst="line">
            <a:avLst/>
          </a:prstGeom>
          <a:ln w="63500">
            <a:solidFill>
              <a:srgbClr val="86A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8931180" y="5283059"/>
            <a:ext cx="3260821" cy="0"/>
          </a:xfrm>
          <a:prstGeom prst="line">
            <a:avLst/>
          </a:prstGeom>
          <a:ln w="63500">
            <a:solidFill>
              <a:srgbClr val="552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737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827"/>
            <a:ext cx="10515600" cy="517743"/>
          </a:xfrm>
        </p:spPr>
        <p:txBody>
          <a:bodyPr>
            <a:normAutofit/>
          </a:bodyPr>
          <a:lstStyle>
            <a:lvl1pPr>
              <a:defRPr sz="1800" b="1" i="0" cap="all" baseline="0">
                <a:solidFill>
                  <a:srgbClr val="5527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03325"/>
            <a:ext cx="10515600" cy="4351338"/>
          </a:xfrm>
        </p:spPr>
        <p:txBody>
          <a:bodyPr/>
          <a:lstStyle>
            <a:lvl1pPr marL="228600" indent="-228600">
              <a:buClr>
                <a:srgbClr val="006498"/>
              </a:buClr>
              <a:buFont typeface="LucidaGrande" charset="0"/>
              <a:buChar char="+"/>
              <a:defRPr/>
            </a:lvl1pPr>
            <a:lvl2pPr marL="685800" indent="-228600">
              <a:buClr>
                <a:srgbClr val="006498"/>
              </a:buClr>
              <a:buFont typeface="LucidaGrande" charset="0"/>
              <a:buChar char="+"/>
              <a:defRPr/>
            </a:lvl2pPr>
            <a:lvl3pPr marL="1143000" indent="-228600">
              <a:buClr>
                <a:srgbClr val="006498"/>
              </a:buClr>
              <a:buFont typeface="LucidaGrande" charset="0"/>
              <a:buChar char="+"/>
              <a:defRPr/>
            </a:lvl3pPr>
            <a:lvl4pPr marL="1600200" indent="-228600">
              <a:buClr>
                <a:srgbClr val="006498"/>
              </a:buClr>
              <a:buFont typeface="LucidaGrande" charset="0"/>
              <a:buChar char="+"/>
              <a:defRPr/>
            </a:lvl4pPr>
            <a:lvl5pPr marL="2057400" indent="-228600">
              <a:buClr>
                <a:srgbClr val="006498"/>
              </a:buClr>
              <a:buFont typeface="LucidaGrande" charset="0"/>
              <a:buChar char="+"/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9489-DF73-4A76-950F-93D686310C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55905" y="378341"/>
            <a:ext cx="0" cy="193853"/>
          </a:xfrm>
          <a:prstGeom prst="line">
            <a:avLst/>
          </a:prstGeom>
          <a:ln w="88900">
            <a:solidFill>
              <a:srgbClr val="86A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783771"/>
            <a:ext cx="12192000" cy="0"/>
          </a:xfrm>
          <a:prstGeom prst="line">
            <a:avLst/>
          </a:prstGeom>
          <a:ln w="22225">
            <a:solidFill>
              <a:schemeClr val="tx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17" y="6475864"/>
            <a:ext cx="5368120" cy="14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61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6449483" cy="2455861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9489-DF73-4A76-950F-93D686310C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425543" y="2"/>
            <a:ext cx="3444635" cy="6089650"/>
          </a:xfrm>
          <a:prstGeom prst="rect">
            <a:avLst/>
          </a:prstGeom>
          <a:solidFill>
            <a:srgbClr val="86A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17" y="6475864"/>
            <a:ext cx="5368120" cy="14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14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9489-DF73-4A76-950F-93D686310C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690688"/>
            <a:ext cx="12192000" cy="42732"/>
          </a:xfrm>
          <a:prstGeom prst="line">
            <a:avLst/>
          </a:prstGeom>
          <a:ln w="22225">
            <a:solidFill>
              <a:schemeClr val="tx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955" y="6465625"/>
            <a:ext cx="4026091" cy="14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88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9489-DF73-4A76-950F-93D686310C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690688"/>
            <a:ext cx="12192000" cy="42732"/>
          </a:xfrm>
          <a:prstGeom prst="line">
            <a:avLst/>
          </a:prstGeom>
          <a:ln w="22225">
            <a:solidFill>
              <a:schemeClr val="tx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955" y="6465625"/>
            <a:ext cx="4026091" cy="14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30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9489-DF73-4A76-950F-93D686310C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690688"/>
            <a:ext cx="12192000" cy="42732"/>
          </a:xfrm>
          <a:prstGeom prst="line">
            <a:avLst/>
          </a:prstGeom>
          <a:ln w="22225">
            <a:solidFill>
              <a:schemeClr val="tx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955" y="6465625"/>
            <a:ext cx="4026091" cy="14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47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9489-DF73-4A76-950F-93D686310C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955" y="6465625"/>
            <a:ext cx="4026091" cy="14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98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9489-DF73-4A76-950F-93D686310C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955" y="6465625"/>
            <a:ext cx="4026091" cy="14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6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286-75F1-9448-8DE5-E4189803C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C63C-A90F-384A-918D-142349990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2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9489-DF73-4A76-950F-93D686310C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955" y="6465625"/>
            <a:ext cx="4026091" cy="14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97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9489-DF73-4A76-950F-93D686310C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26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9489-DF73-4A76-950F-93D686310C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8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047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83219" y="1047750"/>
            <a:ext cx="9814983" cy="0"/>
          </a:xfrm>
          <a:prstGeom prst="line">
            <a:avLst/>
          </a:prstGeom>
          <a:ln w="12700">
            <a:solidFill>
              <a:srgbClr val="195C8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175" y="186453"/>
            <a:ext cx="9896592" cy="959027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47235" y="1374805"/>
            <a:ext cx="9897533" cy="49841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685800">
              <a:defRPr/>
            </a:lvl1pPr>
          </a:lstStyle>
          <a:p>
            <a:fld id="{6D891446-EA05-4E5A-92E5-A104CCCD988C}" type="slidenum">
              <a:rPr lang="en-US" alt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15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CP_w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84965" y="6561605"/>
            <a:ext cx="944275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814635" y="1348033"/>
            <a:ext cx="10539167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28535" y="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3002D-583C-4943-9957-75EBF55CFC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2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A2C4-AE0E-5946-A9D4-6533D68737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5905" y="378341"/>
            <a:ext cx="0" cy="193853"/>
          </a:xfrm>
          <a:prstGeom prst="line">
            <a:avLst/>
          </a:prstGeom>
          <a:ln w="88900">
            <a:solidFill>
              <a:srgbClr val="86A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74172" y="783771"/>
            <a:ext cx="12627429" cy="0"/>
          </a:xfrm>
          <a:prstGeom prst="line">
            <a:avLst/>
          </a:prstGeom>
          <a:ln w="22225">
            <a:solidFill>
              <a:schemeClr val="tx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17" y="6475866"/>
            <a:ext cx="5368120" cy="146577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39809" y="1079863"/>
            <a:ext cx="10613993" cy="5097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39807" y="325968"/>
            <a:ext cx="10731500" cy="301217"/>
          </a:xfrm>
          <a:prstGeom prst="rect">
            <a:avLst/>
          </a:prstGeom>
        </p:spPr>
        <p:txBody>
          <a:bodyPr/>
          <a:lstStyle>
            <a:lvl1pPr>
              <a:defRPr sz="1275" b="1">
                <a:solidFill>
                  <a:srgbClr val="5525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8788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CB9-4FDA-40E0-8814-5579E64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004A-9C2C-44C0-B85F-5771B1F54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31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CB9-4FDA-40E0-8814-5579E64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004A-9C2C-44C0-B85F-5771B1F54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49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CB9-4FDA-40E0-8814-5579E64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004A-9C2C-44C0-B85F-5771B1F54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91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CB9-4FDA-40E0-8814-5579E64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004A-9C2C-44C0-B85F-5771B1F54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286-75F1-9448-8DE5-E4189803C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C63C-A90F-384A-918D-142349990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25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CB9-4FDA-40E0-8814-5579E64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004A-9C2C-44C0-B85F-5771B1F54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36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CB9-4FDA-40E0-8814-5579E64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004A-9C2C-44C0-B85F-5771B1F54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86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CB9-4FDA-40E0-8814-5579E64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004A-9C2C-44C0-B85F-5771B1F54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42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CB9-4FDA-40E0-8814-5579E64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004A-9C2C-44C0-B85F-5771B1F54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14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CB9-4FDA-40E0-8814-5579E64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004A-9C2C-44C0-B85F-5771B1F54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21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CB9-4FDA-40E0-8814-5579E64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004A-9C2C-44C0-B85F-5771B1F54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9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2CB9-4FDA-40E0-8814-5579E64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004A-9C2C-44C0-B85F-5771B1F54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00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017" y="204236"/>
            <a:ext cx="10972800" cy="609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724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upsum</a:t>
            </a:r>
            <a:r>
              <a:rPr lang="en-US" dirty="0"/>
              <a:t> dolor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017" y="6356352"/>
            <a:ext cx="2844800" cy="365125"/>
          </a:xfrm>
        </p:spPr>
        <p:txBody>
          <a:bodyPr/>
          <a:lstStyle/>
          <a:p>
            <a:fld id="{322B3533-264D-1443-8864-07D5B7452D2A}" type="datetimeFigureOut">
              <a:rPr lang="en-US" smtClean="0">
                <a:solidFill>
                  <a:srgbClr val="1E3756">
                    <a:tint val="75000"/>
                  </a:srgbClr>
                </a:solidFill>
              </a:rPr>
              <a:pPr/>
              <a:t>8/9/2018</a:t>
            </a:fld>
            <a:endParaRPr lang="en-US">
              <a:solidFill>
                <a:srgbClr val="1E375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375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D2CD-9BC2-1545-9CA9-436CF28268A4}" type="slidenum">
              <a:rPr lang="en-US" smtClean="0">
                <a:solidFill>
                  <a:srgbClr val="1E375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3756">
                  <a:tint val="75000"/>
                </a:srgb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599017" y="885774"/>
            <a:ext cx="6400800" cy="486833"/>
          </a:xfrm>
        </p:spPr>
        <p:txBody>
          <a:bodyPr>
            <a:noAutofit/>
          </a:bodyPr>
          <a:lstStyle>
            <a:lvl1pPr marL="0" indent="0">
              <a:buNone/>
              <a:defRPr sz="2128"/>
            </a:lvl1pPr>
            <a:lvl2pPr marL="608061" indent="0">
              <a:buNone/>
              <a:defRPr sz="2128"/>
            </a:lvl2pPr>
            <a:lvl3pPr marL="1216122" indent="0">
              <a:buNone/>
              <a:defRPr sz="2128"/>
            </a:lvl3pPr>
            <a:lvl4pPr marL="1824182" indent="0">
              <a:buNone/>
              <a:defRPr sz="2128"/>
            </a:lvl4pPr>
            <a:lvl5pPr marL="2432243" indent="0">
              <a:buNone/>
              <a:defRPr sz="2128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upsum</a:t>
            </a:r>
            <a:r>
              <a:rPr lang="en-US" dirty="0"/>
              <a:t> dolor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1216075" y="1534104"/>
            <a:ext cx="9751328" cy="4866697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1863">
                <a:ln>
                  <a:noFill/>
                </a:ln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99018" y="762000"/>
            <a:ext cx="1132714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0" b="26467"/>
          <a:stretch/>
        </p:blipFill>
        <p:spPr>
          <a:xfrm>
            <a:off x="9313049" y="40983"/>
            <a:ext cx="2837969" cy="7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21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7A2053-D057-4BEF-B904-572FDF910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E0CE28-73DE-42B5-971A-ED752774C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7A7B11-1B68-4264-A882-67097D6B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2463D4-5889-45D6-AF88-A88A67E9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EC42F0-8F01-47D0-8469-C544E356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14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F12267-65C1-466E-B52D-0988EA1B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2FDFB4-3AC7-4DB8-B585-BDE94E86E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AEC45F-EC0C-4188-AD18-B95AEAF4E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E1EB32-F50A-4637-B92C-C693F2BF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A03B1D-C89A-4BF6-9474-6813DE11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0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286-75F1-9448-8DE5-E4189803C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C63C-A90F-384A-918D-142349990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46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891C7-907B-443F-9740-866F56F8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6775FC-9A4D-4AB1-9D8C-2A86BEA1F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8F4998-0481-4E65-BDAA-DC73D6F8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5D949C-DD1B-4685-9DBB-292A05300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F18F61-6A8E-46EE-B956-3D21F4F3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54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0A8907-1801-4684-9DD6-034C0996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59F51D-FB55-4F2C-947F-698CAC569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49FB93-2933-4449-BACA-7137AE4F3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09D874-96D5-44CA-A8BD-2001CCCD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10662B-AD2D-42EB-96D6-5BF089DE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BF1955-8B34-4A2F-B056-FE5A8A91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45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61E65D-4E92-4EAE-A8F6-2A07E06C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25B60D-F281-476B-87EE-E50413BE6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19674F-F42E-449B-91A1-621AF39DF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BA04A9-81EE-45F9-A485-B805CB9F1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0C2852-9363-4993-A26F-0C3288F03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921CAA-631A-4822-A5A3-6722D9714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996997-252F-41B5-8B14-3F3E7551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51E95CC-03D7-4D6D-8995-941AB6D0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73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6C1FEF-FD5A-4AC2-BA9B-C96F4F50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1EF861-6AC3-4394-85C6-96033629C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54514F-A85F-422A-AFB0-6339B554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4792B3-2952-4F32-BB37-E0812FE78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698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EFE1130-32D2-492F-BC98-B80A6DEA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45D89F1-23DE-49C7-BFFB-B95A28EB4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6860BC-EBBC-4BDB-872F-D2032C14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D14FE-510B-4ED1-BC99-F493F050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A5EEBE-91E5-49E8-B226-ED7C0420B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DABAB2-7E96-411E-9165-A4C6FE061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968668-5976-45D5-BDC1-681CA74A9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6A3C80-1E35-40DC-AD16-F89F11940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B49420-B90F-46E0-A036-558D8E61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249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0A98A5-D07E-426B-B828-87CE71CA1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94E44B-FDB7-4027-A642-F8DD1088C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E56606-5044-497A-9092-B647F05DB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30B017-74A9-4513-A1AE-FD0D2178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8820BB-5953-44AD-B537-9DFE0BB1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9186C8-6556-463B-BEB2-70CE4C0F2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267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836D82-E264-4331-9601-D4196988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60CF97-AC80-414E-8B8F-C55CB0282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53FD67-3685-45AA-BCB6-5252A431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F824A9-5DD5-4441-B3A2-67045F8C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616335-3BD2-4B34-A72B-26F9BC1A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610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F875276-EACF-4993-8A63-D284FCDE0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27A2CDA-2645-4653-9555-8BC203C26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A01EDC-7230-4E6C-A8EE-9CE9FF566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5861A6-2141-4002-905F-8E7CEAD3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A08D7E-8B0A-45FE-93C8-F58491F6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4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7A2053-D057-4BEF-B904-572FDF910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E0CE28-73DE-42B5-971A-ED752774C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7A7B11-1B68-4264-A882-67097D6B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2463D4-5889-45D6-AF88-A88A67E9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EC42F0-8F01-47D0-8469-C544E356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1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286-75F1-9448-8DE5-E4189803C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C63C-A90F-384A-918D-142349990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999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F12267-65C1-466E-B52D-0988EA1B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2FDFB4-3AC7-4DB8-B585-BDE94E86E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AEC45F-EC0C-4188-AD18-B95AEAF4E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E1EB32-F50A-4637-B92C-C693F2BF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A03B1D-C89A-4BF6-9474-6813DE11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68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891C7-907B-443F-9740-866F56F8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6775FC-9A4D-4AB1-9D8C-2A86BEA1F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8F4998-0481-4E65-BDAA-DC73D6F8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5D949C-DD1B-4685-9DBB-292A05300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F18F61-6A8E-46EE-B956-3D21F4F3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399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0A8907-1801-4684-9DD6-034C0996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59F51D-FB55-4F2C-947F-698CAC569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49FB93-2933-4449-BACA-7137AE4F3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09D874-96D5-44CA-A8BD-2001CCCD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10662B-AD2D-42EB-96D6-5BF089DE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BF1955-8B34-4A2F-B056-FE5A8A91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453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61E65D-4E92-4EAE-A8F6-2A07E06C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25B60D-F281-476B-87EE-E50413BE6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19674F-F42E-449B-91A1-621AF39DF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BA04A9-81EE-45F9-A485-B805CB9F1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0C2852-9363-4993-A26F-0C3288F03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921CAA-631A-4822-A5A3-6722D9714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E996997-252F-41B5-8B14-3F3E7551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51E95CC-03D7-4D6D-8995-941AB6D0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707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6C1FEF-FD5A-4AC2-BA9B-C96F4F50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1EF861-6AC3-4394-85C6-96033629C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54514F-A85F-422A-AFB0-6339B554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4792B3-2952-4F32-BB37-E0812FE78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799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EFE1130-32D2-492F-BC98-B80A6DEA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45D89F1-23DE-49C7-BFFB-B95A28EB4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6860BC-EBBC-4BDB-872F-D2032C14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26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D14FE-510B-4ED1-BC99-F493F050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A5EEBE-91E5-49E8-B226-ED7C0420B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DABAB2-7E96-411E-9165-A4C6FE061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968668-5976-45D5-BDC1-681CA74A9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6A3C80-1E35-40DC-AD16-F89F11940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B49420-B90F-46E0-A036-558D8E61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75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0A98A5-D07E-426B-B828-87CE71CA1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94E44B-FDB7-4027-A642-F8DD1088C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E56606-5044-497A-9092-B647F05DB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30B017-74A9-4513-A1AE-FD0D2178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8820BB-5953-44AD-B537-9DFE0BB1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9186C8-6556-463B-BEB2-70CE4C0F2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128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836D82-E264-4331-9601-D4196988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60CF97-AC80-414E-8B8F-C55CB0282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53FD67-3685-45AA-BCB6-5252A431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F824A9-5DD5-4441-B3A2-67045F8C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616335-3BD2-4B34-A72B-26F9BC1A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889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F875276-EACF-4993-8A63-D284FCDE0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27A2CDA-2645-4653-9555-8BC203C26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A01EDC-7230-4E6C-A8EE-9CE9FF566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5861A6-2141-4002-905F-8E7CEAD3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A08D7E-8B0A-45FE-93C8-F58491F6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4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286-75F1-9448-8DE5-E4189803C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C63C-A90F-384A-918D-142349990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1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286-75F1-9448-8DE5-E4189803C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C63C-A90F-384A-918D-142349990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286-75F1-9448-8DE5-E4189803C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C63C-A90F-384A-918D-142349990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0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A286-75F1-9448-8DE5-E4189803C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BC63C-A90F-384A-918D-142349990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9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A286-75F1-9448-8DE5-E4189803C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BC63C-A90F-384A-918D-1423499908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69489-DF73-4A76-950F-93D686310C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2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72CB9-4FDA-40E0-8814-5579E6443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004A-9C2C-44C0-B85F-5771B1F548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6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58F74E-0AC5-4A03-99C4-451A5EE0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3F6A62-D57A-46CB-9F47-80FAE90B0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895AD1-8E91-41C2-92B5-A416D5123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E31DE5-2E5E-4EE2-AFA7-32597E804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6C158D-361D-4E45-87D5-B751F50F3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2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58F74E-0AC5-4A03-99C4-451A5EE0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3F6A62-D57A-46CB-9F47-80FAE90B0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895AD1-8E91-41C2-92B5-A416D5123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0C6F4-C70E-4052-8E40-360BF65F06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E31DE5-2E5E-4EE2-AFA7-32597E804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6C158D-361D-4E45-87D5-B751F50F3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4D740-AA33-4DD0-884F-B7B6932300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3999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3749992" y="1166192"/>
            <a:ext cx="0" cy="3580117"/>
          </a:xfrm>
          <a:prstGeom prst="line">
            <a:avLst/>
          </a:prstGeom>
          <a:ln>
            <a:solidFill>
              <a:srgbClr val="0066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9"/>
          <p:cNvSpPr txBox="1"/>
          <p:nvPr/>
        </p:nvSpPr>
        <p:spPr>
          <a:xfrm>
            <a:off x="3982402" y="1131999"/>
            <a:ext cx="6299837" cy="155754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ea typeface="Tw Cen MT" panose="020B0602020104020603" pitchFamily="34" charset="0"/>
                <a:cs typeface="Times New Roman" panose="02020603050405020304" pitchFamily="18" charset="0"/>
              </a:rPr>
              <a:t>Exploring Options for Mini-Grant Support to Enhance Readiness for Payment Reform</a:t>
            </a:r>
            <a:endParaRPr lang="en-US" sz="3200" dirty="0">
              <a:solidFill>
                <a:prstClr val="black"/>
              </a:solidFill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prstClr val="black"/>
              </a:solidFill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5B9BD5">
                  <a:lumMod val="75000"/>
                </a:srgbClr>
              </a:solidFill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5B9BD5">
                  <a:lumMod val="75000"/>
                </a:srgbClr>
              </a:solidFill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5B9BD5">
                  <a:lumMod val="75000"/>
                </a:srgbClr>
              </a:solidFill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5B9BD5">
                  <a:lumMod val="75000"/>
                </a:srgbClr>
              </a:solidFill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5B9BD5">
                    <a:lumMod val="75000"/>
                  </a:srgbClr>
                </a:solidFill>
                <a:ea typeface="Tw Cen MT" panose="020B0602020104020603" pitchFamily="34" charset="0"/>
                <a:cs typeface="Times New Roman" panose="02020603050405020304" pitchFamily="18" charset="0"/>
              </a:rPr>
              <a:t>Health Management Associates	      	</a:t>
            </a:r>
            <a:r>
              <a:rPr lang="en-US" dirty="0" smtClean="0">
                <a:solidFill>
                  <a:srgbClr val="5B9BD5">
                    <a:lumMod val="75000"/>
                  </a:srgbClr>
                </a:solidFill>
                <a:ea typeface="Tw Cen MT" panose="020B0602020104020603" pitchFamily="34" charset="0"/>
                <a:cs typeface="Times New Roman" panose="02020603050405020304" pitchFamily="18" charset="0"/>
              </a:rPr>
              <a:t>August 8, </a:t>
            </a:r>
            <a:r>
              <a:rPr lang="en-US" dirty="0">
                <a:solidFill>
                  <a:srgbClr val="5B9BD5">
                    <a:lumMod val="75000"/>
                  </a:srgbClr>
                </a:solidFill>
                <a:ea typeface="Tw Cen MT" panose="020B0602020104020603" pitchFamily="34" charset="0"/>
                <a:cs typeface="Times New Roman" panose="02020603050405020304" pitchFamily="18" charset="0"/>
              </a:rPr>
              <a:t>2018</a:t>
            </a:r>
          </a:p>
          <a:p>
            <a:endParaRPr lang="en-US" dirty="0">
              <a:solidFill>
                <a:srgbClr val="5B9BD5">
                  <a:lumMod val="75000"/>
                </a:srgbClr>
              </a:solidFill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200" dirty="0">
                <a:solidFill>
                  <a:prstClr val="black"/>
                </a:solidFill>
                <a:ea typeface="Tw Cen MT" panose="020B0602020104020603" pitchFamily="34" charset="0"/>
                <a:cs typeface="Times New Roman" panose="02020603050405020304" pitchFamily="18" charset="0"/>
              </a:rPr>
              <a:t> 						</a:t>
            </a:r>
          </a:p>
        </p:txBody>
      </p:sp>
    </p:spTree>
    <p:extLst>
      <p:ext uri="{BB962C8B-B14F-4D97-AF65-F5344CB8AC3E}">
        <p14:creationId xmlns:p14="http://schemas.microsoft.com/office/powerpoint/2010/main" val="22823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 management of High cost high need (HCHN)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Work with payers to receive a list of HCHN members attributed to your practice</a:t>
            </a:r>
          </a:p>
          <a:p>
            <a:r>
              <a:rPr lang="en-US" dirty="0" smtClean="0"/>
              <a:t>Establish a working relationship with health plan care management department in which you share care plans and become their “boots on the ground” partner </a:t>
            </a:r>
          </a:p>
          <a:p>
            <a:r>
              <a:rPr lang="en-US" dirty="0" smtClean="0"/>
              <a:t>Develop a check list, case conferencing approach to analyzing high cost members to determine root causes (unmet BH needs, SDOH, suboptimal control of chronic disease, etc.)</a:t>
            </a:r>
          </a:p>
          <a:p>
            <a:r>
              <a:rPr lang="en-US" dirty="0" smtClean="0"/>
              <a:t>Negotiate a care coordination fee and a pay-for-performance opportunity with metrics such as increasing 7 day follow-up after hospital or ED discharge, reducing projected future ED visits and/or re-</a:t>
            </a:r>
            <a:r>
              <a:rPr lang="en-US" dirty="0" err="1" smtClean="0"/>
              <a:t>hospitialization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9489-DF73-4A76-950F-93D686310C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13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from fee-for-service to primary care capitation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3710"/>
            <a:ext cx="10515600" cy="5213803"/>
          </a:xfrm>
        </p:spPr>
        <p:txBody>
          <a:bodyPr/>
          <a:lstStyle/>
          <a:p>
            <a:r>
              <a:rPr lang="en-US" dirty="0" smtClean="0"/>
              <a:t>Perform analysis to determine a capitation rate that is equivalent to the historical fee-for-service revenue </a:t>
            </a:r>
          </a:p>
          <a:p>
            <a:r>
              <a:rPr lang="en-US" dirty="0" smtClean="0"/>
              <a:t>Develop a model of care that offers increased access to primary care services (nurse call line, virtual visits (phone and patient portal, telehealth, use of “non-billable care team members)</a:t>
            </a:r>
          </a:p>
          <a:p>
            <a:r>
              <a:rPr lang="en-US" dirty="0" smtClean="0"/>
              <a:t>Develop financial modeling, offsetting the expense of an expanded care team with revenue derived </a:t>
            </a:r>
            <a:r>
              <a:rPr lang="en-US" smtClean="0"/>
              <a:t>from managing </a:t>
            </a:r>
            <a:r>
              <a:rPr lang="en-US" dirty="0" smtClean="0"/>
              <a:t>a larger panel of patients</a:t>
            </a:r>
          </a:p>
          <a:p>
            <a:r>
              <a:rPr lang="en-US" dirty="0" smtClean="0"/>
              <a:t>Negotiate the primary care capitation with clear delineation of services that are including in the bundle</a:t>
            </a:r>
          </a:p>
          <a:p>
            <a:r>
              <a:rPr lang="en-US" dirty="0" smtClean="0"/>
              <a:t>Monitor financial performance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9489-DF73-4A76-950F-93D686310C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0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</a:t>
            </a:r>
            <a:r>
              <a:rPr lang="en-US" dirty="0" smtClean="0"/>
              <a:t>-Grant focus: to improve readiness for payment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integration and analytics</a:t>
            </a:r>
          </a:p>
          <a:p>
            <a:r>
              <a:rPr lang="en-US" dirty="0" smtClean="0"/>
              <a:t>Clinical integration including coordination of care and developing care guidelines</a:t>
            </a:r>
          </a:p>
          <a:p>
            <a:r>
              <a:rPr lang="en-US" dirty="0" smtClean="0"/>
              <a:t>Organizational integration to pursue value-based payment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9489-DF73-4A76-950F-93D686310C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71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D395B"/>
                </a:solidFill>
              </a:rPr>
              <a:t>About the Accountable Care Atlas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599017" y="973394"/>
            <a:ext cx="3845608" cy="5722374"/>
          </a:xfrm>
        </p:spPr>
        <p:txBody>
          <a:bodyPr numCol="1">
            <a:normAutofit fontScale="70000" lnSpcReduction="20000"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Over 160 competencies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Organized into a logical sequence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Based on relationships to other competencies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Includes phases and work 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areas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Developed by a non-profit involving 95 national organizational stakeholders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</a:rPr>
              <a:t>ound in the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public domain  https://www.accountablecarelc.org/sites/default/files/Master%20Atlas.pdf</a:t>
            </a:r>
          </a:p>
          <a:p>
            <a:pPr lvl="0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  </a:t>
            </a:r>
          </a:p>
          <a:p>
            <a:endParaRPr lang="en-US" sz="1400" dirty="0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xmlns="" id="{DE18F7E1-7C4F-4C63-9241-A6EF30289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24" y="885774"/>
            <a:ext cx="7477188" cy="57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6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xmlns="" id="{5C28A476-DF12-422E-94CF-DDF6507E8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32" y="0"/>
            <a:ext cx="8877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4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xmlns="" id="{C9DC44F8-2726-4B69-9245-5093470D1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96" y="0"/>
            <a:ext cx="8847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9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xmlns="" id="{5FF9A12B-5D26-46F2-88F5-DB95B3C75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0"/>
            <a:ext cx="8858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3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the 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your position on the continuum of pursuit of value-based payment</a:t>
            </a:r>
          </a:p>
          <a:p>
            <a:r>
              <a:rPr lang="en-US" dirty="0" smtClean="0"/>
              <a:t>Recognize competencies that may have been overlooked at your current phase or that will propel you to the next phase</a:t>
            </a:r>
          </a:p>
          <a:p>
            <a:r>
              <a:rPr lang="en-US" dirty="0" smtClean="0"/>
              <a:t>Agree on important next steps within the scope of the mini-grant program that can be achieved within the time line and budget </a:t>
            </a:r>
          </a:p>
          <a:p>
            <a:r>
              <a:rPr lang="en-US" dirty="0" smtClean="0"/>
              <a:t>Prioritize competencies to be addressed in the RFP response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9489-DF73-4A76-950F-93D686310C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7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pay-for-performance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 performance dashboard using EHR derived data</a:t>
            </a:r>
          </a:p>
          <a:p>
            <a:r>
              <a:rPr lang="en-US" dirty="0" smtClean="0"/>
              <a:t>Compare those results to those from the health plan’s provider portal; identify and rectify discrepancies</a:t>
            </a:r>
          </a:p>
          <a:p>
            <a:r>
              <a:rPr lang="en-US" dirty="0" smtClean="0"/>
              <a:t>Calculate unearned revenue potential</a:t>
            </a:r>
          </a:p>
          <a:p>
            <a:r>
              <a:rPr lang="en-US" dirty="0" smtClean="0"/>
              <a:t>Develop workflows to close gaps in care in order to hit targets</a:t>
            </a:r>
          </a:p>
          <a:p>
            <a:r>
              <a:rPr lang="en-US" dirty="0" smtClean="0"/>
              <a:t>Develop financial modeling of the various options</a:t>
            </a:r>
          </a:p>
          <a:p>
            <a:r>
              <a:rPr lang="en-US" dirty="0" smtClean="0"/>
              <a:t>Target metrics with a ROI in mind</a:t>
            </a:r>
          </a:p>
          <a:p>
            <a:r>
              <a:rPr lang="en-US" dirty="0" smtClean="0"/>
              <a:t>Implement the model of care</a:t>
            </a:r>
          </a:p>
          <a:p>
            <a:r>
              <a:rPr lang="en-US" dirty="0" smtClean="0"/>
              <a:t>Reinvest net earnings in pursuing other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9489-DF73-4A76-950F-93D686310C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1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Independent practices decide to pursue an integration strategy for the purpose of pursuing shared savings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0148"/>
            <a:ext cx="10515600" cy="52645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Potential competencies to focus on during this grant period</a:t>
            </a:r>
          </a:p>
          <a:p>
            <a:r>
              <a:rPr lang="en-US" dirty="0" smtClean="0"/>
              <a:t>Develop alignment of </a:t>
            </a:r>
            <a:r>
              <a:rPr lang="en-US" dirty="0"/>
              <a:t>mission, vision, and strategy with value-based care and patient-centeredness objectives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Review </a:t>
            </a:r>
            <a:r>
              <a:rPr lang="en-US" dirty="0"/>
              <a:t>individual and aggregated benchmarked </a:t>
            </a:r>
            <a:r>
              <a:rPr lang="en-US" dirty="0" smtClean="0"/>
              <a:t>historical quality</a:t>
            </a:r>
            <a:r>
              <a:rPr lang="en-US" dirty="0"/>
              <a:t>, utilization and cost data from </a:t>
            </a:r>
            <a:r>
              <a:rPr lang="en-US" dirty="0" smtClean="0"/>
              <a:t>payers</a:t>
            </a:r>
          </a:p>
          <a:p>
            <a:r>
              <a:rPr lang="en-US" dirty="0" smtClean="0"/>
              <a:t>Identify </a:t>
            </a:r>
            <a:r>
              <a:rPr lang="en-US" dirty="0"/>
              <a:t>leaders who have proven reputation and abilities among peers to achieve value outcomes, carry out quality-improvement initiatives, and manage financial accountability for outcomes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Explore and choose a governance option </a:t>
            </a:r>
            <a:r>
              <a:rPr lang="en-US" dirty="0"/>
              <a:t>for developing the ability to distribute shared savings and other performance-based payments to providers.</a:t>
            </a:r>
          </a:p>
          <a:p>
            <a:r>
              <a:rPr lang="en-US" dirty="0" smtClean="0"/>
              <a:t>Learn the principles </a:t>
            </a:r>
            <a:r>
              <a:rPr lang="en-US" dirty="0"/>
              <a:t>for negotiating value-based contracts for various categories of alternative payment </a:t>
            </a:r>
            <a:r>
              <a:rPr lang="en-US" dirty="0" smtClean="0"/>
              <a:t>methodologies and develop a contracting strategy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9489-DF73-4A76-950F-93D686310C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146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2_Office Theme">
  <a:themeElements>
    <a:clrScheme name="H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F65A7"/>
      </a:accent1>
      <a:accent2>
        <a:srgbClr val="86AB5D"/>
      </a:accent2>
      <a:accent3>
        <a:srgbClr val="552533"/>
      </a:accent3>
      <a:accent4>
        <a:srgbClr val="75A6CB"/>
      </a:accent4>
      <a:accent5>
        <a:srgbClr val="B7D794"/>
      </a:accent5>
      <a:accent6>
        <a:srgbClr val="7C4555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671</Words>
  <Application>Microsoft Office PowerPoint</Application>
  <PresentationFormat>Widescreen</PresentationFormat>
  <Paragraphs>63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LucidaGrande</vt:lpstr>
      <vt:lpstr>Times New Roman</vt:lpstr>
      <vt:lpstr>Tw Cen MT</vt:lpstr>
      <vt:lpstr>Wingdings</vt:lpstr>
      <vt:lpstr>2_Office Theme</vt:lpstr>
      <vt:lpstr>42_Office Theme</vt:lpstr>
      <vt:lpstr>Office Theme</vt:lpstr>
      <vt:lpstr>3_Office Theme</vt:lpstr>
      <vt:lpstr>4_Office Theme</vt:lpstr>
      <vt:lpstr>PowerPoint Presentation</vt:lpstr>
      <vt:lpstr>MinI-Grant focus: to improve readiness for payment reform</vt:lpstr>
      <vt:lpstr>About the Accountable Care Atlas</vt:lpstr>
      <vt:lpstr>PowerPoint Presentation</vt:lpstr>
      <vt:lpstr>PowerPoint Presentation</vt:lpstr>
      <vt:lpstr>PowerPoint Presentation</vt:lpstr>
      <vt:lpstr>Use of the Atlas</vt:lpstr>
      <vt:lpstr>Improve pay-for-performance revenue</vt:lpstr>
      <vt:lpstr>Example: Independent practices decide to pursue an integration strategy for the purpose of pursuing shared savings</vt:lpstr>
      <vt:lpstr>Improve management of High cost high need (HCHN) members</vt:lpstr>
      <vt:lpstr>Move from fee-for-service to primary care capitation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 Jones</dc:creator>
  <cp:lastModifiedBy>Aysola, Karuna (DHSS)</cp:lastModifiedBy>
  <cp:revision>23</cp:revision>
  <cp:lastPrinted>2018-08-08T19:28:57Z</cp:lastPrinted>
  <dcterms:created xsi:type="dcterms:W3CDTF">2018-08-07T18:16:33Z</dcterms:created>
  <dcterms:modified xsi:type="dcterms:W3CDTF">2018-08-09T18:40:59Z</dcterms:modified>
</cp:coreProperties>
</file>