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58" r:id="rId4"/>
  </p:sldMasterIdLst>
  <p:notesMasterIdLst>
    <p:notesMasterId r:id="rId6"/>
  </p:notesMasterIdLst>
  <p:handoutMasterIdLst>
    <p:handoutMasterId r:id="rId7"/>
  </p:handoutMasterIdLst>
  <p:sldIdLst>
    <p:sldId id="3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A20000"/>
    <a:srgbClr val="A51B1E"/>
    <a:srgbClr val="891619"/>
    <a:srgbClr val="CB99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24" autoAdjust="0"/>
    <p:restoredTop sz="94249" autoAdjust="0"/>
  </p:normalViewPr>
  <p:slideViewPr>
    <p:cSldViewPr snapToGrid="0">
      <p:cViewPr varScale="1">
        <p:scale>
          <a:sx n="44" d="100"/>
          <a:sy n="44" d="100"/>
        </p:scale>
        <p:origin x="1074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7F7553-C578-48DC-B88A-E6FE28AFA2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0C74C-D2A1-46D0-903F-BEC6863A52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8D80-BB85-4D53-9ECD-E5BF72D8BA6D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C4A3C-3B43-40B4-BA79-03B7A67B8A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C152-4EBC-4FCB-99A3-C3B7F200BD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0B3A3-F6C4-48C3-8231-90FCE431D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4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6B02C-6DBB-48B7-B614-526A120A8EA2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8FC9-9086-42E9-9B0F-0195C142CD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628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4098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803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99E538D-9618-4205-AA08-736AD425A3FC}"/>
              </a:ext>
            </a:extLst>
          </p:cNvPr>
          <p:cNvSpPr/>
          <p:nvPr userDrawn="1"/>
        </p:nvSpPr>
        <p:spPr>
          <a:xfrm>
            <a:off x="0" y="0"/>
            <a:ext cx="12192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78235"/>
            <a:ext cx="10711545" cy="72022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77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A66C708-772E-4E30-9D1D-7417A222A9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183" y="966464"/>
            <a:ext cx="10710862" cy="412510"/>
          </a:xfrm>
        </p:spPr>
        <p:txBody>
          <a:bodyPr>
            <a:normAutofit/>
          </a:bodyPr>
          <a:lstStyle>
            <a:lvl1pPr marL="0" indent="0">
              <a:buNone/>
              <a:defRPr sz="23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Timeline Subtitle</a:t>
            </a:r>
          </a:p>
        </p:txBody>
      </p:sp>
    </p:spTree>
    <p:extLst>
      <p:ext uri="{BB962C8B-B14F-4D97-AF65-F5344CB8AC3E}">
        <p14:creationId xmlns:p14="http://schemas.microsoft.com/office/powerpoint/2010/main" val="97044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407-FF89-42A1-B43A-8706E9A2F0AA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B83F-5D7D-4B5E-8B7F-53C7A0A0C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9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349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172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280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92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33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241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709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F280-24DB-415F-8DF8-72D7FF3C4BF0}" type="datetimeFigureOut">
              <a:rPr lang="en-US" noProof="0" smtClean="0"/>
              <a:t>2/15/2024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9A2B-DCEA-459B-8067-44D042050D8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4097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6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1812-F674-4F4F-BDD1-6B7EA540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43" y="149339"/>
            <a:ext cx="6030518" cy="59664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ill Sans MT" panose="020B0502020104020203" pitchFamily="34" charset="0"/>
              </a:rPr>
              <a:t>DHCC SEASONAL CALENDAR</a:t>
            </a:r>
            <a:endParaRPr lang="ru-RU" sz="28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509C6E4-91AD-46CD-A5D2-3483A4F5B1B3}"/>
              </a:ext>
            </a:extLst>
          </p:cNvPr>
          <p:cNvSpPr txBox="1">
            <a:spLocks/>
          </p:cNvSpPr>
          <p:nvPr/>
        </p:nvSpPr>
        <p:spPr>
          <a:xfrm>
            <a:off x="10485774" y="232628"/>
            <a:ext cx="1562986" cy="528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+mj-cs"/>
              </a:rPr>
              <a:t>2024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72DE43-43E5-48D1-856E-EF7C1CB05817}"/>
              </a:ext>
            </a:extLst>
          </p:cNvPr>
          <p:cNvGrpSpPr/>
          <p:nvPr/>
        </p:nvGrpSpPr>
        <p:grpSpPr>
          <a:xfrm>
            <a:off x="584767" y="973419"/>
            <a:ext cx="11469644" cy="5651953"/>
            <a:chOff x="445246" y="789187"/>
            <a:chExt cx="11469644" cy="5651953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434570A2-48C4-4294-848F-853CA72B7209}"/>
                </a:ext>
              </a:extLst>
            </p:cNvPr>
            <p:cNvGrpSpPr/>
            <p:nvPr/>
          </p:nvGrpSpPr>
          <p:grpSpPr>
            <a:xfrm>
              <a:off x="2357997" y="789656"/>
              <a:ext cx="1876384" cy="2783675"/>
              <a:chOff x="2195487" y="944445"/>
              <a:chExt cx="1876384" cy="278367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A5ACDD-574A-44AF-8C61-335703BF7BED}"/>
                  </a:ext>
                </a:extLst>
              </p:cNvPr>
              <p:cNvSpPr/>
              <p:nvPr/>
            </p:nvSpPr>
            <p:spPr>
              <a:xfrm>
                <a:off x="2208690" y="944445"/>
                <a:ext cx="1714171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584" tIns="85064" rIns="54584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Governor’s Recommended Budget </a:t>
                </a: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99EB7DA6-7A1B-4CBB-841C-0E8EA2BD9624}"/>
                  </a:ext>
                </a:extLst>
              </p:cNvPr>
              <p:cNvGrpSpPr/>
              <p:nvPr/>
            </p:nvGrpSpPr>
            <p:grpSpPr>
              <a:xfrm>
                <a:off x="2195487" y="2945345"/>
                <a:ext cx="1876384" cy="782775"/>
                <a:chOff x="2195487" y="2945345"/>
                <a:chExt cx="1876384" cy="782775"/>
              </a:xfrm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422E32A9-EC5C-4AB1-9D8E-C97ADA224D5C}"/>
                    </a:ext>
                  </a:extLst>
                </p:cNvPr>
                <p:cNvSpPr/>
                <p:nvPr/>
              </p:nvSpPr>
              <p:spPr>
                <a:xfrm>
                  <a:off x="2195487" y="2945345"/>
                  <a:ext cx="1739563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FEBRUARY</a:t>
                  </a:r>
                </a:p>
              </p:txBody>
            </p: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2ED43E57-1227-444C-A48C-25CAB8EB9F57}"/>
                    </a:ext>
                  </a:extLst>
                </p:cNvPr>
                <p:cNvGrpSpPr/>
                <p:nvPr/>
              </p:nvGrpSpPr>
              <p:grpSpPr>
                <a:xfrm>
                  <a:off x="3399952" y="3020234"/>
                  <a:ext cx="671919" cy="707886"/>
                  <a:chOff x="3413305" y="2962825"/>
                  <a:chExt cx="671919" cy="707886"/>
                </a:xfrm>
              </p:grpSpPr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B8783726-2183-4D5F-B76F-8184E04221A1}"/>
                      </a:ext>
                    </a:extLst>
                  </p:cNvPr>
                  <p:cNvSpPr/>
                  <p:nvPr/>
                </p:nvSpPr>
                <p:spPr>
                  <a:xfrm>
                    <a:off x="3479351" y="3074454"/>
                    <a:ext cx="605873" cy="551752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sz="4000" dirty="0">
                      <a:solidFill>
                        <a:srgbClr val="891619"/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277949A7-ECF1-470C-AB66-FCAD9D551EA2}"/>
                      </a:ext>
                    </a:extLst>
                  </p:cNvPr>
                  <p:cNvSpPr/>
                  <p:nvPr/>
                </p:nvSpPr>
                <p:spPr>
                  <a:xfrm>
                    <a:off x="3413305" y="2962825"/>
                    <a:ext cx="4872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EB2C3A0-2D0F-436E-9D6E-EC99C2D85314}"/>
                </a:ext>
              </a:extLst>
            </p:cNvPr>
            <p:cNvGrpSpPr/>
            <p:nvPr/>
          </p:nvGrpSpPr>
          <p:grpSpPr>
            <a:xfrm>
              <a:off x="4267305" y="791496"/>
              <a:ext cx="1800117" cy="2781835"/>
              <a:chOff x="4247163" y="939140"/>
              <a:chExt cx="1800117" cy="278183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523A316-6464-4BCE-B11D-5C45CBDFA119}"/>
                  </a:ext>
                </a:extLst>
              </p:cNvPr>
              <p:cNvSpPr/>
              <p:nvPr/>
            </p:nvSpPr>
            <p:spPr>
              <a:xfrm>
                <a:off x="4262638" y="939140"/>
                <a:ext cx="1700115" cy="1994059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262" tIns="84742" rIns="54262" bIns="15240" numCol="1" spcCol="1270" anchor="t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Children’s Behavioral Health</a:t>
                </a:r>
              </a:p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Review 2023 DHCC Annual Report</a:t>
                </a:r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4E57301F-572A-48FE-AFCE-04202E576CA4}"/>
                  </a:ext>
                </a:extLst>
              </p:cNvPr>
              <p:cNvGrpSpPr/>
              <p:nvPr/>
            </p:nvGrpSpPr>
            <p:grpSpPr>
              <a:xfrm>
                <a:off x="4247163" y="2945345"/>
                <a:ext cx="1800117" cy="775630"/>
                <a:chOff x="4247163" y="2945345"/>
                <a:chExt cx="1800117" cy="775630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00E59929-7C40-4699-B136-CCC5B9A2AFEB}"/>
                    </a:ext>
                  </a:extLst>
                </p:cNvPr>
                <p:cNvSpPr/>
                <p:nvPr/>
              </p:nvSpPr>
              <p:spPr>
                <a:xfrm>
                  <a:off x="4247163" y="2945345"/>
                  <a:ext cx="1731067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MARCH</a:t>
                  </a:r>
                </a:p>
              </p:txBody>
            </p: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692FF1D5-F1AC-4C75-A4A3-C2F588EF58DD}"/>
                    </a:ext>
                  </a:extLst>
                </p:cNvPr>
                <p:cNvGrpSpPr/>
                <p:nvPr/>
              </p:nvGrpSpPr>
              <p:grpSpPr>
                <a:xfrm>
                  <a:off x="5441407" y="3013089"/>
                  <a:ext cx="605873" cy="707886"/>
                  <a:chOff x="5432208" y="2962825"/>
                  <a:chExt cx="605873" cy="707886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7B31BB55-8A33-4813-8D37-9250D6B676C4}"/>
                      </a:ext>
                    </a:extLst>
                  </p:cNvPr>
                  <p:cNvSpPr/>
                  <p:nvPr/>
                </p:nvSpPr>
                <p:spPr>
                  <a:xfrm>
                    <a:off x="5432208" y="302275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2EE38629-17F6-4CAF-8FFE-F23A1ED5B2FE}"/>
                      </a:ext>
                    </a:extLst>
                  </p:cNvPr>
                  <p:cNvSpPr/>
                  <p:nvPr/>
                </p:nvSpPr>
                <p:spPr>
                  <a:xfrm>
                    <a:off x="5529801" y="2962825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6016558-6014-4160-99A7-F68FCA3AE2B7}"/>
                </a:ext>
              </a:extLst>
            </p:cNvPr>
            <p:cNvGrpSpPr/>
            <p:nvPr/>
          </p:nvGrpSpPr>
          <p:grpSpPr>
            <a:xfrm>
              <a:off x="6187519" y="789187"/>
              <a:ext cx="1780937" cy="2763102"/>
              <a:chOff x="6211237" y="939140"/>
              <a:chExt cx="1780937" cy="276310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97C6-0A3D-4EB3-B325-A1C10177AC80}"/>
                  </a:ext>
                </a:extLst>
              </p:cNvPr>
              <p:cNvSpPr/>
              <p:nvPr/>
            </p:nvSpPr>
            <p:spPr>
              <a:xfrm>
                <a:off x="6226460" y="939140"/>
                <a:ext cx="1709342" cy="1994863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473" tIns="84953" rIns="54473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General Assembly and Legislative updates</a:t>
                </a:r>
              </a:p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DPH Health Trends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5EFE86A-96FD-4EB8-943F-88317A5869AD}"/>
                  </a:ext>
                </a:extLst>
              </p:cNvPr>
              <p:cNvGrpSpPr/>
              <p:nvPr/>
            </p:nvGrpSpPr>
            <p:grpSpPr>
              <a:xfrm>
                <a:off x="6211237" y="2945345"/>
                <a:ext cx="1780937" cy="756897"/>
                <a:chOff x="6211237" y="2945345"/>
                <a:chExt cx="1780937" cy="756897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1EE6102F-24AA-4325-AB4A-20B5EDC01F26}"/>
                    </a:ext>
                  </a:extLst>
                </p:cNvPr>
                <p:cNvSpPr/>
                <p:nvPr/>
              </p:nvSpPr>
              <p:spPr>
                <a:xfrm>
                  <a:off x="6211237" y="2945345"/>
                  <a:ext cx="1731067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APRIL</a:t>
                  </a:r>
                </a:p>
              </p:txBody>
            </p: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D2DB80C3-2B2F-41DE-B66A-C27F078D92AB}"/>
                    </a:ext>
                  </a:extLst>
                </p:cNvPr>
                <p:cNvGrpSpPr/>
                <p:nvPr/>
              </p:nvGrpSpPr>
              <p:grpSpPr>
                <a:xfrm>
                  <a:off x="7386301" y="2994356"/>
                  <a:ext cx="605873" cy="707886"/>
                  <a:chOff x="7408824" y="2983035"/>
                  <a:chExt cx="605873" cy="707886"/>
                </a:xfrm>
              </p:grpSpPr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CA2F1C76-2EC9-4D8E-AFEF-17F93F2BD0CF}"/>
                      </a:ext>
                    </a:extLst>
                  </p:cNvPr>
                  <p:cNvSpPr/>
                  <p:nvPr/>
                </p:nvSpPr>
                <p:spPr>
                  <a:xfrm>
                    <a:off x="7408824" y="3059080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0165DD21-A9AC-4318-BC7D-9A751082FECE}"/>
                      </a:ext>
                    </a:extLst>
                  </p:cNvPr>
                  <p:cNvSpPr/>
                  <p:nvPr/>
                </p:nvSpPr>
                <p:spPr>
                  <a:xfrm>
                    <a:off x="7435894" y="2983035"/>
                    <a:ext cx="570935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4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4</a:t>
                    </a: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201D32E-DFBD-44A6-961F-B6DB9F31A8B6}"/>
                </a:ext>
              </a:extLst>
            </p:cNvPr>
            <p:cNvGrpSpPr/>
            <p:nvPr/>
          </p:nvGrpSpPr>
          <p:grpSpPr>
            <a:xfrm>
              <a:off x="8099603" y="789187"/>
              <a:ext cx="1829287" cy="2777226"/>
              <a:chOff x="8138115" y="945017"/>
              <a:chExt cx="1829287" cy="2777226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F6A68D3-8628-4C1A-989E-D49BD8D61BE3}"/>
                  </a:ext>
                </a:extLst>
              </p:cNvPr>
              <p:cNvSpPr/>
              <p:nvPr/>
            </p:nvSpPr>
            <p:spPr>
              <a:xfrm>
                <a:off x="8153314" y="945017"/>
                <a:ext cx="1731067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972" tIns="85452" rIns="54972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General Assembly and Legislative updates</a:t>
                </a:r>
              </a:p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Spending, Cost and Quality Benchmarks Updates </a:t>
                </a:r>
                <a:endPara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F07FD195-C67C-4490-BA22-A2E7C0D3B9BA}"/>
                  </a:ext>
                </a:extLst>
              </p:cNvPr>
              <p:cNvGrpSpPr/>
              <p:nvPr/>
            </p:nvGrpSpPr>
            <p:grpSpPr>
              <a:xfrm>
                <a:off x="8138115" y="2945345"/>
                <a:ext cx="1829287" cy="776898"/>
                <a:chOff x="8138115" y="2945345"/>
                <a:chExt cx="1829287" cy="776898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2C49B09A-FE1C-4110-AEC1-C8EF37D5D5A4}"/>
                    </a:ext>
                  </a:extLst>
                </p:cNvPr>
                <p:cNvSpPr/>
                <p:nvPr/>
              </p:nvSpPr>
              <p:spPr>
                <a:xfrm>
                  <a:off x="8138115" y="2945345"/>
                  <a:ext cx="1755872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12700"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MAY</a:t>
                  </a:r>
                </a:p>
              </p:txBody>
            </p: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B1B2EE21-1790-4FD6-95F1-CB002825B0ED}"/>
                    </a:ext>
                  </a:extLst>
                </p:cNvPr>
                <p:cNvGrpSpPr/>
                <p:nvPr/>
              </p:nvGrpSpPr>
              <p:grpSpPr>
                <a:xfrm>
                  <a:off x="9361529" y="3014357"/>
                  <a:ext cx="605873" cy="707886"/>
                  <a:chOff x="9363424" y="3017701"/>
                  <a:chExt cx="605873" cy="707886"/>
                </a:xfrm>
              </p:grpSpPr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4C4B6F2A-6166-4515-B7AF-EB4C1F91EDA4}"/>
                      </a:ext>
                    </a:extLst>
                  </p:cNvPr>
                  <p:cNvSpPr/>
                  <p:nvPr/>
                </p:nvSpPr>
                <p:spPr>
                  <a:xfrm>
                    <a:off x="9363424" y="306676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BD68579B-70D3-4803-A5E5-43DFD9896A1F}"/>
                      </a:ext>
                    </a:extLst>
                  </p:cNvPr>
                  <p:cNvSpPr/>
                  <p:nvPr/>
                </p:nvSpPr>
                <p:spPr>
                  <a:xfrm>
                    <a:off x="9468018" y="3017701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4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2</a:t>
                    </a: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A8B2065-610A-46C6-9B7A-F35B623BC8D3}"/>
                </a:ext>
              </a:extLst>
            </p:cNvPr>
            <p:cNvGrpSpPr/>
            <p:nvPr/>
          </p:nvGrpSpPr>
          <p:grpSpPr>
            <a:xfrm>
              <a:off x="10050116" y="789656"/>
              <a:ext cx="1846486" cy="2739671"/>
              <a:chOff x="10067143" y="945486"/>
              <a:chExt cx="1846486" cy="2739671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44125A4-C785-4822-96BB-8E15CBB7FF2A}"/>
                  </a:ext>
                </a:extLst>
              </p:cNvPr>
              <p:cNvSpPr/>
              <p:nvPr/>
            </p:nvSpPr>
            <p:spPr>
              <a:xfrm>
                <a:off x="10078191" y="945486"/>
                <a:ext cx="1731067" cy="1988050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972" tIns="85452" rIns="54972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Delaware Health Information Network (DHIN) update</a:t>
                </a:r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90CDDC9C-0D27-4924-88CF-86AF04AD5508}"/>
                  </a:ext>
                </a:extLst>
              </p:cNvPr>
              <p:cNvGrpSpPr/>
              <p:nvPr/>
            </p:nvGrpSpPr>
            <p:grpSpPr>
              <a:xfrm>
                <a:off x="10067143" y="2945345"/>
                <a:ext cx="1846486" cy="739812"/>
                <a:chOff x="10067143" y="2945345"/>
                <a:chExt cx="1846486" cy="739812"/>
              </a:xfrm>
            </p:grpSpPr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E780F01F-4A23-471F-B138-EBE02B8796AD}"/>
                    </a:ext>
                  </a:extLst>
                </p:cNvPr>
                <p:cNvSpPr/>
                <p:nvPr/>
              </p:nvSpPr>
              <p:spPr>
                <a:xfrm>
                  <a:off x="10067143" y="2945345"/>
                  <a:ext cx="1750280" cy="571915"/>
                </a:xfrm>
                <a:custGeom>
                  <a:avLst/>
                  <a:gdLst>
                    <a:gd name="connsiteX0" fmla="*/ 0 w 1719391"/>
                    <a:gd name="connsiteY0" fmla="*/ 0 h 544291"/>
                    <a:gd name="connsiteX1" fmla="*/ 1719391 w 1719391"/>
                    <a:gd name="connsiteY1" fmla="*/ 0 h 544291"/>
                    <a:gd name="connsiteX2" fmla="*/ 1719391 w 1719391"/>
                    <a:gd name="connsiteY2" fmla="*/ 544291 h 544291"/>
                    <a:gd name="connsiteX3" fmla="*/ 0 w 1719391"/>
                    <a:gd name="connsiteY3" fmla="*/ 544291 h 544291"/>
                    <a:gd name="connsiteX4" fmla="*/ 0 w 1719391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9391" h="544291">
                      <a:moveTo>
                        <a:pt x="0" y="0"/>
                      </a:moveTo>
                      <a:lnTo>
                        <a:pt x="1719391" y="0"/>
                      </a:lnTo>
                      <a:lnTo>
                        <a:pt x="1719391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0" rIns="526332" bIns="0" numCol="1" spcCol="1270" anchor="ctr" anchorCtr="0">
                  <a:noAutofit/>
                </a:bodyPr>
                <a:lstStyle/>
                <a:p>
                  <a:pPr marL="0" marR="0" lvl="0" indent="0" algn="l" defTabSz="6223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JUNE</a:t>
                  </a:r>
                </a:p>
              </p:txBody>
            </p: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DD531589-6AC0-4602-A220-B4518BBA9652}"/>
                    </a:ext>
                  </a:extLst>
                </p:cNvPr>
                <p:cNvGrpSpPr/>
                <p:nvPr/>
              </p:nvGrpSpPr>
              <p:grpSpPr>
                <a:xfrm>
                  <a:off x="11307756" y="2977271"/>
                  <a:ext cx="605873" cy="707886"/>
                  <a:chOff x="11359531" y="2982488"/>
                  <a:chExt cx="605873" cy="707886"/>
                </a:xfrm>
              </p:grpSpPr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443554C8-2707-4B54-90F4-BE1785C7A878}"/>
                      </a:ext>
                    </a:extLst>
                  </p:cNvPr>
                  <p:cNvSpPr/>
                  <p:nvPr/>
                </p:nvSpPr>
                <p:spPr>
                  <a:xfrm>
                    <a:off x="11359531" y="3057206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51F9AAEE-1341-450F-B10C-F34E73D6CF93}"/>
                      </a:ext>
                    </a:extLst>
                  </p:cNvPr>
                  <p:cNvSpPr/>
                  <p:nvPr/>
                </p:nvSpPr>
                <p:spPr>
                  <a:xfrm>
                    <a:off x="11359531" y="2982488"/>
                    <a:ext cx="577995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4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6</a:t>
                    </a: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D0965DB-E9B1-45F6-9A94-F85B0D15B505}"/>
                </a:ext>
              </a:extLst>
            </p:cNvPr>
            <p:cNvGrpSpPr/>
            <p:nvPr/>
          </p:nvGrpSpPr>
          <p:grpSpPr>
            <a:xfrm>
              <a:off x="445246" y="789187"/>
              <a:ext cx="1750039" cy="2580429"/>
              <a:chOff x="259866" y="944444"/>
              <a:chExt cx="1750039" cy="2580429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7E39AFC2-ADC9-4249-BFAD-3A75ACC64114}"/>
                  </a:ext>
                </a:extLst>
              </p:cNvPr>
              <p:cNvGrpSpPr/>
              <p:nvPr/>
            </p:nvGrpSpPr>
            <p:grpSpPr>
              <a:xfrm>
                <a:off x="259866" y="2816987"/>
                <a:ext cx="1750039" cy="707886"/>
                <a:chOff x="258016" y="2823539"/>
                <a:chExt cx="1750039" cy="707886"/>
              </a:xfrm>
            </p:grpSpPr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206D0A23-E7E8-4A6F-920E-E2D516B5E05A}"/>
                    </a:ext>
                  </a:extLst>
                </p:cNvPr>
                <p:cNvSpPr/>
                <p:nvPr/>
              </p:nvSpPr>
              <p:spPr>
                <a:xfrm>
                  <a:off x="258016" y="2954557"/>
                  <a:ext cx="1750039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JANUARY</a:t>
                  </a:r>
                  <a:r>
                    <a:rPr kumimoji="0" lang="en-US" sz="1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AC064804-150B-47E7-9C4C-911889F76C53}"/>
                    </a:ext>
                  </a:extLst>
                </p:cNvPr>
                <p:cNvSpPr/>
                <p:nvPr/>
              </p:nvSpPr>
              <p:spPr>
                <a:xfrm>
                  <a:off x="1563613" y="2823539"/>
                  <a:ext cx="406392" cy="70788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0" b="1" i="0" u="none" strike="noStrike" kern="1200" cap="none" spc="0" normalizeH="0" baseline="0" noProof="0" dirty="0">
                    <a:ln w="9525">
                      <a:noFill/>
                      <a:prstDash val="solid"/>
                    </a:ln>
                    <a:solidFill>
                      <a:srgbClr val="89161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endParaRP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8E8C90F-6256-4F7D-92A2-59F0AE363CCA}"/>
                  </a:ext>
                </a:extLst>
              </p:cNvPr>
              <p:cNvSpPr/>
              <p:nvPr/>
            </p:nvSpPr>
            <p:spPr>
              <a:xfrm>
                <a:off x="274695" y="944444"/>
                <a:ext cx="1725401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584" tIns="85064" rIns="54584" bIns="15240" numCol="1" spcCol="1270" anchor="t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2024 Strategic DHCC priorities </a:t>
                </a:r>
              </a:p>
              <a:p>
                <a:pPr marL="0" marR="0" lvl="1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EB2C44E-7A1C-4E1F-994B-5A8CCA07B312}"/>
                </a:ext>
              </a:extLst>
            </p:cNvPr>
            <p:cNvGrpSpPr/>
            <p:nvPr/>
          </p:nvGrpSpPr>
          <p:grpSpPr>
            <a:xfrm>
              <a:off x="2369473" y="3676116"/>
              <a:ext cx="1828881" cy="2749917"/>
              <a:chOff x="2238149" y="3850702"/>
              <a:chExt cx="1828881" cy="2749917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64A6DE5-DFD3-4A11-AD09-58BA0B058D6F}"/>
                  </a:ext>
                </a:extLst>
              </p:cNvPr>
              <p:cNvSpPr/>
              <p:nvPr/>
            </p:nvSpPr>
            <p:spPr>
              <a:xfrm>
                <a:off x="2241918" y="3850702"/>
                <a:ext cx="1763681" cy="1997981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726" tIns="84206" rIns="53726" bIns="15240" numCol="1" spcCol="1270" anchor="t" anchorCtr="0">
                <a:noAutofit/>
              </a:bodyPr>
              <a:lstStyle/>
              <a:p>
                <a:pPr marL="114300" lvl="1" indent="-114300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State’s final operating budget (TBD) </a:t>
                </a:r>
              </a:p>
              <a:p>
                <a:pPr marL="0" marR="0" lvl="1" indent="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BB4F657F-3040-44D8-BA2C-BE834B1799CF}"/>
                  </a:ext>
                </a:extLst>
              </p:cNvPr>
              <p:cNvGrpSpPr/>
              <p:nvPr/>
            </p:nvGrpSpPr>
            <p:grpSpPr>
              <a:xfrm>
                <a:off x="2238149" y="5866331"/>
                <a:ext cx="1828881" cy="734288"/>
                <a:chOff x="2238149" y="5866331"/>
                <a:chExt cx="1828881" cy="734288"/>
              </a:xfrm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345BAF5B-A23B-4DF4-80DE-9D9331561DFD}"/>
                    </a:ext>
                  </a:extLst>
                </p:cNvPr>
                <p:cNvSpPr/>
                <p:nvPr/>
              </p:nvSpPr>
              <p:spPr>
                <a:xfrm>
                  <a:off x="2238149" y="5866331"/>
                  <a:ext cx="1781795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0" rIns="521861" bIns="0" numCol="1" spcCol="1270" anchor="ctr" anchorCtr="0">
                  <a:noAutofit/>
                </a:bodyPr>
                <a:lstStyle/>
                <a:p>
                  <a:pPr marL="0" marR="0" lvl="0" indent="0" algn="l" defTabSz="7112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AUGUST</a:t>
                  </a:r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519237CE-A5BB-408B-AD96-DE209AFDDC20}"/>
                    </a:ext>
                  </a:extLst>
                </p:cNvPr>
                <p:cNvGrpSpPr/>
                <p:nvPr/>
              </p:nvGrpSpPr>
              <p:grpSpPr>
                <a:xfrm>
                  <a:off x="3461157" y="5892733"/>
                  <a:ext cx="605873" cy="707886"/>
                  <a:chOff x="3461157" y="5892733"/>
                  <a:chExt cx="605873" cy="707886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7E0318F9-D991-4D7E-B3B3-A9B3FFA17C43}"/>
                      </a:ext>
                    </a:extLst>
                  </p:cNvPr>
                  <p:cNvSpPr/>
                  <p:nvPr/>
                </p:nvSpPr>
                <p:spPr>
                  <a:xfrm>
                    <a:off x="3461157" y="5964328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9BEF94BD-87A4-47D0-B696-9F98D305DF23}"/>
                      </a:ext>
                    </a:extLst>
                  </p:cNvPr>
                  <p:cNvSpPr/>
                  <p:nvPr/>
                </p:nvSpPr>
                <p:spPr>
                  <a:xfrm>
                    <a:off x="3538087" y="5892733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1200" cap="none" spc="0" normalizeH="0" baseline="0" noProof="0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uLnTx/>
                        <a:uFillTx/>
                        <a:latin typeface="Segoe UI Semibold" panose="020B0702040204020203" pitchFamily="34" charset="0"/>
                        <a:ea typeface="+mn-ea"/>
                        <a:cs typeface="Segoe UI Semibold" panose="020B0702040204020203" pitchFamily="34" charset="0"/>
                      </a:rPr>
                      <a:t>1</a:t>
                    </a:r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B9870A2-7946-4E40-986A-D9EFFEEF0118}"/>
                </a:ext>
              </a:extLst>
            </p:cNvPr>
            <p:cNvGrpSpPr/>
            <p:nvPr/>
          </p:nvGrpSpPr>
          <p:grpSpPr>
            <a:xfrm>
              <a:off x="4262015" y="3676345"/>
              <a:ext cx="1787341" cy="2724883"/>
              <a:chOff x="4255767" y="3859148"/>
              <a:chExt cx="1787341" cy="2724883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0D76E34-3031-4168-8B51-226E357249CD}"/>
                  </a:ext>
                </a:extLst>
              </p:cNvPr>
              <p:cNvSpPr/>
              <p:nvPr/>
            </p:nvSpPr>
            <p:spPr>
              <a:xfrm>
                <a:off x="4263410" y="3859148"/>
                <a:ext cx="1695876" cy="1993739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093" tIns="84573" rIns="54093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Health Trends Review</a:t>
                </a:r>
              </a:p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State Budget Review</a:t>
                </a:r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05335741-1820-4B87-8EDA-F8CB8C51EFEE}"/>
                  </a:ext>
                </a:extLst>
              </p:cNvPr>
              <p:cNvGrpSpPr/>
              <p:nvPr/>
            </p:nvGrpSpPr>
            <p:grpSpPr>
              <a:xfrm>
                <a:off x="4255767" y="5870326"/>
                <a:ext cx="1787341" cy="713705"/>
                <a:chOff x="4260012" y="5880212"/>
                <a:chExt cx="1787341" cy="713705"/>
              </a:xfrm>
            </p:grpSpPr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54619635-04C3-4DC2-8E64-9E04591DB69E}"/>
                    </a:ext>
                  </a:extLst>
                </p:cNvPr>
                <p:cNvSpPr/>
                <p:nvPr/>
              </p:nvSpPr>
              <p:spPr>
                <a:xfrm>
                  <a:off x="4260012" y="5880212"/>
                  <a:ext cx="1714945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SEPTEMBER</a:t>
                  </a:r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C178B551-D85B-4009-A6CE-2A6F487996A8}"/>
                    </a:ext>
                  </a:extLst>
                </p:cNvPr>
                <p:cNvGrpSpPr/>
                <p:nvPr/>
              </p:nvGrpSpPr>
              <p:grpSpPr>
                <a:xfrm>
                  <a:off x="5441480" y="5886031"/>
                  <a:ext cx="605873" cy="707886"/>
                  <a:chOff x="5432207" y="5896779"/>
                  <a:chExt cx="605873" cy="707886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B6767B11-F173-4AAA-9EED-E92A8856A2F6}"/>
                      </a:ext>
                    </a:extLst>
                  </p:cNvPr>
                  <p:cNvSpPr/>
                  <p:nvPr/>
                </p:nvSpPr>
                <p:spPr>
                  <a:xfrm>
                    <a:off x="5432207" y="5958058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9D65ABC7-744B-4F89-B641-8EE293512953}"/>
                      </a:ext>
                    </a:extLst>
                  </p:cNvPr>
                  <p:cNvSpPr/>
                  <p:nvPr/>
                </p:nvSpPr>
                <p:spPr>
                  <a:xfrm>
                    <a:off x="5538307" y="5896779"/>
                    <a:ext cx="406392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4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5</a:t>
                    </a: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B30446C-849E-4A2C-BAF4-A0FCB61481D5}"/>
                </a:ext>
              </a:extLst>
            </p:cNvPr>
            <p:cNvGrpSpPr/>
            <p:nvPr/>
          </p:nvGrpSpPr>
          <p:grpSpPr>
            <a:xfrm>
              <a:off x="6187519" y="3669114"/>
              <a:ext cx="1859803" cy="2736649"/>
              <a:chOff x="6200701" y="3868415"/>
              <a:chExt cx="1859803" cy="273664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8C8B81B-A443-4005-9C15-BC8287E1356F}"/>
                  </a:ext>
                </a:extLst>
              </p:cNvPr>
              <p:cNvSpPr/>
              <p:nvPr/>
            </p:nvSpPr>
            <p:spPr>
              <a:xfrm>
                <a:off x="6225871" y="3868415"/>
                <a:ext cx="1714945" cy="1992562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171450" marR="0" lvl="0" indent="-1714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Marketplace</a:t>
                </a:r>
              </a:p>
              <a:p>
                <a:pPr marL="171450" marR="0" lvl="0" indent="-1714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DIMER</a:t>
                </a:r>
                <a:r>
                  <a:rPr kumimoji="0" lang="en-US" sz="1200" b="0" i="0" u="none" strike="noStrike" kern="1200" cap="none" spc="0" normalizeH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and 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DIDER updates</a:t>
                </a:r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0CCCA288-B5B4-41E3-A2F8-B3DBF91A2D67}"/>
                  </a:ext>
                </a:extLst>
              </p:cNvPr>
              <p:cNvGrpSpPr/>
              <p:nvPr/>
            </p:nvGrpSpPr>
            <p:grpSpPr>
              <a:xfrm>
                <a:off x="6200701" y="5874073"/>
                <a:ext cx="1859803" cy="730991"/>
                <a:chOff x="6200701" y="5874073"/>
                <a:chExt cx="1859803" cy="730991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2055C5F0-1F34-4DD9-887F-EF1F1E2FB1DF}"/>
                    </a:ext>
                  </a:extLst>
                </p:cNvPr>
                <p:cNvSpPr/>
                <p:nvPr/>
              </p:nvSpPr>
              <p:spPr>
                <a:xfrm>
                  <a:off x="6200701" y="5874073"/>
                  <a:ext cx="1761929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0" rIns="519321" bIns="0" numCol="1" spcCol="1270" anchor="ctr" anchorCtr="0">
                  <a:noAutofit/>
                </a:bodyPr>
                <a:lstStyle/>
                <a:p>
                  <a:pPr marL="0" marR="0" lvl="0" indent="0" algn="l" defTabSz="6223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OCTOBER</a:t>
                  </a:r>
                </a:p>
              </p:txBody>
            </p: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B1C169F8-8DD5-482C-B39E-CFB4129E8E2C}"/>
                    </a:ext>
                  </a:extLst>
                </p:cNvPr>
                <p:cNvGrpSpPr/>
                <p:nvPr/>
              </p:nvGrpSpPr>
              <p:grpSpPr>
                <a:xfrm>
                  <a:off x="7454631" y="5897178"/>
                  <a:ext cx="605873" cy="707886"/>
                  <a:chOff x="7454631" y="5897178"/>
                  <a:chExt cx="605873" cy="707886"/>
                </a:xfrm>
              </p:grpSpPr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EF331303-1FF8-4A07-A88A-FA209FCC345B}"/>
                      </a:ext>
                    </a:extLst>
                  </p:cNvPr>
                  <p:cNvSpPr/>
                  <p:nvPr/>
                </p:nvSpPr>
                <p:spPr>
                  <a:xfrm>
                    <a:off x="7454631" y="5974693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65EA6600-51FD-4654-B372-3110F5413CDE}"/>
                      </a:ext>
                    </a:extLst>
                  </p:cNvPr>
                  <p:cNvSpPr/>
                  <p:nvPr/>
                </p:nvSpPr>
                <p:spPr>
                  <a:xfrm>
                    <a:off x="7485139" y="5897178"/>
                    <a:ext cx="541254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4000" b="1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latin typeface="Segoe UI Semibold" panose="020B0702040204020203" pitchFamily="34" charset="0"/>
                        <a:cs typeface="Segoe UI Semibold" panose="020B0702040204020203" pitchFamily="34" charset="0"/>
                      </a:rPr>
                      <a:t>3</a:t>
                    </a: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3BA683E-1112-4C02-975C-627CF6A30EC1}"/>
                </a:ext>
              </a:extLst>
            </p:cNvPr>
            <p:cNvGrpSpPr/>
            <p:nvPr/>
          </p:nvGrpSpPr>
          <p:grpSpPr>
            <a:xfrm>
              <a:off x="8093472" y="3676116"/>
              <a:ext cx="1835418" cy="2749051"/>
              <a:chOff x="8134234" y="3873646"/>
              <a:chExt cx="1835418" cy="2749051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64415CB-46A0-4FF7-95B6-3C87754B6B44}"/>
                  </a:ext>
                </a:extLst>
              </p:cNvPr>
              <p:cNvSpPr/>
              <p:nvPr/>
            </p:nvSpPr>
            <p:spPr>
              <a:xfrm>
                <a:off x="8153315" y="3873646"/>
                <a:ext cx="1731066" cy="1991445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Reinsurance Program</a:t>
                </a:r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1DA5BA86-7B22-47FD-B0D8-A7B6E4D20E2C}"/>
                  </a:ext>
                </a:extLst>
              </p:cNvPr>
              <p:cNvGrpSpPr/>
              <p:nvPr/>
            </p:nvGrpSpPr>
            <p:grpSpPr>
              <a:xfrm>
                <a:off x="8134234" y="5877450"/>
                <a:ext cx="1835418" cy="745247"/>
                <a:chOff x="8133879" y="5878559"/>
                <a:chExt cx="1835418" cy="745247"/>
              </a:xfrm>
            </p:grpSpPr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339FDAAF-9354-443D-BF16-A2A8103C47EC}"/>
                    </a:ext>
                  </a:extLst>
                </p:cNvPr>
                <p:cNvSpPr/>
                <p:nvPr/>
              </p:nvSpPr>
              <p:spPr>
                <a:xfrm>
                  <a:off x="8133879" y="5878559"/>
                  <a:ext cx="1769318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0960" tIns="0" rIns="521861" bIns="0" numCol="1" spcCol="1270" anchor="ctr" anchorCtr="0">
                  <a:noAutofit/>
                </a:bodyPr>
                <a:lstStyle/>
                <a:p>
                  <a:pPr marL="0" marR="0" lvl="0" indent="0" algn="l" defTabSz="6223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NOVEMBER</a:t>
                  </a:r>
                </a:p>
              </p:txBody>
            </p:sp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FFDABDA8-639B-49C2-86E5-D7DCCED1632A}"/>
                    </a:ext>
                  </a:extLst>
                </p:cNvPr>
                <p:cNvGrpSpPr/>
                <p:nvPr/>
              </p:nvGrpSpPr>
              <p:grpSpPr>
                <a:xfrm>
                  <a:off x="9363424" y="5915920"/>
                  <a:ext cx="605873" cy="707886"/>
                  <a:chOff x="9363424" y="5915920"/>
                  <a:chExt cx="605873" cy="707886"/>
                </a:xfrm>
              </p:grpSpPr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78EEA304-60C0-4027-AFD5-B3206AAE2D14}"/>
                      </a:ext>
                    </a:extLst>
                  </p:cNvPr>
                  <p:cNvSpPr/>
                  <p:nvPr/>
                </p:nvSpPr>
                <p:spPr>
                  <a:xfrm>
                    <a:off x="9363424" y="5976765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07665638-672D-44EB-B1C4-A94C856DFCC9}"/>
                      </a:ext>
                    </a:extLst>
                  </p:cNvPr>
                  <p:cNvSpPr/>
                  <p:nvPr/>
                </p:nvSpPr>
                <p:spPr>
                  <a:xfrm>
                    <a:off x="9381733" y="5915920"/>
                    <a:ext cx="582958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1200" cap="none" spc="0" normalizeH="0" baseline="0" noProof="0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uLnTx/>
                        <a:uFillTx/>
                        <a:latin typeface="Segoe UI Semibold" panose="020B0702040204020203" pitchFamily="34" charset="0"/>
                        <a:ea typeface="+mn-ea"/>
                        <a:cs typeface="Segoe UI Semibold" panose="020B0702040204020203" pitchFamily="34" charset="0"/>
                      </a:rPr>
                      <a:t>7</a:t>
                    </a:r>
                  </a:p>
                </p:txBody>
              </p:sp>
            </p:grpSp>
          </p:grp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570B8D0C-09FC-426D-9F15-6B19358F17A0}"/>
                </a:ext>
              </a:extLst>
            </p:cNvPr>
            <p:cNvGrpSpPr/>
            <p:nvPr/>
          </p:nvGrpSpPr>
          <p:grpSpPr>
            <a:xfrm>
              <a:off x="10061164" y="3678483"/>
              <a:ext cx="1853726" cy="2716694"/>
              <a:chOff x="10039940" y="3868642"/>
              <a:chExt cx="1853726" cy="2716694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807FDFE-F18B-46A2-92C3-CDF8D901EE21}"/>
                  </a:ext>
                </a:extLst>
              </p:cNvPr>
              <p:cNvSpPr/>
              <p:nvPr/>
            </p:nvSpPr>
            <p:spPr>
              <a:xfrm>
                <a:off x="10052838" y="3868642"/>
                <a:ext cx="1733385" cy="1985186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Review and </a:t>
                </a:r>
                <a:r>
                  <a:rPr lang="en-US" sz="120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set 2025 </a:t>
                </a: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DHCC Seasonal Calendar</a:t>
                </a:r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6C0DB55B-07C9-47A6-8890-F760B73138DF}"/>
                  </a:ext>
                </a:extLst>
              </p:cNvPr>
              <p:cNvGrpSpPr/>
              <p:nvPr/>
            </p:nvGrpSpPr>
            <p:grpSpPr>
              <a:xfrm>
                <a:off x="10039940" y="5873042"/>
                <a:ext cx="1853726" cy="712294"/>
                <a:chOff x="10039940" y="5873042"/>
                <a:chExt cx="1853726" cy="712294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FA5B7930-FB66-4869-88B8-753D05CBD09A}"/>
                    </a:ext>
                  </a:extLst>
                </p:cNvPr>
                <p:cNvSpPr/>
                <p:nvPr/>
              </p:nvSpPr>
              <p:spPr>
                <a:xfrm>
                  <a:off x="10039940" y="5873042"/>
                  <a:ext cx="1769318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7150" tIns="0" rIns="520591" bIns="0" numCol="1" spcCol="1270" anchor="ctr" anchorCtr="0">
                  <a:noAutofit/>
                </a:bodyPr>
                <a:lstStyle/>
                <a:p>
                  <a:pPr marL="0" marR="0" lvl="0" indent="0" algn="l" defTabSz="6667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5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DECEMBER</a:t>
                  </a:r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82B7B0D8-8C56-41FE-B5D3-9AAD09B88EA4}"/>
                    </a:ext>
                  </a:extLst>
                </p:cNvPr>
                <p:cNvGrpSpPr/>
                <p:nvPr/>
              </p:nvGrpSpPr>
              <p:grpSpPr>
                <a:xfrm>
                  <a:off x="11287793" y="5877450"/>
                  <a:ext cx="605873" cy="707886"/>
                  <a:chOff x="11287793" y="5877450"/>
                  <a:chExt cx="605873" cy="707886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234A4DA3-3821-4015-8045-89617D41A1F3}"/>
                      </a:ext>
                    </a:extLst>
                  </p:cNvPr>
                  <p:cNvSpPr/>
                  <p:nvPr/>
                </p:nvSpPr>
                <p:spPr>
                  <a:xfrm>
                    <a:off x="11287793" y="5940667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E9FA89CC-EFFF-4C91-8D25-417C1B915280}"/>
                      </a:ext>
                    </a:extLst>
                  </p:cNvPr>
                  <p:cNvSpPr/>
                  <p:nvPr/>
                </p:nvSpPr>
                <p:spPr>
                  <a:xfrm>
                    <a:off x="11314592" y="5877450"/>
                    <a:ext cx="560809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1200" cap="none" spc="0" normalizeH="0" baseline="0" noProof="0" dirty="0">
                        <a:ln w="9525">
                          <a:noFill/>
                          <a:prstDash val="solid"/>
                        </a:ln>
                        <a:solidFill>
                          <a:srgbClr val="891619"/>
                        </a:solidFill>
                        <a:effectLst>
                          <a:outerShdw blurRad="12700" dist="38100" dir="2700000" algn="tl" rotWithShape="0">
                            <a:prstClr val="white">
                              <a:lumMod val="50000"/>
                            </a:prstClr>
                          </a:outerShdw>
                        </a:effectLst>
                        <a:uLnTx/>
                        <a:uFillTx/>
                        <a:latin typeface="Segoe UI Semibold" panose="020B0702040204020203" pitchFamily="34" charset="0"/>
                        <a:ea typeface="+mn-ea"/>
                        <a:cs typeface="Segoe UI Semibold" panose="020B0702040204020203" pitchFamily="34" charset="0"/>
                      </a:rPr>
                      <a:t>5</a:t>
                    </a:r>
                  </a:p>
                </p:txBody>
              </p:sp>
            </p:grp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4808057B-7FF9-4D32-A992-8DFEC004DEE7}"/>
                </a:ext>
              </a:extLst>
            </p:cNvPr>
            <p:cNvGrpSpPr/>
            <p:nvPr/>
          </p:nvGrpSpPr>
          <p:grpSpPr>
            <a:xfrm>
              <a:off x="460191" y="3693759"/>
              <a:ext cx="1801978" cy="2747381"/>
              <a:chOff x="441698" y="3871783"/>
              <a:chExt cx="1801978" cy="2747381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9F64B2EF-5E40-4C52-9A67-4E189366211E}"/>
                  </a:ext>
                </a:extLst>
              </p:cNvPr>
              <p:cNvGrpSpPr/>
              <p:nvPr/>
            </p:nvGrpSpPr>
            <p:grpSpPr>
              <a:xfrm>
                <a:off x="441698" y="5872556"/>
                <a:ext cx="1801978" cy="746608"/>
                <a:chOff x="286544" y="5878801"/>
                <a:chExt cx="1801978" cy="746608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AC9F0D8B-E32C-491D-B006-C9D90454617E}"/>
                    </a:ext>
                  </a:extLst>
                </p:cNvPr>
                <p:cNvSpPr/>
                <p:nvPr/>
              </p:nvSpPr>
              <p:spPr>
                <a:xfrm>
                  <a:off x="286544" y="5878801"/>
                  <a:ext cx="1746243" cy="571915"/>
                </a:xfrm>
                <a:custGeom>
                  <a:avLst/>
                  <a:gdLst>
                    <a:gd name="connsiteX0" fmla="*/ 0 w 1695686"/>
                    <a:gd name="connsiteY0" fmla="*/ 0 h 544291"/>
                    <a:gd name="connsiteX1" fmla="*/ 1695686 w 1695686"/>
                    <a:gd name="connsiteY1" fmla="*/ 0 h 544291"/>
                    <a:gd name="connsiteX2" fmla="*/ 1695686 w 1695686"/>
                    <a:gd name="connsiteY2" fmla="*/ 544291 h 544291"/>
                    <a:gd name="connsiteX3" fmla="*/ 0 w 1695686"/>
                    <a:gd name="connsiteY3" fmla="*/ 544291 h 544291"/>
                    <a:gd name="connsiteX4" fmla="*/ 0 w 1695686"/>
                    <a:gd name="connsiteY4" fmla="*/ 0 h 544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95686" h="544291">
                      <a:moveTo>
                        <a:pt x="0" y="0"/>
                      </a:moveTo>
                      <a:lnTo>
                        <a:pt x="1695686" y="0"/>
                      </a:lnTo>
                      <a:lnTo>
                        <a:pt x="1695686" y="544291"/>
                      </a:lnTo>
                      <a:lnTo>
                        <a:pt x="0" y="544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scene3d>
                  <a:camera prst="orthographicFront"/>
                  <a:lightRig rig="chilly" dir="t"/>
                </a:scene3d>
                <a:sp3d prstMaterial="translucentPowder">
                  <a:bevelT w="127000" h="25400" prst="softRound"/>
                </a:sp3d>
              </p:spPr>
              <p:style>
                <a:lnRef idx="1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64770" tIns="0" rIns="523131" bIns="0" numCol="1" spcCol="1270" anchor="ctr" anchorCtr="0">
                  <a:noAutofit/>
                </a:bodyPr>
                <a:lstStyle/>
                <a:p>
                  <a:pPr marL="0" marR="0" lvl="0" indent="0" algn="l" defTabSz="75565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ill Sans MT" panose="020B0502020104020203" pitchFamily="34" charset="0"/>
                      <a:ea typeface="+mn-ea"/>
                      <a:cs typeface="+mn-cs"/>
                    </a:rPr>
                    <a:t>JULY</a:t>
                  </a:r>
                </a:p>
              </p:txBody>
            </p: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D0E7445C-E315-44A8-BEDA-A45A7327F969}"/>
                    </a:ext>
                  </a:extLst>
                </p:cNvPr>
                <p:cNvGrpSpPr/>
                <p:nvPr/>
              </p:nvGrpSpPr>
              <p:grpSpPr>
                <a:xfrm>
                  <a:off x="1029071" y="5917523"/>
                  <a:ext cx="1059451" cy="707886"/>
                  <a:chOff x="1029071" y="5917523"/>
                  <a:chExt cx="1059451" cy="707886"/>
                </a:xfrm>
              </p:grpSpPr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779715B1-121D-4BDB-9C61-EBAB6AF0AFC9}"/>
                      </a:ext>
                    </a:extLst>
                  </p:cNvPr>
                  <p:cNvSpPr/>
                  <p:nvPr/>
                </p:nvSpPr>
                <p:spPr>
                  <a:xfrm>
                    <a:off x="1482649" y="5982804"/>
                    <a:ext cx="605873" cy="623611"/>
                  </a:xfrm>
                  <a:prstGeom prst="ellipse">
                    <a:avLst/>
                  </a:prstGeom>
                  <a:ln>
                    <a:noFill/>
                  </a:ln>
                  <a:scene3d>
                    <a:camera prst="orthographicFront"/>
                    <a:lightRig rig="chilly" dir="t"/>
                  </a:scene3d>
                  <a:sp3d z="12700" extrusionH="1700" prstMaterial="dkEdge">
                    <a:bevelT w="25400" h="6350" prst="softRound"/>
                    <a:bevelB w="0" h="0" prst="convex"/>
                  </a:sp3d>
                </p:spPr>
                <p:style>
                  <a:ln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alpha val="90000"/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88974D3A-C8BD-4F51-9974-E4676ACFD1FE}"/>
                      </a:ext>
                    </a:extLst>
                  </p:cNvPr>
                  <p:cNvSpPr/>
                  <p:nvPr/>
                </p:nvSpPr>
                <p:spPr>
                  <a:xfrm>
                    <a:off x="1029071" y="5917523"/>
                    <a:ext cx="1031766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4000" b="1" i="0" u="none" strike="noStrike" kern="1200" cap="none" spc="0" normalizeH="0" baseline="0" noProof="0" dirty="0">
                      <a:ln w="9525">
                        <a:noFill/>
                        <a:prstDash val="solid"/>
                      </a:ln>
                      <a:solidFill>
                        <a:srgbClr val="891619"/>
                      </a:solidFill>
                      <a:effectLst>
                        <a:outerShdw blurRad="12700" dist="38100" dir="2700000" algn="tl" rotWithShape="0">
                          <a:prstClr val="white">
                            <a:lumMod val="50000"/>
                          </a:prstClr>
                        </a:outerShdw>
                      </a:effectLst>
                      <a:uLnTx/>
                      <a:uFillTx/>
                      <a:latin typeface="Segoe UI Semibold" panose="020B0702040204020203" pitchFamily="34" charset="0"/>
                      <a:ea typeface="+mn-ea"/>
                      <a:cs typeface="Segoe UI Semibold" panose="020B0702040204020203" pitchFamily="34" charset="0"/>
                    </a:endParaRPr>
                  </a:p>
                </p:txBody>
              </p:sp>
            </p:grp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6D3E7340-FA29-456F-ACD1-EF27FED38AEA}"/>
                  </a:ext>
                </a:extLst>
              </p:cNvPr>
              <p:cNvSpPr/>
              <p:nvPr/>
            </p:nvSpPr>
            <p:spPr>
              <a:xfrm>
                <a:off x="455129" y="3871783"/>
                <a:ext cx="1720959" cy="1988987"/>
              </a:xfrm>
              <a:prstGeom prst="rect">
                <a:avLst/>
              </a:prstGeom>
              <a:ln w="12700">
                <a:solidFill>
                  <a:schemeClr val="bg2"/>
                </a:solidFill>
              </a:ln>
              <a:scene3d>
                <a:camera prst="orthographicFront"/>
                <a:lightRig rig="chilly" dir="t"/>
              </a:scene3d>
              <a:sp3d z="-12700" extrusionH="1700" prstMaterial="dkEdge">
                <a:bevelT w="25400" h="6350" prst="softRound"/>
                <a:bevelB w="0" h="0" prst="convex"/>
              </a:sp3d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4584" tIns="85064" rIns="54584" bIns="15240" numCol="1" spcCol="1270" anchor="t" anchorCtr="0">
                <a:noAutofit/>
              </a:bodyPr>
              <a:lstStyle/>
              <a:p>
                <a:pPr marL="114300" marR="0" lvl="1" indent="-114300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lang="en-US" sz="12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Gill Sans MT" panose="020B0502020104020203" pitchFamily="34" charset="0"/>
                  </a:rPr>
                  <a:t>State’s final operating budget (TBD)</a:t>
                </a:r>
              </a:p>
              <a:p>
                <a:pPr marL="0" marR="0" lvl="1" algn="l" defTabSz="533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4" name="Oval 103">
            <a:extLst>
              <a:ext uri="{FF2B5EF4-FFF2-40B4-BE49-F238E27FC236}">
                <a16:creationId xmlns:a16="http://schemas.microsoft.com/office/drawing/2014/main" id="{C5F990F9-DAD3-4D93-A6C5-8460DD9119E4}"/>
              </a:ext>
            </a:extLst>
          </p:cNvPr>
          <p:cNvSpPr/>
          <p:nvPr/>
        </p:nvSpPr>
        <p:spPr>
          <a:xfrm>
            <a:off x="1750040" y="3065066"/>
            <a:ext cx="605873" cy="623611"/>
          </a:xfrm>
          <a:prstGeom prst="ellipse">
            <a:avLst/>
          </a:prstGeom>
          <a:ln>
            <a:noFill/>
          </a:ln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BC91D84-6640-4D07-91EC-2F94007E6579}"/>
              </a:ext>
            </a:extLst>
          </p:cNvPr>
          <p:cNvSpPr/>
          <p:nvPr/>
        </p:nvSpPr>
        <p:spPr>
          <a:xfrm>
            <a:off x="1699437" y="3086761"/>
            <a:ext cx="5973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9525">
                  <a:noFill/>
                  <a:prstDash val="solid"/>
                </a:ln>
                <a:solidFill>
                  <a:srgbClr val="891619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11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9ADF209-B6AB-47A3-85D3-F2062DA8927F}"/>
              </a:ext>
            </a:extLst>
          </p:cNvPr>
          <p:cNvSpPr txBox="1"/>
          <p:nvPr/>
        </p:nvSpPr>
        <p:spPr>
          <a:xfrm>
            <a:off x="3846456" y="3079833"/>
            <a:ext cx="308700" cy="6463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891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9940D94-392C-4E7F-9E7D-5E9C6921C3FD}"/>
              </a:ext>
            </a:extLst>
          </p:cNvPr>
          <p:cNvSpPr txBox="1"/>
          <p:nvPr/>
        </p:nvSpPr>
        <p:spPr>
          <a:xfrm>
            <a:off x="5687366" y="3086761"/>
            <a:ext cx="3300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891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7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0BC17-8C03-9AFF-BC5C-233E7C7E866F}"/>
              </a:ext>
            </a:extLst>
          </p:cNvPr>
          <p:cNvSpPr txBox="1"/>
          <p:nvPr/>
        </p:nvSpPr>
        <p:spPr>
          <a:xfrm>
            <a:off x="6344859" y="274765"/>
            <a:ext cx="200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46818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4F60BDB-E3FE-4190-93CE-2F9269E63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53D6D-E5FE-4AA7-A20E-AF7D5B54E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FBDF90-4884-4518-9B97-F044CCE6F3CB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71af3243-3dd4-4a8d-8c0d-dd76da1f02a5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Segoe UI Semibold</vt:lpstr>
      <vt:lpstr>Office Theme</vt:lpstr>
      <vt:lpstr>DHCC SEASONAL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2020-01-23T20:31:51Z</dcterms:created>
  <dcterms:modified xsi:type="dcterms:W3CDTF">2024-02-15T19:58:04Z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