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4164" r:id="rId2"/>
  </p:sldMasterIdLst>
  <p:notesMasterIdLst>
    <p:notesMasterId r:id="rId35"/>
  </p:notesMasterIdLst>
  <p:handoutMasterIdLst>
    <p:handoutMasterId r:id="rId36"/>
  </p:handoutMasterIdLst>
  <p:sldIdLst>
    <p:sldId id="529" r:id="rId3"/>
    <p:sldId id="530" r:id="rId4"/>
    <p:sldId id="506" r:id="rId5"/>
    <p:sldId id="533" r:id="rId6"/>
    <p:sldId id="532" r:id="rId7"/>
    <p:sldId id="534" r:id="rId8"/>
    <p:sldId id="535" r:id="rId9"/>
    <p:sldId id="547" r:id="rId10"/>
    <p:sldId id="566" r:id="rId11"/>
    <p:sldId id="540" r:id="rId12"/>
    <p:sldId id="539" r:id="rId13"/>
    <p:sldId id="538" r:id="rId14"/>
    <p:sldId id="541" r:id="rId15"/>
    <p:sldId id="536" r:id="rId16"/>
    <p:sldId id="542" r:id="rId17"/>
    <p:sldId id="544" r:id="rId18"/>
    <p:sldId id="545" r:id="rId19"/>
    <p:sldId id="546" r:id="rId20"/>
    <p:sldId id="552" r:id="rId21"/>
    <p:sldId id="561" r:id="rId22"/>
    <p:sldId id="562" r:id="rId23"/>
    <p:sldId id="563" r:id="rId24"/>
    <p:sldId id="550" r:id="rId25"/>
    <p:sldId id="549" r:id="rId26"/>
    <p:sldId id="565" r:id="rId27"/>
    <p:sldId id="564" r:id="rId28"/>
    <p:sldId id="551" r:id="rId29"/>
    <p:sldId id="557" r:id="rId30"/>
    <p:sldId id="559" r:id="rId31"/>
    <p:sldId id="560" r:id="rId32"/>
    <p:sldId id="548" r:id="rId33"/>
    <p:sldId id="531" r:id="rId34"/>
  </p:sldIdLst>
  <p:sldSz cx="9144000" cy="6858000" type="screen4x3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7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3FF"/>
    <a:srgbClr val="0083D9"/>
    <a:srgbClr val="B2BDF4"/>
    <a:srgbClr val="B2DE82"/>
    <a:srgbClr val="007ED9"/>
    <a:srgbClr val="409D47"/>
    <a:srgbClr val="409D48"/>
    <a:srgbClr val="00A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71" autoAdjust="0"/>
    <p:restoredTop sz="86400" autoAdjust="0"/>
  </p:normalViewPr>
  <p:slideViewPr>
    <p:cSldViewPr snapToGrid="0" snapToObjects="1">
      <p:cViewPr varScale="1">
        <p:scale>
          <a:sx n="79" d="100"/>
          <a:sy n="79" d="100"/>
        </p:scale>
        <p:origin x="-1104" y="-90"/>
      </p:cViewPr>
      <p:guideLst>
        <p:guide orient="horz" pos="2160"/>
        <p:guide pos="5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522" y="-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rPr lang="en-US" sz="2000" dirty="0" smtClean="0">
                <a:solidFill>
                  <a:schemeClr val="accent3"/>
                </a:solidFill>
              </a:rPr>
              <a:t>Increase </a:t>
            </a:r>
            <a:r>
              <a:rPr lang="en-US" sz="2000" dirty="0">
                <a:solidFill>
                  <a:schemeClr val="accent3"/>
                </a:solidFill>
              </a:rPr>
              <a:t>Each Enrollment Season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194158146164666E-2"/>
          <c:y val="2.5254293948050392E-2"/>
          <c:w val="0.75244900998199571"/>
          <c:h val="0.8639820961859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Marketplace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smtClean="0"/>
                      <a:t>14,397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25,036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28,256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#,##0">
                  <c:v>14397</c:v>
                </c:pt>
                <c:pt idx="1">
                  <c:v>25036</c:v>
                </c:pt>
                <c:pt idx="2">
                  <c:v>28256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Medicaid Expansion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 smtClean="0"/>
                      <a:t>4,217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9,693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4217</c:v>
                </c:pt>
                <c:pt idx="1">
                  <c:v>9693</c:v>
                </c:pt>
                <c:pt idx="2">
                  <c:v>9896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18,614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smtClean="0"/>
                      <a:t>34,729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38,746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 formatCode="General">
                  <c:v>18614</c:v>
                </c:pt>
                <c:pt idx="1">
                  <c:v>34729</c:v>
                </c:pt>
                <c:pt idx="2" formatCode="General">
                  <c:v>38746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883136"/>
        <c:axId val="81884672"/>
      </c:barChart>
      <c:catAx>
        <c:axId val="818831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  <c:crossAx val="81884672"/>
        <c:crosses val="autoZero"/>
        <c:auto val="1"/>
        <c:lblAlgn val="ctr"/>
        <c:lblOffset val="100"/>
        <c:noMultiLvlLbl val="0"/>
      </c:catAx>
      <c:valAx>
        <c:axId val="81884672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Enrolment (in thousands)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81883136"/>
        <c:crosses val="autoZero"/>
        <c:crossBetween val="between"/>
        <c:dispUnits>
          <c:builtInUnit val="thousands"/>
          <c:dispUnitsLbl/>
        </c:dispUnits>
      </c:valAx>
      <c:spPr>
        <a:ln cmpd="dbl"/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3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8675637027171375"/>
          <c:y val="0.33482752731297183"/>
          <c:w val="0.21122279529797805"/>
          <c:h val="0.38646559859194607"/>
        </c:manualLayout>
      </c:layout>
      <c:overlay val="0"/>
    </c:legend>
    <c:plotVisOnly val="1"/>
    <c:dispBlanksAs val="gap"/>
    <c:showDLblsOverMax val="0"/>
  </c:chart>
  <c:spPr>
    <a:solidFill>
      <a:schemeClr val="tx2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5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Marketplace</a:t>
            </a:r>
            <a:r>
              <a:rPr lang="en-US" baseline="0" dirty="0" smtClean="0">
                <a:solidFill>
                  <a:schemeClr val="accent1">
                    <a:lumMod val="50000"/>
                  </a:schemeClr>
                </a:solidFill>
              </a:rPr>
              <a:t> Enrollment by Age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 w="25303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8978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8978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8978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8978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8978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8978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8978">
                <a:solidFill>
                  <a:schemeClr val="lt1"/>
                </a:solidFill>
              </a:ln>
              <a:effectLst/>
            </c:spPr>
          </c:dPt>
          <c:dLbls>
            <c:dLbl>
              <c:idx val="6"/>
              <c:spPr>
                <a:noFill/>
                <a:ln w="25303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96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0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6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89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Ages 0 - 17</c:v>
                </c:pt>
                <c:pt idx="1">
                  <c:v>Ages 18 - 25</c:v>
                </c:pt>
                <c:pt idx="2">
                  <c:v>Ages 26 - 34</c:v>
                </c:pt>
                <c:pt idx="3">
                  <c:v>Ages 35 - 44</c:v>
                </c:pt>
                <c:pt idx="4">
                  <c:v>Ages 45 - 54</c:v>
                </c:pt>
                <c:pt idx="5">
                  <c:v>Ages 55 - 64</c:v>
                </c:pt>
                <c:pt idx="6">
                  <c:v>Ages 65+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0.13</c:v>
                </c:pt>
                <c:pt idx="1">
                  <c:v>0.08</c:v>
                </c:pt>
                <c:pt idx="2">
                  <c:v>0.16</c:v>
                </c:pt>
                <c:pt idx="3">
                  <c:v>0.15</c:v>
                </c:pt>
                <c:pt idx="4">
                  <c:v>0.21</c:v>
                </c:pt>
                <c:pt idx="5">
                  <c:v>0.26</c:v>
                </c:pt>
                <c:pt idx="6" formatCode="0.00%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4">
          <a:noFill/>
        </a:ln>
      </c:spPr>
    </c:plotArea>
    <c:legend>
      <c:legendPos val="b"/>
      <c:overlay val="0"/>
      <c:spPr>
        <a:noFill/>
        <a:ln w="2530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2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A9047B-879D-4D5C-9DCA-67E897454803}" type="datetimeFigureOut">
              <a:rPr lang="en-US"/>
              <a:pPr>
                <a:defRPr/>
              </a:pPr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4D4E880-0542-4BBE-A2D1-B334A3D62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03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50BA1-05F3-4AFE-AD3C-1AA56F010CF6}" type="datetimeFigureOut">
              <a:rPr lang="en-US"/>
              <a:pPr>
                <a:defRPr/>
              </a:pPr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076D4FF-83BE-4037-BB64-6172DA2F0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498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050925" y="4459288"/>
            <a:ext cx="5683250" cy="5151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45567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8F1385-5078-4F67-A765-2C1CF61E3C16}" type="slidenum">
              <a:rPr lang="en-US" altLang="en-US" smtClean="0">
                <a:latin typeface="Calibri" pitchFamily="34" charset="0"/>
              </a:rPr>
              <a:pPr/>
              <a:t>10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72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6BE83C-3EFE-460B-B4A6-064B729F091C}" type="slidenum">
              <a:rPr lang="en-US" altLang="en-US" smtClean="0">
                <a:latin typeface="Calibri" pitchFamily="34" charset="0"/>
              </a:rPr>
              <a:pPr/>
              <a:t>11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2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6DF1FB1-7DC8-4DCA-96C8-6D4C51EA8328}" type="slidenum">
              <a:rPr lang="en-US" altLang="en-US" smtClean="0">
                <a:latin typeface="Calibri" pitchFamily="34" charset="0"/>
              </a:rPr>
              <a:pPr/>
              <a:t>12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3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E8E430-E45A-4997-9D87-E4036B19F0FC}" type="slidenum">
              <a:rPr lang="en-US" altLang="en-US" smtClean="0">
                <a:latin typeface="Calibri" pitchFamily="34" charset="0"/>
              </a:rPr>
              <a:pPr/>
              <a:t>13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13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F13D2CA-34AF-43CB-B98B-B6C765AD77E1}" type="slidenum">
              <a:rPr lang="en-US" altLang="en-US" smtClean="0">
                <a:latin typeface="Calibri" pitchFamily="34" charset="0"/>
              </a:rPr>
              <a:pPr/>
              <a:t>14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8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86D33C0-4384-4E61-8BE9-10AE355A63E1}" type="slidenum">
              <a:rPr lang="en-US" altLang="en-US" smtClean="0">
                <a:latin typeface="Calibri" pitchFamily="34" charset="0"/>
              </a:rPr>
              <a:pPr/>
              <a:t>15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74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963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  <a:p>
            <a:pPr defTabSz="461963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  <a:p>
            <a:pPr defTabSz="461963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  <a:p>
            <a:pPr defTabSz="461963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  <a:p>
            <a:pPr defTabSz="461963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68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40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2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84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289C0E8-28C4-4BFD-8F57-E58138F7C7FB}" type="slidenum">
              <a:rPr lang="en-US" altLang="en-US" smtClean="0">
                <a:latin typeface="Calibri" pitchFamily="34" charset="0"/>
              </a:rPr>
              <a:pPr/>
              <a:t>16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98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043BA49-87BA-4F9E-BADF-CE805151C7A4}" type="slidenum">
              <a:rPr lang="en-US" altLang="en-US" smtClean="0">
                <a:latin typeface="Calibri" pitchFamily="34" charset="0"/>
              </a:rPr>
              <a:pPr/>
              <a:t>17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04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5D922CB-83E3-492F-8EF1-A1797864C179}" type="slidenum">
              <a:rPr lang="en-US" altLang="en-US" smtClean="0">
                <a:latin typeface="Calibri" pitchFamily="34" charset="0"/>
              </a:rPr>
              <a:pPr/>
              <a:t>18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22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99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smtClean="0"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6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49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533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25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97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9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41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8E080D2-7BC4-4C99-BA07-7DD0B361C6B0}" type="slidenum">
              <a:rPr lang="en-US" altLang="en-US" smtClean="0">
                <a:latin typeface="Calibri" pitchFamily="34" charset="0"/>
              </a:rPr>
              <a:pPr/>
              <a:t>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82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F8549CD-FC84-4330-98EC-23EF185FBF4F}" type="slidenum">
              <a:rPr lang="en-US" altLang="en-US" smtClean="0">
                <a:latin typeface="Calibri" pitchFamily="34" charset="0"/>
              </a:rPr>
              <a:pPr/>
              <a:t>20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3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205FF2F-4833-4277-AB5F-00A64B08FC40}" type="slidenum">
              <a:rPr lang="en-US" altLang="en-US" smtClean="0">
                <a:latin typeface="Calibri" pitchFamily="34" charset="0"/>
              </a:rPr>
              <a:pPr/>
              <a:t>21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06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dirty="0" smtClean="0"/>
          </a:p>
          <a:p>
            <a:endParaRPr lang="en-US" altLang="en-US" sz="180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EBE3508-F695-4DCE-AA57-7E1FF2D8D327}" type="slidenum">
              <a:rPr lang="en-US" altLang="en-US" smtClean="0">
                <a:latin typeface="Calibri" pitchFamily="34" charset="0"/>
              </a:rPr>
              <a:pPr/>
              <a:t>22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3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D184E13-FA45-4882-B588-22D7D831ED7F}" type="slidenum">
              <a:rPr lang="en-US" altLang="en-US" smtClean="0">
                <a:latin typeface="Calibri" pitchFamily="34" charset="0"/>
              </a:rPr>
              <a:pPr/>
              <a:t>23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4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587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D184E13-FA45-4882-B588-22D7D831ED7F}" type="slidenum">
              <a:rPr lang="en-US" altLang="en-US" smtClean="0">
                <a:latin typeface="Calibri" pitchFamily="34" charset="0"/>
              </a:rPr>
              <a:pPr/>
              <a:t>25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6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585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0BB5A3F-8F13-48D2-9E02-6050473D10DB}" type="slidenum">
              <a:rPr lang="en-US" altLang="en-US" smtClean="0">
                <a:latin typeface="Calibri" pitchFamily="34" charset="0"/>
              </a:rPr>
              <a:pPr/>
              <a:t>27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91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08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58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545E26E-6142-4B40-A1F0-020A348FD9C4}" type="slidenum">
              <a:rPr lang="en-US" altLang="en-US" smtClean="0">
                <a:latin typeface="Calibri" pitchFamily="34" charset="0"/>
              </a:rPr>
              <a:pPr/>
              <a:t>3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90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213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6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49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533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25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97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9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41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D6823C-790E-46AB-8A98-AA1D614D1C7C}" type="slidenum">
              <a:rPr lang="en-US" altLang="en-US" smtClean="0">
                <a:latin typeface="Calibri" pitchFamily="34" charset="0"/>
              </a:rPr>
              <a:pPr/>
              <a:t>31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43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25B897-B6D2-4531-A2A4-5C4B3EE382AA}" type="slidenum">
              <a:rPr lang="en-US" altLang="en-US" smtClean="0">
                <a:latin typeface="Calibri" pitchFamily="34" charset="0"/>
              </a:rPr>
              <a:pPr/>
              <a:t>32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7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68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40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12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84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06FD40-79EC-47D4-9E70-E2892C0E2E08}" type="slidenum">
              <a:rPr lang="en-US" altLang="en-US" smtClean="0">
                <a:latin typeface="Calibri" pitchFamily="34" charset="0"/>
              </a:rPr>
              <a:pPr/>
              <a:t>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6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A016C29-ED35-44EC-8CB7-8C4466E9C67F}" type="slidenum">
              <a:rPr lang="en-US" altLang="en-US" smtClean="0">
                <a:latin typeface="Calibri" pitchFamily="34" charset="0"/>
              </a:rPr>
              <a:pPr/>
              <a:t>5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67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963"/>
            <a:endParaRPr lang="en-US" altLang="en-US" sz="1800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479D799-FDCE-47E9-BACB-13B105229243}" type="slidenum">
              <a:rPr lang="en-US" altLang="en-US" smtClean="0">
                <a:latin typeface="Calibri" pitchFamily="34" charset="0"/>
              </a:rPr>
              <a:pPr/>
              <a:t>6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963"/>
            <a:endParaRPr lang="en-US" altLang="en-US" sz="1800" smtClean="0">
              <a:solidFill>
                <a:srgbClr val="000000"/>
              </a:solidFill>
            </a:endParaRPr>
          </a:p>
          <a:p>
            <a:pPr defTabSz="461963"/>
            <a:endParaRPr lang="en-US" altLang="en-US" sz="1800" smtClean="0">
              <a:solidFill>
                <a:srgbClr val="000000"/>
              </a:solidFill>
            </a:endParaRPr>
          </a:p>
          <a:p>
            <a:pPr defTabSz="461963"/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62BC248-B14A-4A75-ACC8-3B9002C36B75}" type="slidenum">
              <a:rPr lang="en-US" altLang="en-US" smtClean="0">
                <a:latin typeface="Calibri" pitchFamily="34" charset="0"/>
              </a:rPr>
              <a:pPr/>
              <a:t>7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967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7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CG_ChooseHealth_Presentation_Title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078" y="1435699"/>
            <a:ext cx="7539100" cy="193125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078" y="3399102"/>
            <a:ext cx="6853300" cy="9016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3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53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062"/>
            <a:ext cx="4040188" cy="3563938"/>
          </a:xfrm>
        </p:spPr>
        <p:txBody>
          <a:bodyPr/>
          <a:lstStyle>
            <a:lvl1pPr marL="342900" indent="-342900">
              <a:buClr>
                <a:srgbClr val="409D47"/>
              </a:buClr>
              <a:buFont typeface="Arial"/>
              <a:buChar char="•"/>
              <a:defRPr sz="2400"/>
            </a:lvl1pPr>
            <a:lvl2pPr marL="800100" indent="-342900">
              <a:buClr>
                <a:srgbClr val="409D47"/>
              </a:buClr>
              <a:buFont typeface="Arial"/>
              <a:buChar char="•"/>
              <a:defRPr sz="2000"/>
            </a:lvl2pPr>
            <a:lvl3pPr marL="1200150" indent="-285750">
              <a:buClr>
                <a:srgbClr val="409D47"/>
              </a:buClr>
              <a:buFont typeface="Arial"/>
              <a:buChar char="•"/>
              <a:defRPr sz="1800"/>
            </a:lvl3pPr>
            <a:lvl4pPr marL="1657350" indent="-285750">
              <a:buClr>
                <a:srgbClr val="409D47"/>
              </a:buClr>
              <a:buFont typeface="Arial"/>
              <a:buChar char="•"/>
              <a:defRPr sz="1600"/>
            </a:lvl4pPr>
            <a:lvl5pPr marL="2114550" indent="-285750">
              <a:buClr>
                <a:srgbClr val="409D47"/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53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062"/>
            <a:ext cx="4041775" cy="3563938"/>
          </a:xfrm>
        </p:spPr>
        <p:txBody>
          <a:bodyPr/>
          <a:lstStyle>
            <a:lvl1pPr>
              <a:buClr>
                <a:srgbClr val="409D47"/>
              </a:buClr>
              <a:defRPr sz="2400"/>
            </a:lvl1pPr>
            <a:lvl2pPr>
              <a:buClr>
                <a:srgbClr val="409D47"/>
              </a:buClr>
              <a:defRPr sz="2000"/>
            </a:lvl2pPr>
            <a:lvl3pPr>
              <a:buClr>
                <a:srgbClr val="409D47"/>
              </a:buClr>
              <a:defRPr sz="1800"/>
            </a:lvl3pPr>
            <a:lvl4pPr>
              <a:buClr>
                <a:srgbClr val="409D47"/>
              </a:buClr>
              <a:defRPr sz="1600"/>
            </a:lvl4pPr>
            <a:lvl5pPr>
              <a:buClr>
                <a:srgbClr val="409D47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D542D57-61ED-409F-98C4-A20C394E1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39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274320">
              <a:buClr>
                <a:srgbClr val="007ED9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007ED9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007ED9"/>
              </a:buClr>
              <a:buFont typeface="Arial"/>
              <a:buChar char="•"/>
              <a:defRPr sz="2400"/>
            </a:lvl3pPr>
            <a:lvl4pPr marL="1600200" indent="-228600">
              <a:buClr>
                <a:srgbClr val="007ED9"/>
              </a:buClr>
              <a:buFont typeface="Arial"/>
              <a:buChar char="•"/>
              <a:defRPr sz="2400"/>
            </a:lvl4pPr>
            <a:lvl5pPr marL="2057400" indent="-228600">
              <a:buClr>
                <a:srgbClr val="007ED9"/>
              </a:buClr>
              <a:buFont typeface="Arial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3D8D-6A95-4434-A329-525065A38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7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339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</p:spPr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53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062"/>
            <a:ext cx="4040188" cy="3563938"/>
          </a:xfrm>
        </p:spPr>
        <p:txBody>
          <a:bodyPr/>
          <a:lstStyle>
            <a:lvl1pPr marL="342900" indent="-342900">
              <a:buClr>
                <a:srgbClr val="409D47"/>
              </a:buClr>
              <a:buFont typeface="Arial"/>
              <a:buChar char="•"/>
              <a:defRPr sz="2400"/>
            </a:lvl1pPr>
            <a:lvl2pPr marL="800100" indent="-342900">
              <a:buClr>
                <a:srgbClr val="409D47"/>
              </a:buClr>
              <a:buFont typeface="Arial"/>
              <a:buChar char="•"/>
              <a:defRPr sz="2000"/>
            </a:lvl2pPr>
            <a:lvl3pPr marL="1200150" indent="-285750">
              <a:buClr>
                <a:srgbClr val="409D47"/>
              </a:buClr>
              <a:buFont typeface="Arial"/>
              <a:buChar char="•"/>
              <a:defRPr sz="1800"/>
            </a:lvl3pPr>
            <a:lvl4pPr marL="1657350" indent="-285750">
              <a:buClr>
                <a:srgbClr val="409D47"/>
              </a:buClr>
              <a:buFont typeface="Arial"/>
              <a:buChar char="•"/>
              <a:defRPr sz="1600"/>
            </a:lvl4pPr>
            <a:lvl5pPr marL="2114550" indent="-285750">
              <a:buClr>
                <a:srgbClr val="409D47"/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53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062"/>
            <a:ext cx="4041775" cy="3563938"/>
          </a:xfrm>
        </p:spPr>
        <p:txBody>
          <a:bodyPr/>
          <a:lstStyle>
            <a:lvl1pPr>
              <a:buClr>
                <a:srgbClr val="409D47"/>
              </a:buClr>
              <a:defRPr sz="2400"/>
            </a:lvl1pPr>
            <a:lvl2pPr>
              <a:buClr>
                <a:srgbClr val="409D47"/>
              </a:buClr>
              <a:defRPr sz="2000"/>
            </a:lvl2pPr>
            <a:lvl3pPr>
              <a:buClr>
                <a:srgbClr val="409D47"/>
              </a:buClr>
              <a:defRPr sz="1800"/>
            </a:lvl3pPr>
            <a:lvl4pPr>
              <a:buClr>
                <a:srgbClr val="409D47"/>
              </a:buClr>
              <a:defRPr sz="1600"/>
            </a:lvl4pPr>
            <a:lvl5pPr>
              <a:buClr>
                <a:srgbClr val="409D47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0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AB8967-6E13-4794-8DC0-BBE770F1E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8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CG_ChooseHealth_Presentation_Title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078" y="1435699"/>
            <a:ext cx="7539100" cy="193125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078" y="3399102"/>
            <a:ext cx="6853300" cy="9016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4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274320">
              <a:buClr>
                <a:srgbClr val="007ED9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007ED9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007ED9"/>
              </a:buClr>
              <a:buFont typeface="Arial"/>
              <a:buChar char="•"/>
              <a:defRPr sz="2400"/>
            </a:lvl3pPr>
            <a:lvl4pPr marL="1600200" indent="-228600">
              <a:buClr>
                <a:srgbClr val="007ED9"/>
              </a:buClr>
              <a:buFont typeface="Arial"/>
              <a:buChar char="•"/>
              <a:defRPr sz="2400"/>
            </a:lvl4pPr>
            <a:lvl5pPr marL="2057400" indent="-228600">
              <a:buClr>
                <a:srgbClr val="007ED9"/>
              </a:buClr>
              <a:buFont typeface="Arial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C4B5-F50B-4357-92FF-E3D9730DD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66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339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</p:spPr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CG_ChooseHealth_Presentation_TextAr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20738" y="114300"/>
            <a:ext cx="7767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0738" y="1600200"/>
            <a:ext cx="77676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5" y="6289675"/>
            <a:ext cx="1758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Times" pitchFamily="18" charset="0"/>
                <a:cs typeface="Times" pitchFamily="18" charset="0"/>
              </a:defRPr>
            </a:lvl1pPr>
          </a:lstStyle>
          <a:p>
            <a:pPr>
              <a:defRPr/>
            </a:pPr>
            <a:fld id="{10718E0B-DAF8-4891-BEA4-65F8720E8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9pPr>
    </p:titleStyle>
    <p:bodyStyle>
      <a:lvl1pPr marL="182563" indent="-273050" algn="l" defTabSz="457200" rtl="0" eaLnBrk="0" fontAlgn="base" hangingPunct="0">
        <a:spcBef>
          <a:spcPts val="763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CG_ChooseHealth_Presentation_TextAr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20738" y="114300"/>
            <a:ext cx="7767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0738" y="1600200"/>
            <a:ext cx="77676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5" y="6289675"/>
            <a:ext cx="1758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Times" pitchFamily="18" charset="0"/>
                <a:cs typeface="Times" pitchFamily="18" charset="0"/>
              </a:defRPr>
            </a:lvl1pPr>
          </a:lstStyle>
          <a:p>
            <a:pPr>
              <a:defRPr/>
            </a:pPr>
            <a:fld id="{CA587AE3-666E-4149-B8A6-E6127A5C2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9pPr>
    </p:titleStyle>
    <p:bodyStyle>
      <a:lvl1pPr marL="182563" indent="-273050" algn="l" defTabSz="457200" rtl="0" eaLnBrk="0" fontAlgn="base" hangingPunct="0">
        <a:spcBef>
          <a:spcPts val="763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>
          <a:xfrm>
            <a:off x="466725" y="4824413"/>
            <a:ext cx="5065713" cy="1716087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ea typeface="MS PGothic" pitchFamily="34" charset="-128"/>
                <a:cs typeface="Arial" charset="0"/>
              </a:rPr>
              <a:t>Delaware Health Care Commission </a:t>
            </a:r>
            <a:br>
              <a:rPr lang="en-US" altLang="en-US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US" altLang="en-US" smtClean="0">
                <a:latin typeface="Arial" charset="0"/>
                <a:ea typeface="MS PGothic" pitchFamily="34" charset="-128"/>
                <a:cs typeface="Arial" charset="0"/>
              </a:rPr>
              <a:t>April 7, 2016</a:t>
            </a:r>
          </a:p>
          <a:p>
            <a:r>
              <a:rPr lang="en-US" altLang="en-US" smtClean="0">
                <a:latin typeface="Arial" charset="0"/>
                <a:ea typeface="MS PGothic" pitchFamily="34" charset="-128"/>
                <a:cs typeface="Arial" charset="0"/>
              </a:rPr>
              <a:t>Secretary Rita Landgraf </a:t>
            </a:r>
            <a:br>
              <a:rPr lang="en-US" altLang="en-US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US" altLang="en-US" smtClean="0">
                <a:latin typeface="Arial" charset="0"/>
                <a:ea typeface="MS PGothic" pitchFamily="34" charset="-128"/>
                <a:cs typeface="Arial" charset="0"/>
              </a:rPr>
              <a:t>Department of Health and Social Services</a:t>
            </a:r>
          </a:p>
        </p:txBody>
      </p:sp>
      <p:sp>
        <p:nvSpPr>
          <p:cNvPr id="44036" name="Title 1"/>
          <p:cNvSpPr>
            <a:spLocks noGrp="1"/>
          </p:cNvSpPr>
          <p:nvPr>
            <p:ph type="ctrTitle"/>
          </p:nvPr>
        </p:nvSpPr>
        <p:spPr>
          <a:xfrm>
            <a:off x="466725" y="2406650"/>
            <a:ext cx="8359775" cy="1779588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  <a:cs typeface="Times" pitchFamily="18" charset="0"/>
              </a:rPr>
              <a:t>Delaware</a:t>
            </a:r>
            <a:r>
              <a:rPr lang="en-US" altLang="en-US" dirty="0" smtClean="0">
                <a:cs typeface="Times" pitchFamily="18" charset="0"/>
              </a:rPr>
              <a:t>’</a:t>
            </a:r>
            <a:r>
              <a:rPr lang="en-US" altLang="ja-JP" dirty="0" smtClean="0">
                <a:cs typeface="Times" pitchFamily="18" charset="0"/>
              </a:rPr>
              <a:t>s Health Insurance Marketplace: </a:t>
            </a:r>
            <a:r>
              <a:rPr lang="en-US" altLang="ja-JP" dirty="0" smtClean="0">
                <a:solidFill>
                  <a:schemeClr val="bg1"/>
                </a:solidFill>
                <a:cs typeface="Times" pitchFamily="18" charset="0"/>
              </a:rPr>
              <a:t>Update on Activity</a:t>
            </a:r>
            <a:endParaRPr lang="en-US" altLang="en-US" dirty="0" smtClean="0">
              <a:solidFill>
                <a:schemeClr val="bg1"/>
              </a:solidFill>
              <a:ea typeface="MS PGothic" pitchFamily="34" charset="-128"/>
              <a:cs typeface="Times" pitchFamily="18" charset="0"/>
            </a:endParaRPr>
          </a:p>
        </p:txBody>
      </p:sp>
      <p:pic>
        <p:nvPicPr>
          <p:cNvPr id="4403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7"/>
          <a:stretch>
            <a:fillRect/>
          </a:stretch>
        </p:blipFill>
        <p:spPr bwMode="auto">
          <a:xfrm>
            <a:off x="5868988" y="746125"/>
            <a:ext cx="34147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23863" y="114300"/>
            <a:ext cx="8164512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cs typeface="Times" pitchFamily="18" charset="0"/>
              </a:rPr>
              <a:t>Enrollment Type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23863" y="1708150"/>
            <a:ext cx="8164512" cy="5254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2100" b="1" smtClean="0">
                <a:latin typeface="Arial" charset="0"/>
                <a:cs typeface="Arial" charset="0"/>
              </a:rPr>
              <a:t>Used HealthCare.gov for Enrollment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3863" y="2505075"/>
          <a:ext cx="8274050" cy="220821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46777"/>
                <a:gridCol w="1294666"/>
                <a:gridCol w="1506748"/>
                <a:gridCol w="1496636"/>
                <a:gridCol w="1264049"/>
                <a:gridCol w="1365174"/>
              </a:tblGrid>
              <a:tr h="914761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43" marB="4574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Total  Selecting 2016 Plan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43" marB="4574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New Consumers</a:t>
                      </a:r>
                    </a:p>
                  </a:txBody>
                  <a:tcPr marL="91438" marR="91438" marT="45743" marB="4574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Reenrollees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43" marB="4574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Active Enrollees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43" marB="4574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Auto-Renewals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43" marB="4574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672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Delaware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28,256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33%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67%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42%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25%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</a:tr>
              <a:tr h="64672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All FFM States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9.6 million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42%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58%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41%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17%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43" marB="45743" anchor="ctr">
                    <a:noFill/>
                  </a:tcPr>
                </a:tc>
              </a:tr>
            </a:tbl>
          </a:graphicData>
        </a:graphic>
      </p:graphicFrame>
      <p:sp>
        <p:nvSpPr>
          <p:cNvPr id="5225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3625850" y="6492875"/>
            <a:ext cx="17605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9FC680-43DA-4D39-A314-079F2EE6EE8D}" type="slidenum">
              <a:rPr lang="en-US" altLang="en-US" sz="1000" smtClean="0"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smtClean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23863" y="114300"/>
            <a:ext cx="8164512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cs typeface="Times" pitchFamily="18" charset="0"/>
              </a:rPr>
              <a:t>Reenrollee Status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23863" y="1936750"/>
            <a:ext cx="8164512" cy="5254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2100" b="1" smtClean="0">
                <a:latin typeface="Arial" charset="0"/>
                <a:cs typeface="Arial" charset="0"/>
              </a:rPr>
              <a:t>Used HealthCare.gov for 2015 and 2016 Coverage Years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2138" y="2619375"/>
          <a:ext cx="7720012" cy="27559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78009"/>
                <a:gridCol w="1558549"/>
                <a:gridCol w="1298791"/>
                <a:gridCol w="1257230"/>
                <a:gridCol w="935129"/>
                <a:gridCol w="1392304"/>
              </a:tblGrid>
              <a:tr h="1463043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22" marB="4572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% of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Reenrollees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22" marB="4572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% Auto-Renewed</a:t>
                      </a:r>
                    </a:p>
                  </a:txBody>
                  <a:tcPr marL="91425" marR="91425" marT="45722" marB="4572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% Active Renewals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22" marB="4572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% Chose New Plan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22" marB="4572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Avg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Monthly Premium Savings of Switchers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22" marB="4572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64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Delaware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70%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38%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32%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30%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$25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</a:tr>
              <a:tr h="6464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All FFM States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57%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30%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27%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43%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$40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45722" marB="45722" anchor="ctr">
                    <a:noFill/>
                  </a:tcPr>
                </a:tc>
              </a:tr>
            </a:tbl>
          </a:graphicData>
        </a:graphic>
      </p:graphicFrame>
      <p:sp>
        <p:nvSpPr>
          <p:cNvPr id="5328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3625850" y="6492875"/>
            <a:ext cx="17605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D5F642-BD5F-4264-83A6-8848A9ED0E8B}" type="slidenum">
              <a:rPr lang="en-US" altLang="en-US" sz="1000" smtClean="0"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 smtClean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504825" y="0"/>
            <a:ext cx="8083550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cs typeface="Times" pitchFamily="18" charset="0"/>
              </a:rPr>
              <a:t>Premium Tax Credit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672247"/>
              </p:ext>
            </p:extLst>
          </p:nvPr>
        </p:nvGraphicFramePr>
        <p:xfrm>
          <a:off x="504825" y="1261608"/>
          <a:ext cx="8083550" cy="4947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39321"/>
                <a:gridCol w="1982672"/>
                <a:gridCol w="1982672"/>
                <a:gridCol w="2178885"/>
              </a:tblGrid>
              <a:tr h="365766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Delaware (2015)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Delaware (2016)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All FFM States (2016)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6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Description</a:t>
                      </a:r>
                      <a:endParaRPr lang="en-US" sz="1800" b="1" dirty="0"/>
                    </a:p>
                  </a:txBody>
                  <a:tcPr marL="91447" marR="91447" marT="45723" marB="4572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65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Total Enrollment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25,036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28,256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9.6 million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/>
                </a:tc>
              </a:tr>
              <a:tr h="5792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% with Tax</a:t>
                      </a:r>
                      <a:r>
                        <a:rPr lang="en-US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Credit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</a:tr>
              <a:tr h="6400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Monthly Premium (before Tax</a:t>
                      </a:r>
                      <a:r>
                        <a:rPr lang="en-US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Credit)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$404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$477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$396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/>
                </a:tc>
              </a:tr>
              <a:tr h="6400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Avg</a:t>
                      </a:r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Monthly Tax Credit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$264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$328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$290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</a:tr>
              <a:tr h="727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Avg</a:t>
                      </a:r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Monthly Premium</a:t>
                      </a:r>
                      <a:r>
                        <a:rPr lang="en-US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(after Tax Credit)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$140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$150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$106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/>
                </a:tc>
              </a:tr>
              <a:tr h="8097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Avg</a:t>
                      </a:r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% Reduction in Premium (after Tax Credit)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 anchor="ctr">
                    <a:noFill/>
                  </a:tcPr>
                </a:tc>
              </a:tr>
            </a:tbl>
          </a:graphicData>
        </a:graphic>
      </p:graphicFrame>
      <p:sp>
        <p:nvSpPr>
          <p:cNvPr id="5431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ED7D72-C771-4912-BB70-18C8807C08ED}" type="slidenum">
              <a:rPr lang="en-US" altLang="en-US" sz="1000" smtClean="0">
                <a:solidFill>
                  <a:srgbClr val="808180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 smtClean="0">
              <a:solidFill>
                <a:srgbClr val="80818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04825" y="0"/>
            <a:ext cx="8083550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cs typeface="Times" pitchFamily="18" charset="0"/>
              </a:rPr>
              <a:t>Financial Assistance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04825" y="2057400"/>
          <a:ext cx="7912100" cy="328137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15064"/>
                <a:gridCol w="2571285"/>
                <a:gridCol w="2825751"/>
              </a:tblGrid>
              <a:tr h="36572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04" marB="4570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Delaware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04" marB="4570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All FFM States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04" marB="4570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334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Description</a:t>
                      </a:r>
                      <a:endParaRPr lang="en-US" sz="1800" b="1" dirty="0"/>
                    </a:p>
                  </a:txBody>
                  <a:tcPr marL="91447" marR="91447" marT="45704" marB="4570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4" marB="45704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4" marB="45704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62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Total Enrollment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28,256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9.6 million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/>
                </a:tc>
              </a:tr>
              <a:tr h="640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% with Financial Assistance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>
                    <a:noFill/>
                  </a:tcPr>
                </a:tc>
              </a:tr>
              <a:tr h="640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% with Premium Tax Credit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/>
                </a:tc>
              </a:tr>
              <a:tr h="640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% with Cost-Sharing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Reduction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>
                    <a:noFill/>
                  </a:tcPr>
                </a:tc>
              </a:tr>
            </a:tbl>
          </a:graphicData>
        </a:graphic>
      </p:graphicFrame>
      <p:sp>
        <p:nvSpPr>
          <p:cNvPr id="5532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288757-39F1-4690-910F-3FD8CF6749F0}" type="slidenum">
              <a:rPr lang="en-US" altLang="en-US" sz="1000" smtClean="0">
                <a:solidFill>
                  <a:srgbClr val="808180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 smtClean="0">
              <a:solidFill>
                <a:srgbClr val="80818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04825" y="0"/>
            <a:ext cx="8083550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cs typeface="Times" pitchFamily="18" charset="0"/>
              </a:rPr>
              <a:t>Comparison by Age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04788" y="1487488"/>
            <a:ext cx="8383587" cy="4886325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endParaRPr lang="en-US" altLang="en-US" sz="2000" i="1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altLang="en-US" sz="2000" i="1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altLang="en-US" sz="2000" i="1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altLang="en-US" sz="2000" i="1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altLang="en-US" sz="2000" i="1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altLang="en-US" sz="2000" i="1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altLang="en-US" sz="2000" i="1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altLang="en-US" sz="2000" i="1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altLang="en-US" sz="2000" i="1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altLang="en-US" sz="2000" i="1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04825" y="1749425"/>
          <a:ext cx="4203700" cy="40385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36254"/>
                <a:gridCol w="1366124"/>
                <a:gridCol w="1501322"/>
              </a:tblGrid>
              <a:tr h="37760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3" marB="4572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Enrollees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3" marB="4572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Enrolled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3" marB="4572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Age Groups </a:t>
                      </a:r>
                      <a:endParaRPr lang="en-US" sz="1800" b="1" dirty="0"/>
                    </a:p>
                  </a:txBody>
                  <a:tcPr marL="91444" marR="91444" marT="45723" marB="45723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7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-17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3,673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/>
                </a:tc>
              </a:tr>
              <a:tr h="377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18 – 25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2,260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</a:tr>
              <a:tr h="377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26 – 34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4,521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/>
                </a:tc>
              </a:tr>
              <a:tr h="377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35 – 44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4,238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</a:tr>
              <a:tr h="377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45 – 54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5,934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/>
                </a:tc>
              </a:tr>
              <a:tr h="377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55 – 64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7,347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</a:tr>
              <a:tr h="3776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65+</a:t>
                      </a:r>
                      <a:endParaRPr lang="en-US" sz="18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283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</a:tr>
              <a:tr h="3776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28,256</a:t>
                      </a:r>
                      <a:endParaRPr lang="en-US" sz="18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8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Chart 4"/>
          <p:cNvGraphicFramePr>
            <a:graphicFrameLocks/>
          </p:cNvGraphicFramePr>
          <p:nvPr/>
        </p:nvGraphicFramePr>
        <p:xfrm>
          <a:off x="3949700" y="1766888"/>
          <a:ext cx="5935663" cy="415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7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EE2E5F-D0D8-4C32-92DE-47467E0E9FF4}" type="slidenum">
              <a:rPr lang="en-US" altLang="en-US" sz="1000" smtClean="0">
                <a:solidFill>
                  <a:srgbClr val="808180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 smtClean="0">
              <a:solidFill>
                <a:srgbClr val="80818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04825" y="0"/>
            <a:ext cx="8083550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cs typeface="Times" pitchFamily="18" charset="0"/>
              </a:rPr>
              <a:t>Enrollment Update: </a:t>
            </a:r>
            <a:br>
              <a:rPr lang="en-US" altLang="en-US" sz="3000" smtClean="0">
                <a:cs typeface="Times" pitchFamily="18" charset="0"/>
              </a:rPr>
            </a:br>
            <a:r>
              <a:rPr lang="en-US" altLang="en-US" sz="3000" smtClean="0">
                <a:cs typeface="Times" pitchFamily="18" charset="0"/>
              </a:rPr>
              <a:t>Comparison by Gender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16025" y="2057400"/>
          <a:ext cx="6545264" cy="33686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72815"/>
                <a:gridCol w="1248535"/>
                <a:gridCol w="1911957"/>
                <a:gridCol w="1911957"/>
              </a:tblGrid>
              <a:tr h="91457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4" marB="4572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All FFM States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4" marB="4572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Delaware Marketplace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4" marB="4572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Delaware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Medicaid Expansion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4" marB="4572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33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Description</a:t>
                      </a:r>
                      <a:endParaRPr lang="en-US" sz="1800" b="1" dirty="0"/>
                    </a:p>
                  </a:txBody>
                  <a:tcPr marL="91433" marR="91433" marT="45724" marB="4572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6401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Total Enrollment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3" marR="9143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9.6 million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28,256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9,896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 anchor="ctr"/>
                </a:tc>
              </a:tr>
              <a:tr h="6401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% Female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3" marR="91433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 anchor="ctr">
                    <a:noFill/>
                  </a:tcPr>
                </a:tc>
              </a:tr>
              <a:tr h="6401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% Male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3" marR="9143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4" marB="45724" anchor="ctr"/>
                </a:tc>
              </a:tr>
            </a:tbl>
          </a:graphicData>
        </a:graphic>
      </p:graphicFrame>
      <p:sp>
        <p:nvSpPr>
          <p:cNvPr id="5737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CE03C3-E8FB-4971-B5D5-64313BD072AE}" type="slidenum">
              <a:rPr lang="en-US" altLang="en-US" sz="1000" smtClean="0">
                <a:solidFill>
                  <a:srgbClr val="808180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 smtClean="0">
              <a:solidFill>
                <a:srgbClr val="80818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356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" pitchFamily="18" charset="0"/>
              </a:rPr>
              <a:t>Metal Level Comparisons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4AF81D-9848-48E2-B806-D4268D12A4AF}" type="slidenum">
              <a:rPr lang="en-US" altLang="en-US" sz="1000" smtClean="0">
                <a:solidFill>
                  <a:srgbClr val="808180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000" smtClean="0">
              <a:solidFill>
                <a:srgbClr val="808180"/>
              </a:solidFill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94407"/>
              </p:ext>
            </p:extLst>
          </p:nvPr>
        </p:nvGraphicFramePr>
        <p:xfrm>
          <a:off x="3179763" y="1936025"/>
          <a:ext cx="5175250" cy="264318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16623"/>
                <a:gridCol w="1343123"/>
                <a:gridCol w="1615504"/>
              </a:tblGrid>
              <a:tr h="3352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Metal Level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9" marB="4570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Delaware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9" marB="4570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All FFM States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9" marB="45709">
                    <a:solidFill>
                      <a:srgbClr val="002060"/>
                    </a:solidFill>
                  </a:tcPr>
                </a:tc>
              </a:tr>
              <a:tr h="384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Bronze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709" marB="45709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/>
                </a:tc>
              </a:tr>
              <a:tr h="384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Silver*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>
                    <a:noFill/>
                  </a:tcPr>
                </a:tc>
              </a:tr>
              <a:tr h="384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Gold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709" marB="45709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/>
                </a:tc>
              </a:tr>
              <a:tr h="384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Platinum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709" marB="45709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>
                    <a:noFill/>
                  </a:tcPr>
                </a:tc>
              </a:tr>
              <a:tr h="384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Catastrophic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709" marB="45709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/>
                </a:tc>
              </a:tr>
              <a:tr h="38465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3"/>
                          </a:solidFill>
                        </a:rPr>
                        <a:t>Total Enrollment</a:t>
                      </a:r>
                      <a:endParaRPr lang="en-US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91446" marR="91446" marT="45709" marB="4570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28,256</a:t>
                      </a:r>
                      <a:endParaRPr lang="en-US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9.6 million</a:t>
                      </a:r>
                      <a:endParaRPr lang="en-US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58813" y="1601788"/>
            <a:ext cx="2011362" cy="321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4604" y="5414630"/>
            <a:ext cx="5554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solidFill>
                  <a:schemeClr val="accent3"/>
                </a:solidFill>
                <a:latin typeface="+mn-lt"/>
                <a:cs typeface="+mn-cs"/>
              </a:rPr>
              <a:t>*Only silver plans are eligible for a cost-sharing reduction.</a:t>
            </a:r>
            <a:endParaRPr lang="en-US" sz="1200" i="1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04825" y="0"/>
            <a:ext cx="8083550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cs typeface="Times" pitchFamily="18" charset="0"/>
              </a:rPr>
              <a:t>Self-Reported Race/Ethnicity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212855"/>
              </p:ext>
            </p:extLst>
          </p:nvPr>
        </p:nvGraphicFramePr>
        <p:xfrm>
          <a:off x="1147714" y="1023875"/>
          <a:ext cx="7100740" cy="5034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17572"/>
                <a:gridCol w="1480471"/>
                <a:gridCol w="1300899"/>
                <a:gridCol w="1182108"/>
                <a:gridCol w="1419690"/>
              </a:tblGrid>
              <a:tr h="73703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% Delaware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Marketplace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Delaware Population (all ages)*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00" marB="45700" anchor="ctr"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from FFM States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00" marB="45700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U.S. Population (all ages)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00" marB="457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790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Self-Reported Race/Ethnicity</a:t>
                      </a:r>
                      <a:endParaRPr lang="en-US" sz="1600" b="1" dirty="0"/>
                    </a:p>
                  </a:txBody>
                  <a:tcPr marL="91447" marR="91447" marT="45700" marB="457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352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White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70.8%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77.4%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/>
                </a:tc>
              </a:tr>
              <a:tr h="3844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African-American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22.2%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13.2%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</a:tr>
              <a:tr h="3352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Asian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3.8%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5.4%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/>
                </a:tc>
              </a:tr>
              <a:tr h="3352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Latino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8.9%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17.4%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American Indian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1.2%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/>
                </a:tc>
              </a:tr>
              <a:tr h="822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Native Hawaiian/Pacific Islander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Multi-Racial</a:t>
                      </a:r>
                      <a:endParaRPr lang="en-US" sz="16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</a:tr>
              <a:tr h="49383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Total</a:t>
                      </a:r>
                      <a:endParaRPr lang="en-US" sz="17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20,307</a:t>
                      </a:r>
                      <a:endParaRPr lang="en-US" sz="17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935,614</a:t>
                      </a:r>
                      <a:endParaRPr lang="en-US" sz="17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6.1M</a:t>
                      </a:r>
                      <a:endParaRPr lang="en-US" sz="17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318.8M</a:t>
                      </a:r>
                      <a:endParaRPr lang="en-US" sz="17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0" marB="45700" anchor="ctr">
                    <a:noFill/>
                  </a:tcPr>
                </a:tc>
              </a:tr>
            </a:tbl>
          </a:graphicData>
        </a:graphic>
      </p:graphicFrame>
      <p:sp>
        <p:nvSpPr>
          <p:cNvPr id="5944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3908425" y="6326188"/>
            <a:ext cx="1758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460C33-D6CE-40A2-8F36-50507F3D8420}" type="slidenum">
              <a:rPr lang="en-US" altLang="en-US" sz="1000" smtClean="0">
                <a:solidFill>
                  <a:srgbClr val="808180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00" smtClean="0">
              <a:solidFill>
                <a:srgbClr val="80818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33014" y="6356350"/>
            <a:ext cx="200791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6637" y="6234779"/>
            <a:ext cx="2853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solidFill>
                  <a:schemeClr val="accent3"/>
                </a:solidFill>
                <a:latin typeface="+mn-lt"/>
                <a:cs typeface="+mn-cs"/>
              </a:rPr>
              <a:t>* Total Delaware and U.S. population breakdowns from U.S. Census (2014). </a:t>
            </a:r>
            <a:endParaRPr lang="en-US" sz="1200" i="1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04825" y="0"/>
            <a:ext cx="8083550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cs typeface="Times" pitchFamily="18" charset="0"/>
              </a:rPr>
              <a:t>Household Income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304944"/>
              </p:ext>
            </p:extLst>
          </p:nvPr>
        </p:nvGraphicFramePr>
        <p:xfrm>
          <a:off x="1154113" y="1430338"/>
          <a:ext cx="6099175" cy="45323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84464"/>
                <a:gridCol w="1909360"/>
                <a:gridCol w="2005351"/>
              </a:tblGrid>
              <a:tr h="73759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4" marB="4573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% from Delaware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34" marB="4573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from FFM States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34" marB="4573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792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Household Income (% of FPL)</a:t>
                      </a:r>
                      <a:endParaRPr lang="en-US" sz="1600" b="1" dirty="0"/>
                    </a:p>
                  </a:txBody>
                  <a:tcPr marT="45734" marB="4573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35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&lt; 100%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/>
                </a:tc>
              </a:tr>
              <a:tr h="38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100%-149%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34" marB="4573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38%*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noFill/>
                  </a:tcPr>
                </a:tc>
              </a:tr>
              <a:tr h="335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150%-199%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/>
                </a:tc>
              </a:tr>
              <a:tr h="335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200%-249%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34" marB="4573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6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noFill/>
                  </a:tcPr>
                </a:tc>
              </a:tr>
              <a:tr h="3658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250%-299%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/>
                </a:tc>
              </a:tr>
              <a:tr h="4526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300%-399%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34" marB="4573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noFill/>
                  </a:tcPr>
                </a:tc>
              </a:tr>
              <a:tr h="36585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&gt; 400%</a:t>
                      </a:r>
                      <a:endParaRPr lang="en-US" sz="16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34" marB="4573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noFill/>
                  </a:tcPr>
                </a:tc>
              </a:tr>
              <a:tr h="64023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Total Enrollment with Data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34" marB="4573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25,547</a:t>
                      </a:r>
                      <a:endParaRPr lang="en-US" sz="18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8.9 million</a:t>
                      </a:r>
                      <a:endParaRPr lang="en-US" sz="18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0465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3908425" y="6326188"/>
            <a:ext cx="1758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2C4472-6F06-4FEF-A020-B6D7599E55ED}" type="slidenum">
              <a:rPr lang="en-US" altLang="en-US" sz="1000" smtClean="0">
                <a:solidFill>
                  <a:srgbClr val="808180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 smtClean="0">
              <a:solidFill>
                <a:srgbClr val="80818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95306" y="6356350"/>
            <a:ext cx="1972069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771" y="6168790"/>
            <a:ext cx="3013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solidFill>
                  <a:schemeClr val="accent3"/>
                </a:solidFill>
                <a:latin typeface="+mn-lt"/>
                <a:cs typeface="+mn-cs"/>
              </a:rPr>
              <a:t>*18 of the 19 states that have not expanded Medicaid are part of the FFM.</a:t>
            </a:r>
            <a:endParaRPr lang="en-US" sz="1200" i="1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793750" y="1435100"/>
            <a:ext cx="7539038" cy="1931988"/>
          </a:xfrm>
        </p:spPr>
        <p:txBody>
          <a:bodyPr/>
          <a:lstStyle/>
          <a:p>
            <a:r>
              <a:rPr lang="en-US" altLang="en-US" smtClean="0">
                <a:cs typeface="Times" pitchFamily="18" charset="0"/>
              </a:rPr>
              <a:t>Medicaid Expansion Enrollment</a:t>
            </a:r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2916806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Times" pitchFamily="18" charset="0"/>
              </a:rPr>
              <a:t>Agenda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820738" y="1457325"/>
            <a:ext cx="7767637" cy="468947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Enrollment Update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Marketplace Enrollment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Medicaid Expansion Enrollment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Stories from the Ground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Tax Reminder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Plan Management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Key Dates and Reminders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Questions/Comments</a:t>
            </a:r>
          </a:p>
        </p:txBody>
      </p:sp>
      <p:sp>
        <p:nvSpPr>
          <p:cNvPr id="4506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619500" y="6289675"/>
            <a:ext cx="1758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A10B7D-3C16-4929-A6D3-088937E9F99E}" type="slidenum">
              <a:rPr lang="en-US" altLang="en-US" sz="1000" smtClean="0">
                <a:solidFill>
                  <a:srgbClr val="7F7F7F"/>
                </a:solidFill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 smtClean="0">
              <a:solidFill>
                <a:srgbClr val="7F7F7F"/>
              </a:solidFill>
              <a:cs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" pitchFamily="18" charset="0"/>
              </a:rPr>
              <a:t>Medicaid Enrollment: January 2016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the end of January, 9,896 Delawareans ages 19-64 qualified for Medicaid under the expanded eligibility requirements (income between 100% and 138% of the Federal Poverty Level). </a:t>
            </a:r>
          </a:p>
          <a:p>
            <a:pPr marL="342900" indent="-342900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those:</a:t>
            </a:r>
          </a:p>
          <a:p>
            <a:pPr marL="902970" lvl="1" indent="-342900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 were female, 37% male</a:t>
            </a:r>
          </a:p>
          <a:p>
            <a:pPr marL="902970" lvl="1" indent="-342900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New Castle County, 19% Kent, </a:t>
            </a: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 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Sussex </a:t>
            </a:r>
          </a:p>
          <a:p>
            <a:pPr marL="902970" lvl="1" indent="-342900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ages 19-25</a:t>
            </a:r>
          </a:p>
          <a:p>
            <a:pPr marL="902970" lvl="1" indent="-342900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ages 26-34</a:t>
            </a:r>
          </a:p>
          <a:p>
            <a:pPr marL="902970" lvl="1" indent="-342900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ages 35-44</a:t>
            </a:r>
          </a:p>
          <a:p>
            <a:pPr marL="902970" lvl="1" indent="-342900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ages 45-54</a:t>
            </a:r>
          </a:p>
          <a:p>
            <a:pPr marL="902970" lvl="1" indent="-342900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 ages 55-64</a:t>
            </a:r>
          </a:p>
          <a:p>
            <a:pPr marL="902970" lvl="1" indent="-342900"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2970" lvl="1" indent="-342900"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en-US" altLang="en-US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FD2D68-C8A3-44D2-91D0-7D71F87C032E}" type="slidenum">
              <a:rPr lang="en-US" altLang="en-US" sz="1000" smtClean="0">
                <a:solidFill>
                  <a:srgbClr val="7F7F7F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 smtClean="0">
              <a:solidFill>
                <a:srgbClr val="7F7F7F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67638" cy="1143000"/>
          </a:xfrm>
        </p:spPr>
        <p:txBody>
          <a:bodyPr/>
          <a:lstStyle/>
          <a:p>
            <a:r>
              <a:rPr lang="en-US" altLang="en-US" smtClean="0">
                <a:cs typeface="Times" pitchFamily="18" charset="0"/>
              </a:rPr>
              <a:t>Medicaid Enrollment by Age: 2014-2016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2590800"/>
          <a:ext cx="7767637" cy="260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909"/>
                <a:gridCol w="1944292"/>
                <a:gridCol w="1939527"/>
                <a:gridCol w="1941909"/>
              </a:tblGrid>
              <a:tr h="4344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Jan. 2014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Jan. 2015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Jan. 2016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19-25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26-34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24%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35-44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45-54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12%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18%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18%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55-64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35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61EA0-C455-49E1-9636-FCF873E05F91}" type="slidenum">
              <a:rPr lang="en-US" altLang="en-US" sz="1000" smtClean="0">
                <a:solidFill>
                  <a:srgbClr val="7F7F7F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000" smtClean="0">
              <a:solidFill>
                <a:srgbClr val="7F7F7F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524000"/>
            <a:ext cx="7696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AEA7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Delawareans ages 19-64 who qualified for Medicaid under the expanded eligibility requirements from 2014 to 2016.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altLang="en-US" smtClean="0">
                <a:cs typeface="Times" pitchFamily="18" charset="0"/>
              </a:rPr>
              <a:t>Medicaid Enrollment by Gender: 2014-2016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9938" y="2976563"/>
          <a:ext cx="7767636" cy="130333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41909"/>
                <a:gridCol w="1944291"/>
                <a:gridCol w="1939527"/>
                <a:gridCol w="1941909"/>
              </a:tblGrid>
              <a:tr h="4344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Jan. 2014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Jan. 2015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Jan. 2016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Female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74%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63%</a:t>
                      </a:r>
                      <a:endParaRPr lang="en-US" sz="1800" dirty="0"/>
                    </a:p>
                  </a:txBody>
                  <a:tcPr marT="45731" marB="45731">
                    <a:solidFill>
                      <a:srgbClr val="00B050"/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Male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 marT="45731" marB="45731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3993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smtClean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811338"/>
            <a:ext cx="7696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AEA79F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Percentage of adult Delawareans ages 19-64 who qualified for Medicaid under the expanded eligibility requirements from 2014 to 2016.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ctrTitle"/>
          </p:nvPr>
        </p:nvSpPr>
        <p:spPr>
          <a:xfrm>
            <a:off x="793750" y="1435100"/>
            <a:ext cx="7539038" cy="1931988"/>
          </a:xfrm>
        </p:spPr>
        <p:txBody>
          <a:bodyPr/>
          <a:lstStyle/>
          <a:p>
            <a:r>
              <a:rPr lang="en-US" altLang="en-US" dirty="0" smtClean="0">
                <a:cs typeface="Times" pitchFamily="18" charset="0"/>
              </a:rPr>
              <a:t>Stories from the Ground</a:t>
            </a:r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2813109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" pitchFamily="18" charset="0"/>
              </a:rPr>
              <a:t>Stories from the Ground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820738" y="1521256"/>
            <a:ext cx="7767637" cy="4559033"/>
          </a:xfrm>
        </p:spPr>
        <p:txBody>
          <a:bodyPr>
            <a:normAutofit fontScale="92500" lnSpcReduction="10000"/>
          </a:bodyPr>
          <a:lstStyle/>
          <a:p>
            <a:pPr marL="182563" indent="-273050">
              <a:buFont typeface="Arial" charset="0"/>
              <a:buChar char="•"/>
            </a:pPr>
            <a:r>
              <a:rPr lang="en-US" dirty="0"/>
              <a:t>A 47-year-old single mother from Dover who also </a:t>
            </a:r>
            <a:r>
              <a:rPr lang="en-US" dirty="0" smtClean="0"/>
              <a:t>cares for her </a:t>
            </a:r>
            <a:r>
              <a:rPr lang="en-US" dirty="0"/>
              <a:t>grandchildren re-enrolled with Westside. She was eligible for a tax credit of $395 a month plus cost sharing, choosing a silver Highmark plan for $37.14 a month.  </a:t>
            </a:r>
          </a:p>
          <a:p>
            <a:pPr marL="182563" indent="-273050">
              <a:buFont typeface="Arial" charset="0"/>
              <a:buChar char="•"/>
            </a:pPr>
            <a:r>
              <a:rPr lang="en-US" altLang="en-US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During a Coverage to Care Workshop on Palm Sunday at </a:t>
            </a:r>
            <a:r>
              <a:rPr lang="en-US" dirty="0" err="1"/>
              <a:t>Iglesia</a:t>
            </a:r>
            <a:r>
              <a:rPr lang="en-US" dirty="0"/>
              <a:t> De Dios </a:t>
            </a:r>
            <a:r>
              <a:rPr lang="en-US" dirty="0" smtClean="0"/>
              <a:t>Maranatha in Seaford, a C</a:t>
            </a:r>
            <a:r>
              <a:rPr lang="en-US" altLang="en-US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hatman navigator was able to enroll two parishioners through a Special Enrollment Period. The church’s pastor wants Chatman to come back for a full-day workshop.</a:t>
            </a:r>
          </a:p>
          <a:p>
            <a:pPr marL="182563" indent="-273050">
              <a:buFont typeface="Arial" charset="0"/>
              <a:buChar char="•"/>
            </a:pPr>
            <a:r>
              <a:rPr lang="en-US" dirty="0" smtClean="0"/>
              <a:t>A 30-year-old man and his wife from Claymont enrolled through an SEP with Westside. They qualified </a:t>
            </a:r>
            <a:r>
              <a:rPr lang="en-US" dirty="0"/>
              <a:t>for </a:t>
            </a:r>
            <a:r>
              <a:rPr lang="en-US" dirty="0" smtClean="0"/>
              <a:t>a $566 </a:t>
            </a:r>
            <a:r>
              <a:rPr lang="en-US" dirty="0"/>
              <a:t>tax </a:t>
            </a:r>
            <a:r>
              <a:rPr lang="en-US" dirty="0" smtClean="0"/>
              <a:t>credit and chose a silver Aetna plan with a monthly </a:t>
            </a:r>
            <a:r>
              <a:rPr lang="en-US" dirty="0"/>
              <a:t>premium of $107.87. They were very happy because </a:t>
            </a:r>
            <a:r>
              <a:rPr lang="en-US" dirty="0" smtClean="0"/>
              <a:t>the </a:t>
            </a:r>
            <a:r>
              <a:rPr lang="en-US" dirty="0"/>
              <a:t>QHP has </a:t>
            </a:r>
            <a:r>
              <a:rPr lang="en-US" dirty="0" smtClean="0"/>
              <a:t>no deductible </a:t>
            </a:r>
            <a:r>
              <a:rPr lang="en-US" dirty="0"/>
              <a:t>and a low monthly premium. </a:t>
            </a:r>
            <a:endParaRPr lang="en-US" altLang="en-US" dirty="0" smtClean="0">
              <a:solidFill>
                <a:schemeClr val="accent3"/>
              </a:solidFill>
              <a:latin typeface="Arial" charset="0"/>
              <a:cs typeface="Arial" charset="0"/>
            </a:endParaRPr>
          </a:p>
          <a:p>
            <a:pPr marL="182563" indent="-273050">
              <a:buFont typeface="Arial" charset="0"/>
              <a:buChar char="•"/>
            </a:pPr>
            <a:endParaRPr lang="en-US" altLang="en-US" dirty="0" smtClean="0">
              <a:solidFill>
                <a:schemeClr val="accent3"/>
              </a:solidFill>
              <a:latin typeface="Arial" charset="0"/>
              <a:cs typeface="Arial" charset="0"/>
            </a:endParaRPr>
          </a:p>
          <a:p>
            <a:pPr marL="182563" indent="-273050">
              <a:buFont typeface="Arial" charset="0"/>
              <a:buChar char="•"/>
            </a:pPr>
            <a:endParaRPr lang="en-US" altLang="en-US" dirty="0" smtClean="0">
              <a:solidFill>
                <a:schemeClr val="accent3"/>
              </a:solidFill>
              <a:latin typeface="Arial" charset="0"/>
              <a:cs typeface="Arial" charset="0"/>
            </a:endParaRPr>
          </a:p>
          <a:p>
            <a:pPr marL="182563" indent="-273050">
              <a:buFont typeface="Arial" charset="0"/>
              <a:buChar char="•"/>
            </a:pPr>
            <a:endParaRPr lang="en-US" altLang="en-US" dirty="0" smtClean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1BD462-2589-44C0-B3A1-2F5E36D3876F}" type="slidenum">
              <a:rPr lang="en-US" altLang="en-US" sz="1000" smtClean="0">
                <a:solidFill>
                  <a:srgbClr val="FFFFFF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 smtClean="0">
              <a:solidFill>
                <a:srgbClr val="FFFFFF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1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ctrTitle"/>
          </p:nvPr>
        </p:nvSpPr>
        <p:spPr>
          <a:xfrm>
            <a:off x="793750" y="1435100"/>
            <a:ext cx="7539038" cy="1931988"/>
          </a:xfrm>
        </p:spPr>
        <p:txBody>
          <a:bodyPr/>
          <a:lstStyle/>
          <a:p>
            <a:r>
              <a:rPr lang="en-US" altLang="en-US" dirty="0" smtClean="0">
                <a:cs typeface="Times" pitchFamily="18" charset="0"/>
              </a:rPr>
              <a:t>National Update</a:t>
            </a:r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2813109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Reminder 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99" y="2133920"/>
            <a:ext cx="1737360" cy="168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2318994" y="1480009"/>
            <a:ext cx="6367807" cy="4545553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Make sure you use your health insurance tax form to file your 2015 federal income taxes.</a:t>
            </a:r>
          </a:p>
          <a:p>
            <a:r>
              <a:rPr lang="en-US" sz="1900" b="1" dirty="0" smtClean="0"/>
              <a:t>Marketplace: </a:t>
            </a:r>
            <a:r>
              <a:rPr lang="en-US" sz="1900" dirty="0" smtClean="0"/>
              <a:t>Use Form 1095-A, Health Insurance Marketplace Statement. If you received a tax credit, you will use this form to reconcile your credit with your final income for 2015.</a:t>
            </a:r>
          </a:p>
          <a:p>
            <a:r>
              <a:rPr lang="en-US" sz="1900" b="1" dirty="0" smtClean="0"/>
              <a:t>Employer-based, retiree plan, SHOP or COBRA: </a:t>
            </a:r>
            <a:r>
              <a:rPr lang="en-US" sz="1900" dirty="0" smtClean="0"/>
              <a:t>Use Form 1095-B, Health Coverage, or Form 1095-C, Employer-Provided Health Insurance Offer and Coverage. </a:t>
            </a:r>
          </a:p>
          <a:p>
            <a:r>
              <a:rPr lang="en-US" sz="1900" b="1" dirty="0" smtClean="0"/>
              <a:t>Other coverage, including Medicare, Medicaid or CHIP: </a:t>
            </a:r>
            <a:r>
              <a:rPr lang="en-US" sz="1900" dirty="0" smtClean="0"/>
              <a:t>Use Form 1095-B, Health Coverage.</a:t>
            </a:r>
          </a:p>
          <a:p>
            <a:r>
              <a:rPr lang="en-US" sz="1900" b="1" dirty="0" smtClean="0"/>
              <a:t>No coverage: </a:t>
            </a:r>
            <a:r>
              <a:rPr lang="en-US" sz="1900" dirty="0" smtClean="0"/>
              <a:t>Either pay the penalty with your federal return or you must claim a health coverage exemption.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385050" y="6289675"/>
            <a:ext cx="1758950" cy="365125"/>
          </a:xfrm>
        </p:spPr>
        <p:txBody>
          <a:bodyPr/>
          <a:lstStyle/>
          <a:p>
            <a:pPr>
              <a:defRPr/>
            </a:pPr>
            <a:fld id="{65DB3D8D-6A95-4434-A329-525065A3889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1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ctrTitle"/>
          </p:nvPr>
        </p:nvSpPr>
        <p:spPr>
          <a:xfrm>
            <a:off x="793750" y="1435100"/>
            <a:ext cx="7539038" cy="1931988"/>
          </a:xfrm>
        </p:spPr>
        <p:txBody>
          <a:bodyPr/>
          <a:lstStyle/>
          <a:p>
            <a:r>
              <a:rPr lang="en-US" altLang="en-US" smtClean="0">
                <a:cs typeface="Times" pitchFamily="18" charset="0"/>
              </a:rPr>
              <a:t>Plan Management Updates</a:t>
            </a:r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2756547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820738" y="114300"/>
            <a:ext cx="7866062" cy="1143000"/>
          </a:xfrm>
        </p:spPr>
        <p:txBody>
          <a:bodyPr/>
          <a:lstStyle/>
          <a:p>
            <a:r>
              <a:rPr lang="en-US" altLang="en-US" smtClean="0">
                <a:cs typeface="Times" pitchFamily="18" charset="0"/>
              </a:rPr>
              <a:t>Insurer Letters of Intent for Plan Year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January the Department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 Insurance (DOI)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invited insurance companies to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submit 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letter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 apply for QHP certification for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 Year 2017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 submitted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letters 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intent: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D67DBE-1C59-4DEA-828A-F90217F89583}" type="slidenum">
              <a:rPr lang="en-US" altLang="en-US" sz="1000" smtClean="0">
                <a:solidFill>
                  <a:srgbClr val="FFFFFF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000" smtClean="0">
              <a:solidFill>
                <a:srgbClr val="FFFFFF"/>
              </a:solidFill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76350" y="3862388"/>
          <a:ext cx="6096000" cy="14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Medical Plans</a:t>
                      </a:r>
                      <a:endParaRPr lang="en-US" sz="1800" dirty="0"/>
                    </a:p>
                  </a:txBody>
                  <a:tcPr marT="45749" marB="4574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 Alone Dental Plans</a:t>
                      </a:r>
                      <a:endParaRPr lang="en-US" sz="1800" dirty="0"/>
                    </a:p>
                  </a:txBody>
                  <a:tcPr marT="45749" marB="45749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Aetna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49" marB="45749">
                    <a:solidFill>
                      <a:srgbClr val="CA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Delta Dental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49" marB="45749">
                    <a:solidFill>
                      <a:srgbClr val="CAE3FF"/>
                    </a:solidFill>
                  </a:tcPr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Highmark BCBSDE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49" marB="45749">
                    <a:solidFill>
                      <a:srgbClr val="CA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Dentegra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49" marB="45749">
                    <a:solidFill>
                      <a:srgbClr val="CAE3FF"/>
                    </a:solidFill>
                  </a:tcPr>
                </a:tc>
              </a:tr>
              <a:tr h="3710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>
                    <a:solidFill>
                      <a:srgbClr val="CA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Dominion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49" marB="45749">
                    <a:solidFill>
                      <a:srgbClr val="CAE3FF"/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1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" pitchFamily="18" charset="0"/>
              </a:rPr>
              <a:t>QHP Review for Plan Year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143125"/>
            <a:ext cx="7767637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DOI is working with insurance companies to prepare for the review of Qualified Health Plans (QHPs) for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 Year 2017.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DOI has released state-specific standards, guidance and templates to insurers to support their QHP applications.</a:t>
            </a:r>
            <a:endParaRPr lang="en-US" dirty="0"/>
          </a:p>
        </p:txBody>
      </p:sp>
      <p:sp>
        <p:nvSpPr>
          <p:cNvPr id="706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4EBF09-3943-4573-8711-D24D51D1AF19}" type="slidenum">
              <a:rPr lang="en-US" altLang="en-US" sz="1000" smtClean="0">
                <a:solidFill>
                  <a:srgbClr val="FFFFFF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000" dirty="0" smtClean="0">
              <a:solidFill>
                <a:srgbClr val="FFFFFF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1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ctrTitle"/>
          </p:nvPr>
        </p:nvSpPr>
        <p:spPr>
          <a:xfrm>
            <a:off x="793750" y="1435100"/>
            <a:ext cx="7539038" cy="1931988"/>
          </a:xfrm>
        </p:spPr>
        <p:txBody>
          <a:bodyPr/>
          <a:lstStyle/>
          <a:p>
            <a:r>
              <a:rPr lang="en-US" altLang="en-US" smtClean="0">
                <a:cs typeface="Times" pitchFamily="18" charset="0"/>
              </a:rPr>
              <a:t>Enrollment Update</a:t>
            </a:r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3020503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" pitchFamily="18" charset="0"/>
              </a:rPr>
              <a:t>Marketplace QHP Review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84363"/>
          <a:ext cx="7886700" cy="377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815"/>
                <a:gridCol w="2939885"/>
              </a:tblGrid>
              <a:tr h="3428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Activity</a:t>
                      </a:r>
                      <a:endParaRPr lang="en-US" sz="1800" dirty="0"/>
                    </a:p>
                  </a:txBody>
                  <a:tcPr marL="68580" marR="68580" marT="34289" marB="3428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Proposed</a:t>
                      </a:r>
                      <a:r>
                        <a:rPr lang="en-US" sz="1800" baseline="0" dirty="0" smtClean="0"/>
                        <a:t> Timeline</a:t>
                      </a:r>
                      <a:endParaRPr lang="en-US" sz="1800" dirty="0"/>
                    </a:p>
                  </a:txBody>
                  <a:tcPr marL="68580" marR="68580" marT="34289" marB="34289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Issuers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submit QHP applications including initial rate and form filings 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>
                    <a:solidFill>
                      <a:srgbClr val="CA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April – May 2016</a:t>
                      </a:r>
                    </a:p>
                    <a:p>
                      <a:endParaRPr lang="en-US" sz="1800" dirty="0"/>
                    </a:p>
                  </a:txBody>
                  <a:tcPr marL="68580" marR="68580" marT="34289" marB="34289">
                    <a:solidFill>
                      <a:srgbClr val="CAE3FF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DOI reviews plans for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compliance with state and federal laws and standards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May – September 2016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DOI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conducts public information sessions and accepts written comments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>
                    <a:solidFill>
                      <a:srgbClr val="CA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June – July 2016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>
                    <a:solidFill>
                      <a:srgbClr val="CAE3FF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DOI completes review of QHP applications and rates and makes recommendations to CMS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August – September 2016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CMS sends final list of certified QHPs to state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>
                    <a:solidFill>
                      <a:srgbClr val="CA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October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2016</a:t>
                      </a:r>
                    </a:p>
                    <a:p>
                      <a:endParaRPr lang="en-US" sz="1800" dirty="0"/>
                    </a:p>
                  </a:txBody>
                  <a:tcPr marL="68580" marR="68580" marT="34289" marB="34289">
                    <a:solidFill>
                      <a:srgbClr val="CAE3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DOI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posts final premium rates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Mid-October 2016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>
                    <a:noFill/>
                  </a:tcPr>
                </a:tc>
              </a:tr>
            </a:tbl>
          </a:graphicData>
        </a:graphic>
      </p:graphicFrame>
      <p:sp>
        <p:nvSpPr>
          <p:cNvPr id="717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5CED13-0C87-484B-AB29-87BA82F644C7}" type="slidenum">
              <a:rPr lang="en-US" altLang="en-US" sz="1000" smtClean="0">
                <a:solidFill>
                  <a:srgbClr val="FFFFFF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000" smtClean="0">
              <a:solidFill>
                <a:srgbClr val="FFFFFF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23863" y="250825"/>
            <a:ext cx="8274050" cy="746125"/>
          </a:xfrm>
        </p:spPr>
        <p:txBody>
          <a:bodyPr/>
          <a:lstStyle/>
          <a:p>
            <a:r>
              <a:rPr lang="en-US" altLang="en-US" dirty="0" smtClean="0">
                <a:cs typeface="Times" pitchFamily="18" charset="0"/>
              </a:rPr>
              <a:t>Key Dates</a:t>
            </a:r>
          </a:p>
        </p:txBody>
      </p:sp>
      <p:sp>
        <p:nvSpPr>
          <p:cNvPr id="7270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552825" y="6289675"/>
            <a:ext cx="1758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85C02E-5F12-4D5A-9AA3-6EB32901C077}" type="slidenum">
              <a:rPr lang="en-US" altLang="en-US" sz="1000" smtClean="0"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000" smtClean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3013" y="3236913"/>
            <a:ext cx="71850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0083D9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</a:rPr>
              <a:t>Consumers who experience qualifying life events such as birth/adoption of a child; marriage or divorce; loss of minimum essential coverage; denial of Medicaid; aging out of parents’ insurance at age 26; or domestic violence eligibility may enroll outside of open enrollment. </a:t>
            </a:r>
          </a:p>
          <a:p>
            <a:pPr marL="285750" indent="-285750">
              <a:buClr>
                <a:srgbClr val="0083D9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Navigators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assisters and agents and brokers are available to help with enrollments outside open enrollment. </a:t>
            </a:r>
          </a:p>
          <a:p>
            <a:pPr marL="285750" indent="-285750">
              <a:buClr>
                <a:srgbClr val="0083D9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</a:rPr>
              <a:t>Visit </a:t>
            </a:r>
            <a:r>
              <a:rPr lang="en-US" u="sng" dirty="0">
                <a:solidFill>
                  <a:srgbClr val="00B0F0"/>
                </a:solidFill>
                <a:latin typeface="Arial"/>
              </a:rPr>
              <a:t>www.ChooseHealthDE.com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to find free assistance. </a:t>
            </a:r>
          </a:p>
          <a:p>
            <a:pPr marL="285750" indent="-285750">
              <a:buClr>
                <a:srgbClr val="0083D9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</a:rPr>
              <a:t>Enrollment in Medicaid and in the SHOP marketplace for small businesses is open year-round.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99131"/>
              </p:ext>
            </p:extLst>
          </p:nvPr>
        </p:nvGraphicFramePr>
        <p:xfrm>
          <a:off x="1243013" y="1528917"/>
          <a:ext cx="6334125" cy="1651843"/>
        </p:xfrm>
        <a:graphic>
          <a:graphicData uri="http://schemas.openxmlformats.org/drawingml/2006/table">
            <a:tbl>
              <a:tblPr firstRow="1" firstCol="1" bandRow="1"/>
              <a:tblGrid>
                <a:gridCol w="1737062">
                  <a:extLst>
                    <a:ext uri="{9D8B030D-6E8A-4147-A177-3AD203B41FA5}"/>
                  </a:extLst>
                </a:gridCol>
                <a:gridCol w="4597063">
                  <a:extLst>
                    <a:ext uri="{9D8B030D-6E8A-4147-A177-3AD203B41FA5}"/>
                  </a:extLst>
                </a:gridCol>
              </a:tblGrid>
              <a:tr h="2770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Milestone</a:t>
                      </a: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D9"/>
                    </a:solidFill>
                  </a:tcPr>
                </a:tc>
                <a:extLst>
                  <a:ext uri="{0D108BD9-81ED-4DB2-BD59-A6C34878D82A}"/>
                </a:extLst>
              </a:tr>
              <a:tr h="624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Nov. 1, 2016</a:t>
                      </a: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Open enrollment begins for Plan Year 2017</a:t>
                      </a:r>
                      <a:b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extLst>
                  <a:ext uri="{0D108BD9-81ED-4DB2-BD59-A6C34878D82A}"/>
                </a:extLst>
              </a:tr>
              <a:tr h="2338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Jan. 31, 2017</a:t>
                      </a: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End of open</a:t>
                      </a:r>
                      <a:r>
                        <a:rPr lang="en-US" sz="1600" b="0" i="0" u="none" strike="noStrike" baseline="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 enrollment for Plan Year 2017</a:t>
                      </a: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</a:tr>
              <a:tr h="380353"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ctrTitle"/>
          </p:nvPr>
        </p:nvSpPr>
        <p:spPr>
          <a:xfrm>
            <a:off x="793750" y="1435100"/>
            <a:ext cx="7539038" cy="1931988"/>
          </a:xfrm>
        </p:spPr>
        <p:txBody>
          <a:bodyPr/>
          <a:lstStyle/>
          <a:p>
            <a:r>
              <a:rPr lang="en-US" altLang="en-US" smtClean="0">
                <a:cs typeface="Times" pitchFamily="18" charset="0"/>
              </a:rPr>
              <a:t>Questions/Comments</a:t>
            </a:r>
          </a:p>
        </p:txBody>
      </p:sp>
      <p:sp>
        <p:nvSpPr>
          <p:cNvPr id="73731" name="Subtitle 2"/>
          <p:cNvSpPr>
            <a:spLocks noGrp="1"/>
          </p:cNvSpPr>
          <p:nvPr>
            <p:ph type="subTitle" idx="1"/>
          </p:nvPr>
        </p:nvSpPr>
        <p:spPr>
          <a:xfrm>
            <a:off x="793750" y="3398838"/>
            <a:ext cx="6853238" cy="901700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Health Care Commission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Public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84139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                    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46063" y="114300"/>
            <a:ext cx="8342312" cy="1143000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cs typeface="Times" pitchFamily="18" charset="0"/>
              </a:rPr>
              <a:t>Marketplace and Medicaid Enrollment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2328863"/>
            <a:ext cx="7767638" cy="2711450"/>
          </a:xfrm>
        </p:spPr>
        <p:txBody>
          <a:bodyPr rtlCol="0"/>
          <a:lstStyle/>
          <a:p>
            <a:pPr marL="0" indent="0" algn="ctr" eaLnBrk="1" fontAlgn="auto" hangingPunct="1">
              <a:spcBef>
                <a:spcPts val="768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As of Jan. 31, 2016,</a:t>
            </a:r>
            <a:r>
              <a:rPr lang="en-US" sz="2800" b="1" dirty="0" smtClean="0"/>
              <a:t> 38,152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Delawareans have enrolled in health care coverage through Medicaid expansion and the Health Insurance Marketplace.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768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768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768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768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35706A-5831-4DC0-AA1F-5B1C5027A1C2}" type="slidenum">
              <a:rPr lang="en-US" altLang="en-US" sz="1000" smtClean="0">
                <a:solidFill>
                  <a:srgbClr val="000000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 smtClean="0">
              <a:solidFill>
                <a:srgbClr val="0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1156"/>
            <a:ext cx="2895600" cy="2286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23863" y="114300"/>
            <a:ext cx="8164512" cy="1143000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cs typeface="Times" pitchFamily="18" charset="0"/>
              </a:rPr>
              <a:t>Marketplace and Medicaid Enrollment Update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23863" y="1614488"/>
            <a:ext cx="8164512" cy="9382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2100" b="1" smtClean="0">
                <a:latin typeface="Arial" charset="0"/>
                <a:cs typeface="Arial" charset="0"/>
              </a:rPr>
              <a:t>Enrollment as of Jan. 31, 2016: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25525" y="2401888"/>
          <a:ext cx="6984999" cy="27844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99429"/>
                <a:gridCol w="2857237"/>
                <a:gridCol w="2328333"/>
              </a:tblGrid>
              <a:tr h="84504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5" marB="45725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Total Number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of Enrollees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5" marB="45725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Increase from previous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year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5" marB="45725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64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Marketplace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*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0" marR="9143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28,256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0" marR="9143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13%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0" marR="91430" marT="45725" marB="45725" anchor="ctr">
                    <a:noFill/>
                  </a:tcPr>
                </a:tc>
              </a:tr>
              <a:tr h="64647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Medicaid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0" marR="9143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9,896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0" marR="9143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3%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0" marR="91430" marT="45725" marB="45725" anchor="ctr">
                    <a:noFill/>
                  </a:tcPr>
                </a:tc>
              </a:tr>
              <a:tr h="6464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0" marR="9143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38,152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0" marR="9143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10%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0" marR="91430" marT="45725" marB="45725" anchor="ctr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3513" y="5688013"/>
            <a:ext cx="55546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accent3"/>
                </a:solidFill>
                <a:latin typeface="+mn-lt"/>
                <a:cs typeface="+mn-cs"/>
              </a:rPr>
              <a:t>*This number represents Delawareans who have selected a Marketplace plan, either through Healthcare.gov or through direct enrollment with an issuer (with or without the first premium payment having been received directly by the Insurance Company.)</a:t>
            </a:r>
          </a:p>
        </p:txBody>
      </p:sp>
      <p:sp>
        <p:nvSpPr>
          <p:cNvPr id="4815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3625850" y="6492875"/>
            <a:ext cx="17605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5A6B64-96E3-4C4F-B885-9FDBE2B5A25E}" type="slidenum">
              <a:rPr lang="en-US" altLang="en-US" sz="1000" smtClean="0"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 smtClean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793750" y="1435100"/>
            <a:ext cx="7539038" cy="1931988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" pitchFamily="18" charset="0"/>
              </a:rPr>
              <a:t>Marketplace Enrollment </a:t>
            </a:r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2926233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  <a:cs typeface="Times" pitchFamily="18" charset="0"/>
              </a:rPr>
              <a:t>Delaware Enrollment at a Glance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sz="quarter" idx="4"/>
          </p:nvPr>
        </p:nvSpPr>
        <p:spPr>
          <a:xfrm>
            <a:off x="2379663" y="1382713"/>
            <a:ext cx="6348412" cy="4737100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Number enrolled: 28,256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Number who completed applications: 39,361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Percentage who received tax credit: 82%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Average monthly premium before tax credit: $477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Average monthly tax credit: $328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Average monthly premium after tax credit: $150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Average percentage reduction in premium after tax credit: 69%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31800" y="1787525"/>
            <a:ext cx="1646238" cy="284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71480" y="6344239"/>
            <a:ext cx="29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451" y="1508289"/>
            <a:ext cx="8390464" cy="461787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Times" pitchFamily="18" charset="0"/>
              </a:rPr>
              <a:t>Growth in Covered Lives</a:t>
            </a:r>
          </a:p>
        </p:txBody>
      </p:sp>
      <p:graphicFrame>
        <p:nvGraphicFramePr>
          <p:cNvPr id="2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45347"/>
              </p:ext>
            </p:extLst>
          </p:nvPr>
        </p:nvGraphicFramePr>
        <p:xfrm>
          <a:off x="546755" y="1600200"/>
          <a:ext cx="8041619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B533AA-D0DA-479C-883B-9E66B388635C}" type="slidenum">
              <a:rPr lang="en-US" altLang="en-US" sz="1000" smtClean="0">
                <a:solidFill>
                  <a:srgbClr val="FFFFFF"/>
                </a:solidFill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 smtClean="0">
              <a:solidFill>
                <a:srgbClr val="FFFFFF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Delaware’s Uninsured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740" y="1477649"/>
            <a:ext cx="5872292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Delaware Behavioral Risk Factor Surveillance System (adults age 18-64): </a:t>
            </a:r>
            <a:r>
              <a:rPr lang="en-US" dirty="0" smtClean="0"/>
              <a:t>9.7% in 2015. In 2014, the rate was 10.8% and in 2013, 14.3%.</a:t>
            </a:r>
            <a:endParaRPr lang="en-US" dirty="0"/>
          </a:p>
          <a:p>
            <a:r>
              <a:rPr lang="en-US" b="1" dirty="0" smtClean="0"/>
              <a:t>Gallup-</a:t>
            </a:r>
            <a:r>
              <a:rPr lang="en-US" b="1" dirty="0" err="1" smtClean="0"/>
              <a:t>Healthways</a:t>
            </a:r>
            <a:r>
              <a:rPr lang="en-US" b="1" dirty="0" smtClean="0"/>
              <a:t> Well Being Index (adults 18 and older): </a:t>
            </a:r>
            <a:r>
              <a:rPr lang="en-US" dirty="0" smtClean="0"/>
              <a:t>7.4% in 2015. In 2014, the rate was 9.6% and in 2013, it was 10.5%.</a:t>
            </a:r>
          </a:p>
          <a:p>
            <a:r>
              <a:rPr lang="en-US" b="1" dirty="0" smtClean="0"/>
              <a:t>CDC – National Health Interview Survey (ages 0-64): </a:t>
            </a:r>
            <a:r>
              <a:rPr lang="en-US" dirty="0" smtClean="0"/>
              <a:t>5.4</a:t>
            </a:r>
            <a:r>
              <a:rPr lang="en-US" dirty="0"/>
              <a:t>% </a:t>
            </a:r>
            <a:r>
              <a:rPr lang="en-US" dirty="0" smtClean="0"/>
              <a:t>in 2014</a:t>
            </a:r>
            <a:r>
              <a:rPr lang="en-US" dirty="0"/>
              <a:t>, down </a:t>
            </a:r>
            <a:r>
              <a:rPr lang="en-US" dirty="0" smtClean="0"/>
              <a:t>from </a:t>
            </a:r>
            <a:r>
              <a:rPr lang="en-US" dirty="0"/>
              <a:t>10.7% in </a:t>
            </a:r>
            <a:r>
              <a:rPr lang="en-US" dirty="0" smtClean="0"/>
              <a:t>2013. No results yet for 2015.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3"/>
                </a:solidFill>
              </a:rPr>
              <a:t>9</a:t>
            </a:r>
            <a:fld id="{65DB3D8D-6A95-4434-A329-525065A3889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455" y="2309221"/>
            <a:ext cx="1645920" cy="1841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9427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ealth Insurance Marketplac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07ED9"/>
      </a:accent1>
      <a:accent2>
        <a:srgbClr val="00A590"/>
      </a:accent2>
      <a:accent3>
        <a:srgbClr val="808180"/>
      </a:accent3>
      <a:accent4>
        <a:srgbClr val="AEA79F"/>
      </a:accent4>
      <a:accent5>
        <a:srgbClr val="F0B842"/>
      </a:accent5>
      <a:accent6>
        <a:srgbClr val="000000"/>
      </a:accent6>
      <a:hlink>
        <a:srgbClr val="0083D9"/>
      </a:hlink>
      <a:folHlink>
        <a:srgbClr val="DE383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Health Insurance Marketplac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07ED9"/>
      </a:accent1>
      <a:accent2>
        <a:srgbClr val="00A590"/>
      </a:accent2>
      <a:accent3>
        <a:srgbClr val="808180"/>
      </a:accent3>
      <a:accent4>
        <a:srgbClr val="AEA79F"/>
      </a:accent4>
      <a:accent5>
        <a:srgbClr val="F0B842"/>
      </a:accent5>
      <a:accent6>
        <a:srgbClr val="000000"/>
      </a:accent6>
      <a:hlink>
        <a:srgbClr val="0083D9"/>
      </a:hlink>
      <a:folHlink>
        <a:srgbClr val="DE383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Milestone_Colors.thmx</Template>
  <TotalTime>30009</TotalTime>
  <Words>1735</Words>
  <Application>Microsoft Office PowerPoint</Application>
  <PresentationFormat>On-screen Show (4:3)</PresentationFormat>
  <Paragraphs>483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1_Office Theme</vt:lpstr>
      <vt:lpstr>2_Office Theme</vt:lpstr>
      <vt:lpstr>Delaware’s Health Insurance Marketplace: Update on Activity</vt:lpstr>
      <vt:lpstr>Agenda</vt:lpstr>
      <vt:lpstr>Enrollment Update</vt:lpstr>
      <vt:lpstr>Marketplace and Medicaid Enrollment Update</vt:lpstr>
      <vt:lpstr>Marketplace and Medicaid Enrollment Update</vt:lpstr>
      <vt:lpstr>Marketplace Enrollment </vt:lpstr>
      <vt:lpstr>Delaware Enrollment at a Glance</vt:lpstr>
      <vt:lpstr>Growth in Covered Lives</vt:lpstr>
      <vt:lpstr>Delaware’s Uninsured Rate</vt:lpstr>
      <vt:lpstr>Enrollment Type</vt:lpstr>
      <vt:lpstr>Reenrollee Status</vt:lpstr>
      <vt:lpstr>Premium Tax Credit</vt:lpstr>
      <vt:lpstr>Financial Assistance</vt:lpstr>
      <vt:lpstr>Comparison by Age</vt:lpstr>
      <vt:lpstr>Enrollment Update:  Comparison by Gender</vt:lpstr>
      <vt:lpstr>Metal Level Comparisons</vt:lpstr>
      <vt:lpstr>Self-Reported Race/Ethnicity</vt:lpstr>
      <vt:lpstr>Household Income</vt:lpstr>
      <vt:lpstr>Medicaid Expansion Enrollment</vt:lpstr>
      <vt:lpstr>Medicaid Enrollment: January 2016</vt:lpstr>
      <vt:lpstr>Medicaid Enrollment by Age: 2014-2016</vt:lpstr>
      <vt:lpstr>Medicaid Enrollment by Gender: 2014-2016</vt:lpstr>
      <vt:lpstr>Stories from the Ground</vt:lpstr>
      <vt:lpstr>Stories from the Ground</vt:lpstr>
      <vt:lpstr>National Update</vt:lpstr>
      <vt:lpstr>Tax Reminder </vt:lpstr>
      <vt:lpstr>Plan Management Updates</vt:lpstr>
      <vt:lpstr>Insurer Letters of Intent for Plan Year 2017</vt:lpstr>
      <vt:lpstr>QHP Review for Plan Year 2017</vt:lpstr>
      <vt:lpstr>Marketplace QHP Review Timeline</vt:lpstr>
      <vt:lpstr>Key Dates</vt:lpstr>
      <vt:lpstr>Questions/Comments</vt:lpstr>
    </vt:vector>
  </TitlesOfParts>
  <Company>AB&amp;C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robin.lawrence</cp:lastModifiedBy>
  <cp:revision>984</cp:revision>
  <cp:lastPrinted>2016-04-06T18:24:04Z</cp:lastPrinted>
  <dcterms:created xsi:type="dcterms:W3CDTF">2011-04-08T20:26:11Z</dcterms:created>
  <dcterms:modified xsi:type="dcterms:W3CDTF">2016-04-06T18:25:01Z</dcterms:modified>
</cp:coreProperties>
</file>