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1" r:id="rId3"/>
    <p:sldId id="272" r:id="rId4"/>
    <p:sldId id="273" r:id="rId5"/>
    <p:sldId id="261" r:id="rId6"/>
    <p:sldId id="267" r:id="rId7"/>
    <p:sldId id="274" r:id="rId8"/>
    <p:sldId id="268" r:id="rId9"/>
  </p:sldIdLst>
  <p:sldSz cx="8961438" cy="6721475"/>
  <p:notesSz cx="6950075" cy="9236075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" userDrawn="1">
          <p15:clr>
            <a:srgbClr val="A4A3A4"/>
          </p15:clr>
        </p15:guide>
        <p15:guide id="2" pos="2271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orient="horz" pos="2909">
          <p15:clr>
            <a:srgbClr val="A4A3A4"/>
          </p15:clr>
        </p15:guide>
        <p15:guide id="4" pos="218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1AFFF"/>
    <a:srgbClr val="808080"/>
    <a:srgbClr val="0065CC"/>
    <a:srgbClr val="002960"/>
    <a:srgbClr val="FF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5" autoAdjust="0"/>
    <p:restoredTop sz="94634" autoAdjust="0"/>
  </p:normalViewPr>
  <p:slideViewPr>
    <p:cSldViewPr snapToGrid="0" snapToObjects="1">
      <p:cViewPr varScale="1">
        <p:scale>
          <a:sx n="119" d="100"/>
          <a:sy n="119" d="100"/>
        </p:scale>
        <p:origin x="-1488" y="-108"/>
      </p:cViewPr>
      <p:guideLst>
        <p:guide orient="horz" pos="5"/>
        <p:guide pos="2271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1" d="100"/>
          <a:sy n="91" d="100"/>
        </p:scale>
        <p:origin x="-3540" y="-96"/>
      </p:cViewPr>
      <p:guideLst>
        <p:guide orient="horz" pos="3024"/>
        <p:guide orient="horz" pos="2909"/>
        <p:guide pos="2304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Practice sites enrolled over </a:t>
            </a:r>
            <a:r>
              <a:rPr lang="en-US" dirty="0" smtClean="0"/>
              <a:t>time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As of April 2016</a:t>
            </a:r>
            <a:endParaRPr lang="en-US" sz="12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OUTPUT!$A$5</c:f>
              <c:strCache>
                <c:ptCount val="1"/>
                <c:pt idx="0">
                  <c:v>Existing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OUTPUT!$B$4:$F$4</c:f>
              <c:strCache>
                <c:ptCount val="5"/>
                <c:pt idx="0">
                  <c:v>Dec</c:v>
                </c:pt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</c:strCache>
            </c:strRef>
          </c:cat>
          <c:val>
            <c:numRef>
              <c:f>OUTPUT!$B$5:$F$5</c:f>
              <c:numCache>
                <c:formatCode>General</c:formatCode>
                <c:ptCount val="5"/>
                <c:pt idx="1">
                  <c:v>9</c:v>
                </c:pt>
                <c:pt idx="2">
                  <c:v>34</c:v>
                </c:pt>
                <c:pt idx="3">
                  <c:v>47</c:v>
                </c:pt>
                <c:pt idx="4">
                  <c:v>73</c:v>
                </c:pt>
              </c:numCache>
            </c:numRef>
          </c:val>
        </c:ser>
        <c:ser>
          <c:idx val="1"/>
          <c:order val="1"/>
          <c:tx>
            <c:strRef>
              <c:f>OUTPUT!$A$6</c:f>
              <c:strCache>
                <c:ptCount val="1"/>
                <c:pt idx="0">
                  <c:v>New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OUTPUT!$B$4:$F$4</c:f>
              <c:strCache>
                <c:ptCount val="5"/>
                <c:pt idx="0">
                  <c:v>Dec</c:v>
                </c:pt>
                <c:pt idx="1">
                  <c:v>Jan</c:v>
                </c:pt>
                <c:pt idx="2">
                  <c:v>Feb</c:v>
                </c:pt>
                <c:pt idx="3">
                  <c:v>Mar</c:v>
                </c:pt>
                <c:pt idx="4">
                  <c:v>Apr</c:v>
                </c:pt>
              </c:strCache>
            </c:strRef>
          </c:cat>
          <c:val>
            <c:numRef>
              <c:f>OUTPUT!$B$6:$F$6</c:f>
              <c:numCache>
                <c:formatCode>General</c:formatCode>
                <c:ptCount val="5"/>
                <c:pt idx="0">
                  <c:v>9</c:v>
                </c:pt>
                <c:pt idx="1">
                  <c:v>25</c:v>
                </c:pt>
                <c:pt idx="2">
                  <c:v>13</c:v>
                </c:pt>
                <c:pt idx="3">
                  <c:v>26</c:v>
                </c:pt>
                <c:pt idx="4">
                  <c:v>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234304"/>
        <c:axId val="95248384"/>
      </c:barChart>
      <c:catAx>
        <c:axId val="9523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48384"/>
        <c:crosses val="autoZero"/>
        <c:auto val="1"/>
        <c:lblAlgn val="ctr"/>
        <c:lblOffset val="100"/>
        <c:noMultiLvlLbl val="0"/>
      </c:catAx>
      <c:valAx>
        <c:axId val="95248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5234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Practice sites by size</a:t>
            </a:r>
            <a:r>
              <a:rPr lang="en-US" baseline="0" dirty="0"/>
              <a:t> (# providers enrolled)</a:t>
            </a:r>
          </a:p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aseline="0" dirty="0"/>
              <a:t>#, total as of </a:t>
            </a:r>
            <a:r>
              <a:rPr lang="en-US" sz="1000" baseline="0" dirty="0" smtClean="0"/>
              <a:t>April 2016</a:t>
            </a:r>
            <a:endParaRPr lang="en-US" sz="10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5.8247594050743659E-2"/>
          <c:y val="0.22821777486147565"/>
          <c:w val="0.90286351706036749"/>
          <c:h val="0.6643828375619714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OUTPUT!$B$19:$D$19</c:f>
              <c:strCache>
                <c:ptCount val="3"/>
                <c:pt idx="0">
                  <c:v>Small (&lt;2)</c:v>
                </c:pt>
                <c:pt idx="1">
                  <c:v>Medium (3-6)</c:v>
                </c:pt>
                <c:pt idx="2">
                  <c:v>Large (7+)</c:v>
                </c:pt>
              </c:strCache>
            </c:strRef>
          </c:cat>
          <c:val>
            <c:numRef>
              <c:f>OUTPUT!$B$20:$D$20</c:f>
              <c:numCache>
                <c:formatCode>#,##0</c:formatCode>
                <c:ptCount val="3"/>
                <c:pt idx="0">
                  <c:v>35</c:v>
                </c:pt>
                <c:pt idx="1">
                  <c:v>45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740480"/>
        <c:axId val="96742016"/>
      </c:barChart>
      <c:catAx>
        <c:axId val="96740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42016"/>
        <c:crosses val="autoZero"/>
        <c:auto val="1"/>
        <c:lblAlgn val="ctr"/>
        <c:lblOffset val="100"/>
        <c:noMultiLvlLbl val="0"/>
      </c:catAx>
      <c:valAx>
        <c:axId val="96742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740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1562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68350" y="579438"/>
            <a:ext cx="5413375" cy="40624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3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99380" y="4962912"/>
            <a:ext cx="5351316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79175" y="8884741"/>
            <a:ext cx="171521" cy="1692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100"/>
            </a:lvl1pPr>
          </a:lstStyle>
          <a:p>
            <a:pPr>
              <a:defRPr/>
            </a:pPr>
            <a:fld id="{3C3A632B-FBDE-46D4-BF6F-6D14421E63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28" name="doc id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150631" y="94471"/>
            <a:ext cx="65" cy="123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800"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25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117475" indent="-115888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▪"/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300038" indent="-180975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120000"/>
      <a:buFont typeface="Arial" charset="0"/>
      <a:buChar char="–"/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427038" indent="-125413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Font typeface="Arial" charset="0"/>
      <a:buChar char="▫"/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542925" indent="-114300" algn="l" defTabSz="895350" rtl="0" eaLnBrk="0" fontAlgn="base" hangingPunct="0">
      <a:spcBef>
        <a:spcPct val="0"/>
      </a:spcBef>
      <a:spcAft>
        <a:spcPct val="0"/>
      </a:spcAft>
      <a:buClr>
        <a:schemeClr val="tx2"/>
      </a:buClr>
      <a:buSzPct val="89000"/>
      <a:buFont typeface="Arial" charset="0"/>
      <a:buChar char="-"/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125681" y="8597312"/>
            <a:ext cx="78547" cy="169277"/>
          </a:xfrm>
        </p:spPr>
        <p:txBody>
          <a:bodyPr/>
          <a:lstStyle/>
          <a:p>
            <a:fld id="{3C3A632B-FBDE-46D4-BF6F-6D14421E6342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6"/>
          <p:cNvSpPr>
            <a:spLocks noGrp="1"/>
          </p:cNvSpPr>
          <p:nvPr>
            <p:ph type="body" idx="1"/>
          </p:nvPr>
        </p:nvSpPr>
        <p:spPr>
          <a:xfrm>
            <a:off x="462535" y="4805359"/>
            <a:ext cx="5741692" cy="24622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26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99380" y="4962912"/>
            <a:ext cx="5351316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072149" y="8884741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223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6054" y="4546610"/>
            <a:ext cx="6033643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441150" y="8125265"/>
            <a:ext cx="78547" cy="169277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00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97751" y="4846510"/>
            <a:ext cx="7420206" cy="24622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933000" y="8656994"/>
            <a:ext cx="84959" cy="184666"/>
          </a:xfrm>
        </p:spPr>
        <p:txBody>
          <a:bodyPr/>
          <a:lstStyle/>
          <a:p>
            <a:pPr>
              <a:defRPr/>
            </a:pPr>
            <a:fld id="{3C3A632B-FBDE-46D4-BF6F-6D14421E634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55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0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9178909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 userDrawn="1"/>
        </p:nvGrpSpPr>
        <p:grpSpPr>
          <a:xfrm>
            <a:off x="0" y="1755702"/>
            <a:ext cx="8961438" cy="2902799"/>
            <a:chOff x="0" y="1755702"/>
            <a:chExt cx="8961438" cy="2902799"/>
          </a:xfrm>
        </p:grpSpPr>
        <p:sp>
          <p:nvSpPr>
            <p:cNvPr id="11" name="Rectangle 10"/>
            <p:cNvSpPr/>
            <p:nvPr userDrawn="1"/>
          </p:nvSpPr>
          <p:spPr bwMode="ltGray">
            <a:xfrm>
              <a:off x="0" y="1755702"/>
              <a:ext cx="8961438" cy="2902799"/>
            </a:xfrm>
            <a:prstGeom prst="rect">
              <a:avLst/>
            </a:prstGeom>
            <a:solidFill>
              <a:srgbClr val="BAD3E7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AD3E7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2" name="Rectangle 11"/>
            <p:cNvSpPr/>
            <p:nvPr userDrawn="1"/>
          </p:nvSpPr>
          <p:spPr bwMode="ltGray">
            <a:xfrm>
              <a:off x="0" y="1755702"/>
              <a:ext cx="8961438" cy="141060"/>
            </a:xfrm>
            <a:prstGeom prst="rect">
              <a:avLst/>
            </a:prstGeom>
            <a:solidFill>
              <a:srgbClr val="567084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AD3E7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  <p:sp>
          <p:nvSpPr>
            <p:cNvPr id="13" name="Rectangle 12"/>
            <p:cNvSpPr/>
            <p:nvPr userDrawn="1"/>
          </p:nvSpPr>
          <p:spPr bwMode="ltGray">
            <a:xfrm>
              <a:off x="0" y="4517441"/>
              <a:ext cx="8961438" cy="141060"/>
            </a:xfrm>
            <a:prstGeom prst="rect">
              <a:avLst/>
            </a:prstGeom>
            <a:solidFill>
              <a:srgbClr val="567084"/>
            </a:solidFill>
            <a:ln w="952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BAD3E7"/>
                </a:solidFill>
                <a:effectLst/>
                <a:uLnTx/>
                <a:uFillTx/>
                <a:latin typeface="Arial"/>
                <a:ea typeface="ＭＳ Ｐゴシック"/>
                <a:cs typeface="+mn-cs"/>
              </a:endParaRPr>
            </a:p>
          </p:txBody>
        </p:sp>
      </p:grpSp>
      <p:grpSp>
        <p:nvGrpSpPr>
          <p:cNvPr id="8" name="Title Elements" hidden="1"/>
          <p:cNvGrpSpPr>
            <a:grpSpLocks/>
          </p:cNvGrpSpPr>
          <p:nvPr userDrawn="1"/>
        </p:nvGrpSpPr>
        <p:grpSpPr bwMode="auto">
          <a:xfrm>
            <a:off x="718976" y="5447894"/>
            <a:ext cx="4935538" cy="484188"/>
            <a:chOff x="1663" y="3106"/>
            <a:chExt cx="3109" cy="305"/>
          </a:xfrm>
        </p:grpSpPr>
        <p:sp>
          <p:nvSpPr>
            <p:cNvPr id="9" name="Document type"/>
            <p:cNvSpPr txBox="1">
              <a:spLocks noChangeArrowheads="1"/>
            </p:cNvSpPr>
            <p:nvPr/>
          </p:nvSpPr>
          <p:spPr bwMode="auto">
            <a:xfrm>
              <a:off x="1663" y="3106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solidFill>
                    <a:schemeClr val="tx1"/>
                  </a:solidFill>
                  <a:latin typeface="+mn-lt"/>
                </a:rPr>
                <a:t>Document type</a:t>
              </a:r>
            </a:p>
          </p:txBody>
        </p:sp>
        <p:sp>
          <p:nvSpPr>
            <p:cNvPr id="10" name="Date"/>
            <p:cNvSpPr txBox="1">
              <a:spLocks noChangeArrowheads="1"/>
            </p:cNvSpPr>
            <p:nvPr/>
          </p:nvSpPr>
          <p:spPr bwMode="auto">
            <a:xfrm>
              <a:off x="1663" y="3275"/>
              <a:ext cx="3109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r>
                <a:rPr lang="en-US" sz="1400" baseline="0" noProof="0" dirty="0" smtClean="0">
                  <a:solidFill>
                    <a:schemeClr val="tx1"/>
                  </a:solidFill>
                  <a:latin typeface="+mn-lt"/>
                </a:rPr>
                <a:t>Date</a:t>
              </a:r>
            </a:p>
          </p:txBody>
        </p:sp>
      </p:grpSp>
      <p:sp>
        <p:nvSpPr>
          <p:cNvPr id="13314" name="Rectangle 1026"/>
          <p:cNvSpPr>
            <a:spLocks noGrp="1" noChangeArrowheads="1"/>
          </p:cNvSpPr>
          <p:nvPr userDrawn="1">
            <p:ph type="ctrTitle"/>
          </p:nvPr>
        </p:nvSpPr>
        <p:spPr bwMode="auto">
          <a:xfrm>
            <a:off x="718976" y="2176951"/>
            <a:ext cx="7103190" cy="492443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3200" b="1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3315" name="Rectangle 1027"/>
          <p:cNvSpPr>
            <a:spLocks noGrp="1" noChangeArrowheads="1"/>
          </p:cNvSpPr>
          <p:nvPr userDrawn="1">
            <p:ph type="subTitle" idx="1"/>
          </p:nvPr>
        </p:nvSpPr>
        <p:spPr bwMode="auto">
          <a:xfrm>
            <a:off x="718976" y="3454918"/>
            <a:ext cx="7103190" cy="276999"/>
          </a:xfrm>
        </p:spPr>
        <p:txBody>
          <a:bodyPr>
            <a:spAutoFit/>
          </a:bodyPr>
          <a:lstStyle>
            <a:lvl1pPr>
              <a:defRPr sz="1800" baseline="0">
                <a:solidFill>
                  <a:schemeClr val="bg1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pic>
        <p:nvPicPr>
          <p:cNvPr id="16658" name="Picture 274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4139310" y="442502"/>
            <a:ext cx="4475162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319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93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5.xml"/><Relationship Id="rId13" Type="http://schemas.openxmlformats.org/officeDocument/2006/relationships/tags" Target="../tags/tag10.xml"/><Relationship Id="rId18" Type="http://schemas.openxmlformats.org/officeDocument/2006/relationships/tags" Target="../tags/tag15.xml"/><Relationship Id="rId3" Type="http://schemas.openxmlformats.org/officeDocument/2006/relationships/theme" Target="../theme/theme1.xml"/><Relationship Id="rId21" Type="http://schemas.openxmlformats.org/officeDocument/2006/relationships/tags" Target="../tags/tag18.xml"/><Relationship Id="rId7" Type="http://schemas.openxmlformats.org/officeDocument/2006/relationships/tags" Target="../tags/tag4.xml"/><Relationship Id="rId12" Type="http://schemas.openxmlformats.org/officeDocument/2006/relationships/tags" Target="../tags/tag9.xml"/><Relationship Id="rId17" Type="http://schemas.openxmlformats.org/officeDocument/2006/relationships/tags" Target="../tags/tag1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3.xml"/><Relationship Id="rId20" Type="http://schemas.openxmlformats.org/officeDocument/2006/relationships/tags" Target="../tags/tag17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11" Type="http://schemas.openxmlformats.org/officeDocument/2006/relationships/tags" Target="../tags/tag8.xml"/><Relationship Id="rId24" Type="http://schemas.openxmlformats.org/officeDocument/2006/relationships/image" Target="../media/image1.emf"/><Relationship Id="rId5" Type="http://schemas.openxmlformats.org/officeDocument/2006/relationships/tags" Target="../tags/tag2.xml"/><Relationship Id="rId15" Type="http://schemas.openxmlformats.org/officeDocument/2006/relationships/tags" Target="../tags/tag12.xml"/><Relationship Id="rId23" Type="http://schemas.openxmlformats.org/officeDocument/2006/relationships/oleObject" Target="../embeddings/oleObject1.bin"/><Relationship Id="rId10" Type="http://schemas.openxmlformats.org/officeDocument/2006/relationships/tags" Target="../tags/tag7.xml"/><Relationship Id="rId19" Type="http://schemas.openxmlformats.org/officeDocument/2006/relationships/tags" Target="../tags/tag16.xml"/><Relationship Id="rId4" Type="http://schemas.openxmlformats.org/officeDocument/2006/relationships/vmlDrawing" Target="../drawings/vmlDrawing1.vml"/><Relationship Id="rId9" Type="http://schemas.openxmlformats.org/officeDocument/2006/relationships/tags" Target="../tags/tag6.xml"/><Relationship Id="rId14" Type="http://schemas.openxmlformats.org/officeDocument/2006/relationships/tags" Target="../tags/tag11.xml"/><Relationship Id="rId22" Type="http://schemas.openxmlformats.org/officeDocument/2006/relationships/tags" Target="../tags/tag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62354815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73" name="think-cell Slide" r:id="rId23" imgW="270" imgH="270" progId="TCLayout.ActiveDocument.1">
                  <p:embed/>
                </p:oleObj>
              </mc:Choice>
              <mc:Fallback>
                <p:oleObj name="think-cell Slide" r:id="rId23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Number"/>
          <p:cNvSpPr txBox="1">
            <a:spLocks/>
          </p:cNvSpPr>
          <p:nvPr/>
        </p:nvSpPr>
        <p:spPr bwMode="auto">
          <a:xfrm>
            <a:off x="6615740" y="6464964"/>
            <a:ext cx="1764907" cy="123111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tabLst>
                <a:tab pos="225425" algn="l"/>
                <a:tab pos="8229600" algn="r"/>
              </a:tabLst>
              <a:defRPr sz="800" i="1" baseline="0">
                <a:solidFill>
                  <a:schemeClr val="accent6"/>
                </a:solidFill>
                <a:latin typeface="+mn-lt"/>
              </a:defRPr>
            </a:lvl1pPr>
          </a:lstStyle>
          <a:p>
            <a:pPr algn="r"/>
            <a:r>
              <a:rPr lang="en-US" dirty="0" smtClean="0">
                <a:solidFill>
                  <a:srgbClr val="808080"/>
                </a:solidFill>
              </a:rPr>
              <a:t>PROPRIETARY AND CONFIDENTIAL</a:t>
            </a:r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63" name="Slide Number"/>
          <p:cNvSpPr txBox="1">
            <a:spLocks/>
          </p:cNvSpPr>
          <p:nvPr/>
        </p:nvSpPr>
        <p:spPr bwMode="auto">
          <a:xfrm>
            <a:off x="8632894" y="6434187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 anchorCtr="0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lvl="0" algn="r"/>
            <a:fld id="{42C328C1-A84F-4A39-A664-DBA00541A8C6}" type="slidenum">
              <a:rPr lang="en-US" smtClean="0"/>
              <a:pPr lvl="0" algn="r"/>
              <a:t>‹#›</a:t>
            </a:fld>
            <a:endParaRPr lang="en-US" dirty="0"/>
          </a:p>
        </p:txBody>
      </p:sp>
      <p:sp>
        <p:nvSpPr>
          <p:cNvPr id="93" name="Number2"/>
          <p:cNvSpPr txBox="1">
            <a:spLocks/>
          </p:cNvSpPr>
          <p:nvPr/>
        </p:nvSpPr>
        <p:spPr bwMode="auto">
          <a:xfrm>
            <a:off x="4912323" y="69357"/>
            <a:ext cx="3877665" cy="123111"/>
          </a:xfrm>
          <a:prstGeom prst="rect">
            <a:avLst/>
          </a:prstGeom>
        </p:spPr>
        <p:txBody>
          <a:bodyPr vert="horz" wrap="none" lIns="0" tIns="0" rIns="0" bIns="0" rtlCol="0" anchor="t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>
              <a:tabLst>
                <a:tab pos="225425" algn="l"/>
                <a:tab pos="8229600" algn="r"/>
              </a:tabLst>
              <a:defRPr/>
            </a:pPr>
            <a:r>
              <a:rPr lang="en-US" sz="800" i="1" dirty="0" smtClean="0">
                <a:solidFill>
                  <a:srgbClr val="808080"/>
                </a:solidFill>
              </a:rPr>
              <a:t>PRELIMINARY PREDECISIONAL WORKING DOCUMENT: SUBJECT TO CHANGE</a:t>
            </a:r>
            <a:endParaRPr lang="en-US" sz="800" i="1" dirty="0">
              <a:solidFill>
                <a:srgbClr val="808080"/>
              </a:solidFill>
            </a:endParaRPr>
          </a:p>
        </p:txBody>
      </p:sp>
      <p:sp>
        <p:nvSpPr>
          <p:cNvPr id="1036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29657" y="2317778"/>
            <a:ext cx="4302125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19" name="Title Placeholder 2"/>
          <p:cNvSpPr>
            <a:spLocks noGrp="1" noChangeArrowheads="1"/>
          </p:cNvSpPr>
          <p:nvPr>
            <p:ph type="title"/>
          </p:nvPr>
        </p:nvSpPr>
        <p:spPr bwMode="auto">
          <a:xfrm>
            <a:off x="171451" y="259604"/>
            <a:ext cx="861853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10" name="1. On-page tracker" hidden="1"/>
          <p:cNvSpPr>
            <a:spLocks noChangeArrowheads="1"/>
          </p:cNvSpPr>
          <p:nvPr/>
        </p:nvSpPr>
        <p:spPr bwMode="auto">
          <a:xfrm>
            <a:off x="171450" y="42864"/>
            <a:ext cx="85921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aseline="0" noProof="0" dirty="0">
                <a:solidFill>
                  <a:srgbClr val="808080"/>
                </a:solidFill>
                <a:latin typeface="+mn-lt"/>
                <a:ea typeface="+mj-ea"/>
              </a:rPr>
              <a:t>TRACKER</a:t>
            </a:r>
          </a:p>
        </p:txBody>
      </p:sp>
      <p:sp>
        <p:nvSpPr>
          <p:cNvPr id="11" name="3. Unit of measure" hidden="1"/>
          <p:cNvSpPr txBox="1">
            <a:spLocks noChangeArrowheads="1"/>
          </p:cNvSpPr>
          <p:nvPr/>
        </p:nvSpPr>
        <p:spPr bwMode="auto">
          <a:xfrm>
            <a:off x="171450" y="630231"/>
            <a:ext cx="86185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600" baseline="0" noProof="0" dirty="0" smtClean="0">
                <a:solidFill>
                  <a:srgbClr val="808080"/>
                </a:solidFill>
                <a:latin typeface="+mn-lt"/>
              </a:rPr>
              <a:t>Unit of measure</a:t>
            </a:r>
          </a:p>
        </p:txBody>
      </p:sp>
      <p:grpSp>
        <p:nvGrpSpPr>
          <p:cNvPr id="15" name="ACET" hidden="1"/>
          <p:cNvGrpSpPr>
            <a:grpSpLocks/>
          </p:cNvGrpSpPr>
          <p:nvPr/>
        </p:nvGrpSpPr>
        <p:grpSpPr bwMode="auto">
          <a:xfrm>
            <a:off x="2329657" y="1747865"/>
            <a:ext cx="4302125" cy="508000"/>
            <a:chOff x="915" y="710"/>
            <a:chExt cx="2686" cy="320"/>
          </a:xfrm>
        </p:grpSpPr>
        <p:cxnSp>
          <p:nvCxnSpPr>
            <p:cNvPr id="16" name="AutoShape 249"/>
            <p:cNvCxnSpPr>
              <a:cxnSpLocks noChangeShapeType="1"/>
              <a:stCxn id="17" idx="4"/>
              <a:endCxn id="17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AutoShape 250"/>
            <p:cNvSpPr>
              <a:spLocks noChangeArrowheads="1"/>
            </p:cNvSpPr>
            <p:nvPr/>
          </p:nvSpPr>
          <p:spPr bwMode="auto">
            <a:xfrm>
              <a:off x="915" y="710"/>
              <a:ext cx="2686" cy="320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b="1" baseline="0" noProof="0" dirty="0">
                  <a:latin typeface="+mn-lt"/>
                  <a:ea typeface="+mn-ea"/>
                </a:rPr>
                <a:t>Title</a:t>
              </a:r>
            </a:p>
            <a:p>
              <a:r>
                <a:rPr lang="en-US" baseline="0" noProof="0" dirty="0">
                  <a:solidFill>
                    <a:srgbClr val="808080"/>
                  </a:solidFill>
                  <a:latin typeface="+mn-lt"/>
                  <a:ea typeface="+mn-ea"/>
                </a:rPr>
                <a:t>Unit of measure</a:t>
              </a:r>
            </a:p>
          </p:txBody>
        </p:sp>
      </p:grpSp>
      <p:grpSp>
        <p:nvGrpSpPr>
          <p:cNvPr id="18" name="LegendBoxes" hidden="1"/>
          <p:cNvGrpSpPr>
            <a:grpSpLocks/>
          </p:cNvGrpSpPr>
          <p:nvPr/>
        </p:nvGrpSpPr>
        <p:grpSpPr bwMode="auto">
          <a:xfrm>
            <a:off x="8026400" y="330984"/>
            <a:ext cx="763588" cy="996951"/>
            <a:chOff x="4936" y="176"/>
            <a:chExt cx="481" cy="628"/>
          </a:xfrm>
        </p:grpSpPr>
        <p:sp>
          <p:nvSpPr>
            <p:cNvPr id="20" name="Legend1"/>
            <p:cNvSpPr>
              <a:spLocks noChangeArrowheads="1"/>
            </p:cNvSpPr>
            <p:nvPr/>
          </p:nvSpPr>
          <p:spPr bwMode="auto">
            <a:xfrm>
              <a:off x="5096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1" name="LegendRectangle1"/>
            <p:cNvSpPr>
              <a:spLocks noChangeArrowheads="1"/>
            </p:cNvSpPr>
            <p:nvPr/>
          </p:nvSpPr>
          <p:spPr bwMode="auto">
            <a:xfrm>
              <a:off x="4936" y="183"/>
              <a:ext cx="104" cy="10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2" name="Legend2"/>
            <p:cNvSpPr>
              <a:spLocks noChangeArrowheads="1"/>
            </p:cNvSpPr>
            <p:nvPr/>
          </p:nvSpPr>
          <p:spPr bwMode="auto">
            <a:xfrm>
              <a:off x="5096" y="34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3" name="LegendRectangle2"/>
            <p:cNvSpPr>
              <a:spLocks noChangeArrowheads="1"/>
            </p:cNvSpPr>
            <p:nvPr/>
          </p:nvSpPr>
          <p:spPr bwMode="auto">
            <a:xfrm>
              <a:off x="4936" y="353"/>
              <a:ext cx="104" cy="101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4" name="Legend3"/>
            <p:cNvSpPr>
              <a:spLocks noChangeArrowheads="1"/>
            </p:cNvSpPr>
            <p:nvPr/>
          </p:nvSpPr>
          <p:spPr bwMode="auto">
            <a:xfrm>
              <a:off x="5096" y="517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5" name="LegendRectangle3"/>
            <p:cNvSpPr>
              <a:spLocks noChangeArrowheads="1"/>
            </p:cNvSpPr>
            <p:nvPr/>
          </p:nvSpPr>
          <p:spPr bwMode="auto">
            <a:xfrm>
              <a:off x="4936" y="524"/>
              <a:ext cx="104" cy="101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26" name="Legend4"/>
            <p:cNvSpPr>
              <a:spLocks noChangeArrowheads="1"/>
            </p:cNvSpPr>
            <p:nvPr/>
          </p:nvSpPr>
          <p:spPr bwMode="auto">
            <a:xfrm>
              <a:off x="5096" y="688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27" name="LegendRectangle4"/>
            <p:cNvSpPr>
              <a:spLocks noChangeArrowheads="1"/>
            </p:cNvSpPr>
            <p:nvPr/>
          </p:nvSpPr>
          <p:spPr bwMode="auto">
            <a:xfrm>
              <a:off x="4936" y="695"/>
              <a:ext cx="104" cy="101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200">
                <a:latin typeface="+mn-lt"/>
              </a:endParaRPr>
            </a:p>
          </p:txBody>
        </p:sp>
      </p:grpSp>
      <p:grpSp>
        <p:nvGrpSpPr>
          <p:cNvPr id="28" name="LegendLines" hidden="1"/>
          <p:cNvGrpSpPr>
            <a:grpSpLocks/>
          </p:cNvGrpSpPr>
          <p:nvPr/>
        </p:nvGrpSpPr>
        <p:grpSpPr bwMode="auto">
          <a:xfrm>
            <a:off x="7718425" y="330984"/>
            <a:ext cx="1071563" cy="730251"/>
            <a:chOff x="4750" y="176"/>
            <a:chExt cx="675" cy="460"/>
          </a:xfrm>
        </p:grpSpPr>
        <p:sp>
          <p:nvSpPr>
            <p:cNvPr id="29" name="LineLegend1"/>
            <p:cNvSpPr>
              <a:spLocks noChangeShapeType="1"/>
            </p:cNvSpPr>
            <p:nvPr/>
          </p:nvSpPr>
          <p:spPr bwMode="auto">
            <a:xfrm>
              <a:off x="4750" y="233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0" name="LineLegend2"/>
            <p:cNvSpPr>
              <a:spLocks noChangeShapeType="1"/>
            </p:cNvSpPr>
            <p:nvPr/>
          </p:nvSpPr>
          <p:spPr bwMode="auto">
            <a:xfrm>
              <a:off x="4750" y="402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1" name="LineLegend3"/>
            <p:cNvSpPr>
              <a:spLocks noChangeShapeType="1"/>
            </p:cNvSpPr>
            <p:nvPr/>
          </p:nvSpPr>
          <p:spPr bwMode="auto">
            <a:xfrm>
              <a:off x="4750" y="577"/>
              <a:ext cx="288" cy="0"/>
            </a:xfrm>
            <a:prstGeom prst="line">
              <a:avLst/>
            </a:prstGeom>
            <a:noFill/>
            <a:ln w="28575">
              <a:solidFill>
                <a:schemeClr val="accent3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1200">
                <a:latin typeface="+mn-lt"/>
              </a:endParaRPr>
            </a:p>
          </p:txBody>
        </p:sp>
        <p:sp>
          <p:nvSpPr>
            <p:cNvPr id="32" name="Legend1"/>
            <p:cNvSpPr>
              <a:spLocks noChangeArrowheads="1"/>
            </p:cNvSpPr>
            <p:nvPr/>
          </p:nvSpPr>
          <p:spPr bwMode="auto">
            <a:xfrm>
              <a:off x="5104" y="176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3" name="Legend2"/>
            <p:cNvSpPr>
              <a:spLocks noChangeArrowheads="1"/>
            </p:cNvSpPr>
            <p:nvPr/>
          </p:nvSpPr>
          <p:spPr bwMode="auto">
            <a:xfrm>
              <a:off x="5104" y="344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34" name="Legend3"/>
            <p:cNvSpPr>
              <a:spLocks noChangeArrowheads="1"/>
            </p:cNvSpPr>
            <p:nvPr/>
          </p:nvSpPr>
          <p:spPr bwMode="auto">
            <a:xfrm>
              <a:off x="5104" y="520"/>
              <a:ext cx="321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</p:grpSp>
      <p:grpSp>
        <p:nvGrpSpPr>
          <p:cNvPr id="35" name="McKSticker" hidden="1"/>
          <p:cNvGrpSpPr/>
          <p:nvPr/>
        </p:nvGrpSpPr>
        <p:grpSpPr bwMode="auto">
          <a:xfrm>
            <a:off x="7723093" y="330984"/>
            <a:ext cx="1066895" cy="212366"/>
            <a:chOff x="7673880" y="285750"/>
            <a:chExt cx="1066895" cy="212366"/>
          </a:xfrm>
        </p:grpSpPr>
        <p:sp>
          <p:nvSpPr>
            <p:cNvPr id="36" name="StickerRectangle"/>
            <p:cNvSpPr>
              <a:spLocks noChangeArrowheads="1"/>
            </p:cNvSpPr>
            <p:nvPr/>
          </p:nvSpPr>
          <p:spPr bwMode="auto">
            <a:xfrm>
              <a:off x="7673880" y="285750"/>
              <a:ext cx="1066895" cy="212366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27432" tIns="0" rIns="0" bIns="27432">
              <a:spAutoFit/>
            </a:bodyPr>
            <a:lstStyle/>
            <a:p>
              <a:pPr algn="r" defTabSz="895350">
                <a:buClr>
                  <a:schemeClr val="tx2"/>
                </a:buClr>
              </a:pPr>
              <a:r>
                <a:rPr lang="en-US" sz="1200" dirty="0">
                  <a:solidFill>
                    <a:srgbClr val="808080"/>
                  </a:solidFill>
                  <a:latin typeface="+mn-lt"/>
                </a:rPr>
                <a:t>PRELIMINARY</a:t>
              </a:r>
            </a:p>
          </p:txBody>
        </p:sp>
        <p:cxnSp>
          <p:nvCxnSpPr>
            <p:cNvPr id="37" name="AutoShape 31"/>
            <p:cNvCxnSpPr>
              <a:cxnSpLocks noChangeShapeType="1"/>
              <a:stCxn id="36" idx="2"/>
              <a:endCxn id="36" idx="4"/>
            </p:cNvCxnSpPr>
            <p:nvPr/>
          </p:nvCxnSpPr>
          <p:spPr bwMode="auto">
            <a:xfrm>
              <a:off x="7673880" y="285750"/>
              <a:ext cx="0" cy="212366"/>
            </a:xfrm>
            <a:prstGeom prst="straightConnector1">
              <a:avLst/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8" name="AutoShape 32"/>
            <p:cNvCxnSpPr>
              <a:cxnSpLocks noChangeShapeType="1"/>
              <a:stCxn id="36" idx="4"/>
              <a:endCxn id="36" idx="6"/>
            </p:cNvCxnSpPr>
            <p:nvPr/>
          </p:nvCxnSpPr>
          <p:spPr bwMode="auto">
            <a:xfrm>
              <a:off x="7673880" y="498116"/>
              <a:ext cx="1066895" cy="0"/>
            </a:xfrm>
            <a:prstGeom prst="straightConnector1">
              <a:avLst/>
            </a:prstGeom>
            <a:noFill/>
            <a:ln w="25400">
              <a:solidFill>
                <a:srgbClr val="808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3" name="Slide Elements" hidden="1"/>
          <p:cNvGrpSpPr/>
          <p:nvPr userDrawn="1"/>
        </p:nvGrpSpPr>
        <p:grpSpPr bwMode="auto">
          <a:xfrm>
            <a:off x="171451" y="6104853"/>
            <a:ext cx="8618537" cy="483222"/>
            <a:chOff x="171451" y="6104853"/>
            <a:chExt cx="8618537" cy="483222"/>
          </a:xfrm>
        </p:grpSpPr>
        <p:sp>
          <p:nvSpPr>
            <p:cNvPr id="61" name="4. Footnote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171451" y="6104853"/>
              <a:ext cx="8618537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r>
                <a:rPr lang="en-US" sz="1000" baseline="0" noProof="0" dirty="0" smtClean="0">
                  <a:latin typeface="+mn-lt"/>
                </a:rPr>
                <a:t>1 Footnote</a:t>
              </a:r>
            </a:p>
          </p:txBody>
        </p:sp>
        <p:sp>
          <p:nvSpPr>
            <p:cNvPr id="62" name="5. Source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171451" y="6434187"/>
              <a:ext cx="6184106" cy="153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marL="469900" indent="-469900" defTabSz="895350">
                <a:tabLst>
                  <a:tab pos="479425" algn="l"/>
                </a:tabLst>
              </a:pPr>
              <a:r>
                <a:rPr lang="en-US" sz="1000" baseline="0" noProof="0" dirty="0" smtClean="0">
                  <a:solidFill>
                    <a:schemeClr val="tx1"/>
                  </a:solidFill>
                  <a:latin typeface="+mn-lt"/>
                </a:rPr>
                <a:t>Source: Source</a:t>
              </a:r>
            </a:p>
          </p:txBody>
        </p:sp>
      </p:grpSp>
      <p:grpSp>
        <p:nvGrpSpPr>
          <p:cNvPr id="60" name="LegendMoons" hidden="1"/>
          <p:cNvGrpSpPr/>
          <p:nvPr userDrawn="1"/>
        </p:nvGrpSpPr>
        <p:grpSpPr>
          <a:xfrm>
            <a:off x="7959558" y="330984"/>
            <a:ext cx="830430" cy="1306516"/>
            <a:chOff x="7875175" y="286625"/>
            <a:chExt cx="830430" cy="1306516"/>
          </a:xfrm>
        </p:grpSpPr>
        <p:grpSp>
          <p:nvGrpSpPr>
            <p:cNvPr id="88" name="MoonLegend2"/>
            <p:cNvGrpSpPr>
              <a:grpSpLocks noChangeAspect="1"/>
            </p:cNvGrpSpPr>
            <p:nvPr>
              <p:custDataLst>
                <p:tags r:id="rId6"/>
              </p:custDataLst>
            </p:nvPr>
          </p:nvGrpSpPr>
          <p:grpSpPr bwMode="auto">
            <a:xfrm>
              <a:off x="7875175" y="560866"/>
              <a:ext cx="209550" cy="209551"/>
              <a:chOff x="1694" y="2044"/>
              <a:chExt cx="160" cy="160"/>
            </a:xfrm>
          </p:grpSpPr>
          <p:sp>
            <p:nvSpPr>
              <p:cNvPr id="108" name="Oval 41"/>
              <p:cNvSpPr>
                <a:spLocks noChangeAspect="1"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9" name="Arc 42"/>
              <p:cNvSpPr>
                <a:spLocks noChangeAspect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/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89" name="MoonLegend4"/>
            <p:cNvGrpSpPr>
              <a:grpSpLocks noChangeAspect="1"/>
            </p:cNvGrpSpPr>
            <p:nvPr>
              <p:custDataLst>
                <p:tags r:id="rId7"/>
              </p:custDataLst>
            </p:nvPr>
          </p:nvGrpSpPr>
          <p:grpSpPr bwMode="auto">
            <a:xfrm>
              <a:off x="7875175" y="1109348"/>
              <a:ext cx="209550" cy="209551"/>
              <a:chOff x="4495" y="1198"/>
              <a:chExt cx="160" cy="160"/>
            </a:xfrm>
          </p:grpSpPr>
          <p:sp>
            <p:nvSpPr>
              <p:cNvPr id="106" name="Oval 47"/>
              <p:cNvSpPr>
                <a:spLocks noChangeAspect="1"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7" name="Arc 48"/>
              <p:cNvSpPr>
                <a:spLocks noChangeAspect="1"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108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0" name="MoonLegend5"/>
            <p:cNvGrpSpPr>
              <a:grpSpLocks noChangeAspect="1"/>
            </p:cNvGrpSpPr>
            <p:nvPr>
              <p:custDataLst>
                <p:tags r:id="rId8"/>
              </p:custDataLst>
            </p:nvPr>
          </p:nvGrpSpPr>
          <p:grpSpPr bwMode="auto">
            <a:xfrm>
              <a:off x="7875175" y="1383590"/>
              <a:ext cx="209550" cy="209551"/>
              <a:chOff x="4495" y="1440"/>
              <a:chExt cx="160" cy="160"/>
            </a:xfrm>
          </p:grpSpPr>
          <p:sp>
            <p:nvSpPr>
              <p:cNvPr id="104" name="Oval 50"/>
              <p:cNvSpPr>
                <a:spLocks noChangeAspect="1"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5" name="Oval 51"/>
              <p:cNvSpPr>
                <a:spLocks noChangeAspect="1"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4495" y="1440"/>
                <a:ext cx="160" cy="160"/>
              </a:xfrm>
              <a:prstGeom prst="arc">
                <a:avLst>
                  <a:gd name="adj1" fmla="val 16200000"/>
                  <a:gd name="adj2" fmla="val 162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sp>
          <p:nvSpPr>
            <p:cNvPr id="91" name="Legend1"/>
            <p:cNvSpPr>
              <a:spLocks noChangeArrowheads="1"/>
            </p:cNvSpPr>
            <p:nvPr/>
          </p:nvSpPr>
          <p:spPr bwMode="auto">
            <a:xfrm>
              <a:off x="8195850" y="29932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2" name="Legend2"/>
            <p:cNvSpPr>
              <a:spLocks noChangeArrowheads="1"/>
            </p:cNvSpPr>
            <p:nvPr/>
          </p:nvSpPr>
          <p:spPr bwMode="auto">
            <a:xfrm>
              <a:off x="8195850" y="573963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5" name="Legend3"/>
            <p:cNvSpPr>
              <a:spLocks noChangeArrowheads="1"/>
            </p:cNvSpPr>
            <p:nvPr/>
          </p:nvSpPr>
          <p:spPr bwMode="auto">
            <a:xfrm>
              <a:off x="8195850" y="848602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sp>
          <p:nvSpPr>
            <p:cNvPr id="96" name="Legend4"/>
            <p:cNvSpPr>
              <a:spLocks noChangeArrowheads="1"/>
            </p:cNvSpPr>
            <p:nvPr/>
          </p:nvSpPr>
          <p:spPr bwMode="auto">
            <a:xfrm>
              <a:off x="8195850" y="1120065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>
                  <a:latin typeface="+mn-lt"/>
                </a:rPr>
                <a:t>Legend</a:t>
              </a:r>
            </a:p>
          </p:txBody>
        </p:sp>
        <p:sp>
          <p:nvSpPr>
            <p:cNvPr id="97" name="Legend5"/>
            <p:cNvSpPr>
              <a:spLocks noChangeArrowheads="1"/>
            </p:cNvSpPr>
            <p:nvPr/>
          </p:nvSpPr>
          <p:spPr bwMode="auto">
            <a:xfrm>
              <a:off x="8195850" y="1396290"/>
              <a:ext cx="509755" cy="1846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895350">
                <a:buClr>
                  <a:schemeClr val="tx2"/>
                </a:buClr>
              </a:pPr>
              <a:r>
                <a:rPr lang="en-US" sz="1200" dirty="0">
                  <a:latin typeface="+mn-lt"/>
                </a:rPr>
                <a:t>Legend</a:t>
              </a:r>
            </a:p>
          </p:txBody>
        </p:sp>
        <p:grpSp>
          <p:nvGrpSpPr>
            <p:cNvPr id="98" name="MoonLegend3"/>
            <p:cNvGrpSpPr>
              <a:grpSpLocks noChangeAspect="1"/>
            </p:cNvGrpSpPr>
            <p:nvPr>
              <p:custDataLst>
                <p:tags r:id="rId9"/>
              </p:custDataLst>
            </p:nvPr>
          </p:nvGrpSpPr>
          <p:grpSpPr bwMode="auto">
            <a:xfrm>
              <a:off x="7875175" y="835107"/>
              <a:ext cx="209550" cy="209551"/>
              <a:chOff x="4495" y="1198"/>
              <a:chExt cx="160" cy="160"/>
            </a:xfrm>
          </p:grpSpPr>
          <p:sp>
            <p:nvSpPr>
              <p:cNvPr id="102" name="Oval 47"/>
              <p:cNvSpPr>
                <a:spLocks noChangeAspect="1"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3" name="Arc 48"/>
              <p:cNvSpPr>
                <a:spLocks noChangeAspect="1"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4495" y="1198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  <p:grpSp>
          <p:nvGrpSpPr>
            <p:cNvPr id="99" name="MoonLegend1"/>
            <p:cNvGrpSpPr>
              <a:grpSpLocks noChangeAspect="1"/>
            </p:cNvGrpSpPr>
            <p:nvPr userDrawn="1">
              <p:custDataLst>
                <p:tags r:id="rId10"/>
              </p:custDataLst>
            </p:nvPr>
          </p:nvGrpSpPr>
          <p:grpSpPr bwMode="auto">
            <a:xfrm>
              <a:off x="7875175" y="286625"/>
              <a:ext cx="209550" cy="209551"/>
              <a:chOff x="1694" y="2044"/>
              <a:chExt cx="160" cy="160"/>
            </a:xfrm>
          </p:grpSpPr>
          <p:sp>
            <p:nvSpPr>
              <p:cNvPr id="100" name="Oval 41"/>
              <p:cNvSpPr>
                <a:spLocks noChangeAspect="1"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  <p:sp>
            <p:nvSpPr>
              <p:cNvPr id="101" name="Arc 42" hidden="1"/>
              <p:cNvSpPr>
                <a:spLocks noChangeAspect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694" y="2044"/>
                <a:ext cx="160" cy="160"/>
              </a:xfrm>
              <a:prstGeom prst="arc">
                <a:avLst>
                  <a:gd name="adj1" fmla="val 16200000"/>
                  <a:gd name="adj2" fmla="val 5400000"/>
                </a:avLst>
              </a:prstGeom>
              <a:solidFill>
                <a:schemeClr val="folHlink"/>
              </a:solidFill>
              <a:ln w="9525">
                <a:solidFill>
                  <a:schemeClr val="accent6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>
                  <a:latin typeface="+mn-lt"/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895350" rtl="0" eaLnBrk="1" fontAlgn="base" hangingPunct="1">
        <a:spcBef>
          <a:spcPct val="0"/>
        </a:spcBef>
        <a:spcAft>
          <a:spcPct val="0"/>
        </a:spcAft>
        <a:tabLst>
          <a:tab pos="269875" algn="l"/>
        </a:tabLst>
        <a:defRPr sz="2400" b="1" baseline="0">
          <a:solidFill>
            <a:schemeClr val="accent4"/>
          </a:solidFill>
          <a:latin typeface="+mj-lt"/>
          <a:ea typeface="Arial Unicode MS" pitchFamily="34" charset="-128"/>
          <a:cs typeface="Arial Unicode MS" pitchFamily="34" charset="-128"/>
        </a:defRPr>
      </a:lvl1pPr>
      <a:lvl2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2pPr>
      <a:lvl3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3pPr>
      <a:lvl4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4pPr>
      <a:lvl5pPr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5pPr>
      <a:lvl6pPr marL="4572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6pPr>
      <a:lvl7pPr marL="9144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7pPr>
      <a:lvl8pPr marL="13716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8pPr>
      <a:lvl9pPr marL="1828800" algn="l" defTabSz="895350" rtl="0" eaLnBrk="1" fontAlgn="base" hangingPunct="1">
        <a:spcBef>
          <a:spcPct val="0"/>
        </a:spcBef>
        <a:spcAft>
          <a:spcPct val="0"/>
        </a:spcAft>
        <a:defRPr sz="1900" b="1">
          <a:solidFill>
            <a:schemeClr val="tx2"/>
          </a:solidFill>
          <a:latin typeface="Arial" charset="0"/>
        </a:defRPr>
      </a:lvl9pPr>
    </p:titleStyle>
    <p:bodyStyle>
      <a:lvl1pPr marL="0" indent="0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marL="193675" indent="-19208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2pPr>
      <a:lvl3pPr marL="457200" indent="-261938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3pPr>
      <a:lvl4pPr marL="614363" indent="-1555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4pPr>
      <a:lvl5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  <a:ea typeface="Arial Unicode MS" pitchFamily="34" charset="-128"/>
          <a:cs typeface="Arial Unicode MS" pitchFamily="34" charset="-128"/>
        </a:defRPr>
      </a:lvl5pPr>
      <a:lvl6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6pPr>
      <a:lvl7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7pPr>
      <a:lvl8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8pPr>
      <a:lvl9pPr marL="749808" indent="-130175" algn="l" defTabSz="895350" rtl="0" eaLnBrk="1" fontAlgn="base" hangingPunct="1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00" baseline="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22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21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4.xml"/><Relationship Id="rId4" Type="http://schemas.openxmlformats.org/officeDocument/2006/relationships/tags" Target="../tags/tag23.xml"/><Relationship Id="rId9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26.xml"/><Relationship Id="rId7" Type="http://schemas.openxmlformats.org/officeDocument/2006/relationships/image" Target="../media/image6.emf"/><Relationship Id="rId2" Type="http://schemas.openxmlformats.org/officeDocument/2006/relationships/tags" Target="../tags/tag2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4.xml"/><Relationship Id="rId10" Type="http://schemas.microsoft.com/office/2007/relationships/hdphoto" Target="../media/hdphoto1.wdp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hyperlink" Target="http://www.dehealthinnovatio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microsoft.com/office/2007/relationships/hdphoto" Target="../media/hdphoto2.wdp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cK Date"/>
          <p:cNvSpPr txBox="1">
            <a:spLocks noChangeArrowheads="1"/>
          </p:cNvSpPr>
          <p:nvPr/>
        </p:nvSpPr>
        <p:spPr bwMode="auto">
          <a:xfrm>
            <a:off x="718976" y="5716182"/>
            <a:ext cx="49355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defPPr>
              <a:defRPr lang="en-US"/>
            </a:defPPr>
            <a:lvl1pPr eaLnBrk="1" hangingPunct="1">
              <a:defRPr sz="1400" baseline="0">
                <a:latin typeface="+mn-lt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 smtClean="0"/>
              <a:t>June 2, 2016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324465" y="877155"/>
            <a:ext cx="5943600" cy="12674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464864"/>
            <a:ext cx="8961438" cy="2854411"/>
          </a:xfrm>
          <a:prstGeom prst="rect">
            <a:avLst/>
          </a:prstGeom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err="1" smtClean="0">
              <a:solidFill>
                <a:schemeClr val="tx1"/>
              </a:solidFill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38516" y="3425320"/>
            <a:ext cx="444997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2400" b="1" baseline="0">
                <a:solidFill>
                  <a:schemeClr val="accent4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smtClean="0"/>
              <a:t>Delaware’s State Innovation Model (SIM) Update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46626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04" name="think-cell Slide" r:id="rId8" imgW="552" imgH="550" progId="TCLayout.ActiveDocument.1">
                  <p:embed/>
                </p:oleObj>
              </mc:Choice>
              <mc:Fallback>
                <p:oleObj name="think-cell Slide" r:id="rId8" imgW="552" imgH="5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9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274326" y="806636"/>
            <a:ext cx="8412474" cy="5338984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59604"/>
            <a:ext cx="8618537" cy="369332"/>
          </a:xfrm>
        </p:spPr>
        <p:txBody>
          <a:bodyPr/>
          <a:lstStyle/>
          <a:p>
            <a:r>
              <a:rPr lang="en-US" dirty="0" smtClean="0"/>
              <a:t>Recent HCC SIM Grant Activities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49702" y="1222993"/>
            <a:ext cx="1508102" cy="476313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noAutofit/>
          </a:bodyPr>
          <a:lstStyle/>
          <a:p>
            <a:endParaRPr lang="en-US" b="1">
              <a:cs typeface="+mn-cs"/>
            </a:endParaRPr>
          </a:p>
        </p:txBody>
      </p:sp>
      <p:sp>
        <p:nvSpPr>
          <p:cNvPr id="11" name="TextBox 5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87312" y="3476128"/>
            <a:ext cx="1936298" cy="900113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76200" rIns="76200" bIns="762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800" b="1" dirty="0" smtClean="0">
                <a:solidFill>
                  <a:schemeClr val="tx2"/>
                </a:solidFill>
              </a:rPr>
              <a:t>Practice Transformation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28" name="dtable157951861619949 10 168 81 242 17"/>
          <p:cNvSpPr txBox="1">
            <a:spLocks noChangeArrowheads="1"/>
          </p:cNvSpPr>
          <p:nvPr/>
        </p:nvSpPr>
        <p:spPr bwMode="gray">
          <a:xfrm>
            <a:off x="2133024" y="878875"/>
            <a:ext cx="396411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5000"/>
              <a:buFont typeface="Arial" charset="0"/>
              <a:buChar char="▪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–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▫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6pPr>
            <a:lvl7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7pPr>
            <a:lvl8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8pPr>
            <a:lvl9pPr marL="749808" indent="-130175" algn="l" defTabSz="895350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sz="1600" baseline="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1800" b="1" dirty="0" smtClean="0">
                <a:solidFill>
                  <a:schemeClr val="tx2"/>
                </a:solidFill>
              </a:rPr>
              <a:t>Activities</a:t>
            </a:r>
            <a:endParaRPr lang="en-US" sz="1800" b="1" dirty="0">
              <a:solidFill>
                <a:schemeClr val="tx2"/>
              </a:solidFill>
            </a:endParaRPr>
          </a:p>
        </p:txBody>
      </p:sp>
      <p:cxnSp>
        <p:nvCxnSpPr>
          <p:cNvPr id="29" name="hdivdtable157951861619949 2 2"/>
          <p:cNvCxnSpPr>
            <a:cxnSpLocks/>
          </p:cNvCxnSpPr>
          <p:nvPr/>
        </p:nvCxnSpPr>
        <p:spPr bwMode="gray">
          <a:xfrm>
            <a:off x="2133024" y="1180926"/>
            <a:ext cx="6458295" cy="0"/>
          </a:xfrm>
          <a:prstGeom prst="line">
            <a:avLst/>
          </a:prstGeom>
          <a:ln>
            <a:solidFill>
              <a:srgbClr val="56708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45"/>
          <p:cNvSpPr txBox="1"/>
          <p:nvPr/>
        </p:nvSpPr>
        <p:spPr>
          <a:xfrm>
            <a:off x="2654983" y="3476128"/>
            <a:ext cx="6287926" cy="830997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/>
                </a:solidFill>
              </a:rPr>
              <a:t>Increase in sites enrolled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/>
                </a:solidFill>
              </a:rPr>
              <a:t>Vendors met with DCHI Clinical Committee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b="1" dirty="0" smtClean="0">
                <a:solidFill>
                  <a:schemeClr val="tx2"/>
                </a:solidFill>
              </a:rPr>
              <a:t>Enrollment continues</a:t>
            </a:r>
            <a:endParaRPr lang="en-US" sz="1800" dirty="0"/>
          </a:p>
        </p:txBody>
      </p:sp>
      <p:sp>
        <p:nvSpPr>
          <p:cNvPr id="18" name="TextBox 5"/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87312" y="1961404"/>
            <a:ext cx="1936298" cy="900113"/>
          </a:xfrm>
          <a:prstGeom prst="rect">
            <a:avLst/>
          </a:prstGeom>
          <a:solidFill>
            <a:schemeClr val="accent1"/>
          </a:solidFill>
          <a:ln w="9525"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6200" tIns="76200" rIns="76200" bIns="76200" numCol="1" anchor="ctr" anchorCtr="0" compatLnSpc="1">
            <a:prstTxWarp prst="textNoShape">
              <a:avLst/>
            </a:prstTxWarp>
            <a:no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r>
              <a:rPr lang="en-US" sz="1800" b="1" dirty="0" smtClean="0">
                <a:solidFill>
                  <a:schemeClr val="tx2"/>
                </a:solidFill>
              </a:rPr>
              <a:t>Workforce</a:t>
            </a: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9" name="Rectangle 45"/>
          <p:cNvSpPr txBox="1"/>
          <p:nvPr/>
        </p:nvSpPr>
        <p:spPr>
          <a:xfrm>
            <a:off x="2654983" y="1857462"/>
            <a:ext cx="5800443" cy="1107996"/>
          </a:xfrm>
          <a:prstGeom prst="rect">
            <a:avLst/>
          </a:prstGeom>
          <a:noFill/>
          <a:ln>
            <a:noFill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Contracted with </a:t>
            </a:r>
            <a:r>
              <a:rPr lang="en-US" sz="1800" b="1" dirty="0" smtClean="0">
                <a:solidFill>
                  <a:schemeClr val="tx2"/>
                </a:solidFill>
              </a:rPr>
              <a:t>Christiana Care Health System </a:t>
            </a:r>
            <a:r>
              <a:rPr lang="en-US" sz="1800" dirty="0" smtClean="0"/>
              <a:t>for Component A (Consortium Facilitation)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smtClean="0"/>
              <a:t>Vendor for </a:t>
            </a:r>
            <a:r>
              <a:rPr lang="en-US" sz="1800" b="1" dirty="0" smtClean="0">
                <a:solidFill>
                  <a:schemeClr val="tx2"/>
                </a:solidFill>
              </a:rPr>
              <a:t>Component B </a:t>
            </a:r>
            <a:r>
              <a:rPr lang="en-US" sz="1800" dirty="0" smtClean="0"/>
              <a:t>(Curriculum Development)</a:t>
            </a:r>
            <a:r>
              <a:rPr lang="en-US" sz="1800" b="1" dirty="0" smtClean="0">
                <a:solidFill>
                  <a:schemeClr val="tx2"/>
                </a:solidFill>
              </a:rPr>
              <a:t> </a:t>
            </a:r>
            <a:r>
              <a:rPr lang="en-US" sz="1800" dirty="0" smtClean="0"/>
              <a:t>expected to be announced soon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7269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Pace of Enrollment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692671"/>
              </p:ext>
            </p:extLst>
          </p:nvPr>
        </p:nvGraphicFramePr>
        <p:xfrm>
          <a:off x="1025610" y="1309816"/>
          <a:ext cx="6932141" cy="45225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431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Enrollment by Practice Size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4401714"/>
              </p:ext>
            </p:extLst>
          </p:nvPr>
        </p:nvGraphicFramePr>
        <p:xfrm>
          <a:off x="951470" y="1272746"/>
          <a:ext cx="7092779" cy="4707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15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/>
          </p:cNvSpPr>
          <p:nvPr/>
        </p:nvSpPr>
        <p:spPr>
          <a:xfrm>
            <a:off x="506436" y="860177"/>
            <a:ext cx="7923580" cy="53958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sz="125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 txBox="1"/>
          <p:nvPr/>
        </p:nvSpPr>
        <p:spPr>
          <a:xfrm>
            <a:off x="670085" y="1172815"/>
            <a:ext cx="7621268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Preparing to launch first Healthy Neighborhood in Sussex County </a:t>
            </a:r>
            <a:r>
              <a:rPr lang="en-US" sz="2000" dirty="0" smtClean="0">
                <a:ea typeface="Arial Unicode MS"/>
                <a:cs typeface="Arial Unicode MS"/>
              </a:rPr>
              <a:t>and continuing conversations in other Wave 1 Neighborhoods (Wilmington/Claymont, Dover/Smyrna)</a:t>
            </a:r>
          </a:p>
          <a:p>
            <a:pPr lvl="1">
              <a:spcBef>
                <a:spcPct val="50000"/>
              </a:spcBef>
            </a:pPr>
            <a:r>
              <a:rPr lang="en-US" sz="2000" b="1" dirty="0">
                <a:solidFill>
                  <a:schemeClr val="accent4"/>
                </a:solidFill>
                <a:ea typeface="Arial Unicode MS"/>
                <a:cs typeface="Arial Unicode MS"/>
              </a:rPr>
              <a:t>Issued paper on “Increasing access to claims data to support health innovation”</a:t>
            </a:r>
            <a:endParaRPr lang="en-US" sz="2000" dirty="0">
              <a:ea typeface="Arial Unicode MS"/>
              <a:cs typeface="Arial Unicode MS"/>
            </a:endParaRP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Planning and publicizing first community forum </a:t>
            </a:r>
            <a:r>
              <a:rPr lang="en-US" sz="2000" dirty="0" smtClean="0">
                <a:ea typeface="Arial Unicode MS"/>
                <a:cs typeface="Arial Unicode MS"/>
              </a:rPr>
              <a:t>on June 7 in Georgetown</a:t>
            </a: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Engaged with practice transformation vendors and Clinical Committee members </a:t>
            </a:r>
            <a:r>
              <a:rPr lang="en-US" sz="2000" dirty="0" smtClean="0">
                <a:ea typeface="Arial Unicode MS"/>
                <a:cs typeface="Arial Unicode MS"/>
              </a:rPr>
              <a:t>on learnings thus far</a:t>
            </a:r>
            <a:endParaRPr lang="en-US" sz="2000" b="1" dirty="0" smtClean="0">
              <a:ea typeface="Arial Unicode MS"/>
              <a:cs typeface="Arial Unicode MS"/>
            </a:endParaRP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Refining behavioral </a:t>
            </a:r>
            <a:r>
              <a:rPr lang="en-US" sz="2000" b="1" dirty="0">
                <a:solidFill>
                  <a:schemeClr val="accent4"/>
                </a:solidFill>
                <a:ea typeface="Arial Unicode MS"/>
                <a:cs typeface="Arial Unicode MS"/>
              </a:rPr>
              <a:t>health </a:t>
            </a: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integration approach </a:t>
            </a:r>
            <a:r>
              <a:rPr lang="en-US" sz="2000" dirty="0" smtClean="0">
                <a:ea typeface="Arial Unicode MS"/>
                <a:cs typeface="Arial Unicode MS"/>
              </a:rPr>
              <a:t>with providers and payers and identifying pilot PCP and BH practices</a:t>
            </a:r>
            <a:endParaRPr lang="en-US" sz="2000" dirty="0">
              <a:ea typeface="Arial Unicode MS"/>
              <a:cs typeface="Arial Unicode MS"/>
            </a:endParaRPr>
          </a:p>
          <a:p>
            <a:pPr lvl="1">
              <a:spcBef>
                <a:spcPct val="50000"/>
              </a:spcBef>
            </a:pPr>
            <a:r>
              <a:rPr lang="en-US" sz="2000" b="1" dirty="0" smtClean="0">
                <a:solidFill>
                  <a:schemeClr val="accent4"/>
                </a:solidFill>
                <a:ea typeface="Arial Unicode MS"/>
                <a:cs typeface="Arial Unicode MS"/>
              </a:rPr>
              <a:t>Released Common Scorecard v2.0 </a:t>
            </a:r>
            <a:r>
              <a:rPr lang="en-US" sz="2000" dirty="0" smtClean="0">
                <a:ea typeface="Arial Unicode MS"/>
                <a:cs typeface="Arial Unicode MS"/>
              </a:rPr>
              <a:t>to testing practices; continuing to prepare for statewide release in the Fall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</a:t>
            </a:r>
            <a:r>
              <a:rPr lang="en-US" dirty="0" err="1" smtClean="0"/>
              <a:t>DCHI</a:t>
            </a:r>
            <a:r>
              <a:rPr lang="en-US" dirty="0" smtClean="0"/>
              <a:t> focus 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3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8" name="think-cell Slide" r:id="rId6" imgW="524" imgH="526" progId="TCLayout.ActiveDocument.1">
                  <p:embed/>
                </p:oleObj>
              </mc:Choice>
              <mc:Fallback>
                <p:oleObj name="think-cell Slide" r:id="rId6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 hidden="1"/>
          <p:cNvGraphicFramePr>
            <a:graphicFrameLocks noChangeAspect="1"/>
          </p:cNvGraphicFramePr>
          <p:nvPr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99" name="think-cell Slide" r:id="rId8" imgW="524" imgH="526" progId="TCLayout.ActiveDocument.1">
                  <p:embed/>
                </p:oleObj>
              </mc:Choice>
              <mc:Fallback>
                <p:oleObj name="think-cell Slide" r:id="rId8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9"/>
          <p:cNvSpPr txBox="1">
            <a:spLocks/>
          </p:cNvSpPr>
          <p:nvPr>
            <p:custDataLst>
              <p:tags r:id="rId3"/>
            </p:custDataLst>
          </p:nvPr>
        </p:nvSpPr>
        <p:spPr bwMode="gray">
          <a:xfrm>
            <a:off x="163337" y="889355"/>
            <a:ext cx="8618537" cy="521491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sz="1500">
                <a:solidFill>
                  <a:srgbClr val="000000"/>
                </a:solidFill>
                <a:latin typeface="+mn-lt"/>
              </a:defRPr>
            </a:lvl1pPr>
            <a:lvl2pPr>
              <a:defRPr>
                <a:solidFill>
                  <a:schemeClr val="lt1"/>
                </a:solidFill>
                <a:latin typeface="+mn-lt"/>
              </a:defRPr>
            </a:lvl2pPr>
            <a:lvl3pPr>
              <a:defRPr>
                <a:solidFill>
                  <a:schemeClr val="lt1"/>
                </a:solidFill>
                <a:latin typeface="+mn-lt"/>
              </a:defRPr>
            </a:lvl3pPr>
            <a:lvl4pPr>
              <a:defRPr>
                <a:solidFill>
                  <a:schemeClr val="lt1"/>
                </a:solidFill>
                <a:latin typeface="+mn-lt"/>
              </a:defRPr>
            </a:lvl4pPr>
            <a:lvl5pPr>
              <a:defRPr>
                <a:solidFill>
                  <a:schemeClr val="lt1"/>
                </a:solidFill>
                <a:latin typeface="+mn-lt"/>
              </a:defRPr>
            </a:lvl5pPr>
            <a:lvl6pPr>
              <a:defRPr>
                <a:solidFill>
                  <a:schemeClr val="lt1"/>
                </a:solidFill>
                <a:latin typeface="+mn-lt"/>
              </a:defRPr>
            </a:lvl6pPr>
            <a:lvl7pPr>
              <a:defRPr>
                <a:solidFill>
                  <a:schemeClr val="lt1"/>
                </a:solidFill>
                <a:latin typeface="+mn-lt"/>
              </a:defRPr>
            </a:lvl7pPr>
            <a:lvl8pPr>
              <a:defRPr>
                <a:solidFill>
                  <a:schemeClr val="lt1"/>
                </a:solidFill>
                <a:latin typeface="+mn-lt"/>
              </a:defRPr>
            </a:lvl8pPr>
            <a:lvl9pPr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59604"/>
            <a:ext cx="8618537" cy="36933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Summary of </a:t>
            </a:r>
            <a:r>
              <a:rPr lang="en-US" dirty="0" smtClean="0"/>
              <a:t>May </a:t>
            </a:r>
            <a:r>
              <a:rPr lang="en-US" dirty="0" err="1" smtClean="0"/>
              <a:t>DCHI</a:t>
            </a:r>
            <a:r>
              <a:rPr lang="en-US" dirty="0" smtClean="0"/>
              <a:t> </a:t>
            </a:r>
            <a:r>
              <a:rPr lang="en-US" dirty="0"/>
              <a:t>Board meeting</a:t>
            </a:r>
            <a:endParaRPr lang="en-GB" dirty="0"/>
          </a:p>
        </p:txBody>
      </p:sp>
      <p:grpSp>
        <p:nvGrpSpPr>
          <p:cNvPr id="22" name="Group 21"/>
          <p:cNvGrpSpPr/>
          <p:nvPr/>
        </p:nvGrpSpPr>
        <p:grpSpPr>
          <a:xfrm>
            <a:off x="5540727" y="747714"/>
            <a:ext cx="3199467" cy="4879218"/>
            <a:chOff x="5131485" y="541334"/>
            <a:chExt cx="3649172" cy="5465644"/>
          </a:xfrm>
        </p:grpSpPr>
        <p:pic>
          <p:nvPicPr>
            <p:cNvPr id="23" name="Picture 2" descr="P:\TVM-Specialist-Group\11.Deepu Varkey\Images\iStock_000001331178Medium.jpg"/>
            <p:cNvPicPr>
              <a:picLocks noChangeArrowheads="1"/>
            </p:cNvPicPr>
            <p:nvPr/>
          </p:nvPicPr>
          <p:blipFill rotWithShape="1">
            <a:blip r:embed="rId9" cstate="print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rightnessContrast bright="3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8598"/>
            <a:stretch/>
          </p:blipFill>
          <p:spPr bwMode="gray">
            <a:xfrm>
              <a:off x="5131485" y="744534"/>
              <a:ext cx="3649172" cy="52624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angle 23"/>
            <p:cNvSpPr>
              <a:spLocks/>
            </p:cNvSpPr>
            <p:nvPr/>
          </p:nvSpPr>
          <p:spPr>
            <a:xfrm>
              <a:off x="5131485" y="541334"/>
              <a:ext cx="3649172" cy="5465644"/>
            </a:xfrm>
            <a:prstGeom prst="rect">
              <a:avLst/>
            </a:prstGeom>
            <a:solidFill>
              <a:schemeClr val="bg1">
                <a:alpha val="57000"/>
              </a:schemeClr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rgbClr val="000000"/>
                </a:solidFill>
              </a:endParaRPr>
            </a:p>
          </p:txBody>
        </p:sp>
      </p:grpSp>
      <p:cxnSp>
        <p:nvCxnSpPr>
          <p:cNvPr id="17" name="Straight Connector 16"/>
          <p:cNvCxnSpPr>
            <a:cxnSpLocks/>
          </p:cNvCxnSpPr>
          <p:nvPr/>
        </p:nvCxnSpPr>
        <p:spPr bwMode="gray">
          <a:xfrm>
            <a:off x="269193" y="4364887"/>
            <a:ext cx="6015612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 bwMode="gray">
          <a:xfrm>
            <a:off x="269194" y="3499609"/>
            <a:ext cx="5809873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4"/>
          <p:cNvSpPr txBox="1">
            <a:spLocks/>
          </p:cNvSpPr>
          <p:nvPr/>
        </p:nvSpPr>
        <p:spPr>
          <a:xfrm>
            <a:off x="269192" y="4540240"/>
            <a:ext cx="590749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Discussed plans for </a:t>
            </a:r>
            <a:r>
              <a:rPr lang="en-US" sz="1800" dirty="0" err="1" smtClean="0">
                <a:ea typeface="Arial Unicode MS"/>
                <a:cs typeface="Arial Unicode MS"/>
              </a:rPr>
              <a:t>DCHI</a:t>
            </a:r>
            <a:r>
              <a:rPr lang="en-US" sz="1800" dirty="0" smtClean="0">
                <a:ea typeface="Arial Unicode MS"/>
                <a:cs typeface="Arial Unicode MS"/>
              </a:rPr>
              <a:t> community forums over the next six months, with the first scheduled for June 7</a:t>
            </a:r>
            <a:endParaRPr lang="en-US" sz="1800" b="1" dirty="0">
              <a:solidFill>
                <a:schemeClr val="accent4"/>
              </a:solidFill>
              <a:ea typeface="Arial Unicode MS"/>
              <a:cs typeface="Arial Unicode MS"/>
            </a:endParaRPr>
          </a:p>
        </p:txBody>
      </p:sp>
      <p:sp>
        <p:nvSpPr>
          <p:cNvPr id="8" name="Rectangle 11"/>
          <p:cNvSpPr txBox="1">
            <a:spLocks/>
          </p:cNvSpPr>
          <p:nvPr/>
        </p:nvSpPr>
        <p:spPr>
          <a:xfrm>
            <a:off x="269193" y="5433024"/>
            <a:ext cx="61214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Provided input on format and agenda for May 25 Cross Committee meeting</a:t>
            </a:r>
            <a:endParaRPr lang="en-US" sz="1800" dirty="0">
              <a:ea typeface="Arial Unicode MS"/>
              <a:cs typeface="Arial Unicode MS"/>
            </a:endParaRPr>
          </a:p>
        </p:txBody>
      </p:sp>
      <p:sp>
        <p:nvSpPr>
          <p:cNvPr id="16" name="Rectangle 18"/>
          <p:cNvSpPr txBox="1">
            <a:spLocks/>
          </p:cNvSpPr>
          <p:nvPr/>
        </p:nvSpPr>
        <p:spPr>
          <a:xfrm>
            <a:off x="269193" y="1015735"/>
            <a:ext cx="6121469" cy="2292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Received update that </a:t>
            </a:r>
            <a:r>
              <a:rPr lang="en-US" sz="1800" dirty="0" err="1" smtClean="0">
                <a:ea typeface="Arial Unicode MS"/>
                <a:cs typeface="Arial Unicode MS"/>
              </a:rPr>
              <a:t>DHIN</a:t>
            </a:r>
            <a:r>
              <a:rPr lang="en-US" sz="1800" dirty="0" smtClean="0">
                <a:ea typeface="Arial Unicode MS"/>
                <a:cs typeface="Arial Unicode MS"/>
              </a:rPr>
              <a:t> Board formally approved revised </a:t>
            </a:r>
            <a:r>
              <a:rPr lang="en-US" sz="1800" dirty="0" err="1" smtClean="0">
                <a:ea typeface="Arial Unicode MS"/>
                <a:cs typeface="Arial Unicode MS"/>
              </a:rPr>
              <a:t>DCHI</a:t>
            </a:r>
            <a:r>
              <a:rPr lang="en-US" sz="1800" dirty="0" smtClean="0">
                <a:ea typeface="Arial Unicode MS"/>
                <a:cs typeface="Arial Unicode MS"/>
              </a:rPr>
              <a:t> bylaws and new Board members </a:t>
            </a:r>
          </a:p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Approved new members for Healthy Neighborhoods, Clinical and Payment Committees</a:t>
            </a:r>
          </a:p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Shared update that state-led evaluation for SIM grant has developed logic model and will convene an advisory panel</a:t>
            </a:r>
          </a:p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Discussed progress on practice transformation, with plans to include updates in future Board meetings</a:t>
            </a:r>
            <a:endParaRPr lang="en-US" sz="1800" dirty="0">
              <a:ea typeface="Arial Unicode MS"/>
              <a:cs typeface="Arial Unicode MS"/>
            </a:endParaRPr>
          </a:p>
        </p:txBody>
      </p:sp>
      <p:cxnSp>
        <p:nvCxnSpPr>
          <p:cNvPr id="20" name="Straight Connector 19"/>
          <p:cNvCxnSpPr>
            <a:cxnSpLocks/>
          </p:cNvCxnSpPr>
          <p:nvPr/>
        </p:nvCxnSpPr>
        <p:spPr bwMode="gray">
          <a:xfrm>
            <a:off x="281862" y="5306600"/>
            <a:ext cx="6015612" cy="0"/>
          </a:xfrm>
          <a:prstGeom prst="line">
            <a:avLst/>
          </a:prstGeom>
          <a:ln w="19050">
            <a:solidFill>
              <a:schemeClr val="accent6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1"/>
          <p:cNvSpPr txBox="1">
            <a:spLocks/>
          </p:cNvSpPr>
          <p:nvPr/>
        </p:nvSpPr>
        <p:spPr>
          <a:xfrm>
            <a:off x="269192" y="3647456"/>
            <a:ext cx="6121469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200"/>
              </a:spcBef>
              <a:buClr>
                <a:srgbClr val="145D94"/>
              </a:buClr>
            </a:pPr>
            <a:r>
              <a:rPr lang="en-US" sz="1800" dirty="0" smtClean="0">
                <a:ea typeface="Arial Unicode MS"/>
                <a:cs typeface="Arial Unicode MS"/>
              </a:rPr>
              <a:t>Endorsed “Increasing access to claims data to support health </a:t>
            </a:r>
            <a:r>
              <a:rPr lang="en-US" sz="1800" dirty="0">
                <a:ea typeface="Arial Unicode MS"/>
                <a:cs typeface="Arial Unicode MS"/>
              </a:rPr>
              <a:t>innovation” </a:t>
            </a:r>
            <a:r>
              <a:rPr lang="en-US" sz="1800" dirty="0" smtClean="0">
                <a:ea typeface="Arial Unicode MS"/>
                <a:cs typeface="Arial Unicode MS"/>
              </a:rPr>
              <a:t>paper</a:t>
            </a:r>
            <a:endParaRPr lang="en-US" sz="1800" b="1" dirty="0"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71360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259604"/>
            <a:ext cx="8618537" cy="369332"/>
          </a:xfrm>
        </p:spPr>
        <p:txBody>
          <a:bodyPr/>
          <a:lstStyle/>
          <a:p>
            <a:r>
              <a:rPr lang="en-US" dirty="0" smtClean="0"/>
              <a:t>May 25 Cross-Committee meeting debrief</a:t>
            </a:r>
            <a:endParaRPr lang="en-US" dirty="0"/>
          </a:p>
        </p:txBody>
      </p:sp>
      <p:sp>
        <p:nvSpPr>
          <p:cNvPr id="3" name="Rectangle 2"/>
          <p:cNvSpPr>
            <a:spLocks/>
          </p:cNvSpPr>
          <p:nvPr/>
        </p:nvSpPr>
        <p:spPr>
          <a:xfrm>
            <a:off x="317501" y="897540"/>
            <a:ext cx="8229600" cy="5411820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00"/>
          </a:p>
        </p:txBody>
      </p:sp>
      <p:sp>
        <p:nvSpPr>
          <p:cNvPr id="6" name="Rectangle 35"/>
          <p:cNvSpPr txBox="1">
            <a:spLocks/>
          </p:cNvSpPr>
          <p:nvPr/>
        </p:nvSpPr>
        <p:spPr>
          <a:xfrm>
            <a:off x="428425" y="1036428"/>
            <a:ext cx="7983208" cy="512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lvl="1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lvl="2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lvl="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lvl="4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Content covered: 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ea typeface="Arial Unicode MS"/>
                <a:cs typeface="Arial Unicode MS"/>
              </a:rPr>
              <a:t>Progress update on Board activities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ea typeface="Arial Unicode MS"/>
                <a:cs typeface="Arial Unicode MS"/>
              </a:rPr>
              <a:t>Committee updates through self-directed gallery walk and moderated panel addressing audience questions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ea typeface="Arial Unicode MS"/>
                <a:cs typeface="Arial Unicode MS"/>
              </a:rPr>
              <a:t>Brief presentations on access to claims data and behavioral health integration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1" dirty="0">
                <a:solidFill>
                  <a:schemeClr val="tx2"/>
                </a:solidFill>
                <a:ea typeface="Arial Unicode MS"/>
                <a:cs typeface="Arial Unicode MS"/>
              </a:rPr>
              <a:t>Attendance: </a:t>
            </a:r>
            <a:r>
              <a:rPr lang="en-US" sz="18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~70 </a:t>
            </a:r>
            <a:r>
              <a:rPr lang="en-US" sz="1800" b="1" dirty="0">
                <a:solidFill>
                  <a:schemeClr val="tx2"/>
                </a:solidFill>
                <a:ea typeface="Arial Unicode MS"/>
                <a:cs typeface="Arial Unicode MS"/>
              </a:rPr>
              <a:t>attendees </a:t>
            </a:r>
            <a:r>
              <a:rPr lang="en-US" sz="1800" dirty="0">
                <a:ea typeface="Arial Unicode MS"/>
                <a:cs typeface="Arial Unicode MS"/>
              </a:rPr>
              <a:t>across Board, Committees, broader set of SIM contributors and </a:t>
            </a:r>
            <a:r>
              <a:rPr lang="en-US" sz="1800" dirty="0" smtClean="0">
                <a:ea typeface="Arial Unicode MS"/>
                <a:cs typeface="Arial Unicode MS"/>
              </a:rPr>
              <a:t>public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800" b="1" dirty="0" smtClean="0">
                <a:solidFill>
                  <a:schemeClr val="tx2"/>
                </a:solidFill>
                <a:ea typeface="Arial Unicode MS"/>
                <a:cs typeface="Arial Unicode MS"/>
              </a:rPr>
              <a:t>Feedback:</a:t>
            </a:r>
            <a:r>
              <a:rPr lang="en-US" sz="1800" dirty="0" smtClean="0">
                <a:ea typeface="Arial Unicode MS"/>
                <a:cs typeface="Arial Unicode MS"/>
              </a:rPr>
              <a:t> Initial audience survey results suggest continued belief the forum is a valuable use of time and way to provide feedback to </a:t>
            </a:r>
            <a:r>
              <a:rPr lang="en-US" sz="1800" dirty="0" err="1" smtClean="0">
                <a:ea typeface="Arial Unicode MS"/>
                <a:cs typeface="Arial Unicode MS"/>
              </a:rPr>
              <a:t>DCHI</a:t>
            </a:r>
            <a:endParaRPr lang="en-US" sz="1800" dirty="0" smtClean="0">
              <a:ea typeface="Arial Unicode MS"/>
              <a:cs typeface="Arial Unicode MS"/>
            </a:endParaRP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ea typeface="Arial Unicode MS"/>
                <a:cs typeface="Arial Unicode MS"/>
              </a:rPr>
              <a:t>Preference for engaging directly with Committee members through presentations and Q&amp;A session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ea typeface="Arial Unicode MS"/>
                <a:cs typeface="Arial Unicode MS"/>
              </a:rPr>
              <a:t>Appreciation for greater detail and specificity provided in the brief presentations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ea typeface="Arial Unicode MS"/>
                <a:cs typeface="Arial Unicode MS"/>
              </a:rPr>
              <a:t>Suggestion to include more time for open discussion</a:t>
            </a:r>
          </a:p>
          <a:p>
            <a:pPr lvl="2">
              <a:spcBef>
                <a:spcPts val="0"/>
              </a:spcBef>
              <a:spcAft>
                <a:spcPts val="600"/>
              </a:spcAft>
            </a:pPr>
            <a:r>
              <a:rPr lang="en-US" sz="1800" dirty="0" smtClean="0">
                <a:ea typeface="Arial Unicode MS"/>
                <a:cs typeface="Arial Unicode MS"/>
              </a:rPr>
              <a:t>Continued value in </a:t>
            </a:r>
            <a:r>
              <a:rPr lang="en-US" sz="1800" dirty="0" err="1" smtClean="0">
                <a:ea typeface="Arial Unicode MS"/>
                <a:cs typeface="Arial Unicode MS"/>
              </a:rPr>
              <a:t>DCHI</a:t>
            </a:r>
            <a:r>
              <a:rPr lang="en-US" sz="1800" dirty="0" smtClean="0">
                <a:ea typeface="Arial Unicode MS"/>
                <a:cs typeface="Arial Unicode MS"/>
              </a:rPr>
              <a:t> convening all stakeholders in one place</a:t>
            </a:r>
          </a:p>
        </p:txBody>
      </p:sp>
    </p:spTree>
    <p:extLst>
      <p:ext uri="{BB962C8B-B14F-4D97-AF65-F5344CB8AC3E}">
        <p14:creationId xmlns:p14="http://schemas.microsoft.com/office/powerpoint/2010/main" val="421682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1"/>
          <p:cNvSpPr txBox="1">
            <a:spLocks/>
          </p:cNvSpPr>
          <p:nvPr/>
        </p:nvSpPr>
        <p:spPr bwMode="auto">
          <a:xfrm>
            <a:off x="171451" y="186711"/>
            <a:ext cx="8618537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895350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 sz="2400" b="1" baseline="0">
                <a:solidFill>
                  <a:schemeClr val="accent3"/>
                </a:solidFill>
                <a:latin typeface="+mj-lt"/>
                <a:ea typeface="Arial Unicode MS" pitchFamily="34" charset="-128"/>
                <a:cs typeface="Arial Unicode MS" pitchFamily="34" charset="-128"/>
              </a:defRPr>
            </a:lvl1pPr>
            <a:lvl2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2pPr>
            <a:lvl3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3pPr>
            <a:lvl4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4pPr>
            <a:lvl5pPr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5pPr>
            <a:lvl6pPr marL="4572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6pPr>
            <a:lvl7pPr marL="9144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7pPr>
            <a:lvl8pPr marL="13716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8pPr>
            <a:lvl9pPr marL="1828800" algn="l" defTabSz="895350" rtl="0" eaLnBrk="1" fontAlgn="base" hangingPunct="1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8953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  <a:defRPr/>
            </a:pPr>
            <a:r>
              <a:rPr kumimoji="0" lang="en-US" sz="3200" b="1" i="0" u="none" strike="noStrike" kern="0" cap="none" spc="0" normalizeH="0" baseline="0" noProof="0" smtClean="0">
                <a:ln>
                  <a:noFill/>
                </a:ln>
                <a:solidFill>
                  <a:srgbClr val="567084"/>
                </a:solidFill>
                <a:effectLst/>
                <a:uLnTx/>
                <a:uFillTx/>
                <a:latin typeface="Arial"/>
                <a:ea typeface="Arial Unicode MS" pitchFamily="34" charset="-128"/>
                <a:cs typeface="Arial Unicode MS" pitchFamily="34" charset="-128"/>
              </a:rPr>
              <a:t>Upcoming DCHI Committee Meetings</a:t>
            </a:r>
            <a:endParaRPr kumimoji="0" lang="en-GB" sz="3200" b="1" i="0" u="none" strike="noStrike" kern="0" cap="none" spc="0" normalizeH="0" baseline="0" noProof="0" dirty="0">
              <a:ln>
                <a:noFill/>
              </a:ln>
              <a:solidFill>
                <a:srgbClr val="567084"/>
              </a:solidFill>
              <a:effectLst/>
              <a:uLnTx/>
              <a:uFillTx/>
              <a:latin typeface="Arial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70637" y="941103"/>
            <a:ext cx="6707599" cy="4832415"/>
          </a:xfrm>
          <a:prstGeom prst="rect">
            <a:avLst/>
          </a:prstGeom>
          <a:solidFill>
            <a:srgbClr val="FFFFFF"/>
          </a:solidFill>
          <a:ln w="19050" cap="flat" cmpd="sng" algn="ctr">
            <a:solidFill>
              <a:srgbClr val="BAD3E7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err="1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  <a:cs typeface="+mn-cs"/>
            </a:endParaRPr>
          </a:p>
        </p:txBody>
      </p:sp>
      <p:sp>
        <p:nvSpPr>
          <p:cNvPr id="39" name="Rectangle 51"/>
          <p:cNvSpPr txBox="1"/>
          <p:nvPr/>
        </p:nvSpPr>
        <p:spPr>
          <a:xfrm>
            <a:off x="6977096" y="1761104"/>
            <a:ext cx="1812892" cy="3192412"/>
          </a:xfrm>
          <a:prstGeom prst="rect">
            <a:avLst/>
          </a:prstGeom>
          <a:solidFill>
            <a:srgbClr val="FFFFFF"/>
          </a:solidFill>
          <a:ln w="19050">
            <a:solidFill>
              <a:srgbClr val="567084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72009" tIns="72009" rIns="72009" bIns="72009" numCol="1" anchor="ctr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marL="1587" marR="0" lvl="1" indent="0" defTabSz="89535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>
                <a:srgbClr val="145D94"/>
              </a:buClr>
              <a:buSzPct val="125000"/>
              <a:buFont typeface="Arial" charset="0"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45D9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Please check the DCHI website (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45D9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  <a:hlinkClick r:id="rId2"/>
              </a:rPr>
              <a:t>www.DEhealthinnovation.org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45D94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rPr>
              <a:t>) for the latest information about all DCHI Board and Committee meetings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145D94"/>
              </a:solidFill>
              <a:effectLst/>
              <a:uLnTx/>
              <a:uFillTx/>
              <a:latin typeface="Arial"/>
              <a:ea typeface="Arial Unicode MS"/>
              <a:cs typeface="Arial Unicode MS"/>
            </a:endParaRPr>
          </a:p>
        </p:txBody>
      </p:sp>
      <p:cxnSp>
        <p:nvCxnSpPr>
          <p:cNvPr id="46" name="Straight Connector 45"/>
          <p:cNvCxnSpPr>
            <a:cxnSpLocks/>
          </p:cNvCxnSpPr>
          <p:nvPr/>
        </p:nvCxnSpPr>
        <p:spPr bwMode="gray">
          <a:xfrm>
            <a:off x="3755540" y="3770231"/>
            <a:ext cx="2800335" cy="0"/>
          </a:xfrm>
          <a:prstGeom prst="line">
            <a:avLst/>
          </a:prstGeom>
          <a:noFill/>
          <a:ln w="19050" cap="flat" cmpd="sng" algn="ctr">
            <a:solidFill>
              <a:srgbClr val="808080"/>
            </a:solidFill>
            <a:prstDash val="sysDot"/>
          </a:ln>
          <a:effectLst/>
        </p:spPr>
      </p:cxnSp>
      <p:grpSp>
        <p:nvGrpSpPr>
          <p:cNvPr id="47" name="Group 46"/>
          <p:cNvGrpSpPr/>
          <p:nvPr/>
        </p:nvGrpSpPr>
        <p:grpSpPr>
          <a:xfrm>
            <a:off x="503484" y="3783474"/>
            <a:ext cx="6021286" cy="760650"/>
            <a:chOff x="503486" y="3763244"/>
            <a:chExt cx="6021286" cy="760650"/>
          </a:xfrm>
        </p:grpSpPr>
        <p:sp>
          <p:nvSpPr>
            <p:cNvPr id="48" name="AutoShape 250"/>
            <p:cNvSpPr>
              <a:spLocks noChangeArrowheads="1"/>
            </p:cNvSpPr>
            <p:nvPr/>
          </p:nvSpPr>
          <p:spPr bwMode="gray">
            <a:xfrm>
              <a:off x="503486" y="3763244"/>
              <a:ext cx="1184307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19050">
              <a:solidFill>
                <a:srgbClr val="BAD3E7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31875" algn="l"/>
                </a:tabLst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45D94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pic>
          <p:nvPicPr>
            <p:cNvPr id="49" name="Picture 10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283" y="3805003"/>
              <a:ext cx="1011849" cy="677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0" name="Rectangle 8"/>
            <p:cNvSpPr txBox="1">
              <a:spLocks/>
            </p:cNvSpPr>
            <p:nvPr/>
          </p:nvSpPr>
          <p:spPr>
            <a:xfrm>
              <a:off x="3724437" y="3763246"/>
              <a:ext cx="2800335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lvl="1" fontAlgn="auto">
                <a:spcBef>
                  <a:spcPct val="50000"/>
                </a:spcBef>
                <a:spcAft>
                  <a:spcPts val="0"/>
                </a:spcAft>
                <a:buClr>
                  <a:srgbClr val="145D94"/>
                </a:buClr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June </a:t>
              </a:r>
              <a:r>
                <a:rPr lang="en-US" sz="1800" kern="0" dirty="0" smtClean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15, </a:t>
              </a:r>
              <a:r>
                <a:rPr lang="en-US" sz="1800" kern="0" dirty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1:00pm</a:t>
              </a:r>
            </a:p>
            <a:p>
              <a:pPr lvl="1" fontAlgn="auto">
                <a:spcBef>
                  <a:spcPct val="50000"/>
                </a:spcBef>
                <a:spcAft>
                  <a:spcPts val="0"/>
                </a:spcAft>
                <a:buClr>
                  <a:srgbClr val="145D94"/>
                </a:buClr>
                <a:defRPr/>
              </a:pPr>
              <a:r>
                <a:rPr lang="da-DK" sz="1800" kern="0" dirty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UD </a:t>
              </a:r>
              <a:r>
                <a:rPr lang="da-DK" sz="1800" kern="0" dirty="0" smtClean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STAR Campus</a:t>
              </a:r>
              <a:endParaRPr lang="da-DK" sz="1800" kern="0" dirty="0">
                <a:solidFill>
                  <a:srgbClr val="000000"/>
                </a:solidFill>
                <a:latin typeface="Arial"/>
                <a:ea typeface="Arial Unicode MS"/>
                <a:cs typeface="Arial Unicode MS"/>
              </a:endParaRPr>
            </a:p>
          </p:txBody>
        </p:sp>
        <p:sp>
          <p:nvSpPr>
            <p:cNvPr id="51" name="AutoShape 250"/>
            <p:cNvSpPr>
              <a:spLocks noChangeArrowheads="1"/>
            </p:cNvSpPr>
            <p:nvPr/>
          </p:nvSpPr>
          <p:spPr bwMode="gray">
            <a:xfrm>
              <a:off x="1639336" y="3763246"/>
              <a:ext cx="2005366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BAD3E7"/>
            </a:solidFill>
            <a:ln w="19050">
              <a:solidFill>
                <a:srgbClr val="BAD3E7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1031875" algn="l"/>
                </a:tabLst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45D94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Healthy Neighborhoods</a:t>
              </a:r>
            </a:p>
          </p:txBody>
        </p:sp>
      </p:grpSp>
      <p:cxnSp>
        <p:nvCxnSpPr>
          <p:cNvPr id="52" name="Straight Connector 51"/>
          <p:cNvCxnSpPr>
            <a:cxnSpLocks/>
          </p:cNvCxnSpPr>
          <p:nvPr/>
        </p:nvCxnSpPr>
        <p:spPr bwMode="gray">
          <a:xfrm>
            <a:off x="3724436" y="4682253"/>
            <a:ext cx="2800335" cy="0"/>
          </a:xfrm>
          <a:prstGeom prst="line">
            <a:avLst/>
          </a:prstGeom>
          <a:noFill/>
          <a:ln w="19050" cap="flat" cmpd="sng" algn="ctr">
            <a:solidFill>
              <a:srgbClr val="808080"/>
            </a:solidFill>
            <a:prstDash val="sysDot"/>
          </a:ln>
          <a:effectLst/>
        </p:spPr>
      </p:cxnSp>
      <p:sp>
        <p:nvSpPr>
          <p:cNvPr id="53" name="AutoShape 250"/>
          <p:cNvSpPr>
            <a:spLocks noChangeArrowheads="1"/>
          </p:cNvSpPr>
          <p:nvPr/>
        </p:nvSpPr>
        <p:spPr bwMode="gray">
          <a:xfrm>
            <a:off x="503486" y="4734746"/>
            <a:ext cx="1184307" cy="76064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19050">
            <a:solidFill>
              <a:srgbClr val="BAD3E7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45D94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pic>
        <p:nvPicPr>
          <p:cNvPr id="54" name="Picture 51"/>
          <p:cNvPicPr>
            <a:picLocks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gray">
          <a:xfrm>
            <a:off x="562283" y="4776509"/>
            <a:ext cx="1011849" cy="677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" name="Rectangle 16"/>
          <p:cNvSpPr txBox="1">
            <a:spLocks/>
          </p:cNvSpPr>
          <p:nvPr/>
        </p:nvSpPr>
        <p:spPr>
          <a:xfrm>
            <a:off x="3724437" y="4734750"/>
            <a:ext cx="2800335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0" lvl="0" indent="0" defTabSz="895350" eaLnBrk="1" hangingPunct="1">
              <a:buClr>
                <a:schemeClr val="tx2"/>
              </a:buClr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193675" indent="-192088" defTabSz="895350" eaLnBrk="1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57200" indent="-261938" defTabSz="895350" eaLnBrk="1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614363" indent="-155575" defTabSz="895350" eaLnBrk="1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49808" indent="-130175" defTabSz="895350" eaLnBrk="1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lvl="1" fontAlgn="auto">
              <a:spcBef>
                <a:spcPct val="50000"/>
              </a:spcBef>
              <a:spcAft>
                <a:spcPts val="0"/>
              </a:spcAft>
              <a:buClr>
                <a:srgbClr val="145D94"/>
              </a:buClr>
              <a:defRPr/>
            </a:pPr>
            <a:r>
              <a:rPr lang="en-US" sz="1800" kern="0" dirty="0">
                <a:solidFill>
                  <a:srgbClr val="000000"/>
                </a:solidFill>
                <a:latin typeface="Arial"/>
                <a:ea typeface="Arial Unicode MS"/>
                <a:cs typeface="Arial Unicode MS"/>
              </a:rPr>
              <a:t>June </a:t>
            </a:r>
            <a:r>
              <a:rPr lang="en-US" sz="1800" kern="0" dirty="0" smtClean="0">
                <a:solidFill>
                  <a:srgbClr val="000000"/>
                </a:solidFill>
                <a:latin typeface="Arial"/>
                <a:ea typeface="Arial Unicode MS"/>
                <a:cs typeface="Arial Unicode MS"/>
              </a:rPr>
              <a:t>21, </a:t>
            </a:r>
            <a:r>
              <a:rPr lang="en-US" sz="1800" kern="0" dirty="0">
                <a:solidFill>
                  <a:srgbClr val="000000"/>
                </a:solidFill>
                <a:latin typeface="Arial"/>
                <a:ea typeface="Arial Unicode MS"/>
                <a:cs typeface="Arial Unicode MS"/>
              </a:rPr>
              <a:t>1:00pm</a:t>
            </a:r>
          </a:p>
          <a:p>
            <a:pPr lvl="1" fontAlgn="auto">
              <a:spcBef>
                <a:spcPct val="50000"/>
              </a:spcBef>
              <a:spcAft>
                <a:spcPts val="0"/>
              </a:spcAft>
              <a:buClr>
                <a:srgbClr val="145D94"/>
              </a:buClr>
              <a:defRPr/>
            </a:pPr>
            <a:r>
              <a:rPr lang="da-DK" sz="1800" kern="0" dirty="0">
                <a:solidFill>
                  <a:srgbClr val="000000"/>
                </a:solidFill>
                <a:latin typeface="Arial"/>
                <a:ea typeface="Arial Unicode MS"/>
                <a:cs typeface="Arial Unicode MS"/>
              </a:rPr>
              <a:t>UD </a:t>
            </a:r>
            <a:r>
              <a:rPr lang="da-DK" sz="1800" kern="0" dirty="0" smtClean="0">
                <a:solidFill>
                  <a:srgbClr val="000000"/>
                </a:solidFill>
                <a:latin typeface="Arial"/>
                <a:ea typeface="Arial Unicode MS"/>
                <a:cs typeface="Arial Unicode MS"/>
              </a:rPr>
              <a:t>STAR Campus</a:t>
            </a:r>
            <a:endParaRPr lang="da-DK" sz="1800" kern="0" dirty="0">
              <a:solidFill>
                <a:srgbClr val="000000"/>
              </a:solidFill>
              <a:latin typeface="Arial"/>
              <a:ea typeface="Arial Unicode MS"/>
              <a:cs typeface="Arial Unicode MS"/>
            </a:endParaRPr>
          </a:p>
        </p:txBody>
      </p:sp>
      <p:sp>
        <p:nvSpPr>
          <p:cNvPr id="56" name="AutoShape 250"/>
          <p:cNvSpPr>
            <a:spLocks noChangeArrowheads="1"/>
          </p:cNvSpPr>
          <p:nvPr/>
        </p:nvSpPr>
        <p:spPr bwMode="gray">
          <a:xfrm>
            <a:off x="1639336" y="4734750"/>
            <a:ext cx="2005366" cy="76064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BAD3E7"/>
          </a:solidFill>
          <a:ln w="19050">
            <a:solidFill>
              <a:srgbClr val="BAD3E7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45D94"/>
                </a:solidFill>
                <a:effectLst/>
                <a:uLnTx/>
                <a:uFillTx/>
                <a:latin typeface="Arial"/>
                <a:ea typeface="ＭＳ Ｐゴシック"/>
              </a:rPr>
              <a:t>Clinical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503486" y="1958727"/>
            <a:ext cx="6359950" cy="760649"/>
            <a:chOff x="503486" y="2014825"/>
            <a:chExt cx="6359955" cy="760649"/>
          </a:xfrm>
        </p:grpSpPr>
        <p:sp>
          <p:nvSpPr>
            <p:cNvPr id="36" name="AutoShape 250"/>
            <p:cNvSpPr>
              <a:spLocks noChangeArrowheads="1"/>
            </p:cNvSpPr>
            <p:nvPr/>
          </p:nvSpPr>
          <p:spPr bwMode="gray">
            <a:xfrm>
              <a:off x="503486" y="2014825"/>
              <a:ext cx="1184307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19050">
              <a:solidFill>
                <a:srgbClr val="BAD3E7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45D94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69" name="Rectangle 4"/>
            <p:cNvSpPr txBox="1">
              <a:spLocks/>
            </p:cNvSpPr>
            <p:nvPr/>
          </p:nvSpPr>
          <p:spPr>
            <a:xfrm>
              <a:off x="3724437" y="2014826"/>
              <a:ext cx="3139004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lvl="1" fontAlgn="auto">
                <a:spcBef>
                  <a:spcPct val="50000"/>
                </a:spcBef>
                <a:spcAft>
                  <a:spcPts val="0"/>
                </a:spcAft>
                <a:buClr>
                  <a:srgbClr val="145D94"/>
                </a:buClr>
                <a:defRPr/>
              </a:pPr>
              <a:r>
                <a:rPr lang="da-DK" sz="1800" kern="0" dirty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June </a:t>
              </a:r>
              <a:r>
                <a:rPr lang="da-DK" sz="1800" kern="0" dirty="0" smtClean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7, 7:00pm</a:t>
              </a:r>
              <a:endParaRPr lang="da-DK" sz="1800" kern="0" dirty="0">
                <a:solidFill>
                  <a:srgbClr val="000000"/>
                </a:solidFill>
                <a:latin typeface="Arial"/>
                <a:ea typeface="Arial Unicode MS"/>
                <a:cs typeface="Arial Unicode MS"/>
              </a:endParaRPr>
            </a:p>
            <a:p>
              <a:pPr lvl="1" fontAlgn="auto">
                <a:spcBef>
                  <a:spcPct val="50000"/>
                </a:spcBef>
                <a:spcAft>
                  <a:spcPts val="0"/>
                </a:spcAft>
                <a:buClr>
                  <a:srgbClr val="145D94"/>
                </a:buClr>
                <a:defRPr/>
              </a:pPr>
              <a:r>
                <a:rPr lang="da-DK" sz="1800" kern="0" dirty="0" smtClean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CHEER Center, Georgetown</a:t>
              </a: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  <p:sp>
          <p:nvSpPr>
            <p:cNvPr id="71" name="AutoShape 250"/>
            <p:cNvSpPr>
              <a:spLocks noChangeArrowheads="1"/>
            </p:cNvSpPr>
            <p:nvPr/>
          </p:nvSpPr>
          <p:spPr bwMode="gray">
            <a:xfrm>
              <a:off x="1639336" y="2014826"/>
              <a:ext cx="2005366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BAD3E7"/>
            </a:solidFill>
            <a:ln w="19050">
              <a:solidFill>
                <a:srgbClr val="BAD3E7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45D94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Community Forum</a:t>
              </a:r>
            </a:p>
          </p:txBody>
        </p:sp>
      </p:grpSp>
      <p:sp>
        <p:nvSpPr>
          <p:cNvPr id="72" name="AutoShape 250"/>
          <p:cNvSpPr>
            <a:spLocks noChangeArrowheads="1"/>
          </p:cNvSpPr>
          <p:nvPr/>
        </p:nvSpPr>
        <p:spPr bwMode="gray">
          <a:xfrm>
            <a:off x="503486" y="1090641"/>
            <a:ext cx="1184307" cy="760648"/>
          </a:xfrm>
          <a:prstGeom prst="leftRightArrow">
            <a:avLst>
              <a:gd name="adj1" fmla="val 100000"/>
              <a:gd name="adj2" fmla="val 0"/>
            </a:avLst>
          </a:prstGeom>
          <a:solidFill>
            <a:srgbClr val="FFFFFF"/>
          </a:solidFill>
          <a:ln w="19050">
            <a:solidFill>
              <a:srgbClr val="BAD3E7"/>
            </a:solidFill>
            <a:miter lim="800000"/>
            <a:headEnd/>
            <a:tailEnd/>
          </a:ln>
          <a:effectLst/>
          <a:extLst/>
        </p:spPr>
        <p:txBody>
          <a:bodyPr wrap="square" lIns="72009" tIns="72009" rIns="72009" bIns="72009" anchor="ctr" anchorCtr="0">
            <a:noAutofit/>
          </a:bodyPr>
          <a:lstStyle/>
          <a:p>
            <a:pPr marL="3175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145D94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562283" y="1090645"/>
            <a:ext cx="5962489" cy="760648"/>
            <a:chOff x="562283" y="2899709"/>
            <a:chExt cx="5962489" cy="760648"/>
          </a:xfrm>
        </p:grpSpPr>
        <p:pic>
          <p:nvPicPr>
            <p:cNvPr id="74" name="Picture 113" descr="C:\Users\Rebecca Nickel\Downloads\iStock_000022806121Large.jpg"/>
            <p:cNvPicPr>
              <a:picLocks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2283" y="2941468"/>
              <a:ext cx="1011849" cy="677131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5" name="Rectangle 20"/>
            <p:cNvSpPr txBox="1">
              <a:spLocks/>
            </p:cNvSpPr>
            <p:nvPr/>
          </p:nvSpPr>
          <p:spPr>
            <a:xfrm>
              <a:off x="3724437" y="2899709"/>
              <a:ext cx="2800335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lvl="1" fontAlgn="auto">
                <a:spcBef>
                  <a:spcPct val="50000"/>
                </a:spcBef>
                <a:spcAft>
                  <a:spcPts val="0"/>
                </a:spcAft>
                <a:buClr>
                  <a:srgbClr val="145D94"/>
                </a:buClr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June 2, 1:00pm</a:t>
              </a:r>
            </a:p>
            <a:p>
              <a:pPr lvl="1" fontAlgn="auto">
                <a:spcBef>
                  <a:spcPct val="50000"/>
                </a:spcBef>
                <a:spcAft>
                  <a:spcPts val="0"/>
                </a:spcAft>
                <a:buClr>
                  <a:srgbClr val="145D94"/>
                </a:buClr>
                <a:defRPr/>
              </a:pPr>
              <a:r>
                <a:rPr lang="en-US" sz="1800" kern="0" dirty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Edgehill Shopping </a:t>
              </a:r>
              <a:r>
                <a:rPr lang="en-US" sz="1800" kern="0" dirty="0" smtClean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Center</a:t>
              </a:r>
              <a:endParaRPr lang="en-US" sz="1800" kern="0" dirty="0">
                <a:solidFill>
                  <a:srgbClr val="000000"/>
                </a:solidFill>
                <a:latin typeface="Arial"/>
                <a:ea typeface="Arial Unicode MS"/>
                <a:cs typeface="Arial Unicode MS"/>
              </a:endParaRPr>
            </a:p>
          </p:txBody>
        </p:sp>
        <p:sp>
          <p:nvSpPr>
            <p:cNvPr id="76" name="AutoShape 250"/>
            <p:cNvSpPr>
              <a:spLocks noChangeArrowheads="1"/>
            </p:cNvSpPr>
            <p:nvPr/>
          </p:nvSpPr>
          <p:spPr bwMode="gray">
            <a:xfrm>
              <a:off x="1639336" y="2899709"/>
              <a:ext cx="2005366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BAD3E7"/>
            </a:solidFill>
            <a:ln w="19050">
              <a:solidFill>
                <a:srgbClr val="BAD3E7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 marR="0" lvl="0" indent="0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smtClean="0">
                  <a:ln>
                    <a:noFill/>
                  </a:ln>
                  <a:solidFill>
                    <a:srgbClr val="145D94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Consumer 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45D94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Advisory</a:t>
              </a:r>
            </a:p>
          </p:txBody>
        </p:sp>
      </p:grpSp>
      <p:cxnSp>
        <p:nvCxnSpPr>
          <p:cNvPr id="77" name="Straight Connector 76"/>
          <p:cNvCxnSpPr>
            <a:cxnSpLocks/>
          </p:cNvCxnSpPr>
          <p:nvPr/>
        </p:nvCxnSpPr>
        <p:spPr bwMode="gray">
          <a:xfrm>
            <a:off x="3724433" y="1864455"/>
            <a:ext cx="2800335" cy="0"/>
          </a:xfrm>
          <a:prstGeom prst="line">
            <a:avLst/>
          </a:prstGeom>
          <a:noFill/>
          <a:ln w="19050" cap="flat" cmpd="sng" algn="ctr">
            <a:solidFill>
              <a:srgbClr val="808080"/>
            </a:solidFill>
            <a:prstDash val="sysDot"/>
          </a:ln>
          <a:effectLst/>
        </p:spPr>
      </p:cxnSp>
      <p:grpSp>
        <p:nvGrpSpPr>
          <p:cNvPr id="57" name="Group 56"/>
          <p:cNvGrpSpPr/>
          <p:nvPr/>
        </p:nvGrpSpPr>
        <p:grpSpPr>
          <a:xfrm>
            <a:off x="503486" y="2880411"/>
            <a:ext cx="6021286" cy="760649"/>
            <a:chOff x="503486" y="2014825"/>
            <a:chExt cx="6021286" cy="760649"/>
          </a:xfrm>
        </p:grpSpPr>
        <p:sp>
          <p:nvSpPr>
            <p:cNvPr id="58" name="AutoShape 250"/>
            <p:cNvSpPr>
              <a:spLocks noChangeArrowheads="1"/>
            </p:cNvSpPr>
            <p:nvPr/>
          </p:nvSpPr>
          <p:spPr bwMode="gray">
            <a:xfrm>
              <a:off x="503486" y="2014825"/>
              <a:ext cx="1184307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FFFFFF"/>
            </a:solidFill>
            <a:ln w="19050">
              <a:solidFill>
                <a:srgbClr val="BAD3E7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45D94"/>
                </a:solidFill>
                <a:effectLst/>
                <a:uLnTx/>
                <a:uFillTx/>
                <a:latin typeface="Arial"/>
                <a:ea typeface="ＭＳ Ｐゴシック"/>
              </a:endParaRPr>
            </a:p>
          </p:txBody>
        </p:sp>
        <p:sp>
          <p:nvSpPr>
            <p:cNvPr id="59" name="Rectangle 4"/>
            <p:cNvSpPr txBox="1">
              <a:spLocks/>
            </p:cNvSpPr>
            <p:nvPr/>
          </p:nvSpPr>
          <p:spPr>
            <a:xfrm>
              <a:off x="3724437" y="2014826"/>
              <a:ext cx="2800335" cy="6924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marL="0" lvl="0" indent="0" defTabSz="895350" eaLnBrk="1" hangingPunct="1">
                <a:buClr>
                  <a:schemeClr val="tx2"/>
                </a:buClr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1pPr>
              <a:lvl2pPr marL="193675" indent="-192088" defTabSz="895350" eaLnBrk="1" hangingPunct="1">
                <a:buClr>
                  <a:schemeClr val="tx2"/>
                </a:buClr>
                <a:buSzPct val="125000"/>
                <a:buFont typeface="Arial" charset="0"/>
                <a:buChar char="▪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2pPr>
              <a:lvl3pPr marL="457200" indent="-261938" defTabSz="895350" eaLnBrk="1" hangingPunct="1">
                <a:buClr>
                  <a:schemeClr val="tx2"/>
                </a:buClr>
                <a:buSzPct val="120000"/>
                <a:buFont typeface="Arial" charset="0"/>
                <a:buChar char="–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3pPr>
              <a:lvl4pPr marL="614363" indent="-155575" defTabSz="895350" eaLnBrk="1" hangingPunct="1">
                <a:buClr>
                  <a:schemeClr val="tx2"/>
                </a:buClr>
                <a:buSzPct val="120000"/>
                <a:buFont typeface="Arial" charset="0"/>
                <a:buChar char="▫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4pPr>
              <a:lvl5pPr marL="749808" indent="-130175" defTabSz="895350" eaLnBrk="1" hangingPunct="1"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  <a:ea typeface="Arial Unicode MS" pitchFamily="34" charset="-128"/>
                  <a:cs typeface="Arial Unicode MS" pitchFamily="34" charset="-128"/>
                </a:defRPr>
              </a:lvl5pPr>
              <a:lvl6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6pPr>
              <a:lvl7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7pPr>
              <a:lvl8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8pPr>
              <a:lvl9pPr marL="749808" indent="-130175" defTabSz="895350" fontAlgn="base">
                <a:spcBef>
                  <a:spcPct val="0"/>
                </a:spcBef>
                <a:spcAft>
                  <a:spcPct val="0"/>
                </a:spcAft>
                <a:buClr>
                  <a:schemeClr val="tx2"/>
                </a:buClr>
                <a:buSzPct val="89000"/>
                <a:buFont typeface="Arial" charset="0"/>
                <a:buChar char="-"/>
                <a:defRPr baseline="0">
                  <a:latin typeface="+mn-lt"/>
                </a:defRPr>
              </a:lvl9pPr>
            </a:lstStyle>
            <a:p>
              <a:pPr lvl="1" fontAlgn="auto">
                <a:spcBef>
                  <a:spcPct val="50000"/>
                </a:spcBef>
                <a:spcAft>
                  <a:spcPts val="0"/>
                </a:spcAft>
                <a:buClr>
                  <a:srgbClr val="145D94"/>
                </a:buClr>
                <a:defRPr/>
              </a:pPr>
              <a:r>
                <a:rPr lang="da-DK" sz="1800" kern="0" dirty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June 8, 4:30pm</a:t>
              </a:r>
            </a:p>
            <a:p>
              <a:pPr lvl="1" fontAlgn="auto">
                <a:spcBef>
                  <a:spcPct val="50000"/>
                </a:spcBef>
                <a:spcAft>
                  <a:spcPts val="0"/>
                </a:spcAft>
                <a:buClr>
                  <a:srgbClr val="145D94"/>
                </a:buClr>
                <a:defRPr/>
              </a:pPr>
              <a:r>
                <a:rPr lang="da-DK" sz="1800" kern="0" dirty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UD </a:t>
              </a:r>
              <a:r>
                <a:rPr lang="da-DK" sz="1800" kern="0" dirty="0" smtClean="0">
                  <a:solidFill>
                    <a:srgbClr val="000000"/>
                  </a:solidFill>
                  <a:latin typeface="Arial"/>
                  <a:ea typeface="Arial Unicode MS"/>
                  <a:cs typeface="Arial Unicode MS"/>
                </a:rPr>
                <a:t>STAR Campus</a:t>
              </a:r>
              <a:endParaRPr kumimoji="0" lang="da-DK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 Unicode MS"/>
                <a:cs typeface="Arial Unicode MS"/>
              </a:endParaRPr>
            </a:p>
          </p:txBody>
        </p:sp>
        <p:pic>
          <p:nvPicPr>
            <p:cNvPr id="60" name="Picture 2"/>
            <p:cNvPicPr>
              <a:picLocks noChangeArrowheads="1"/>
            </p:cNvPicPr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2" t="7615" r="880" b="6902"/>
            <a:stretch/>
          </p:blipFill>
          <p:spPr bwMode="gray">
            <a:xfrm>
              <a:off x="562283" y="2056584"/>
              <a:ext cx="1011849" cy="677131"/>
            </a:xfrm>
            <a:prstGeom prst="rect">
              <a:avLst/>
            </a:prstGeom>
            <a:noFill/>
            <a:ln w="190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1" name="AutoShape 250"/>
            <p:cNvSpPr>
              <a:spLocks noChangeArrowheads="1"/>
            </p:cNvSpPr>
            <p:nvPr/>
          </p:nvSpPr>
          <p:spPr bwMode="gray">
            <a:xfrm>
              <a:off x="1639336" y="2014826"/>
              <a:ext cx="2005366" cy="760648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rgbClr val="BAD3E7"/>
            </a:solidFill>
            <a:ln w="19050">
              <a:solidFill>
                <a:srgbClr val="BAD3E7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145D94"/>
                  </a:solidFill>
                  <a:effectLst/>
                  <a:uLnTx/>
                  <a:uFillTx/>
                  <a:latin typeface="Arial"/>
                  <a:ea typeface="ＭＳ Ｐゴシック"/>
                </a:rPr>
                <a:t>Payment Model Monitoring</a:t>
              </a:r>
            </a:p>
          </p:txBody>
        </p:sp>
      </p:grpSp>
      <p:cxnSp>
        <p:nvCxnSpPr>
          <p:cNvPr id="62" name="Straight Connector 61"/>
          <p:cNvCxnSpPr>
            <a:cxnSpLocks/>
          </p:cNvCxnSpPr>
          <p:nvPr/>
        </p:nvCxnSpPr>
        <p:spPr bwMode="gray">
          <a:xfrm>
            <a:off x="3724432" y="2759753"/>
            <a:ext cx="2800335" cy="0"/>
          </a:xfrm>
          <a:prstGeom prst="line">
            <a:avLst/>
          </a:prstGeom>
          <a:noFill/>
          <a:ln w="19050" cap="flat" cmpd="sng" algn="ctr">
            <a:solidFill>
              <a:srgbClr val="808080"/>
            </a:solidFill>
            <a:prstDash val="sysDot"/>
          </a:ln>
          <a:effectLst/>
        </p:spPr>
      </p:cxnSp>
      <p:grpSp>
        <p:nvGrpSpPr>
          <p:cNvPr id="63" name="Group 62"/>
          <p:cNvGrpSpPr/>
          <p:nvPr/>
        </p:nvGrpSpPr>
        <p:grpSpPr>
          <a:xfrm>
            <a:off x="503484" y="1976403"/>
            <a:ext cx="1184309" cy="783349"/>
            <a:chOff x="639285" y="1833626"/>
            <a:chExt cx="1131233" cy="726560"/>
          </a:xfrm>
        </p:grpSpPr>
        <p:sp>
          <p:nvSpPr>
            <p:cNvPr id="64" name="AutoShape 250"/>
            <p:cNvSpPr>
              <a:spLocks noChangeArrowheads="1"/>
            </p:cNvSpPr>
            <p:nvPr/>
          </p:nvSpPr>
          <p:spPr bwMode="gray">
            <a:xfrm>
              <a:off x="639285" y="1833626"/>
              <a:ext cx="1131233" cy="726560"/>
            </a:xfrm>
            <a:prstGeom prst="leftRightArrow">
              <a:avLst>
                <a:gd name="adj1" fmla="val 100000"/>
                <a:gd name="adj2" fmla="val 0"/>
              </a:avLst>
            </a:prstGeom>
            <a:solidFill>
              <a:schemeClr val="bg1"/>
            </a:solidFill>
            <a:ln w="19050">
              <a:solidFill>
                <a:schemeClr val="accent1"/>
              </a:solidFill>
              <a:miter lim="800000"/>
              <a:headEnd/>
              <a:tailEnd/>
            </a:ln>
            <a:effectLst/>
            <a:extLst/>
          </p:spPr>
          <p:txBody>
            <a:bodyPr wrap="square" lIns="72009" tIns="72009" rIns="72009" bIns="72009" anchor="ctr" anchorCtr="0">
              <a:noAutofit/>
            </a:bodyPr>
            <a:lstStyle/>
            <a:p>
              <a:pPr marL="3175"/>
              <a:endParaRPr lang="en-US" b="1" dirty="0">
                <a:solidFill>
                  <a:schemeClr val="tx2"/>
                </a:solidFill>
                <a:latin typeface="+mn-lt"/>
              </a:endParaRPr>
            </a:p>
          </p:txBody>
        </p:sp>
        <p:pic>
          <p:nvPicPr>
            <p:cNvPr id="65" name="Picture 2" descr="http://bonnernetwork.pbworks.com/f/1261494411/CLIPART_OF_15186_SM_2.jp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095" b="10214"/>
            <a:stretch/>
          </p:blipFill>
          <p:spPr bwMode="auto">
            <a:xfrm>
              <a:off x="822427" y="1892106"/>
              <a:ext cx="764948" cy="6096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6902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5000">
        <p14:gallery dir="l"/>
      </p:transition>
    </mc:Choice>
    <mc:Fallback xmlns="">
      <p:transition spd="slow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S" val="1,2"/>
  <p:tag name="THINKCELLPRESENTATIONDONOTDELETE" val="&lt;?xml version=&quot;1.0&quot; encoding=&quot;UTF-16&quot; standalone=&quot;yes&quot;?&gt;&#10;&lt;root reqver=&quot;21047&quot;&gt;&lt;version val=&quot;23256&quot;/&gt;&lt;CPresentation id=&quot;1&quot;&gt;&lt;m_precDefaultNumber/&gt;&lt;m_precDefaultPercent/&gt;&lt;m_precDefaultDate/&gt;&lt;m_precDefaultYear/&gt;&lt;m_precDefaultQuarter/&gt;&lt;m_precDefaultMonth/&gt;&lt;m_precDefaultWeek/&gt;&lt;m_precDefaultDay/&gt;&lt;m_mruColor&gt;&lt;m_vecMRU length=&quot;1&quot;&gt;&lt;elem m_fUsage=&quot;1.00000000000000000000E+000&quot;&gt;&lt;m_msothmcolidx val=&quot;0&quot;/&gt;&lt;m_rgb r=&quot;e6&quot; g=&quot;e6&quot; b=&quot;e6&quot;/&gt;&lt;m_ppcolschidx tagver0=&quot;23004&quot; tagname0=&quot;m_ppcolschidxUNRECOGNIZED&quot; val=&quot;0&quot;/&gt;&lt;m_nBrightness val=&quot;0&quot;/&gt;&lt;/elem&gt;&lt;/m_vecMRU&gt;&lt;/m_mruColor&gt;&lt;/CPresentation&gt;&lt;/root&gt;"/>
  <p:tag name="THINKCELLUNDODONOTDELETE" val="0"/>
  <p:tag name="ISNEWSLIDENUMBER" val="True"/>
  <p:tag name="PREVIOUSNAME" val="C:\Users\Deborah Hsieh\Box Sync\DLW007\HCC meetings\20160602\20160602 DCHI update.pptx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4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7H4jGZzFk.9HaZFcpPVi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vwsK2kBd0GtTDu_lGrIU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Shape"/>
  <p:tag name="ANGL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MoonHalfShape"/>
  <p:tag name="ANGLE" val="2"/>
</p:tagLst>
</file>

<file path=ppt/theme/theme1.xml><?xml version="1.0" encoding="utf-8"?>
<a:theme xmlns:a="http://schemas.openxmlformats.org/drawingml/2006/main" name="Template_CF_DLW008">
  <a:themeElements>
    <a:clrScheme name="Custom 10">
      <a:dk1>
        <a:srgbClr val="000000"/>
      </a:dk1>
      <a:lt1>
        <a:srgbClr val="FFFFFF"/>
      </a:lt1>
      <a:dk2>
        <a:srgbClr val="145D94"/>
      </a:dk2>
      <a:lt2>
        <a:srgbClr val="FFFFFF"/>
      </a:lt2>
      <a:accent1>
        <a:srgbClr val="BAD3E7"/>
      </a:accent1>
      <a:accent2>
        <a:srgbClr val="BECBD6"/>
      </a:accent2>
      <a:accent3>
        <a:srgbClr val="C5BAD3"/>
      </a:accent3>
      <a:accent4>
        <a:srgbClr val="567084"/>
      </a:accent4>
      <a:accent5>
        <a:srgbClr val="66AE3E"/>
      </a:accent5>
      <a:accent6>
        <a:srgbClr val="808080"/>
      </a:accent6>
      <a:hlink>
        <a:srgbClr val="808080"/>
      </a:hlink>
      <a:folHlink>
        <a:srgbClr val="567084"/>
      </a:folHlink>
    </a:clrScheme>
    <a:fontScheme name="McKJapane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6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6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solidFill>
          <a:srgbClr val="FFFF66"/>
        </a:solidFill>
        <a:ln w="9525">
          <a:noFill/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63500" tIns="76575" rIns="63500" bIns="63500" numCol="1" anchor="t" anchorCtr="1" compatLnSpc="1">
        <a:prstTxWarp prst="textNoShape">
          <a:avLst/>
        </a:prstTxWarp>
        <a:spAutoFit/>
      </a:bodyPr>
      <a:lstStyle>
        <a:defPPr algn="ctr">
          <a:defRPr sz="1800"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urrent">
        <a:dk1>
          <a:srgbClr val="000000"/>
        </a:dk1>
        <a:lt1>
          <a:srgbClr val="FFFFFF"/>
        </a:lt1>
        <a:dk2>
          <a:srgbClr val="145D94"/>
        </a:dk2>
        <a:lt2>
          <a:srgbClr val="FFFFFF"/>
        </a:lt2>
        <a:accent1>
          <a:srgbClr val="BAD3E7"/>
        </a:accent1>
        <a:accent2>
          <a:srgbClr val="BECBD6"/>
        </a:accent2>
        <a:accent3>
          <a:srgbClr val="C5BAD3"/>
        </a:accent3>
        <a:accent4>
          <a:srgbClr val="567084"/>
        </a:accent4>
        <a:accent5>
          <a:srgbClr val="66AE3E"/>
        </a:accent5>
        <a:accent6>
          <a:srgbClr val="808080"/>
        </a:accent6>
        <a:hlink>
          <a:srgbClr val="C5BAD3"/>
        </a:hlink>
        <a:folHlink>
          <a:srgbClr val="56708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Template_CF_DLW007.potx" id="{EBEBCB5F-534B-47E4-A517-61ACD9DEEC28}" vid="{C213672D-1686-4498-9560-7BD916B1203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D0D0D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CBCBC"/>
      </a:accent6>
      <a:hlink>
        <a:srgbClr val="90909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Template_CF_DLW008</Template>
  <TotalTime>0</TotalTime>
  <Words>485</Words>
  <Application>Microsoft Office PowerPoint</Application>
  <PresentationFormat>Custom</PresentationFormat>
  <Paragraphs>64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Template_CF_DLW008</vt:lpstr>
      <vt:lpstr>think-cell Slide</vt:lpstr>
      <vt:lpstr>PowerPoint Presentation</vt:lpstr>
      <vt:lpstr>Recent HCC SIM Grant Activities</vt:lpstr>
      <vt:lpstr>Pace of Enrollment</vt:lpstr>
      <vt:lpstr>Enrollment by Practice Size</vt:lpstr>
      <vt:lpstr>Recent DCHI focus areas</vt:lpstr>
      <vt:lpstr>Summary of May DCHI Board meeting</vt:lpstr>
      <vt:lpstr>May 25 Cross-Committee meeting debrief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2016-04-04T21:46:12Z</dcterms:created>
  <dcterms:modified xsi:type="dcterms:W3CDTF">2016-06-02T17:59:35Z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ce2010EditCount">
    <vt:lpwstr>1</vt:lpwstr>
  </property>
  <property fmtid="{D5CDD505-2E9C-101B-9397-08002B2CF9AE}" pid="3" name="Office2003EditCount">
    <vt:lpwstr>0</vt:lpwstr>
  </property>
  <property fmtid="{D5CDD505-2E9C-101B-9397-08002B2CF9AE}" pid="4" name="LastEditedOfficeVersion">
    <vt:lpwstr>Office2010</vt:lpwstr>
  </property>
  <property fmtid="{D5CDD505-2E9C-101B-9397-08002B2CF9AE}" pid="5" name="Office2010WasSaved">
    <vt:lpwstr>1</vt:lpwstr>
  </property>
</Properties>
</file>