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handoutMasterIdLst>
    <p:handoutMasterId r:id="rId13"/>
  </p:handoutMasterIdLst>
  <p:sldIdLst>
    <p:sldId id="256" r:id="rId2"/>
    <p:sldId id="258" r:id="rId3"/>
    <p:sldId id="262" r:id="rId4"/>
    <p:sldId id="281" r:id="rId5"/>
    <p:sldId id="266" r:id="rId6"/>
    <p:sldId id="284" r:id="rId7"/>
    <p:sldId id="272" r:id="rId8"/>
    <p:sldId id="282" r:id="rId9"/>
    <p:sldId id="269" r:id="rId10"/>
    <p:sldId id="268" r:id="rId11"/>
  </p:sldIdLst>
  <p:sldSz cx="9144000" cy="6858000" type="screen4x3"/>
  <p:notesSz cx="6950075" cy="9236075"/>
  <p:defaultTextStyle>
    <a:defPPr>
      <a:defRPr lang="en-US"/>
    </a:defPPr>
    <a:lvl1pPr algn="l" rtl="0" fontAlgn="base">
      <a:spcBef>
        <a:spcPct val="0"/>
      </a:spcBef>
      <a:spcAft>
        <a:spcPct val="0"/>
      </a:spcAft>
      <a:defRPr sz="3200" kern="1200">
        <a:solidFill>
          <a:srgbClr val="002570"/>
        </a:solidFill>
        <a:latin typeface="Arial" charset="0"/>
        <a:ea typeface="+mn-ea"/>
        <a:cs typeface="Arial" charset="0"/>
      </a:defRPr>
    </a:lvl1pPr>
    <a:lvl2pPr marL="457200" algn="l" rtl="0" fontAlgn="base">
      <a:spcBef>
        <a:spcPct val="0"/>
      </a:spcBef>
      <a:spcAft>
        <a:spcPct val="0"/>
      </a:spcAft>
      <a:defRPr sz="3200" kern="1200">
        <a:solidFill>
          <a:srgbClr val="002570"/>
        </a:solidFill>
        <a:latin typeface="Arial" charset="0"/>
        <a:ea typeface="+mn-ea"/>
        <a:cs typeface="Arial" charset="0"/>
      </a:defRPr>
    </a:lvl2pPr>
    <a:lvl3pPr marL="914400" algn="l" rtl="0" fontAlgn="base">
      <a:spcBef>
        <a:spcPct val="0"/>
      </a:spcBef>
      <a:spcAft>
        <a:spcPct val="0"/>
      </a:spcAft>
      <a:defRPr sz="3200" kern="1200">
        <a:solidFill>
          <a:srgbClr val="002570"/>
        </a:solidFill>
        <a:latin typeface="Arial" charset="0"/>
        <a:ea typeface="+mn-ea"/>
        <a:cs typeface="Arial" charset="0"/>
      </a:defRPr>
    </a:lvl3pPr>
    <a:lvl4pPr marL="1371600" algn="l" rtl="0" fontAlgn="base">
      <a:spcBef>
        <a:spcPct val="0"/>
      </a:spcBef>
      <a:spcAft>
        <a:spcPct val="0"/>
      </a:spcAft>
      <a:defRPr sz="3200" kern="1200">
        <a:solidFill>
          <a:srgbClr val="002570"/>
        </a:solidFill>
        <a:latin typeface="Arial" charset="0"/>
        <a:ea typeface="+mn-ea"/>
        <a:cs typeface="Arial" charset="0"/>
      </a:defRPr>
    </a:lvl4pPr>
    <a:lvl5pPr marL="1828800" algn="l" rtl="0" fontAlgn="base">
      <a:spcBef>
        <a:spcPct val="0"/>
      </a:spcBef>
      <a:spcAft>
        <a:spcPct val="0"/>
      </a:spcAft>
      <a:defRPr sz="3200" kern="1200">
        <a:solidFill>
          <a:srgbClr val="002570"/>
        </a:solidFill>
        <a:latin typeface="Arial" charset="0"/>
        <a:ea typeface="+mn-ea"/>
        <a:cs typeface="Arial" charset="0"/>
      </a:defRPr>
    </a:lvl5pPr>
    <a:lvl6pPr marL="2286000" algn="l" defTabSz="914400" rtl="0" eaLnBrk="1" latinLnBrk="0" hangingPunct="1">
      <a:defRPr sz="3200" kern="1200">
        <a:solidFill>
          <a:srgbClr val="002570"/>
        </a:solidFill>
        <a:latin typeface="Arial" charset="0"/>
        <a:ea typeface="+mn-ea"/>
        <a:cs typeface="Arial" charset="0"/>
      </a:defRPr>
    </a:lvl6pPr>
    <a:lvl7pPr marL="2743200" algn="l" defTabSz="914400" rtl="0" eaLnBrk="1" latinLnBrk="0" hangingPunct="1">
      <a:defRPr sz="3200" kern="1200">
        <a:solidFill>
          <a:srgbClr val="002570"/>
        </a:solidFill>
        <a:latin typeface="Arial" charset="0"/>
        <a:ea typeface="+mn-ea"/>
        <a:cs typeface="Arial" charset="0"/>
      </a:defRPr>
    </a:lvl7pPr>
    <a:lvl8pPr marL="3200400" algn="l" defTabSz="914400" rtl="0" eaLnBrk="1" latinLnBrk="0" hangingPunct="1">
      <a:defRPr sz="3200" kern="1200">
        <a:solidFill>
          <a:srgbClr val="002570"/>
        </a:solidFill>
        <a:latin typeface="Arial" charset="0"/>
        <a:ea typeface="+mn-ea"/>
        <a:cs typeface="Arial" charset="0"/>
      </a:defRPr>
    </a:lvl8pPr>
    <a:lvl9pPr marL="3657600" algn="l" defTabSz="914400" rtl="0" eaLnBrk="1" latinLnBrk="0" hangingPunct="1">
      <a:defRPr sz="3200" kern="1200">
        <a:solidFill>
          <a:srgbClr val="00257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002570"/>
    <a:srgbClr val="FF0000"/>
    <a:srgbClr val="FF0066"/>
    <a:srgbClr val="33CC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60806" autoAdjust="0"/>
  </p:normalViewPr>
  <p:slideViewPr>
    <p:cSldViewPr snapToGrid="0">
      <p:cViewPr>
        <p:scale>
          <a:sx n="70" d="100"/>
          <a:sy n="70"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602" y="64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36198600174979"/>
          <c:y val="5.7611304389926753E-2"/>
          <c:w val="0.67727887139107612"/>
          <c:h val="0.48830377080935033"/>
        </c:manualLayout>
      </c:layout>
      <c:barChart>
        <c:barDir val="col"/>
        <c:grouping val="stacked"/>
        <c:varyColors val="0"/>
        <c:ser>
          <c:idx val="0"/>
          <c:order val="0"/>
          <c:tx>
            <c:strRef>
              <c:f>Sheet1!$B$1</c:f>
              <c:strCache>
                <c:ptCount val="1"/>
                <c:pt idx="0">
                  <c:v>SNAP</c:v>
                </c:pt>
              </c:strCache>
            </c:strRef>
          </c:tx>
          <c:spPr>
            <a:solidFill>
              <a:schemeClr val="accent6">
                <a:lumMod val="75000"/>
              </a:schemeClr>
            </a:solidFill>
          </c:spPr>
          <c:invertIfNegative val="0"/>
          <c:cat>
            <c:strRef>
              <c:f>Sheet1!$A$2:$A$10</c:f>
              <c:strCache>
                <c:ptCount val="6"/>
                <c:pt idx="0">
                  <c:v>SFY 2009</c:v>
                </c:pt>
                <c:pt idx="1">
                  <c:v>SFY 2010</c:v>
                </c:pt>
                <c:pt idx="2">
                  <c:v>SFY 2011</c:v>
                </c:pt>
                <c:pt idx="3">
                  <c:v>SFY 2012</c:v>
                </c:pt>
                <c:pt idx="4">
                  <c:v>SFY 2013</c:v>
                </c:pt>
                <c:pt idx="5">
                  <c:v>SFY 2014 </c:v>
                </c:pt>
              </c:strCache>
            </c:strRef>
          </c:cat>
          <c:val>
            <c:numRef>
              <c:f>Sheet1!$B$2:$B$10</c:f>
              <c:numCache>
                <c:formatCode>General</c:formatCode>
                <c:ptCount val="6"/>
                <c:pt idx="0">
                  <c:v>851</c:v>
                </c:pt>
                <c:pt idx="1">
                  <c:v>1033</c:v>
                </c:pt>
                <c:pt idx="2">
                  <c:v>1289</c:v>
                </c:pt>
                <c:pt idx="3">
                  <c:v>1927</c:v>
                </c:pt>
                <c:pt idx="4">
                  <c:v>2289</c:v>
                </c:pt>
                <c:pt idx="5">
                  <c:v>2812</c:v>
                </c:pt>
              </c:numCache>
            </c:numRef>
          </c:val>
        </c:ser>
        <c:ser>
          <c:idx val="1"/>
          <c:order val="1"/>
          <c:tx>
            <c:strRef>
              <c:f>Sheet1!$C$1</c:f>
              <c:strCache>
                <c:ptCount val="1"/>
                <c:pt idx="0">
                  <c:v>Refugee / Emergency</c:v>
                </c:pt>
              </c:strCache>
            </c:strRef>
          </c:tx>
          <c:invertIfNegative val="0"/>
          <c:cat>
            <c:strRef>
              <c:f>Sheet1!$A$2:$A$10</c:f>
              <c:strCache>
                <c:ptCount val="6"/>
                <c:pt idx="0">
                  <c:v>SFY 2009</c:v>
                </c:pt>
                <c:pt idx="1">
                  <c:v>SFY 2010</c:v>
                </c:pt>
                <c:pt idx="2">
                  <c:v>SFY 2011</c:v>
                </c:pt>
                <c:pt idx="3">
                  <c:v>SFY 2012</c:v>
                </c:pt>
                <c:pt idx="4">
                  <c:v>SFY 2013</c:v>
                </c:pt>
                <c:pt idx="5">
                  <c:v>SFY 2014 </c:v>
                </c:pt>
              </c:strCache>
            </c:strRef>
          </c:cat>
          <c:val>
            <c:numRef>
              <c:f>Sheet1!$C$2:$C$10</c:f>
              <c:numCache>
                <c:formatCode>General</c:formatCode>
                <c:ptCount val="6"/>
                <c:pt idx="0">
                  <c:v>0</c:v>
                </c:pt>
                <c:pt idx="1">
                  <c:v>2</c:v>
                </c:pt>
                <c:pt idx="2">
                  <c:v>0</c:v>
                </c:pt>
                <c:pt idx="3">
                  <c:v>0</c:v>
                </c:pt>
                <c:pt idx="4">
                  <c:v>1</c:v>
                </c:pt>
                <c:pt idx="5">
                  <c:v>2</c:v>
                </c:pt>
              </c:numCache>
            </c:numRef>
          </c:val>
        </c:ser>
        <c:ser>
          <c:idx val="2"/>
          <c:order val="2"/>
          <c:tx>
            <c:strRef>
              <c:f>Sheet1!$D$1</c:f>
              <c:strCache>
                <c:ptCount val="1"/>
                <c:pt idx="0">
                  <c:v>Medicaid/Other</c:v>
                </c:pt>
              </c:strCache>
            </c:strRef>
          </c:tx>
          <c:invertIfNegative val="0"/>
          <c:cat>
            <c:strRef>
              <c:f>Sheet1!$A$2:$A$10</c:f>
              <c:strCache>
                <c:ptCount val="6"/>
                <c:pt idx="0">
                  <c:v>SFY 2009</c:v>
                </c:pt>
                <c:pt idx="1">
                  <c:v>SFY 2010</c:v>
                </c:pt>
                <c:pt idx="2">
                  <c:v>SFY 2011</c:v>
                </c:pt>
                <c:pt idx="3">
                  <c:v>SFY 2012</c:v>
                </c:pt>
                <c:pt idx="4">
                  <c:v>SFY 2013</c:v>
                </c:pt>
                <c:pt idx="5">
                  <c:v>SFY 2014 </c:v>
                </c:pt>
              </c:strCache>
            </c:strRef>
          </c:cat>
          <c:val>
            <c:numRef>
              <c:f>Sheet1!$D$2:$D$10</c:f>
              <c:numCache>
                <c:formatCode>General</c:formatCode>
                <c:ptCount val="6"/>
                <c:pt idx="0">
                  <c:v>2</c:v>
                </c:pt>
                <c:pt idx="1">
                  <c:v>4</c:v>
                </c:pt>
                <c:pt idx="2">
                  <c:v>0</c:v>
                </c:pt>
                <c:pt idx="3">
                  <c:v>2</c:v>
                </c:pt>
                <c:pt idx="4">
                  <c:v>4</c:v>
                </c:pt>
                <c:pt idx="5">
                  <c:v>2</c:v>
                </c:pt>
              </c:numCache>
            </c:numRef>
          </c:val>
        </c:ser>
        <c:ser>
          <c:idx val="3"/>
          <c:order val="3"/>
          <c:tx>
            <c:strRef>
              <c:f>Sheet1!$E$1</c:f>
              <c:strCache>
                <c:ptCount val="1"/>
                <c:pt idx="0">
                  <c:v>TANF</c:v>
                </c:pt>
              </c:strCache>
            </c:strRef>
          </c:tx>
          <c:invertIfNegative val="0"/>
          <c:cat>
            <c:strRef>
              <c:f>Sheet1!$A$2:$A$10</c:f>
              <c:strCache>
                <c:ptCount val="6"/>
                <c:pt idx="0">
                  <c:v>SFY 2009</c:v>
                </c:pt>
                <c:pt idx="1">
                  <c:v>SFY 2010</c:v>
                </c:pt>
                <c:pt idx="2">
                  <c:v>SFY 2011</c:v>
                </c:pt>
                <c:pt idx="3">
                  <c:v>SFY 2012</c:v>
                </c:pt>
                <c:pt idx="4">
                  <c:v>SFY 2013</c:v>
                </c:pt>
                <c:pt idx="5">
                  <c:v>SFY 2014 </c:v>
                </c:pt>
              </c:strCache>
            </c:strRef>
          </c:cat>
          <c:val>
            <c:numRef>
              <c:f>Sheet1!$E$2:$E$10</c:f>
              <c:numCache>
                <c:formatCode>General</c:formatCode>
                <c:ptCount val="6"/>
                <c:pt idx="0">
                  <c:v>62</c:v>
                </c:pt>
                <c:pt idx="1">
                  <c:v>77</c:v>
                </c:pt>
                <c:pt idx="2">
                  <c:v>76</c:v>
                </c:pt>
                <c:pt idx="3">
                  <c:v>123</c:v>
                </c:pt>
                <c:pt idx="4">
                  <c:v>133</c:v>
                </c:pt>
                <c:pt idx="5">
                  <c:v>161</c:v>
                </c:pt>
              </c:numCache>
            </c:numRef>
          </c:val>
        </c:ser>
        <c:ser>
          <c:idx val="4"/>
          <c:order val="4"/>
          <c:tx>
            <c:strRef>
              <c:f>Sheet1!$F$1</c:f>
              <c:strCache>
                <c:ptCount val="1"/>
                <c:pt idx="0">
                  <c:v>General Assistance</c:v>
                </c:pt>
              </c:strCache>
            </c:strRef>
          </c:tx>
          <c:spPr>
            <a:solidFill>
              <a:srgbClr val="E7E200"/>
            </a:solidFill>
          </c:spPr>
          <c:invertIfNegative val="0"/>
          <c:cat>
            <c:strRef>
              <c:f>Sheet1!$A$2:$A$10</c:f>
              <c:strCache>
                <c:ptCount val="6"/>
                <c:pt idx="0">
                  <c:v>SFY 2009</c:v>
                </c:pt>
                <c:pt idx="1">
                  <c:v>SFY 2010</c:v>
                </c:pt>
                <c:pt idx="2">
                  <c:v>SFY 2011</c:v>
                </c:pt>
                <c:pt idx="3">
                  <c:v>SFY 2012</c:v>
                </c:pt>
                <c:pt idx="4">
                  <c:v>SFY 2013</c:v>
                </c:pt>
                <c:pt idx="5">
                  <c:v>SFY 2014 </c:v>
                </c:pt>
              </c:strCache>
            </c:strRef>
          </c:cat>
          <c:val>
            <c:numRef>
              <c:f>Sheet1!$F$2:$F$10</c:f>
              <c:numCache>
                <c:formatCode>General</c:formatCode>
                <c:ptCount val="6"/>
                <c:pt idx="0">
                  <c:v>90</c:v>
                </c:pt>
                <c:pt idx="1">
                  <c:v>143</c:v>
                </c:pt>
                <c:pt idx="2">
                  <c:v>117</c:v>
                </c:pt>
                <c:pt idx="3">
                  <c:v>253</c:v>
                </c:pt>
                <c:pt idx="4">
                  <c:v>286</c:v>
                </c:pt>
                <c:pt idx="5">
                  <c:v>245</c:v>
                </c:pt>
              </c:numCache>
            </c:numRef>
          </c:val>
        </c:ser>
        <c:ser>
          <c:idx val="5"/>
          <c:order val="5"/>
          <c:tx>
            <c:strRef>
              <c:f>Sheet1!$G$1</c:f>
              <c:strCache>
                <c:ptCount val="1"/>
                <c:pt idx="0">
                  <c:v>Childcare/POC</c:v>
                </c:pt>
              </c:strCache>
            </c:strRef>
          </c:tx>
          <c:spPr>
            <a:solidFill>
              <a:srgbClr val="0070C0"/>
            </a:solidFill>
          </c:spPr>
          <c:invertIfNegative val="0"/>
          <c:cat>
            <c:strRef>
              <c:f>Sheet1!$A$2:$A$10</c:f>
              <c:strCache>
                <c:ptCount val="6"/>
                <c:pt idx="0">
                  <c:v>SFY 2009</c:v>
                </c:pt>
                <c:pt idx="1">
                  <c:v>SFY 2010</c:v>
                </c:pt>
                <c:pt idx="2">
                  <c:v>SFY 2011</c:v>
                </c:pt>
                <c:pt idx="3">
                  <c:v>SFY 2012</c:v>
                </c:pt>
                <c:pt idx="4">
                  <c:v>SFY 2013</c:v>
                </c:pt>
                <c:pt idx="5">
                  <c:v>SFY 2014 </c:v>
                </c:pt>
              </c:strCache>
            </c:strRef>
          </c:cat>
          <c:val>
            <c:numRef>
              <c:f>Sheet1!$G$2:$G$10</c:f>
              <c:numCache>
                <c:formatCode>General</c:formatCode>
                <c:ptCount val="6"/>
                <c:pt idx="0">
                  <c:v>99</c:v>
                </c:pt>
                <c:pt idx="1">
                  <c:v>60</c:v>
                </c:pt>
                <c:pt idx="2">
                  <c:v>34</c:v>
                </c:pt>
                <c:pt idx="3">
                  <c:v>28</c:v>
                </c:pt>
                <c:pt idx="4">
                  <c:v>166</c:v>
                </c:pt>
                <c:pt idx="5">
                  <c:v>275</c:v>
                </c:pt>
              </c:numCache>
            </c:numRef>
          </c:val>
        </c:ser>
        <c:dLbls>
          <c:showLegendKey val="0"/>
          <c:showVal val="0"/>
          <c:showCatName val="0"/>
          <c:showSerName val="0"/>
          <c:showPercent val="0"/>
          <c:showBubbleSize val="0"/>
        </c:dLbls>
        <c:gapWidth val="70"/>
        <c:overlap val="100"/>
        <c:axId val="77904896"/>
        <c:axId val="77599488"/>
      </c:barChart>
      <c:lineChart>
        <c:grouping val="standard"/>
        <c:varyColors val="0"/>
        <c:ser>
          <c:idx val="6"/>
          <c:order val="6"/>
          <c:tx>
            <c:strRef>
              <c:f>Sheet1!$H$1</c:f>
              <c:strCache>
                <c:ptCount val="1"/>
                <c:pt idx="0">
                  <c:v>Claim $$'s Generated</c:v>
                </c:pt>
              </c:strCache>
            </c:strRef>
          </c:tx>
          <c:spPr>
            <a:ln w="38100">
              <a:solidFill>
                <a:srgbClr val="00B050"/>
              </a:solidFill>
            </a:ln>
            <a:effectLst>
              <a:outerShdw blurRad="50800" dist="38100" dir="2700000" algn="tl" rotWithShape="0">
                <a:prstClr val="black">
                  <a:alpha val="40000"/>
                </a:prstClr>
              </a:outerShdw>
            </a:effectLst>
          </c:spPr>
          <c:marker>
            <c:symbol val="none"/>
          </c:marker>
          <c:cat>
            <c:strRef>
              <c:f>Sheet1!$A$2:$A$10</c:f>
              <c:strCache>
                <c:ptCount val="6"/>
                <c:pt idx="0">
                  <c:v>SFY 2009</c:v>
                </c:pt>
                <c:pt idx="1">
                  <c:v>SFY 2010</c:v>
                </c:pt>
                <c:pt idx="2">
                  <c:v>SFY 2011</c:v>
                </c:pt>
                <c:pt idx="3">
                  <c:v>SFY 2012</c:v>
                </c:pt>
                <c:pt idx="4">
                  <c:v>SFY 2013</c:v>
                </c:pt>
                <c:pt idx="5">
                  <c:v>SFY 2014 </c:v>
                </c:pt>
              </c:strCache>
            </c:strRef>
          </c:cat>
          <c:val>
            <c:numRef>
              <c:f>Sheet1!$H$2:$H$10</c:f>
              <c:numCache>
                <c:formatCode>_("$"* #,##0_);_("$"* \(#,##0\);_("$"* "-"??_);_(@_)</c:formatCode>
                <c:ptCount val="6"/>
                <c:pt idx="0">
                  <c:v>966384.19</c:v>
                </c:pt>
                <c:pt idx="1">
                  <c:v>1149835.46</c:v>
                </c:pt>
                <c:pt idx="2">
                  <c:v>1568671.39</c:v>
                </c:pt>
                <c:pt idx="3">
                  <c:v>2332100.63</c:v>
                </c:pt>
                <c:pt idx="4">
                  <c:v>3441349.36</c:v>
                </c:pt>
                <c:pt idx="5">
                  <c:v>4856184.08</c:v>
                </c:pt>
              </c:numCache>
            </c:numRef>
          </c:val>
          <c:smooth val="0"/>
        </c:ser>
        <c:dLbls>
          <c:showLegendKey val="0"/>
          <c:showVal val="0"/>
          <c:showCatName val="0"/>
          <c:showSerName val="0"/>
          <c:showPercent val="0"/>
          <c:showBubbleSize val="0"/>
        </c:dLbls>
        <c:marker val="1"/>
        <c:smooth val="0"/>
        <c:axId val="77611776"/>
        <c:axId val="77601408"/>
      </c:lineChart>
      <c:catAx>
        <c:axId val="77904896"/>
        <c:scaling>
          <c:orientation val="minMax"/>
        </c:scaling>
        <c:delete val="0"/>
        <c:axPos val="b"/>
        <c:majorTickMark val="none"/>
        <c:minorTickMark val="none"/>
        <c:tickLblPos val="nextTo"/>
        <c:crossAx val="77599488"/>
        <c:crosses val="autoZero"/>
        <c:auto val="1"/>
        <c:lblAlgn val="ctr"/>
        <c:lblOffset val="100"/>
        <c:noMultiLvlLbl val="0"/>
      </c:catAx>
      <c:valAx>
        <c:axId val="77599488"/>
        <c:scaling>
          <c:orientation val="minMax"/>
          <c:max val="4500"/>
        </c:scaling>
        <c:delete val="0"/>
        <c:axPos val="l"/>
        <c:majorGridlines>
          <c:spPr>
            <a:ln w="31750">
              <a:solidFill>
                <a:schemeClr val="tx2">
                  <a:lumMod val="20000"/>
                  <a:lumOff val="80000"/>
                </a:schemeClr>
              </a:solidFill>
            </a:ln>
          </c:spPr>
        </c:majorGridlines>
        <c:title>
          <c:tx>
            <c:rich>
              <a:bodyPr rot="-5400000" vert="horz"/>
              <a:lstStyle/>
              <a:p>
                <a:pPr>
                  <a:defRPr/>
                </a:pPr>
                <a:r>
                  <a:rPr lang="en-US" dirty="0"/>
                  <a:t>Number of Claims</a:t>
                </a:r>
              </a:p>
            </c:rich>
          </c:tx>
          <c:layout>
            <c:manualLayout>
              <c:xMode val="edge"/>
              <c:yMode val="edge"/>
              <c:x val="0.10866010498687664"/>
              <c:y val="0.18437226596675416"/>
            </c:manualLayout>
          </c:layout>
          <c:overlay val="0"/>
        </c:title>
        <c:numFmt formatCode="General" sourceLinked="1"/>
        <c:majorTickMark val="none"/>
        <c:minorTickMark val="none"/>
        <c:tickLblPos val="nextTo"/>
        <c:txPr>
          <a:bodyPr/>
          <a:lstStyle/>
          <a:p>
            <a:pPr>
              <a:defRPr sz="1400"/>
            </a:pPr>
            <a:endParaRPr lang="en-US"/>
          </a:p>
        </c:txPr>
        <c:crossAx val="77904896"/>
        <c:crossesAt val="1"/>
        <c:crossBetween val="between"/>
      </c:valAx>
      <c:valAx>
        <c:axId val="77601408"/>
        <c:scaling>
          <c:orientation val="minMax"/>
        </c:scaling>
        <c:delete val="0"/>
        <c:axPos val="r"/>
        <c:majorGridlines>
          <c:spPr>
            <a:ln>
              <a:solidFill>
                <a:srgbClr val="92D050"/>
              </a:solidFill>
            </a:ln>
          </c:spPr>
        </c:majorGridlines>
        <c:numFmt formatCode="_(&quot;$&quot;* #,##0_);_(&quot;$&quot;* \(#,##0\);_(&quot;$&quot;* &quot;-&quot;??_);_(@_)" sourceLinked="1"/>
        <c:majorTickMark val="out"/>
        <c:minorTickMark val="none"/>
        <c:tickLblPos val="nextTo"/>
        <c:txPr>
          <a:bodyPr/>
          <a:lstStyle/>
          <a:p>
            <a:pPr>
              <a:defRPr sz="1200"/>
            </a:pPr>
            <a:endParaRPr lang="en-US"/>
          </a:p>
        </c:txPr>
        <c:crossAx val="77611776"/>
        <c:crosses val="max"/>
        <c:crossBetween val="between"/>
        <c:dispUnits>
          <c:builtInUnit val="millions"/>
          <c:dispUnitsLbl>
            <c:layout>
              <c:manualLayout>
                <c:xMode val="edge"/>
                <c:yMode val="edge"/>
                <c:x val="0.95759722222222221"/>
                <c:y val="0.2426174372434215"/>
              </c:manualLayout>
            </c:layout>
          </c:dispUnitsLbl>
        </c:dispUnits>
      </c:valAx>
      <c:catAx>
        <c:axId val="77611776"/>
        <c:scaling>
          <c:orientation val="minMax"/>
        </c:scaling>
        <c:delete val="1"/>
        <c:axPos val="b"/>
        <c:majorTickMark val="out"/>
        <c:minorTickMark val="none"/>
        <c:tickLblPos val="nextTo"/>
        <c:crossAx val="77601408"/>
        <c:crosses val="autoZero"/>
        <c:auto val="1"/>
        <c:lblAlgn val="ctr"/>
        <c:lblOffset val="100"/>
        <c:noMultiLvlLbl val="0"/>
      </c:cat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600"/>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0.80833</cdr:x>
      <cdr:y>0.03245</cdr:y>
    </cdr:from>
    <cdr:to>
      <cdr:x>0.89167</cdr:x>
      <cdr:y>0.65352</cdr:y>
    </cdr:to>
    <cdr:sp macro="" textlink="">
      <cdr:nvSpPr>
        <cdr:cNvPr id="2" name="TextBox 1"/>
        <cdr:cNvSpPr txBox="1"/>
      </cdr:nvSpPr>
      <cdr:spPr>
        <a:xfrm xmlns:a="http://schemas.openxmlformats.org/drawingml/2006/main">
          <a:off x="7391370" y="150125"/>
          <a:ext cx="762060" cy="28734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rgbClr val="000000"/>
              </a:solidFill>
            </a:rPr>
            <a:t>TOTAL</a:t>
          </a:r>
        </a:p>
        <a:p xmlns:a="http://schemas.openxmlformats.org/drawingml/2006/main">
          <a:pPr algn="ctr"/>
          <a:r>
            <a:rPr lang="en-US" sz="1000" b="1" dirty="0" smtClean="0">
              <a:solidFill>
                <a:srgbClr val="000000"/>
              </a:solidFill>
            </a:rPr>
            <a:t>CLAIMS </a:t>
          </a:r>
          <a:r>
            <a:rPr lang="en-US" sz="1050" b="1" dirty="0" smtClean="0">
              <a:solidFill>
                <a:srgbClr val="000000"/>
              </a:solidFill>
            </a:rPr>
            <a:t>3,497</a:t>
          </a:r>
          <a:endParaRPr lang="en-US" sz="1050" b="1" dirty="0">
            <a:solidFill>
              <a:srgbClr val="000000"/>
            </a:solidFill>
          </a:endParaRPr>
        </a:p>
      </cdr:txBody>
    </cdr:sp>
  </cdr:relSizeAnchor>
  <cdr:relSizeAnchor xmlns:cdr="http://schemas.openxmlformats.org/drawingml/2006/chartDrawing">
    <cdr:from>
      <cdr:x>0.7</cdr:x>
      <cdr:y>0.03245</cdr:y>
    </cdr:from>
    <cdr:to>
      <cdr:x>0.775</cdr:x>
      <cdr:y>0.65352</cdr:y>
    </cdr:to>
    <cdr:sp macro="" textlink="">
      <cdr:nvSpPr>
        <cdr:cNvPr id="3" name="TextBox 1"/>
        <cdr:cNvSpPr txBox="1"/>
      </cdr:nvSpPr>
      <cdr:spPr>
        <a:xfrm xmlns:a="http://schemas.openxmlformats.org/drawingml/2006/main">
          <a:off x="6400800" y="150125"/>
          <a:ext cx="685800" cy="28734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solidFill>
                <a:srgbClr val="000000"/>
              </a:solidFill>
            </a:rPr>
            <a:t>TOTAL</a:t>
          </a:r>
        </a:p>
        <a:p xmlns:a="http://schemas.openxmlformats.org/drawingml/2006/main">
          <a:pPr algn="ctr"/>
          <a:r>
            <a:rPr lang="en-US" sz="1000" b="1" dirty="0" smtClean="0">
              <a:solidFill>
                <a:srgbClr val="000000"/>
              </a:solidFill>
            </a:rPr>
            <a:t>CLAIMS </a:t>
          </a:r>
          <a:r>
            <a:rPr lang="en-US" sz="1050" b="1" dirty="0" smtClean="0">
              <a:solidFill>
                <a:srgbClr val="000000"/>
              </a:solidFill>
            </a:rPr>
            <a:t>2,879</a:t>
          </a:r>
          <a:endParaRPr lang="en-US" sz="1050" b="1" dirty="0">
            <a:solidFill>
              <a:srgbClr val="000000"/>
            </a:solidFill>
          </a:endParaRPr>
        </a:p>
      </cdr:txBody>
    </cdr:sp>
  </cdr:relSizeAnchor>
  <cdr:relSizeAnchor xmlns:cdr="http://schemas.openxmlformats.org/drawingml/2006/chartDrawing">
    <cdr:from>
      <cdr:x>0.58333</cdr:x>
      <cdr:y>0.0354</cdr:y>
    </cdr:from>
    <cdr:to>
      <cdr:x>0.66667</cdr:x>
      <cdr:y>0.65352</cdr:y>
    </cdr:to>
    <cdr:sp macro="" textlink="">
      <cdr:nvSpPr>
        <cdr:cNvPr id="4" name="TextBox 3"/>
        <cdr:cNvSpPr txBox="1"/>
      </cdr:nvSpPr>
      <cdr:spPr>
        <a:xfrm xmlns:a="http://schemas.openxmlformats.org/drawingml/2006/main">
          <a:off x="5333970" y="163773"/>
          <a:ext cx="762060" cy="2859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rgbClr val="000000"/>
              </a:solidFill>
            </a:rPr>
            <a:t>TOTAL CLAIMS</a:t>
          </a:r>
        </a:p>
        <a:p xmlns:a="http://schemas.openxmlformats.org/drawingml/2006/main">
          <a:pPr algn="ctr"/>
          <a:r>
            <a:rPr lang="en-US" sz="1050" b="1" dirty="0" smtClean="0">
              <a:solidFill>
                <a:srgbClr val="000000"/>
              </a:solidFill>
            </a:rPr>
            <a:t>2,333</a:t>
          </a:r>
          <a:endParaRPr lang="en-US" sz="1050" b="1" dirty="0">
            <a:solidFill>
              <a:srgbClr val="000000"/>
            </a:solidFill>
          </a:endParaRPr>
        </a:p>
      </cdr:txBody>
    </cdr:sp>
  </cdr:relSizeAnchor>
  <cdr:relSizeAnchor xmlns:cdr="http://schemas.openxmlformats.org/drawingml/2006/chartDrawing">
    <cdr:from>
      <cdr:x>0.475</cdr:x>
      <cdr:y>0.0354</cdr:y>
    </cdr:from>
    <cdr:to>
      <cdr:x>0.55</cdr:x>
      <cdr:y>0.65352</cdr:y>
    </cdr:to>
    <cdr:sp macro="" textlink="">
      <cdr:nvSpPr>
        <cdr:cNvPr id="5" name="TextBox 4"/>
        <cdr:cNvSpPr txBox="1"/>
      </cdr:nvSpPr>
      <cdr:spPr>
        <a:xfrm xmlns:a="http://schemas.openxmlformats.org/drawingml/2006/main">
          <a:off x="4343400" y="163773"/>
          <a:ext cx="685800" cy="2859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rgbClr val="000000"/>
              </a:solidFill>
            </a:rPr>
            <a:t>TOTAL</a:t>
          </a:r>
          <a:r>
            <a:rPr lang="en-US" sz="1000" b="1" dirty="0" smtClean="0">
              <a:solidFill>
                <a:schemeClr val="bg1"/>
              </a:solidFill>
            </a:rPr>
            <a:t> </a:t>
          </a:r>
          <a:r>
            <a:rPr lang="en-US" sz="1000" b="1" dirty="0" smtClean="0">
              <a:solidFill>
                <a:srgbClr val="000000"/>
              </a:solidFill>
            </a:rPr>
            <a:t>CLAIMS </a:t>
          </a:r>
          <a:r>
            <a:rPr lang="en-US" sz="1050" b="1" dirty="0" smtClean="0">
              <a:solidFill>
                <a:srgbClr val="000000"/>
              </a:solidFill>
            </a:rPr>
            <a:t>1,516</a:t>
          </a:r>
          <a:endParaRPr lang="en-US" sz="1050" b="1" dirty="0">
            <a:solidFill>
              <a:srgbClr val="000000"/>
            </a:solidFill>
          </a:endParaRPr>
        </a:p>
      </cdr:txBody>
    </cdr:sp>
  </cdr:relSizeAnchor>
  <cdr:relSizeAnchor xmlns:cdr="http://schemas.openxmlformats.org/drawingml/2006/chartDrawing">
    <cdr:from>
      <cdr:x>0.35833</cdr:x>
      <cdr:y>0.0354</cdr:y>
    </cdr:from>
    <cdr:to>
      <cdr:x>0.44167</cdr:x>
      <cdr:y>0.65352</cdr:y>
    </cdr:to>
    <cdr:sp macro="" textlink="">
      <cdr:nvSpPr>
        <cdr:cNvPr id="6" name="TextBox 5"/>
        <cdr:cNvSpPr txBox="1"/>
      </cdr:nvSpPr>
      <cdr:spPr>
        <a:xfrm xmlns:a="http://schemas.openxmlformats.org/drawingml/2006/main">
          <a:off x="3276570" y="163773"/>
          <a:ext cx="762060" cy="28597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smtClean="0">
              <a:solidFill>
                <a:srgbClr val="000000"/>
              </a:solidFill>
            </a:rPr>
            <a:t>TOTAL CLAIMS </a:t>
          </a:r>
          <a:r>
            <a:rPr lang="en-US" sz="1050" b="1" dirty="0" smtClean="0">
              <a:solidFill>
                <a:srgbClr val="000000"/>
              </a:solidFill>
            </a:rPr>
            <a:t>1,319</a:t>
          </a:r>
          <a:endParaRPr lang="en-US" sz="1050" b="1" dirty="0">
            <a:solidFill>
              <a:srgbClr val="000000"/>
            </a:solidFill>
          </a:endParaRPr>
        </a:p>
      </cdr:txBody>
    </cdr:sp>
  </cdr:relSizeAnchor>
  <cdr:relSizeAnchor xmlns:cdr="http://schemas.openxmlformats.org/drawingml/2006/chartDrawing">
    <cdr:from>
      <cdr:x>0.25</cdr:x>
      <cdr:y>0.0354</cdr:y>
    </cdr:from>
    <cdr:to>
      <cdr:x>0.325</cdr:x>
      <cdr:y>0.65352</cdr:y>
    </cdr:to>
    <cdr:sp macro="" textlink="">
      <cdr:nvSpPr>
        <cdr:cNvPr id="8" name="TextBox 7"/>
        <cdr:cNvSpPr txBox="1"/>
      </cdr:nvSpPr>
      <cdr:spPr>
        <a:xfrm xmlns:a="http://schemas.openxmlformats.org/drawingml/2006/main">
          <a:off x="2286000" y="163773"/>
          <a:ext cx="685800" cy="2859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50" b="1" dirty="0" smtClean="0">
              <a:solidFill>
                <a:srgbClr val="000000"/>
              </a:solidFill>
            </a:rPr>
            <a:t>TOTAL </a:t>
          </a:r>
          <a:r>
            <a:rPr lang="en-US" sz="1000" b="1" dirty="0" smtClean="0">
              <a:solidFill>
                <a:srgbClr val="000000"/>
              </a:solidFill>
            </a:rPr>
            <a:t>CLAIMS</a:t>
          </a:r>
          <a:r>
            <a:rPr lang="en-US" sz="1050" b="1" dirty="0" smtClean="0">
              <a:solidFill>
                <a:srgbClr val="000000"/>
              </a:solidFill>
            </a:rPr>
            <a:t> </a:t>
          </a:r>
          <a:r>
            <a:rPr lang="en-US" b="1" dirty="0" smtClean="0">
              <a:solidFill>
                <a:srgbClr val="000000"/>
              </a:solidFill>
            </a:rPr>
            <a:t>1,104</a:t>
          </a:r>
          <a:endParaRPr lang="en-US" b="1"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3012598" cy="461725"/>
          </a:xfrm>
          <a:prstGeom prst="rect">
            <a:avLst/>
          </a:prstGeom>
          <a:noFill/>
          <a:ln w="9525">
            <a:noFill/>
            <a:miter lim="800000"/>
            <a:headEnd/>
            <a:tailEnd/>
          </a:ln>
          <a:effectLst/>
        </p:spPr>
        <p:txBody>
          <a:bodyPr vert="horz" wrap="square" lIns="90745" tIns="45374" rIns="90745" bIns="45374" numCol="1" anchor="t" anchorCtr="0" compatLnSpc="1">
            <a:prstTxWarp prst="textNoShape">
              <a:avLst/>
            </a:prstTxWarp>
          </a:bodyPr>
          <a:lstStyle>
            <a:lvl1pPr defTabSz="907667" eaLnBrk="0" hangingPunct="0">
              <a:spcBef>
                <a:spcPct val="0"/>
              </a:spcBef>
              <a:buClrTx/>
              <a:buFontTx/>
              <a:buNone/>
              <a:defRPr sz="1200">
                <a:solidFill>
                  <a:schemeClr val="tx1"/>
                </a:solidFill>
                <a:latin typeface="Arial" pitchFamily="34" charset="0"/>
                <a:cs typeface="+mn-cs"/>
              </a:defRPr>
            </a:lvl1pPr>
          </a:lstStyle>
          <a:p>
            <a:pPr>
              <a:defRPr/>
            </a:pPr>
            <a:r>
              <a:rPr lang="en-US"/>
              <a:t>DRAFT</a:t>
            </a:r>
          </a:p>
        </p:txBody>
      </p:sp>
      <p:sp>
        <p:nvSpPr>
          <p:cNvPr id="36867" name="Rectangle 3"/>
          <p:cNvSpPr>
            <a:spLocks noGrp="1" noChangeArrowheads="1"/>
          </p:cNvSpPr>
          <p:nvPr>
            <p:ph type="dt" sz="quarter" idx="1"/>
          </p:nvPr>
        </p:nvSpPr>
        <p:spPr bwMode="auto">
          <a:xfrm>
            <a:off x="3935891" y="0"/>
            <a:ext cx="3012597" cy="461725"/>
          </a:xfrm>
          <a:prstGeom prst="rect">
            <a:avLst/>
          </a:prstGeom>
          <a:noFill/>
          <a:ln w="9525">
            <a:noFill/>
            <a:miter lim="800000"/>
            <a:headEnd/>
            <a:tailEnd/>
          </a:ln>
          <a:effectLst/>
        </p:spPr>
        <p:txBody>
          <a:bodyPr vert="horz" wrap="square" lIns="90745" tIns="45374" rIns="90745" bIns="45374" numCol="1" anchor="t" anchorCtr="0" compatLnSpc="1">
            <a:prstTxWarp prst="textNoShape">
              <a:avLst/>
            </a:prstTxWarp>
          </a:bodyPr>
          <a:lstStyle>
            <a:lvl1pPr algn="r" defTabSz="907667" eaLnBrk="0" hangingPunct="0">
              <a:spcBef>
                <a:spcPct val="0"/>
              </a:spcBef>
              <a:buClrTx/>
              <a:buFontTx/>
              <a:buNone/>
              <a:defRPr sz="1200">
                <a:solidFill>
                  <a:schemeClr val="tx1"/>
                </a:solidFill>
                <a:latin typeface="Arial" pitchFamily="34" charset="0"/>
                <a:cs typeface="+mn-cs"/>
              </a:defRPr>
            </a:lvl1pPr>
          </a:lstStyle>
          <a:p>
            <a:pPr>
              <a:defRPr/>
            </a:pPr>
            <a:fld id="{1CEB82CC-E869-412C-8C41-16C74265EE68}" type="datetime8">
              <a:rPr lang="en-US"/>
              <a:pPr>
                <a:defRPr/>
              </a:pPr>
              <a:t>2/24/2015 8:29 AM</a:t>
            </a:fld>
            <a:endParaRPr lang="en-US" dirty="0"/>
          </a:p>
        </p:txBody>
      </p:sp>
      <p:sp>
        <p:nvSpPr>
          <p:cNvPr id="36868" name="Rectangle 4"/>
          <p:cNvSpPr>
            <a:spLocks noGrp="1" noChangeArrowheads="1"/>
          </p:cNvSpPr>
          <p:nvPr>
            <p:ph type="ftr" sz="quarter" idx="2"/>
          </p:nvPr>
        </p:nvSpPr>
        <p:spPr bwMode="auto">
          <a:xfrm>
            <a:off x="1" y="8772764"/>
            <a:ext cx="3012598" cy="461724"/>
          </a:xfrm>
          <a:prstGeom prst="rect">
            <a:avLst/>
          </a:prstGeom>
          <a:noFill/>
          <a:ln w="9525">
            <a:noFill/>
            <a:miter lim="800000"/>
            <a:headEnd/>
            <a:tailEnd/>
          </a:ln>
          <a:effectLst/>
        </p:spPr>
        <p:txBody>
          <a:bodyPr vert="horz" wrap="square" lIns="90745" tIns="45374" rIns="90745" bIns="45374" numCol="1" anchor="b" anchorCtr="0" compatLnSpc="1">
            <a:prstTxWarp prst="textNoShape">
              <a:avLst/>
            </a:prstTxWarp>
          </a:bodyPr>
          <a:lstStyle>
            <a:lvl1pPr defTabSz="907667" eaLnBrk="0" hangingPunct="0">
              <a:spcBef>
                <a:spcPct val="0"/>
              </a:spcBef>
              <a:buClrTx/>
              <a:buFontTx/>
              <a:buNone/>
              <a:defRPr sz="1200">
                <a:solidFill>
                  <a:schemeClr val="tx1"/>
                </a:solidFill>
                <a:latin typeface="Arial" pitchFamily="34" charset="0"/>
                <a:cs typeface="+mn-cs"/>
              </a:defRPr>
            </a:lvl1pPr>
          </a:lstStyle>
          <a:p>
            <a:pPr>
              <a:defRPr/>
            </a:pPr>
            <a:r>
              <a:rPr lang="en-US"/>
              <a:t>DMS FY 16 JFC Presentation – February  2016</a:t>
            </a:r>
          </a:p>
        </p:txBody>
      </p:sp>
      <p:sp>
        <p:nvSpPr>
          <p:cNvPr id="36869" name="Rectangle 5"/>
          <p:cNvSpPr>
            <a:spLocks noGrp="1" noChangeArrowheads="1"/>
          </p:cNvSpPr>
          <p:nvPr>
            <p:ph type="sldNum" sz="quarter" idx="3"/>
          </p:nvPr>
        </p:nvSpPr>
        <p:spPr bwMode="auto">
          <a:xfrm>
            <a:off x="3935891" y="8772764"/>
            <a:ext cx="3012597" cy="461724"/>
          </a:xfrm>
          <a:prstGeom prst="rect">
            <a:avLst/>
          </a:prstGeom>
          <a:noFill/>
          <a:ln w="9525">
            <a:noFill/>
            <a:miter lim="800000"/>
            <a:headEnd/>
            <a:tailEnd/>
          </a:ln>
          <a:effectLst/>
        </p:spPr>
        <p:txBody>
          <a:bodyPr vert="horz" wrap="square" lIns="90745" tIns="45374" rIns="90745" bIns="45374" numCol="1" anchor="b" anchorCtr="0" compatLnSpc="1">
            <a:prstTxWarp prst="textNoShape">
              <a:avLst/>
            </a:prstTxWarp>
          </a:bodyPr>
          <a:lstStyle>
            <a:lvl1pPr algn="r" defTabSz="907667" eaLnBrk="0" hangingPunct="0">
              <a:spcBef>
                <a:spcPct val="0"/>
              </a:spcBef>
              <a:buClrTx/>
              <a:buFontTx/>
              <a:buNone/>
              <a:defRPr sz="1200">
                <a:solidFill>
                  <a:schemeClr val="tx1"/>
                </a:solidFill>
                <a:latin typeface="Arial" pitchFamily="34" charset="0"/>
                <a:cs typeface="+mn-cs"/>
              </a:defRPr>
            </a:lvl1pPr>
          </a:lstStyle>
          <a:p>
            <a:pPr>
              <a:defRPr/>
            </a:pPr>
            <a:fld id="{50A452A1-D4C1-4A5B-A46F-3A98B9E1188B}" type="slidenum">
              <a:rPr lang="en-US"/>
              <a:pPr>
                <a:defRPr/>
              </a:pPr>
              <a:t>‹#›</a:t>
            </a:fld>
            <a:endParaRPr lang="en-US" dirty="0"/>
          </a:p>
        </p:txBody>
      </p:sp>
    </p:spTree>
    <p:extLst>
      <p:ext uri="{BB962C8B-B14F-4D97-AF65-F5344CB8AC3E}">
        <p14:creationId xmlns:p14="http://schemas.microsoft.com/office/powerpoint/2010/main" val="34736406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12598" cy="461725"/>
          </a:xfrm>
          <a:prstGeom prst="rect">
            <a:avLst/>
          </a:prstGeom>
          <a:noFill/>
          <a:ln w="9525">
            <a:noFill/>
            <a:miter lim="800000"/>
            <a:headEnd/>
            <a:tailEnd/>
          </a:ln>
        </p:spPr>
        <p:txBody>
          <a:bodyPr vert="horz" wrap="square" lIns="90745" tIns="45374" rIns="90745" bIns="45374" numCol="1" anchor="t" anchorCtr="0" compatLnSpc="1">
            <a:prstTxWarp prst="textNoShape">
              <a:avLst/>
            </a:prstTxWarp>
          </a:bodyPr>
          <a:lstStyle>
            <a:lvl1pPr defTabSz="907667">
              <a:spcBef>
                <a:spcPct val="0"/>
              </a:spcBef>
              <a:buClrTx/>
              <a:buFontTx/>
              <a:buNone/>
              <a:defRPr sz="1200">
                <a:solidFill>
                  <a:schemeClr val="tx1"/>
                </a:solidFill>
                <a:latin typeface="Arial" pitchFamily="34" charset="0"/>
                <a:cs typeface="+mn-cs"/>
              </a:defRPr>
            </a:lvl1pPr>
          </a:lstStyle>
          <a:p>
            <a:pPr>
              <a:defRPr/>
            </a:pPr>
            <a:r>
              <a:rPr lang="en-US"/>
              <a:t>DRAFT</a:t>
            </a:r>
          </a:p>
        </p:txBody>
      </p:sp>
      <p:sp>
        <p:nvSpPr>
          <p:cNvPr id="3" name="Date Placeholder 2"/>
          <p:cNvSpPr>
            <a:spLocks noGrp="1"/>
          </p:cNvSpPr>
          <p:nvPr>
            <p:ph type="dt" idx="1"/>
          </p:nvPr>
        </p:nvSpPr>
        <p:spPr bwMode="auto">
          <a:xfrm>
            <a:off x="3935891" y="0"/>
            <a:ext cx="3012597" cy="461725"/>
          </a:xfrm>
          <a:prstGeom prst="rect">
            <a:avLst/>
          </a:prstGeom>
          <a:noFill/>
          <a:ln w="9525">
            <a:noFill/>
            <a:miter lim="800000"/>
            <a:headEnd/>
            <a:tailEnd/>
          </a:ln>
        </p:spPr>
        <p:txBody>
          <a:bodyPr vert="horz" wrap="square" lIns="90745" tIns="45374" rIns="90745" bIns="45374" numCol="1" anchor="t" anchorCtr="0" compatLnSpc="1">
            <a:prstTxWarp prst="textNoShape">
              <a:avLst/>
            </a:prstTxWarp>
          </a:bodyPr>
          <a:lstStyle>
            <a:lvl1pPr algn="r" defTabSz="907667">
              <a:spcBef>
                <a:spcPct val="0"/>
              </a:spcBef>
              <a:buClrTx/>
              <a:buFontTx/>
              <a:buNone/>
              <a:defRPr sz="1200">
                <a:solidFill>
                  <a:schemeClr val="tx1"/>
                </a:solidFill>
                <a:latin typeface="Arial" pitchFamily="34" charset="0"/>
                <a:cs typeface="+mn-cs"/>
              </a:defRPr>
            </a:lvl1pPr>
          </a:lstStyle>
          <a:p>
            <a:pPr>
              <a:defRPr/>
            </a:pPr>
            <a:fld id="{BFF559AE-2F32-4471-853C-59BBC8683D68}" type="datetime8">
              <a:rPr lang="en-US"/>
              <a:pPr>
                <a:defRPr/>
              </a:pPr>
              <a:t>2/24/2015 8:29 AM</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0610" tIns="45305" rIns="90610" bIns="45305" rtlCol="0" anchor="ctr"/>
          <a:lstStyle/>
          <a:p>
            <a:pPr lvl="0"/>
            <a:endParaRPr lang="en-US" noProof="0" dirty="0" smtClean="0"/>
          </a:p>
        </p:txBody>
      </p:sp>
      <p:sp>
        <p:nvSpPr>
          <p:cNvPr id="5" name="Notes Placeholder 4"/>
          <p:cNvSpPr>
            <a:spLocks noGrp="1"/>
          </p:cNvSpPr>
          <p:nvPr>
            <p:ph type="body" sz="quarter" idx="3"/>
          </p:nvPr>
        </p:nvSpPr>
        <p:spPr bwMode="auto">
          <a:xfrm>
            <a:off x="696436" y="4387176"/>
            <a:ext cx="5557204" cy="4157106"/>
          </a:xfrm>
          <a:prstGeom prst="rect">
            <a:avLst/>
          </a:prstGeom>
          <a:noFill/>
          <a:ln w="9525">
            <a:noFill/>
            <a:miter lim="800000"/>
            <a:headEnd/>
            <a:tailEnd/>
          </a:ln>
        </p:spPr>
        <p:txBody>
          <a:bodyPr vert="horz" wrap="square" lIns="90745" tIns="45374" rIns="90745" bIns="453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772764"/>
            <a:ext cx="3012598" cy="461724"/>
          </a:xfrm>
          <a:prstGeom prst="rect">
            <a:avLst/>
          </a:prstGeom>
          <a:noFill/>
          <a:ln w="9525">
            <a:noFill/>
            <a:miter lim="800000"/>
            <a:headEnd/>
            <a:tailEnd/>
          </a:ln>
        </p:spPr>
        <p:txBody>
          <a:bodyPr vert="horz" wrap="square" lIns="90745" tIns="45374" rIns="90745" bIns="45374" numCol="1" anchor="b" anchorCtr="0" compatLnSpc="1">
            <a:prstTxWarp prst="textNoShape">
              <a:avLst/>
            </a:prstTxWarp>
          </a:bodyPr>
          <a:lstStyle>
            <a:lvl1pPr defTabSz="907667">
              <a:spcBef>
                <a:spcPct val="0"/>
              </a:spcBef>
              <a:buClrTx/>
              <a:buFontTx/>
              <a:buNone/>
              <a:defRPr sz="1200">
                <a:solidFill>
                  <a:schemeClr val="tx1"/>
                </a:solidFill>
                <a:latin typeface="Arial" pitchFamily="34" charset="0"/>
                <a:cs typeface="+mn-cs"/>
              </a:defRPr>
            </a:lvl1pPr>
          </a:lstStyle>
          <a:p>
            <a:pPr>
              <a:defRPr/>
            </a:pPr>
            <a:r>
              <a:rPr lang="en-US"/>
              <a:t>DMS FY 16 JFC Presentation – February  2016</a:t>
            </a:r>
          </a:p>
        </p:txBody>
      </p:sp>
      <p:sp>
        <p:nvSpPr>
          <p:cNvPr id="7" name="Slide Number Placeholder 6"/>
          <p:cNvSpPr>
            <a:spLocks noGrp="1"/>
          </p:cNvSpPr>
          <p:nvPr>
            <p:ph type="sldNum" sz="quarter" idx="5"/>
          </p:nvPr>
        </p:nvSpPr>
        <p:spPr bwMode="auto">
          <a:xfrm>
            <a:off x="3935891" y="8772764"/>
            <a:ext cx="3012597" cy="461724"/>
          </a:xfrm>
          <a:prstGeom prst="rect">
            <a:avLst/>
          </a:prstGeom>
          <a:noFill/>
          <a:ln w="9525">
            <a:noFill/>
            <a:miter lim="800000"/>
            <a:headEnd/>
            <a:tailEnd/>
          </a:ln>
        </p:spPr>
        <p:txBody>
          <a:bodyPr vert="horz" wrap="square" lIns="90745" tIns="45374" rIns="90745" bIns="45374" numCol="1" anchor="b" anchorCtr="0" compatLnSpc="1">
            <a:prstTxWarp prst="textNoShape">
              <a:avLst/>
            </a:prstTxWarp>
          </a:bodyPr>
          <a:lstStyle>
            <a:lvl1pPr algn="r" defTabSz="907667">
              <a:spcBef>
                <a:spcPct val="0"/>
              </a:spcBef>
              <a:buClrTx/>
              <a:buFontTx/>
              <a:buNone/>
              <a:defRPr sz="1200">
                <a:solidFill>
                  <a:schemeClr val="tx1"/>
                </a:solidFill>
                <a:latin typeface="Arial" pitchFamily="34" charset="0"/>
                <a:cs typeface="+mn-cs"/>
              </a:defRPr>
            </a:lvl1pPr>
          </a:lstStyle>
          <a:p>
            <a:pPr>
              <a:defRPr/>
            </a:pPr>
            <a:fld id="{A198FD57-32E6-466D-9CA0-8766FCE0BCCB}" type="slidenum">
              <a:rPr lang="en-US"/>
              <a:pPr>
                <a:defRPr/>
              </a:pPr>
              <a:t>‹#›</a:t>
            </a:fld>
            <a:endParaRPr lang="en-US" dirty="0"/>
          </a:p>
        </p:txBody>
      </p:sp>
    </p:spTree>
    <p:extLst>
      <p:ext uri="{BB962C8B-B14F-4D97-AF65-F5344CB8AC3E}">
        <p14:creationId xmlns:p14="http://schemas.microsoft.com/office/powerpoint/2010/main" val="3809062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400" dirty="0"/>
              <a:t>Good morning Representative Smith, Senator McDowell, and members of the Joint Finance Committee.  I am Kevin Kelley, Director of the Division of Management Services (DMS).  With me today is </a:t>
            </a:r>
            <a:r>
              <a:rPr lang="en-US" altLang="en-US" sz="1400" dirty="0" err="1"/>
              <a:t>Zel</a:t>
            </a:r>
            <a:r>
              <a:rPr lang="en-US" altLang="en-US" sz="1400" dirty="0"/>
              <a:t> Cannon, our Deputy Director and Debbie Wallace, Manager of the DHSS Budget, Policy and Revenue Management unit.  I wish to begin by thanking you for this opportunity to share the details regarding DMS’ Governor’s Recommended Budget.</a:t>
            </a:r>
          </a:p>
        </p:txBody>
      </p:sp>
      <p:sp>
        <p:nvSpPr>
          <p:cNvPr id="22533" name="Footer Placeholder 5"/>
          <p:cNvSpPr>
            <a:spLocks noGrp="1"/>
          </p:cNvSpPr>
          <p:nvPr>
            <p:ph type="ftr" sz="quarter" idx="4"/>
          </p:nvPr>
        </p:nvSpPr>
        <p:spPr>
          <a:xfrm>
            <a:off x="0" y="8772764"/>
            <a:ext cx="3542460" cy="463311"/>
          </a:xfrm>
        </p:spPr>
        <p:txBody>
          <a:bodyPr/>
          <a:lstStyle/>
          <a:p>
            <a:pPr defTabSz="907546">
              <a:defRPr/>
            </a:pPr>
            <a:r>
              <a:rPr lang="en-US" sz="1000" dirty="0">
                <a:latin typeface="+mj-lt"/>
              </a:rPr>
              <a:t>DMS FY 16 JFC Presentation – February  2016</a:t>
            </a:r>
          </a:p>
        </p:txBody>
      </p:sp>
      <p:sp>
        <p:nvSpPr>
          <p:cNvPr id="4" name="Slide Number Placeholder 3"/>
          <p:cNvSpPr>
            <a:spLocks noGrp="1"/>
          </p:cNvSpPr>
          <p:nvPr>
            <p:ph type="sldNum" sz="quarter" idx="5"/>
          </p:nvPr>
        </p:nvSpPr>
        <p:spPr/>
        <p:txBody>
          <a:bodyPr/>
          <a:lstStyle/>
          <a:p>
            <a:pPr>
              <a:defRPr/>
            </a:pPr>
            <a:fld id="{647B9F48-3613-4C09-9980-55AB25011FBC}" type="slidenum">
              <a:rPr lang="en-US" sz="1000">
                <a:latin typeface="+mj-lt"/>
              </a:rPr>
              <a:pPr>
                <a:defRPr/>
              </a:pPr>
              <a:t>1</a:t>
            </a:fld>
            <a:endParaRPr lang="en-US" sz="1000" dirty="0">
              <a:latin typeface="+mj-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66813" y="733425"/>
            <a:ext cx="4616450"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400" dirty="0"/>
              <a:t>In conclusion, DMS continues to collaborate with the divisions to leverage, reevaluate and realign resources to achieve the delivery of customer driven services.  </a:t>
            </a:r>
          </a:p>
          <a:p>
            <a:pPr eaLnBrk="1" hangingPunct="1">
              <a:spcBef>
                <a:spcPct val="0"/>
              </a:spcBef>
            </a:pPr>
            <a:endParaRPr lang="en-US" altLang="en-US" sz="1400" dirty="0"/>
          </a:p>
          <a:p>
            <a:pPr eaLnBrk="1" hangingPunct="1">
              <a:spcBef>
                <a:spcPct val="0"/>
              </a:spcBef>
            </a:pPr>
            <a:r>
              <a:rPr lang="en-US" altLang="en-US" sz="1400" dirty="0"/>
              <a:t>I would like to publicly acknowledge our dedicated and talented staff for its excellent work and support of our services and programs.  </a:t>
            </a:r>
          </a:p>
          <a:p>
            <a:pPr eaLnBrk="1" hangingPunct="1">
              <a:spcBef>
                <a:spcPct val="0"/>
              </a:spcBef>
            </a:pPr>
            <a:endParaRPr lang="en-US" altLang="en-US" sz="1400" dirty="0"/>
          </a:p>
          <a:p>
            <a:pPr eaLnBrk="1" hangingPunct="1">
              <a:spcBef>
                <a:spcPct val="0"/>
              </a:spcBef>
            </a:pPr>
            <a:r>
              <a:rPr lang="en-US" altLang="en-US" sz="1400" dirty="0"/>
              <a:t>Thank you for your time and now I would be happy to take your questions. </a:t>
            </a:r>
          </a:p>
          <a:p>
            <a:pPr eaLnBrk="1" hangingPunct="1">
              <a:spcBef>
                <a:spcPct val="0"/>
              </a:spcBef>
            </a:pPr>
            <a:endParaRPr lang="en-US" altLang="en-US" sz="1400" dirty="0"/>
          </a:p>
        </p:txBody>
      </p:sp>
      <p:sp>
        <p:nvSpPr>
          <p:cNvPr id="24580" name="Slide Number Placeholder 3"/>
          <p:cNvSpPr txBox="1">
            <a:spLocks noGrp="1"/>
          </p:cNvSpPr>
          <p:nvPr/>
        </p:nvSpPr>
        <p:spPr bwMode="auto">
          <a:xfrm>
            <a:off x="3937477" y="8601402"/>
            <a:ext cx="3012598" cy="46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45" tIns="45374" rIns="90745" bIns="45374"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buFont typeface="Wingdings" pitchFamily="2" charset="2"/>
              <a:buNone/>
            </a:pPr>
            <a:endParaRPr lang="en-US" altLang="en-US">
              <a:latin typeface="Arial" charset="0"/>
            </a:endParaRPr>
          </a:p>
        </p:txBody>
      </p:sp>
      <p:sp>
        <p:nvSpPr>
          <p:cNvPr id="38918" name="Footer Placeholder 5"/>
          <p:cNvSpPr>
            <a:spLocks noGrp="1"/>
          </p:cNvSpPr>
          <p:nvPr>
            <p:ph type="ftr" sz="quarter" idx="4"/>
          </p:nvPr>
        </p:nvSpPr>
        <p:spPr>
          <a:xfrm>
            <a:off x="0" y="8591883"/>
            <a:ext cx="3523423" cy="642606"/>
          </a:xfrm>
        </p:spPr>
        <p:txBody>
          <a:bodyPr/>
          <a:lstStyle/>
          <a:p>
            <a:pPr defTabSz="907546">
              <a:defRPr/>
            </a:pPr>
            <a:r>
              <a:rPr lang="en-US" sz="1000">
                <a:latin typeface="+mj-lt"/>
              </a:rPr>
              <a:t>DMS FY 16 JFC Presentation – February  2016</a:t>
            </a:r>
            <a:endParaRPr lang="en-US">
              <a:latin typeface="+mj-lt"/>
            </a:endParaRPr>
          </a:p>
        </p:txBody>
      </p:sp>
      <p:sp>
        <p:nvSpPr>
          <p:cNvPr id="3" name="Slide Number Placeholder 2"/>
          <p:cNvSpPr>
            <a:spLocks noGrp="1"/>
          </p:cNvSpPr>
          <p:nvPr>
            <p:ph type="sldNum" sz="quarter" idx="5"/>
          </p:nvPr>
        </p:nvSpPr>
        <p:spPr/>
        <p:txBody>
          <a:bodyPr/>
          <a:lstStyle/>
          <a:p>
            <a:pPr>
              <a:defRPr/>
            </a:pPr>
            <a:fld id="{E45FB74E-819F-4844-A82C-FADFE67DD77A}" type="slidenum">
              <a:rPr lang="en-US" sz="1000">
                <a:latin typeface="+mj-lt"/>
              </a:rPr>
              <a:pPr>
                <a:defRPr/>
              </a:pPr>
              <a:t>10</a:t>
            </a:fld>
            <a:endParaRPr lang="en-US" sz="1000" dirty="0">
              <a:latin typeface="+mj-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0"/>
              </a:spcBef>
            </a:pPr>
            <a:r>
              <a:rPr lang="en-US" altLang="en-US" sz="1400" dirty="0"/>
              <a:t>The mission of our Division is to provide high-quality leadership and technical expertise in DHSS through efficient and cost-effective management of human, financial, information and facility resources.  Our strategic focus is to leverage departmental resources so that our divisions can focus on serving the citizens of Delaware.  Additionally, we serve as a liaison between other state and federal agencies, legislators, and multiple community partners on various matters. </a:t>
            </a:r>
          </a:p>
        </p:txBody>
      </p:sp>
      <p:sp>
        <p:nvSpPr>
          <p:cNvPr id="23557" name="Footer Placeholder 5"/>
          <p:cNvSpPr>
            <a:spLocks noGrp="1"/>
          </p:cNvSpPr>
          <p:nvPr>
            <p:ph type="ftr" sz="quarter" idx="4"/>
          </p:nvPr>
        </p:nvSpPr>
        <p:spPr>
          <a:xfrm>
            <a:off x="0" y="8801325"/>
            <a:ext cx="3561497" cy="434751"/>
          </a:xfrm>
        </p:spPr>
        <p:txBody>
          <a:bodyPr/>
          <a:lstStyle/>
          <a:p>
            <a:pPr defTabSz="907546">
              <a:defRPr/>
            </a:pPr>
            <a:r>
              <a:rPr lang="en-US" sz="1000" dirty="0">
                <a:latin typeface="+mj-lt"/>
              </a:rPr>
              <a:t>DMS FY 16 JFC Presentation – February  2016</a:t>
            </a:r>
          </a:p>
        </p:txBody>
      </p:sp>
      <p:sp>
        <p:nvSpPr>
          <p:cNvPr id="3" name="Slide Number Placeholder 2"/>
          <p:cNvSpPr>
            <a:spLocks noGrp="1"/>
          </p:cNvSpPr>
          <p:nvPr>
            <p:ph type="sldNum" sz="quarter" idx="5"/>
          </p:nvPr>
        </p:nvSpPr>
        <p:spPr/>
        <p:txBody>
          <a:bodyPr/>
          <a:lstStyle/>
          <a:p>
            <a:pPr>
              <a:defRPr/>
            </a:pPr>
            <a:fld id="{16A2E156-FA13-426E-A840-8E5000E9E6E0}" type="slidenum">
              <a:rPr lang="en-US" sz="1000">
                <a:latin typeface="+mj-lt"/>
              </a:rPr>
              <a:pPr>
                <a:defRPr/>
              </a:pPr>
              <a:t>2</a:t>
            </a:fld>
            <a:endParaRPr lang="en-US" sz="1000" dirty="0">
              <a:latin typeface="+mj-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a:xfrm>
            <a:off x="669467" y="4387176"/>
            <a:ext cx="5555618" cy="41571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400" dirty="0"/>
              <a:t>Division of Management Services consists of nine (9) distinct functional units.    </a:t>
            </a:r>
          </a:p>
          <a:p>
            <a:pPr marL="736158" lvl="1" indent="-282405" eaLnBrk="1" hangingPunct="1">
              <a:spcBef>
                <a:spcPct val="0"/>
              </a:spcBef>
              <a:buFontTx/>
              <a:buChar char="•"/>
            </a:pPr>
            <a:r>
              <a:rPr lang="en-US" altLang="en-US" sz="1400" dirty="0"/>
              <a:t>Fiscal Management</a:t>
            </a:r>
          </a:p>
          <a:p>
            <a:pPr marL="736158" lvl="1" indent="-282405" eaLnBrk="1" hangingPunct="1">
              <a:spcBef>
                <a:spcPct val="0"/>
              </a:spcBef>
              <a:buFontTx/>
              <a:buChar char="•"/>
            </a:pPr>
            <a:r>
              <a:rPr lang="en-US" altLang="en-US" sz="1400" dirty="0"/>
              <a:t>Budget and Revenue Management</a:t>
            </a:r>
          </a:p>
          <a:p>
            <a:pPr marL="736158" lvl="1" indent="-282405" eaLnBrk="1" hangingPunct="1">
              <a:spcBef>
                <a:spcPct val="0"/>
              </a:spcBef>
              <a:buFontTx/>
              <a:buChar char="•"/>
            </a:pPr>
            <a:r>
              <a:rPr lang="en-US" altLang="en-US" sz="1400" dirty="0"/>
              <a:t>Contracts Management and Procurement</a:t>
            </a:r>
          </a:p>
          <a:p>
            <a:pPr marL="736158" lvl="1" indent="-282405" eaLnBrk="1" hangingPunct="1">
              <a:spcBef>
                <a:spcPct val="0"/>
              </a:spcBef>
              <a:buFontTx/>
              <a:buChar char="•"/>
            </a:pPr>
            <a:r>
              <a:rPr lang="en-US" altLang="en-US" sz="1400" dirty="0"/>
              <a:t>Coordination of the Birth to Three – Early Intervention Program and Quality Control</a:t>
            </a:r>
          </a:p>
          <a:p>
            <a:pPr marL="736158" lvl="1" indent="-282405" eaLnBrk="1" hangingPunct="1">
              <a:spcBef>
                <a:spcPct val="0"/>
              </a:spcBef>
              <a:buFontTx/>
              <a:buChar char="•"/>
            </a:pPr>
            <a:r>
              <a:rPr lang="en-US" altLang="en-US" sz="1400" dirty="0"/>
              <a:t>Information Resource Management</a:t>
            </a:r>
          </a:p>
          <a:p>
            <a:pPr marL="736158" lvl="1" indent="-282405" eaLnBrk="1" hangingPunct="1">
              <a:spcBef>
                <a:spcPct val="0"/>
              </a:spcBef>
              <a:buFontTx/>
              <a:buChar char="•"/>
            </a:pPr>
            <a:r>
              <a:rPr lang="en-US" altLang="en-US" sz="1400" dirty="0"/>
              <a:t>Human Resource Management</a:t>
            </a:r>
          </a:p>
          <a:p>
            <a:pPr marL="736158" lvl="1" indent="-282405" eaLnBrk="1" hangingPunct="1">
              <a:spcBef>
                <a:spcPct val="0"/>
              </a:spcBef>
              <a:buFontTx/>
              <a:buChar char="•"/>
            </a:pPr>
            <a:r>
              <a:rPr lang="en-US" altLang="en-US" sz="1400" dirty="0"/>
              <a:t>Labor Relations</a:t>
            </a:r>
          </a:p>
          <a:p>
            <a:pPr marL="736158" lvl="1" indent="-282405" eaLnBrk="1" hangingPunct="1">
              <a:spcBef>
                <a:spcPct val="0"/>
              </a:spcBef>
              <a:buFontTx/>
              <a:buChar char="•"/>
            </a:pPr>
            <a:r>
              <a:rPr lang="en-US" altLang="en-US" sz="1400" dirty="0"/>
              <a:t>Audit &amp; Recovery Management Services (ARM$)</a:t>
            </a:r>
          </a:p>
          <a:p>
            <a:pPr marL="736158" lvl="1" indent="-282405" eaLnBrk="1" hangingPunct="1">
              <a:spcBef>
                <a:spcPct val="0"/>
              </a:spcBef>
              <a:buFontTx/>
              <a:buChar char="•"/>
            </a:pPr>
            <a:r>
              <a:rPr lang="en-US" altLang="en-US" sz="1400" dirty="0"/>
              <a:t>Facility Operations</a:t>
            </a:r>
          </a:p>
          <a:p>
            <a:pPr eaLnBrk="1" hangingPunct="1">
              <a:spcBef>
                <a:spcPct val="0"/>
              </a:spcBef>
              <a:buFont typeface="Wingdings" pitchFamily="2" charset="2"/>
              <a:buNone/>
            </a:pPr>
            <a:endParaRPr lang="en-US" altLang="en-US" sz="1400" dirty="0"/>
          </a:p>
          <a:p>
            <a:pPr eaLnBrk="1" hangingPunct="1">
              <a:spcBef>
                <a:spcPct val="0"/>
              </a:spcBef>
              <a:buFont typeface="Wingdings" pitchFamily="2" charset="2"/>
              <a:buNone/>
            </a:pPr>
            <a:r>
              <a:rPr lang="en-US" altLang="en-US" sz="1400" dirty="0"/>
              <a:t>Great work is occurring in all of our units, but today we are focusing on just a few of our FY 2014 highlights.</a:t>
            </a:r>
          </a:p>
        </p:txBody>
      </p:sp>
      <p:sp>
        <p:nvSpPr>
          <p:cNvPr id="25605" name="Footer Placeholder 4"/>
          <p:cNvSpPr>
            <a:spLocks noGrp="1"/>
          </p:cNvSpPr>
          <p:nvPr>
            <p:ph type="ftr" sz="quarter" idx="4"/>
          </p:nvPr>
        </p:nvSpPr>
        <p:spPr>
          <a:xfrm>
            <a:off x="0" y="8620443"/>
            <a:ext cx="3724897" cy="614045"/>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93882154-F090-46E1-BB6C-B4037FDEEE04}" type="slidenum">
              <a:rPr lang="en-US" sz="1000">
                <a:latin typeface="+mj-lt"/>
              </a:rPr>
              <a:pPr>
                <a:defRPr/>
              </a:pPr>
              <a:t>3</a:t>
            </a:fld>
            <a:endParaRPr lang="en-US" sz="1000" dirty="0">
              <a:latin typeface="+mj-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p:cNvSpPr>
          <p:nvPr>
            <p:ph type="body" idx="1"/>
          </p:nvPr>
        </p:nvSpPr>
        <p:spPr>
          <a:xfrm>
            <a:off x="696436" y="4387175"/>
            <a:ext cx="5557204" cy="4555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400" dirty="0">
                <a:solidFill>
                  <a:srgbClr val="000000"/>
                </a:solidFill>
                <a:ea typeface="Calibri" pitchFamily="34" charset="0"/>
                <a:cs typeface="Calibri" pitchFamily="34" charset="0"/>
              </a:rPr>
              <a:t>We work to ensure quality services are provided by the Birth to Three program mandated under the Federal Individuals with Disabilities Education Act-</a:t>
            </a:r>
            <a:r>
              <a:rPr lang="en-US" altLang="en-US" sz="1400" dirty="0">
                <a:ea typeface="Calibri" pitchFamily="34" charset="0"/>
                <a:cs typeface="Calibri" pitchFamily="34" charset="0"/>
              </a:rPr>
              <a:t>Par</a:t>
            </a:r>
            <a:r>
              <a:rPr lang="en-US" altLang="en-US" sz="1400" dirty="0">
                <a:solidFill>
                  <a:srgbClr val="000000"/>
                </a:solidFill>
                <a:ea typeface="Calibri" pitchFamily="34" charset="0"/>
                <a:cs typeface="Calibri" pitchFamily="34" charset="0"/>
              </a:rPr>
              <a:t>t C.  We served 3,435 children and their families in FY 2014.  Of those served, 94% of families were assisted within 45 days of referral to the program.  Families served by the Birth to Three Early Intervention System are surveyed annually to assess how they value the Program. The most recent survey indicated that 95% of families reported that they perceived positive changes in their child</a:t>
            </a:r>
            <a:r>
              <a:rPr lang="en-US" altLang="en-US" sz="1400" dirty="0">
                <a:ea typeface="Calibri" pitchFamily="34" charset="0"/>
                <a:cs typeface="Calibri" pitchFamily="34" charset="0"/>
              </a:rPr>
              <a:t>ren</a:t>
            </a:r>
            <a:r>
              <a:rPr lang="en-US" altLang="en-US" sz="1400" dirty="0">
                <a:solidFill>
                  <a:srgbClr val="FF0000"/>
                </a:solidFill>
                <a:ea typeface="Calibri" pitchFamily="34" charset="0"/>
                <a:cs typeface="Calibri" pitchFamily="34" charset="0"/>
              </a:rPr>
              <a:t> </a:t>
            </a:r>
            <a:r>
              <a:rPr lang="en-US" altLang="en-US" sz="1400" dirty="0">
                <a:solidFill>
                  <a:srgbClr val="000000"/>
                </a:solidFill>
                <a:ea typeface="Calibri" pitchFamily="34" charset="0"/>
                <a:cs typeface="Calibri" pitchFamily="34" charset="0"/>
              </a:rPr>
              <a:t>after participating in the Program.</a:t>
            </a:r>
          </a:p>
          <a:p>
            <a:pPr>
              <a:spcBef>
                <a:spcPct val="0"/>
              </a:spcBef>
              <a:buSzPct val="110000"/>
            </a:pPr>
            <a:endParaRPr lang="en-US" altLang="en-US" sz="1400" dirty="0">
              <a:solidFill>
                <a:srgbClr val="FFFF00"/>
              </a:solidFill>
              <a:ea typeface="Calibri" pitchFamily="34" charset="0"/>
              <a:cs typeface="Calibri" pitchFamily="34" charset="0"/>
            </a:endParaRPr>
          </a:p>
        </p:txBody>
      </p:sp>
      <p:sp>
        <p:nvSpPr>
          <p:cNvPr id="26629" name="Footer Placeholder 4"/>
          <p:cNvSpPr>
            <a:spLocks noGrp="1"/>
          </p:cNvSpPr>
          <p:nvPr>
            <p:ph type="ftr" sz="quarter" idx="4"/>
          </p:nvPr>
        </p:nvSpPr>
        <p:spPr>
          <a:xfrm>
            <a:off x="0" y="8639483"/>
            <a:ext cx="3629712" cy="595005"/>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2038086E-17FA-4881-ACE2-E61945B40805}" type="slidenum">
              <a:rPr lang="en-US" sz="1000">
                <a:latin typeface="+mj-lt"/>
              </a:rPr>
              <a:pPr>
                <a:defRPr/>
              </a:pPr>
              <a:t>4</a:t>
            </a:fld>
            <a:endParaRPr lang="en-US" sz="1000" dirty="0">
              <a:latin typeface="+mj-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a:xfrm>
            <a:off x="664708" y="4334814"/>
            <a:ext cx="5555618" cy="45458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300" dirty="0">
                <a:solidFill>
                  <a:srgbClr val="000000"/>
                </a:solidFill>
              </a:rPr>
              <a:t>As of today, IRM maintains and operates 138 systems and is currently managing 71 projects.  Many of these systems and projects are significantly funded by federal grants.  The multi-million dollar projects being developed include: </a:t>
            </a:r>
          </a:p>
          <a:p>
            <a:pPr lvl="1" eaLnBrk="1" hangingPunct="1">
              <a:spcBef>
                <a:spcPct val="0"/>
              </a:spcBef>
            </a:pPr>
            <a:endParaRPr lang="en-US" altLang="en-US" sz="1300" dirty="0">
              <a:solidFill>
                <a:srgbClr val="000000"/>
              </a:solidFill>
            </a:endParaRPr>
          </a:p>
          <a:p>
            <a:pPr eaLnBrk="1" hangingPunct="1">
              <a:spcBef>
                <a:spcPct val="0"/>
              </a:spcBef>
            </a:pPr>
            <a:r>
              <a:rPr lang="en-US" altLang="en-US" sz="1300" dirty="0">
                <a:solidFill>
                  <a:srgbClr val="000000"/>
                </a:solidFill>
              </a:rPr>
              <a:t>The Delaware Eligibility Modernization System (DEMS) project involving a comprehensive re-design and implementation of major functionality improvements as well as major hardware and software technology upgrades. The new system will provide integrated eligibility/enrollment functionality for Medicaid,  the Children’s Health Insurance Program (CHIP), and public assistance programs.  The project is on budget and schedule to meet the Affordable Care Act mandates.  The final phase is scheduled to be completed by July 2016.</a:t>
            </a:r>
          </a:p>
          <a:p>
            <a:pPr eaLnBrk="1" hangingPunct="1">
              <a:spcBef>
                <a:spcPct val="0"/>
              </a:spcBef>
            </a:pPr>
            <a:endParaRPr lang="en-US" altLang="en-US" sz="1300" dirty="0">
              <a:solidFill>
                <a:srgbClr val="000000"/>
              </a:solidFill>
            </a:endParaRPr>
          </a:p>
          <a:p>
            <a:pPr eaLnBrk="1" hangingPunct="1">
              <a:spcBef>
                <a:spcPct val="0"/>
              </a:spcBef>
            </a:pPr>
            <a:r>
              <a:rPr lang="en-US" altLang="en-US" sz="1300" dirty="0">
                <a:solidFill>
                  <a:srgbClr val="000000"/>
                </a:solidFill>
              </a:rPr>
              <a:t>Delaware Medicaid Enterprise System (DMES) project is to replace the current Medicaid Management System (MMIS). The existing MMIS system does not allow the state to meet the standards and conditions issued by the Centers for Medicare and Medicaid Services (CMS) in April 2011.  DMES is scheduled to be operational by July 2016. </a:t>
            </a:r>
          </a:p>
          <a:p>
            <a:pPr eaLnBrk="1" hangingPunct="1">
              <a:spcBef>
                <a:spcPct val="0"/>
              </a:spcBef>
            </a:pPr>
            <a:endParaRPr lang="en-US" altLang="en-US" sz="1300" dirty="0">
              <a:solidFill>
                <a:srgbClr val="000000"/>
              </a:solidFill>
            </a:endParaRPr>
          </a:p>
          <a:p>
            <a:pPr eaLnBrk="1" hangingPunct="1">
              <a:spcBef>
                <a:spcPct val="0"/>
              </a:spcBef>
            </a:pPr>
            <a:r>
              <a:rPr lang="en-US" altLang="en-US" sz="1300" dirty="0">
                <a:solidFill>
                  <a:srgbClr val="000000"/>
                </a:solidFill>
              </a:rPr>
              <a:t>The Medicaid Decision Support System / Data Warehouse (DSS/DW) project when completed will be capable of warehousing all claims data.   This project is to be completed by the end of FY 2015.  </a:t>
            </a:r>
          </a:p>
        </p:txBody>
      </p:sp>
      <p:sp>
        <p:nvSpPr>
          <p:cNvPr id="29701" name="Footer Placeholder 4"/>
          <p:cNvSpPr>
            <a:spLocks noGrp="1"/>
          </p:cNvSpPr>
          <p:nvPr>
            <p:ph type="ftr" sz="quarter" idx="4"/>
          </p:nvPr>
        </p:nvSpPr>
        <p:spPr>
          <a:xfrm>
            <a:off x="0" y="8658523"/>
            <a:ext cx="3561497" cy="575965"/>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29A82C29-1372-4543-B9B2-4152A07D9DB0}" type="slidenum">
              <a:rPr lang="en-US" sz="1000">
                <a:latin typeface="+mj-lt"/>
              </a:rPr>
              <a:pPr>
                <a:defRPr/>
              </a:pPr>
              <a:t>5</a:t>
            </a:fld>
            <a:endParaRPr lang="en-US" sz="1000" dirty="0">
              <a:latin typeface="+mj-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a:xfrm>
            <a:off x="696436" y="4368135"/>
            <a:ext cx="5557204" cy="41571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400" dirty="0"/>
              <a:t>The Audit &amp; Recovery Management Services unit (ARM$) is responsible for identifying and investigating possible eligibility fraud, as well as collecting and recouping overpayments in Child Care/Purchase of Care and public assistance programs.  ARM$ does not investigate Medicaid provider fraud; provider fraud cases are investigated by the Medicaid Fraud Control Unit and the Attorney General’s Office.  </a:t>
            </a:r>
          </a:p>
          <a:p>
            <a:pPr eaLnBrk="1" hangingPunct="1">
              <a:spcBef>
                <a:spcPct val="0"/>
              </a:spcBef>
            </a:pPr>
            <a:endParaRPr lang="en-US" altLang="en-US" sz="1400" dirty="0"/>
          </a:p>
          <a:p>
            <a:pPr eaLnBrk="1" hangingPunct="1">
              <a:spcBef>
                <a:spcPct val="0"/>
              </a:spcBef>
            </a:pPr>
            <a:r>
              <a:rPr lang="en-US" altLang="en-US" sz="1400" dirty="0"/>
              <a:t>ARM$ is not only a fiscal operation but also serves as an ongoing quality check on our programs after individuals are deemed eligible for services.  Of the cases investigated/audited, 86% resulted with a finding of “no error”.  </a:t>
            </a:r>
          </a:p>
          <a:p>
            <a:pPr eaLnBrk="1" hangingPunct="1">
              <a:spcBef>
                <a:spcPct val="0"/>
              </a:spcBef>
            </a:pPr>
            <a:endParaRPr lang="en-US" altLang="en-US" sz="1400" dirty="0"/>
          </a:p>
          <a:p>
            <a:pPr eaLnBrk="1" hangingPunct="1">
              <a:spcBef>
                <a:spcPct val="0"/>
              </a:spcBef>
            </a:pPr>
            <a:r>
              <a:rPr lang="en-US" altLang="en-US" sz="1400" dirty="0"/>
              <a:t>From FY 2009 to FY 2014, ARM$ has increased its number of claims by 217%.  </a:t>
            </a:r>
          </a:p>
        </p:txBody>
      </p:sp>
      <p:sp>
        <p:nvSpPr>
          <p:cNvPr id="35845" name="Footer Placeholder 4"/>
          <p:cNvSpPr>
            <a:spLocks noGrp="1"/>
          </p:cNvSpPr>
          <p:nvPr>
            <p:ph type="ftr" sz="quarter" idx="4"/>
          </p:nvPr>
        </p:nvSpPr>
        <p:spPr>
          <a:xfrm>
            <a:off x="0" y="8537935"/>
            <a:ext cx="3447276" cy="698140"/>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91834813-4463-4C70-ABA6-8A69C200B0FF}" type="slidenum">
              <a:rPr lang="en-US" sz="1000">
                <a:latin typeface="+mj-lt"/>
              </a:rPr>
              <a:pPr>
                <a:defRPr/>
              </a:pPr>
              <a:t>6</a:t>
            </a:fld>
            <a:endParaRPr lang="en-US" sz="1000" dirty="0">
              <a:latin typeface="+mj-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a:xfrm>
            <a:off x="686917" y="4225334"/>
            <a:ext cx="5557204" cy="41571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400" dirty="0"/>
          </a:p>
          <a:p>
            <a:pPr eaLnBrk="1" hangingPunct="1">
              <a:spcBef>
                <a:spcPct val="0"/>
              </a:spcBef>
            </a:pPr>
            <a:r>
              <a:rPr lang="en-US" altLang="en-US" sz="1400" dirty="0"/>
              <a:t>Also, of the 14% of cases deemed to have had an overpayment, 75 cases met the requirements to be forwarded to the Attorney General’s Office for criminal prosecution.  A total of $101,991 was ordered in restitution on these cases during FY 2014.</a:t>
            </a:r>
          </a:p>
          <a:p>
            <a:pPr eaLnBrk="1" hangingPunct="1">
              <a:spcBef>
                <a:spcPct val="0"/>
              </a:spcBef>
            </a:pPr>
            <a:endParaRPr lang="en-US" altLang="en-US" sz="1400" dirty="0"/>
          </a:p>
          <a:p>
            <a:pPr eaLnBrk="1" hangingPunct="1">
              <a:spcBef>
                <a:spcPct val="0"/>
              </a:spcBef>
            </a:pPr>
            <a:r>
              <a:rPr lang="en-US" altLang="en-US" sz="1400" dirty="0"/>
              <a:t>From FY 2009 to FY 2014, ARM$ has increased its number of collections by 99%.  I commend the ARM$ staff for its diligent efforts which have increased collections from FY 2013 to FY 2014  by over $470,000 or 32%.  These increases have been gained through automated data matches, more effective investigations and efficient collections activities. </a:t>
            </a:r>
          </a:p>
          <a:p>
            <a:pPr eaLnBrk="1" hangingPunct="1">
              <a:spcBef>
                <a:spcPct val="0"/>
              </a:spcBef>
            </a:pPr>
            <a:endParaRPr lang="en-US" altLang="en-US" sz="1400" dirty="0"/>
          </a:p>
          <a:p>
            <a:pPr eaLnBrk="1" hangingPunct="1">
              <a:spcBef>
                <a:spcPct val="0"/>
              </a:spcBef>
            </a:pPr>
            <a:endParaRPr lang="en-US" altLang="en-US" sz="1400" dirty="0"/>
          </a:p>
        </p:txBody>
      </p:sp>
      <p:sp>
        <p:nvSpPr>
          <p:cNvPr id="35845" name="Footer Placeholder 4"/>
          <p:cNvSpPr>
            <a:spLocks noGrp="1"/>
          </p:cNvSpPr>
          <p:nvPr>
            <p:ph type="ftr" sz="quarter" idx="4"/>
          </p:nvPr>
        </p:nvSpPr>
        <p:spPr>
          <a:xfrm>
            <a:off x="0" y="8536348"/>
            <a:ext cx="3447276" cy="698140"/>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D2586F82-3340-4B61-AD22-01D6CB500FDA}" type="slidenum">
              <a:rPr lang="en-US" sz="1000">
                <a:latin typeface="+mj-lt"/>
              </a:rPr>
              <a:pPr>
                <a:defRPr/>
              </a:pPr>
              <a:t>7</a:t>
            </a:fld>
            <a:endParaRPr lang="en-US" sz="1000" dirty="0">
              <a:latin typeface="+mj-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xfrm>
            <a:off x="1166813" y="714375"/>
            <a:ext cx="4616450"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a:xfrm>
            <a:off x="696436" y="4358615"/>
            <a:ext cx="5557204" cy="44982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z="1400" dirty="0"/>
              <a:t>Facility Operations maintains 156 buildings and infrastructure, which include five (5) long-term care facilities.  They also provide security, grounds keeping, custodial services for many of DHSS locations.  These functions are accomplished by 265 full-time equivalents (FTE’s).  With the average age of the buildings being 57 years old, it is a daunting task to guarantee safe and adequate facilities for all served and employed at our locations. </a:t>
            </a:r>
          </a:p>
          <a:p>
            <a:pPr>
              <a:spcBef>
                <a:spcPct val="0"/>
              </a:spcBef>
            </a:pPr>
            <a:endParaRPr lang="en-US" altLang="en-US" sz="1400" dirty="0"/>
          </a:p>
          <a:p>
            <a:pPr>
              <a:spcBef>
                <a:spcPct val="0"/>
              </a:spcBef>
            </a:pPr>
            <a:r>
              <a:rPr lang="en-US" altLang="en-US" sz="1400" dirty="0"/>
              <a:t>In FY 2014, Facility Operations completed 476 Maintenance &amp; Restoration (M&amp;R) projects.  M&amp;R projects typically involve painting, carpet replacement and minor building exterior repairs as well as those required for the electrical system and heating, ventilating and air conditioning systems.</a:t>
            </a:r>
          </a:p>
          <a:p>
            <a:pPr>
              <a:spcBef>
                <a:spcPct val="0"/>
              </a:spcBef>
            </a:pPr>
            <a:endParaRPr lang="en-US" altLang="en-US" sz="1400" dirty="0"/>
          </a:p>
          <a:p>
            <a:pPr>
              <a:spcBef>
                <a:spcPct val="0"/>
              </a:spcBef>
            </a:pPr>
            <a:r>
              <a:rPr lang="en-US" altLang="en-US" sz="1400" dirty="0"/>
              <a:t>The Asset Information Management (AIM) system was initiated for making and tracking Facility Operation work orders in FY 2014.  The system allows an individual to receive feedback on his/her requested work as well as allows management to quickly determine how and where the workforce is deployed.     </a:t>
            </a:r>
          </a:p>
        </p:txBody>
      </p:sp>
      <p:sp>
        <p:nvSpPr>
          <p:cNvPr id="26629" name="Footer Placeholder 4"/>
          <p:cNvSpPr>
            <a:spLocks noGrp="1"/>
          </p:cNvSpPr>
          <p:nvPr>
            <p:ph type="ftr" sz="quarter" idx="4"/>
          </p:nvPr>
        </p:nvSpPr>
        <p:spPr>
          <a:xfrm>
            <a:off x="0" y="8639483"/>
            <a:ext cx="3629712" cy="595005"/>
          </a:xfrm>
        </p:spPr>
        <p:txBody>
          <a:bodyPr/>
          <a:lstStyle/>
          <a:p>
            <a:pPr defTabSz="907546">
              <a:defRPr/>
            </a:pPr>
            <a:r>
              <a:rPr lang="en-US" sz="1000" dirty="0">
                <a:latin typeface="+mj-lt"/>
              </a:rPr>
              <a:t>DMS FY 16 JFC Presentation – February  2016</a:t>
            </a:r>
            <a:endParaRPr lang="en-US" dirty="0">
              <a:latin typeface="+mj-lt"/>
            </a:endParaRPr>
          </a:p>
        </p:txBody>
      </p:sp>
      <p:sp>
        <p:nvSpPr>
          <p:cNvPr id="3" name="Slide Number Placeholder 2"/>
          <p:cNvSpPr>
            <a:spLocks noGrp="1"/>
          </p:cNvSpPr>
          <p:nvPr>
            <p:ph type="sldNum" sz="quarter" idx="5"/>
          </p:nvPr>
        </p:nvSpPr>
        <p:spPr/>
        <p:txBody>
          <a:bodyPr/>
          <a:lstStyle/>
          <a:p>
            <a:pPr>
              <a:defRPr/>
            </a:pPr>
            <a:fld id="{26FD2233-C4B8-4F98-B7F2-F9F3CE199589}" type="slidenum">
              <a:rPr lang="en-US" sz="1000">
                <a:latin typeface="+mj-lt"/>
              </a:rPr>
              <a:pPr>
                <a:defRPr/>
              </a:pPr>
              <a:t>8</a:t>
            </a:fld>
            <a:endParaRPr lang="en-US" sz="1000" dirty="0">
              <a:latin typeface="+mj-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a:xfrm>
            <a:off x="821762" y="4368136"/>
            <a:ext cx="5555618" cy="4577576"/>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Arial" panose="020B0604020202020204" pitchFamily="34" charset="0"/>
              <a:buNone/>
              <a:defRPr/>
            </a:pPr>
            <a:r>
              <a:rPr lang="en-US" altLang="en-US" sz="1400" dirty="0"/>
              <a:t>The FY  2016 Governor’s Recommended Budget includes:</a:t>
            </a:r>
          </a:p>
          <a:p>
            <a:pPr marL="285579" indent="-285579" eaLnBrk="1" hangingPunct="1">
              <a:spcBef>
                <a:spcPct val="0"/>
              </a:spcBef>
              <a:buFont typeface="Arial" panose="020B0604020202020204" pitchFamily="34" charset="0"/>
              <a:buChar char="•"/>
              <a:defRPr/>
            </a:pPr>
            <a:r>
              <a:rPr lang="en-US" altLang="en-US" sz="1400" dirty="0"/>
              <a:t>$98.4 for Lease Escalators for 26 lease locations within the department; and </a:t>
            </a:r>
          </a:p>
          <a:p>
            <a:pPr marL="285579" indent="-285579" eaLnBrk="1" hangingPunct="1">
              <a:spcBef>
                <a:spcPct val="0"/>
              </a:spcBef>
              <a:buFont typeface="Arial" panose="020B0604020202020204" pitchFamily="34" charset="0"/>
              <a:buChar char="•"/>
              <a:defRPr/>
            </a:pPr>
            <a:r>
              <a:rPr lang="en-US" altLang="en-US" sz="1400" dirty="0"/>
              <a:t>$2,358.3 for Eligibility Modernization System Maintenance and Operation.  Maintenance and Operations included specialized contractual IT resources [$1976.2] , hardware maintenance [$150.4], and software licensing [231.7].   </a:t>
            </a:r>
          </a:p>
          <a:p>
            <a:pPr marL="285579" indent="-285579" eaLnBrk="1" hangingPunct="1">
              <a:spcBef>
                <a:spcPct val="0"/>
              </a:spcBef>
              <a:buFont typeface="Arial" panose="020B0604020202020204" pitchFamily="34" charset="0"/>
              <a:buChar char="•"/>
              <a:defRPr/>
            </a:pPr>
            <a:r>
              <a:rPr lang="en-US" altLang="en-US" sz="1400" dirty="0"/>
              <a:t>$288.5 – One-time funding for department-wide telephone installation in OMB’s Contingencies and One-Time </a:t>
            </a:r>
            <a:r>
              <a:rPr lang="en-US" altLang="en-US" sz="1400" dirty="0" smtClean="0"/>
              <a:t>Items.</a:t>
            </a:r>
          </a:p>
          <a:p>
            <a:pPr marL="285579" indent="-285579" eaLnBrk="1" hangingPunct="1">
              <a:spcBef>
                <a:spcPct val="0"/>
              </a:spcBef>
              <a:buFont typeface="Arial" panose="020B0604020202020204" pitchFamily="34" charset="0"/>
              <a:buChar char="•"/>
              <a:defRPr/>
            </a:pPr>
            <a:r>
              <a:rPr lang="en-US" altLang="en-US" sz="1400" dirty="0" smtClean="0"/>
              <a:t>$6.5 – One-time</a:t>
            </a:r>
            <a:r>
              <a:rPr lang="en-US" altLang="en-US" sz="1400" baseline="0" dirty="0" smtClean="0"/>
              <a:t> </a:t>
            </a:r>
            <a:r>
              <a:rPr lang="en-US" altLang="en-US" sz="1400" dirty="0" smtClean="0"/>
              <a:t>department-wide security initiatives (panic buttons) in OMB’s Contingencies</a:t>
            </a:r>
            <a:r>
              <a:rPr lang="en-US" altLang="en-US" sz="1400" baseline="0" dirty="0" smtClean="0"/>
              <a:t> and One-Time Items.</a:t>
            </a:r>
            <a:endParaRPr lang="en-US" altLang="en-US" sz="1400" dirty="0"/>
          </a:p>
        </p:txBody>
      </p:sp>
      <p:sp>
        <p:nvSpPr>
          <p:cNvPr id="33797" name="Footer Placeholder 4"/>
          <p:cNvSpPr>
            <a:spLocks noGrp="1"/>
          </p:cNvSpPr>
          <p:nvPr>
            <p:ph type="ftr" sz="quarter" idx="4"/>
          </p:nvPr>
        </p:nvSpPr>
        <p:spPr>
          <a:xfrm>
            <a:off x="0" y="8620443"/>
            <a:ext cx="3580534" cy="614045"/>
          </a:xfrm>
        </p:spPr>
        <p:txBody>
          <a:bodyPr/>
          <a:lstStyle/>
          <a:p>
            <a:pPr defTabSz="907546">
              <a:defRPr/>
            </a:pPr>
            <a:r>
              <a:rPr lang="en-US" sz="1000" dirty="0">
                <a:latin typeface="+mj-lt"/>
              </a:rPr>
              <a:t>DMS FY 16 JFC Presentation – February  2016</a:t>
            </a:r>
            <a:endParaRPr lang="en-US" b="1" dirty="0">
              <a:latin typeface="+mj-lt"/>
            </a:endParaRPr>
          </a:p>
        </p:txBody>
      </p:sp>
      <p:sp>
        <p:nvSpPr>
          <p:cNvPr id="3" name="Slide Number Placeholder 2"/>
          <p:cNvSpPr>
            <a:spLocks noGrp="1"/>
          </p:cNvSpPr>
          <p:nvPr>
            <p:ph type="sldNum" sz="quarter" idx="5"/>
          </p:nvPr>
        </p:nvSpPr>
        <p:spPr/>
        <p:txBody>
          <a:bodyPr/>
          <a:lstStyle/>
          <a:p>
            <a:pPr>
              <a:defRPr/>
            </a:pPr>
            <a:fld id="{09A715A1-A02A-46C5-A322-6B5566182549}" type="slidenum">
              <a:rPr lang="en-US" sz="1000">
                <a:latin typeface="+mj-lt"/>
              </a:rPr>
              <a:pPr>
                <a:defRPr/>
              </a:pPr>
              <a:t>9</a:t>
            </a:fld>
            <a:endParaRPr lang="en-US" sz="1000" dirty="0">
              <a:latin typeface="+mj-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descr="Page Title: Delaware Department of Health and Social Service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1613" y="377825"/>
            <a:ext cx="54292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subTitle" idx="1"/>
          </p:nvPr>
        </p:nvSpPr>
        <p:spPr>
          <a:xfrm>
            <a:off x="1371600" y="3886200"/>
            <a:ext cx="6400800" cy="1752600"/>
          </a:xfrm>
        </p:spPr>
        <p:txBody>
          <a:bodyPr/>
          <a:lstStyle>
            <a:lvl1pPr marL="0" indent="0" algn="ctr">
              <a:buFontTx/>
              <a:buNone/>
              <a:defRPr>
                <a:solidFill>
                  <a:srgbClr val="800000"/>
                </a:solidFill>
              </a:defRPr>
            </a:lvl1pPr>
          </a:lstStyle>
          <a:p>
            <a:r>
              <a:rPr lang="en-US" dirty="0"/>
              <a:t>Click to edit Master subtitle style</a:t>
            </a:r>
          </a:p>
        </p:txBody>
      </p:sp>
      <p:sp>
        <p:nvSpPr>
          <p:cNvPr id="10246" name="Rectangle 6"/>
          <p:cNvSpPr>
            <a:spLocks noGrp="1" noChangeArrowheads="1"/>
          </p:cNvSpPr>
          <p:nvPr>
            <p:ph type="ctrTitle"/>
          </p:nvPr>
        </p:nvSpPr>
        <p:spPr>
          <a:xfrm>
            <a:off x="685800" y="2130425"/>
            <a:ext cx="7772400" cy="1470025"/>
          </a:xfrm>
        </p:spPr>
        <p:txBody>
          <a:bodyPr/>
          <a:lstStyle>
            <a:lvl1pPr>
              <a:defRPr>
                <a:solidFill>
                  <a:srgbClr val="800000"/>
                </a:solidFill>
              </a:defRPr>
            </a:lvl1pPr>
          </a:lstStyle>
          <a:p>
            <a:r>
              <a:rPr lang="en-US"/>
              <a:t>Click to edit Master title style</a:t>
            </a:r>
          </a:p>
        </p:txBody>
      </p:sp>
    </p:spTree>
    <p:extLst>
      <p:ext uri="{BB962C8B-B14F-4D97-AF65-F5344CB8AC3E}">
        <p14:creationId xmlns:p14="http://schemas.microsoft.com/office/powerpoint/2010/main" val="33607274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12"/>
          <p:cNvSpPr>
            <a:spLocks noChangeShapeType="1"/>
          </p:cNvSpPr>
          <p:nvPr/>
        </p:nvSpPr>
        <p:spPr bwMode="auto">
          <a:xfrm>
            <a:off x="2362200" y="6400800"/>
            <a:ext cx="4495800"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13"/>
          <p:cNvSpPr txBox="1">
            <a:spLocks noChangeArrowheads="1"/>
          </p:cNvSpPr>
          <p:nvPr/>
        </p:nvSpPr>
        <p:spPr bwMode="auto">
          <a:xfrm>
            <a:off x="2362200" y="6477000"/>
            <a:ext cx="449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002570"/>
                </a:solidFill>
                <a:latin typeface="Arial" pitchFamily="34" charset="0"/>
              </a:defRPr>
            </a:lvl1pPr>
            <a:lvl2pPr marL="742950" indent="-285750" eaLnBrk="0" hangingPunct="0">
              <a:defRPr sz="3200">
                <a:solidFill>
                  <a:srgbClr val="002570"/>
                </a:solidFill>
                <a:latin typeface="Arial" pitchFamily="34" charset="0"/>
              </a:defRPr>
            </a:lvl2pPr>
            <a:lvl3pPr marL="1143000" indent="-228600" eaLnBrk="0" hangingPunct="0">
              <a:defRPr sz="3200">
                <a:solidFill>
                  <a:srgbClr val="002570"/>
                </a:solidFill>
                <a:latin typeface="Arial" pitchFamily="34" charset="0"/>
              </a:defRPr>
            </a:lvl3pPr>
            <a:lvl4pPr marL="1600200" indent="-228600" eaLnBrk="0" hangingPunct="0">
              <a:defRPr sz="3200">
                <a:solidFill>
                  <a:srgbClr val="002570"/>
                </a:solidFill>
                <a:latin typeface="Arial" pitchFamily="34" charset="0"/>
              </a:defRPr>
            </a:lvl4pPr>
            <a:lvl5pPr marL="2057400" indent="-228600" eaLnBrk="0" hangingPunct="0">
              <a:defRPr sz="3200">
                <a:solidFill>
                  <a:srgbClr val="002570"/>
                </a:solidFill>
                <a:latin typeface="Arial" pitchFamily="34" charset="0"/>
              </a:defRPr>
            </a:lvl5pPr>
            <a:lvl6pPr marL="2514600" indent="-228600" eaLnBrk="0" fontAlgn="base" hangingPunct="0">
              <a:spcBef>
                <a:spcPct val="0"/>
              </a:spcBef>
              <a:spcAft>
                <a:spcPct val="0"/>
              </a:spcAft>
              <a:defRPr sz="3200">
                <a:solidFill>
                  <a:srgbClr val="002570"/>
                </a:solidFill>
                <a:latin typeface="Arial" pitchFamily="34" charset="0"/>
              </a:defRPr>
            </a:lvl6pPr>
            <a:lvl7pPr marL="2971800" indent="-228600" eaLnBrk="0" fontAlgn="base" hangingPunct="0">
              <a:spcBef>
                <a:spcPct val="0"/>
              </a:spcBef>
              <a:spcAft>
                <a:spcPct val="0"/>
              </a:spcAft>
              <a:defRPr sz="3200">
                <a:solidFill>
                  <a:srgbClr val="002570"/>
                </a:solidFill>
                <a:latin typeface="Arial" pitchFamily="34" charset="0"/>
              </a:defRPr>
            </a:lvl7pPr>
            <a:lvl8pPr marL="3429000" indent="-228600" eaLnBrk="0" fontAlgn="base" hangingPunct="0">
              <a:spcBef>
                <a:spcPct val="0"/>
              </a:spcBef>
              <a:spcAft>
                <a:spcPct val="0"/>
              </a:spcAft>
              <a:defRPr sz="3200">
                <a:solidFill>
                  <a:srgbClr val="002570"/>
                </a:solidFill>
                <a:latin typeface="Arial" pitchFamily="34" charset="0"/>
              </a:defRPr>
            </a:lvl8pPr>
            <a:lvl9pPr marL="3886200" indent="-228600" eaLnBrk="0" fontAlgn="base" hangingPunct="0">
              <a:spcBef>
                <a:spcPct val="0"/>
              </a:spcBef>
              <a:spcAft>
                <a:spcPct val="0"/>
              </a:spcAft>
              <a:defRPr sz="3200">
                <a:solidFill>
                  <a:srgbClr val="002570"/>
                </a:solidFill>
                <a:latin typeface="Arial" pitchFamily="34" charset="0"/>
              </a:defRPr>
            </a:lvl9pPr>
          </a:lstStyle>
          <a:p>
            <a:pPr algn="ctr" eaLnBrk="1" hangingPunct="1">
              <a:spcBef>
                <a:spcPct val="50000"/>
              </a:spcBef>
              <a:defRPr/>
            </a:pPr>
            <a:r>
              <a:rPr lang="en-US" sz="1600" b="1" i="1" dirty="0" smtClean="0">
                <a:solidFill>
                  <a:srgbClr val="FFFFFF"/>
                </a:solidFill>
                <a:latin typeface="Book Antiqua" pitchFamily="18" charset="0"/>
                <a:cs typeface="+mn-cs"/>
              </a:rPr>
              <a:t>Delaware Health and Social Services</a:t>
            </a:r>
          </a:p>
        </p:txBody>
      </p:sp>
      <p:pic>
        <p:nvPicPr>
          <p:cNvPr id="6" name="Picture 16" descr="Page Title: Delaware Department of Health and Social Service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0663" y="404813"/>
            <a:ext cx="54292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8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800000"/>
                </a:solidFill>
              </a:defRPr>
            </a:lvl1pPr>
            <a:lvl2pPr>
              <a:defRPr>
                <a:solidFill>
                  <a:srgbClr val="800000"/>
                </a:solidFill>
              </a:defRPr>
            </a:lvl2pPr>
            <a:lvl3pPr>
              <a:defRPr>
                <a:solidFill>
                  <a:srgbClr val="800000"/>
                </a:solidFill>
              </a:defRPr>
            </a:lvl3pPr>
            <a:lvl4pPr>
              <a:defRPr>
                <a:solidFill>
                  <a:srgbClr val="800000"/>
                </a:solidFill>
              </a:defRPr>
            </a:lvl4pPr>
            <a:lvl5pPr>
              <a:defRPr>
                <a:solidFill>
                  <a:srgbClr val="8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8966011"/>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59595"/>
            </a:gs>
            <a:gs pos="50000">
              <a:srgbClr val="D6D6D6"/>
            </a:gs>
            <a:gs pos="100000">
              <a:srgbClr val="FFFFFF"/>
            </a:gs>
          </a:gsLst>
          <a:lin ang="16200000" scaled="1"/>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2170113"/>
            <a:ext cx="8229600"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1"/>
          <p:cNvSpPr>
            <a:spLocks noGrp="1" noChangeArrowheads="1"/>
          </p:cNvSpPr>
          <p:nvPr>
            <p:ph type="title"/>
          </p:nvPr>
        </p:nvSpPr>
        <p:spPr bwMode="auto">
          <a:xfrm>
            <a:off x="452438" y="1006475"/>
            <a:ext cx="8239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940" r:id="rId1"/>
    <p:sldLayoutId id="2147483941" r:id="rId2"/>
  </p:sldLayoutIdLst>
  <p:transition/>
  <p:hf sldNum="0" hdr="0" dt="0"/>
  <p:txStyles>
    <p:titleStyle>
      <a:lvl1pPr algn="ctr" rtl="0" eaLnBrk="0" fontAlgn="base" hangingPunct="0">
        <a:spcBef>
          <a:spcPct val="0"/>
        </a:spcBef>
        <a:spcAft>
          <a:spcPct val="0"/>
        </a:spcAft>
        <a:defRPr sz="4000" b="1">
          <a:solidFill>
            <a:srgbClr val="800000"/>
          </a:solidFill>
          <a:latin typeface="Arial" pitchFamily="34" charset="0"/>
          <a:ea typeface="+mj-ea"/>
          <a:cs typeface="+mj-cs"/>
        </a:defRPr>
      </a:lvl1pPr>
      <a:lvl2pPr algn="ctr" rtl="0" eaLnBrk="0" fontAlgn="base" hangingPunct="0">
        <a:spcBef>
          <a:spcPct val="0"/>
        </a:spcBef>
        <a:spcAft>
          <a:spcPct val="0"/>
        </a:spcAft>
        <a:defRPr sz="4000" b="1">
          <a:solidFill>
            <a:srgbClr val="800000"/>
          </a:solidFill>
          <a:latin typeface="Arial" pitchFamily="34" charset="0"/>
        </a:defRPr>
      </a:lvl2pPr>
      <a:lvl3pPr algn="ctr" rtl="0" eaLnBrk="0" fontAlgn="base" hangingPunct="0">
        <a:spcBef>
          <a:spcPct val="0"/>
        </a:spcBef>
        <a:spcAft>
          <a:spcPct val="0"/>
        </a:spcAft>
        <a:defRPr sz="4000" b="1">
          <a:solidFill>
            <a:srgbClr val="800000"/>
          </a:solidFill>
          <a:latin typeface="Arial" pitchFamily="34" charset="0"/>
        </a:defRPr>
      </a:lvl3pPr>
      <a:lvl4pPr algn="ctr" rtl="0" eaLnBrk="0" fontAlgn="base" hangingPunct="0">
        <a:spcBef>
          <a:spcPct val="0"/>
        </a:spcBef>
        <a:spcAft>
          <a:spcPct val="0"/>
        </a:spcAft>
        <a:defRPr sz="4000" b="1">
          <a:solidFill>
            <a:srgbClr val="800000"/>
          </a:solidFill>
          <a:latin typeface="Arial" pitchFamily="34" charset="0"/>
        </a:defRPr>
      </a:lvl4pPr>
      <a:lvl5pPr algn="ctr" rtl="0" eaLnBrk="0" fontAlgn="base" hangingPunct="0">
        <a:spcBef>
          <a:spcPct val="0"/>
        </a:spcBef>
        <a:spcAft>
          <a:spcPct val="0"/>
        </a:spcAft>
        <a:defRPr sz="4000" b="1">
          <a:solidFill>
            <a:srgbClr val="800000"/>
          </a:solidFill>
          <a:latin typeface="Arial" pitchFamily="34" charset="0"/>
        </a:defRPr>
      </a:lvl5pPr>
      <a:lvl6pPr marL="457200" algn="ctr" rtl="0" fontAlgn="base">
        <a:spcBef>
          <a:spcPct val="0"/>
        </a:spcBef>
        <a:spcAft>
          <a:spcPct val="0"/>
        </a:spcAft>
        <a:defRPr sz="4000" b="1">
          <a:solidFill>
            <a:schemeClr val="tx2"/>
          </a:solidFill>
          <a:latin typeface="Book Antiqua" pitchFamily="18" charset="0"/>
        </a:defRPr>
      </a:lvl6pPr>
      <a:lvl7pPr marL="914400" algn="ctr" rtl="0" fontAlgn="base">
        <a:spcBef>
          <a:spcPct val="0"/>
        </a:spcBef>
        <a:spcAft>
          <a:spcPct val="0"/>
        </a:spcAft>
        <a:defRPr sz="4000" b="1">
          <a:solidFill>
            <a:schemeClr val="tx2"/>
          </a:solidFill>
          <a:latin typeface="Book Antiqua" pitchFamily="18" charset="0"/>
        </a:defRPr>
      </a:lvl7pPr>
      <a:lvl8pPr marL="1371600" algn="ctr" rtl="0" fontAlgn="base">
        <a:spcBef>
          <a:spcPct val="0"/>
        </a:spcBef>
        <a:spcAft>
          <a:spcPct val="0"/>
        </a:spcAft>
        <a:defRPr sz="4000" b="1">
          <a:solidFill>
            <a:schemeClr val="tx2"/>
          </a:solidFill>
          <a:latin typeface="Book Antiqua" pitchFamily="18" charset="0"/>
        </a:defRPr>
      </a:lvl8pPr>
      <a:lvl9pPr marL="1828800" algn="ctr" rtl="0" fontAlgn="base">
        <a:spcBef>
          <a:spcPct val="0"/>
        </a:spcBef>
        <a:spcAft>
          <a:spcPct val="0"/>
        </a:spcAft>
        <a:defRPr sz="4000" b="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rgbClr val="800000"/>
        </a:buClr>
        <a:buChar char="•"/>
        <a:defRPr sz="3200">
          <a:solidFill>
            <a:srgbClr val="800000"/>
          </a:solidFill>
          <a:latin typeface="Arial" pitchFamily="34" charset="0"/>
          <a:ea typeface="+mn-ea"/>
          <a:cs typeface="+mn-cs"/>
        </a:defRPr>
      </a:lvl1pPr>
      <a:lvl2pPr marL="742950" indent="-285750" algn="l" rtl="0" eaLnBrk="0" fontAlgn="base" hangingPunct="0">
        <a:spcBef>
          <a:spcPct val="20000"/>
        </a:spcBef>
        <a:spcAft>
          <a:spcPct val="0"/>
        </a:spcAft>
        <a:buClr>
          <a:srgbClr val="800000"/>
        </a:buClr>
        <a:buChar char="–"/>
        <a:defRPr sz="2800">
          <a:solidFill>
            <a:srgbClr val="800000"/>
          </a:solidFill>
          <a:latin typeface="Arial" pitchFamily="34" charset="0"/>
        </a:defRPr>
      </a:lvl2pPr>
      <a:lvl3pPr marL="1143000" indent="-228600" algn="l" rtl="0" eaLnBrk="0" fontAlgn="base" hangingPunct="0">
        <a:spcBef>
          <a:spcPct val="20000"/>
        </a:spcBef>
        <a:spcAft>
          <a:spcPct val="0"/>
        </a:spcAft>
        <a:buClr>
          <a:srgbClr val="800000"/>
        </a:buClr>
        <a:buChar char="•"/>
        <a:defRPr sz="2400">
          <a:solidFill>
            <a:srgbClr val="800000"/>
          </a:solidFill>
          <a:latin typeface="Arial" pitchFamily="34" charset="0"/>
        </a:defRPr>
      </a:lvl3pPr>
      <a:lvl4pPr marL="1600200" indent="-228600" algn="l" rtl="0" eaLnBrk="0" fontAlgn="base" hangingPunct="0">
        <a:spcBef>
          <a:spcPct val="20000"/>
        </a:spcBef>
        <a:spcAft>
          <a:spcPct val="0"/>
        </a:spcAft>
        <a:buClr>
          <a:srgbClr val="800000"/>
        </a:buClr>
        <a:buChar char="–"/>
        <a:defRPr sz="2000">
          <a:solidFill>
            <a:srgbClr val="800000"/>
          </a:solidFill>
          <a:latin typeface="Arial" pitchFamily="34" charset="0"/>
        </a:defRPr>
      </a:lvl4pPr>
      <a:lvl5pPr marL="2057400" indent="-228600" algn="l" rtl="0" eaLnBrk="0" fontAlgn="base" hangingPunct="0">
        <a:spcBef>
          <a:spcPct val="20000"/>
        </a:spcBef>
        <a:spcAft>
          <a:spcPct val="0"/>
        </a:spcAft>
        <a:buClr>
          <a:srgbClr val="800000"/>
        </a:buClr>
        <a:buChar char="»"/>
        <a:defRPr sz="2000">
          <a:solidFill>
            <a:srgbClr val="800000"/>
          </a:solidFill>
          <a:latin typeface="Arial" pitchFamily="34" charset="0"/>
        </a:defRPr>
      </a:lvl5pPr>
      <a:lvl6pPr marL="2514600" indent="-228600" algn="l" rtl="0" fontAlgn="base">
        <a:spcBef>
          <a:spcPct val="20000"/>
        </a:spcBef>
        <a:spcAft>
          <a:spcPct val="0"/>
        </a:spcAft>
        <a:buClr>
          <a:schemeClr val="hlink"/>
        </a:buClr>
        <a:buChar char="»"/>
        <a:defRPr sz="2000">
          <a:solidFill>
            <a:schemeClr val="tx1"/>
          </a:solidFill>
          <a:latin typeface="+mn-lt"/>
        </a:defRPr>
      </a:lvl6pPr>
      <a:lvl7pPr marL="2971800" indent="-228600" algn="l" rtl="0" fontAlgn="base">
        <a:spcBef>
          <a:spcPct val="20000"/>
        </a:spcBef>
        <a:spcAft>
          <a:spcPct val="0"/>
        </a:spcAft>
        <a:buClr>
          <a:schemeClr val="hlink"/>
        </a:buClr>
        <a:buChar char="»"/>
        <a:defRPr sz="2000">
          <a:solidFill>
            <a:schemeClr val="tx1"/>
          </a:solidFill>
          <a:latin typeface="+mn-lt"/>
        </a:defRPr>
      </a:lvl7pPr>
      <a:lvl8pPr marL="3429000" indent="-228600" algn="l" rtl="0" fontAlgn="base">
        <a:spcBef>
          <a:spcPct val="20000"/>
        </a:spcBef>
        <a:spcAft>
          <a:spcPct val="0"/>
        </a:spcAft>
        <a:buClr>
          <a:schemeClr val="hlink"/>
        </a:buClr>
        <a:buChar char="»"/>
        <a:defRPr sz="2000">
          <a:solidFill>
            <a:schemeClr val="tx1"/>
          </a:solidFill>
          <a:latin typeface="+mn-lt"/>
        </a:defRPr>
      </a:lvl8pPr>
      <a:lvl9pPr marL="3886200" indent="-228600" algn="l" rtl="0" fontAlgn="base">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1219200" y="3632200"/>
            <a:ext cx="6530975" cy="3052763"/>
          </a:xfrm>
        </p:spPr>
        <p:txBody>
          <a:bodyPr/>
          <a:lstStyle/>
          <a:p>
            <a:pPr eaLnBrk="1" hangingPunct="1">
              <a:lnSpc>
                <a:spcPct val="90000"/>
              </a:lnSpc>
              <a:defRPr/>
            </a:pPr>
            <a:r>
              <a:rPr lang="en-US" sz="2600" b="1" dirty="0" smtClean="0">
                <a:latin typeface="+mn-lt"/>
              </a:rPr>
              <a:t>Joint Finance Committee Hearing</a:t>
            </a:r>
          </a:p>
          <a:p>
            <a:pPr eaLnBrk="1" hangingPunct="1">
              <a:lnSpc>
                <a:spcPct val="90000"/>
              </a:lnSpc>
              <a:defRPr/>
            </a:pPr>
            <a:r>
              <a:rPr lang="en-US" sz="2600" b="1" dirty="0" smtClean="0">
                <a:latin typeface="+mn-lt"/>
              </a:rPr>
              <a:t>Fiscal Year 2016</a:t>
            </a:r>
          </a:p>
          <a:p>
            <a:pPr eaLnBrk="1" hangingPunct="1">
              <a:lnSpc>
                <a:spcPct val="90000"/>
              </a:lnSpc>
              <a:defRPr/>
            </a:pPr>
            <a:endParaRPr lang="en-US" sz="2600" b="1" i="1" dirty="0" smtClean="0">
              <a:latin typeface="+mn-lt"/>
            </a:endParaRPr>
          </a:p>
          <a:p>
            <a:pPr eaLnBrk="1" hangingPunct="1">
              <a:lnSpc>
                <a:spcPct val="90000"/>
              </a:lnSpc>
              <a:defRPr/>
            </a:pPr>
            <a:r>
              <a:rPr lang="en-US" sz="2600" b="1" i="1" dirty="0" smtClean="0">
                <a:latin typeface="+mn-lt"/>
              </a:rPr>
              <a:t>Kevin F. Kelley</a:t>
            </a:r>
          </a:p>
          <a:p>
            <a:pPr eaLnBrk="1" hangingPunct="1">
              <a:lnSpc>
                <a:spcPct val="90000"/>
              </a:lnSpc>
              <a:defRPr/>
            </a:pPr>
            <a:r>
              <a:rPr lang="en-US" sz="2600" b="1" i="1" dirty="0" smtClean="0">
                <a:latin typeface="+mn-lt"/>
              </a:rPr>
              <a:t>Division Director</a:t>
            </a:r>
          </a:p>
          <a:p>
            <a:pPr eaLnBrk="1" hangingPunct="1">
              <a:lnSpc>
                <a:spcPct val="90000"/>
              </a:lnSpc>
              <a:defRPr/>
            </a:pPr>
            <a:r>
              <a:rPr lang="en-US" sz="2600" b="1" i="1" dirty="0" smtClean="0">
                <a:latin typeface="+mn-lt"/>
              </a:rPr>
              <a:t>  Tuesday, February 24, 2015</a:t>
            </a:r>
          </a:p>
        </p:txBody>
      </p:sp>
      <p:sp>
        <p:nvSpPr>
          <p:cNvPr id="4099" name="Rectangle 2"/>
          <p:cNvSpPr>
            <a:spLocks noGrp="1" noChangeArrowheads="1"/>
          </p:cNvSpPr>
          <p:nvPr>
            <p:ph type="ctrTitle"/>
          </p:nvPr>
        </p:nvSpPr>
        <p:spPr>
          <a:xfrm>
            <a:off x="463550" y="1301750"/>
            <a:ext cx="8213725" cy="1925638"/>
          </a:xfrm>
        </p:spPr>
        <p:txBody>
          <a:bodyPr/>
          <a:lstStyle/>
          <a:p>
            <a:pPr eaLnBrk="1" hangingPunct="1"/>
            <a:r>
              <a:rPr lang="en-US" altLang="en-US" sz="3200" i="1" smtClean="0">
                <a:latin typeface="Arial" charset="0"/>
              </a:rPr>
              <a:t>Department of Health and Social Services</a:t>
            </a:r>
            <a:br>
              <a:rPr lang="en-US" altLang="en-US" sz="3200" i="1" smtClean="0">
                <a:latin typeface="Arial" charset="0"/>
              </a:rPr>
            </a:br>
            <a:r>
              <a:rPr lang="en-US" altLang="en-US" sz="3200" i="1" smtClean="0">
                <a:latin typeface="Arial" charset="0"/>
              </a:rPr>
              <a:t/>
            </a:r>
            <a:br>
              <a:rPr lang="en-US" altLang="en-US" sz="3200" i="1" smtClean="0">
                <a:latin typeface="Arial" charset="0"/>
              </a:rPr>
            </a:br>
            <a:r>
              <a:rPr lang="en-US" altLang="en-US" sz="3200" i="1" smtClean="0">
                <a:latin typeface="Arial" charset="0"/>
              </a:rPr>
              <a:t>Division of Management Services</a:t>
            </a:r>
          </a:p>
        </p:txBody>
      </p:sp>
      <p:sp>
        <p:nvSpPr>
          <p:cNvPr id="4100" name="Line 7"/>
          <p:cNvSpPr>
            <a:spLocks noChangeShapeType="1"/>
          </p:cNvSpPr>
          <p:nvPr/>
        </p:nvSpPr>
        <p:spPr bwMode="auto">
          <a:xfrm>
            <a:off x="2154238" y="4613275"/>
            <a:ext cx="4495800"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2438" y="2808288"/>
            <a:ext cx="8239125" cy="1408112"/>
          </a:xfrm>
        </p:spPr>
        <p:txBody>
          <a:bodyPr/>
          <a:lstStyle/>
          <a:p>
            <a:pPr eaLnBrk="1" hangingPunct="1"/>
            <a:r>
              <a:rPr lang="en-US" altLang="en-US" sz="5400" smtClean="0">
                <a:latin typeface="Arial" charset="0"/>
                <a:cs typeface="Arial" charset="0"/>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7038" y="981075"/>
            <a:ext cx="8239125" cy="1143000"/>
          </a:xfrm>
        </p:spPr>
        <p:txBody>
          <a:bodyPr/>
          <a:lstStyle/>
          <a:p>
            <a:pPr eaLnBrk="1" hangingPunct="1"/>
            <a:r>
              <a:rPr lang="en-US" altLang="en-US" sz="3200" smtClean="0">
                <a:latin typeface="Arial" charset="0"/>
              </a:rPr>
              <a:t>Overview</a:t>
            </a:r>
          </a:p>
        </p:txBody>
      </p:sp>
      <p:sp>
        <p:nvSpPr>
          <p:cNvPr id="5123" name="Rectangle 3"/>
          <p:cNvSpPr>
            <a:spLocks noGrp="1" noChangeArrowheads="1"/>
          </p:cNvSpPr>
          <p:nvPr>
            <p:ph idx="1"/>
          </p:nvPr>
        </p:nvSpPr>
        <p:spPr/>
        <p:txBody>
          <a:bodyPr/>
          <a:lstStyle/>
          <a:p>
            <a:pPr eaLnBrk="1" hangingPunct="1"/>
            <a:r>
              <a:rPr lang="en-US" altLang="en-US" smtClean="0">
                <a:latin typeface="Arial" charset="0"/>
              </a:rPr>
              <a:t>High-quality leadership/technical expertise</a:t>
            </a:r>
          </a:p>
          <a:p>
            <a:pPr eaLnBrk="1" hangingPunct="1"/>
            <a:endParaRPr lang="en-US" altLang="en-US" smtClean="0">
              <a:latin typeface="Arial" charset="0"/>
            </a:endParaRPr>
          </a:p>
          <a:p>
            <a:pPr eaLnBrk="1" hangingPunct="1"/>
            <a:r>
              <a:rPr lang="en-US" altLang="en-US" smtClean="0">
                <a:latin typeface="Arial" charset="0"/>
              </a:rPr>
              <a:t>Efficient and cost-effective management</a:t>
            </a:r>
          </a:p>
          <a:p>
            <a:pPr eaLnBrk="1" hangingPunct="1"/>
            <a:endParaRPr lang="en-US" altLang="en-US" smtClean="0">
              <a:latin typeface="Arial" charset="0"/>
            </a:endParaRPr>
          </a:p>
          <a:p>
            <a:pPr eaLnBrk="1" hangingPunct="1"/>
            <a:r>
              <a:rPr lang="en-US" altLang="en-US" i="1" smtClean="0">
                <a:latin typeface="Arial" charset="0"/>
              </a:rPr>
              <a:t>“DMS – Doing Our Best To Help You Do Yours”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5138" y="1031875"/>
            <a:ext cx="8239125" cy="1143000"/>
          </a:xfrm>
        </p:spPr>
        <p:txBody>
          <a:bodyPr/>
          <a:lstStyle/>
          <a:p>
            <a:r>
              <a:rPr lang="en-US" altLang="en-US" sz="3200" smtClean="0">
                <a:latin typeface="Arial" charset="0"/>
              </a:rPr>
              <a:t>DMS Units</a:t>
            </a:r>
          </a:p>
        </p:txBody>
      </p:sp>
      <p:sp>
        <p:nvSpPr>
          <p:cNvPr id="6147" name="Rectangle 3"/>
          <p:cNvSpPr>
            <a:spLocks noGrp="1" noChangeArrowheads="1"/>
          </p:cNvSpPr>
          <p:nvPr>
            <p:ph idx="1"/>
          </p:nvPr>
        </p:nvSpPr>
        <p:spPr>
          <a:xfrm>
            <a:off x="457200" y="1979613"/>
            <a:ext cx="8229600" cy="4146550"/>
          </a:xfrm>
        </p:spPr>
        <p:txBody>
          <a:bodyPr/>
          <a:lstStyle/>
          <a:p>
            <a:r>
              <a:rPr lang="en-US" altLang="en-US" sz="2300" smtClean="0">
                <a:latin typeface="Arial" charset="0"/>
              </a:rPr>
              <a:t>Fiscal Management</a:t>
            </a:r>
          </a:p>
          <a:p>
            <a:r>
              <a:rPr lang="en-US" altLang="en-US" sz="2300" smtClean="0">
                <a:latin typeface="Arial" charset="0"/>
              </a:rPr>
              <a:t>Budget and Revenue Management</a:t>
            </a:r>
          </a:p>
          <a:p>
            <a:r>
              <a:rPr lang="en-US" altLang="en-US" sz="2300" smtClean="0">
                <a:latin typeface="Arial" charset="0"/>
              </a:rPr>
              <a:t>Contracts Management and Procurement</a:t>
            </a:r>
          </a:p>
          <a:p>
            <a:r>
              <a:rPr lang="en-US" altLang="en-US" sz="2300" smtClean="0">
                <a:latin typeface="Arial" charset="0"/>
              </a:rPr>
              <a:t>Coordination of Birth to Three Program – Early Intervention and Quality Control</a:t>
            </a:r>
          </a:p>
          <a:p>
            <a:r>
              <a:rPr lang="en-US" altLang="en-US" sz="2300" smtClean="0">
                <a:latin typeface="Arial" charset="0"/>
              </a:rPr>
              <a:t>Information Resource Management (IRM)</a:t>
            </a:r>
          </a:p>
          <a:p>
            <a:r>
              <a:rPr lang="en-US" altLang="en-US" sz="2300" smtClean="0">
                <a:latin typeface="Arial" charset="0"/>
              </a:rPr>
              <a:t>Human Resource Management</a:t>
            </a:r>
          </a:p>
          <a:p>
            <a:r>
              <a:rPr lang="en-US" altLang="en-US" sz="2300" smtClean="0">
                <a:latin typeface="Arial" charset="0"/>
              </a:rPr>
              <a:t>Labor Relations</a:t>
            </a:r>
          </a:p>
          <a:p>
            <a:r>
              <a:rPr lang="en-US" altLang="en-US" sz="2300" smtClean="0">
                <a:latin typeface="Arial" charset="0"/>
              </a:rPr>
              <a:t>Audit &amp; Recovery Mgt. Services (ARM$)</a:t>
            </a:r>
          </a:p>
          <a:p>
            <a:r>
              <a:rPr lang="en-US" altLang="en-US" sz="2300" smtClean="0">
                <a:latin typeface="Arial" charset="0"/>
              </a:rPr>
              <a:t>Facility Operations</a:t>
            </a:r>
          </a:p>
          <a:p>
            <a:pPr>
              <a:buFont typeface="Wingdings" pitchFamily="2" charset="2"/>
              <a:buNone/>
            </a:pPr>
            <a:endParaRPr lang="en-US" altLang="en-US" smtClean="0">
              <a:solidFill>
                <a:srgbClr val="002570"/>
              </a:solidFill>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smtClean="0">
                <a:latin typeface="Arial" charset="0"/>
              </a:rPr>
              <a:t>Birth to Three</a:t>
            </a:r>
          </a:p>
        </p:txBody>
      </p:sp>
      <p:sp>
        <p:nvSpPr>
          <p:cNvPr id="7171" name="Rectangle 3"/>
          <p:cNvSpPr>
            <a:spLocks noGrp="1" noChangeArrowheads="1"/>
          </p:cNvSpPr>
          <p:nvPr>
            <p:ph idx="1"/>
          </p:nvPr>
        </p:nvSpPr>
        <p:spPr>
          <a:xfrm>
            <a:off x="457200" y="2317750"/>
            <a:ext cx="8229600" cy="3619500"/>
          </a:xfrm>
        </p:spPr>
        <p:txBody>
          <a:bodyPr/>
          <a:lstStyle/>
          <a:p>
            <a:r>
              <a:rPr lang="en-US" altLang="en-US" sz="2800" smtClean="0">
                <a:latin typeface="Arial" charset="0"/>
              </a:rPr>
              <a:t>Continued timely service</a:t>
            </a:r>
          </a:p>
          <a:p>
            <a:endParaRPr lang="en-US" altLang="en-US" sz="2800" smtClean="0">
              <a:latin typeface="Arial" charset="0"/>
            </a:endParaRPr>
          </a:p>
          <a:p>
            <a:r>
              <a:rPr lang="en-US" altLang="en-US" sz="2800" smtClean="0">
                <a:latin typeface="Arial" charset="0"/>
              </a:rPr>
              <a:t>95% of families reported that they perceived positive changes in their child</a:t>
            </a:r>
          </a:p>
          <a:p>
            <a:endParaRPr lang="en-US" altLang="en-US" sz="2800" smtClean="0">
              <a:latin typeface="Arial" charset="0"/>
            </a:endParaRPr>
          </a:p>
          <a:p>
            <a:endParaRPr lang="en-US" altLang="en-US" sz="2800" smtClean="0">
              <a:latin typeface="Arial" charset="0"/>
            </a:endParaRPr>
          </a:p>
          <a:p>
            <a:pPr>
              <a:buClr>
                <a:srgbClr val="002570"/>
              </a:buClr>
            </a:pPr>
            <a:endParaRPr lang="en-US" altLang="en-US" sz="2800" smtClean="0">
              <a:solidFill>
                <a:srgbClr val="002570"/>
              </a:solidFill>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200" smtClean="0">
                <a:latin typeface="Arial" charset="0"/>
              </a:rPr>
              <a:t>Information Resources Management (IRM)</a:t>
            </a:r>
          </a:p>
        </p:txBody>
      </p:sp>
      <p:sp>
        <p:nvSpPr>
          <p:cNvPr id="9219" name="Rectangle 3"/>
          <p:cNvSpPr>
            <a:spLocks noGrp="1" noChangeArrowheads="1"/>
          </p:cNvSpPr>
          <p:nvPr>
            <p:ph idx="1"/>
          </p:nvPr>
        </p:nvSpPr>
        <p:spPr/>
        <p:txBody>
          <a:bodyPr/>
          <a:lstStyle/>
          <a:p>
            <a:pPr>
              <a:buFont typeface="Wingdings" pitchFamily="2" charset="2"/>
              <a:buChar char="Ø"/>
              <a:defRPr/>
            </a:pPr>
            <a:endParaRPr lang="en-US" dirty="0" smtClean="0">
              <a:solidFill>
                <a:srgbClr val="002570"/>
              </a:solidFill>
            </a:endParaRPr>
          </a:p>
          <a:p>
            <a:pPr marL="0" indent="0">
              <a:buClr>
                <a:srgbClr val="002570"/>
              </a:buClr>
              <a:buFontTx/>
              <a:buNone/>
              <a:defRPr/>
            </a:pPr>
            <a:r>
              <a:rPr lang="en-US" sz="2800" dirty="0" smtClean="0"/>
              <a:t>Leveraging Federal Funds to Enhance Service Delivery:</a:t>
            </a:r>
          </a:p>
          <a:p>
            <a:pPr lvl="1">
              <a:buFont typeface="Arial" pitchFamily="34" charset="0"/>
              <a:buChar char="•"/>
              <a:defRPr/>
            </a:pPr>
            <a:r>
              <a:rPr lang="en-US" dirty="0" smtClean="0"/>
              <a:t>Eligibility Modernization Project</a:t>
            </a:r>
          </a:p>
          <a:p>
            <a:pPr lvl="1">
              <a:buFont typeface="Arial" pitchFamily="34" charset="0"/>
              <a:buChar char="•"/>
              <a:defRPr/>
            </a:pPr>
            <a:r>
              <a:rPr lang="en-US" dirty="0" smtClean="0"/>
              <a:t>DE Medicaid Enterprise System</a:t>
            </a:r>
          </a:p>
          <a:p>
            <a:pPr lvl="1">
              <a:buFont typeface="Arial" pitchFamily="34" charset="0"/>
              <a:buChar char="•"/>
              <a:defRPr/>
            </a:pPr>
            <a:r>
              <a:rPr lang="en-US" dirty="0" smtClean="0"/>
              <a:t>Medicaid Decision Support System / Data Warehouse</a:t>
            </a:r>
          </a:p>
          <a:p>
            <a:pPr>
              <a:buFontTx/>
              <a:buNone/>
              <a:defRPr/>
            </a:pPr>
            <a:endParaRPr lang="en-US" dirty="0" smtClean="0">
              <a:solidFill>
                <a:srgbClr val="00257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smtClean="0">
                <a:latin typeface="Arial" charset="0"/>
              </a:rPr>
              <a:t>ARM$ Claims Generated </a:t>
            </a:r>
          </a:p>
        </p:txBody>
      </p:sp>
      <p:graphicFrame>
        <p:nvGraphicFramePr>
          <p:cNvPr id="4" name="Content Placeholder 3"/>
          <p:cNvGraphicFramePr>
            <a:graphicFrameLocks/>
          </p:cNvGraphicFramePr>
          <p:nvPr>
            <p:extLst>
              <p:ext uri="{D42A27DB-BD31-4B8C-83A1-F6EECF244321}">
                <p14:modId xmlns:p14="http://schemas.microsoft.com/office/powerpoint/2010/main" val="895716650"/>
              </p:ext>
            </p:extLst>
          </p:nvPr>
        </p:nvGraphicFramePr>
        <p:xfrm>
          <a:off x="0" y="1678675"/>
          <a:ext cx="9144000" cy="4626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200" smtClean="0">
                <a:latin typeface="Arial" charset="0"/>
              </a:rPr>
              <a:t>ARM$ Collections</a:t>
            </a:r>
          </a:p>
        </p:txBody>
      </p:sp>
      <p:graphicFrame>
        <p:nvGraphicFramePr>
          <p:cNvPr id="10243" name="Content Placeholder 3"/>
          <p:cNvGraphicFramePr>
            <a:graphicFrameLocks/>
          </p:cNvGraphicFramePr>
          <p:nvPr>
            <p:extLst>
              <p:ext uri="{D42A27DB-BD31-4B8C-83A1-F6EECF244321}">
                <p14:modId xmlns:p14="http://schemas.microsoft.com/office/powerpoint/2010/main" val="547855835"/>
              </p:ext>
            </p:extLst>
          </p:nvPr>
        </p:nvGraphicFramePr>
        <p:xfrm>
          <a:off x="266131" y="1901517"/>
          <a:ext cx="8693624" cy="4440237"/>
        </p:xfrm>
        <a:graphic>
          <a:graphicData uri="http://schemas.openxmlformats.org/presentationml/2006/ole">
            <mc:AlternateContent xmlns:mc="http://schemas.openxmlformats.org/markup-compatibility/2006">
              <mc:Choice xmlns:v="urn:schemas-microsoft-com:vml" Requires="v">
                <p:oleObj spid="_x0000_s10260" r:id="rId5" imgW="7303641" imgH="4444369" progId="Excel.Chart.8">
                  <p:embed/>
                </p:oleObj>
              </mc:Choice>
              <mc:Fallback>
                <p:oleObj r:id="rId5" imgW="7303641" imgH="4444369" progId="Excel.Chart.8">
                  <p:embed/>
                  <p:pic>
                    <p:nvPicPr>
                      <p:cNvPr id="0" name="Content Placeholder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131" y="1901517"/>
                        <a:ext cx="8693624" cy="4440237"/>
                      </a:xfrm>
                      <a:prstGeom prst="rect">
                        <a:avLst/>
                      </a:prstGeom>
                      <a:noFill/>
                      <a:ln>
                        <a:noFill/>
                      </a:ln>
                      <a:extLst/>
                    </p:spPr>
                  </p:pic>
                </p:oleObj>
              </mc:Fallback>
            </mc:AlternateContent>
          </a:graphicData>
        </a:graphic>
      </p:graphicFrame>
      <p:sp>
        <p:nvSpPr>
          <p:cNvPr id="3" name="TextBox 2"/>
          <p:cNvSpPr txBox="1"/>
          <p:nvPr/>
        </p:nvSpPr>
        <p:spPr>
          <a:xfrm>
            <a:off x="2415653" y="2144792"/>
            <a:ext cx="917089" cy="400110"/>
          </a:xfrm>
          <a:prstGeom prst="rect">
            <a:avLst/>
          </a:prstGeom>
          <a:noFill/>
        </p:spPr>
        <p:txBody>
          <a:bodyPr wrap="square" rtlCol="0">
            <a:spAutoFit/>
          </a:bodyPr>
          <a:lstStyle/>
          <a:p>
            <a:pPr algn="ctr"/>
            <a:r>
              <a:rPr lang="en-US" sz="1000" b="1" dirty="0" smtClean="0">
                <a:solidFill>
                  <a:srgbClr val="000000"/>
                </a:solidFill>
              </a:rPr>
              <a:t>Total $982,964</a:t>
            </a:r>
            <a:endParaRPr lang="en-US" sz="1000" b="1" dirty="0">
              <a:solidFill>
                <a:srgbClr val="000000"/>
              </a:solidFill>
            </a:endParaRPr>
          </a:p>
        </p:txBody>
      </p:sp>
      <p:sp>
        <p:nvSpPr>
          <p:cNvPr id="4" name="TextBox 3"/>
          <p:cNvSpPr txBox="1"/>
          <p:nvPr/>
        </p:nvSpPr>
        <p:spPr>
          <a:xfrm>
            <a:off x="3507475" y="2135903"/>
            <a:ext cx="810651" cy="400110"/>
          </a:xfrm>
          <a:prstGeom prst="rect">
            <a:avLst/>
          </a:prstGeom>
          <a:noFill/>
        </p:spPr>
        <p:txBody>
          <a:bodyPr wrap="square" rtlCol="0">
            <a:spAutoFit/>
          </a:bodyPr>
          <a:lstStyle/>
          <a:p>
            <a:pPr algn="ctr"/>
            <a:r>
              <a:rPr lang="en-US" sz="1000" b="1" dirty="0" smtClean="0">
                <a:solidFill>
                  <a:srgbClr val="000000"/>
                </a:solidFill>
              </a:rPr>
              <a:t>Total $882,398</a:t>
            </a:r>
            <a:endParaRPr lang="en-US" sz="1000" b="1" dirty="0">
              <a:solidFill>
                <a:srgbClr val="000000"/>
              </a:solidFill>
            </a:endParaRPr>
          </a:p>
        </p:txBody>
      </p:sp>
      <p:sp>
        <p:nvSpPr>
          <p:cNvPr id="7" name="TextBox 6"/>
          <p:cNvSpPr txBox="1"/>
          <p:nvPr/>
        </p:nvSpPr>
        <p:spPr>
          <a:xfrm>
            <a:off x="4599292" y="2135902"/>
            <a:ext cx="832514" cy="400110"/>
          </a:xfrm>
          <a:prstGeom prst="rect">
            <a:avLst/>
          </a:prstGeom>
          <a:noFill/>
        </p:spPr>
        <p:txBody>
          <a:bodyPr wrap="square" rtlCol="0">
            <a:spAutoFit/>
          </a:bodyPr>
          <a:lstStyle/>
          <a:p>
            <a:pPr algn="ctr"/>
            <a:r>
              <a:rPr lang="en-US" sz="1000" b="1" dirty="0" smtClean="0">
                <a:solidFill>
                  <a:srgbClr val="000000"/>
                </a:solidFill>
              </a:rPr>
              <a:t>Total $910,236</a:t>
            </a:r>
            <a:endParaRPr lang="en-US" sz="1000" b="1" dirty="0">
              <a:solidFill>
                <a:srgbClr val="000000"/>
              </a:solidFill>
            </a:endParaRPr>
          </a:p>
        </p:txBody>
      </p:sp>
      <p:sp>
        <p:nvSpPr>
          <p:cNvPr id="8" name="TextBox 7"/>
          <p:cNvSpPr txBox="1"/>
          <p:nvPr/>
        </p:nvSpPr>
        <p:spPr>
          <a:xfrm>
            <a:off x="5568286" y="2141381"/>
            <a:ext cx="982642" cy="400110"/>
          </a:xfrm>
          <a:prstGeom prst="rect">
            <a:avLst/>
          </a:prstGeom>
          <a:noFill/>
        </p:spPr>
        <p:txBody>
          <a:bodyPr wrap="square" rtlCol="0">
            <a:spAutoFit/>
          </a:bodyPr>
          <a:lstStyle/>
          <a:p>
            <a:pPr algn="ctr"/>
            <a:r>
              <a:rPr lang="en-US" sz="1000" b="1" dirty="0" smtClean="0">
                <a:solidFill>
                  <a:srgbClr val="000000"/>
                </a:solidFill>
              </a:rPr>
              <a:t>Total $1,076,492</a:t>
            </a:r>
            <a:endParaRPr lang="en-US" sz="1000" b="1" dirty="0">
              <a:solidFill>
                <a:srgbClr val="000000"/>
              </a:solidFill>
            </a:endParaRPr>
          </a:p>
        </p:txBody>
      </p:sp>
      <p:sp>
        <p:nvSpPr>
          <p:cNvPr id="9" name="TextBox 8"/>
          <p:cNvSpPr txBox="1"/>
          <p:nvPr/>
        </p:nvSpPr>
        <p:spPr>
          <a:xfrm>
            <a:off x="6673754" y="2143123"/>
            <a:ext cx="887105" cy="400110"/>
          </a:xfrm>
          <a:prstGeom prst="rect">
            <a:avLst/>
          </a:prstGeom>
          <a:noFill/>
        </p:spPr>
        <p:txBody>
          <a:bodyPr wrap="square" rtlCol="0">
            <a:spAutoFit/>
          </a:bodyPr>
          <a:lstStyle/>
          <a:p>
            <a:pPr algn="ctr"/>
            <a:r>
              <a:rPr lang="en-US" sz="1000" b="1" dirty="0" smtClean="0">
                <a:solidFill>
                  <a:srgbClr val="000000"/>
                </a:solidFill>
              </a:rPr>
              <a:t>Total $1,479,916</a:t>
            </a:r>
            <a:endParaRPr lang="en-US" sz="1000" b="1" dirty="0">
              <a:solidFill>
                <a:srgbClr val="000000"/>
              </a:solidFill>
            </a:endParaRPr>
          </a:p>
        </p:txBody>
      </p:sp>
      <p:sp>
        <p:nvSpPr>
          <p:cNvPr id="11" name="TextBox 10"/>
          <p:cNvSpPr txBox="1"/>
          <p:nvPr/>
        </p:nvSpPr>
        <p:spPr>
          <a:xfrm>
            <a:off x="7670041" y="2146540"/>
            <a:ext cx="1054061" cy="400110"/>
          </a:xfrm>
          <a:prstGeom prst="rect">
            <a:avLst/>
          </a:prstGeom>
          <a:noFill/>
        </p:spPr>
        <p:txBody>
          <a:bodyPr wrap="square" rtlCol="0">
            <a:spAutoFit/>
          </a:bodyPr>
          <a:lstStyle/>
          <a:p>
            <a:pPr algn="ctr"/>
            <a:r>
              <a:rPr lang="en-US" sz="1000" b="1" dirty="0" smtClean="0">
                <a:solidFill>
                  <a:srgbClr val="000000"/>
                </a:solidFill>
              </a:rPr>
              <a:t>Total $1,953,818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altLang="en-US" sz="3200" smtClean="0">
                <a:latin typeface="Arial" charset="0"/>
              </a:rPr>
              <a:t>Facility Operations</a:t>
            </a:r>
          </a:p>
        </p:txBody>
      </p:sp>
      <p:pic>
        <p:nvPicPr>
          <p:cNvPr id="11269" name="Picture 9" descr="C:\Users\Heather.Morton\AppData\Local\Microsoft\Windows\Temporary Internet Files\Content.Outlook\IXSKK84G\ks jan water line break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755" y="1983552"/>
            <a:ext cx="3179762"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C:\Users\Heather.Morton\AppData\Local\Microsoft\Windows\Temporary Internet Files\Content.Outlook\IXSKK84G\annex water line 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6276" y="1983552"/>
            <a:ext cx="3207224" cy="3865592"/>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8" descr="C:\Users\Heather.Morton\AppData\Local\Microsoft\Windows\Temporary Internet Files\Content.Outlook\IXSKK84G\maint roof gbhc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78429">
            <a:off x="3281007" y="2605158"/>
            <a:ext cx="2713038"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7038" y="1006475"/>
            <a:ext cx="8239125" cy="1143000"/>
          </a:xfrm>
        </p:spPr>
        <p:txBody>
          <a:bodyPr/>
          <a:lstStyle/>
          <a:p>
            <a:r>
              <a:rPr lang="en-US" altLang="en-US" sz="3200" smtClean="0">
                <a:latin typeface="Arial" charset="0"/>
              </a:rPr>
              <a:t>FY ‘16 Governor’s Recommended Budget</a:t>
            </a:r>
            <a:br>
              <a:rPr lang="en-US" altLang="en-US" sz="3200" smtClean="0">
                <a:latin typeface="Arial" charset="0"/>
              </a:rPr>
            </a:br>
            <a:r>
              <a:rPr lang="en-US" altLang="en-US" sz="2400" smtClean="0">
                <a:latin typeface="Arial" charset="0"/>
              </a:rPr>
              <a:t>for Administration</a:t>
            </a:r>
          </a:p>
        </p:txBody>
      </p:sp>
      <p:sp>
        <p:nvSpPr>
          <p:cNvPr id="5" name="Rectangle 3"/>
          <p:cNvSpPr>
            <a:spLocks noGrp="1" noChangeArrowheads="1"/>
          </p:cNvSpPr>
          <p:nvPr>
            <p:ph idx="1"/>
          </p:nvPr>
        </p:nvSpPr>
        <p:spPr>
          <a:xfrm>
            <a:off x="457200" y="2170113"/>
            <a:ext cx="8229600" cy="4092575"/>
          </a:xfrm>
        </p:spPr>
        <p:txBody>
          <a:bodyPr/>
          <a:lstStyle/>
          <a:p>
            <a:pPr lvl="1" indent="-342900">
              <a:buFont typeface="Arial" panose="020B0604020202020204" pitchFamily="34" charset="0"/>
              <a:buChar char="•"/>
              <a:defRPr/>
            </a:pPr>
            <a:r>
              <a:rPr lang="en-US" dirty="0" smtClean="0"/>
              <a:t>$98.4	– Lease Escalators</a:t>
            </a:r>
          </a:p>
          <a:p>
            <a:pPr lvl="1" indent="-342900">
              <a:buFont typeface="Arial" panose="020B0604020202020204" pitchFamily="34" charset="0"/>
              <a:buChar char="•"/>
              <a:defRPr/>
            </a:pPr>
            <a:endParaRPr lang="en-US" sz="800" dirty="0" smtClean="0"/>
          </a:p>
          <a:p>
            <a:pPr lvl="1" indent="-342900">
              <a:buFont typeface="Arial" panose="020B0604020202020204" pitchFamily="34" charset="0"/>
              <a:buChar char="•"/>
              <a:defRPr/>
            </a:pPr>
            <a:r>
              <a:rPr lang="en-US" dirty="0" smtClean="0"/>
              <a:t>$2,358.3 – Eligibility Modernization System Maintenance and Operation</a:t>
            </a:r>
          </a:p>
          <a:p>
            <a:pPr lvl="1" indent="-342900">
              <a:buFont typeface="Arial" panose="020B0604020202020204" pitchFamily="34" charset="0"/>
              <a:buChar char="•"/>
              <a:defRPr/>
            </a:pPr>
            <a:endParaRPr lang="en-US" sz="800" dirty="0" smtClean="0"/>
          </a:p>
          <a:p>
            <a:pPr lvl="1" indent="-342900">
              <a:buFont typeface="Arial" panose="020B0604020202020204" pitchFamily="34" charset="0"/>
              <a:buChar char="•"/>
              <a:defRPr/>
            </a:pPr>
            <a:r>
              <a:rPr lang="en-US" dirty="0" smtClean="0"/>
              <a:t>$288.5 - One-time for Telephones*</a:t>
            </a:r>
          </a:p>
          <a:p>
            <a:pPr lvl="1" indent="-342900">
              <a:buFont typeface="Arial" panose="020B0604020202020204" pitchFamily="34" charset="0"/>
              <a:buChar char="•"/>
              <a:defRPr/>
            </a:pPr>
            <a:endParaRPr lang="en-US" sz="800" dirty="0" smtClean="0"/>
          </a:p>
          <a:p>
            <a:pPr lvl="1" indent="-342900">
              <a:buFont typeface="Arial" panose="020B0604020202020204" pitchFamily="34" charset="0"/>
              <a:buChar char="•"/>
              <a:defRPr/>
            </a:pPr>
            <a:r>
              <a:rPr lang="en-US" dirty="0" smtClean="0"/>
              <a:t>$</a:t>
            </a:r>
            <a:r>
              <a:rPr lang="en-US" dirty="0"/>
              <a:t>6.5 </a:t>
            </a:r>
            <a:r>
              <a:rPr lang="en-US" dirty="0" smtClean="0"/>
              <a:t>– One-time Department-wide </a:t>
            </a:r>
            <a:r>
              <a:rPr lang="en-US" dirty="0"/>
              <a:t>security initiative</a:t>
            </a:r>
            <a:r>
              <a:rPr lang="en-US" dirty="0" smtClean="0"/>
              <a:t>*</a:t>
            </a:r>
          </a:p>
          <a:p>
            <a:pPr lvl="1" indent="-342900">
              <a:buFont typeface="Arial" panose="020B0604020202020204" pitchFamily="34" charset="0"/>
              <a:buChar char="•"/>
              <a:defRPr/>
            </a:pPr>
            <a:endParaRPr lang="en-US" sz="1800" dirty="0"/>
          </a:p>
          <a:p>
            <a:pPr marL="400050" lvl="1" indent="0">
              <a:buFontTx/>
              <a:buNone/>
              <a:defRPr/>
            </a:pPr>
            <a:r>
              <a:rPr lang="en-US" sz="2000" dirty="0" smtClean="0"/>
              <a:t>*in OMB’s Contingencies </a:t>
            </a:r>
            <a:r>
              <a:rPr lang="en-US" sz="2000" dirty="0"/>
              <a:t>and One-Time Items </a:t>
            </a:r>
            <a:endParaRPr lang="en-US" sz="2000" dirty="0" smtClean="0"/>
          </a:p>
          <a:p>
            <a:pPr lvl="1" indent="-342900">
              <a:buFont typeface="Arial" panose="020B0604020202020204" pitchFamily="34" charset="0"/>
              <a:buChar char="•"/>
              <a:defRPr/>
            </a:pPr>
            <a:endParaRPr lang="en-US" dirty="0" smtClean="0"/>
          </a:p>
          <a:p>
            <a:pPr>
              <a:buFontTx/>
              <a:buNone/>
              <a:defRPr/>
            </a:pPr>
            <a:endParaRPr lang="en-US" dirty="0" smtClean="0">
              <a:solidFill>
                <a:srgbClr val="00257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dhss custom">
      <a:dk1>
        <a:srgbClr val="800000"/>
      </a:dk1>
      <a:lt1>
        <a:srgbClr val="FFFFFF"/>
      </a:lt1>
      <a:dk2>
        <a:srgbClr val="800000"/>
      </a:dk2>
      <a:lt2>
        <a:srgbClr val="FFFFFF"/>
      </a:lt2>
      <a:accent1>
        <a:srgbClr val="FFFFFF"/>
      </a:accent1>
      <a:accent2>
        <a:srgbClr val="800000"/>
      </a:accent2>
      <a:accent3>
        <a:srgbClr val="FFFFFF"/>
      </a:accent3>
      <a:accent4>
        <a:srgbClr val="800000"/>
      </a:accent4>
      <a:accent5>
        <a:srgbClr val="FFFFFF"/>
      </a:accent5>
      <a:accent6>
        <a:srgbClr val="800000"/>
      </a:accent6>
      <a:hlink>
        <a:srgbClr val="FFFFFF"/>
      </a:hlink>
      <a:folHlink>
        <a:srgbClr val="FFFFFF"/>
      </a:folHlink>
    </a:clrScheme>
    <a:fontScheme name="1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422100"/>
        </a:dk1>
        <a:lt1>
          <a:srgbClr val="CCFFFF"/>
        </a:lt1>
        <a:dk2>
          <a:srgbClr val="000000"/>
        </a:dk2>
        <a:lt2>
          <a:srgbClr val="663300"/>
        </a:lt2>
        <a:accent1>
          <a:srgbClr val="BBE0E3"/>
        </a:accent1>
        <a:accent2>
          <a:srgbClr val="333399"/>
        </a:accent2>
        <a:accent3>
          <a:srgbClr val="E2FFFF"/>
        </a:accent3>
        <a:accent4>
          <a:srgbClr val="371B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422100"/>
        </a:dk1>
        <a:lt1>
          <a:srgbClr val="CCECFF"/>
        </a:lt1>
        <a:dk2>
          <a:srgbClr val="000000"/>
        </a:dk2>
        <a:lt2>
          <a:srgbClr val="663300"/>
        </a:lt2>
        <a:accent1>
          <a:srgbClr val="BBE0E3"/>
        </a:accent1>
        <a:accent2>
          <a:srgbClr val="333399"/>
        </a:accent2>
        <a:accent3>
          <a:srgbClr val="E2F4FF"/>
        </a:accent3>
        <a:accent4>
          <a:srgbClr val="371B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2570"/>
        </a:dk1>
        <a:lt1>
          <a:srgbClr val="CCECFF"/>
        </a:lt1>
        <a:dk2>
          <a:srgbClr val="002570"/>
        </a:dk2>
        <a:lt2>
          <a:srgbClr val="000066"/>
        </a:lt2>
        <a:accent1>
          <a:srgbClr val="CCECFF"/>
        </a:accent1>
        <a:accent2>
          <a:srgbClr val="333399"/>
        </a:accent2>
        <a:accent3>
          <a:srgbClr val="E2F4FF"/>
        </a:accent3>
        <a:accent4>
          <a:srgbClr val="001E5F"/>
        </a:accent4>
        <a:accent5>
          <a:srgbClr val="E2F4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7724</TotalTime>
  <Words>1323</Words>
  <Application>Microsoft Office PowerPoint</Application>
  <PresentationFormat>On-screen Show (4:3)</PresentationFormat>
  <Paragraphs>130</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1_Default Design</vt:lpstr>
      <vt:lpstr>Microsoft Excel Chart</vt:lpstr>
      <vt:lpstr>Department of Health and Social Services  Division of Management Services</vt:lpstr>
      <vt:lpstr>Overview</vt:lpstr>
      <vt:lpstr>DMS Units</vt:lpstr>
      <vt:lpstr>Birth to Three</vt:lpstr>
      <vt:lpstr>Information Resources Management (IRM)</vt:lpstr>
      <vt:lpstr>ARM$ Claims Generated </vt:lpstr>
      <vt:lpstr>ARM$ Collections</vt:lpstr>
      <vt:lpstr>Facility Operations</vt:lpstr>
      <vt:lpstr>FY ‘16 Governor’s Recommended Budget for Administration</vt:lpstr>
      <vt:lpstr>THANK YOU!!</vt:lpstr>
    </vt:vector>
  </TitlesOfParts>
  <Company>Delaware Health and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Department of Health and Social Services</dc:title>
  <dc:creator>Henry.Smith</dc:creator>
  <cp:lastModifiedBy>lolita.magarov</cp:lastModifiedBy>
  <cp:revision>380</cp:revision>
  <cp:lastPrinted>2015-02-20T14:04:19Z</cp:lastPrinted>
  <dcterms:created xsi:type="dcterms:W3CDTF">2010-01-21T20:43:43Z</dcterms:created>
  <dcterms:modified xsi:type="dcterms:W3CDTF">2015-02-24T13:31:32Z</dcterms:modified>
</cp:coreProperties>
</file>