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17" r:id="rId1"/>
    <p:sldMasterId id="2147483660" r:id="rId2"/>
    <p:sldMasterId id="2147483672" r:id="rId3"/>
    <p:sldMasterId id="2147483684" r:id="rId4"/>
    <p:sldMasterId id="2147483696" r:id="rId5"/>
    <p:sldMasterId id="2147483788" r:id="rId6"/>
    <p:sldMasterId id="2147483795" r:id="rId7"/>
    <p:sldMasterId id="2147483830" r:id="rId8"/>
    <p:sldMasterId id="2147483856" r:id="rId9"/>
  </p:sldMasterIdLst>
  <p:notesMasterIdLst>
    <p:notesMasterId r:id="rId19"/>
  </p:notesMasterIdLst>
  <p:handoutMasterIdLst>
    <p:handoutMasterId r:id="rId20"/>
  </p:handoutMasterIdLst>
  <p:sldIdLst>
    <p:sldId id="395" r:id="rId10"/>
    <p:sldId id="271" r:id="rId11"/>
    <p:sldId id="472" r:id="rId12"/>
    <p:sldId id="461" r:id="rId13"/>
    <p:sldId id="483" r:id="rId14"/>
    <p:sldId id="475" r:id="rId15"/>
    <p:sldId id="474" r:id="rId16"/>
    <p:sldId id="484" r:id="rId17"/>
    <p:sldId id="485" r:id="rId1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3">
          <p15:clr>
            <a:srgbClr val="A4A3A4"/>
          </p15:clr>
        </p15:guide>
        <p15:guide id="2" orient="horz" pos="2631">
          <p15:clr>
            <a:srgbClr val="A4A3A4"/>
          </p15:clr>
        </p15:guide>
        <p15:guide id="3" orient="horz" pos="3285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bsma" initials="" lastIdx="10" clrIdx="0"/>
  <p:cmAuthor id="1" name="Mark Barer" initials="" lastIdx="6" clrIdx="1"/>
  <p:cmAuthor id="2" name="Madolyn Allison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3520B"/>
    <a:srgbClr val="0B5362"/>
    <a:srgbClr val="BFBFBF"/>
    <a:srgbClr val="F56A2B"/>
    <a:srgbClr val="5D87A1"/>
    <a:srgbClr val="D3643B"/>
    <a:srgbClr val="EF520B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6" autoAdjust="0"/>
    <p:restoredTop sz="96076" autoAdjust="0"/>
  </p:normalViewPr>
  <p:slideViewPr>
    <p:cSldViewPr snapToGrid="0">
      <p:cViewPr varScale="1">
        <p:scale>
          <a:sx n="115" d="100"/>
          <a:sy n="115" d="100"/>
        </p:scale>
        <p:origin x="2082" y="108"/>
      </p:cViewPr>
      <p:guideLst>
        <p:guide orient="horz" pos="2883"/>
        <p:guide orient="horz" pos="2631"/>
        <p:guide orient="horz" pos="3285"/>
        <p:guide pos="2880"/>
      </p:guideLst>
    </p:cSldViewPr>
  </p:slideViewPr>
  <p:outlineViewPr>
    <p:cViewPr>
      <p:scale>
        <a:sx n="33" d="100"/>
        <a:sy n="33" d="100"/>
      </p:scale>
      <p:origin x="0" y="8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32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8699E-2"/>
          <c:y val="3.8149731990623015E-3"/>
          <c:w val="0.9529914529914657"/>
          <c:h val="0.867124723609422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B5362"/>
            </a:solidFill>
          </c:spPr>
          <c:invertIfNegative val="0"/>
          <c:dPt>
            <c:idx val="4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C68-4396-A50A-FF6F14C64E0B}"/>
              </c:ext>
            </c:extLst>
          </c:dPt>
          <c:dPt>
            <c:idx val="47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B536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873-4E01-B3D6-CE6AE037464F}"/>
              </c:ext>
            </c:extLst>
          </c:dPt>
          <c:dPt>
            <c:idx val="4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C68-4396-A50A-FF6F14C64E0B}"/>
              </c:ext>
            </c:extLst>
          </c:dPt>
          <c:cat>
            <c:strRef>
              <c:f>Sheet1!$A$2:$A$51</c:f>
              <c:strCache>
                <c:ptCount val="50"/>
                <c:pt idx="0">
                  <c:v>UT</c:v>
                </c:pt>
                <c:pt idx="1">
                  <c:v>AZ</c:v>
                </c:pt>
                <c:pt idx="2">
                  <c:v>GA</c:v>
                </c:pt>
                <c:pt idx="3">
                  <c:v>NV</c:v>
                </c:pt>
                <c:pt idx="4">
                  <c:v>CO</c:v>
                </c:pt>
                <c:pt idx="5">
                  <c:v>ID</c:v>
                </c:pt>
                <c:pt idx="6">
                  <c:v>TX</c:v>
                </c:pt>
                <c:pt idx="7">
                  <c:v>NM</c:v>
                </c:pt>
                <c:pt idx="8">
                  <c:v>NC</c:v>
                </c:pt>
                <c:pt idx="9">
                  <c:v>AL</c:v>
                </c:pt>
                <c:pt idx="10">
                  <c:v>HI</c:v>
                </c:pt>
                <c:pt idx="11">
                  <c:v>SC</c:v>
                </c:pt>
                <c:pt idx="12">
                  <c:v>TN</c:v>
                </c:pt>
                <c:pt idx="13">
                  <c:v>AK</c:v>
                </c:pt>
                <c:pt idx="14">
                  <c:v>CA</c:v>
                </c:pt>
                <c:pt idx="15">
                  <c:v>VA</c:v>
                </c:pt>
                <c:pt idx="16">
                  <c:v>OK</c:v>
                </c:pt>
                <c:pt idx="17">
                  <c:v>MS</c:v>
                </c:pt>
                <c:pt idx="18">
                  <c:v>KS</c:v>
                </c:pt>
                <c:pt idx="19">
                  <c:v>LA</c:v>
                </c:pt>
                <c:pt idx="20">
                  <c:v>WA</c:v>
                </c:pt>
                <c:pt idx="21">
                  <c:v>KY</c:v>
                </c:pt>
                <c:pt idx="22">
                  <c:v>OR</c:v>
                </c:pt>
                <c:pt idx="23">
                  <c:v>MI</c:v>
                </c:pt>
                <c:pt idx="24">
                  <c:v>FL</c:v>
                </c:pt>
                <c:pt idx="25">
                  <c:v>MO</c:v>
                </c:pt>
                <c:pt idx="26">
                  <c:v>IA</c:v>
                </c:pt>
                <c:pt idx="27">
                  <c:v>MT</c:v>
                </c:pt>
                <c:pt idx="28">
                  <c:v>IL</c:v>
                </c:pt>
                <c:pt idx="29">
                  <c:v>IN</c:v>
                </c:pt>
                <c:pt idx="30">
                  <c:v>WY</c:v>
                </c:pt>
                <c:pt idx="31">
                  <c:v>NE</c:v>
                </c:pt>
                <c:pt idx="32">
                  <c:v>MD</c:v>
                </c:pt>
                <c:pt idx="33">
                  <c:v>WI</c:v>
                </c:pt>
                <c:pt idx="34">
                  <c:v>OH</c:v>
                </c:pt>
                <c:pt idx="35">
                  <c:v>NJ</c:v>
                </c:pt>
                <c:pt idx="36">
                  <c:v>MN</c:v>
                </c:pt>
                <c:pt idx="37">
                  <c:v>SD</c:v>
                </c:pt>
                <c:pt idx="38">
                  <c:v>PA</c:v>
                </c:pt>
                <c:pt idx="39">
                  <c:v>WV</c:v>
                </c:pt>
                <c:pt idx="40">
                  <c:v>ME</c:v>
                </c:pt>
                <c:pt idx="41">
                  <c:v>RI</c:v>
                </c:pt>
                <c:pt idx="42">
                  <c:v>NH</c:v>
                </c:pt>
                <c:pt idx="43">
                  <c:v>NY</c:v>
                </c:pt>
                <c:pt idx="44">
                  <c:v>ND</c:v>
                </c:pt>
                <c:pt idx="45">
                  <c:v>CT</c:v>
                </c:pt>
                <c:pt idx="46">
                  <c:v>VT</c:v>
                </c:pt>
                <c:pt idx="47">
                  <c:v>DE</c:v>
                </c:pt>
                <c:pt idx="48">
                  <c:v>MA</c:v>
                </c:pt>
                <c:pt idx="49">
                  <c:v>AK</c:v>
                </c:pt>
              </c:strCache>
            </c:strRef>
          </c:cat>
          <c:val>
            <c:numRef>
              <c:f>Sheet1!$B$2:$B$51</c:f>
              <c:numCache>
                <c:formatCode>#,##0</c:formatCode>
                <c:ptCount val="50"/>
                <c:pt idx="0">
                  <c:v>5982</c:v>
                </c:pt>
                <c:pt idx="1">
                  <c:v>6452</c:v>
                </c:pt>
                <c:pt idx="2">
                  <c:v>6587</c:v>
                </c:pt>
                <c:pt idx="3">
                  <c:v>6714</c:v>
                </c:pt>
                <c:pt idx="4">
                  <c:v>6804</c:v>
                </c:pt>
                <c:pt idx="5">
                  <c:v>6927</c:v>
                </c:pt>
                <c:pt idx="6">
                  <c:v>6998</c:v>
                </c:pt>
                <c:pt idx="7">
                  <c:v>7214</c:v>
                </c:pt>
                <c:pt idx="8">
                  <c:v>7264</c:v>
                </c:pt>
                <c:pt idx="9">
                  <c:v>7281</c:v>
                </c:pt>
                <c:pt idx="10">
                  <c:v>7299</c:v>
                </c:pt>
                <c:pt idx="11">
                  <c:v>7311</c:v>
                </c:pt>
                <c:pt idx="12">
                  <c:v>7372</c:v>
                </c:pt>
                <c:pt idx="13">
                  <c:v>7408</c:v>
                </c:pt>
                <c:pt idx="14">
                  <c:v>7549</c:v>
                </c:pt>
                <c:pt idx="15">
                  <c:v>7556</c:v>
                </c:pt>
                <c:pt idx="16">
                  <c:v>7627</c:v>
                </c:pt>
                <c:pt idx="17">
                  <c:v>7646</c:v>
                </c:pt>
                <c:pt idx="18">
                  <c:v>7651</c:v>
                </c:pt>
                <c:pt idx="19">
                  <c:v>7815</c:v>
                </c:pt>
                <c:pt idx="20">
                  <c:v>7913</c:v>
                </c:pt>
                <c:pt idx="21">
                  <c:v>8004</c:v>
                </c:pt>
                <c:pt idx="22">
                  <c:v>8044</c:v>
                </c:pt>
                <c:pt idx="23">
                  <c:v>8055</c:v>
                </c:pt>
                <c:pt idx="24">
                  <c:v>8076</c:v>
                </c:pt>
                <c:pt idx="25">
                  <c:v>8107</c:v>
                </c:pt>
                <c:pt idx="26">
                  <c:v>8200</c:v>
                </c:pt>
                <c:pt idx="27">
                  <c:v>8221</c:v>
                </c:pt>
                <c:pt idx="28">
                  <c:v>8262</c:v>
                </c:pt>
                <c:pt idx="29">
                  <c:v>8300</c:v>
                </c:pt>
                <c:pt idx="30">
                  <c:v>8320</c:v>
                </c:pt>
                <c:pt idx="31">
                  <c:v>8412</c:v>
                </c:pt>
                <c:pt idx="32">
                  <c:v>8602</c:v>
                </c:pt>
                <c:pt idx="33">
                  <c:v>8702</c:v>
                </c:pt>
                <c:pt idx="34">
                  <c:v>8712</c:v>
                </c:pt>
                <c:pt idx="35">
                  <c:v>8859</c:v>
                </c:pt>
                <c:pt idx="36">
                  <c:v>8871</c:v>
                </c:pt>
                <c:pt idx="37">
                  <c:v>8933</c:v>
                </c:pt>
                <c:pt idx="38">
                  <c:v>9258</c:v>
                </c:pt>
                <c:pt idx="39">
                  <c:v>9462</c:v>
                </c:pt>
                <c:pt idx="40">
                  <c:v>9531</c:v>
                </c:pt>
                <c:pt idx="41">
                  <c:v>9551</c:v>
                </c:pt>
                <c:pt idx="42">
                  <c:v>9589</c:v>
                </c:pt>
                <c:pt idx="43">
                  <c:v>9778</c:v>
                </c:pt>
                <c:pt idx="44">
                  <c:v>9851</c:v>
                </c:pt>
                <c:pt idx="45">
                  <c:v>9859</c:v>
                </c:pt>
                <c:pt idx="46">
                  <c:v>10190</c:v>
                </c:pt>
                <c:pt idx="47">
                  <c:v>10254</c:v>
                </c:pt>
                <c:pt idx="48">
                  <c:v>10559</c:v>
                </c:pt>
                <c:pt idx="49">
                  <c:v>11064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68-4396-A50A-FF6F14C64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2574456"/>
        <c:axId val="307899776"/>
      </c:barChart>
      <c:catAx>
        <c:axId val="34257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50" b="1"/>
            </a:pPr>
            <a:endParaRPr lang="en-US"/>
          </a:p>
        </c:txPr>
        <c:crossAx val="307899776"/>
        <c:crosses val="autoZero"/>
        <c:auto val="1"/>
        <c:lblAlgn val="ctr"/>
        <c:lblOffset val="0"/>
        <c:noMultiLvlLbl val="0"/>
      </c:catAx>
      <c:valAx>
        <c:axId val="307899776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b="1"/>
            </a:pPr>
            <a:endParaRPr lang="en-US"/>
          </a:p>
        </c:txPr>
        <c:crossAx val="342574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8699E-2"/>
          <c:y val="3.8149731990623015E-3"/>
          <c:w val="0.9529914529914657"/>
          <c:h val="0.9261943518414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$6.7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ED-4312-A9F9-408D59CCF30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$7.1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CED-4312-A9F9-408D59CCF30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$7.5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ED-4312-A9F9-408D59CCF30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$7.9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CED-4312-A9F9-408D59CCF30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$8.4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CED-4312-A9F9-408D59CCF30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$8.6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ED-4312-A9F9-408D59CCF30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$9.0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ED-4312-A9F9-408D59CCF30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$9.5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CED-4312-A9F9-408D59CCF306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Sheet1!$B$18:$B$36</c:f>
              <c:numCache>
                <c:formatCode>"$"#,##0</c:formatCode>
                <c:ptCount val="19"/>
                <c:pt idx="0">
                  <c:v>67</c:v>
                </c:pt>
                <c:pt idx="1">
                  <c:v>71</c:v>
                </c:pt>
                <c:pt idx="2">
                  <c:v>75</c:v>
                </c:pt>
                <c:pt idx="3">
                  <c:v>79</c:v>
                </c:pt>
                <c:pt idx="4">
                  <c:v>84</c:v>
                </c:pt>
                <c:pt idx="5">
                  <c:v>86</c:v>
                </c:pt>
                <c:pt idx="6">
                  <c:v>90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B-400C-911E-E7FDCBB5B0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PROJECTED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$10.2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CED-4312-A9F9-408D59CCF30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$11.0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CED-4312-A9F9-408D59CCF306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$11.9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CED-4312-A9F9-408D59CCF306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$12.8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CED-4312-A9F9-408D59CCF306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$13.8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CED-4312-A9F9-408D59CCF306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$14.8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CED-4312-A9F9-408D59CCF306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$16.0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CED-4312-A9F9-408D59CCF306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$17.2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CED-4312-A9F9-408D59CCF306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mtClean="0"/>
                      <a:t>$18.5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CED-4312-A9F9-408D59CCF306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$19.9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CED-4312-A9F9-408D59CCF306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mtClean="0"/>
                      <a:t>$21.5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CED-4312-A9F9-408D59CCF306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Sheet1!$C$18:$C$36</c:f>
              <c:numCache>
                <c:formatCode>General</c:formatCode>
                <c:ptCount val="19"/>
                <c:pt idx="8" formatCode="&quot;$&quot;#,##0">
                  <c:v>102.315</c:v>
                </c:pt>
                <c:pt idx="9" formatCode="&quot;$&quot;#,##0">
                  <c:v>110.19325499999999</c:v>
                </c:pt>
                <c:pt idx="10" formatCode="&quot;$&quot;#,##0">
                  <c:v>118.67813563499999</c:v>
                </c:pt>
                <c:pt idx="11" formatCode="&quot;$&quot;#,##0">
                  <c:v>127.81635207889498</c:v>
                </c:pt>
                <c:pt idx="12" formatCode="&quot;$&quot;#,##0">
                  <c:v>137.65821118896989</c:v>
                </c:pt>
                <c:pt idx="13" formatCode="&quot;$&quot;#,##0">
                  <c:v>148.25789345052056</c:v>
                </c:pt>
                <c:pt idx="14" formatCode="&quot;$&quot;#,##0">
                  <c:v>159.67375124621063</c:v>
                </c:pt>
                <c:pt idx="15" formatCode="&quot;$&quot;#,##0">
                  <c:v>171.96863009216884</c:v>
                </c:pt>
                <c:pt idx="16" formatCode="&quot;$&quot;#,##0">
                  <c:v>185.21021460926582</c:v>
                </c:pt>
                <c:pt idx="17" formatCode="&quot;$&quot;#,##0">
                  <c:v>199.47140113417927</c:v>
                </c:pt>
                <c:pt idx="18" formatCode="&quot;$&quot;#,##0">
                  <c:v>214.83069902151107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B-400C-911E-E7FDCBB5B0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2%</c:v>
                </c:pt>
              </c:strCache>
            </c:strRef>
          </c:tx>
          <c:invertIfNegative val="0"/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Sheet1!$D$18:$D$36</c:f>
              <c:numCache>
                <c:formatCode>General</c:formatCode>
                <c:ptCount val="19"/>
                <c:pt idx="8" formatCode="&quot;$&quot;#,##0">
                  <c:v>96.9</c:v>
                </c:pt>
                <c:pt idx="9" formatCode="&quot;$&quot;#,##0">
                  <c:v>98.838000000000008</c:v>
                </c:pt>
                <c:pt idx="10" formatCode="&quot;$&quot;#,##0">
                  <c:v>100.81476000000001</c:v>
                </c:pt>
                <c:pt idx="11" formatCode="&quot;$&quot;#,##0">
                  <c:v>102.83105520000001</c:v>
                </c:pt>
                <c:pt idx="12" formatCode="&quot;$&quot;#,##0">
                  <c:v>104.88767630400001</c:v>
                </c:pt>
                <c:pt idx="13" formatCode="&quot;$&quot;#,##0">
                  <c:v>106.98542983008001</c:v>
                </c:pt>
                <c:pt idx="14" formatCode="&quot;$&quot;#,##0">
                  <c:v>109.12513842668162</c:v>
                </c:pt>
                <c:pt idx="15" formatCode="&quot;$&quot;#,##0">
                  <c:v>111.30764119521525</c:v>
                </c:pt>
                <c:pt idx="16" formatCode="&quot;$&quot;#,##0">
                  <c:v>113.53379401911955</c:v>
                </c:pt>
                <c:pt idx="17" formatCode="&quot;$&quot;#,##0">
                  <c:v>115.80446989950195</c:v>
                </c:pt>
                <c:pt idx="18" formatCode="&quot;$&quot;#,##0">
                  <c:v>118.12055929749199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7B-400C-911E-E7FDCBB5B00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3%</c:v>
                </c:pt>
              </c:strCache>
            </c:strRef>
          </c:tx>
          <c:invertIfNegative val="0"/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Sheet1!$E$18:$E$36</c:f>
              <c:numCache>
                <c:formatCode>General</c:formatCode>
                <c:ptCount val="19"/>
                <c:pt idx="8" formatCode="&quot;$&quot;#,##0">
                  <c:v>97.850000000000009</c:v>
                </c:pt>
                <c:pt idx="9" formatCode="&quot;$&quot;#,##0">
                  <c:v>100.78550000000001</c:v>
                </c:pt>
                <c:pt idx="10" formatCode="&quot;$&quot;#,##0">
                  <c:v>103.80906500000002</c:v>
                </c:pt>
                <c:pt idx="11" formatCode="&quot;$&quot;#,##0">
                  <c:v>106.92333695000002</c:v>
                </c:pt>
                <c:pt idx="12" formatCode="&quot;$&quot;#,##0">
                  <c:v>110.13103705850003</c:v>
                </c:pt>
                <c:pt idx="13" formatCode="&quot;$&quot;#,##0">
                  <c:v>113.43496817025503</c:v>
                </c:pt>
                <c:pt idx="14" formatCode="&quot;$&quot;#,##0">
                  <c:v>116.83801721536268</c:v>
                </c:pt>
                <c:pt idx="15" formatCode="&quot;$&quot;#,##0">
                  <c:v>120.34315773182357</c:v>
                </c:pt>
                <c:pt idx="16" formatCode="&quot;$&quot;#,##0">
                  <c:v>123.95345246377828</c:v>
                </c:pt>
                <c:pt idx="17" formatCode="&quot;$&quot;#,##0">
                  <c:v>127.67205603769163</c:v>
                </c:pt>
                <c:pt idx="18" formatCode="&quot;$&quot;#,##0">
                  <c:v>131.50221771882238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7B-400C-911E-E7FDCBB5B00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Sheet1!$A$18:$A$36</c:f>
              <c:numCache>
                <c:formatCode>General</c:formatCode>
                <c:ptCount val="1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</c:numCache>
            </c:numRef>
          </c:cat>
          <c:val>
            <c:numRef>
              <c:f>Sheet1!$F$18:$F$36</c:f>
              <c:numCache>
                <c:formatCode>General</c:formatCode>
                <c:ptCount val="19"/>
                <c:pt idx="8" formatCode="&quot;$&quot;#,##0">
                  <c:v>99.75</c:v>
                </c:pt>
                <c:pt idx="9" formatCode="&quot;$&quot;#,##0">
                  <c:v>104.73750000000001</c:v>
                </c:pt>
                <c:pt idx="10" formatCode="&quot;$&quot;#,##0">
                  <c:v>109.97437500000002</c:v>
                </c:pt>
                <c:pt idx="11" formatCode="&quot;$&quot;#,##0">
                  <c:v>115.47309375000003</c:v>
                </c:pt>
                <c:pt idx="12" formatCode="&quot;$&quot;#,##0">
                  <c:v>121.24674843750005</c:v>
                </c:pt>
                <c:pt idx="13" formatCode="&quot;$&quot;#,##0">
                  <c:v>127.30908585937506</c:v>
                </c:pt>
                <c:pt idx="14" formatCode="&quot;$&quot;#,##0">
                  <c:v>133.67454015234381</c:v>
                </c:pt>
                <c:pt idx="15" formatCode="&quot;$&quot;#,##0">
                  <c:v>140.358267159961</c:v>
                </c:pt>
                <c:pt idx="16" formatCode="&quot;$&quot;#,##0">
                  <c:v>147.37618051795906</c:v>
                </c:pt>
                <c:pt idx="17" formatCode="&quot;$&quot;#,##0">
                  <c:v>154.744989543857</c:v>
                </c:pt>
                <c:pt idx="18" formatCode="&quot;$&quot;#,##0">
                  <c:v>162.48223902104985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BD-4B09-B966-B41B9FAE24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4417496"/>
        <c:axId val="344417888"/>
      </c:barChart>
      <c:catAx>
        <c:axId val="34441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50" b="1"/>
            </a:pPr>
            <a:endParaRPr lang="en-US"/>
          </a:p>
        </c:txPr>
        <c:crossAx val="344417888"/>
        <c:crosses val="autoZero"/>
        <c:auto val="1"/>
        <c:lblAlgn val="ctr"/>
        <c:lblOffset val="0"/>
        <c:noMultiLvlLbl val="0"/>
      </c:catAx>
      <c:valAx>
        <c:axId val="344417888"/>
        <c:scaling>
          <c:orientation val="minMax"/>
          <c:min val="0"/>
        </c:scaling>
        <c:delete val="1"/>
        <c:axPos val="l"/>
        <c:numFmt formatCode="&quot;$&quot;#,##0" sourceLinked="0"/>
        <c:majorTickMark val="none"/>
        <c:minorTickMark val="none"/>
        <c:tickLblPos val="none"/>
        <c:crossAx val="344417496"/>
        <c:crosses val="autoZero"/>
        <c:crossBetween val="between"/>
        <c:minorUnit val="1.0000000000000005E-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2982283464566904E-2"/>
          <c:y val="4.0837858027766107E-2"/>
          <c:w val="9.7005024495558673E-2"/>
          <c:h val="0.30615052365033296"/>
        </c:manualLayout>
      </c:layout>
      <c:overlay val="0"/>
      <c:txPr>
        <a:bodyPr/>
        <a:lstStyle/>
        <a:p>
          <a:pPr>
            <a:defRPr sz="9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0.46527</cdr:x>
      <cdr:y>0.3174</cdr:y>
    </cdr:from>
    <cdr:to>
      <cdr:x>0.98901</cdr:x>
      <cdr:y>0.56232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3562350" y="1110953"/>
          <a:ext cx="4010025" cy="8572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0.45656</cdr:x>
      <cdr:y>0.43442</cdr:y>
    </cdr:from>
    <cdr:to>
      <cdr:x>0.98404</cdr:x>
      <cdr:y>0.56776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3495675" y="1520528"/>
          <a:ext cx="4038600" cy="4667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0.45532</cdr:x>
      <cdr:y>0.47524</cdr:y>
    </cdr:from>
    <cdr:to>
      <cdr:x>0.98777</cdr:x>
      <cdr:y>0.57049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3486150" y="1663403"/>
          <a:ext cx="4076700" cy="3333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20C7-4D3C-4A51-B066-E1E3646DE13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9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91B-4FA7-497B-B68A-4FEF050E8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0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66" y="1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10" y="4387443"/>
            <a:ext cx="5559457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7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66" y="8773357"/>
            <a:ext cx="3012001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1AEA52-AC3B-45F4-88F8-84DF9E63CC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53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7862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ADD8F-F114-4961-9676-66636A73B931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53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AEA52-AC3B-45F4-88F8-84DF9E63CC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8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5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63718" indent="-163718" eaLnBrk="1" hangingPunct="1">
              <a:spcBef>
                <a:spcPct val="0"/>
              </a:spcBef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5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D672C-8FDC-42AE-83CE-770352A3D296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9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15E8-6770-4D4B-97A8-520CC5E524B3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6CBA-F794-47D2-9FE2-3118830B986B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3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153-898B-43B4-A34E-84711C6F9D18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4C6B-4F87-473F-869A-442E28E53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D572-8B07-4159-8EBB-C37E4CF6C6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0E867-448A-4E2C-8324-1DB644187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4BED-A6BF-4882-B7DF-524438970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7C6C-3A52-45A6-A85E-48B4EE8CE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CC1C6-D488-449C-A62B-172EEA8AA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EB1AE-A7B7-4C18-A7F9-DF21BC5B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729BD-4E47-426D-B344-966724EF8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8B97-DB11-478C-AC01-33F913C34525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68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DC2B4-EA1D-4394-9387-181E99751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3D33-1217-45EE-A78D-944BBB128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E1F5C-7D86-4D4B-9582-B786B9D8C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9AD5A-85C4-46BD-BEC7-15358CF69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DCC5-97B2-48F8-A1D4-3947C9088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4B5B-E088-4ED8-BA12-159340C6C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080E-B539-4ED9-9F32-A47DE8E3C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EBC9-0276-42B9-983B-DF1BA3F7D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DEA7-29E6-4718-B8B4-4DF27C004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0B9A6-AD03-4BC1-9F0C-521942384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13A0-D3C7-48FC-B54E-9C22419D634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25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342F-B2C1-4A16-B5B8-3586ECEA1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35-749A-4277-A12E-98FDE05E7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F582F-BAFA-4A2F-84EC-1D8EF8096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D219-CEB2-4E41-B378-7DA146BB4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A64D-B90B-4A2D-BADD-6568FB8C9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0C76B-F74E-4FDD-90E9-2FF57F64A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39602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DCC5-97B2-48F8-A1D4-3947C9088B90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4B5B-E088-4ED8-BA12-159340C6C13C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080E-B539-4ED9-9F32-A47DE8E3C1BA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FF39-8804-4D91-9030-C619BF9A81B7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7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EBC9-0276-42B9-983B-DF1BA3F7D122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DEA7-29E6-4718-B8B4-4DF27C0045AA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0B9A6-AD03-4BC1-9F0C-521942384F92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342F-B2C1-4A16-B5B8-3586ECEA15FC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35-749A-4277-A12E-98FDE05E7BC1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F582F-BAFA-4A2F-84EC-1D8EF8096CDD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2576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D219-CEB2-4E41-B378-7DA146BB476F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A64D-B90B-4A2D-BADD-6568FB8C949A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0C76B-F74E-4FDD-90E9-2FF57F64A4B5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6AAFA-4FD1-423E-AF3C-4AF5C7354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BD3-D4E5-46CA-9D5C-7062D3A53B97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309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9AD342F-B2C1-4A16-B5B8-3586ECEA15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843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A0835-749A-4277-A12E-98FDE05E7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4822478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74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D8F582F-BAFA-4A2F-84EC-1D8EF8096C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96" y="858393"/>
            <a:ext cx="1802131" cy="183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7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4D219-CEB2-4E41-B378-7DA146BB4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4824729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36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3" y="481203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3456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2A64D-B90B-4A2D-BADD-6568FB8C94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4" y="491549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66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0C76B-F74E-4FDD-90E9-2FF57F64A4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718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600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376111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63967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214" y="5616212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25175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710978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1665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0580-260E-4530-B505-77ABCDCE0D8C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776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EA62A6-10F2-4AC9-AA0B-D4E9A7B127A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16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675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682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15E8-6770-4D4B-97A8-520CC5E524B3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214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8B97-DB11-478C-AC01-33F913C34525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64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13A0-D3C7-48FC-B54E-9C22419D634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73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FF39-8804-4D91-9030-C619BF9A81B7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56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5BD3-D4E5-46CA-9D5C-7062D3A53B97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134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0580-260E-4530-B505-77ABCDCE0D8C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32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26E4-F189-4DFB-BD0C-8A740E6F8568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425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1C30-6347-4E6F-9855-6F60579410F7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2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26E4-F189-4DFB-BD0C-8A740E6F8568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14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899-B544-439D-83B7-7FFB8EFE6954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9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6CBA-F794-47D2-9FE2-3118830B986B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78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153-898B-43B4-A34E-84711C6F9D18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1C30-6347-4E6F-9855-6F60579410F7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8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899-B544-439D-83B7-7FFB8EFE6954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9912-32AC-4767-8602-405AE4AA1838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D767A7-3131-4621-BAB3-E9B3E238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THE IMPACT OF RISING HEALTH CARE COSTS IN DELAWARE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WHERE HEALTH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/>
            </a:r>
            <a:br>
              <a:rPr lang="en-US" sz="1050" b="1" baseline="0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DOLLARS GO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DRIVERS OF</a:t>
            </a:r>
            <a:br>
              <a:rPr lang="en-US" sz="1050" b="1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SPENDING GROWTH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3" r:id="rId2"/>
    <p:sldLayoutId id="2147483752" r:id="rId3"/>
    <p:sldLayoutId id="2147483751" r:id="rId4"/>
    <p:sldLayoutId id="2147483749" r:id="rId5"/>
    <p:sldLayoutId id="2147483748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030D207-FB1F-4005-B3CC-B28E9C56C0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THE IMPACT OF RISING HEALTH CARE COSTS IN DELAWARE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WHERE HEALTH CARE</a:t>
            </a:r>
            <a:b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DRIVERS OF</a:t>
            </a:r>
            <a:br>
              <a:rPr lang="en-US" sz="1050" b="1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SPENDING GROWTH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423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0" r:id="rId5"/>
    <p:sldLayoutId id="2147483759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2BA238C-402A-48F0-9B51-6112BE0F7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THE IMPACT OF RISING HEALTH CARE COSTS IN DELAWARE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WHERE HEALTH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/>
            </a:r>
            <a:br>
              <a:rPr lang="en-US" sz="1050" b="1" baseline="0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DRIVERS OF</a:t>
            </a:r>
            <a:b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SPENDING GROWTH</a:t>
            </a:r>
            <a:endParaRPr lang="en-US" sz="1050" b="1" kern="1200" dirty="0">
              <a:solidFill>
                <a:schemeClr val="bg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5" r:id="rId2"/>
    <p:sldLayoutId id="2147483774" r:id="rId3"/>
    <p:sldLayoutId id="2147483773" r:id="rId4"/>
    <p:sldLayoutId id="2147483771" r:id="rId5"/>
    <p:sldLayoutId id="214748377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THE IMPACT OF RISING HEALTH CARE COSTS IN DELAWARE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WHERE HEALTH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/>
            </a:r>
            <a:br>
              <a:rPr lang="en-US" sz="1050" b="1" baseline="0" dirty="0" smtClean="0">
                <a:solidFill>
                  <a:schemeClr val="bg1"/>
                </a:solidFill>
              </a:rPr>
            </a:br>
            <a:r>
              <a:rPr lang="en-US" sz="1050" b="1" dirty="0" smtClean="0">
                <a:solidFill>
                  <a:schemeClr val="bg1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DRIVERS OF</a:t>
            </a:r>
            <a:b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105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SPENDING GROWTH</a:t>
            </a:r>
            <a:endParaRPr lang="en-US" sz="1050" b="1" kern="1200" dirty="0">
              <a:solidFill>
                <a:schemeClr val="bg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5" r:id="rId3"/>
    <p:sldLayoutId id="2147483784" r:id="rId4"/>
    <p:sldLayoutId id="2147483782" r:id="rId5"/>
    <p:sldLayoutId id="2147483781" r:id="rId6"/>
    <p:sldLayoutId id="214748382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2BA238C-402A-48F0-9B51-6112BE0F7DEB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THE IMPACT OF RISING HEALTH CARE COSTS IN MASSACHUSETTS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WHERE HEALTH CARE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DRIVERS OF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SPENDING GROWTH</a:t>
            </a:r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66913"/>
            <a:ext cx="82296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7125" y="6559550"/>
            <a:ext cx="3968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0372C8B-6A8D-42D3-8889-E383B865500B}" type="slidenum">
              <a:rPr lang="en-US">
                <a:solidFill>
                  <a:srgbClr val="969696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69696">
                  <a:lumMod val="50000"/>
                </a:srgbClr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5613" y="1711325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5613" y="6400800"/>
            <a:ext cx="8229600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55612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THE IMPACT OF RISING HEALTH CARE COSTS IN MASSACHUSETTS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513541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WHERE HEALTH CARE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DOLLARS GO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571470" y="0"/>
            <a:ext cx="2057400" cy="4111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rgbClr val="FFFFFF"/>
                </a:solidFill>
              </a:rPr>
              <a:t>DRIVERS OF</a:t>
            </a:r>
            <a:br>
              <a:rPr lang="en-US" sz="1050" b="1" dirty="0" smtClean="0">
                <a:solidFill>
                  <a:srgbClr val="FFFFFF"/>
                </a:solidFill>
              </a:rPr>
            </a:br>
            <a:r>
              <a:rPr lang="en-US" sz="1050" b="1" dirty="0" smtClean="0">
                <a:solidFill>
                  <a:srgbClr val="FFFFFF"/>
                </a:solidFill>
              </a:rPr>
              <a:t>SPENDING GROWTH</a:t>
            </a:r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629400" y="0"/>
            <a:ext cx="2057400" cy="4111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45720" rIns="45720" anchor="b"/>
          <a:lstStyle/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GLOBAL</a:t>
            </a:r>
            <a:r>
              <a:rPr lang="en-US" sz="105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HEALTHCARE</a:t>
            </a:r>
            <a:r>
              <a:rPr lang="en-US" sz="1050" b="1" baseline="0" dirty="0" smtClean="0">
                <a:solidFill>
                  <a:schemeClr val="bg1"/>
                </a:solidFill>
              </a:rPr>
              <a:t> BENCHMARK</a:t>
            </a:r>
            <a:endParaRPr lang="en-US" sz="1050" b="1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07272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65201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23129" y="205740"/>
            <a:ext cx="4114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73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Calibri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90B9912-32AC-4767-8602-405AE4AA1838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393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9912-32AC-4767-8602-405AE4AA1838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DHSS Health Care Town Hall 5/26/17Subject to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956E-458D-41D6-84DB-F070F1C2C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ationalHealthExpendData/05_NationalHealthAccountsStateHealthAccountsResidence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ationalHealthExpendData/05_NationalHealthAccountsStateHealthAccountsResidence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47675" y="2130425"/>
            <a:ext cx="8277225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Creating an Implementation Plan for a Benchmark</a:t>
            </a:r>
            <a:r>
              <a:rPr lang="en-US" sz="2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2000" b="1" kern="0" dirty="0">
                <a:latin typeface="+mj-lt"/>
                <a:ea typeface="+mj-ea"/>
                <a:cs typeface="+mj-cs"/>
              </a:rPr>
            </a:br>
            <a:endParaRPr lang="en-US" sz="20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395663"/>
            <a:ext cx="6400800" cy="17526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spcBef>
                <a:spcPts val="600"/>
              </a:spcBef>
              <a:buClr>
                <a:schemeClr val="tx2"/>
              </a:buClr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algn="ctr" eaLnBrk="0" hangingPunct="0">
              <a:spcBef>
                <a:spcPts val="600"/>
              </a:spcBef>
              <a:buClr>
                <a:schemeClr val="tx2"/>
              </a:buClr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alibri"/>
                <a:cs typeface="Arial"/>
              </a:rPr>
              <a:t>August 2017</a:t>
            </a:r>
            <a:endParaRPr lang="en-US" sz="3200" kern="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43675"/>
            <a:ext cx="1209675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2" descr="DHSS Logo Red 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18" y="4480070"/>
            <a:ext cx="180181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Subject to change</a:t>
            </a:r>
            <a:endParaRPr lang="en-US" dirty="0"/>
          </a:p>
        </p:txBody>
      </p:sp>
      <p:sp>
        <p:nvSpPr>
          <p:cNvPr id="102402" name="Content Placeholder 5"/>
          <p:cNvSpPr>
            <a:spLocks noGrp="1"/>
          </p:cNvSpPr>
          <p:nvPr>
            <p:ph idx="4294967295"/>
          </p:nvPr>
        </p:nvSpPr>
        <p:spPr>
          <a:xfrm>
            <a:off x="914400" y="1893888"/>
            <a:ext cx="8229600" cy="3975100"/>
          </a:xfrm>
        </p:spPr>
        <p:txBody>
          <a:bodyPr>
            <a:normAutofit/>
          </a:bodyPr>
          <a:lstStyle/>
          <a:p>
            <a:pPr>
              <a:tabLst>
                <a:tab pos="1714500" algn="l"/>
              </a:tabLst>
            </a:pPr>
            <a:r>
              <a:rPr lang="en-US" sz="1800" dirty="0" smtClean="0"/>
              <a:t>Proposed Solution to a proposed path forward</a:t>
            </a:r>
          </a:p>
          <a:p>
            <a:pPr>
              <a:tabLst>
                <a:tab pos="1714500" algn="l"/>
              </a:tabLst>
            </a:pPr>
            <a:r>
              <a:rPr lang="en-US" sz="1800" dirty="0" smtClean="0"/>
              <a:t>Key Stakeholders</a:t>
            </a:r>
          </a:p>
          <a:p>
            <a:pPr>
              <a:tabLst>
                <a:tab pos="1714500" algn="l"/>
              </a:tabLst>
            </a:pPr>
            <a:r>
              <a:rPr lang="en-US" sz="1800" dirty="0" smtClean="0"/>
              <a:t>Next Steps</a:t>
            </a:r>
          </a:p>
          <a:p>
            <a:pPr>
              <a:tabLst>
                <a:tab pos="1714500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tabLst>
                <a:tab pos="1714500" algn="l"/>
              </a:tabLst>
            </a:pPr>
            <a:endParaRPr lang="en-US" sz="1800" dirty="0" smtClean="0"/>
          </a:p>
        </p:txBody>
      </p:sp>
      <p:sp>
        <p:nvSpPr>
          <p:cNvPr id="102401" name="Title 4"/>
          <p:cNvSpPr>
            <a:spLocks noGrp="1"/>
          </p:cNvSpPr>
          <p:nvPr>
            <p:ph type="title" idx="4294967295"/>
          </p:nvPr>
        </p:nvSpPr>
        <p:spPr>
          <a:xfrm>
            <a:off x="1257300" y="569913"/>
            <a:ext cx="7886700" cy="1120775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pic>
        <p:nvPicPr>
          <p:cNvPr id="5" name="Picture 12" descr="DHSS Logo Red 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984" y="4380445"/>
            <a:ext cx="180181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Delaware Spends More on Health Care than Most Other States</a:t>
            </a: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55613" y="1785938"/>
            <a:ext cx="31322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r>
              <a:rPr lang="en-US" sz="1000" b="1" dirty="0" smtClean="0">
                <a:solidFill>
                  <a:srgbClr val="1C1C1C"/>
                </a:solidFill>
              </a:rPr>
              <a:t>PER </a:t>
            </a:r>
            <a:r>
              <a:rPr lang="en-US" sz="1000" b="1" dirty="0">
                <a:solidFill>
                  <a:srgbClr val="1C1C1C"/>
                </a:solidFill>
              </a:rPr>
              <a:t>CAPITA </a:t>
            </a:r>
            <a:r>
              <a:rPr lang="en-US" sz="1000" b="1" dirty="0" smtClean="0">
                <a:solidFill>
                  <a:srgbClr val="1C1C1C"/>
                </a:solidFill>
              </a:rPr>
              <a:t>PERSONAL HEALTHCARE EXPENDITURES, 2014</a:t>
            </a:r>
            <a:endParaRPr lang="en-US" sz="1000" b="1" dirty="0">
              <a:solidFill>
                <a:srgbClr val="1C1C1C"/>
              </a:solidFill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55613" y="6038434"/>
            <a:ext cx="82216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dirty="0">
                <a:solidFill>
                  <a:srgbClr val="1C1C1C"/>
                </a:solidFill>
              </a:rPr>
              <a:t>NOTE:</a:t>
            </a:r>
            <a:r>
              <a:rPr lang="en-US" sz="800" dirty="0">
                <a:solidFill>
                  <a:srgbClr val="1C1C1C"/>
                </a:solidFill>
              </a:rPr>
              <a:t> </a:t>
            </a:r>
            <a:r>
              <a:rPr lang="en-US" sz="800" dirty="0" smtClean="0">
                <a:solidFill>
                  <a:srgbClr val="1C1C1C"/>
                </a:solidFill>
              </a:rPr>
              <a:t>District of Columbia is not included.</a:t>
            </a:r>
            <a:endParaRPr lang="en-US" sz="800" dirty="0">
              <a:solidFill>
                <a:srgbClr val="1C1C1C"/>
              </a:solidFill>
            </a:endParaRPr>
          </a:p>
          <a:p>
            <a:r>
              <a:rPr lang="en-US" sz="600" dirty="0" smtClean="0">
                <a:solidFill>
                  <a:srgbClr val="1C1C1C"/>
                </a:solidFill>
              </a:rPr>
              <a:t>SOURCE</a:t>
            </a:r>
            <a:r>
              <a:rPr lang="en-US" sz="6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 smtClean="0">
                <a:solidFill>
                  <a:srgbClr val="1C1C1C"/>
                </a:solidFill>
              </a:rPr>
              <a:t>Centers for Medicare &amp; Medicaid Services, </a:t>
            </a:r>
            <a:r>
              <a:rPr lang="en-US" sz="800" i="1" dirty="0" smtClean="0">
                <a:solidFill>
                  <a:srgbClr val="1C1C1C"/>
                </a:solidFill>
                <a:hlinkClick r:id="rId3"/>
              </a:rPr>
              <a:t>Health Expenditures by State of Residence</a:t>
            </a:r>
            <a:r>
              <a:rPr lang="en-US" sz="800" dirty="0" smtClean="0">
                <a:solidFill>
                  <a:srgbClr val="1C1C1C"/>
                </a:solidFill>
              </a:rPr>
              <a:t>, CMS, 2017.</a:t>
            </a:r>
            <a:endParaRPr lang="en-US" sz="800" dirty="0">
              <a:solidFill>
                <a:srgbClr val="1C1C1C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194888"/>
              </p:ext>
            </p:extLst>
          </p:nvPr>
        </p:nvGraphicFramePr>
        <p:xfrm>
          <a:off x="457200" y="2068512"/>
          <a:ext cx="8229600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019175" y="5684123"/>
            <a:ext cx="7581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14862" y="5570538"/>
            <a:ext cx="390526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State</a:t>
            </a:r>
            <a:endParaRPr lang="en-US" sz="1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965453" y="2901708"/>
            <a:ext cx="117852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rIns="91440" anchor="b">
            <a:spAutoFit/>
          </a:bodyPr>
          <a:lstStyle/>
          <a:p>
            <a:r>
              <a:rPr lang="en-US" sz="900" b="1" dirty="0" smtClean="0">
                <a:solidFill>
                  <a:srgbClr val="1C1C1C"/>
                </a:solidFill>
              </a:rPr>
              <a:t>NATIONAL AVERAGE</a:t>
            </a:r>
            <a:endParaRPr lang="en-US" sz="900" b="1" dirty="0">
              <a:solidFill>
                <a:srgbClr val="1C1C1C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19733" y="3071498"/>
            <a:ext cx="7681342" cy="91440"/>
            <a:chOff x="957833" y="3086100"/>
            <a:chExt cx="7681342" cy="91440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967359" y="3133725"/>
              <a:ext cx="7671816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957833" y="3086100"/>
              <a:ext cx="91440" cy="9144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3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Title 1"/>
          <p:cNvSpPr>
            <a:spLocks noGrp="1"/>
          </p:cNvSpPr>
          <p:nvPr>
            <p:ph type="title" idx="4294967295"/>
          </p:nvPr>
        </p:nvSpPr>
        <p:spPr>
          <a:xfrm>
            <a:off x="340822" y="874713"/>
            <a:ext cx="7888778" cy="796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Delaware’s Total Health Spending</a:t>
            </a:r>
            <a:br>
              <a:rPr lang="en-US" dirty="0" smtClean="0"/>
            </a:br>
            <a:r>
              <a:rPr lang="en-US" dirty="0" smtClean="0"/>
              <a:t>Will Double from 2009 to 2020</a:t>
            </a:r>
          </a:p>
        </p:txBody>
      </p:sp>
      <p:sp>
        <p:nvSpPr>
          <p:cNvPr id="184323" name="Rectangle 8"/>
          <p:cNvSpPr>
            <a:spLocks noChangeArrowheads="1"/>
          </p:cNvSpPr>
          <p:nvPr/>
        </p:nvSpPr>
        <p:spPr bwMode="auto">
          <a:xfrm>
            <a:off x="455613" y="1785938"/>
            <a:ext cx="31702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ACTUAL AND PROJECTED DELAWARE TOTAL PERSONAL HEALTH CARE EXPENDITURES, 2007-2025</a:t>
            </a:r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(BILLIONS OF DOLLARS)</a:t>
            </a:r>
            <a:endParaRPr lang="en-US" sz="1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84325" name="TextBox 6"/>
          <p:cNvSpPr txBox="1">
            <a:spLocks noChangeArrowheads="1"/>
          </p:cNvSpPr>
          <p:nvPr/>
        </p:nvSpPr>
        <p:spPr bwMode="auto">
          <a:xfrm>
            <a:off x="455613" y="6161544"/>
            <a:ext cx="82216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>
            <a:spAutoFit/>
          </a:bodyPr>
          <a:lstStyle/>
          <a:p>
            <a:r>
              <a:rPr lang="en-US" sz="600" dirty="0" smtClean="0">
                <a:solidFill>
                  <a:srgbClr val="1C1C1C"/>
                </a:solidFill>
              </a:rPr>
              <a:t>SOURCES</a:t>
            </a:r>
            <a:r>
              <a:rPr lang="en-US" sz="6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  <a:r>
              <a:rPr lang="en-US" sz="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  <a:r>
              <a:rPr lang="en-US" sz="800" dirty="0" smtClean="0">
                <a:solidFill>
                  <a:srgbClr val="1C1C1C"/>
                </a:solidFill>
              </a:rPr>
              <a:t>Centers for Medicare &amp; Medicaid Services, </a:t>
            </a:r>
            <a:r>
              <a:rPr lang="en-US" sz="800" i="1" dirty="0" smtClean="0">
                <a:solidFill>
                  <a:srgbClr val="1C1C1C"/>
                </a:solidFill>
                <a:hlinkClick r:id="rId3"/>
              </a:rPr>
              <a:t>Health Expenditures by State of Residence</a:t>
            </a:r>
            <a:r>
              <a:rPr lang="en-US" sz="800" dirty="0" smtClean="0">
                <a:solidFill>
                  <a:srgbClr val="1C1C1C"/>
                </a:solidFill>
              </a:rPr>
              <a:t>, CMS, 2017; </a:t>
            </a:r>
            <a:endParaRPr lang="en-US" sz="800" dirty="0">
              <a:solidFill>
                <a:srgbClr val="1C1C1C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006803"/>
              </p:ext>
            </p:extLst>
          </p:nvPr>
        </p:nvGraphicFramePr>
        <p:xfrm>
          <a:off x="209550" y="2298997"/>
          <a:ext cx="7656490" cy="350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42950" y="5931773"/>
            <a:ext cx="77343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14837" y="5818188"/>
            <a:ext cx="390526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rIns="0"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cs typeface="Arial"/>
              </a:rPr>
              <a:t>Year</a:t>
            </a:r>
            <a:endParaRPr lang="en-US" sz="1000" b="1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1450" y="2717031"/>
            <a:ext cx="88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Growth Target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1450" y="3223800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5%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1450" y="3541101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%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1450" y="3771908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2</a:t>
            </a:r>
            <a:r>
              <a:rPr lang="en-US" b="1" dirty="0" smtClean="0">
                <a:solidFill>
                  <a:schemeClr val="accent3"/>
                </a:solidFill>
              </a:rPr>
              <a:t>%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64" y="-136525"/>
            <a:ext cx="6858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920" y="131287"/>
            <a:ext cx="7707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Delaware’s Road to Value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55680" y="2627760"/>
            <a:ext cx="444127" cy="444127"/>
            <a:chOff x="7952682" y="1352549"/>
            <a:chExt cx="533399" cy="533399"/>
          </a:xfrm>
        </p:grpSpPr>
        <p:sp>
          <p:nvSpPr>
            <p:cNvPr id="9" name="Teardrop 8"/>
            <p:cNvSpPr/>
            <p:nvPr/>
          </p:nvSpPr>
          <p:spPr>
            <a:xfrm rot="8100000">
              <a:off x="7952682" y="1352549"/>
              <a:ext cx="533399" cy="533399"/>
            </a:xfrm>
            <a:prstGeom prst="teardrop">
              <a:avLst>
                <a:gd name="adj" fmla="val 130610"/>
              </a:avLst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Oval 9"/>
            <p:cNvSpPr/>
            <p:nvPr/>
          </p:nvSpPr>
          <p:spPr>
            <a:xfrm>
              <a:off x="8028893" y="1428751"/>
              <a:ext cx="381000" cy="38100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97037" y="4484221"/>
            <a:ext cx="444127" cy="444127"/>
            <a:chOff x="7952682" y="1352549"/>
            <a:chExt cx="533399" cy="533399"/>
          </a:xfrm>
        </p:grpSpPr>
        <p:sp>
          <p:nvSpPr>
            <p:cNvPr id="15" name="Teardrop 14"/>
            <p:cNvSpPr/>
            <p:nvPr/>
          </p:nvSpPr>
          <p:spPr>
            <a:xfrm rot="8100000">
              <a:off x="7952682" y="1352549"/>
              <a:ext cx="533399" cy="533399"/>
            </a:xfrm>
            <a:prstGeom prst="teardrop">
              <a:avLst>
                <a:gd name="adj" fmla="val 13061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Oval 15"/>
            <p:cNvSpPr/>
            <p:nvPr/>
          </p:nvSpPr>
          <p:spPr>
            <a:xfrm>
              <a:off x="8028893" y="1428751"/>
              <a:ext cx="381000" cy="38100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28950" y="1412664"/>
            <a:ext cx="444127" cy="444127"/>
            <a:chOff x="7952682" y="1352549"/>
            <a:chExt cx="533399" cy="533399"/>
          </a:xfrm>
        </p:grpSpPr>
        <p:sp>
          <p:nvSpPr>
            <p:cNvPr id="18" name="Teardrop 17"/>
            <p:cNvSpPr/>
            <p:nvPr/>
          </p:nvSpPr>
          <p:spPr>
            <a:xfrm rot="8100000">
              <a:off x="7952682" y="1352549"/>
              <a:ext cx="533399" cy="533399"/>
            </a:xfrm>
            <a:prstGeom prst="teardrop">
              <a:avLst>
                <a:gd name="adj" fmla="val 130610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8028893" y="1428751"/>
              <a:ext cx="381000" cy="381000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66915" y="1476112"/>
            <a:ext cx="2576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Support </a:t>
            </a:r>
            <a:r>
              <a:rPr lang="en-US" sz="1400" smtClean="0">
                <a:solidFill>
                  <a:schemeClr val="accent5"/>
                </a:solidFill>
              </a:rPr>
              <a:t>patient-centered, coordinated care</a:t>
            </a:r>
          </a:p>
          <a:p>
            <a:r>
              <a:rPr lang="en-US" sz="1400" smtClean="0"/>
              <a:t>Prepare the health provider </a:t>
            </a:r>
            <a:r>
              <a:rPr lang="en-US" sz="1400" smtClean="0">
                <a:solidFill>
                  <a:schemeClr val="accent5"/>
                </a:solidFill>
              </a:rPr>
              <a:t>workforce and infrastructure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91789" y="2394857"/>
            <a:ext cx="2094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Improve health for </a:t>
            </a:r>
            <a:r>
              <a:rPr lang="en-US" sz="1400" smtClean="0">
                <a:solidFill>
                  <a:schemeClr val="accent6"/>
                </a:solidFill>
              </a:rPr>
              <a:t>special populations</a:t>
            </a:r>
          </a:p>
          <a:p>
            <a:r>
              <a:rPr lang="en-US" sz="1400" smtClean="0"/>
              <a:t>Engage </a:t>
            </a:r>
            <a:r>
              <a:rPr lang="en-US" sz="1400" smtClean="0">
                <a:solidFill>
                  <a:schemeClr val="accent6"/>
                </a:solidFill>
              </a:rPr>
              <a:t>communities</a:t>
            </a:r>
          </a:p>
          <a:p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2774431" y="4754307"/>
            <a:ext cx="3744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Ensure </a:t>
            </a:r>
            <a:r>
              <a:rPr lang="en-US" sz="1400" smtClean="0">
                <a:solidFill>
                  <a:schemeClr val="accent2"/>
                </a:solidFill>
              </a:rPr>
              <a:t>data-driven</a:t>
            </a:r>
            <a:r>
              <a:rPr lang="en-US" sz="1400" smtClean="0"/>
              <a:t> performance</a:t>
            </a:r>
            <a:endParaRPr lang="en-US" sz="140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4" y="4159704"/>
            <a:ext cx="2349344" cy="256177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84447" y="4908195"/>
            <a:ext cx="1604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</a:rPr>
              <a:t>Pay for Value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0436" y="5892581"/>
            <a:ext cx="1604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chemeClr val="bg1"/>
                </a:solidFill>
              </a:rPr>
              <a:t>Improved Quality and Cost</a:t>
            </a:r>
          </a:p>
          <a:p>
            <a:endParaRPr lang="en-US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9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6" y="22618"/>
            <a:ext cx="2848073" cy="6401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Elements</a:t>
            </a:r>
            <a:endParaRPr lang="en-US" sz="3200" dirty="0"/>
          </a:p>
        </p:txBody>
      </p:sp>
      <p:sp>
        <p:nvSpPr>
          <p:cNvPr id="23" name="Freeform 22"/>
          <p:cNvSpPr/>
          <p:nvPr/>
        </p:nvSpPr>
        <p:spPr>
          <a:xfrm>
            <a:off x="807971" y="2610934"/>
            <a:ext cx="1195940" cy="1189830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Roadmap for Delaware Health Reform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481910" y="290045"/>
            <a:ext cx="1661025" cy="5480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Improve Healthcare </a:t>
            </a:r>
            <a:r>
              <a:rPr lang="en-US" sz="1400" dirty="0">
                <a:solidFill>
                  <a:srgbClr val="FFFFFF"/>
                </a:solidFill>
              </a:rPr>
              <a:t>Q</a:t>
            </a:r>
            <a:r>
              <a:rPr lang="en-US" sz="1400" dirty="0" smtClean="0">
                <a:solidFill>
                  <a:srgbClr val="FFFFFF"/>
                </a:solidFill>
              </a:rPr>
              <a:t>uality and cost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448028" y="1136444"/>
            <a:ext cx="1541487" cy="38683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Pay for Value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23309" y="1784904"/>
            <a:ext cx="1566206" cy="530794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Support Patient-Centered, Coordinated </a:t>
            </a:r>
            <a:r>
              <a:rPr lang="en-US" sz="1400" dirty="0">
                <a:solidFill>
                  <a:srgbClr val="FFFFFF"/>
                </a:solidFill>
              </a:rPr>
              <a:t>C</a:t>
            </a:r>
            <a:r>
              <a:rPr lang="en-US" sz="1400" dirty="0" smtClean="0">
                <a:solidFill>
                  <a:srgbClr val="FFFFFF"/>
                </a:solidFill>
              </a:rPr>
              <a:t>are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95939" y="2415209"/>
            <a:ext cx="1846996" cy="126017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Prepare and Support the </a:t>
            </a:r>
            <a:r>
              <a:rPr lang="en-US" sz="1400" dirty="0">
                <a:solidFill>
                  <a:srgbClr val="FFFFFF"/>
                </a:solidFill>
              </a:rPr>
              <a:t>H</a:t>
            </a:r>
            <a:r>
              <a:rPr lang="en-US" sz="1400" dirty="0" smtClean="0">
                <a:solidFill>
                  <a:srgbClr val="FFFFFF"/>
                </a:solidFill>
              </a:rPr>
              <a:t>ealth </a:t>
            </a:r>
            <a:r>
              <a:rPr lang="en-US" sz="1400" dirty="0">
                <a:solidFill>
                  <a:srgbClr val="FFFFFF"/>
                </a:solidFill>
              </a:rPr>
              <a:t>P</a:t>
            </a:r>
            <a:r>
              <a:rPr lang="en-US" sz="1400" dirty="0" smtClean="0">
                <a:solidFill>
                  <a:srgbClr val="FFFFFF"/>
                </a:solidFill>
              </a:rPr>
              <a:t>rovider </a:t>
            </a:r>
            <a:r>
              <a:rPr lang="en-US" sz="1400" dirty="0">
                <a:solidFill>
                  <a:srgbClr val="FFFFFF"/>
                </a:solidFill>
              </a:rPr>
              <a:t>W</a:t>
            </a:r>
            <a:r>
              <a:rPr lang="en-US" sz="1400" dirty="0" smtClean="0">
                <a:solidFill>
                  <a:srgbClr val="FFFFFF"/>
                </a:solidFill>
              </a:rPr>
              <a:t>orkforce and Healthcare </a:t>
            </a:r>
            <a:r>
              <a:rPr lang="en-US" sz="1400" dirty="0">
                <a:solidFill>
                  <a:srgbClr val="FFFFFF"/>
                </a:solidFill>
              </a:rPr>
              <a:t>I</a:t>
            </a:r>
            <a:r>
              <a:rPr lang="en-US" sz="1400" dirty="0" smtClean="0">
                <a:solidFill>
                  <a:srgbClr val="FFFFFF"/>
                </a:solidFill>
              </a:rPr>
              <a:t>nfrastructure </a:t>
            </a:r>
            <a:r>
              <a:rPr lang="en-US" sz="1400" dirty="0">
                <a:solidFill>
                  <a:srgbClr val="FFFFFF"/>
                </a:solidFill>
              </a:rPr>
              <a:t>N</a:t>
            </a:r>
            <a:r>
              <a:rPr lang="en-US" sz="1400" dirty="0" smtClean="0">
                <a:solidFill>
                  <a:srgbClr val="FFFFFF"/>
                </a:solidFill>
              </a:rPr>
              <a:t>eeds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9578" y="32622"/>
            <a:ext cx="4483286" cy="270715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1"/>
                </a:solidFill>
              </a:rPr>
              <a:t>Establish </a:t>
            </a:r>
            <a:r>
              <a:rPr lang="en-US" sz="1100" dirty="0" smtClean="0">
                <a:solidFill>
                  <a:schemeClr val="accent1"/>
                </a:solidFill>
              </a:rPr>
              <a:t>value-based framework, allows </a:t>
            </a:r>
            <a:r>
              <a:rPr lang="en-US" sz="1100" dirty="0">
                <a:solidFill>
                  <a:schemeClr val="accent1"/>
                </a:solidFill>
              </a:rPr>
              <a:t>transparency in </a:t>
            </a:r>
            <a:r>
              <a:rPr lang="en-US" sz="1100" dirty="0" smtClean="0">
                <a:solidFill>
                  <a:schemeClr val="accent1"/>
                </a:solidFill>
              </a:rPr>
              <a:t>cost &amp; </a:t>
            </a:r>
            <a:r>
              <a:rPr lang="en-US" sz="1100" dirty="0">
                <a:solidFill>
                  <a:schemeClr val="accent1"/>
                </a:solidFill>
              </a:rPr>
              <a:t>quality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41645" y="900324"/>
            <a:ext cx="4478816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 smtClean="0">
                <a:solidFill>
                  <a:schemeClr val="accent3"/>
                </a:solidFill>
              </a:rPr>
              <a:t>Establish a health care </a:t>
            </a:r>
            <a:r>
              <a:rPr lang="en-US" sz="1100" dirty="0">
                <a:solidFill>
                  <a:schemeClr val="accent3"/>
                </a:solidFill>
              </a:rPr>
              <a:t>benchmark that monitors for total costs and growth of </a:t>
            </a:r>
            <a:r>
              <a:rPr lang="en-US" sz="1100" dirty="0" smtClean="0">
                <a:solidFill>
                  <a:schemeClr val="accent3"/>
                </a:solidFill>
              </a:rPr>
              <a:t>health care </a:t>
            </a:r>
            <a:r>
              <a:rPr lang="en-US" sz="1100" dirty="0">
                <a:solidFill>
                  <a:schemeClr val="accent3"/>
                </a:solidFill>
              </a:rPr>
              <a:t>costs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34469" y="1234567"/>
            <a:ext cx="4780430" cy="270715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3"/>
                </a:solidFill>
              </a:rPr>
              <a:t>Improve the data driven monitoring of cost that is reoriented towards value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75747" y="1774964"/>
            <a:ext cx="3964544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5"/>
                </a:solidFill>
              </a:rPr>
              <a:t>Create all-payer accountable care organizations that facilitate integration of services and patient-centered medical homes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71042" y="2131463"/>
            <a:ext cx="3964544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5"/>
                </a:solidFill>
              </a:rPr>
              <a:t>Create reimbursement approaches for safety net services on prevention, care coordination and uncompensated </a:t>
            </a:r>
            <a:r>
              <a:rPr lang="en-US" sz="1100" dirty="0" smtClean="0">
                <a:solidFill>
                  <a:schemeClr val="accent5"/>
                </a:solidFill>
              </a:rPr>
              <a:t>care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47996" y="2476003"/>
            <a:ext cx="4508449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Support primary care workforce, dental, mental health, and health professions education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54068" y="2819531"/>
            <a:ext cx="3998937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Increase the racial and ethnic diversity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</a:rPr>
              <a:t>of health care workforce</a:t>
            </a:r>
            <a:endParaRPr 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 rot="10800000" flipV="1">
            <a:off x="4507579" y="19124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 rot="10800000" flipV="1">
            <a:off x="4528877" y="302161"/>
            <a:ext cx="284331" cy="24180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0800000" flipV="1">
            <a:off x="4501751" y="935165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9" name="Freeform 48"/>
          <p:cNvSpPr/>
          <p:nvPr/>
        </p:nvSpPr>
        <p:spPr>
          <a:xfrm rot="10800000" flipV="1">
            <a:off x="4533582" y="1829120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688935" y="260807"/>
            <a:ext cx="4431526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1"/>
                </a:solidFill>
              </a:rPr>
              <a:t>Create systems of care </a:t>
            </a:r>
            <a:r>
              <a:rPr lang="en-US" sz="1100" dirty="0" smtClean="0">
                <a:solidFill>
                  <a:schemeClr val="accent1"/>
                </a:solidFill>
              </a:rPr>
              <a:t>centered </a:t>
            </a:r>
            <a:r>
              <a:rPr lang="en-US" sz="1100" dirty="0">
                <a:solidFill>
                  <a:schemeClr val="accent1"/>
                </a:solidFill>
              </a:rPr>
              <a:t>on quality, patient </a:t>
            </a:r>
            <a:r>
              <a:rPr lang="en-US" sz="1100" dirty="0" smtClean="0">
                <a:solidFill>
                  <a:schemeClr val="accent1"/>
                </a:solidFill>
              </a:rPr>
              <a:t>experience,  </a:t>
            </a:r>
            <a:r>
              <a:rPr lang="en-US" sz="1100" dirty="0">
                <a:solidFill>
                  <a:schemeClr val="accent1"/>
                </a:solidFill>
              </a:rPr>
              <a:t>appropriate costs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499861" y="4049159"/>
            <a:ext cx="1541487" cy="548054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Improve Health for Special </a:t>
            </a:r>
            <a:r>
              <a:rPr lang="en-US" sz="1400" dirty="0">
                <a:solidFill>
                  <a:srgbClr val="FFFFFF"/>
                </a:solidFill>
              </a:rPr>
              <a:t>P</a:t>
            </a:r>
            <a:r>
              <a:rPr lang="en-US" sz="1400" dirty="0" smtClean="0">
                <a:solidFill>
                  <a:srgbClr val="FFFFFF"/>
                </a:solidFill>
              </a:rPr>
              <a:t>opulations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666841" y="3123279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Prepare for increased need for safety net providers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641643" y="3747374"/>
            <a:ext cx="4347227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Invest in Provider Readiness Infrastructure  to </a:t>
            </a:r>
            <a:r>
              <a:rPr lang="en-US" sz="1050" dirty="0" smtClean="0">
                <a:solidFill>
                  <a:schemeClr val="accent6">
                    <a:lumMod val="75000"/>
                  </a:schemeClr>
                </a:solidFill>
              </a:rPr>
              <a:t>ensure 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adoption of  </a:t>
            </a:r>
            <a:r>
              <a:rPr lang="en-US" sz="1050" dirty="0" smtClean="0">
                <a:solidFill>
                  <a:schemeClr val="accent6">
                    <a:lumMod val="75000"/>
                  </a:schemeClr>
                </a:solidFill>
              </a:rPr>
              <a:t>value-based 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and risk arrangements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2536963" y="5458285"/>
            <a:ext cx="1541487" cy="442268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Engage Communities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31139" y="4099348"/>
            <a:ext cx="4697710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</a:rPr>
              <a:t>Continue to focus on maternal-child health through home visiting programs for high-risk mothers and their </a:t>
            </a:r>
            <a:r>
              <a:rPr lang="en-US" sz="1050" dirty="0" smtClean="0">
                <a:solidFill>
                  <a:srgbClr val="FF0000"/>
                </a:solidFill>
              </a:rPr>
              <a:t>babies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676752" y="5029351"/>
            <a:ext cx="4471149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</a:rPr>
              <a:t>Use </a:t>
            </a:r>
            <a:r>
              <a:rPr lang="en-US" sz="1100" dirty="0" smtClean="0">
                <a:solidFill>
                  <a:srgbClr val="FF0000"/>
                </a:solidFill>
              </a:rPr>
              <a:t>patient-centered </a:t>
            </a:r>
            <a:r>
              <a:rPr lang="en-US" sz="1100" dirty="0">
                <a:solidFill>
                  <a:srgbClr val="FF0000"/>
                </a:solidFill>
              </a:rPr>
              <a:t>medical homes approaches to support prison re-entry populations and their specialized health needs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473709" y="6158973"/>
            <a:ext cx="1541487" cy="54805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Ensure Data-driven </a:t>
            </a:r>
            <a:r>
              <a:rPr lang="en-US" sz="1400" dirty="0">
                <a:solidFill>
                  <a:srgbClr val="FFFFFF"/>
                </a:solidFill>
              </a:rPr>
              <a:t>P</a:t>
            </a:r>
            <a:r>
              <a:rPr lang="en-US" sz="1400" dirty="0" smtClean="0">
                <a:solidFill>
                  <a:srgbClr val="FFFFFF"/>
                </a:solidFill>
              </a:rPr>
              <a:t>erformance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47996" y="4438804"/>
            <a:ext cx="4599881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FF0000"/>
                </a:solidFill>
              </a:rPr>
              <a:t>Continue to support adolescent behavioral health strategies </a:t>
            </a:r>
            <a:r>
              <a:rPr lang="en-US" sz="1050" dirty="0" smtClean="0">
                <a:solidFill>
                  <a:srgbClr val="FF0000"/>
                </a:solidFill>
              </a:rPr>
              <a:t>and expand </a:t>
            </a:r>
            <a:r>
              <a:rPr lang="en-US" sz="1050" dirty="0">
                <a:solidFill>
                  <a:srgbClr val="FF0000"/>
                </a:solidFill>
              </a:rPr>
              <a:t>substance use treatment access for all populations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654069" y="4802898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</a:rPr>
              <a:t>Establish a trauma-informed system of care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652559" y="570237"/>
            <a:ext cx="4467902" cy="42139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100" dirty="0">
                <a:solidFill>
                  <a:schemeClr val="accent1"/>
                </a:solidFill>
              </a:rPr>
              <a:t>Find ways to reduce unnecessary and inappropriate health </a:t>
            </a:r>
            <a:r>
              <a:rPr lang="en-US" sz="1100" dirty="0" smtClean="0">
                <a:solidFill>
                  <a:schemeClr val="accent1"/>
                </a:solidFill>
              </a:rPr>
              <a:t>care by </a:t>
            </a:r>
            <a:r>
              <a:rPr lang="en-US" sz="1100" dirty="0">
                <a:solidFill>
                  <a:schemeClr val="accent1"/>
                </a:solidFill>
              </a:rPr>
              <a:t>improving choices for patients and their </a:t>
            </a:r>
            <a:r>
              <a:rPr lang="en-US" sz="1100" dirty="0" smtClean="0">
                <a:solidFill>
                  <a:schemeClr val="accent1"/>
                </a:solidFill>
              </a:rPr>
              <a:t>providers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660677" y="1524360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3"/>
                </a:solidFill>
              </a:rPr>
              <a:t>Require obtainable value based thresholds in MCO contracts</a:t>
            </a:r>
          </a:p>
        </p:txBody>
      </p:sp>
      <p:sp>
        <p:nvSpPr>
          <p:cNvPr id="84" name="Freeform 83"/>
          <p:cNvSpPr/>
          <p:nvPr/>
        </p:nvSpPr>
        <p:spPr>
          <a:xfrm rot="10800000" flipV="1">
            <a:off x="4512414" y="619543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3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49591" y="190137"/>
            <a:ext cx="0" cy="1828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44977" y="191282"/>
            <a:ext cx="3657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009231" y="479177"/>
            <a:ext cx="54864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343793" y="733533"/>
            <a:ext cx="2743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86"/>
          <p:cNvSpPr/>
          <p:nvPr/>
        </p:nvSpPr>
        <p:spPr>
          <a:xfrm rot="10800000" flipV="1">
            <a:off x="4515830" y="1254115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8" name="Freeform 87"/>
          <p:cNvSpPr/>
          <p:nvPr/>
        </p:nvSpPr>
        <p:spPr>
          <a:xfrm rot="10800000" flipV="1">
            <a:off x="4524314" y="1557993"/>
            <a:ext cx="283464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3942035" y="1353659"/>
            <a:ext cx="64008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344217" y="1022669"/>
            <a:ext cx="0" cy="555166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334691" y="1022669"/>
            <a:ext cx="2743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343793" y="1655964"/>
            <a:ext cx="2743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343793" y="1559617"/>
            <a:ext cx="0" cy="9144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 rot="10800000" flipV="1">
            <a:off x="4525484" y="215454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3885645" y="2139720"/>
            <a:ext cx="464537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 rot="10800000" flipV="1">
            <a:off x="4525483" y="251627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 rot="10800000" flipV="1">
            <a:off x="4523447" y="287759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2" name="Freeform 101"/>
          <p:cNvSpPr/>
          <p:nvPr/>
        </p:nvSpPr>
        <p:spPr>
          <a:xfrm rot="10800000" flipV="1">
            <a:off x="4528023" y="314730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3" name="Freeform 102"/>
          <p:cNvSpPr/>
          <p:nvPr/>
        </p:nvSpPr>
        <p:spPr>
          <a:xfrm rot="10800000" flipV="1">
            <a:off x="4532630" y="3441011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4" name="Freeform 103"/>
          <p:cNvSpPr/>
          <p:nvPr/>
        </p:nvSpPr>
        <p:spPr>
          <a:xfrm rot="10800000" flipV="1">
            <a:off x="4499478" y="379939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13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69233" y="3410153"/>
            <a:ext cx="4465707" cy="458587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Invest in telehealth and coordination of services for substance use, rural and other at-risk populations</a:t>
            </a: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4350182" y="341705"/>
            <a:ext cx="1747" cy="39182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2233788" y="1335191"/>
            <a:ext cx="27432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234073" y="1321721"/>
            <a:ext cx="0" cy="79839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233788" y="2120112"/>
            <a:ext cx="54864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233788" y="2120112"/>
            <a:ext cx="0" cy="560064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4341410" y="2619661"/>
            <a:ext cx="2096" cy="128016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930181" y="2619661"/>
            <a:ext cx="734316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345243" y="2989091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350264" y="3350950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337437" y="3906545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238045" y="496004"/>
            <a:ext cx="36576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2236674" y="496004"/>
            <a:ext cx="0" cy="914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4343793" y="1956840"/>
            <a:ext cx="1747" cy="32004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4334691" y="1965053"/>
            <a:ext cx="27432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4339969" y="2272957"/>
            <a:ext cx="27432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959468" y="3201340"/>
            <a:ext cx="2743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reeform 173"/>
          <p:cNvSpPr/>
          <p:nvPr/>
        </p:nvSpPr>
        <p:spPr>
          <a:xfrm rot="10800000" flipV="1">
            <a:off x="4500448" y="4160743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5" name="Freeform 174"/>
          <p:cNvSpPr/>
          <p:nvPr/>
        </p:nvSpPr>
        <p:spPr>
          <a:xfrm rot="10800000" flipV="1">
            <a:off x="4509616" y="4463763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6" name="Freeform 175"/>
          <p:cNvSpPr/>
          <p:nvPr/>
        </p:nvSpPr>
        <p:spPr>
          <a:xfrm rot="10800000" flipV="1">
            <a:off x="4507703" y="4815374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77" name="Freeform 176"/>
          <p:cNvSpPr/>
          <p:nvPr/>
        </p:nvSpPr>
        <p:spPr>
          <a:xfrm rot="10800000" flipV="1">
            <a:off x="4506712" y="5110485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FF000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17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 flipH="1">
            <a:off x="4349591" y="4263862"/>
            <a:ext cx="0" cy="914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3915044" y="4263862"/>
            <a:ext cx="62271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345243" y="4552884"/>
            <a:ext cx="21584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349591" y="4895543"/>
            <a:ext cx="21584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4349591" y="5171726"/>
            <a:ext cx="21584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4674795" y="5363453"/>
            <a:ext cx="4783761" cy="535531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7030A0"/>
                </a:solidFill>
              </a:rPr>
              <a:t>Improve </a:t>
            </a:r>
            <a:r>
              <a:rPr lang="en-US" sz="900" dirty="0" smtClean="0">
                <a:solidFill>
                  <a:srgbClr val="7030A0"/>
                </a:solidFill>
              </a:rPr>
              <a:t>community-based </a:t>
            </a:r>
            <a:r>
              <a:rPr lang="en-US" sz="900" dirty="0">
                <a:solidFill>
                  <a:srgbClr val="7030A0"/>
                </a:solidFill>
              </a:rPr>
              <a:t>wellness initiatives </a:t>
            </a:r>
            <a:r>
              <a:rPr lang="en-US" sz="900" dirty="0" smtClean="0">
                <a:solidFill>
                  <a:srgbClr val="7030A0"/>
                </a:solidFill>
              </a:rPr>
              <a:t>i.e. public </a:t>
            </a:r>
            <a:r>
              <a:rPr lang="en-US" sz="900" dirty="0">
                <a:solidFill>
                  <a:srgbClr val="7030A0"/>
                </a:solidFill>
              </a:rPr>
              <a:t>health </a:t>
            </a:r>
            <a:r>
              <a:rPr lang="en-US" sz="900" dirty="0" smtClean="0">
                <a:solidFill>
                  <a:srgbClr val="7030A0"/>
                </a:solidFill>
              </a:rPr>
              <a:t>strategies, research </a:t>
            </a:r>
            <a:r>
              <a:rPr lang="en-US" sz="900" dirty="0">
                <a:solidFill>
                  <a:srgbClr val="7030A0"/>
                </a:solidFill>
              </a:rPr>
              <a:t>on Adverse Childhood Events, prevention of chronic </a:t>
            </a:r>
            <a:r>
              <a:rPr lang="en-US" sz="900" dirty="0" smtClean="0">
                <a:solidFill>
                  <a:srgbClr val="7030A0"/>
                </a:solidFill>
              </a:rPr>
              <a:t>conditions-tobacco </a:t>
            </a:r>
            <a:r>
              <a:rPr lang="en-US" sz="900" dirty="0">
                <a:solidFill>
                  <a:srgbClr val="7030A0"/>
                </a:solidFill>
              </a:rPr>
              <a:t>cessation, decreased alcohol use, physical </a:t>
            </a:r>
            <a:r>
              <a:rPr lang="en-US" sz="900" dirty="0" smtClean="0">
                <a:solidFill>
                  <a:srgbClr val="7030A0"/>
                </a:solidFill>
              </a:rPr>
              <a:t>activity, </a:t>
            </a:r>
            <a:r>
              <a:rPr lang="en-US" sz="900" dirty="0">
                <a:solidFill>
                  <a:srgbClr val="7030A0"/>
                </a:solidFill>
              </a:rPr>
              <a:t>healthier eating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4665612" y="5746866"/>
            <a:ext cx="4532646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7030A0"/>
                </a:solidFill>
              </a:rPr>
              <a:t>Create population health metrics and community </a:t>
            </a:r>
            <a:r>
              <a:rPr lang="en-US" sz="1100" dirty="0" smtClean="0">
                <a:solidFill>
                  <a:srgbClr val="7030A0"/>
                </a:solidFill>
              </a:rPr>
              <a:t>data-driven </a:t>
            </a:r>
            <a:r>
              <a:rPr lang="en-US" sz="1100" dirty="0">
                <a:solidFill>
                  <a:srgbClr val="7030A0"/>
                </a:solidFill>
              </a:rPr>
              <a:t>approaches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4688462" y="6017604"/>
            <a:ext cx="3964544" cy="28931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Use public-private process to establish quality and cost targets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88462" y="6193030"/>
            <a:ext cx="4486946" cy="604781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Create a methodology for accountable care organizations to interpret quality  and cost 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goals; 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lign 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all payers with the models for total cost of care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688935" y="6541756"/>
            <a:ext cx="4299935" cy="572080"/>
          </a:xfrm>
          <a:prstGeom prst="rect">
            <a:avLst/>
          </a:prstGeom>
        </p:spPr>
        <p:txBody>
          <a:bodyPr wrap="square" lIns="182880" rIns="182880" bIns="73152">
            <a:spAutoFit/>
          </a:bodyPr>
          <a:lstStyle/>
          <a:p>
            <a:pPr>
              <a:lnSpc>
                <a:spcPct val="89000"/>
              </a:lnSpc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Strengthen the exchange and Medicare ACO strategies through a multi-prong approach</a:t>
            </a:r>
          </a:p>
          <a:p>
            <a:pPr>
              <a:lnSpc>
                <a:spcPct val="89000"/>
              </a:lnSpc>
            </a:pPr>
            <a:endParaRPr lang="en-US" sz="1100" dirty="0"/>
          </a:p>
        </p:txBody>
      </p:sp>
      <p:cxnSp>
        <p:nvCxnSpPr>
          <p:cNvPr id="192" name="Straight Connector 191"/>
          <p:cNvCxnSpPr/>
          <p:nvPr/>
        </p:nvCxnSpPr>
        <p:spPr>
          <a:xfrm>
            <a:off x="4323287" y="5503976"/>
            <a:ext cx="0" cy="387131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4345243" y="3591322"/>
            <a:ext cx="21584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Freeform 201"/>
          <p:cNvSpPr/>
          <p:nvPr/>
        </p:nvSpPr>
        <p:spPr>
          <a:xfrm rot="10800000" flipV="1">
            <a:off x="4503444" y="5412408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3" name="Freeform 202"/>
          <p:cNvSpPr/>
          <p:nvPr/>
        </p:nvSpPr>
        <p:spPr>
          <a:xfrm rot="10800000" flipV="1">
            <a:off x="4498033" y="5775963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19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05" name="Straight Connector 204"/>
          <p:cNvCxnSpPr/>
          <p:nvPr/>
        </p:nvCxnSpPr>
        <p:spPr>
          <a:xfrm>
            <a:off x="4321920" y="5503976"/>
            <a:ext cx="215842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4314830" y="5891107"/>
            <a:ext cx="27432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4071726" y="5679419"/>
            <a:ext cx="255305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 208"/>
          <p:cNvSpPr/>
          <p:nvPr/>
        </p:nvSpPr>
        <p:spPr>
          <a:xfrm rot="10800000" flipV="1">
            <a:off x="4490808" y="605477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0" name="Freeform 209"/>
          <p:cNvSpPr/>
          <p:nvPr/>
        </p:nvSpPr>
        <p:spPr>
          <a:xfrm rot="10800000" flipV="1">
            <a:off x="4498033" y="633885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1" name="Freeform 210"/>
          <p:cNvSpPr/>
          <p:nvPr/>
        </p:nvSpPr>
        <p:spPr>
          <a:xfrm rot="10800000" flipV="1">
            <a:off x="4498033" y="6622939"/>
            <a:ext cx="284331" cy="237744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07415" tIns="206408" rIns="207415" bIns="206408" numCol="1" spcCol="1270" anchor="ctr" anchorCtr="0">
            <a:noAutofit/>
          </a:bodyPr>
          <a:lstStyle/>
          <a:p>
            <a:pPr algn="ctr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smtClean="0">
                <a:solidFill>
                  <a:srgbClr val="FFFFFF"/>
                </a:solidFill>
              </a:rPr>
              <a:t>22</a:t>
            </a:r>
            <a:endParaRPr lang="en-US" sz="1100" dirty="0">
              <a:solidFill>
                <a:srgbClr val="FFFFFF"/>
              </a:solidFill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2233788" y="2602141"/>
            <a:ext cx="0" cy="64008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233788" y="2680176"/>
            <a:ext cx="36576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233788" y="3202041"/>
            <a:ext cx="0" cy="107417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2240512" y="4276212"/>
            <a:ext cx="62271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2239307" y="5679419"/>
            <a:ext cx="62271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227064" y="6493881"/>
            <a:ext cx="622718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H="1">
            <a:off x="4308106" y="6144939"/>
            <a:ext cx="0" cy="64008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V="1">
            <a:off x="4300646" y="6151663"/>
            <a:ext cx="25263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73" idx="3"/>
          </p:cNvCxnSpPr>
          <p:nvPr/>
        </p:nvCxnSpPr>
        <p:spPr>
          <a:xfrm>
            <a:off x="4015196" y="6433000"/>
            <a:ext cx="55935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V="1">
            <a:off x="4308106" y="6785019"/>
            <a:ext cx="25263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2227064" y="4276212"/>
            <a:ext cx="6724" cy="140320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2226779" y="5670921"/>
            <a:ext cx="4092" cy="82296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64302" y="2191929"/>
            <a:ext cx="13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553152" y="1499309"/>
            <a:ext cx="1656156" cy="1656156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55175" y="1101331"/>
            <a:ext cx="2452111" cy="2452111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 13"/>
          <p:cNvSpPr>
            <a:spLocks noEditPoints="1"/>
          </p:cNvSpPr>
          <p:nvPr/>
        </p:nvSpPr>
        <p:spPr bwMode="auto">
          <a:xfrm>
            <a:off x="1995884" y="1760312"/>
            <a:ext cx="770693" cy="668706"/>
          </a:xfrm>
          <a:custGeom>
            <a:avLst/>
            <a:gdLst>
              <a:gd name="T0" fmla="*/ 455 w 829"/>
              <a:gd name="T1" fmla="*/ 0 h 719"/>
              <a:gd name="T2" fmla="*/ 38 w 829"/>
              <a:gd name="T3" fmla="*/ 301 h 719"/>
              <a:gd name="T4" fmla="*/ 225 w 829"/>
              <a:gd name="T5" fmla="*/ 275 h 719"/>
              <a:gd name="T6" fmla="*/ 284 w 829"/>
              <a:gd name="T7" fmla="*/ 138 h 719"/>
              <a:gd name="T8" fmla="*/ 570 w 829"/>
              <a:gd name="T9" fmla="*/ 171 h 719"/>
              <a:gd name="T10" fmla="*/ 718 w 829"/>
              <a:gd name="T11" fmla="*/ 338 h 719"/>
              <a:gd name="T12" fmla="*/ 818 w 829"/>
              <a:gd name="T13" fmla="*/ 207 h 719"/>
              <a:gd name="T14" fmla="*/ 612 w 829"/>
              <a:gd name="T15" fmla="*/ 255 h 719"/>
              <a:gd name="T16" fmla="*/ 558 w 829"/>
              <a:gd name="T17" fmla="*/ 117 h 719"/>
              <a:gd name="T18" fmla="*/ 277 w 829"/>
              <a:gd name="T19" fmla="*/ 116 h 719"/>
              <a:gd name="T20" fmla="*/ 217 w 829"/>
              <a:gd name="T21" fmla="*/ 254 h 719"/>
              <a:gd name="T22" fmla="*/ 58 w 829"/>
              <a:gd name="T23" fmla="*/ 292 h 719"/>
              <a:gd name="T24" fmla="*/ 455 w 829"/>
              <a:gd name="T25" fmla="*/ 22 h 719"/>
              <a:gd name="T26" fmla="*/ 765 w 829"/>
              <a:gd name="T27" fmla="*/ 315 h 719"/>
              <a:gd name="T28" fmla="*/ 276 w 829"/>
              <a:gd name="T29" fmla="*/ 574 h 719"/>
              <a:gd name="T30" fmla="*/ 276 w 829"/>
              <a:gd name="T31" fmla="*/ 559 h 719"/>
              <a:gd name="T32" fmla="*/ 312 w 829"/>
              <a:gd name="T33" fmla="*/ 523 h 719"/>
              <a:gd name="T34" fmla="*/ 225 w 829"/>
              <a:gd name="T35" fmla="*/ 667 h 719"/>
              <a:gd name="T36" fmla="*/ 276 w 829"/>
              <a:gd name="T37" fmla="*/ 616 h 719"/>
              <a:gd name="T38" fmla="*/ 276 w 829"/>
              <a:gd name="T39" fmla="*/ 632 h 719"/>
              <a:gd name="T40" fmla="*/ 276 w 829"/>
              <a:gd name="T41" fmla="*/ 327 h 719"/>
              <a:gd name="T42" fmla="*/ 327 w 829"/>
              <a:gd name="T43" fmla="*/ 379 h 719"/>
              <a:gd name="T44" fmla="*/ 240 w 829"/>
              <a:gd name="T45" fmla="*/ 379 h 719"/>
              <a:gd name="T46" fmla="*/ 276 w 829"/>
              <a:gd name="T47" fmla="*/ 414 h 719"/>
              <a:gd name="T48" fmla="*/ 552 w 829"/>
              <a:gd name="T49" fmla="*/ 719 h 719"/>
              <a:gd name="T50" fmla="*/ 552 w 829"/>
              <a:gd name="T51" fmla="*/ 703 h 719"/>
              <a:gd name="T52" fmla="*/ 588 w 829"/>
              <a:gd name="T53" fmla="*/ 667 h 719"/>
              <a:gd name="T54" fmla="*/ 501 w 829"/>
              <a:gd name="T55" fmla="*/ 523 h 719"/>
              <a:gd name="T56" fmla="*/ 552 w 829"/>
              <a:gd name="T57" fmla="*/ 472 h 719"/>
              <a:gd name="T58" fmla="*/ 552 w 829"/>
              <a:gd name="T59" fmla="*/ 487 h 719"/>
              <a:gd name="T60" fmla="*/ 414 w 829"/>
              <a:gd name="T61" fmla="*/ 327 h 719"/>
              <a:gd name="T62" fmla="*/ 465 w 829"/>
              <a:gd name="T63" fmla="*/ 379 h 719"/>
              <a:gd name="T64" fmla="*/ 378 w 829"/>
              <a:gd name="T65" fmla="*/ 379 h 719"/>
              <a:gd name="T66" fmla="*/ 414 w 829"/>
              <a:gd name="T67" fmla="*/ 414 h 719"/>
              <a:gd name="T68" fmla="*/ 414 w 829"/>
              <a:gd name="T69" fmla="*/ 719 h 719"/>
              <a:gd name="T70" fmla="*/ 414 w 829"/>
              <a:gd name="T71" fmla="*/ 703 h 719"/>
              <a:gd name="T72" fmla="*/ 450 w 829"/>
              <a:gd name="T73" fmla="*/ 667 h 719"/>
              <a:gd name="T74" fmla="*/ 363 w 829"/>
              <a:gd name="T75" fmla="*/ 523 h 719"/>
              <a:gd name="T76" fmla="*/ 414 w 829"/>
              <a:gd name="T77" fmla="*/ 472 h 719"/>
              <a:gd name="T78" fmla="*/ 414 w 829"/>
              <a:gd name="T79" fmla="*/ 487 h 719"/>
              <a:gd name="T80" fmla="*/ 552 w 829"/>
              <a:gd name="T81" fmla="*/ 327 h 719"/>
              <a:gd name="T82" fmla="*/ 604 w 829"/>
              <a:gd name="T83" fmla="*/ 379 h 719"/>
              <a:gd name="T84" fmla="*/ 517 w 829"/>
              <a:gd name="T85" fmla="*/ 379 h 719"/>
              <a:gd name="T86" fmla="*/ 552 w 829"/>
              <a:gd name="T87" fmla="*/ 414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29" h="719">
                <a:moveTo>
                  <a:pt x="818" y="207"/>
                </a:moveTo>
                <a:cubicBezTo>
                  <a:pt x="801" y="116"/>
                  <a:pt x="695" y="12"/>
                  <a:pt x="554" y="3"/>
                </a:cubicBezTo>
                <a:cubicBezTo>
                  <a:pt x="525" y="1"/>
                  <a:pt x="491" y="0"/>
                  <a:pt x="455" y="0"/>
                </a:cubicBezTo>
                <a:cubicBezTo>
                  <a:pt x="350" y="0"/>
                  <a:pt x="252" y="8"/>
                  <a:pt x="252" y="8"/>
                </a:cubicBezTo>
                <a:cubicBezTo>
                  <a:pt x="247" y="8"/>
                  <a:pt x="140" y="13"/>
                  <a:pt x="68" y="102"/>
                </a:cubicBezTo>
                <a:cubicBezTo>
                  <a:pt x="0" y="186"/>
                  <a:pt x="20" y="263"/>
                  <a:pt x="38" y="301"/>
                </a:cubicBezTo>
                <a:cubicBezTo>
                  <a:pt x="45" y="316"/>
                  <a:pt x="61" y="326"/>
                  <a:pt x="79" y="326"/>
                </a:cubicBezTo>
                <a:cubicBezTo>
                  <a:pt x="85" y="326"/>
                  <a:pt x="90" y="325"/>
                  <a:pt x="96" y="323"/>
                </a:cubicBezTo>
                <a:cubicBezTo>
                  <a:pt x="225" y="275"/>
                  <a:pt x="225" y="275"/>
                  <a:pt x="225" y="275"/>
                </a:cubicBezTo>
                <a:cubicBezTo>
                  <a:pt x="245" y="268"/>
                  <a:pt x="261" y="245"/>
                  <a:pt x="261" y="224"/>
                </a:cubicBezTo>
                <a:cubicBezTo>
                  <a:pt x="263" y="169"/>
                  <a:pt x="263" y="169"/>
                  <a:pt x="263" y="169"/>
                </a:cubicBezTo>
                <a:cubicBezTo>
                  <a:pt x="263" y="156"/>
                  <a:pt x="273" y="141"/>
                  <a:pt x="284" y="138"/>
                </a:cubicBezTo>
                <a:cubicBezTo>
                  <a:pt x="311" y="129"/>
                  <a:pt x="361" y="118"/>
                  <a:pt x="432" y="122"/>
                </a:cubicBezTo>
                <a:cubicBezTo>
                  <a:pt x="495" y="124"/>
                  <a:pt x="531" y="132"/>
                  <a:pt x="551" y="139"/>
                </a:cubicBezTo>
                <a:cubicBezTo>
                  <a:pt x="562" y="142"/>
                  <a:pt x="570" y="159"/>
                  <a:pt x="570" y="171"/>
                </a:cubicBezTo>
                <a:cubicBezTo>
                  <a:pt x="569" y="221"/>
                  <a:pt x="569" y="221"/>
                  <a:pt x="569" y="221"/>
                </a:cubicBezTo>
                <a:cubicBezTo>
                  <a:pt x="569" y="241"/>
                  <a:pt x="583" y="265"/>
                  <a:pt x="602" y="275"/>
                </a:cubicBezTo>
                <a:cubicBezTo>
                  <a:pt x="718" y="338"/>
                  <a:pt x="718" y="338"/>
                  <a:pt x="718" y="338"/>
                </a:cubicBezTo>
                <a:cubicBezTo>
                  <a:pt x="726" y="342"/>
                  <a:pt x="736" y="344"/>
                  <a:pt x="745" y="344"/>
                </a:cubicBezTo>
                <a:cubicBezTo>
                  <a:pt x="760" y="344"/>
                  <a:pt x="773" y="339"/>
                  <a:pt x="781" y="331"/>
                </a:cubicBezTo>
                <a:cubicBezTo>
                  <a:pt x="804" y="307"/>
                  <a:pt x="829" y="266"/>
                  <a:pt x="818" y="207"/>
                </a:cubicBezTo>
                <a:close/>
                <a:moveTo>
                  <a:pt x="765" y="315"/>
                </a:moveTo>
                <a:cubicBezTo>
                  <a:pt x="759" y="322"/>
                  <a:pt x="739" y="323"/>
                  <a:pt x="729" y="318"/>
                </a:cubicBezTo>
                <a:cubicBezTo>
                  <a:pt x="612" y="255"/>
                  <a:pt x="612" y="255"/>
                  <a:pt x="612" y="255"/>
                </a:cubicBezTo>
                <a:cubicBezTo>
                  <a:pt x="601" y="249"/>
                  <a:pt x="592" y="233"/>
                  <a:pt x="592" y="221"/>
                </a:cubicBezTo>
                <a:cubicBezTo>
                  <a:pt x="593" y="171"/>
                  <a:pt x="593" y="171"/>
                  <a:pt x="593" y="171"/>
                </a:cubicBezTo>
                <a:cubicBezTo>
                  <a:pt x="593" y="151"/>
                  <a:pt x="579" y="124"/>
                  <a:pt x="558" y="117"/>
                </a:cubicBezTo>
                <a:cubicBezTo>
                  <a:pt x="528" y="108"/>
                  <a:pt x="485" y="101"/>
                  <a:pt x="433" y="99"/>
                </a:cubicBezTo>
                <a:cubicBezTo>
                  <a:pt x="424" y="99"/>
                  <a:pt x="416" y="98"/>
                  <a:pt x="408" y="98"/>
                </a:cubicBezTo>
                <a:cubicBezTo>
                  <a:pt x="346" y="98"/>
                  <a:pt x="303" y="108"/>
                  <a:pt x="277" y="116"/>
                </a:cubicBezTo>
                <a:cubicBezTo>
                  <a:pt x="258" y="123"/>
                  <a:pt x="241" y="146"/>
                  <a:pt x="240" y="168"/>
                </a:cubicBezTo>
                <a:cubicBezTo>
                  <a:pt x="239" y="223"/>
                  <a:pt x="239" y="223"/>
                  <a:pt x="239" y="223"/>
                </a:cubicBezTo>
                <a:cubicBezTo>
                  <a:pt x="239" y="235"/>
                  <a:pt x="228" y="250"/>
                  <a:pt x="217" y="254"/>
                </a:cubicBezTo>
                <a:cubicBezTo>
                  <a:pt x="88" y="302"/>
                  <a:pt x="88" y="302"/>
                  <a:pt x="88" y="302"/>
                </a:cubicBezTo>
                <a:cubicBezTo>
                  <a:pt x="85" y="303"/>
                  <a:pt x="82" y="303"/>
                  <a:pt x="79" y="303"/>
                </a:cubicBezTo>
                <a:cubicBezTo>
                  <a:pt x="70" y="303"/>
                  <a:pt x="61" y="299"/>
                  <a:pt x="58" y="292"/>
                </a:cubicBezTo>
                <a:cubicBezTo>
                  <a:pt x="43" y="258"/>
                  <a:pt x="25" y="191"/>
                  <a:pt x="85" y="116"/>
                </a:cubicBezTo>
                <a:cubicBezTo>
                  <a:pt x="151" y="36"/>
                  <a:pt x="252" y="30"/>
                  <a:pt x="253" y="30"/>
                </a:cubicBezTo>
                <a:cubicBezTo>
                  <a:pt x="254" y="30"/>
                  <a:pt x="352" y="22"/>
                  <a:pt x="455" y="22"/>
                </a:cubicBezTo>
                <a:cubicBezTo>
                  <a:pt x="491" y="22"/>
                  <a:pt x="524" y="23"/>
                  <a:pt x="552" y="25"/>
                </a:cubicBezTo>
                <a:cubicBezTo>
                  <a:pt x="679" y="34"/>
                  <a:pt x="780" y="128"/>
                  <a:pt x="796" y="211"/>
                </a:cubicBezTo>
                <a:cubicBezTo>
                  <a:pt x="805" y="261"/>
                  <a:pt x="784" y="295"/>
                  <a:pt x="765" y="315"/>
                </a:cubicBezTo>
                <a:close/>
                <a:moveTo>
                  <a:pt x="276" y="472"/>
                </a:moveTo>
                <a:cubicBezTo>
                  <a:pt x="248" y="472"/>
                  <a:pt x="225" y="495"/>
                  <a:pt x="225" y="523"/>
                </a:cubicBezTo>
                <a:cubicBezTo>
                  <a:pt x="225" y="551"/>
                  <a:pt x="248" y="574"/>
                  <a:pt x="276" y="574"/>
                </a:cubicBezTo>
                <a:cubicBezTo>
                  <a:pt x="304" y="574"/>
                  <a:pt x="327" y="551"/>
                  <a:pt x="327" y="523"/>
                </a:cubicBezTo>
                <a:cubicBezTo>
                  <a:pt x="327" y="495"/>
                  <a:pt x="304" y="472"/>
                  <a:pt x="276" y="472"/>
                </a:cubicBezTo>
                <a:close/>
                <a:moveTo>
                  <a:pt x="276" y="559"/>
                </a:moveTo>
                <a:cubicBezTo>
                  <a:pt x="256" y="559"/>
                  <a:pt x="240" y="543"/>
                  <a:pt x="240" y="523"/>
                </a:cubicBezTo>
                <a:cubicBezTo>
                  <a:pt x="240" y="503"/>
                  <a:pt x="256" y="487"/>
                  <a:pt x="276" y="487"/>
                </a:cubicBezTo>
                <a:cubicBezTo>
                  <a:pt x="296" y="487"/>
                  <a:pt x="312" y="503"/>
                  <a:pt x="312" y="523"/>
                </a:cubicBezTo>
                <a:cubicBezTo>
                  <a:pt x="312" y="543"/>
                  <a:pt x="296" y="559"/>
                  <a:pt x="276" y="559"/>
                </a:cubicBezTo>
                <a:close/>
                <a:moveTo>
                  <a:pt x="276" y="616"/>
                </a:moveTo>
                <a:cubicBezTo>
                  <a:pt x="248" y="616"/>
                  <a:pt x="225" y="639"/>
                  <a:pt x="225" y="667"/>
                </a:cubicBezTo>
                <a:cubicBezTo>
                  <a:pt x="225" y="696"/>
                  <a:pt x="248" y="719"/>
                  <a:pt x="276" y="719"/>
                </a:cubicBezTo>
                <a:cubicBezTo>
                  <a:pt x="304" y="719"/>
                  <a:pt x="327" y="696"/>
                  <a:pt x="327" y="667"/>
                </a:cubicBezTo>
                <a:cubicBezTo>
                  <a:pt x="327" y="639"/>
                  <a:pt x="304" y="616"/>
                  <a:pt x="276" y="616"/>
                </a:cubicBezTo>
                <a:close/>
                <a:moveTo>
                  <a:pt x="276" y="703"/>
                </a:moveTo>
                <a:cubicBezTo>
                  <a:pt x="256" y="703"/>
                  <a:pt x="240" y="687"/>
                  <a:pt x="240" y="667"/>
                </a:cubicBezTo>
                <a:cubicBezTo>
                  <a:pt x="240" y="648"/>
                  <a:pt x="256" y="632"/>
                  <a:pt x="276" y="632"/>
                </a:cubicBezTo>
                <a:cubicBezTo>
                  <a:pt x="296" y="632"/>
                  <a:pt x="312" y="648"/>
                  <a:pt x="312" y="667"/>
                </a:cubicBezTo>
                <a:cubicBezTo>
                  <a:pt x="312" y="687"/>
                  <a:pt x="296" y="703"/>
                  <a:pt x="276" y="703"/>
                </a:cubicBezTo>
                <a:close/>
                <a:moveTo>
                  <a:pt x="276" y="327"/>
                </a:moveTo>
                <a:cubicBezTo>
                  <a:pt x="248" y="327"/>
                  <a:pt x="225" y="350"/>
                  <a:pt x="225" y="379"/>
                </a:cubicBezTo>
                <a:cubicBezTo>
                  <a:pt x="225" y="407"/>
                  <a:pt x="248" y="430"/>
                  <a:pt x="276" y="430"/>
                </a:cubicBezTo>
                <a:cubicBezTo>
                  <a:pt x="304" y="430"/>
                  <a:pt x="327" y="407"/>
                  <a:pt x="327" y="379"/>
                </a:cubicBezTo>
                <a:cubicBezTo>
                  <a:pt x="327" y="350"/>
                  <a:pt x="304" y="327"/>
                  <a:pt x="276" y="327"/>
                </a:cubicBezTo>
                <a:close/>
                <a:moveTo>
                  <a:pt x="276" y="414"/>
                </a:moveTo>
                <a:cubicBezTo>
                  <a:pt x="256" y="414"/>
                  <a:pt x="240" y="398"/>
                  <a:pt x="240" y="379"/>
                </a:cubicBezTo>
                <a:cubicBezTo>
                  <a:pt x="240" y="359"/>
                  <a:pt x="256" y="343"/>
                  <a:pt x="276" y="343"/>
                </a:cubicBezTo>
                <a:cubicBezTo>
                  <a:pt x="296" y="343"/>
                  <a:pt x="312" y="359"/>
                  <a:pt x="312" y="379"/>
                </a:cubicBezTo>
                <a:cubicBezTo>
                  <a:pt x="312" y="398"/>
                  <a:pt x="296" y="414"/>
                  <a:pt x="276" y="414"/>
                </a:cubicBezTo>
                <a:close/>
                <a:moveTo>
                  <a:pt x="552" y="616"/>
                </a:moveTo>
                <a:cubicBezTo>
                  <a:pt x="524" y="616"/>
                  <a:pt x="501" y="639"/>
                  <a:pt x="501" y="667"/>
                </a:cubicBezTo>
                <a:cubicBezTo>
                  <a:pt x="501" y="696"/>
                  <a:pt x="524" y="719"/>
                  <a:pt x="552" y="719"/>
                </a:cubicBezTo>
                <a:cubicBezTo>
                  <a:pt x="581" y="719"/>
                  <a:pt x="604" y="696"/>
                  <a:pt x="604" y="667"/>
                </a:cubicBezTo>
                <a:cubicBezTo>
                  <a:pt x="604" y="639"/>
                  <a:pt x="581" y="616"/>
                  <a:pt x="552" y="616"/>
                </a:cubicBezTo>
                <a:close/>
                <a:moveTo>
                  <a:pt x="552" y="703"/>
                </a:moveTo>
                <a:cubicBezTo>
                  <a:pt x="533" y="703"/>
                  <a:pt x="517" y="687"/>
                  <a:pt x="517" y="667"/>
                </a:cubicBezTo>
                <a:cubicBezTo>
                  <a:pt x="517" y="648"/>
                  <a:pt x="533" y="632"/>
                  <a:pt x="552" y="632"/>
                </a:cubicBezTo>
                <a:cubicBezTo>
                  <a:pt x="572" y="632"/>
                  <a:pt x="588" y="648"/>
                  <a:pt x="588" y="667"/>
                </a:cubicBezTo>
                <a:cubicBezTo>
                  <a:pt x="588" y="687"/>
                  <a:pt x="572" y="703"/>
                  <a:pt x="552" y="703"/>
                </a:cubicBezTo>
                <a:close/>
                <a:moveTo>
                  <a:pt x="552" y="472"/>
                </a:moveTo>
                <a:cubicBezTo>
                  <a:pt x="524" y="472"/>
                  <a:pt x="501" y="495"/>
                  <a:pt x="501" y="523"/>
                </a:cubicBezTo>
                <a:cubicBezTo>
                  <a:pt x="501" y="551"/>
                  <a:pt x="524" y="574"/>
                  <a:pt x="552" y="574"/>
                </a:cubicBezTo>
                <a:cubicBezTo>
                  <a:pt x="581" y="574"/>
                  <a:pt x="604" y="551"/>
                  <a:pt x="604" y="523"/>
                </a:cubicBezTo>
                <a:cubicBezTo>
                  <a:pt x="604" y="495"/>
                  <a:pt x="581" y="472"/>
                  <a:pt x="552" y="472"/>
                </a:cubicBezTo>
                <a:close/>
                <a:moveTo>
                  <a:pt x="552" y="559"/>
                </a:moveTo>
                <a:cubicBezTo>
                  <a:pt x="533" y="559"/>
                  <a:pt x="517" y="543"/>
                  <a:pt x="517" y="523"/>
                </a:cubicBezTo>
                <a:cubicBezTo>
                  <a:pt x="517" y="503"/>
                  <a:pt x="533" y="487"/>
                  <a:pt x="552" y="487"/>
                </a:cubicBezTo>
                <a:cubicBezTo>
                  <a:pt x="572" y="487"/>
                  <a:pt x="588" y="503"/>
                  <a:pt x="588" y="523"/>
                </a:cubicBezTo>
                <a:cubicBezTo>
                  <a:pt x="588" y="543"/>
                  <a:pt x="572" y="559"/>
                  <a:pt x="552" y="559"/>
                </a:cubicBezTo>
                <a:close/>
                <a:moveTo>
                  <a:pt x="414" y="327"/>
                </a:moveTo>
                <a:cubicBezTo>
                  <a:pt x="386" y="327"/>
                  <a:pt x="363" y="350"/>
                  <a:pt x="363" y="379"/>
                </a:cubicBezTo>
                <a:cubicBezTo>
                  <a:pt x="363" y="407"/>
                  <a:pt x="386" y="430"/>
                  <a:pt x="414" y="430"/>
                </a:cubicBezTo>
                <a:cubicBezTo>
                  <a:pt x="442" y="430"/>
                  <a:pt x="465" y="407"/>
                  <a:pt x="465" y="379"/>
                </a:cubicBezTo>
                <a:cubicBezTo>
                  <a:pt x="465" y="350"/>
                  <a:pt x="442" y="327"/>
                  <a:pt x="414" y="327"/>
                </a:cubicBezTo>
                <a:close/>
                <a:moveTo>
                  <a:pt x="414" y="414"/>
                </a:moveTo>
                <a:cubicBezTo>
                  <a:pt x="394" y="414"/>
                  <a:pt x="378" y="398"/>
                  <a:pt x="378" y="379"/>
                </a:cubicBezTo>
                <a:cubicBezTo>
                  <a:pt x="378" y="359"/>
                  <a:pt x="394" y="343"/>
                  <a:pt x="414" y="343"/>
                </a:cubicBezTo>
                <a:cubicBezTo>
                  <a:pt x="434" y="343"/>
                  <a:pt x="450" y="359"/>
                  <a:pt x="450" y="379"/>
                </a:cubicBezTo>
                <a:cubicBezTo>
                  <a:pt x="450" y="398"/>
                  <a:pt x="434" y="414"/>
                  <a:pt x="414" y="414"/>
                </a:cubicBezTo>
                <a:close/>
                <a:moveTo>
                  <a:pt x="414" y="616"/>
                </a:moveTo>
                <a:cubicBezTo>
                  <a:pt x="386" y="616"/>
                  <a:pt x="363" y="639"/>
                  <a:pt x="363" y="667"/>
                </a:cubicBezTo>
                <a:cubicBezTo>
                  <a:pt x="363" y="696"/>
                  <a:pt x="386" y="719"/>
                  <a:pt x="414" y="719"/>
                </a:cubicBezTo>
                <a:cubicBezTo>
                  <a:pt x="442" y="719"/>
                  <a:pt x="465" y="696"/>
                  <a:pt x="465" y="667"/>
                </a:cubicBezTo>
                <a:cubicBezTo>
                  <a:pt x="465" y="639"/>
                  <a:pt x="442" y="616"/>
                  <a:pt x="414" y="616"/>
                </a:cubicBezTo>
                <a:close/>
                <a:moveTo>
                  <a:pt x="414" y="703"/>
                </a:moveTo>
                <a:cubicBezTo>
                  <a:pt x="394" y="703"/>
                  <a:pt x="378" y="687"/>
                  <a:pt x="378" y="667"/>
                </a:cubicBezTo>
                <a:cubicBezTo>
                  <a:pt x="378" y="648"/>
                  <a:pt x="394" y="632"/>
                  <a:pt x="414" y="632"/>
                </a:cubicBezTo>
                <a:cubicBezTo>
                  <a:pt x="434" y="632"/>
                  <a:pt x="450" y="648"/>
                  <a:pt x="450" y="667"/>
                </a:cubicBezTo>
                <a:cubicBezTo>
                  <a:pt x="450" y="687"/>
                  <a:pt x="434" y="703"/>
                  <a:pt x="414" y="703"/>
                </a:cubicBezTo>
                <a:close/>
                <a:moveTo>
                  <a:pt x="414" y="472"/>
                </a:moveTo>
                <a:cubicBezTo>
                  <a:pt x="386" y="472"/>
                  <a:pt x="363" y="495"/>
                  <a:pt x="363" y="523"/>
                </a:cubicBezTo>
                <a:cubicBezTo>
                  <a:pt x="363" y="551"/>
                  <a:pt x="386" y="574"/>
                  <a:pt x="414" y="574"/>
                </a:cubicBezTo>
                <a:cubicBezTo>
                  <a:pt x="442" y="574"/>
                  <a:pt x="465" y="551"/>
                  <a:pt x="465" y="523"/>
                </a:cubicBezTo>
                <a:cubicBezTo>
                  <a:pt x="465" y="495"/>
                  <a:pt x="442" y="472"/>
                  <a:pt x="414" y="472"/>
                </a:cubicBezTo>
                <a:close/>
                <a:moveTo>
                  <a:pt x="414" y="559"/>
                </a:moveTo>
                <a:cubicBezTo>
                  <a:pt x="394" y="559"/>
                  <a:pt x="378" y="543"/>
                  <a:pt x="378" y="523"/>
                </a:cubicBezTo>
                <a:cubicBezTo>
                  <a:pt x="378" y="503"/>
                  <a:pt x="394" y="487"/>
                  <a:pt x="414" y="487"/>
                </a:cubicBezTo>
                <a:cubicBezTo>
                  <a:pt x="434" y="487"/>
                  <a:pt x="450" y="503"/>
                  <a:pt x="450" y="523"/>
                </a:cubicBezTo>
                <a:cubicBezTo>
                  <a:pt x="450" y="543"/>
                  <a:pt x="434" y="559"/>
                  <a:pt x="414" y="559"/>
                </a:cubicBezTo>
                <a:close/>
                <a:moveTo>
                  <a:pt x="552" y="327"/>
                </a:moveTo>
                <a:cubicBezTo>
                  <a:pt x="524" y="327"/>
                  <a:pt x="501" y="350"/>
                  <a:pt x="501" y="379"/>
                </a:cubicBezTo>
                <a:cubicBezTo>
                  <a:pt x="501" y="407"/>
                  <a:pt x="524" y="430"/>
                  <a:pt x="552" y="430"/>
                </a:cubicBezTo>
                <a:cubicBezTo>
                  <a:pt x="581" y="430"/>
                  <a:pt x="604" y="407"/>
                  <a:pt x="604" y="379"/>
                </a:cubicBezTo>
                <a:cubicBezTo>
                  <a:pt x="604" y="350"/>
                  <a:pt x="581" y="327"/>
                  <a:pt x="552" y="327"/>
                </a:cubicBezTo>
                <a:close/>
                <a:moveTo>
                  <a:pt x="552" y="414"/>
                </a:moveTo>
                <a:cubicBezTo>
                  <a:pt x="533" y="414"/>
                  <a:pt x="517" y="398"/>
                  <a:pt x="517" y="379"/>
                </a:cubicBezTo>
                <a:cubicBezTo>
                  <a:pt x="517" y="359"/>
                  <a:pt x="533" y="343"/>
                  <a:pt x="552" y="343"/>
                </a:cubicBezTo>
                <a:cubicBezTo>
                  <a:pt x="572" y="343"/>
                  <a:pt x="588" y="359"/>
                  <a:pt x="588" y="379"/>
                </a:cubicBezTo>
                <a:cubicBezTo>
                  <a:pt x="588" y="398"/>
                  <a:pt x="572" y="414"/>
                  <a:pt x="552" y="41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41330" y="2878998"/>
            <a:ext cx="2427601" cy="2427602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0479" y="4015491"/>
            <a:ext cx="1644151" cy="164415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67247" y="4109129"/>
            <a:ext cx="1976479" cy="197648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2962260" y="2568899"/>
            <a:ext cx="3052084" cy="3052084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48377" y="3787279"/>
            <a:ext cx="2558044" cy="2558045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255292" y="1061107"/>
            <a:ext cx="2203241" cy="2203242"/>
            <a:chOff x="4959559" y="-41419"/>
            <a:chExt cx="1921265" cy="1921266"/>
          </a:xfrm>
        </p:grpSpPr>
        <p:sp>
          <p:nvSpPr>
            <p:cNvPr id="9" name="Oval 8"/>
            <p:cNvSpPr/>
            <p:nvPr/>
          </p:nvSpPr>
          <p:spPr>
            <a:xfrm>
              <a:off x="5213471" y="238858"/>
              <a:ext cx="1364295" cy="1364296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959559" y="-41419"/>
              <a:ext cx="1921265" cy="1921266"/>
            </a:xfrm>
            <a:prstGeom prst="ellipse">
              <a:avLst/>
            </a:prstGeom>
            <a:noFill/>
            <a:ln w="25400" cap="rnd" cmpd="sng"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mtClean="0"/>
                <a:t>ho</a:t>
              </a:r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830021" y="3725033"/>
            <a:ext cx="2225067" cy="2225067"/>
          </a:xfrm>
          <a:prstGeom prst="ellipse">
            <a:avLst/>
          </a:prstGeom>
          <a:noFill/>
          <a:ln w="25400" cap="rnd" cmpd="sng">
            <a:solidFill>
              <a:schemeClr val="bg1">
                <a:lumMod val="6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33"/>
          <p:cNvSpPr>
            <a:spLocks noEditPoints="1"/>
          </p:cNvSpPr>
          <p:nvPr/>
        </p:nvSpPr>
        <p:spPr bwMode="auto">
          <a:xfrm>
            <a:off x="1668737" y="4194798"/>
            <a:ext cx="524197" cy="549679"/>
          </a:xfrm>
          <a:custGeom>
            <a:avLst/>
            <a:gdLst>
              <a:gd name="T0" fmla="*/ 787 w 800"/>
              <a:gd name="T1" fmla="*/ 260 h 839"/>
              <a:gd name="T2" fmla="*/ 569 w 800"/>
              <a:gd name="T3" fmla="*/ 260 h 839"/>
              <a:gd name="T4" fmla="*/ 556 w 800"/>
              <a:gd name="T5" fmla="*/ 273 h 839"/>
              <a:gd name="T6" fmla="*/ 556 w 800"/>
              <a:gd name="T7" fmla="*/ 827 h 839"/>
              <a:gd name="T8" fmla="*/ 569 w 800"/>
              <a:gd name="T9" fmla="*/ 839 h 839"/>
              <a:gd name="T10" fmla="*/ 787 w 800"/>
              <a:gd name="T11" fmla="*/ 839 h 839"/>
              <a:gd name="T12" fmla="*/ 800 w 800"/>
              <a:gd name="T13" fmla="*/ 827 h 839"/>
              <a:gd name="T14" fmla="*/ 800 w 800"/>
              <a:gd name="T15" fmla="*/ 273 h 839"/>
              <a:gd name="T16" fmla="*/ 787 w 800"/>
              <a:gd name="T17" fmla="*/ 260 h 839"/>
              <a:gd name="T18" fmla="*/ 775 w 800"/>
              <a:gd name="T19" fmla="*/ 814 h 839"/>
              <a:gd name="T20" fmla="*/ 581 w 800"/>
              <a:gd name="T21" fmla="*/ 814 h 839"/>
              <a:gd name="T22" fmla="*/ 581 w 800"/>
              <a:gd name="T23" fmla="*/ 285 h 839"/>
              <a:gd name="T24" fmla="*/ 775 w 800"/>
              <a:gd name="T25" fmla="*/ 285 h 839"/>
              <a:gd name="T26" fmla="*/ 775 w 800"/>
              <a:gd name="T27" fmla="*/ 814 h 839"/>
              <a:gd name="T28" fmla="*/ 509 w 800"/>
              <a:gd name="T29" fmla="*/ 0 h 839"/>
              <a:gd name="T30" fmla="*/ 291 w 800"/>
              <a:gd name="T31" fmla="*/ 0 h 839"/>
              <a:gd name="T32" fmla="*/ 278 w 800"/>
              <a:gd name="T33" fmla="*/ 12 h 839"/>
              <a:gd name="T34" fmla="*/ 278 w 800"/>
              <a:gd name="T35" fmla="*/ 827 h 839"/>
              <a:gd name="T36" fmla="*/ 291 w 800"/>
              <a:gd name="T37" fmla="*/ 839 h 839"/>
              <a:gd name="T38" fmla="*/ 509 w 800"/>
              <a:gd name="T39" fmla="*/ 839 h 839"/>
              <a:gd name="T40" fmla="*/ 521 w 800"/>
              <a:gd name="T41" fmla="*/ 827 h 839"/>
              <a:gd name="T42" fmla="*/ 521 w 800"/>
              <a:gd name="T43" fmla="*/ 12 h 839"/>
              <a:gd name="T44" fmla="*/ 509 w 800"/>
              <a:gd name="T45" fmla="*/ 0 h 839"/>
              <a:gd name="T46" fmla="*/ 497 w 800"/>
              <a:gd name="T47" fmla="*/ 814 h 839"/>
              <a:gd name="T48" fmla="*/ 303 w 800"/>
              <a:gd name="T49" fmla="*/ 814 h 839"/>
              <a:gd name="T50" fmla="*/ 303 w 800"/>
              <a:gd name="T51" fmla="*/ 25 h 839"/>
              <a:gd name="T52" fmla="*/ 497 w 800"/>
              <a:gd name="T53" fmla="*/ 25 h 839"/>
              <a:gd name="T54" fmla="*/ 497 w 800"/>
              <a:gd name="T55" fmla="*/ 814 h 839"/>
              <a:gd name="T56" fmla="*/ 231 w 800"/>
              <a:gd name="T57" fmla="*/ 395 h 839"/>
              <a:gd name="T58" fmla="*/ 12 w 800"/>
              <a:gd name="T59" fmla="*/ 395 h 839"/>
              <a:gd name="T60" fmla="*/ 0 w 800"/>
              <a:gd name="T61" fmla="*/ 408 h 839"/>
              <a:gd name="T62" fmla="*/ 0 w 800"/>
              <a:gd name="T63" fmla="*/ 827 h 839"/>
              <a:gd name="T64" fmla="*/ 12 w 800"/>
              <a:gd name="T65" fmla="*/ 839 h 839"/>
              <a:gd name="T66" fmla="*/ 231 w 800"/>
              <a:gd name="T67" fmla="*/ 839 h 839"/>
              <a:gd name="T68" fmla="*/ 243 w 800"/>
              <a:gd name="T69" fmla="*/ 827 h 839"/>
              <a:gd name="T70" fmla="*/ 243 w 800"/>
              <a:gd name="T71" fmla="*/ 408 h 839"/>
              <a:gd name="T72" fmla="*/ 231 w 800"/>
              <a:gd name="T73" fmla="*/ 395 h 839"/>
              <a:gd name="T74" fmla="*/ 218 w 800"/>
              <a:gd name="T75" fmla="*/ 814 h 839"/>
              <a:gd name="T76" fmla="*/ 25 w 800"/>
              <a:gd name="T77" fmla="*/ 814 h 839"/>
              <a:gd name="T78" fmla="*/ 25 w 800"/>
              <a:gd name="T79" fmla="*/ 420 h 839"/>
              <a:gd name="T80" fmla="*/ 218 w 800"/>
              <a:gd name="T81" fmla="*/ 420 h 839"/>
              <a:gd name="T82" fmla="*/ 218 w 800"/>
              <a:gd name="T83" fmla="*/ 814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0" h="839">
                <a:moveTo>
                  <a:pt x="787" y="260"/>
                </a:moveTo>
                <a:cubicBezTo>
                  <a:pt x="569" y="260"/>
                  <a:pt x="569" y="260"/>
                  <a:pt x="569" y="260"/>
                </a:cubicBezTo>
                <a:cubicBezTo>
                  <a:pt x="562" y="260"/>
                  <a:pt x="556" y="266"/>
                  <a:pt x="556" y="273"/>
                </a:cubicBezTo>
                <a:cubicBezTo>
                  <a:pt x="556" y="827"/>
                  <a:pt x="556" y="827"/>
                  <a:pt x="556" y="827"/>
                </a:cubicBezTo>
                <a:cubicBezTo>
                  <a:pt x="556" y="833"/>
                  <a:pt x="562" y="839"/>
                  <a:pt x="569" y="839"/>
                </a:cubicBezTo>
                <a:cubicBezTo>
                  <a:pt x="787" y="839"/>
                  <a:pt x="787" y="839"/>
                  <a:pt x="787" y="839"/>
                </a:cubicBezTo>
                <a:cubicBezTo>
                  <a:pt x="794" y="839"/>
                  <a:pt x="800" y="833"/>
                  <a:pt x="800" y="827"/>
                </a:cubicBezTo>
                <a:cubicBezTo>
                  <a:pt x="800" y="273"/>
                  <a:pt x="800" y="273"/>
                  <a:pt x="800" y="273"/>
                </a:cubicBezTo>
                <a:cubicBezTo>
                  <a:pt x="800" y="266"/>
                  <a:pt x="794" y="260"/>
                  <a:pt x="787" y="260"/>
                </a:cubicBezTo>
                <a:close/>
                <a:moveTo>
                  <a:pt x="775" y="814"/>
                </a:moveTo>
                <a:cubicBezTo>
                  <a:pt x="581" y="814"/>
                  <a:pt x="581" y="814"/>
                  <a:pt x="581" y="814"/>
                </a:cubicBezTo>
                <a:cubicBezTo>
                  <a:pt x="581" y="285"/>
                  <a:pt x="581" y="285"/>
                  <a:pt x="581" y="285"/>
                </a:cubicBezTo>
                <a:cubicBezTo>
                  <a:pt x="775" y="285"/>
                  <a:pt x="775" y="285"/>
                  <a:pt x="775" y="285"/>
                </a:cubicBezTo>
                <a:lnTo>
                  <a:pt x="775" y="814"/>
                </a:lnTo>
                <a:close/>
                <a:moveTo>
                  <a:pt x="509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84" y="0"/>
                  <a:pt x="278" y="6"/>
                  <a:pt x="278" y="12"/>
                </a:cubicBezTo>
                <a:cubicBezTo>
                  <a:pt x="278" y="827"/>
                  <a:pt x="278" y="827"/>
                  <a:pt x="278" y="827"/>
                </a:cubicBezTo>
                <a:cubicBezTo>
                  <a:pt x="278" y="833"/>
                  <a:pt x="284" y="839"/>
                  <a:pt x="291" y="839"/>
                </a:cubicBezTo>
                <a:cubicBezTo>
                  <a:pt x="509" y="839"/>
                  <a:pt x="509" y="839"/>
                  <a:pt x="509" y="839"/>
                </a:cubicBezTo>
                <a:cubicBezTo>
                  <a:pt x="516" y="839"/>
                  <a:pt x="521" y="833"/>
                  <a:pt x="521" y="827"/>
                </a:cubicBezTo>
                <a:cubicBezTo>
                  <a:pt x="521" y="12"/>
                  <a:pt x="521" y="12"/>
                  <a:pt x="521" y="12"/>
                </a:cubicBezTo>
                <a:cubicBezTo>
                  <a:pt x="521" y="6"/>
                  <a:pt x="516" y="0"/>
                  <a:pt x="509" y="0"/>
                </a:cubicBezTo>
                <a:close/>
                <a:moveTo>
                  <a:pt x="497" y="814"/>
                </a:moveTo>
                <a:cubicBezTo>
                  <a:pt x="303" y="814"/>
                  <a:pt x="303" y="814"/>
                  <a:pt x="303" y="814"/>
                </a:cubicBezTo>
                <a:cubicBezTo>
                  <a:pt x="303" y="25"/>
                  <a:pt x="303" y="25"/>
                  <a:pt x="303" y="25"/>
                </a:cubicBezTo>
                <a:cubicBezTo>
                  <a:pt x="497" y="25"/>
                  <a:pt x="497" y="25"/>
                  <a:pt x="497" y="25"/>
                </a:cubicBezTo>
                <a:lnTo>
                  <a:pt x="497" y="814"/>
                </a:lnTo>
                <a:close/>
                <a:moveTo>
                  <a:pt x="231" y="395"/>
                </a:moveTo>
                <a:cubicBezTo>
                  <a:pt x="12" y="395"/>
                  <a:pt x="12" y="395"/>
                  <a:pt x="12" y="395"/>
                </a:cubicBezTo>
                <a:cubicBezTo>
                  <a:pt x="5" y="395"/>
                  <a:pt x="0" y="401"/>
                  <a:pt x="0" y="408"/>
                </a:cubicBezTo>
                <a:cubicBezTo>
                  <a:pt x="0" y="827"/>
                  <a:pt x="0" y="827"/>
                  <a:pt x="0" y="827"/>
                </a:cubicBezTo>
                <a:cubicBezTo>
                  <a:pt x="0" y="833"/>
                  <a:pt x="5" y="839"/>
                  <a:pt x="12" y="839"/>
                </a:cubicBezTo>
                <a:cubicBezTo>
                  <a:pt x="231" y="839"/>
                  <a:pt x="231" y="839"/>
                  <a:pt x="231" y="839"/>
                </a:cubicBezTo>
                <a:cubicBezTo>
                  <a:pt x="238" y="839"/>
                  <a:pt x="243" y="833"/>
                  <a:pt x="243" y="827"/>
                </a:cubicBezTo>
                <a:cubicBezTo>
                  <a:pt x="243" y="408"/>
                  <a:pt x="243" y="408"/>
                  <a:pt x="243" y="408"/>
                </a:cubicBezTo>
                <a:cubicBezTo>
                  <a:pt x="243" y="401"/>
                  <a:pt x="238" y="395"/>
                  <a:pt x="231" y="395"/>
                </a:cubicBezTo>
                <a:close/>
                <a:moveTo>
                  <a:pt x="218" y="814"/>
                </a:moveTo>
                <a:cubicBezTo>
                  <a:pt x="25" y="814"/>
                  <a:pt x="25" y="814"/>
                  <a:pt x="25" y="814"/>
                </a:cubicBezTo>
                <a:cubicBezTo>
                  <a:pt x="25" y="420"/>
                  <a:pt x="25" y="420"/>
                  <a:pt x="25" y="420"/>
                </a:cubicBezTo>
                <a:cubicBezTo>
                  <a:pt x="218" y="420"/>
                  <a:pt x="218" y="420"/>
                  <a:pt x="218" y="420"/>
                </a:cubicBezTo>
                <a:lnTo>
                  <a:pt x="218" y="8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097970" y="2913726"/>
            <a:ext cx="429993" cy="429993"/>
            <a:chOff x="3858203" y="2063591"/>
            <a:chExt cx="312530" cy="312530"/>
          </a:xfrm>
        </p:grpSpPr>
        <p:sp>
          <p:nvSpPr>
            <p:cNvPr id="25" name="Oval 24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tx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777627" y="4304306"/>
            <a:ext cx="429993" cy="429993"/>
            <a:chOff x="3858203" y="2063591"/>
            <a:chExt cx="312530" cy="312530"/>
          </a:xfrm>
        </p:grpSpPr>
        <p:sp>
          <p:nvSpPr>
            <p:cNvPr id="30" name="Oval 29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accent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53226" y="2805242"/>
            <a:ext cx="429993" cy="429993"/>
            <a:chOff x="3858203" y="2063591"/>
            <a:chExt cx="312530" cy="312530"/>
          </a:xfrm>
        </p:grpSpPr>
        <p:sp>
          <p:nvSpPr>
            <p:cNvPr id="33" name="Oval 32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accent5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11677" y="4384392"/>
            <a:ext cx="429993" cy="429993"/>
            <a:chOff x="3858203" y="2063591"/>
            <a:chExt cx="312530" cy="312530"/>
          </a:xfrm>
        </p:grpSpPr>
        <p:sp>
          <p:nvSpPr>
            <p:cNvPr id="36" name="Oval 35"/>
            <p:cNvSpPr/>
            <p:nvPr/>
          </p:nvSpPr>
          <p:spPr>
            <a:xfrm>
              <a:off x="3923503" y="2128891"/>
              <a:ext cx="181930" cy="181930"/>
            </a:xfrm>
            <a:prstGeom prst="ellipse">
              <a:avLst/>
            </a:prstGeom>
            <a:solidFill>
              <a:schemeClr val="accent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858203" y="2063591"/>
              <a:ext cx="312530" cy="312530"/>
            </a:xfrm>
            <a:prstGeom prst="ellipse">
              <a:avLst/>
            </a:prstGeom>
            <a:noFill/>
            <a:ln w="190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28762" y="3210032"/>
            <a:ext cx="1210587" cy="1210588"/>
            <a:chOff x="1312261" y="1239862"/>
            <a:chExt cx="1396424" cy="1396425"/>
          </a:xfrm>
        </p:grpSpPr>
        <p:sp>
          <p:nvSpPr>
            <p:cNvPr id="40" name="Oval 39"/>
            <p:cNvSpPr/>
            <p:nvPr/>
          </p:nvSpPr>
          <p:spPr>
            <a:xfrm>
              <a:off x="1613552" y="1541153"/>
              <a:ext cx="793841" cy="79384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1905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312261" y="1239862"/>
              <a:ext cx="1396424" cy="1396425"/>
            </a:xfrm>
            <a:prstGeom prst="ellipse">
              <a:avLst/>
            </a:prstGeom>
            <a:noFill/>
            <a:ln w="25400" cap="rnd" cmpd="sng">
              <a:solidFill>
                <a:schemeClr val="bg1">
                  <a:lumMod val="65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1" name="Freeform 37"/>
          <p:cNvSpPr>
            <a:spLocks noEditPoints="1"/>
          </p:cNvSpPr>
          <p:nvPr/>
        </p:nvSpPr>
        <p:spPr bwMode="auto">
          <a:xfrm>
            <a:off x="6861309" y="4267719"/>
            <a:ext cx="531930" cy="585494"/>
          </a:xfrm>
          <a:custGeom>
            <a:avLst/>
            <a:gdLst>
              <a:gd name="T0" fmla="*/ 400 w 800"/>
              <a:gd name="T1" fmla="*/ 0 h 880"/>
              <a:gd name="T2" fmla="*/ 0 w 800"/>
              <a:gd name="T3" fmla="*/ 180 h 880"/>
              <a:gd name="T4" fmla="*/ 0 w 800"/>
              <a:gd name="T5" fmla="*/ 700 h 880"/>
              <a:gd name="T6" fmla="*/ 400 w 800"/>
              <a:gd name="T7" fmla="*/ 880 h 880"/>
              <a:gd name="T8" fmla="*/ 800 w 800"/>
              <a:gd name="T9" fmla="*/ 700 h 880"/>
              <a:gd name="T10" fmla="*/ 800 w 800"/>
              <a:gd name="T11" fmla="*/ 180 h 880"/>
              <a:gd name="T12" fmla="*/ 400 w 800"/>
              <a:gd name="T13" fmla="*/ 0 h 880"/>
              <a:gd name="T14" fmla="*/ 760 w 800"/>
              <a:gd name="T15" fmla="*/ 700 h 880"/>
              <a:gd name="T16" fmla="*/ 400 w 800"/>
              <a:gd name="T17" fmla="*/ 840 h 880"/>
              <a:gd name="T18" fmla="*/ 40 w 800"/>
              <a:gd name="T19" fmla="*/ 700 h 880"/>
              <a:gd name="T20" fmla="*/ 40 w 800"/>
              <a:gd name="T21" fmla="*/ 599 h 880"/>
              <a:gd name="T22" fmla="*/ 400 w 800"/>
              <a:gd name="T23" fmla="*/ 700 h 880"/>
              <a:gd name="T24" fmla="*/ 760 w 800"/>
              <a:gd name="T25" fmla="*/ 599 h 880"/>
              <a:gd name="T26" fmla="*/ 760 w 800"/>
              <a:gd name="T27" fmla="*/ 700 h 880"/>
              <a:gd name="T28" fmla="*/ 760 w 800"/>
              <a:gd name="T29" fmla="*/ 520 h 880"/>
              <a:gd name="T30" fmla="*/ 400 w 800"/>
              <a:gd name="T31" fmla="*/ 660 h 880"/>
              <a:gd name="T32" fmla="*/ 40 w 800"/>
              <a:gd name="T33" fmla="*/ 520 h 880"/>
              <a:gd name="T34" fmla="*/ 40 w 800"/>
              <a:gd name="T35" fmla="*/ 419 h 880"/>
              <a:gd name="T36" fmla="*/ 400 w 800"/>
              <a:gd name="T37" fmla="*/ 520 h 880"/>
              <a:gd name="T38" fmla="*/ 760 w 800"/>
              <a:gd name="T39" fmla="*/ 419 h 880"/>
              <a:gd name="T40" fmla="*/ 760 w 800"/>
              <a:gd name="T41" fmla="*/ 520 h 880"/>
              <a:gd name="T42" fmla="*/ 760 w 800"/>
              <a:gd name="T43" fmla="*/ 340 h 880"/>
              <a:gd name="T44" fmla="*/ 400 w 800"/>
              <a:gd name="T45" fmla="*/ 480 h 880"/>
              <a:gd name="T46" fmla="*/ 40 w 800"/>
              <a:gd name="T47" fmla="*/ 340 h 880"/>
              <a:gd name="T48" fmla="*/ 40 w 800"/>
              <a:gd name="T49" fmla="*/ 259 h 880"/>
              <a:gd name="T50" fmla="*/ 400 w 800"/>
              <a:gd name="T51" fmla="*/ 360 h 880"/>
              <a:gd name="T52" fmla="*/ 760 w 800"/>
              <a:gd name="T53" fmla="*/ 259 h 880"/>
              <a:gd name="T54" fmla="*/ 760 w 800"/>
              <a:gd name="T55" fmla="*/ 340 h 880"/>
              <a:gd name="T56" fmla="*/ 400 w 800"/>
              <a:gd name="T57" fmla="*/ 320 h 880"/>
              <a:gd name="T58" fmla="*/ 40 w 800"/>
              <a:gd name="T59" fmla="*/ 180 h 880"/>
              <a:gd name="T60" fmla="*/ 400 w 800"/>
              <a:gd name="T61" fmla="*/ 40 h 880"/>
              <a:gd name="T62" fmla="*/ 760 w 800"/>
              <a:gd name="T63" fmla="*/ 180 h 880"/>
              <a:gd name="T64" fmla="*/ 400 w 800"/>
              <a:gd name="T65" fmla="*/ 320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0" h="880">
                <a:moveTo>
                  <a:pt x="400" y="0"/>
                </a:moveTo>
                <a:cubicBezTo>
                  <a:pt x="175" y="0"/>
                  <a:pt x="0" y="79"/>
                  <a:pt x="0" y="180"/>
                </a:cubicBezTo>
                <a:cubicBezTo>
                  <a:pt x="0" y="700"/>
                  <a:pt x="0" y="700"/>
                  <a:pt x="0" y="700"/>
                </a:cubicBezTo>
                <a:cubicBezTo>
                  <a:pt x="0" y="801"/>
                  <a:pt x="175" y="880"/>
                  <a:pt x="400" y="880"/>
                </a:cubicBezTo>
                <a:cubicBezTo>
                  <a:pt x="624" y="880"/>
                  <a:pt x="800" y="801"/>
                  <a:pt x="800" y="700"/>
                </a:cubicBezTo>
                <a:cubicBezTo>
                  <a:pt x="800" y="180"/>
                  <a:pt x="800" y="180"/>
                  <a:pt x="800" y="180"/>
                </a:cubicBezTo>
                <a:cubicBezTo>
                  <a:pt x="800" y="79"/>
                  <a:pt x="624" y="0"/>
                  <a:pt x="400" y="0"/>
                </a:cubicBezTo>
                <a:close/>
                <a:moveTo>
                  <a:pt x="760" y="700"/>
                </a:moveTo>
                <a:cubicBezTo>
                  <a:pt x="760" y="782"/>
                  <a:pt x="570" y="840"/>
                  <a:pt x="400" y="840"/>
                </a:cubicBezTo>
                <a:cubicBezTo>
                  <a:pt x="229" y="840"/>
                  <a:pt x="40" y="782"/>
                  <a:pt x="40" y="700"/>
                </a:cubicBezTo>
                <a:cubicBezTo>
                  <a:pt x="40" y="599"/>
                  <a:pt x="40" y="599"/>
                  <a:pt x="40" y="599"/>
                </a:cubicBezTo>
                <a:cubicBezTo>
                  <a:pt x="104" y="659"/>
                  <a:pt x="239" y="700"/>
                  <a:pt x="400" y="700"/>
                </a:cubicBezTo>
                <a:cubicBezTo>
                  <a:pt x="560" y="700"/>
                  <a:pt x="695" y="659"/>
                  <a:pt x="760" y="599"/>
                </a:cubicBezTo>
                <a:lnTo>
                  <a:pt x="760" y="700"/>
                </a:lnTo>
                <a:close/>
                <a:moveTo>
                  <a:pt x="760" y="520"/>
                </a:moveTo>
                <a:cubicBezTo>
                  <a:pt x="760" y="602"/>
                  <a:pt x="570" y="660"/>
                  <a:pt x="400" y="660"/>
                </a:cubicBezTo>
                <a:cubicBezTo>
                  <a:pt x="229" y="660"/>
                  <a:pt x="40" y="602"/>
                  <a:pt x="40" y="520"/>
                </a:cubicBezTo>
                <a:cubicBezTo>
                  <a:pt x="40" y="419"/>
                  <a:pt x="40" y="419"/>
                  <a:pt x="40" y="419"/>
                </a:cubicBezTo>
                <a:cubicBezTo>
                  <a:pt x="104" y="479"/>
                  <a:pt x="239" y="520"/>
                  <a:pt x="400" y="520"/>
                </a:cubicBezTo>
                <a:cubicBezTo>
                  <a:pt x="560" y="520"/>
                  <a:pt x="695" y="479"/>
                  <a:pt x="760" y="419"/>
                </a:cubicBezTo>
                <a:lnTo>
                  <a:pt x="760" y="520"/>
                </a:lnTo>
                <a:close/>
                <a:moveTo>
                  <a:pt x="760" y="340"/>
                </a:moveTo>
                <a:cubicBezTo>
                  <a:pt x="760" y="422"/>
                  <a:pt x="570" y="480"/>
                  <a:pt x="400" y="480"/>
                </a:cubicBezTo>
                <a:cubicBezTo>
                  <a:pt x="229" y="480"/>
                  <a:pt x="40" y="422"/>
                  <a:pt x="40" y="340"/>
                </a:cubicBezTo>
                <a:cubicBezTo>
                  <a:pt x="40" y="259"/>
                  <a:pt x="40" y="259"/>
                  <a:pt x="40" y="259"/>
                </a:cubicBezTo>
                <a:cubicBezTo>
                  <a:pt x="104" y="319"/>
                  <a:pt x="239" y="360"/>
                  <a:pt x="400" y="360"/>
                </a:cubicBezTo>
                <a:cubicBezTo>
                  <a:pt x="560" y="360"/>
                  <a:pt x="695" y="319"/>
                  <a:pt x="760" y="259"/>
                </a:cubicBezTo>
                <a:lnTo>
                  <a:pt x="760" y="340"/>
                </a:lnTo>
                <a:close/>
                <a:moveTo>
                  <a:pt x="400" y="320"/>
                </a:moveTo>
                <a:cubicBezTo>
                  <a:pt x="229" y="320"/>
                  <a:pt x="40" y="262"/>
                  <a:pt x="40" y="180"/>
                </a:cubicBezTo>
                <a:cubicBezTo>
                  <a:pt x="40" y="97"/>
                  <a:pt x="229" y="40"/>
                  <a:pt x="400" y="40"/>
                </a:cubicBezTo>
                <a:cubicBezTo>
                  <a:pt x="570" y="40"/>
                  <a:pt x="760" y="97"/>
                  <a:pt x="760" y="180"/>
                </a:cubicBezTo>
                <a:cubicBezTo>
                  <a:pt x="760" y="262"/>
                  <a:pt x="570" y="320"/>
                  <a:pt x="400" y="32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9"/>
          <p:cNvSpPr>
            <a:spLocks noEditPoints="1"/>
          </p:cNvSpPr>
          <p:nvPr/>
        </p:nvSpPr>
        <p:spPr bwMode="auto">
          <a:xfrm>
            <a:off x="6041069" y="1590333"/>
            <a:ext cx="567514" cy="567514"/>
          </a:xfrm>
          <a:custGeom>
            <a:avLst/>
            <a:gdLst>
              <a:gd name="T0" fmla="*/ 400 w 800"/>
              <a:gd name="T1" fmla="*/ 566 h 800"/>
              <a:gd name="T2" fmla="*/ 400 w 800"/>
              <a:gd name="T3" fmla="*/ 533 h 800"/>
              <a:gd name="T4" fmla="*/ 533 w 800"/>
              <a:gd name="T5" fmla="*/ 400 h 800"/>
              <a:gd name="T6" fmla="*/ 688 w 800"/>
              <a:gd name="T7" fmla="*/ 316 h 800"/>
              <a:gd name="T8" fmla="*/ 721 w 800"/>
              <a:gd name="T9" fmla="*/ 176 h 800"/>
              <a:gd name="T10" fmla="*/ 588 w 800"/>
              <a:gd name="T11" fmla="*/ 93 h 800"/>
              <a:gd name="T12" fmla="*/ 483 w 800"/>
              <a:gd name="T13" fmla="*/ 50 h 800"/>
              <a:gd name="T14" fmla="*/ 316 w 800"/>
              <a:gd name="T15" fmla="*/ 50 h 800"/>
              <a:gd name="T16" fmla="*/ 211 w 800"/>
              <a:gd name="T17" fmla="*/ 93 h 800"/>
              <a:gd name="T18" fmla="*/ 93 w 800"/>
              <a:gd name="T19" fmla="*/ 211 h 800"/>
              <a:gd name="T20" fmla="*/ 50 w 800"/>
              <a:gd name="T21" fmla="*/ 316 h 800"/>
              <a:gd name="T22" fmla="*/ 0 w 800"/>
              <a:gd name="T23" fmla="*/ 433 h 800"/>
              <a:gd name="T24" fmla="*/ 137 w 800"/>
              <a:gd name="T25" fmla="*/ 544 h 800"/>
              <a:gd name="T26" fmla="*/ 93 w 800"/>
              <a:gd name="T27" fmla="*/ 659 h 800"/>
              <a:gd name="T28" fmla="*/ 255 w 800"/>
              <a:gd name="T29" fmla="*/ 662 h 800"/>
              <a:gd name="T30" fmla="*/ 366 w 800"/>
              <a:gd name="T31" fmla="*/ 800 h 800"/>
              <a:gd name="T32" fmla="*/ 483 w 800"/>
              <a:gd name="T33" fmla="*/ 688 h 800"/>
              <a:gd name="T34" fmla="*/ 659 w 800"/>
              <a:gd name="T35" fmla="*/ 706 h 800"/>
              <a:gd name="T36" fmla="*/ 662 w 800"/>
              <a:gd name="T37" fmla="*/ 544 h 800"/>
              <a:gd name="T38" fmla="*/ 785 w 800"/>
              <a:gd name="T39" fmla="*/ 468 h 800"/>
              <a:gd name="T40" fmla="*/ 750 w 800"/>
              <a:gd name="T41" fmla="*/ 316 h 800"/>
              <a:gd name="T42" fmla="*/ 750 w 800"/>
              <a:gd name="T43" fmla="*/ 450 h 800"/>
              <a:gd name="T44" fmla="*/ 627 w 800"/>
              <a:gd name="T45" fmla="*/ 538 h 800"/>
              <a:gd name="T46" fmla="*/ 683 w 800"/>
              <a:gd name="T47" fmla="*/ 635 h 800"/>
              <a:gd name="T48" fmla="*/ 559 w 800"/>
              <a:gd name="T49" fmla="*/ 630 h 800"/>
              <a:gd name="T50" fmla="*/ 450 w 800"/>
              <a:gd name="T51" fmla="*/ 675 h 800"/>
              <a:gd name="T52" fmla="*/ 366 w 800"/>
              <a:gd name="T53" fmla="*/ 766 h 800"/>
              <a:gd name="T54" fmla="*/ 337 w 800"/>
              <a:gd name="T55" fmla="*/ 659 h 800"/>
              <a:gd name="T56" fmla="*/ 241 w 800"/>
              <a:gd name="T57" fmla="*/ 630 h 800"/>
              <a:gd name="T58" fmla="*/ 117 w 800"/>
              <a:gd name="T59" fmla="*/ 635 h 800"/>
              <a:gd name="T60" fmla="*/ 170 w 800"/>
              <a:gd name="T61" fmla="*/ 559 h 800"/>
              <a:gd name="T62" fmla="*/ 125 w 800"/>
              <a:gd name="T63" fmla="*/ 450 h 800"/>
              <a:gd name="T64" fmla="*/ 33 w 800"/>
              <a:gd name="T65" fmla="*/ 366 h 800"/>
              <a:gd name="T66" fmla="*/ 125 w 800"/>
              <a:gd name="T67" fmla="*/ 350 h 800"/>
              <a:gd name="T68" fmla="*/ 170 w 800"/>
              <a:gd name="T69" fmla="*/ 240 h 800"/>
              <a:gd name="T70" fmla="*/ 164 w 800"/>
              <a:gd name="T71" fmla="*/ 117 h 800"/>
              <a:gd name="T72" fmla="*/ 261 w 800"/>
              <a:gd name="T73" fmla="*/ 172 h 800"/>
              <a:gd name="T74" fmla="*/ 350 w 800"/>
              <a:gd name="T75" fmla="*/ 50 h 800"/>
              <a:gd name="T76" fmla="*/ 450 w 800"/>
              <a:gd name="T77" fmla="*/ 50 h 800"/>
              <a:gd name="T78" fmla="*/ 538 w 800"/>
              <a:gd name="T79" fmla="*/ 172 h 800"/>
              <a:gd name="T80" fmla="*/ 635 w 800"/>
              <a:gd name="T81" fmla="*/ 117 h 800"/>
              <a:gd name="T82" fmla="*/ 683 w 800"/>
              <a:gd name="T83" fmla="*/ 187 h 800"/>
              <a:gd name="T84" fmla="*/ 659 w 800"/>
              <a:gd name="T85" fmla="*/ 337 h 800"/>
              <a:gd name="T86" fmla="*/ 766 w 800"/>
              <a:gd name="T87" fmla="*/ 366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0" h="800">
                <a:moveTo>
                  <a:pt x="400" y="233"/>
                </a:moveTo>
                <a:cubicBezTo>
                  <a:pt x="308" y="233"/>
                  <a:pt x="233" y="308"/>
                  <a:pt x="233" y="400"/>
                </a:cubicBezTo>
                <a:cubicBezTo>
                  <a:pt x="233" y="492"/>
                  <a:pt x="308" y="566"/>
                  <a:pt x="400" y="566"/>
                </a:cubicBezTo>
                <a:cubicBezTo>
                  <a:pt x="492" y="566"/>
                  <a:pt x="566" y="492"/>
                  <a:pt x="566" y="400"/>
                </a:cubicBezTo>
                <a:cubicBezTo>
                  <a:pt x="566" y="308"/>
                  <a:pt x="492" y="233"/>
                  <a:pt x="400" y="233"/>
                </a:cubicBezTo>
                <a:close/>
                <a:moveTo>
                  <a:pt x="400" y="533"/>
                </a:moveTo>
                <a:cubicBezTo>
                  <a:pt x="326" y="533"/>
                  <a:pt x="266" y="473"/>
                  <a:pt x="266" y="400"/>
                </a:cubicBezTo>
                <a:cubicBezTo>
                  <a:pt x="266" y="326"/>
                  <a:pt x="326" y="266"/>
                  <a:pt x="400" y="266"/>
                </a:cubicBezTo>
                <a:cubicBezTo>
                  <a:pt x="473" y="266"/>
                  <a:pt x="533" y="326"/>
                  <a:pt x="533" y="400"/>
                </a:cubicBezTo>
                <a:cubicBezTo>
                  <a:pt x="533" y="473"/>
                  <a:pt x="473" y="533"/>
                  <a:pt x="400" y="533"/>
                </a:cubicBezTo>
                <a:close/>
                <a:moveTo>
                  <a:pt x="750" y="316"/>
                </a:moveTo>
                <a:cubicBezTo>
                  <a:pt x="688" y="316"/>
                  <a:pt x="688" y="316"/>
                  <a:pt x="688" y="316"/>
                </a:cubicBezTo>
                <a:cubicBezTo>
                  <a:pt x="681" y="295"/>
                  <a:pt x="673" y="274"/>
                  <a:pt x="662" y="255"/>
                </a:cubicBezTo>
                <a:cubicBezTo>
                  <a:pt x="706" y="211"/>
                  <a:pt x="706" y="211"/>
                  <a:pt x="706" y="211"/>
                </a:cubicBezTo>
                <a:cubicBezTo>
                  <a:pt x="716" y="202"/>
                  <a:pt x="721" y="189"/>
                  <a:pt x="721" y="176"/>
                </a:cubicBezTo>
                <a:cubicBezTo>
                  <a:pt x="721" y="162"/>
                  <a:pt x="716" y="150"/>
                  <a:pt x="706" y="140"/>
                </a:cubicBezTo>
                <a:cubicBezTo>
                  <a:pt x="659" y="93"/>
                  <a:pt x="659" y="93"/>
                  <a:pt x="659" y="93"/>
                </a:cubicBezTo>
                <a:cubicBezTo>
                  <a:pt x="640" y="74"/>
                  <a:pt x="607" y="74"/>
                  <a:pt x="588" y="93"/>
                </a:cubicBezTo>
                <a:cubicBezTo>
                  <a:pt x="544" y="137"/>
                  <a:pt x="544" y="137"/>
                  <a:pt x="544" y="137"/>
                </a:cubicBezTo>
                <a:cubicBezTo>
                  <a:pt x="525" y="126"/>
                  <a:pt x="504" y="118"/>
                  <a:pt x="483" y="112"/>
                </a:cubicBezTo>
                <a:cubicBezTo>
                  <a:pt x="483" y="50"/>
                  <a:pt x="483" y="50"/>
                  <a:pt x="483" y="50"/>
                </a:cubicBezTo>
                <a:cubicBezTo>
                  <a:pt x="483" y="22"/>
                  <a:pt x="461" y="0"/>
                  <a:pt x="433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339" y="0"/>
                  <a:pt x="316" y="22"/>
                  <a:pt x="316" y="50"/>
                </a:cubicBezTo>
                <a:cubicBezTo>
                  <a:pt x="316" y="112"/>
                  <a:pt x="316" y="112"/>
                  <a:pt x="316" y="112"/>
                </a:cubicBezTo>
                <a:cubicBezTo>
                  <a:pt x="295" y="118"/>
                  <a:pt x="275" y="126"/>
                  <a:pt x="255" y="137"/>
                </a:cubicBezTo>
                <a:cubicBezTo>
                  <a:pt x="211" y="93"/>
                  <a:pt x="211" y="93"/>
                  <a:pt x="211" y="93"/>
                </a:cubicBezTo>
                <a:cubicBezTo>
                  <a:pt x="192" y="74"/>
                  <a:pt x="159" y="74"/>
                  <a:pt x="140" y="93"/>
                </a:cubicBezTo>
                <a:cubicBezTo>
                  <a:pt x="93" y="140"/>
                  <a:pt x="93" y="140"/>
                  <a:pt x="93" y="140"/>
                </a:cubicBezTo>
                <a:cubicBezTo>
                  <a:pt x="74" y="160"/>
                  <a:pt x="74" y="192"/>
                  <a:pt x="93" y="211"/>
                </a:cubicBezTo>
                <a:cubicBezTo>
                  <a:pt x="137" y="255"/>
                  <a:pt x="137" y="255"/>
                  <a:pt x="137" y="255"/>
                </a:cubicBezTo>
                <a:cubicBezTo>
                  <a:pt x="126" y="274"/>
                  <a:pt x="118" y="295"/>
                  <a:pt x="112" y="316"/>
                </a:cubicBezTo>
                <a:cubicBezTo>
                  <a:pt x="50" y="316"/>
                  <a:pt x="50" y="316"/>
                  <a:pt x="50" y="316"/>
                </a:cubicBezTo>
                <a:cubicBezTo>
                  <a:pt x="36" y="316"/>
                  <a:pt x="24" y="322"/>
                  <a:pt x="14" y="331"/>
                </a:cubicBezTo>
                <a:cubicBezTo>
                  <a:pt x="5" y="340"/>
                  <a:pt x="0" y="353"/>
                  <a:pt x="0" y="366"/>
                </a:cubicBezTo>
                <a:cubicBezTo>
                  <a:pt x="0" y="433"/>
                  <a:pt x="0" y="433"/>
                  <a:pt x="0" y="433"/>
                </a:cubicBezTo>
                <a:cubicBezTo>
                  <a:pt x="0" y="461"/>
                  <a:pt x="22" y="483"/>
                  <a:pt x="50" y="483"/>
                </a:cubicBezTo>
                <a:cubicBezTo>
                  <a:pt x="112" y="483"/>
                  <a:pt x="112" y="483"/>
                  <a:pt x="112" y="483"/>
                </a:cubicBezTo>
                <a:cubicBezTo>
                  <a:pt x="118" y="504"/>
                  <a:pt x="126" y="525"/>
                  <a:pt x="137" y="544"/>
                </a:cubicBezTo>
                <a:cubicBezTo>
                  <a:pt x="93" y="588"/>
                  <a:pt x="93" y="588"/>
                  <a:pt x="93" y="588"/>
                </a:cubicBezTo>
                <a:cubicBezTo>
                  <a:pt x="84" y="598"/>
                  <a:pt x="79" y="610"/>
                  <a:pt x="79" y="624"/>
                </a:cubicBezTo>
                <a:cubicBezTo>
                  <a:pt x="79" y="637"/>
                  <a:pt x="84" y="649"/>
                  <a:pt x="93" y="659"/>
                </a:cubicBezTo>
                <a:cubicBezTo>
                  <a:pt x="140" y="706"/>
                  <a:pt x="140" y="706"/>
                  <a:pt x="140" y="706"/>
                </a:cubicBezTo>
                <a:cubicBezTo>
                  <a:pt x="159" y="725"/>
                  <a:pt x="192" y="725"/>
                  <a:pt x="211" y="706"/>
                </a:cubicBezTo>
                <a:cubicBezTo>
                  <a:pt x="255" y="662"/>
                  <a:pt x="255" y="662"/>
                  <a:pt x="255" y="662"/>
                </a:cubicBezTo>
                <a:cubicBezTo>
                  <a:pt x="274" y="673"/>
                  <a:pt x="295" y="681"/>
                  <a:pt x="316" y="688"/>
                </a:cubicBezTo>
                <a:cubicBezTo>
                  <a:pt x="316" y="750"/>
                  <a:pt x="316" y="750"/>
                  <a:pt x="316" y="750"/>
                </a:cubicBezTo>
                <a:cubicBezTo>
                  <a:pt x="316" y="777"/>
                  <a:pt x="339" y="800"/>
                  <a:pt x="366" y="800"/>
                </a:cubicBezTo>
                <a:cubicBezTo>
                  <a:pt x="433" y="800"/>
                  <a:pt x="433" y="800"/>
                  <a:pt x="433" y="800"/>
                </a:cubicBezTo>
                <a:cubicBezTo>
                  <a:pt x="461" y="800"/>
                  <a:pt x="483" y="777"/>
                  <a:pt x="483" y="750"/>
                </a:cubicBezTo>
                <a:cubicBezTo>
                  <a:pt x="483" y="688"/>
                  <a:pt x="483" y="688"/>
                  <a:pt x="483" y="688"/>
                </a:cubicBezTo>
                <a:cubicBezTo>
                  <a:pt x="504" y="681"/>
                  <a:pt x="525" y="673"/>
                  <a:pt x="544" y="662"/>
                </a:cubicBezTo>
                <a:cubicBezTo>
                  <a:pt x="588" y="706"/>
                  <a:pt x="588" y="706"/>
                  <a:pt x="588" y="706"/>
                </a:cubicBezTo>
                <a:cubicBezTo>
                  <a:pt x="607" y="725"/>
                  <a:pt x="640" y="725"/>
                  <a:pt x="659" y="706"/>
                </a:cubicBezTo>
                <a:cubicBezTo>
                  <a:pt x="706" y="659"/>
                  <a:pt x="706" y="659"/>
                  <a:pt x="706" y="659"/>
                </a:cubicBezTo>
                <a:cubicBezTo>
                  <a:pt x="726" y="639"/>
                  <a:pt x="726" y="608"/>
                  <a:pt x="706" y="588"/>
                </a:cubicBezTo>
                <a:cubicBezTo>
                  <a:pt x="662" y="544"/>
                  <a:pt x="662" y="544"/>
                  <a:pt x="662" y="544"/>
                </a:cubicBezTo>
                <a:cubicBezTo>
                  <a:pt x="673" y="525"/>
                  <a:pt x="681" y="504"/>
                  <a:pt x="688" y="483"/>
                </a:cubicBezTo>
                <a:cubicBezTo>
                  <a:pt x="750" y="483"/>
                  <a:pt x="750" y="483"/>
                  <a:pt x="750" y="483"/>
                </a:cubicBezTo>
                <a:cubicBezTo>
                  <a:pt x="763" y="483"/>
                  <a:pt x="776" y="478"/>
                  <a:pt x="785" y="468"/>
                </a:cubicBezTo>
                <a:cubicBezTo>
                  <a:pt x="794" y="459"/>
                  <a:pt x="800" y="446"/>
                  <a:pt x="800" y="433"/>
                </a:cubicBezTo>
                <a:cubicBezTo>
                  <a:pt x="800" y="366"/>
                  <a:pt x="800" y="366"/>
                  <a:pt x="800" y="366"/>
                </a:cubicBezTo>
                <a:cubicBezTo>
                  <a:pt x="800" y="339"/>
                  <a:pt x="777" y="316"/>
                  <a:pt x="750" y="316"/>
                </a:cubicBezTo>
                <a:close/>
                <a:moveTo>
                  <a:pt x="766" y="433"/>
                </a:moveTo>
                <a:cubicBezTo>
                  <a:pt x="766" y="437"/>
                  <a:pt x="765" y="442"/>
                  <a:pt x="761" y="445"/>
                </a:cubicBezTo>
                <a:cubicBezTo>
                  <a:pt x="758" y="448"/>
                  <a:pt x="754" y="450"/>
                  <a:pt x="750" y="450"/>
                </a:cubicBezTo>
                <a:cubicBezTo>
                  <a:pt x="675" y="450"/>
                  <a:pt x="675" y="450"/>
                  <a:pt x="675" y="450"/>
                </a:cubicBezTo>
                <a:cubicBezTo>
                  <a:pt x="667" y="450"/>
                  <a:pt x="660" y="455"/>
                  <a:pt x="659" y="462"/>
                </a:cubicBezTo>
                <a:cubicBezTo>
                  <a:pt x="652" y="489"/>
                  <a:pt x="642" y="515"/>
                  <a:pt x="627" y="538"/>
                </a:cubicBezTo>
                <a:cubicBezTo>
                  <a:pt x="623" y="545"/>
                  <a:pt x="624" y="553"/>
                  <a:pt x="630" y="559"/>
                </a:cubicBezTo>
                <a:cubicBezTo>
                  <a:pt x="683" y="612"/>
                  <a:pt x="683" y="612"/>
                  <a:pt x="683" y="612"/>
                </a:cubicBezTo>
                <a:cubicBezTo>
                  <a:pt x="689" y="618"/>
                  <a:pt x="689" y="629"/>
                  <a:pt x="683" y="635"/>
                </a:cubicBezTo>
                <a:cubicBezTo>
                  <a:pt x="635" y="682"/>
                  <a:pt x="635" y="682"/>
                  <a:pt x="635" y="682"/>
                </a:cubicBezTo>
                <a:cubicBezTo>
                  <a:pt x="629" y="689"/>
                  <a:pt x="618" y="689"/>
                  <a:pt x="612" y="682"/>
                </a:cubicBezTo>
                <a:cubicBezTo>
                  <a:pt x="559" y="630"/>
                  <a:pt x="559" y="630"/>
                  <a:pt x="559" y="630"/>
                </a:cubicBezTo>
                <a:cubicBezTo>
                  <a:pt x="553" y="624"/>
                  <a:pt x="545" y="623"/>
                  <a:pt x="538" y="627"/>
                </a:cubicBezTo>
                <a:cubicBezTo>
                  <a:pt x="515" y="642"/>
                  <a:pt x="489" y="652"/>
                  <a:pt x="462" y="659"/>
                </a:cubicBezTo>
                <a:cubicBezTo>
                  <a:pt x="455" y="660"/>
                  <a:pt x="450" y="667"/>
                  <a:pt x="450" y="675"/>
                </a:cubicBezTo>
                <a:cubicBezTo>
                  <a:pt x="450" y="750"/>
                  <a:pt x="450" y="750"/>
                  <a:pt x="450" y="750"/>
                </a:cubicBezTo>
                <a:cubicBezTo>
                  <a:pt x="450" y="759"/>
                  <a:pt x="442" y="766"/>
                  <a:pt x="433" y="766"/>
                </a:cubicBezTo>
                <a:cubicBezTo>
                  <a:pt x="366" y="766"/>
                  <a:pt x="366" y="766"/>
                  <a:pt x="366" y="766"/>
                </a:cubicBezTo>
                <a:cubicBezTo>
                  <a:pt x="357" y="766"/>
                  <a:pt x="350" y="759"/>
                  <a:pt x="350" y="750"/>
                </a:cubicBezTo>
                <a:cubicBezTo>
                  <a:pt x="350" y="675"/>
                  <a:pt x="350" y="675"/>
                  <a:pt x="350" y="675"/>
                </a:cubicBezTo>
                <a:cubicBezTo>
                  <a:pt x="350" y="667"/>
                  <a:pt x="344" y="660"/>
                  <a:pt x="337" y="659"/>
                </a:cubicBezTo>
                <a:cubicBezTo>
                  <a:pt x="310" y="652"/>
                  <a:pt x="285" y="641"/>
                  <a:pt x="261" y="627"/>
                </a:cubicBezTo>
                <a:cubicBezTo>
                  <a:pt x="258" y="625"/>
                  <a:pt x="255" y="625"/>
                  <a:pt x="252" y="625"/>
                </a:cubicBezTo>
                <a:cubicBezTo>
                  <a:pt x="248" y="625"/>
                  <a:pt x="244" y="626"/>
                  <a:pt x="241" y="630"/>
                </a:cubicBezTo>
                <a:cubicBezTo>
                  <a:pt x="188" y="683"/>
                  <a:pt x="188" y="683"/>
                  <a:pt x="188" y="683"/>
                </a:cubicBezTo>
                <a:cubicBezTo>
                  <a:pt x="181" y="689"/>
                  <a:pt x="170" y="689"/>
                  <a:pt x="164" y="683"/>
                </a:cubicBezTo>
                <a:cubicBezTo>
                  <a:pt x="117" y="635"/>
                  <a:pt x="117" y="635"/>
                  <a:pt x="117" y="635"/>
                </a:cubicBezTo>
                <a:cubicBezTo>
                  <a:pt x="114" y="632"/>
                  <a:pt x="112" y="628"/>
                  <a:pt x="112" y="624"/>
                </a:cubicBezTo>
                <a:cubicBezTo>
                  <a:pt x="112" y="619"/>
                  <a:pt x="114" y="615"/>
                  <a:pt x="117" y="612"/>
                </a:cubicBezTo>
                <a:cubicBezTo>
                  <a:pt x="170" y="559"/>
                  <a:pt x="170" y="559"/>
                  <a:pt x="170" y="559"/>
                </a:cubicBezTo>
                <a:cubicBezTo>
                  <a:pt x="175" y="553"/>
                  <a:pt x="176" y="545"/>
                  <a:pt x="172" y="538"/>
                </a:cubicBezTo>
                <a:cubicBezTo>
                  <a:pt x="158" y="515"/>
                  <a:pt x="147" y="489"/>
                  <a:pt x="141" y="462"/>
                </a:cubicBezTo>
                <a:cubicBezTo>
                  <a:pt x="139" y="455"/>
                  <a:pt x="132" y="450"/>
                  <a:pt x="125" y="450"/>
                </a:cubicBezTo>
                <a:cubicBezTo>
                  <a:pt x="50" y="450"/>
                  <a:pt x="50" y="450"/>
                  <a:pt x="50" y="450"/>
                </a:cubicBezTo>
                <a:cubicBezTo>
                  <a:pt x="40" y="450"/>
                  <a:pt x="33" y="442"/>
                  <a:pt x="33" y="433"/>
                </a:cubicBezTo>
                <a:cubicBezTo>
                  <a:pt x="33" y="366"/>
                  <a:pt x="33" y="366"/>
                  <a:pt x="33" y="366"/>
                </a:cubicBezTo>
                <a:cubicBezTo>
                  <a:pt x="33" y="362"/>
                  <a:pt x="35" y="358"/>
                  <a:pt x="38" y="355"/>
                </a:cubicBezTo>
                <a:cubicBezTo>
                  <a:pt x="41" y="351"/>
                  <a:pt x="45" y="350"/>
                  <a:pt x="50" y="350"/>
                </a:cubicBezTo>
                <a:cubicBezTo>
                  <a:pt x="125" y="350"/>
                  <a:pt x="125" y="350"/>
                  <a:pt x="125" y="350"/>
                </a:cubicBezTo>
                <a:cubicBezTo>
                  <a:pt x="132" y="350"/>
                  <a:pt x="139" y="344"/>
                  <a:pt x="141" y="337"/>
                </a:cubicBezTo>
                <a:cubicBezTo>
                  <a:pt x="147" y="310"/>
                  <a:pt x="158" y="285"/>
                  <a:pt x="172" y="261"/>
                </a:cubicBezTo>
                <a:cubicBezTo>
                  <a:pt x="176" y="254"/>
                  <a:pt x="175" y="246"/>
                  <a:pt x="170" y="240"/>
                </a:cubicBezTo>
                <a:cubicBezTo>
                  <a:pt x="117" y="188"/>
                  <a:pt x="117" y="188"/>
                  <a:pt x="117" y="188"/>
                </a:cubicBezTo>
                <a:cubicBezTo>
                  <a:pt x="110" y="181"/>
                  <a:pt x="110" y="170"/>
                  <a:pt x="117" y="164"/>
                </a:cubicBezTo>
                <a:cubicBezTo>
                  <a:pt x="164" y="117"/>
                  <a:pt x="164" y="117"/>
                  <a:pt x="164" y="117"/>
                </a:cubicBezTo>
                <a:cubicBezTo>
                  <a:pt x="170" y="111"/>
                  <a:pt x="181" y="111"/>
                  <a:pt x="188" y="117"/>
                </a:cubicBezTo>
                <a:cubicBezTo>
                  <a:pt x="241" y="170"/>
                  <a:pt x="241" y="170"/>
                  <a:pt x="241" y="170"/>
                </a:cubicBezTo>
                <a:cubicBezTo>
                  <a:pt x="246" y="175"/>
                  <a:pt x="254" y="176"/>
                  <a:pt x="261" y="172"/>
                </a:cubicBezTo>
                <a:cubicBezTo>
                  <a:pt x="285" y="158"/>
                  <a:pt x="310" y="147"/>
                  <a:pt x="337" y="141"/>
                </a:cubicBezTo>
                <a:cubicBezTo>
                  <a:pt x="344" y="139"/>
                  <a:pt x="350" y="132"/>
                  <a:pt x="350" y="125"/>
                </a:cubicBezTo>
                <a:cubicBezTo>
                  <a:pt x="350" y="50"/>
                  <a:pt x="350" y="50"/>
                  <a:pt x="350" y="50"/>
                </a:cubicBezTo>
                <a:cubicBezTo>
                  <a:pt x="350" y="40"/>
                  <a:pt x="357" y="33"/>
                  <a:pt x="366" y="33"/>
                </a:cubicBezTo>
                <a:cubicBezTo>
                  <a:pt x="433" y="33"/>
                  <a:pt x="433" y="33"/>
                  <a:pt x="433" y="33"/>
                </a:cubicBezTo>
                <a:cubicBezTo>
                  <a:pt x="442" y="33"/>
                  <a:pt x="450" y="40"/>
                  <a:pt x="450" y="50"/>
                </a:cubicBezTo>
                <a:cubicBezTo>
                  <a:pt x="450" y="125"/>
                  <a:pt x="450" y="125"/>
                  <a:pt x="450" y="125"/>
                </a:cubicBezTo>
                <a:cubicBezTo>
                  <a:pt x="450" y="132"/>
                  <a:pt x="455" y="139"/>
                  <a:pt x="462" y="141"/>
                </a:cubicBezTo>
                <a:cubicBezTo>
                  <a:pt x="489" y="147"/>
                  <a:pt x="515" y="158"/>
                  <a:pt x="538" y="172"/>
                </a:cubicBezTo>
                <a:cubicBezTo>
                  <a:pt x="545" y="176"/>
                  <a:pt x="553" y="175"/>
                  <a:pt x="559" y="170"/>
                </a:cubicBezTo>
                <a:cubicBezTo>
                  <a:pt x="612" y="117"/>
                  <a:pt x="612" y="117"/>
                  <a:pt x="612" y="117"/>
                </a:cubicBezTo>
                <a:cubicBezTo>
                  <a:pt x="618" y="110"/>
                  <a:pt x="629" y="110"/>
                  <a:pt x="635" y="117"/>
                </a:cubicBezTo>
                <a:cubicBezTo>
                  <a:pt x="683" y="164"/>
                  <a:pt x="683" y="164"/>
                  <a:pt x="683" y="164"/>
                </a:cubicBezTo>
                <a:cubicBezTo>
                  <a:pt x="686" y="167"/>
                  <a:pt x="687" y="171"/>
                  <a:pt x="687" y="176"/>
                </a:cubicBezTo>
                <a:cubicBezTo>
                  <a:pt x="687" y="180"/>
                  <a:pt x="686" y="184"/>
                  <a:pt x="683" y="187"/>
                </a:cubicBezTo>
                <a:cubicBezTo>
                  <a:pt x="630" y="240"/>
                  <a:pt x="630" y="240"/>
                  <a:pt x="630" y="240"/>
                </a:cubicBezTo>
                <a:cubicBezTo>
                  <a:pt x="624" y="246"/>
                  <a:pt x="623" y="254"/>
                  <a:pt x="627" y="261"/>
                </a:cubicBezTo>
                <a:cubicBezTo>
                  <a:pt x="642" y="285"/>
                  <a:pt x="652" y="310"/>
                  <a:pt x="659" y="337"/>
                </a:cubicBezTo>
                <a:cubicBezTo>
                  <a:pt x="660" y="344"/>
                  <a:pt x="667" y="350"/>
                  <a:pt x="675" y="350"/>
                </a:cubicBezTo>
                <a:cubicBezTo>
                  <a:pt x="750" y="350"/>
                  <a:pt x="750" y="350"/>
                  <a:pt x="750" y="350"/>
                </a:cubicBezTo>
                <a:cubicBezTo>
                  <a:pt x="759" y="350"/>
                  <a:pt x="766" y="357"/>
                  <a:pt x="766" y="366"/>
                </a:cubicBezTo>
                <a:lnTo>
                  <a:pt x="766" y="43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40754" y="4064825"/>
            <a:ext cx="250308" cy="250308"/>
          </a:xfrm>
          <a:prstGeom prst="ellipse">
            <a:avLst/>
          </a:prstGeom>
          <a:solidFill>
            <a:schemeClr val="accent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 25"/>
          <p:cNvSpPr>
            <a:spLocks noEditPoints="1"/>
          </p:cNvSpPr>
          <p:nvPr/>
        </p:nvSpPr>
        <p:spPr bwMode="auto">
          <a:xfrm>
            <a:off x="4210466" y="3100106"/>
            <a:ext cx="525306" cy="829908"/>
          </a:xfrm>
          <a:custGeom>
            <a:avLst/>
            <a:gdLst>
              <a:gd name="T0" fmla="*/ 253 w 800"/>
              <a:gd name="T1" fmla="*/ 834 h 1264"/>
              <a:gd name="T2" fmla="*/ 148 w 800"/>
              <a:gd name="T3" fmla="*/ 788 h 1264"/>
              <a:gd name="T4" fmla="*/ 148 w 800"/>
              <a:gd name="T5" fmla="*/ 939 h 1264"/>
              <a:gd name="T6" fmla="*/ 253 w 800"/>
              <a:gd name="T7" fmla="*/ 893 h 1264"/>
              <a:gd name="T8" fmla="*/ 358 w 800"/>
              <a:gd name="T9" fmla="*/ 939 h 1264"/>
              <a:gd name="T10" fmla="*/ 358 w 800"/>
              <a:gd name="T11" fmla="*/ 788 h 1264"/>
              <a:gd name="T12" fmla="*/ 401 w 800"/>
              <a:gd name="T13" fmla="*/ 169 h 1264"/>
              <a:gd name="T14" fmla="*/ 401 w 800"/>
              <a:gd name="T15" fmla="*/ 127 h 1264"/>
              <a:gd name="T16" fmla="*/ 401 w 800"/>
              <a:gd name="T17" fmla="*/ 169 h 1264"/>
              <a:gd name="T18" fmla="*/ 590 w 800"/>
              <a:gd name="T19" fmla="*/ 497 h 1264"/>
              <a:gd name="T20" fmla="*/ 485 w 800"/>
              <a:gd name="T21" fmla="*/ 451 h 1264"/>
              <a:gd name="T22" fmla="*/ 485 w 800"/>
              <a:gd name="T23" fmla="*/ 603 h 1264"/>
              <a:gd name="T24" fmla="*/ 590 w 800"/>
              <a:gd name="T25" fmla="*/ 556 h 1264"/>
              <a:gd name="T26" fmla="*/ 695 w 800"/>
              <a:gd name="T27" fmla="*/ 603 h 1264"/>
              <a:gd name="T28" fmla="*/ 695 w 800"/>
              <a:gd name="T29" fmla="*/ 451 h 1264"/>
              <a:gd name="T30" fmla="*/ 590 w 800"/>
              <a:gd name="T31" fmla="*/ 927 h 1264"/>
              <a:gd name="T32" fmla="*/ 240 w 800"/>
              <a:gd name="T33" fmla="*/ 464 h 1264"/>
              <a:gd name="T34" fmla="*/ 379 w 800"/>
              <a:gd name="T35" fmla="*/ 421 h 1264"/>
              <a:gd name="T36" fmla="*/ 169 w 800"/>
              <a:gd name="T37" fmla="*/ 632 h 1264"/>
              <a:gd name="T38" fmla="*/ 211 w 800"/>
              <a:gd name="T39" fmla="*/ 493 h 1264"/>
              <a:gd name="T40" fmla="*/ 548 w 800"/>
              <a:gd name="T41" fmla="*/ 927 h 1264"/>
              <a:gd name="T42" fmla="*/ 569 w 800"/>
              <a:gd name="T43" fmla="*/ 1137 h 1264"/>
              <a:gd name="T44" fmla="*/ 590 w 800"/>
              <a:gd name="T45" fmla="*/ 927 h 1264"/>
              <a:gd name="T46" fmla="*/ 506 w 800"/>
              <a:gd name="T47" fmla="*/ 1032 h 1264"/>
              <a:gd name="T48" fmla="*/ 632 w 800"/>
              <a:gd name="T49" fmla="*/ 1032 h 1264"/>
              <a:gd name="T50" fmla="*/ 716 w 800"/>
              <a:gd name="T51" fmla="*/ 211 h 1264"/>
              <a:gd name="T52" fmla="*/ 590 w 800"/>
              <a:gd name="T53" fmla="*/ 127 h 1264"/>
              <a:gd name="T54" fmla="*/ 422 w 800"/>
              <a:gd name="T55" fmla="*/ 0 h 1264"/>
              <a:gd name="T56" fmla="*/ 253 w 800"/>
              <a:gd name="T57" fmla="*/ 127 h 1264"/>
              <a:gd name="T58" fmla="*/ 127 w 800"/>
              <a:gd name="T59" fmla="*/ 211 h 1264"/>
              <a:gd name="T60" fmla="*/ 0 w 800"/>
              <a:gd name="T61" fmla="*/ 295 h 1264"/>
              <a:gd name="T62" fmla="*/ 85 w 800"/>
              <a:gd name="T63" fmla="*/ 1264 h 1264"/>
              <a:gd name="T64" fmla="*/ 800 w 800"/>
              <a:gd name="T65" fmla="*/ 1179 h 1264"/>
              <a:gd name="T66" fmla="*/ 716 w 800"/>
              <a:gd name="T67" fmla="*/ 211 h 1264"/>
              <a:gd name="T68" fmla="*/ 211 w 800"/>
              <a:gd name="T69" fmla="*/ 169 h 1264"/>
              <a:gd name="T70" fmla="*/ 295 w 800"/>
              <a:gd name="T71" fmla="*/ 127 h 1264"/>
              <a:gd name="T72" fmla="*/ 422 w 800"/>
              <a:gd name="T73" fmla="*/ 43 h 1264"/>
              <a:gd name="T74" fmla="*/ 506 w 800"/>
              <a:gd name="T75" fmla="*/ 169 h 1264"/>
              <a:gd name="T76" fmla="*/ 632 w 800"/>
              <a:gd name="T77" fmla="*/ 211 h 1264"/>
              <a:gd name="T78" fmla="*/ 590 w 800"/>
              <a:gd name="T79" fmla="*/ 295 h 1264"/>
              <a:gd name="T80" fmla="*/ 169 w 800"/>
              <a:gd name="T81" fmla="*/ 253 h 1264"/>
              <a:gd name="T82" fmla="*/ 758 w 800"/>
              <a:gd name="T83" fmla="*/ 1179 h 1264"/>
              <a:gd name="T84" fmla="*/ 85 w 800"/>
              <a:gd name="T85" fmla="*/ 1221 h 1264"/>
              <a:gd name="T86" fmla="*/ 43 w 800"/>
              <a:gd name="T87" fmla="*/ 295 h 1264"/>
              <a:gd name="T88" fmla="*/ 127 w 800"/>
              <a:gd name="T89" fmla="*/ 253 h 1264"/>
              <a:gd name="T90" fmla="*/ 590 w 800"/>
              <a:gd name="T91" fmla="*/ 337 h 1264"/>
              <a:gd name="T92" fmla="*/ 716 w 800"/>
              <a:gd name="T93" fmla="*/ 253 h 1264"/>
              <a:gd name="T94" fmla="*/ 758 w 800"/>
              <a:gd name="T95" fmla="*/ 1179 h 1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00" h="1264">
                <a:moveTo>
                  <a:pt x="329" y="758"/>
                </a:moveTo>
                <a:cubicBezTo>
                  <a:pt x="253" y="834"/>
                  <a:pt x="253" y="834"/>
                  <a:pt x="253" y="834"/>
                </a:cubicBezTo>
                <a:cubicBezTo>
                  <a:pt x="177" y="758"/>
                  <a:pt x="177" y="758"/>
                  <a:pt x="177" y="758"/>
                </a:cubicBezTo>
                <a:cubicBezTo>
                  <a:pt x="148" y="788"/>
                  <a:pt x="148" y="788"/>
                  <a:pt x="148" y="788"/>
                </a:cubicBezTo>
                <a:cubicBezTo>
                  <a:pt x="224" y="863"/>
                  <a:pt x="224" y="863"/>
                  <a:pt x="224" y="863"/>
                </a:cubicBezTo>
                <a:cubicBezTo>
                  <a:pt x="148" y="939"/>
                  <a:pt x="148" y="939"/>
                  <a:pt x="148" y="939"/>
                </a:cubicBezTo>
                <a:cubicBezTo>
                  <a:pt x="177" y="969"/>
                  <a:pt x="177" y="969"/>
                  <a:pt x="177" y="969"/>
                </a:cubicBezTo>
                <a:cubicBezTo>
                  <a:pt x="253" y="893"/>
                  <a:pt x="253" y="893"/>
                  <a:pt x="253" y="893"/>
                </a:cubicBezTo>
                <a:cubicBezTo>
                  <a:pt x="329" y="969"/>
                  <a:pt x="329" y="969"/>
                  <a:pt x="329" y="969"/>
                </a:cubicBezTo>
                <a:cubicBezTo>
                  <a:pt x="358" y="939"/>
                  <a:pt x="358" y="939"/>
                  <a:pt x="358" y="939"/>
                </a:cubicBezTo>
                <a:cubicBezTo>
                  <a:pt x="283" y="863"/>
                  <a:pt x="283" y="863"/>
                  <a:pt x="283" y="863"/>
                </a:cubicBezTo>
                <a:cubicBezTo>
                  <a:pt x="358" y="788"/>
                  <a:pt x="358" y="788"/>
                  <a:pt x="358" y="788"/>
                </a:cubicBezTo>
                <a:lnTo>
                  <a:pt x="329" y="758"/>
                </a:lnTo>
                <a:close/>
                <a:moveTo>
                  <a:pt x="401" y="169"/>
                </a:moveTo>
                <a:cubicBezTo>
                  <a:pt x="412" y="169"/>
                  <a:pt x="422" y="159"/>
                  <a:pt x="422" y="148"/>
                </a:cubicBezTo>
                <a:cubicBezTo>
                  <a:pt x="422" y="136"/>
                  <a:pt x="412" y="127"/>
                  <a:pt x="401" y="127"/>
                </a:cubicBezTo>
                <a:cubicBezTo>
                  <a:pt x="389" y="127"/>
                  <a:pt x="379" y="136"/>
                  <a:pt x="379" y="148"/>
                </a:cubicBezTo>
                <a:cubicBezTo>
                  <a:pt x="379" y="159"/>
                  <a:pt x="389" y="169"/>
                  <a:pt x="401" y="169"/>
                </a:cubicBezTo>
                <a:close/>
                <a:moveTo>
                  <a:pt x="666" y="421"/>
                </a:moveTo>
                <a:cubicBezTo>
                  <a:pt x="590" y="497"/>
                  <a:pt x="590" y="497"/>
                  <a:pt x="590" y="497"/>
                </a:cubicBezTo>
                <a:cubicBezTo>
                  <a:pt x="514" y="421"/>
                  <a:pt x="514" y="421"/>
                  <a:pt x="514" y="421"/>
                </a:cubicBezTo>
                <a:cubicBezTo>
                  <a:pt x="485" y="451"/>
                  <a:pt x="485" y="451"/>
                  <a:pt x="485" y="451"/>
                </a:cubicBezTo>
                <a:cubicBezTo>
                  <a:pt x="561" y="527"/>
                  <a:pt x="561" y="527"/>
                  <a:pt x="561" y="527"/>
                </a:cubicBezTo>
                <a:cubicBezTo>
                  <a:pt x="485" y="603"/>
                  <a:pt x="485" y="603"/>
                  <a:pt x="485" y="603"/>
                </a:cubicBezTo>
                <a:cubicBezTo>
                  <a:pt x="514" y="632"/>
                  <a:pt x="514" y="632"/>
                  <a:pt x="514" y="632"/>
                </a:cubicBezTo>
                <a:cubicBezTo>
                  <a:pt x="590" y="556"/>
                  <a:pt x="590" y="556"/>
                  <a:pt x="590" y="556"/>
                </a:cubicBezTo>
                <a:cubicBezTo>
                  <a:pt x="666" y="632"/>
                  <a:pt x="666" y="632"/>
                  <a:pt x="666" y="632"/>
                </a:cubicBezTo>
                <a:cubicBezTo>
                  <a:pt x="695" y="603"/>
                  <a:pt x="695" y="603"/>
                  <a:pt x="695" y="603"/>
                </a:cubicBezTo>
                <a:cubicBezTo>
                  <a:pt x="620" y="527"/>
                  <a:pt x="620" y="527"/>
                  <a:pt x="620" y="527"/>
                </a:cubicBezTo>
                <a:cubicBezTo>
                  <a:pt x="695" y="451"/>
                  <a:pt x="695" y="451"/>
                  <a:pt x="695" y="451"/>
                </a:cubicBezTo>
                <a:lnTo>
                  <a:pt x="666" y="421"/>
                </a:lnTo>
                <a:close/>
                <a:moveTo>
                  <a:pt x="590" y="927"/>
                </a:moveTo>
                <a:cubicBezTo>
                  <a:pt x="590" y="813"/>
                  <a:pt x="590" y="813"/>
                  <a:pt x="590" y="813"/>
                </a:cubicBezTo>
                <a:cubicBezTo>
                  <a:pt x="240" y="464"/>
                  <a:pt x="240" y="464"/>
                  <a:pt x="240" y="464"/>
                </a:cubicBezTo>
                <a:cubicBezTo>
                  <a:pt x="379" y="464"/>
                  <a:pt x="379" y="464"/>
                  <a:pt x="379" y="464"/>
                </a:cubicBezTo>
                <a:cubicBezTo>
                  <a:pt x="379" y="421"/>
                  <a:pt x="379" y="421"/>
                  <a:pt x="379" y="421"/>
                </a:cubicBezTo>
                <a:cubicBezTo>
                  <a:pt x="169" y="421"/>
                  <a:pt x="169" y="421"/>
                  <a:pt x="169" y="421"/>
                </a:cubicBezTo>
                <a:cubicBezTo>
                  <a:pt x="169" y="632"/>
                  <a:pt x="169" y="632"/>
                  <a:pt x="169" y="632"/>
                </a:cubicBezTo>
                <a:cubicBezTo>
                  <a:pt x="211" y="632"/>
                  <a:pt x="211" y="632"/>
                  <a:pt x="211" y="632"/>
                </a:cubicBezTo>
                <a:cubicBezTo>
                  <a:pt x="211" y="493"/>
                  <a:pt x="211" y="493"/>
                  <a:pt x="211" y="493"/>
                </a:cubicBezTo>
                <a:cubicBezTo>
                  <a:pt x="548" y="830"/>
                  <a:pt x="548" y="830"/>
                  <a:pt x="548" y="830"/>
                </a:cubicBezTo>
                <a:cubicBezTo>
                  <a:pt x="548" y="927"/>
                  <a:pt x="548" y="927"/>
                  <a:pt x="548" y="927"/>
                </a:cubicBezTo>
                <a:cubicBezTo>
                  <a:pt x="502" y="935"/>
                  <a:pt x="464" y="977"/>
                  <a:pt x="464" y="1032"/>
                </a:cubicBezTo>
                <a:cubicBezTo>
                  <a:pt x="464" y="1091"/>
                  <a:pt x="510" y="1137"/>
                  <a:pt x="569" y="1137"/>
                </a:cubicBezTo>
                <a:cubicBezTo>
                  <a:pt x="628" y="1137"/>
                  <a:pt x="674" y="1091"/>
                  <a:pt x="674" y="1032"/>
                </a:cubicBezTo>
                <a:cubicBezTo>
                  <a:pt x="674" y="982"/>
                  <a:pt x="636" y="939"/>
                  <a:pt x="590" y="927"/>
                </a:cubicBezTo>
                <a:close/>
                <a:moveTo>
                  <a:pt x="569" y="1095"/>
                </a:moveTo>
                <a:cubicBezTo>
                  <a:pt x="535" y="1095"/>
                  <a:pt x="506" y="1066"/>
                  <a:pt x="506" y="1032"/>
                </a:cubicBezTo>
                <a:cubicBezTo>
                  <a:pt x="506" y="998"/>
                  <a:pt x="535" y="969"/>
                  <a:pt x="569" y="969"/>
                </a:cubicBezTo>
                <a:cubicBezTo>
                  <a:pt x="603" y="969"/>
                  <a:pt x="632" y="998"/>
                  <a:pt x="632" y="1032"/>
                </a:cubicBezTo>
                <a:cubicBezTo>
                  <a:pt x="632" y="1066"/>
                  <a:pt x="603" y="1095"/>
                  <a:pt x="569" y="1095"/>
                </a:cubicBezTo>
                <a:close/>
                <a:moveTo>
                  <a:pt x="716" y="211"/>
                </a:moveTo>
                <a:cubicBezTo>
                  <a:pt x="674" y="211"/>
                  <a:pt x="674" y="211"/>
                  <a:pt x="674" y="211"/>
                </a:cubicBezTo>
                <a:cubicBezTo>
                  <a:pt x="674" y="165"/>
                  <a:pt x="636" y="127"/>
                  <a:pt x="590" y="127"/>
                </a:cubicBezTo>
                <a:cubicBezTo>
                  <a:pt x="548" y="127"/>
                  <a:pt x="548" y="127"/>
                  <a:pt x="548" y="127"/>
                </a:cubicBezTo>
                <a:cubicBezTo>
                  <a:pt x="548" y="55"/>
                  <a:pt x="489" y="0"/>
                  <a:pt x="422" y="0"/>
                </a:cubicBezTo>
                <a:cubicBezTo>
                  <a:pt x="379" y="0"/>
                  <a:pt x="379" y="0"/>
                  <a:pt x="379" y="0"/>
                </a:cubicBezTo>
                <a:cubicBezTo>
                  <a:pt x="308" y="0"/>
                  <a:pt x="253" y="55"/>
                  <a:pt x="253" y="127"/>
                </a:cubicBezTo>
                <a:cubicBezTo>
                  <a:pt x="211" y="127"/>
                  <a:pt x="211" y="127"/>
                  <a:pt x="211" y="127"/>
                </a:cubicBezTo>
                <a:cubicBezTo>
                  <a:pt x="165" y="127"/>
                  <a:pt x="127" y="165"/>
                  <a:pt x="127" y="211"/>
                </a:cubicBezTo>
                <a:cubicBezTo>
                  <a:pt x="85" y="211"/>
                  <a:pt x="85" y="211"/>
                  <a:pt x="85" y="211"/>
                </a:cubicBezTo>
                <a:cubicBezTo>
                  <a:pt x="38" y="211"/>
                  <a:pt x="0" y="249"/>
                  <a:pt x="0" y="295"/>
                </a:cubicBezTo>
                <a:cubicBezTo>
                  <a:pt x="0" y="1179"/>
                  <a:pt x="0" y="1179"/>
                  <a:pt x="0" y="1179"/>
                </a:cubicBezTo>
                <a:cubicBezTo>
                  <a:pt x="0" y="1226"/>
                  <a:pt x="38" y="1264"/>
                  <a:pt x="85" y="1264"/>
                </a:cubicBezTo>
                <a:cubicBezTo>
                  <a:pt x="716" y="1264"/>
                  <a:pt x="716" y="1264"/>
                  <a:pt x="716" y="1264"/>
                </a:cubicBezTo>
                <a:cubicBezTo>
                  <a:pt x="763" y="1264"/>
                  <a:pt x="800" y="1226"/>
                  <a:pt x="800" y="1179"/>
                </a:cubicBezTo>
                <a:cubicBezTo>
                  <a:pt x="800" y="295"/>
                  <a:pt x="800" y="295"/>
                  <a:pt x="800" y="295"/>
                </a:cubicBezTo>
                <a:cubicBezTo>
                  <a:pt x="800" y="249"/>
                  <a:pt x="763" y="211"/>
                  <a:pt x="716" y="211"/>
                </a:cubicBezTo>
                <a:close/>
                <a:moveTo>
                  <a:pt x="169" y="211"/>
                </a:moveTo>
                <a:cubicBezTo>
                  <a:pt x="169" y="186"/>
                  <a:pt x="186" y="169"/>
                  <a:pt x="211" y="169"/>
                </a:cubicBezTo>
                <a:cubicBezTo>
                  <a:pt x="295" y="169"/>
                  <a:pt x="295" y="169"/>
                  <a:pt x="295" y="169"/>
                </a:cubicBezTo>
                <a:cubicBezTo>
                  <a:pt x="295" y="127"/>
                  <a:pt x="295" y="127"/>
                  <a:pt x="295" y="127"/>
                </a:cubicBezTo>
                <a:cubicBezTo>
                  <a:pt x="295" y="80"/>
                  <a:pt x="333" y="43"/>
                  <a:pt x="379" y="43"/>
                </a:cubicBezTo>
                <a:cubicBezTo>
                  <a:pt x="422" y="43"/>
                  <a:pt x="422" y="43"/>
                  <a:pt x="422" y="43"/>
                </a:cubicBezTo>
                <a:cubicBezTo>
                  <a:pt x="468" y="43"/>
                  <a:pt x="506" y="80"/>
                  <a:pt x="506" y="127"/>
                </a:cubicBezTo>
                <a:cubicBezTo>
                  <a:pt x="506" y="169"/>
                  <a:pt x="506" y="169"/>
                  <a:pt x="506" y="169"/>
                </a:cubicBezTo>
                <a:cubicBezTo>
                  <a:pt x="590" y="169"/>
                  <a:pt x="590" y="169"/>
                  <a:pt x="590" y="169"/>
                </a:cubicBezTo>
                <a:cubicBezTo>
                  <a:pt x="615" y="169"/>
                  <a:pt x="632" y="186"/>
                  <a:pt x="632" y="211"/>
                </a:cubicBezTo>
                <a:cubicBezTo>
                  <a:pt x="632" y="253"/>
                  <a:pt x="632" y="253"/>
                  <a:pt x="632" y="253"/>
                </a:cubicBezTo>
                <a:cubicBezTo>
                  <a:pt x="632" y="278"/>
                  <a:pt x="615" y="295"/>
                  <a:pt x="590" y="295"/>
                </a:cubicBezTo>
                <a:cubicBezTo>
                  <a:pt x="211" y="295"/>
                  <a:pt x="211" y="295"/>
                  <a:pt x="211" y="295"/>
                </a:cubicBezTo>
                <a:cubicBezTo>
                  <a:pt x="186" y="295"/>
                  <a:pt x="169" y="278"/>
                  <a:pt x="169" y="253"/>
                </a:cubicBezTo>
                <a:lnTo>
                  <a:pt x="169" y="211"/>
                </a:lnTo>
                <a:close/>
                <a:moveTo>
                  <a:pt x="758" y="1179"/>
                </a:moveTo>
                <a:cubicBezTo>
                  <a:pt x="758" y="1205"/>
                  <a:pt x="741" y="1221"/>
                  <a:pt x="716" y="1221"/>
                </a:cubicBezTo>
                <a:cubicBezTo>
                  <a:pt x="85" y="1221"/>
                  <a:pt x="85" y="1221"/>
                  <a:pt x="85" y="1221"/>
                </a:cubicBezTo>
                <a:cubicBezTo>
                  <a:pt x="64" y="1221"/>
                  <a:pt x="43" y="1205"/>
                  <a:pt x="43" y="1179"/>
                </a:cubicBezTo>
                <a:cubicBezTo>
                  <a:pt x="43" y="295"/>
                  <a:pt x="43" y="295"/>
                  <a:pt x="43" y="295"/>
                </a:cubicBezTo>
                <a:cubicBezTo>
                  <a:pt x="43" y="270"/>
                  <a:pt x="59" y="253"/>
                  <a:pt x="85" y="253"/>
                </a:cubicBezTo>
                <a:cubicBezTo>
                  <a:pt x="127" y="253"/>
                  <a:pt x="127" y="253"/>
                  <a:pt x="127" y="253"/>
                </a:cubicBezTo>
                <a:cubicBezTo>
                  <a:pt x="127" y="299"/>
                  <a:pt x="165" y="337"/>
                  <a:pt x="211" y="337"/>
                </a:cubicBezTo>
                <a:cubicBezTo>
                  <a:pt x="590" y="337"/>
                  <a:pt x="590" y="337"/>
                  <a:pt x="590" y="337"/>
                </a:cubicBezTo>
                <a:cubicBezTo>
                  <a:pt x="636" y="337"/>
                  <a:pt x="674" y="299"/>
                  <a:pt x="674" y="253"/>
                </a:cubicBezTo>
                <a:cubicBezTo>
                  <a:pt x="716" y="253"/>
                  <a:pt x="716" y="253"/>
                  <a:pt x="716" y="253"/>
                </a:cubicBezTo>
                <a:cubicBezTo>
                  <a:pt x="737" y="253"/>
                  <a:pt x="758" y="270"/>
                  <a:pt x="758" y="295"/>
                </a:cubicBezTo>
                <a:lnTo>
                  <a:pt x="758" y="11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48848" y="3930013"/>
            <a:ext cx="2063438" cy="55399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dirty="0" smtClean="0">
                <a:solidFill>
                  <a:schemeClr val="tx1">
                    <a:lumMod val="75000"/>
                  </a:schemeClr>
                </a:solidFill>
              </a:rPr>
              <a:t>General </a:t>
            </a:r>
            <a:r>
              <a:rPr lang="en-US" sz="1500" dirty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sz="1500" dirty="0" smtClean="0">
                <a:solidFill>
                  <a:schemeClr val="tx1">
                    <a:lumMod val="75000"/>
                  </a:schemeClr>
                </a:solidFill>
              </a:rPr>
              <a:t>own hall meetings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00192" y="4935787"/>
            <a:ext cx="1628571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smtClean="0">
                <a:solidFill>
                  <a:schemeClr val="tx1">
                    <a:lumMod val="75000"/>
                  </a:schemeClr>
                </a:solidFill>
              </a:rPr>
              <a:t>Leadership assets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2894" y="4724542"/>
            <a:ext cx="1691933" cy="55399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dirty="0" smtClean="0">
                <a:solidFill>
                  <a:schemeClr val="tx1">
                    <a:lumMod val="75000"/>
                  </a:schemeClr>
                </a:solidFill>
              </a:rPr>
              <a:t>Data informatics and quality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26710" y="2102224"/>
            <a:ext cx="1596233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dirty="0" smtClean="0">
                <a:solidFill>
                  <a:schemeClr val="tx1">
                    <a:lumMod val="75000"/>
                  </a:schemeClr>
                </a:solidFill>
              </a:rPr>
              <a:t>Key constituents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68737" y="2478171"/>
            <a:ext cx="1386351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1500" smtClean="0">
                <a:solidFill>
                  <a:schemeClr val="tx1">
                    <a:lumMod val="75000"/>
                  </a:schemeClr>
                </a:solidFill>
              </a:rPr>
              <a:t>Outreach groups</a:t>
            </a:r>
            <a:endParaRPr lang="en-US" sz="15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71966" y="3746888"/>
            <a:ext cx="86084" cy="86084"/>
          </a:xfrm>
          <a:prstGeom prst="ellipse">
            <a:avLst/>
          </a:prstGeom>
          <a:solidFill>
            <a:schemeClr val="accent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952809" y="5484783"/>
            <a:ext cx="86084" cy="86084"/>
          </a:xfrm>
          <a:prstGeom prst="ellipse">
            <a:avLst/>
          </a:prstGeom>
          <a:solidFill>
            <a:schemeClr val="accent3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49756" y="3880573"/>
            <a:ext cx="86084" cy="86084"/>
          </a:xfrm>
          <a:prstGeom prst="ellipse">
            <a:avLst/>
          </a:prstGeom>
          <a:solidFill>
            <a:schemeClr val="accent4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848492" y="3466152"/>
            <a:ext cx="86084" cy="86084"/>
          </a:xfrm>
          <a:prstGeom prst="ellipse">
            <a:avLst/>
          </a:prstGeom>
          <a:solidFill>
            <a:schemeClr val="accent4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 91"/>
          <p:cNvSpPr>
            <a:spLocks noEditPoints="1"/>
          </p:cNvSpPr>
          <p:nvPr/>
        </p:nvSpPr>
        <p:spPr bwMode="auto">
          <a:xfrm>
            <a:off x="8321018" y="3646503"/>
            <a:ext cx="426076" cy="337646"/>
          </a:xfrm>
          <a:custGeom>
            <a:avLst/>
            <a:gdLst>
              <a:gd name="T0" fmla="*/ 133 w 800"/>
              <a:gd name="T1" fmla="*/ 67 h 634"/>
              <a:gd name="T2" fmla="*/ 100 w 800"/>
              <a:gd name="T3" fmla="*/ 100 h 634"/>
              <a:gd name="T4" fmla="*/ 133 w 800"/>
              <a:gd name="T5" fmla="*/ 134 h 634"/>
              <a:gd name="T6" fmla="*/ 166 w 800"/>
              <a:gd name="T7" fmla="*/ 100 h 634"/>
              <a:gd name="T8" fmla="*/ 133 w 800"/>
              <a:gd name="T9" fmla="*/ 67 h 634"/>
              <a:gd name="T10" fmla="*/ 716 w 800"/>
              <a:gd name="T11" fmla="*/ 0 h 634"/>
              <a:gd name="T12" fmla="*/ 83 w 800"/>
              <a:gd name="T13" fmla="*/ 0 h 634"/>
              <a:gd name="T14" fmla="*/ 0 w 800"/>
              <a:gd name="T15" fmla="*/ 84 h 634"/>
              <a:gd name="T16" fmla="*/ 0 w 800"/>
              <a:gd name="T17" fmla="*/ 550 h 634"/>
              <a:gd name="T18" fmla="*/ 83 w 800"/>
              <a:gd name="T19" fmla="*/ 634 h 634"/>
              <a:gd name="T20" fmla="*/ 716 w 800"/>
              <a:gd name="T21" fmla="*/ 634 h 634"/>
              <a:gd name="T22" fmla="*/ 800 w 800"/>
              <a:gd name="T23" fmla="*/ 550 h 634"/>
              <a:gd name="T24" fmla="*/ 800 w 800"/>
              <a:gd name="T25" fmla="*/ 84 h 634"/>
              <a:gd name="T26" fmla="*/ 716 w 800"/>
              <a:gd name="T27" fmla="*/ 0 h 634"/>
              <a:gd name="T28" fmla="*/ 766 w 800"/>
              <a:gd name="T29" fmla="*/ 550 h 634"/>
              <a:gd name="T30" fmla="*/ 716 w 800"/>
              <a:gd name="T31" fmla="*/ 600 h 634"/>
              <a:gd name="T32" fmla="*/ 83 w 800"/>
              <a:gd name="T33" fmla="*/ 600 h 634"/>
              <a:gd name="T34" fmla="*/ 33 w 800"/>
              <a:gd name="T35" fmla="*/ 550 h 634"/>
              <a:gd name="T36" fmla="*/ 33 w 800"/>
              <a:gd name="T37" fmla="*/ 200 h 634"/>
              <a:gd name="T38" fmla="*/ 766 w 800"/>
              <a:gd name="T39" fmla="*/ 200 h 634"/>
              <a:gd name="T40" fmla="*/ 766 w 800"/>
              <a:gd name="T41" fmla="*/ 550 h 634"/>
              <a:gd name="T42" fmla="*/ 766 w 800"/>
              <a:gd name="T43" fmla="*/ 167 h 634"/>
              <a:gd name="T44" fmla="*/ 33 w 800"/>
              <a:gd name="T45" fmla="*/ 167 h 634"/>
              <a:gd name="T46" fmla="*/ 33 w 800"/>
              <a:gd name="T47" fmla="*/ 84 h 634"/>
              <a:gd name="T48" fmla="*/ 83 w 800"/>
              <a:gd name="T49" fmla="*/ 34 h 634"/>
              <a:gd name="T50" fmla="*/ 716 w 800"/>
              <a:gd name="T51" fmla="*/ 34 h 634"/>
              <a:gd name="T52" fmla="*/ 766 w 800"/>
              <a:gd name="T53" fmla="*/ 84 h 634"/>
              <a:gd name="T54" fmla="*/ 766 w 800"/>
              <a:gd name="T55" fmla="*/ 167 h 634"/>
              <a:gd name="T56" fmla="*/ 233 w 800"/>
              <a:gd name="T57" fmla="*/ 67 h 634"/>
              <a:gd name="T58" fmla="*/ 200 w 800"/>
              <a:gd name="T59" fmla="*/ 100 h 634"/>
              <a:gd name="T60" fmla="*/ 233 w 800"/>
              <a:gd name="T61" fmla="*/ 134 h 634"/>
              <a:gd name="T62" fmla="*/ 266 w 800"/>
              <a:gd name="T63" fmla="*/ 100 h 634"/>
              <a:gd name="T64" fmla="*/ 233 w 800"/>
              <a:gd name="T65" fmla="*/ 67 h 634"/>
              <a:gd name="T66" fmla="*/ 333 w 800"/>
              <a:gd name="T67" fmla="*/ 67 h 634"/>
              <a:gd name="T68" fmla="*/ 300 w 800"/>
              <a:gd name="T69" fmla="*/ 100 h 634"/>
              <a:gd name="T70" fmla="*/ 333 w 800"/>
              <a:gd name="T71" fmla="*/ 134 h 634"/>
              <a:gd name="T72" fmla="*/ 366 w 800"/>
              <a:gd name="T73" fmla="*/ 100 h 634"/>
              <a:gd name="T74" fmla="*/ 333 w 800"/>
              <a:gd name="T75" fmla="*/ 67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00" h="634">
                <a:moveTo>
                  <a:pt x="133" y="67"/>
                </a:moveTo>
                <a:cubicBezTo>
                  <a:pt x="115" y="67"/>
                  <a:pt x="100" y="82"/>
                  <a:pt x="100" y="100"/>
                </a:cubicBezTo>
                <a:cubicBezTo>
                  <a:pt x="100" y="119"/>
                  <a:pt x="115" y="134"/>
                  <a:pt x="133" y="134"/>
                </a:cubicBezTo>
                <a:cubicBezTo>
                  <a:pt x="151" y="134"/>
                  <a:pt x="166" y="119"/>
                  <a:pt x="166" y="100"/>
                </a:cubicBezTo>
                <a:cubicBezTo>
                  <a:pt x="166" y="82"/>
                  <a:pt x="151" y="67"/>
                  <a:pt x="133" y="67"/>
                </a:cubicBezTo>
                <a:close/>
                <a:moveTo>
                  <a:pt x="716" y="0"/>
                </a:moveTo>
                <a:cubicBezTo>
                  <a:pt x="83" y="0"/>
                  <a:pt x="83" y="0"/>
                  <a:pt x="83" y="0"/>
                </a:cubicBezTo>
                <a:cubicBezTo>
                  <a:pt x="37" y="0"/>
                  <a:pt x="0" y="38"/>
                  <a:pt x="0" y="84"/>
                </a:cubicBezTo>
                <a:cubicBezTo>
                  <a:pt x="0" y="550"/>
                  <a:pt x="0" y="550"/>
                  <a:pt x="0" y="550"/>
                </a:cubicBezTo>
                <a:cubicBezTo>
                  <a:pt x="0" y="596"/>
                  <a:pt x="37" y="634"/>
                  <a:pt x="83" y="634"/>
                </a:cubicBezTo>
                <a:cubicBezTo>
                  <a:pt x="716" y="634"/>
                  <a:pt x="716" y="634"/>
                  <a:pt x="716" y="634"/>
                </a:cubicBezTo>
                <a:cubicBezTo>
                  <a:pt x="762" y="634"/>
                  <a:pt x="800" y="596"/>
                  <a:pt x="800" y="550"/>
                </a:cubicBezTo>
                <a:cubicBezTo>
                  <a:pt x="800" y="84"/>
                  <a:pt x="800" y="84"/>
                  <a:pt x="800" y="84"/>
                </a:cubicBezTo>
                <a:cubicBezTo>
                  <a:pt x="800" y="38"/>
                  <a:pt x="762" y="0"/>
                  <a:pt x="716" y="0"/>
                </a:cubicBezTo>
                <a:close/>
                <a:moveTo>
                  <a:pt x="766" y="550"/>
                </a:moveTo>
                <a:cubicBezTo>
                  <a:pt x="766" y="578"/>
                  <a:pt x="744" y="600"/>
                  <a:pt x="716" y="600"/>
                </a:cubicBezTo>
                <a:cubicBezTo>
                  <a:pt x="83" y="600"/>
                  <a:pt x="83" y="600"/>
                  <a:pt x="83" y="600"/>
                </a:cubicBezTo>
                <a:cubicBezTo>
                  <a:pt x="55" y="600"/>
                  <a:pt x="33" y="578"/>
                  <a:pt x="33" y="550"/>
                </a:cubicBezTo>
                <a:cubicBezTo>
                  <a:pt x="33" y="200"/>
                  <a:pt x="33" y="200"/>
                  <a:pt x="33" y="200"/>
                </a:cubicBezTo>
                <a:cubicBezTo>
                  <a:pt x="766" y="200"/>
                  <a:pt x="766" y="200"/>
                  <a:pt x="766" y="200"/>
                </a:cubicBezTo>
                <a:lnTo>
                  <a:pt x="766" y="550"/>
                </a:lnTo>
                <a:close/>
                <a:moveTo>
                  <a:pt x="766" y="167"/>
                </a:moveTo>
                <a:cubicBezTo>
                  <a:pt x="33" y="167"/>
                  <a:pt x="33" y="167"/>
                  <a:pt x="33" y="167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56"/>
                  <a:pt x="55" y="34"/>
                  <a:pt x="83" y="34"/>
                </a:cubicBezTo>
                <a:cubicBezTo>
                  <a:pt x="716" y="34"/>
                  <a:pt x="716" y="34"/>
                  <a:pt x="716" y="34"/>
                </a:cubicBezTo>
                <a:cubicBezTo>
                  <a:pt x="744" y="34"/>
                  <a:pt x="766" y="56"/>
                  <a:pt x="766" y="84"/>
                </a:cubicBezTo>
                <a:lnTo>
                  <a:pt x="766" y="167"/>
                </a:lnTo>
                <a:close/>
                <a:moveTo>
                  <a:pt x="233" y="67"/>
                </a:moveTo>
                <a:cubicBezTo>
                  <a:pt x="215" y="67"/>
                  <a:pt x="200" y="82"/>
                  <a:pt x="200" y="100"/>
                </a:cubicBezTo>
                <a:cubicBezTo>
                  <a:pt x="200" y="119"/>
                  <a:pt x="215" y="134"/>
                  <a:pt x="233" y="134"/>
                </a:cubicBezTo>
                <a:cubicBezTo>
                  <a:pt x="251" y="134"/>
                  <a:pt x="266" y="119"/>
                  <a:pt x="266" y="100"/>
                </a:cubicBezTo>
                <a:cubicBezTo>
                  <a:pt x="266" y="82"/>
                  <a:pt x="251" y="67"/>
                  <a:pt x="233" y="67"/>
                </a:cubicBezTo>
                <a:close/>
                <a:moveTo>
                  <a:pt x="333" y="67"/>
                </a:moveTo>
                <a:cubicBezTo>
                  <a:pt x="315" y="67"/>
                  <a:pt x="300" y="82"/>
                  <a:pt x="300" y="100"/>
                </a:cubicBezTo>
                <a:cubicBezTo>
                  <a:pt x="300" y="119"/>
                  <a:pt x="315" y="134"/>
                  <a:pt x="333" y="134"/>
                </a:cubicBezTo>
                <a:cubicBezTo>
                  <a:pt x="351" y="134"/>
                  <a:pt x="366" y="119"/>
                  <a:pt x="366" y="100"/>
                </a:cubicBezTo>
                <a:cubicBezTo>
                  <a:pt x="366" y="82"/>
                  <a:pt x="351" y="67"/>
                  <a:pt x="333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369453" y="1617032"/>
            <a:ext cx="86084" cy="86084"/>
          </a:xfrm>
          <a:prstGeom prst="ellipse">
            <a:avLst/>
          </a:pr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729447" y="417082"/>
            <a:ext cx="7772400" cy="61317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smtClean="0"/>
              <a:t>Key Stakeholders</a:t>
            </a:r>
            <a:endParaRPr lang="en-US" sz="2100" dirty="0"/>
          </a:p>
        </p:txBody>
      </p:sp>
      <p:sp>
        <p:nvSpPr>
          <p:cNvPr id="22" name="TextBox 21"/>
          <p:cNvSpPr txBox="1"/>
          <p:nvPr/>
        </p:nvSpPr>
        <p:spPr>
          <a:xfrm>
            <a:off x="7103183" y="1867186"/>
            <a:ext cx="1925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Hospitals</a:t>
            </a:r>
          </a:p>
          <a:p>
            <a:r>
              <a:rPr lang="en-US" sz="1200" dirty="0" smtClean="0"/>
              <a:t>Payers</a:t>
            </a:r>
          </a:p>
          <a:p>
            <a:r>
              <a:rPr lang="en-US" sz="1200" dirty="0" smtClean="0"/>
              <a:t>Providers</a:t>
            </a:r>
          </a:p>
          <a:p>
            <a:r>
              <a:rPr lang="en-US" sz="1200" dirty="0" smtClean="0"/>
              <a:t>State employees &amp; retirees</a:t>
            </a:r>
          </a:p>
          <a:p>
            <a:r>
              <a:rPr lang="en-US" sz="1200" dirty="0" smtClean="0"/>
              <a:t>Patients &amp; consumers</a:t>
            </a:r>
          </a:p>
          <a:p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7147" y="6019522"/>
            <a:ext cx="2851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Delaware Center for Health Innovation</a:t>
            </a:r>
          </a:p>
          <a:p>
            <a:r>
              <a:rPr lang="en-US" sz="1000" dirty="0" smtClean="0"/>
              <a:t>Delaware Academy of Medicine</a:t>
            </a:r>
          </a:p>
          <a:p>
            <a:r>
              <a:rPr lang="en-US" sz="1000" dirty="0" smtClean="0"/>
              <a:t>Delaware Healthcare Association</a:t>
            </a:r>
          </a:p>
          <a:p>
            <a:r>
              <a:rPr lang="en-US" sz="1000" dirty="0" smtClean="0"/>
              <a:t>Medical Society of Delaware</a:t>
            </a:r>
          </a:p>
          <a:p>
            <a:r>
              <a:rPr lang="en-US" sz="1000" dirty="0" smtClean="0"/>
              <a:t>Delaware Academy of Family Physicians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854677" y="5850245"/>
            <a:ext cx="301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Health Care Commission</a:t>
            </a:r>
          </a:p>
          <a:p>
            <a:r>
              <a:rPr lang="en-US" sz="1200"/>
              <a:t>Health Resources Board</a:t>
            </a:r>
          </a:p>
          <a:p>
            <a:r>
              <a:rPr lang="en-US" sz="1200"/>
              <a:t>DIMER/ DIDER</a:t>
            </a:r>
          </a:p>
          <a:p>
            <a:r>
              <a:rPr lang="en-US" sz="1200" smtClean="0"/>
              <a:t>Delaware Health Information Network</a:t>
            </a:r>
          </a:p>
          <a:p>
            <a:r>
              <a:rPr lang="en-US" sz="1200" smtClean="0"/>
              <a:t>State Employee Benefits Committee</a:t>
            </a: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480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50" grpId="0" animBg="1"/>
      <p:bldP spid="5" grpId="0" animBg="1"/>
      <p:bldP spid="8" grpId="0" animBg="1"/>
      <p:bldP spid="10" grpId="0" animBg="1"/>
      <p:bldP spid="11" grpId="0" animBg="1"/>
      <p:bldP spid="12" grpId="0" animBg="1"/>
      <p:bldP spid="15" grpId="0" animBg="1"/>
      <p:bldP spid="23" grpId="0" animBg="1"/>
      <p:bldP spid="21" grpId="0" animBg="1"/>
      <p:bldP spid="20" grpId="0" animBg="1"/>
      <p:bldP spid="38" grpId="0" animBg="1"/>
      <p:bldP spid="42" grpId="0" animBg="1"/>
      <p:bldP spid="46" grpId="0"/>
      <p:bldP spid="47" grpId="0"/>
      <p:bldP spid="48" grpId="0"/>
      <p:bldP spid="49" grpId="0"/>
      <p:bldP spid="51" grpId="0"/>
      <p:bldP spid="45" grpId="0" animBg="1"/>
      <p:bldP spid="53" grpId="0" animBg="1"/>
      <p:bldP spid="54" grpId="0" animBg="1"/>
      <p:bldP spid="55" grpId="0" animBg="1"/>
      <p:bldP spid="57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rot="10800000">
            <a:off x="3398680" y="2839179"/>
            <a:ext cx="2434415" cy="1612692"/>
          </a:xfrm>
          <a:custGeom>
            <a:avLst/>
            <a:gdLst>
              <a:gd name="T0" fmla="*/ 357 w 357"/>
              <a:gd name="T1" fmla="*/ 13 h 236"/>
              <a:gd name="T2" fmla="*/ 314 w 357"/>
              <a:gd name="T3" fmla="*/ 0 h 236"/>
              <a:gd name="T4" fmla="*/ 317 w 357"/>
              <a:gd name="T5" fmla="*/ 12 h 236"/>
              <a:gd name="T6" fmla="*/ 178 w 357"/>
              <a:gd name="T7" fmla="*/ 113 h 236"/>
              <a:gd name="T8" fmla="*/ 0 w 357"/>
              <a:gd name="T9" fmla="*/ 220 h 236"/>
              <a:gd name="T10" fmla="*/ 1 w 357"/>
              <a:gd name="T11" fmla="*/ 236 h 236"/>
              <a:gd name="T12" fmla="*/ 191 w 357"/>
              <a:gd name="T13" fmla="*/ 124 h 236"/>
              <a:gd name="T14" fmla="*/ 321 w 357"/>
              <a:gd name="T15" fmla="*/ 29 h 236"/>
              <a:gd name="T16" fmla="*/ 324 w 357"/>
              <a:gd name="T17" fmla="*/ 44 h 236"/>
              <a:gd name="T18" fmla="*/ 357 w 357"/>
              <a:gd name="T19" fmla="*/ 13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7" h="236">
                <a:moveTo>
                  <a:pt x="357" y="13"/>
                </a:moveTo>
                <a:cubicBezTo>
                  <a:pt x="314" y="0"/>
                  <a:pt x="314" y="0"/>
                  <a:pt x="314" y="0"/>
                </a:cubicBezTo>
                <a:cubicBezTo>
                  <a:pt x="317" y="12"/>
                  <a:pt x="317" y="12"/>
                  <a:pt x="317" y="12"/>
                </a:cubicBezTo>
                <a:cubicBezTo>
                  <a:pt x="277" y="25"/>
                  <a:pt x="224" y="54"/>
                  <a:pt x="178" y="113"/>
                </a:cubicBezTo>
                <a:cubicBezTo>
                  <a:pt x="131" y="174"/>
                  <a:pt x="66" y="213"/>
                  <a:pt x="0" y="220"/>
                </a:cubicBezTo>
                <a:cubicBezTo>
                  <a:pt x="1" y="236"/>
                  <a:pt x="1" y="236"/>
                  <a:pt x="1" y="236"/>
                </a:cubicBezTo>
                <a:cubicBezTo>
                  <a:pt x="72" y="229"/>
                  <a:pt x="142" y="188"/>
                  <a:pt x="191" y="124"/>
                </a:cubicBezTo>
                <a:cubicBezTo>
                  <a:pt x="235" y="68"/>
                  <a:pt x="283" y="41"/>
                  <a:pt x="321" y="29"/>
                </a:cubicBezTo>
                <a:cubicBezTo>
                  <a:pt x="324" y="44"/>
                  <a:pt x="324" y="44"/>
                  <a:pt x="324" y="44"/>
                </a:cubicBezTo>
                <a:lnTo>
                  <a:pt x="357" y="13"/>
                </a:lnTo>
                <a:close/>
              </a:path>
            </a:pathLst>
          </a:custGeom>
          <a:gradFill>
            <a:gsLst>
              <a:gs pos="2143">
                <a:schemeClr val="accent6"/>
              </a:gs>
              <a:gs pos="8200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rot="10800000">
            <a:off x="6249242" y="2860322"/>
            <a:ext cx="667951" cy="621819"/>
          </a:xfrm>
          <a:custGeom>
            <a:avLst/>
            <a:gdLst>
              <a:gd name="T0" fmla="*/ 98 w 98"/>
              <a:gd name="T1" fmla="*/ 83 h 91"/>
              <a:gd name="T2" fmla="*/ 70 w 98"/>
              <a:gd name="T3" fmla="*/ 49 h 91"/>
              <a:gd name="T4" fmla="*/ 65 w 98"/>
              <a:gd name="T5" fmla="*/ 61 h 91"/>
              <a:gd name="T6" fmla="*/ 16 w 98"/>
              <a:gd name="T7" fmla="*/ 0 h 91"/>
              <a:gd name="T8" fmla="*/ 0 w 98"/>
              <a:gd name="T9" fmla="*/ 4 h 91"/>
              <a:gd name="T10" fmla="*/ 59 w 98"/>
              <a:gd name="T11" fmla="*/ 78 h 91"/>
              <a:gd name="T12" fmla="*/ 54 w 98"/>
              <a:gd name="T13" fmla="*/ 91 h 91"/>
              <a:gd name="T14" fmla="*/ 98 w 98"/>
              <a:gd name="T15" fmla="*/ 83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" h="91">
                <a:moveTo>
                  <a:pt x="98" y="83"/>
                </a:moveTo>
                <a:cubicBezTo>
                  <a:pt x="70" y="49"/>
                  <a:pt x="70" y="49"/>
                  <a:pt x="70" y="49"/>
                </a:cubicBezTo>
                <a:cubicBezTo>
                  <a:pt x="65" y="61"/>
                  <a:pt x="65" y="61"/>
                  <a:pt x="65" y="61"/>
                </a:cubicBezTo>
                <a:cubicBezTo>
                  <a:pt x="40" y="48"/>
                  <a:pt x="23" y="26"/>
                  <a:pt x="16" y="0"/>
                </a:cubicBezTo>
                <a:cubicBezTo>
                  <a:pt x="0" y="4"/>
                  <a:pt x="0" y="4"/>
                  <a:pt x="0" y="4"/>
                </a:cubicBezTo>
                <a:cubicBezTo>
                  <a:pt x="7" y="36"/>
                  <a:pt x="28" y="61"/>
                  <a:pt x="59" y="78"/>
                </a:cubicBezTo>
                <a:cubicBezTo>
                  <a:pt x="54" y="91"/>
                  <a:pt x="54" y="91"/>
                  <a:pt x="54" y="91"/>
                </a:cubicBezTo>
                <a:lnTo>
                  <a:pt x="98" y="83"/>
                </a:lnTo>
                <a:close/>
              </a:path>
            </a:pathLst>
          </a:custGeom>
          <a:gradFill>
            <a:gsLst>
              <a:gs pos="67000">
                <a:schemeClr val="accent6"/>
              </a:gs>
              <a:gs pos="1071">
                <a:schemeClr val="tx2"/>
              </a:gs>
              <a:gs pos="100000">
                <a:schemeClr val="accent6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rot="10800000">
            <a:off x="6167550" y="3891562"/>
            <a:ext cx="681406" cy="546855"/>
          </a:xfrm>
          <a:custGeom>
            <a:avLst/>
            <a:gdLst>
              <a:gd name="T0" fmla="*/ 100 w 100"/>
              <a:gd name="T1" fmla="*/ 17 h 80"/>
              <a:gd name="T2" fmla="*/ 97 w 100"/>
              <a:gd name="T3" fmla="*/ 0 h 80"/>
              <a:gd name="T4" fmla="*/ 14 w 100"/>
              <a:gd name="T5" fmla="*/ 43 h 80"/>
              <a:gd name="T6" fmla="*/ 3 w 100"/>
              <a:gd name="T7" fmla="*/ 36 h 80"/>
              <a:gd name="T8" fmla="*/ 0 w 100"/>
              <a:gd name="T9" fmla="*/ 80 h 80"/>
              <a:gd name="T10" fmla="*/ 40 w 100"/>
              <a:gd name="T11" fmla="*/ 60 h 80"/>
              <a:gd name="T12" fmla="*/ 28 w 100"/>
              <a:gd name="T13" fmla="*/ 52 h 80"/>
              <a:gd name="T14" fmla="*/ 100 w 100"/>
              <a:gd name="T15" fmla="*/ 17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80">
                <a:moveTo>
                  <a:pt x="100" y="17"/>
                </a:moveTo>
                <a:cubicBezTo>
                  <a:pt x="97" y="0"/>
                  <a:pt x="97" y="0"/>
                  <a:pt x="97" y="0"/>
                </a:cubicBezTo>
                <a:cubicBezTo>
                  <a:pt x="62" y="6"/>
                  <a:pt x="33" y="21"/>
                  <a:pt x="14" y="43"/>
                </a:cubicBezTo>
                <a:cubicBezTo>
                  <a:pt x="3" y="36"/>
                  <a:pt x="3" y="36"/>
                  <a:pt x="3" y="36"/>
                </a:cubicBezTo>
                <a:cubicBezTo>
                  <a:pt x="0" y="80"/>
                  <a:pt x="0" y="80"/>
                  <a:pt x="0" y="80"/>
                </a:cubicBezTo>
                <a:cubicBezTo>
                  <a:pt x="40" y="60"/>
                  <a:pt x="40" y="60"/>
                  <a:pt x="40" y="60"/>
                </a:cubicBezTo>
                <a:cubicBezTo>
                  <a:pt x="28" y="52"/>
                  <a:pt x="28" y="52"/>
                  <a:pt x="28" y="52"/>
                </a:cubicBezTo>
                <a:cubicBezTo>
                  <a:pt x="45" y="34"/>
                  <a:pt x="70" y="22"/>
                  <a:pt x="100" y="17"/>
                </a:cubicBezTo>
                <a:close/>
              </a:path>
            </a:pathLst>
          </a:custGeom>
          <a:gradFill>
            <a:gsLst>
              <a:gs pos="100000">
                <a:schemeClr val="accent5"/>
              </a:gs>
              <a:gs pos="32000">
                <a:schemeClr val="accent3"/>
              </a:gs>
              <a:gs pos="0">
                <a:schemeClr val="accent3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 rot="10800000">
            <a:off x="3316027" y="2839179"/>
            <a:ext cx="2428649" cy="1619420"/>
          </a:xfrm>
          <a:custGeom>
            <a:avLst/>
            <a:gdLst>
              <a:gd name="T0" fmla="*/ 178 w 356"/>
              <a:gd name="T1" fmla="*/ 114 h 237"/>
              <a:gd name="T2" fmla="*/ 40 w 356"/>
              <a:gd name="T3" fmla="*/ 13 h 237"/>
              <a:gd name="T4" fmla="*/ 43 w 356"/>
              <a:gd name="T5" fmla="*/ 0 h 237"/>
              <a:gd name="T6" fmla="*/ 0 w 356"/>
              <a:gd name="T7" fmla="*/ 11 h 237"/>
              <a:gd name="T8" fmla="*/ 32 w 356"/>
              <a:gd name="T9" fmla="*/ 43 h 237"/>
              <a:gd name="T10" fmla="*/ 35 w 356"/>
              <a:gd name="T11" fmla="*/ 29 h 237"/>
              <a:gd name="T12" fmla="*/ 165 w 356"/>
              <a:gd name="T13" fmla="*/ 125 h 237"/>
              <a:gd name="T14" fmla="*/ 354 w 356"/>
              <a:gd name="T15" fmla="*/ 237 h 237"/>
              <a:gd name="T16" fmla="*/ 356 w 356"/>
              <a:gd name="T17" fmla="*/ 220 h 237"/>
              <a:gd name="T18" fmla="*/ 178 w 356"/>
              <a:gd name="T19" fmla="*/ 11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6" h="237">
                <a:moveTo>
                  <a:pt x="178" y="114"/>
                </a:moveTo>
                <a:cubicBezTo>
                  <a:pt x="132" y="54"/>
                  <a:pt x="79" y="26"/>
                  <a:pt x="40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32" y="43"/>
                  <a:pt x="32" y="43"/>
                  <a:pt x="32" y="43"/>
                </a:cubicBezTo>
                <a:cubicBezTo>
                  <a:pt x="35" y="29"/>
                  <a:pt x="35" y="29"/>
                  <a:pt x="35" y="29"/>
                </a:cubicBezTo>
                <a:cubicBezTo>
                  <a:pt x="72" y="42"/>
                  <a:pt x="121" y="68"/>
                  <a:pt x="165" y="125"/>
                </a:cubicBezTo>
                <a:cubicBezTo>
                  <a:pt x="214" y="189"/>
                  <a:pt x="283" y="230"/>
                  <a:pt x="354" y="237"/>
                </a:cubicBezTo>
                <a:cubicBezTo>
                  <a:pt x="356" y="220"/>
                  <a:pt x="356" y="220"/>
                  <a:pt x="356" y="220"/>
                </a:cubicBezTo>
                <a:cubicBezTo>
                  <a:pt x="290" y="213"/>
                  <a:pt x="225" y="175"/>
                  <a:pt x="178" y="114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72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 rot="10800000">
            <a:off x="2205019" y="2860323"/>
            <a:ext cx="688133" cy="778475"/>
          </a:xfrm>
          <a:custGeom>
            <a:avLst/>
            <a:gdLst>
              <a:gd name="T0" fmla="*/ 101 w 101"/>
              <a:gd name="T1" fmla="*/ 0 h 114"/>
              <a:gd name="T2" fmla="*/ 84 w 101"/>
              <a:gd name="T3" fmla="*/ 0 h 114"/>
              <a:gd name="T4" fmla="*/ 31 w 101"/>
              <a:gd name="T5" fmla="*/ 85 h 114"/>
              <a:gd name="T6" fmla="*/ 26 w 101"/>
              <a:gd name="T7" fmla="*/ 73 h 114"/>
              <a:gd name="T8" fmla="*/ 0 w 101"/>
              <a:gd name="T9" fmla="*/ 109 h 114"/>
              <a:gd name="T10" fmla="*/ 44 w 101"/>
              <a:gd name="T11" fmla="*/ 114 h 114"/>
              <a:gd name="T12" fmla="*/ 38 w 101"/>
              <a:gd name="T13" fmla="*/ 100 h 114"/>
              <a:gd name="T14" fmla="*/ 101 w 101"/>
              <a:gd name="T15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1" h="114">
                <a:moveTo>
                  <a:pt x="101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37"/>
                  <a:pt x="65" y="67"/>
                  <a:pt x="31" y="85"/>
                </a:cubicBezTo>
                <a:cubicBezTo>
                  <a:pt x="26" y="73"/>
                  <a:pt x="26" y="73"/>
                  <a:pt x="26" y="73"/>
                </a:cubicBezTo>
                <a:cubicBezTo>
                  <a:pt x="0" y="109"/>
                  <a:pt x="0" y="109"/>
                  <a:pt x="0" y="109"/>
                </a:cubicBezTo>
                <a:cubicBezTo>
                  <a:pt x="44" y="114"/>
                  <a:pt x="44" y="114"/>
                  <a:pt x="44" y="114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78" y="80"/>
                  <a:pt x="101" y="44"/>
                  <a:pt x="101" y="0"/>
                </a:cubicBezTo>
                <a:close/>
              </a:path>
            </a:pathLst>
          </a:custGeom>
          <a:gradFill>
            <a:gsLst>
              <a:gs pos="4286">
                <a:schemeClr val="accent1"/>
              </a:gs>
              <a:gs pos="62000">
                <a:schemeClr val="accent4"/>
              </a:gs>
              <a:gs pos="100000">
                <a:schemeClr val="accent1">
                  <a:lumMod val="50000"/>
                </a:schemeClr>
              </a:gs>
            </a:gsLst>
            <a:lin ang="16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 rot="10800000">
            <a:off x="2306893" y="3884834"/>
            <a:ext cx="647768" cy="546855"/>
          </a:xfrm>
          <a:custGeom>
            <a:avLst/>
            <a:gdLst>
              <a:gd name="T0" fmla="*/ 83 w 95"/>
              <a:gd name="T1" fmla="*/ 42 h 80"/>
              <a:gd name="T2" fmla="*/ 3 w 95"/>
              <a:gd name="T3" fmla="*/ 0 h 80"/>
              <a:gd name="T4" fmla="*/ 0 w 95"/>
              <a:gd name="T5" fmla="*/ 17 h 80"/>
              <a:gd name="T6" fmla="*/ 67 w 95"/>
              <a:gd name="T7" fmla="*/ 51 h 80"/>
              <a:gd name="T8" fmla="*/ 56 w 95"/>
              <a:gd name="T9" fmla="*/ 57 h 80"/>
              <a:gd name="T10" fmla="*/ 94 w 95"/>
              <a:gd name="T11" fmla="*/ 80 h 80"/>
              <a:gd name="T12" fmla="*/ 95 w 95"/>
              <a:gd name="T13" fmla="*/ 35 h 80"/>
              <a:gd name="T14" fmla="*/ 83 w 95"/>
              <a:gd name="T15" fmla="*/ 4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80">
                <a:moveTo>
                  <a:pt x="83" y="42"/>
                </a:moveTo>
                <a:cubicBezTo>
                  <a:pt x="64" y="21"/>
                  <a:pt x="36" y="6"/>
                  <a:pt x="3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8" y="22"/>
                  <a:pt x="51" y="34"/>
                  <a:pt x="67" y="51"/>
                </a:cubicBezTo>
                <a:cubicBezTo>
                  <a:pt x="56" y="57"/>
                  <a:pt x="56" y="57"/>
                  <a:pt x="56" y="57"/>
                </a:cubicBezTo>
                <a:cubicBezTo>
                  <a:pt x="94" y="80"/>
                  <a:pt x="94" y="80"/>
                  <a:pt x="94" y="80"/>
                </a:cubicBezTo>
                <a:cubicBezTo>
                  <a:pt x="95" y="35"/>
                  <a:pt x="95" y="35"/>
                  <a:pt x="95" y="35"/>
                </a:cubicBezTo>
                <a:lnTo>
                  <a:pt x="83" y="42"/>
                </a:lnTo>
                <a:close/>
              </a:path>
            </a:pathLst>
          </a:custGeom>
          <a:gradFill>
            <a:gsLst>
              <a:gs pos="3214">
                <a:schemeClr val="accent4"/>
              </a:gs>
              <a:gs pos="6700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27" name="Oval 11"/>
          <p:cNvSpPr>
            <a:spLocks noChangeArrowheads="1"/>
          </p:cNvSpPr>
          <p:nvPr/>
        </p:nvSpPr>
        <p:spPr bwMode="auto">
          <a:xfrm>
            <a:off x="5736645" y="4062157"/>
            <a:ext cx="646155" cy="656412"/>
          </a:xfrm>
          <a:prstGeom prst="ellipse">
            <a:avLst/>
          </a:prstGeom>
          <a:ln w="19050" cap="flat">
            <a:solidFill>
              <a:schemeClr val="accent3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28" name="Oval 12"/>
          <p:cNvSpPr>
            <a:spLocks noChangeArrowheads="1"/>
          </p:cNvSpPr>
          <p:nvPr/>
        </p:nvSpPr>
        <p:spPr bwMode="auto">
          <a:xfrm>
            <a:off x="2728358" y="4024357"/>
            <a:ext cx="655130" cy="656412"/>
          </a:xfrm>
          <a:prstGeom prst="ellipse">
            <a:avLst/>
          </a:prstGeom>
          <a:ln w="19050" cap="flat">
            <a:solidFill>
              <a:schemeClr val="accent5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29" name="Oval 13"/>
          <p:cNvSpPr>
            <a:spLocks noChangeArrowheads="1"/>
          </p:cNvSpPr>
          <p:nvPr/>
        </p:nvSpPr>
        <p:spPr bwMode="auto">
          <a:xfrm>
            <a:off x="1939606" y="3237442"/>
            <a:ext cx="646155" cy="647438"/>
          </a:xfrm>
          <a:prstGeom prst="ellipse">
            <a:avLst/>
          </a:prstGeom>
          <a:ln w="19050" cap="flat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30" name="Oval 14"/>
          <p:cNvSpPr>
            <a:spLocks noChangeArrowheads="1"/>
          </p:cNvSpPr>
          <p:nvPr/>
        </p:nvSpPr>
        <p:spPr bwMode="auto">
          <a:xfrm>
            <a:off x="6542054" y="3237442"/>
            <a:ext cx="655130" cy="647438"/>
          </a:xfrm>
          <a:prstGeom prst="ellipse">
            <a:avLst/>
          </a:prstGeom>
          <a:ln w="19050" cap="flat">
            <a:solidFill>
              <a:schemeClr val="accent5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31" name="Oval 15"/>
          <p:cNvSpPr>
            <a:spLocks noChangeArrowheads="1"/>
          </p:cNvSpPr>
          <p:nvPr/>
        </p:nvSpPr>
        <p:spPr bwMode="auto">
          <a:xfrm>
            <a:off x="5596245" y="2553423"/>
            <a:ext cx="646155" cy="647438"/>
          </a:xfrm>
          <a:prstGeom prst="ellipse">
            <a:avLst/>
          </a:prstGeom>
          <a:ln w="19050" cap="flat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32" name="Oval 16"/>
          <p:cNvSpPr>
            <a:spLocks noChangeArrowheads="1"/>
          </p:cNvSpPr>
          <p:nvPr/>
        </p:nvSpPr>
        <p:spPr bwMode="auto">
          <a:xfrm>
            <a:off x="2895758" y="2553423"/>
            <a:ext cx="655130" cy="647438"/>
          </a:xfrm>
          <a:prstGeom prst="ellipse">
            <a:avLst/>
          </a:prstGeom>
          <a:ln w="19050" cap="flat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42" name="Rectangle 41"/>
          <p:cNvSpPr/>
          <p:nvPr/>
        </p:nvSpPr>
        <p:spPr>
          <a:xfrm>
            <a:off x="1695599" y="1808820"/>
            <a:ext cx="2056343" cy="630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350" smtClean="0"/>
              <a:t>Policy agenda</a:t>
            </a:r>
            <a:endParaRPr lang="en-US" sz="1350" dirty="0"/>
          </a:p>
          <a:p>
            <a:pPr algn="r">
              <a:lnSpc>
                <a:spcPct val="130000"/>
              </a:lnSpc>
            </a:pPr>
            <a:r>
              <a:rPr lang="en-US" sz="900" smtClean="0"/>
              <a:t>Develop legislative and policy approach that includes key recommendations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5677131" y="1808820"/>
            <a:ext cx="2443612" cy="630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50" smtClean="0"/>
              <a:t>Timing</a:t>
            </a:r>
            <a:endParaRPr lang="en-US" sz="1350" dirty="0"/>
          </a:p>
          <a:p>
            <a:pPr>
              <a:lnSpc>
                <a:spcPct val="130000"/>
              </a:lnSpc>
            </a:pPr>
            <a:r>
              <a:rPr lang="en-US" sz="900" smtClean="0"/>
              <a:t>Align with upcoming legislative session, Medicaid waiver planning and MCO contract process</a:t>
            </a:r>
            <a:endParaRPr lang="en-US" sz="900" dirty="0"/>
          </a:p>
        </p:txBody>
      </p:sp>
      <p:sp>
        <p:nvSpPr>
          <p:cNvPr id="44" name="Rectangle 43"/>
          <p:cNvSpPr/>
          <p:nvPr/>
        </p:nvSpPr>
        <p:spPr>
          <a:xfrm>
            <a:off x="1587600" y="4803325"/>
            <a:ext cx="1803870" cy="1080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350" smtClean="0"/>
              <a:t>Building data systems and methods</a:t>
            </a:r>
            <a:endParaRPr lang="en-US" sz="1350" dirty="0"/>
          </a:p>
          <a:p>
            <a:pPr algn="r">
              <a:lnSpc>
                <a:spcPct val="130000"/>
              </a:lnSpc>
            </a:pPr>
            <a:r>
              <a:rPr lang="en-US" sz="900" smtClean="0"/>
              <a:t>Need expert econometric modeling to build and test total cost of care, benchmark, and growth markers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5817531" y="4803325"/>
            <a:ext cx="1893670" cy="630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50" dirty="0"/>
              <a:t>Shared f</a:t>
            </a:r>
            <a:r>
              <a:rPr lang="en-US" sz="1350" dirty="0" smtClean="0"/>
              <a:t>eedback</a:t>
            </a:r>
            <a:endParaRPr lang="en-US" sz="1350" dirty="0"/>
          </a:p>
          <a:p>
            <a:pPr>
              <a:lnSpc>
                <a:spcPct val="130000"/>
              </a:lnSpc>
            </a:pPr>
            <a:r>
              <a:rPr lang="en-US" sz="900" dirty="0" smtClean="0"/>
              <a:t>Ongoing input through data driven quality and cost discussions</a:t>
            </a:r>
            <a:endParaRPr lang="en-US" sz="900" dirty="0"/>
          </a:p>
        </p:txBody>
      </p:sp>
      <p:sp>
        <p:nvSpPr>
          <p:cNvPr id="48" name="Rectangle 47"/>
          <p:cNvSpPr/>
          <p:nvPr/>
        </p:nvSpPr>
        <p:spPr>
          <a:xfrm>
            <a:off x="7333340" y="3239979"/>
            <a:ext cx="1667786" cy="8102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350" dirty="0" smtClean="0"/>
              <a:t>Stakeholder input</a:t>
            </a:r>
            <a:endParaRPr lang="en-US" sz="1350" dirty="0"/>
          </a:p>
          <a:p>
            <a:pPr>
              <a:lnSpc>
                <a:spcPct val="130000"/>
              </a:lnSpc>
            </a:pPr>
            <a:r>
              <a:rPr lang="en-US" sz="900" dirty="0" smtClean="0"/>
              <a:t>Transparent, open hearings to adjust and monitor healthcare cost growth</a:t>
            </a:r>
            <a:endParaRPr lang="en-US" sz="900" dirty="0"/>
          </a:p>
        </p:txBody>
      </p:sp>
      <p:sp>
        <p:nvSpPr>
          <p:cNvPr id="49" name="Rectangle 48"/>
          <p:cNvSpPr/>
          <p:nvPr/>
        </p:nvSpPr>
        <p:spPr>
          <a:xfrm>
            <a:off x="178593" y="3319216"/>
            <a:ext cx="1643915" cy="1080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350" dirty="0" smtClean="0"/>
              <a:t>Ongoing stakeholder events and town halls</a:t>
            </a:r>
            <a:endParaRPr lang="en-US" sz="1350" dirty="0"/>
          </a:p>
          <a:p>
            <a:pPr algn="r">
              <a:lnSpc>
                <a:spcPct val="130000"/>
              </a:lnSpc>
            </a:pPr>
            <a:r>
              <a:rPr lang="en-US" sz="900" dirty="0" smtClean="0"/>
              <a:t>Ongoing stakeholder and expert town halls with Governor’s participation at key events</a:t>
            </a:r>
            <a:endParaRPr lang="en-US" sz="900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HOW IT ALL CONNECTS</a:t>
            </a:r>
          </a:p>
        </p:txBody>
      </p:sp>
      <p:sp>
        <p:nvSpPr>
          <p:cNvPr id="33" name="Freeform 19"/>
          <p:cNvSpPr>
            <a:spLocks noEditPoints="1"/>
          </p:cNvSpPr>
          <p:nvPr/>
        </p:nvSpPr>
        <p:spPr bwMode="auto">
          <a:xfrm>
            <a:off x="3027001" y="2672916"/>
            <a:ext cx="383870" cy="351039"/>
          </a:xfrm>
          <a:custGeom>
            <a:avLst/>
            <a:gdLst>
              <a:gd name="T0" fmla="*/ 129 w 540"/>
              <a:gd name="T1" fmla="*/ 0 h 493"/>
              <a:gd name="T2" fmla="*/ 84 w 540"/>
              <a:gd name="T3" fmla="*/ 82 h 493"/>
              <a:gd name="T4" fmla="*/ 0 w 540"/>
              <a:gd name="T5" fmla="*/ 127 h 493"/>
              <a:gd name="T6" fmla="*/ 49 w 540"/>
              <a:gd name="T7" fmla="*/ 493 h 493"/>
              <a:gd name="T8" fmla="*/ 540 w 540"/>
              <a:gd name="T9" fmla="*/ 449 h 493"/>
              <a:gd name="T10" fmla="*/ 495 w 540"/>
              <a:gd name="T11" fmla="*/ 0 h 493"/>
              <a:gd name="T12" fmla="*/ 14 w 540"/>
              <a:gd name="T13" fmla="*/ 127 h 493"/>
              <a:gd name="T14" fmla="*/ 84 w 540"/>
              <a:gd name="T15" fmla="*/ 96 h 493"/>
              <a:gd name="T16" fmla="*/ 49 w 540"/>
              <a:gd name="T17" fmla="*/ 479 h 493"/>
              <a:gd name="T18" fmla="*/ 526 w 540"/>
              <a:gd name="T19" fmla="*/ 449 h 493"/>
              <a:gd name="T20" fmla="*/ 84 w 540"/>
              <a:gd name="T21" fmla="*/ 479 h 493"/>
              <a:gd name="T22" fmla="*/ 98 w 540"/>
              <a:gd name="T23" fmla="*/ 44 h 493"/>
              <a:gd name="T24" fmla="*/ 495 w 540"/>
              <a:gd name="T25" fmla="*/ 14 h 493"/>
              <a:gd name="T26" fmla="*/ 526 w 540"/>
              <a:gd name="T27" fmla="*/ 449 h 493"/>
              <a:gd name="T28" fmla="*/ 289 w 540"/>
              <a:gd name="T29" fmla="*/ 107 h 493"/>
              <a:gd name="T30" fmla="*/ 163 w 540"/>
              <a:gd name="T31" fmla="*/ 100 h 493"/>
              <a:gd name="T32" fmla="*/ 289 w 540"/>
              <a:gd name="T33" fmla="*/ 93 h 493"/>
              <a:gd name="T34" fmla="*/ 464 w 540"/>
              <a:gd name="T35" fmla="*/ 100 h 493"/>
              <a:gd name="T36" fmla="*/ 338 w 540"/>
              <a:gd name="T37" fmla="*/ 107 h 493"/>
              <a:gd name="T38" fmla="*/ 338 w 540"/>
              <a:gd name="T39" fmla="*/ 93 h 493"/>
              <a:gd name="T40" fmla="*/ 464 w 540"/>
              <a:gd name="T41" fmla="*/ 100 h 493"/>
              <a:gd name="T42" fmla="*/ 289 w 540"/>
              <a:gd name="T43" fmla="*/ 195 h 493"/>
              <a:gd name="T44" fmla="*/ 163 w 540"/>
              <a:gd name="T45" fmla="*/ 188 h 493"/>
              <a:gd name="T46" fmla="*/ 289 w 540"/>
              <a:gd name="T47" fmla="*/ 181 h 493"/>
              <a:gd name="T48" fmla="*/ 296 w 540"/>
              <a:gd name="T49" fmla="*/ 276 h 493"/>
              <a:gd name="T50" fmla="*/ 170 w 540"/>
              <a:gd name="T51" fmla="*/ 283 h 493"/>
              <a:gd name="T52" fmla="*/ 170 w 540"/>
              <a:gd name="T53" fmla="*/ 269 h 493"/>
              <a:gd name="T54" fmla="*/ 296 w 540"/>
              <a:gd name="T55" fmla="*/ 276 h 493"/>
              <a:gd name="T56" fmla="*/ 289 w 540"/>
              <a:gd name="T57" fmla="*/ 371 h 493"/>
              <a:gd name="T58" fmla="*/ 163 w 540"/>
              <a:gd name="T59" fmla="*/ 364 h 493"/>
              <a:gd name="T60" fmla="*/ 289 w 540"/>
              <a:gd name="T61" fmla="*/ 357 h 493"/>
              <a:gd name="T62" fmla="*/ 457 w 540"/>
              <a:gd name="T63" fmla="*/ 181 h 493"/>
              <a:gd name="T64" fmla="*/ 331 w 540"/>
              <a:gd name="T65" fmla="*/ 188 h 493"/>
              <a:gd name="T66" fmla="*/ 338 w 540"/>
              <a:gd name="T67" fmla="*/ 371 h 493"/>
              <a:gd name="T68" fmla="*/ 464 w 540"/>
              <a:gd name="T69" fmla="*/ 364 h 493"/>
              <a:gd name="T70" fmla="*/ 457 w 540"/>
              <a:gd name="T71" fmla="*/ 181 h 493"/>
              <a:gd name="T72" fmla="*/ 345 w 540"/>
              <a:gd name="T73" fmla="*/ 357 h 493"/>
              <a:gd name="T74" fmla="*/ 450 w 540"/>
              <a:gd name="T75" fmla="*/ 195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40" h="493">
                <a:moveTo>
                  <a:pt x="495" y="0"/>
                </a:moveTo>
                <a:cubicBezTo>
                  <a:pt x="129" y="0"/>
                  <a:pt x="129" y="0"/>
                  <a:pt x="129" y="0"/>
                </a:cubicBezTo>
                <a:cubicBezTo>
                  <a:pt x="104" y="0"/>
                  <a:pt x="84" y="20"/>
                  <a:pt x="84" y="44"/>
                </a:cubicBezTo>
                <a:cubicBezTo>
                  <a:pt x="84" y="82"/>
                  <a:pt x="84" y="82"/>
                  <a:pt x="84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20" y="82"/>
                  <a:pt x="0" y="102"/>
                  <a:pt x="0" y="127"/>
                </a:cubicBezTo>
                <a:cubicBezTo>
                  <a:pt x="0" y="449"/>
                  <a:pt x="0" y="449"/>
                  <a:pt x="0" y="449"/>
                </a:cubicBezTo>
                <a:cubicBezTo>
                  <a:pt x="0" y="472"/>
                  <a:pt x="23" y="493"/>
                  <a:pt x="49" y="493"/>
                </a:cubicBezTo>
                <a:cubicBezTo>
                  <a:pt x="495" y="493"/>
                  <a:pt x="495" y="493"/>
                  <a:pt x="495" y="493"/>
                </a:cubicBezTo>
                <a:cubicBezTo>
                  <a:pt x="520" y="493"/>
                  <a:pt x="540" y="473"/>
                  <a:pt x="540" y="449"/>
                </a:cubicBezTo>
                <a:cubicBezTo>
                  <a:pt x="540" y="44"/>
                  <a:pt x="540" y="44"/>
                  <a:pt x="540" y="44"/>
                </a:cubicBezTo>
                <a:cubicBezTo>
                  <a:pt x="540" y="20"/>
                  <a:pt x="520" y="0"/>
                  <a:pt x="495" y="0"/>
                </a:cubicBezTo>
                <a:close/>
                <a:moveTo>
                  <a:pt x="14" y="449"/>
                </a:moveTo>
                <a:cubicBezTo>
                  <a:pt x="14" y="127"/>
                  <a:pt x="14" y="127"/>
                  <a:pt x="14" y="127"/>
                </a:cubicBezTo>
                <a:cubicBezTo>
                  <a:pt x="14" y="110"/>
                  <a:pt x="28" y="96"/>
                  <a:pt x="45" y="96"/>
                </a:cubicBezTo>
                <a:cubicBezTo>
                  <a:pt x="84" y="96"/>
                  <a:pt x="84" y="96"/>
                  <a:pt x="84" y="96"/>
                </a:cubicBezTo>
                <a:cubicBezTo>
                  <a:pt x="84" y="449"/>
                  <a:pt x="84" y="449"/>
                  <a:pt x="84" y="449"/>
                </a:cubicBezTo>
                <a:cubicBezTo>
                  <a:pt x="84" y="465"/>
                  <a:pt x="67" y="479"/>
                  <a:pt x="49" y="479"/>
                </a:cubicBezTo>
                <a:cubicBezTo>
                  <a:pt x="32" y="479"/>
                  <a:pt x="14" y="466"/>
                  <a:pt x="14" y="449"/>
                </a:cubicBezTo>
                <a:close/>
                <a:moveTo>
                  <a:pt x="526" y="449"/>
                </a:moveTo>
                <a:cubicBezTo>
                  <a:pt x="526" y="465"/>
                  <a:pt x="512" y="479"/>
                  <a:pt x="495" y="479"/>
                </a:cubicBezTo>
                <a:cubicBezTo>
                  <a:pt x="84" y="479"/>
                  <a:pt x="84" y="479"/>
                  <a:pt x="84" y="479"/>
                </a:cubicBezTo>
                <a:cubicBezTo>
                  <a:pt x="93" y="471"/>
                  <a:pt x="98" y="460"/>
                  <a:pt x="98" y="449"/>
                </a:cubicBezTo>
                <a:cubicBezTo>
                  <a:pt x="98" y="44"/>
                  <a:pt x="98" y="44"/>
                  <a:pt x="98" y="44"/>
                </a:cubicBezTo>
                <a:cubicBezTo>
                  <a:pt x="98" y="27"/>
                  <a:pt x="112" y="14"/>
                  <a:pt x="129" y="14"/>
                </a:cubicBezTo>
                <a:cubicBezTo>
                  <a:pt x="495" y="14"/>
                  <a:pt x="495" y="14"/>
                  <a:pt x="495" y="14"/>
                </a:cubicBezTo>
                <a:cubicBezTo>
                  <a:pt x="512" y="14"/>
                  <a:pt x="526" y="27"/>
                  <a:pt x="526" y="44"/>
                </a:cubicBezTo>
                <a:lnTo>
                  <a:pt x="526" y="449"/>
                </a:lnTo>
                <a:close/>
                <a:moveTo>
                  <a:pt x="296" y="100"/>
                </a:moveTo>
                <a:cubicBezTo>
                  <a:pt x="296" y="104"/>
                  <a:pt x="293" y="107"/>
                  <a:pt x="289" y="107"/>
                </a:cubicBezTo>
                <a:cubicBezTo>
                  <a:pt x="170" y="107"/>
                  <a:pt x="170" y="107"/>
                  <a:pt x="170" y="107"/>
                </a:cubicBezTo>
                <a:cubicBezTo>
                  <a:pt x="166" y="107"/>
                  <a:pt x="163" y="104"/>
                  <a:pt x="163" y="100"/>
                </a:cubicBezTo>
                <a:cubicBezTo>
                  <a:pt x="163" y="96"/>
                  <a:pt x="166" y="93"/>
                  <a:pt x="170" y="93"/>
                </a:cubicBezTo>
                <a:cubicBezTo>
                  <a:pt x="289" y="93"/>
                  <a:pt x="289" y="93"/>
                  <a:pt x="289" y="93"/>
                </a:cubicBezTo>
                <a:cubicBezTo>
                  <a:pt x="293" y="93"/>
                  <a:pt x="296" y="96"/>
                  <a:pt x="296" y="100"/>
                </a:cubicBezTo>
                <a:close/>
                <a:moveTo>
                  <a:pt x="464" y="100"/>
                </a:moveTo>
                <a:cubicBezTo>
                  <a:pt x="464" y="104"/>
                  <a:pt x="461" y="107"/>
                  <a:pt x="457" y="107"/>
                </a:cubicBezTo>
                <a:cubicBezTo>
                  <a:pt x="338" y="107"/>
                  <a:pt x="338" y="107"/>
                  <a:pt x="338" y="107"/>
                </a:cubicBezTo>
                <a:cubicBezTo>
                  <a:pt x="335" y="107"/>
                  <a:pt x="331" y="104"/>
                  <a:pt x="331" y="100"/>
                </a:cubicBezTo>
                <a:cubicBezTo>
                  <a:pt x="331" y="96"/>
                  <a:pt x="335" y="93"/>
                  <a:pt x="338" y="93"/>
                </a:cubicBezTo>
                <a:cubicBezTo>
                  <a:pt x="457" y="93"/>
                  <a:pt x="457" y="93"/>
                  <a:pt x="457" y="93"/>
                </a:cubicBezTo>
                <a:cubicBezTo>
                  <a:pt x="461" y="93"/>
                  <a:pt x="464" y="96"/>
                  <a:pt x="464" y="100"/>
                </a:cubicBezTo>
                <a:close/>
                <a:moveTo>
                  <a:pt x="296" y="188"/>
                </a:moveTo>
                <a:cubicBezTo>
                  <a:pt x="296" y="192"/>
                  <a:pt x="293" y="195"/>
                  <a:pt x="289" y="195"/>
                </a:cubicBezTo>
                <a:cubicBezTo>
                  <a:pt x="170" y="195"/>
                  <a:pt x="170" y="195"/>
                  <a:pt x="170" y="195"/>
                </a:cubicBezTo>
                <a:cubicBezTo>
                  <a:pt x="166" y="195"/>
                  <a:pt x="163" y="192"/>
                  <a:pt x="163" y="188"/>
                </a:cubicBezTo>
                <a:cubicBezTo>
                  <a:pt x="163" y="184"/>
                  <a:pt x="166" y="181"/>
                  <a:pt x="170" y="181"/>
                </a:cubicBezTo>
                <a:cubicBezTo>
                  <a:pt x="289" y="181"/>
                  <a:pt x="289" y="181"/>
                  <a:pt x="289" y="181"/>
                </a:cubicBezTo>
                <a:cubicBezTo>
                  <a:pt x="293" y="181"/>
                  <a:pt x="296" y="184"/>
                  <a:pt x="296" y="188"/>
                </a:cubicBezTo>
                <a:close/>
                <a:moveTo>
                  <a:pt x="296" y="276"/>
                </a:moveTo>
                <a:cubicBezTo>
                  <a:pt x="296" y="280"/>
                  <a:pt x="293" y="283"/>
                  <a:pt x="289" y="283"/>
                </a:cubicBezTo>
                <a:cubicBezTo>
                  <a:pt x="170" y="283"/>
                  <a:pt x="170" y="283"/>
                  <a:pt x="170" y="283"/>
                </a:cubicBezTo>
                <a:cubicBezTo>
                  <a:pt x="166" y="283"/>
                  <a:pt x="163" y="280"/>
                  <a:pt x="163" y="276"/>
                </a:cubicBezTo>
                <a:cubicBezTo>
                  <a:pt x="163" y="272"/>
                  <a:pt x="166" y="269"/>
                  <a:pt x="170" y="269"/>
                </a:cubicBezTo>
                <a:cubicBezTo>
                  <a:pt x="289" y="269"/>
                  <a:pt x="289" y="269"/>
                  <a:pt x="289" y="269"/>
                </a:cubicBezTo>
                <a:cubicBezTo>
                  <a:pt x="293" y="269"/>
                  <a:pt x="296" y="272"/>
                  <a:pt x="296" y="276"/>
                </a:cubicBezTo>
                <a:close/>
                <a:moveTo>
                  <a:pt x="296" y="364"/>
                </a:moveTo>
                <a:cubicBezTo>
                  <a:pt x="296" y="367"/>
                  <a:pt x="293" y="371"/>
                  <a:pt x="289" y="371"/>
                </a:cubicBezTo>
                <a:cubicBezTo>
                  <a:pt x="170" y="371"/>
                  <a:pt x="170" y="371"/>
                  <a:pt x="170" y="371"/>
                </a:cubicBezTo>
                <a:cubicBezTo>
                  <a:pt x="166" y="371"/>
                  <a:pt x="163" y="367"/>
                  <a:pt x="163" y="364"/>
                </a:cubicBezTo>
                <a:cubicBezTo>
                  <a:pt x="163" y="360"/>
                  <a:pt x="166" y="357"/>
                  <a:pt x="170" y="357"/>
                </a:cubicBezTo>
                <a:cubicBezTo>
                  <a:pt x="289" y="357"/>
                  <a:pt x="289" y="357"/>
                  <a:pt x="289" y="357"/>
                </a:cubicBezTo>
                <a:cubicBezTo>
                  <a:pt x="293" y="357"/>
                  <a:pt x="296" y="360"/>
                  <a:pt x="296" y="364"/>
                </a:cubicBezTo>
                <a:close/>
                <a:moveTo>
                  <a:pt x="457" y="181"/>
                </a:moveTo>
                <a:cubicBezTo>
                  <a:pt x="338" y="181"/>
                  <a:pt x="338" y="181"/>
                  <a:pt x="338" y="181"/>
                </a:cubicBezTo>
                <a:cubicBezTo>
                  <a:pt x="335" y="181"/>
                  <a:pt x="331" y="184"/>
                  <a:pt x="331" y="188"/>
                </a:cubicBezTo>
                <a:cubicBezTo>
                  <a:pt x="331" y="364"/>
                  <a:pt x="331" y="364"/>
                  <a:pt x="331" y="364"/>
                </a:cubicBezTo>
                <a:cubicBezTo>
                  <a:pt x="331" y="367"/>
                  <a:pt x="335" y="371"/>
                  <a:pt x="338" y="371"/>
                </a:cubicBezTo>
                <a:cubicBezTo>
                  <a:pt x="457" y="371"/>
                  <a:pt x="457" y="371"/>
                  <a:pt x="457" y="371"/>
                </a:cubicBezTo>
                <a:cubicBezTo>
                  <a:pt x="461" y="371"/>
                  <a:pt x="464" y="367"/>
                  <a:pt x="464" y="364"/>
                </a:cubicBezTo>
                <a:cubicBezTo>
                  <a:pt x="464" y="188"/>
                  <a:pt x="464" y="188"/>
                  <a:pt x="464" y="188"/>
                </a:cubicBezTo>
                <a:cubicBezTo>
                  <a:pt x="464" y="184"/>
                  <a:pt x="461" y="181"/>
                  <a:pt x="457" y="181"/>
                </a:cubicBezTo>
                <a:close/>
                <a:moveTo>
                  <a:pt x="450" y="357"/>
                </a:moveTo>
                <a:cubicBezTo>
                  <a:pt x="345" y="357"/>
                  <a:pt x="345" y="357"/>
                  <a:pt x="345" y="357"/>
                </a:cubicBezTo>
                <a:cubicBezTo>
                  <a:pt x="345" y="195"/>
                  <a:pt x="345" y="195"/>
                  <a:pt x="345" y="195"/>
                </a:cubicBezTo>
                <a:cubicBezTo>
                  <a:pt x="450" y="195"/>
                  <a:pt x="450" y="195"/>
                  <a:pt x="450" y="195"/>
                </a:cubicBezTo>
                <a:lnTo>
                  <a:pt x="450" y="3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4" name="Freeform 145"/>
          <p:cNvSpPr>
            <a:spLocks noEditPoints="1"/>
          </p:cNvSpPr>
          <p:nvPr/>
        </p:nvSpPr>
        <p:spPr bwMode="auto">
          <a:xfrm>
            <a:off x="5841141" y="4178383"/>
            <a:ext cx="399682" cy="438749"/>
          </a:xfrm>
          <a:custGeom>
            <a:avLst/>
            <a:gdLst>
              <a:gd name="T0" fmla="*/ 301 w 615"/>
              <a:gd name="T1" fmla="*/ 7 h 675"/>
              <a:gd name="T2" fmla="*/ 315 w 615"/>
              <a:gd name="T3" fmla="*/ 7 h 675"/>
              <a:gd name="T4" fmla="*/ 374 w 615"/>
              <a:gd name="T5" fmla="*/ 140 h 675"/>
              <a:gd name="T6" fmla="*/ 384 w 615"/>
              <a:gd name="T7" fmla="*/ 150 h 675"/>
              <a:gd name="T8" fmla="*/ 311 w 615"/>
              <a:gd name="T9" fmla="*/ 223 h 675"/>
              <a:gd name="T10" fmla="*/ 310 w 615"/>
              <a:gd name="T11" fmla="*/ 223 h 675"/>
              <a:gd name="T12" fmla="*/ 309 w 615"/>
              <a:gd name="T13" fmla="*/ 224 h 675"/>
              <a:gd name="T14" fmla="*/ 306 w 615"/>
              <a:gd name="T15" fmla="*/ 224 h 675"/>
              <a:gd name="T16" fmla="*/ 305 w 615"/>
              <a:gd name="T17" fmla="*/ 223 h 675"/>
              <a:gd name="T18" fmla="*/ 304 w 615"/>
              <a:gd name="T19" fmla="*/ 223 h 675"/>
              <a:gd name="T20" fmla="*/ 231 w 615"/>
              <a:gd name="T21" fmla="*/ 150 h 675"/>
              <a:gd name="T22" fmla="*/ 241 w 615"/>
              <a:gd name="T23" fmla="*/ 140 h 675"/>
              <a:gd name="T24" fmla="*/ 609 w 615"/>
              <a:gd name="T25" fmla="*/ 197 h 675"/>
              <a:gd name="T26" fmla="*/ 402 w 615"/>
              <a:gd name="T27" fmla="*/ 524 h 675"/>
              <a:gd name="T28" fmla="*/ 315 w 615"/>
              <a:gd name="T29" fmla="*/ 546 h 675"/>
              <a:gd name="T30" fmla="*/ 374 w 615"/>
              <a:gd name="T31" fmla="*/ 591 h 675"/>
              <a:gd name="T32" fmla="*/ 384 w 615"/>
              <a:gd name="T33" fmla="*/ 601 h 675"/>
              <a:gd name="T34" fmla="*/ 311 w 615"/>
              <a:gd name="T35" fmla="*/ 673 h 675"/>
              <a:gd name="T36" fmla="*/ 310 w 615"/>
              <a:gd name="T37" fmla="*/ 674 h 675"/>
              <a:gd name="T38" fmla="*/ 309 w 615"/>
              <a:gd name="T39" fmla="*/ 675 h 675"/>
              <a:gd name="T40" fmla="*/ 306 w 615"/>
              <a:gd name="T41" fmla="*/ 675 h 675"/>
              <a:gd name="T42" fmla="*/ 305 w 615"/>
              <a:gd name="T43" fmla="*/ 674 h 675"/>
              <a:gd name="T44" fmla="*/ 304 w 615"/>
              <a:gd name="T45" fmla="*/ 673 h 675"/>
              <a:gd name="T46" fmla="*/ 231 w 615"/>
              <a:gd name="T47" fmla="*/ 601 h 675"/>
              <a:gd name="T48" fmla="*/ 241 w 615"/>
              <a:gd name="T49" fmla="*/ 591 h 675"/>
              <a:gd name="T50" fmla="*/ 301 w 615"/>
              <a:gd name="T51" fmla="*/ 546 h 675"/>
              <a:gd name="T52" fmla="*/ 213 w 615"/>
              <a:gd name="T53" fmla="*/ 524 h 675"/>
              <a:gd name="T54" fmla="*/ 6 w 615"/>
              <a:gd name="T55" fmla="*/ 197 h 675"/>
              <a:gd name="T56" fmla="*/ 83 w 615"/>
              <a:gd name="T57" fmla="*/ 123 h 675"/>
              <a:gd name="T58" fmla="*/ 275 w 615"/>
              <a:gd name="T59" fmla="*/ 98 h 675"/>
              <a:gd name="T60" fmla="*/ 275 w 615"/>
              <a:gd name="T61" fmla="*/ 112 h 675"/>
              <a:gd name="T62" fmla="*/ 15 w 615"/>
              <a:gd name="T63" fmla="*/ 182 h 675"/>
              <a:gd name="T64" fmla="*/ 18 w 615"/>
              <a:gd name="T65" fmla="*/ 191 h 675"/>
              <a:gd name="T66" fmla="*/ 597 w 615"/>
              <a:gd name="T67" fmla="*/ 191 h 675"/>
              <a:gd name="T68" fmla="*/ 601 w 615"/>
              <a:gd name="T69" fmla="*/ 182 h 675"/>
              <a:gd name="T70" fmla="*/ 340 w 615"/>
              <a:gd name="T71" fmla="*/ 112 h 675"/>
              <a:gd name="T72" fmla="*/ 340 w 615"/>
              <a:gd name="T73" fmla="*/ 98 h 675"/>
              <a:gd name="T74" fmla="*/ 615 w 615"/>
              <a:gd name="T75" fmla="*/ 180 h 675"/>
              <a:gd name="T76" fmla="*/ 577 w 615"/>
              <a:gd name="T77" fmla="*/ 221 h 675"/>
              <a:gd name="T78" fmla="*/ 38 w 615"/>
              <a:gd name="T79" fmla="*/ 221 h 675"/>
              <a:gd name="T80" fmla="*/ 225 w 615"/>
              <a:gd name="T81" fmla="*/ 516 h 675"/>
              <a:gd name="T82" fmla="*/ 308 w 615"/>
              <a:gd name="T83" fmla="*/ 532 h 675"/>
              <a:gd name="T84" fmla="*/ 390 w 615"/>
              <a:gd name="T85" fmla="*/ 516 h 675"/>
              <a:gd name="T86" fmla="*/ 577 w 615"/>
              <a:gd name="T87" fmla="*/ 22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5" h="675">
                <a:moveTo>
                  <a:pt x="301" y="200"/>
                </a:moveTo>
                <a:cubicBezTo>
                  <a:pt x="301" y="7"/>
                  <a:pt x="301" y="7"/>
                  <a:pt x="301" y="7"/>
                </a:cubicBezTo>
                <a:cubicBezTo>
                  <a:pt x="301" y="3"/>
                  <a:pt x="304" y="0"/>
                  <a:pt x="308" y="0"/>
                </a:cubicBezTo>
                <a:cubicBezTo>
                  <a:pt x="311" y="0"/>
                  <a:pt x="315" y="3"/>
                  <a:pt x="315" y="7"/>
                </a:cubicBezTo>
                <a:cubicBezTo>
                  <a:pt x="315" y="200"/>
                  <a:pt x="315" y="200"/>
                  <a:pt x="315" y="200"/>
                </a:cubicBezTo>
                <a:cubicBezTo>
                  <a:pt x="374" y="140"/>
                  <a:pt x="374" y="140"/>
                  <a:pt x="374" y="140"/>
                </a:cubicBezTo>
                <a:cubicBezTo>
                  <a:pt x="377" y="137"/>
                  <a:pt x="382" y="137"/>
                  <a:pt x="384" y="140"/>
                </a:cubicBezTo>
                <a:cubicBezTo>
                  <a:pt x="387" y="143"/>
                  <a:pt x="387" y="147"/>
                  <a:pt x="384" y="150"/>
                </a:cubicBezTo>
                <a:cubicBezTo>
                  <a:pt x="313" y="222"/>
                  <a:pt x="313" y="222"/>
                  <a:pt x="313" y="222"/>
                </a:cubicBezTo>
                <a:cubicBezTo>
                  <a:pt x="312" y="222"/>
                  <a:pt x="312" y="223"/>
                  <a:pt x="311" y="223"/>
                </a:cubicBezTo>
                <a:cubicBezTo>
                  <a:pt x="311" y="223"/>
                  <a:pt x="311" y="223"/>
                  <a:pt x="311" y="223"/>
                </a:cubicBezTo>
                <a:cubicBezTo>
                  <a:pt x="311" y="223"/>
                  <a:pt x="310" y="223"/>
                  <a:pt x="310" y="223"/>
                </a:cubicBezTo>
                <a:cubicBezTo>
                  <a:pt x="310" y="224"/>
                  <a:pt x="310" y="224"/>
                  <a:pt x="310" y="224"/>
                </a:cubicBezTo>
                <a:cubicBezTo>
                  <a:pt x="309" y="224"/>
                  <a:pt x="309" y="224"/>
                  <a:pt x="309" y="224"/>
                </a:cubicBezTo>
                <a:cubicBezTo>
                  <a:pt x="308" y="224"/>
                  <a:pt x="308" y="224"/>
                  <a:pt x="308" y="224"/>
                </a:cubicBezTo>
                <a:cubicBezTo>
                  <a:pt x="307" y="224"/>
                  <a:pt x="307" y="224"/>
                  <a:pt x="306" y="224"/>
                </a:cubicBezTo>
                <a:cubicBezTo>
                  <a:pt x="306" y="224"/>
                  <a:pt x="306" y="224"/>
                  <a:pt x="306" y="224"/>
                </a:cubicBezTo>
                <a:cubicBezTo>
                  <a:pt x="305" y="224"/>
                  <a:pt x="305" y="224"/>
                  <a:pt x="305" y="223"/>
                </a:cubicBezTo>
                <a:cubicBezTo>
                  <a:pt x="305" y="223"/>
                  <a:pt x="304" y="223"/>
                  <a:pt x="304" y="223"/>
                </a:cubicBezTo>
                <a:cubicBezTo>
                  <a:pt x="304" y="223"/>
                  <a:pt x="304" y="223"/>
                  <a:pt x="304" y="223"/>
                </a:cubicBezTo>
                <a:cubicBezTo>
                  <a:pt x="303" y="223"/>
                  <a:pt x="303" y="222"/>
                  <a:pt x="303" y="222"/>
                </a:cubicBezTo>
                <a:cubicBezTo>
                  <a:pt x="231" y="150"/>
                  <a:pt x="231" y="150"/>
                  <a:pt x="231" y="150"/>
                </a:cubicBezTo>
                <a:cubicBezTo>
                  <a:pt x="228" y="147"/>
                  <a:pt x="228" y="143"/>
                  <a:pt x="231" y="140"/>
                </a:cubicBezTo>
                <a:cubicBezTo>
                  <a:pt x="233" y="137"/>
                  <a:pt x="238" y="137"/>
                  <a:pt x="241" y="140"/>
                </a:cubicBezTo>
                <a:lnTo>
                  <a:pt x="301" y="200"/>
                </a:lnTo>
                <a:close/>
                <a:moveTo>
                  <a:pt x="609" y="197"/>
                </a:moveTo>
                <a:cubicBezTo>
                  <a:pt x="505" y="361"/>
                  <a:pt x="505" y="361"/>
                  <a:pt x="505" y="361"/>
                </a:cubicBezTo>
                <a:cubicBezTo>
                  <a:pt x="454" y="442"/>
                  <a:pt x="402" y="523"/>
                  <a:pt x="402" y="524"/>
                </a:cubicBezTo>
                <a:cubicBezTo>
                  <a:pt x="402" y="524"/>
                  <a:pt x="402" y="524"/>
                  <a:pt x="402" y="524"/>
                </a:cubicBezTo>
                <a:cubicBezTo>
                  <a:pt x="393" y="538"/>
                  <a:pt x="348" y="545"/>
                  <a:pt x="315" y="546"/>
                </a:cubicBezTo>
                <a:cubicBezTo>
                  <a:pt x="315" y="651"/>
                  <a:pt x="315" y="651"/>
                  <a:pt x="315" y="651"/>
                </a:cubicBezTo>
                <a:cubicBezTo>
                  <a:pt x="374" y="591"/>
                  <a:pt x="374" y="591"/>
                  <a:pt x="374" y="591"/>
                </a:cubicBezTo>
                <a:cubicBezTo>
                  <a:pt x="377" y="588"/>
                  <a:pt x="382" y="588"/>
                  <a:pt x="384" y="591"/>
                </a:cubicBezTo>
                <a:cubicBezTo>
                  <a:pt x="387" y="594"/>
                  <a:pt x="387" y="598"/>
                  <a:pt x="384" y="601"/>
                </a:cubicBezTo>
                <a:cubicBezTo>
                  <a:pt x="313" y="673"/>
                  <a:pt x="313" y="673"/>
                  <a:pt x="313" y="673"/>
                </a:cubicBezTo>
                <a:cubicBezTo>
                  <a:pt x="312" y="673"/>
                  <a:pt x="312" y="673"/>
                  <a:pt x="311" y="673"/>
                </a:cubicBezTo>
                <a:cubicBezTo>
                  <a:pt x="311" y="674"/>
                  <a:pt x="311" y="674"/>
                  <a:pt x="311" y="674"/>
                </a:cubicBezTo>
                <a:cubicBezTo>
                  <a:pt x="311" y="674"/>
                  <a:pt x="310" y="674"/>
                  <a:pt x="310" y="674"/>
                </a:cubicBezTo>
                <a:cubicBezTo>
                  <a:pt x="310" y="674"/>
                  <a:pt x="310" y="674"/>
                  <a:pt x="310" y="674"/>
                </a:cubicBezTo>
                <a:cubicBezTo>
                  <a:pt x="309" y="674"/>
                  <a:pt x="309" y="674"/>
                  <a:pt x="309" y="675"/>
                </a:cubicBezTo>
                <a:cubicBezTo>
                  <a:pt x="308" y="675"/>
                  <a:pt x="308" y="675"/>
                  <a:pt x="308" y="675"/>
                </a:cubicBezTo>
                <a:cubicBezTo>
                  <a:pt x="307" y="675"/>
                  <a:pt x="307" y="675"/>
                  <a:pt x="306" y="675"/>
                </a:cubicBezTo>
                <a:cubicBezTo>
                  <a:pt x="306" y="674"/>
                  <a:pt x="306" y="674"/>
                  <a:pt x="306" y="674"/>
                </a:cubicBezTo>
                <a:cubicBezTo>
                  <a:pt x="305" y="674"/>
                  <a:pt x="305" y="674"/>
                  <a:pt x="305" y="674"/>
                </a:cubicBezTo>
                <a:cubicBezTo>
                  <a:pt x="305" y="674"/>
                  <a:pt x="304" y="674"/>
                  <a:pt x="304" y="674"/>
                </a:cubicBezTo>
                <a:cubicBezTo>
                  <a:pt x="304" y="674"/>
                  <a:pt x="304" y="674"/>
                  <a:pt x="304" y="673"/>
                </a:cubicBezTo>
                <a:cubicBezTo>
                  <a:pt x="303" y="673"/>
                  <a:pt x="303" y="673"/>
                  <a:pt x="303" y="673"/>
                </a:cubicBezTo>
                <a:cubicBezTo>
                  <a:pt x="231" y="601"/>
                  <a:pt x="231" y="601"/>
                  <a:pt x="231" y="601"/>
                </a:cubicBezTo>
                <a:cubicBezTo>
                  <a:pt x="228" y="598"/>
                  <a:pt x="228" y="594"/>
                  <a:pt x="231" y="591"/>
                </a:cubicBezTo>
                <a:cubicBezTo>
                  <a:pt x="233" y="588"/>
                  <a:pt x="238" y="588"/>
                  <a:pt x="241" y="591"/>
                </a:cubicBezTo>
                <a:cubicBezTo>
                  <a:pt x="301" y="651"/>
                  <a:pt x="301" y="651"/>
                  <a:pt x="301" y="651"/>
                </a:cubicBezTo>
                <a:cubicBezTo>
                  <a:pt x="301" y="546"/>
                  <a:pt x="301" y="546"/>
                  <a:pt x="301" y="546"/>
                </a:cubicBezTo>
                <a:cubicBezTo>
                  <a:pt x="268" y="545"/>
                  <a:pt x="223" y="538"/>
                  <a:pt x="213" y="524"/>
                </a:cubicBezTo>
                <a:cubicBezTo>
                  <a:pt x="213" y="524"/>
                  <a:pt x="213" y="524"/>
                  <a:pt x="213" y="524"/>
                </a:cubicBezTo>
                <a:cubicBezTo>
                  <a:pt x="213" y="523"/>
                  <a:pt x="123" y="382"/>
                  <a:pt x="62" y="285"/>
                </a:cubicBezTo>
                <a:cubicBezTo>
                  <a:pt x="6" y="197"/>
                  <a:pt x="6" y="197"/>
                  <a:pt x="6" y="197"/>
                </a:cubicBezTo>
                <a:cubicBezTo>
                  <a:pt x="2" y="192"/>
                  <a:pt x="0" y="186"/>
                  <a:pt x="0" y="180"/>
                </a:cubicBezTo>
                <a:cubicBezTo>
                  <a:pt x="0" y="158"/>
                  <a:pt x="29" y="138"/>
                  <a:pt x="83" y="123"/>
                </a:cubicBezTo>
                <a:cubicBezTo>
                  <a:pt x="133" y="109"/>
                  <a:pt x="201" y="100"/>
                  <a:pt x="275" y="98"/>
                </a:cubicBezTo>
                <a:cubicBezTo>
                  <a:pt x="275" y="98"/>
                  <a:pt x="275" y="98"/>
                  <a:pt x="275" y="98"/>
                </a:cubicBezTo>
                <a:cubicBezTo>
                  <a:pt x="279" y="98"/>
                  <a:pt x="282" y="101"/>
                  <a:pt x="282" y="105"/>
                </a:cubicBezTo>
                <a:cubicBezTo>
                  <a:pt x="282" y="109"/>
                  <a:pt x="279" y="112"/>
                  <a:pt x="275" y="112"/>
                </a:cubicBezTo>
                <a:cubicBezTo>
                  <a:pt x="114" y="117"/>
                  <a:pt x="14" y="151"/>
                  <a:pt x="14" y="180"/>
                </a:cubicBezTo>
                <a:cubicBezTo>
                  <a:pt x="14" y="181"/>
                  <a:pt x="14" y="182"/>
                  <a:pt x="15" y="182"/>
                </a:cubicBezTo>
                <a:cubicBezTo>
                  <a:pt x="15" y="185"/>
                  <a:pt x="16" y="187"/>
                  <a:pt x="17" y="189"/>
                </a:cubicBezTo>
                <a:cubicBezTo>
                  <a:pt x="18" y="191"/>
                  <a:pt x="18" y="191"/>
                  <a:pt x="18" y="191"/>
                </a:cubicBezTo>
                <a:cubicBezTo>
                  <a:pt x="40" y="220"/>
                  <a:pt x="153" y="249"/>
                  <a:pt x="308" y="249"/>
                </a:cubicBezTo>
                <a:cubicBezTo>
                  <a:pt x="462" y="249"/>
                  <a:pt x="575" y="220"/>
                  <a:pt x="597" y="191"/>
                </a:cubicBezTo>
                <a:cubicBezTo>
                  <a:pt x="598" y="189"/>
                  <a:pt x="598" y="189"/>
                  <a:pt x="598" y="189"/>
                </a:cubicBezTo>
                <a:cubicBezTo>
                  <a:pt x="599" y="187"/>
                  <a:pt x="600" y="185"/>
                  <a:pt x="601" y="182"/>
                </a:cubicBezTo>
                <a:cubicBezTo>
                  <a:pt x="601" y="182"/>
                  <a:pt x="601" y="181"/>
                  <a:pt x="601" y="180"/>
                </a:cubicBezTo>
                <a:cubicBezTo>
                  <a:pt x="601" y="151"/>
                  <a:pt x="501" y="117"/>
                  <a:pt x="340" y="112"/>
                </a:cubicBezTo>
                <a:cubicBezTo>
                  <a:pt x="336" y="112"/>
                  <a:pt x="333" y="109"/>
                  <a:pt x="333" y="105"/>
                </a:cubicBezTo>
                <a:cubicBezTo>
                  <a:pt x="333" y="101"/>
                  <a:pt x="336" y="98"/>
                  <a:pt x="340" y="98"/>
                </a:cubicBezTo>
                <a:cubicBezTo>
                  <a:pt x="414" y="100"/>
                  <a:pt x="482" y="109"/>
                  <a:pt x="532" y="123"/>
                </a:cubicBezTo>
                <a:cubicBezTo>
                  <a:pt x="586" y="138"/>
                  <a:pt x="615" y="158"/>
                  <a:pt x="615" y="180"/>
                </a:cubicBezTo>
                <a:cubicBezTo>
                  <a:pt x="615" y="186"/>
                  <a:pt x="613" y="192"/>
                  <a:pt x="609" y="197"/>
                </a:cubicBezTo>
                <a:close/>
                <a:moveTo>
                  <a:pt x="577" y="221"/>
                </a:moveTo>
                <a:cubicBezTo>
                  <a:pt x="522" y="248"/>
                  <a:pt x="412" y="263"/>
                  <a:pt x="308" y="263"/>
                </a:cubicBezTo>
                <a:cubicBezTo>
                  <a:pt x="203" y="263"/>
                  <a:pt x="94" y="248"/>
                  <a:pt x="38" y="221"/>
                </a:cubicBezTo>
                <a:cubicBezTo>
                  <a:pt x="73" y="277"/>
                  <a:pt x="73" y="277"/>
                  <a:pt x="73" y="277"/>
                </a:cubicBezTo>
                <a:cubicBezTo>
                  <a:pt x="201" y="479"/>
                  <a:pt x="221" y="511"/>
                  <a:pt x="225" y="516"/>
                </a:cubicBezTo>
                <a:cubicBezTo>
                  <a:pt x="225" y="516"/>
                  <a:pt x="225" y="516"/>
                  <a:pt x="225" y="517"/>
                </a:cubicBezTo>
                <a:cubicBezTo>
                  <a:pt x="229" y="523"/>
                  <a:pt x="266" y="532"/>
                  <a:pt x="308" y="532"/>
                </a:cubicBezTo>
                <a:cubicBezTo>
                  <a:pt x="349" y="532"/>
                  <a:pt x="386" y="523"/>
                  <a:pt x="390" y="517"/>
                </a:cubicBezTo>
                <a:cubicBezTo>
                  <a:pt x="390" y="516"/>
                  <a:pt x="390" y="516"/>
                  <a:pt x="390" y="516"/>
                </a:cubicBezTo>
                <a:cubicBezTo>
                  <a:pt x="392" y="514"/>
                  <a:pt x="403" y="496"/>
                  <a:pt x="493" y="353"/>
                </a:cubicBezTo>
                <a:lnTo>
                  <a:pt x="577" y="221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5" name="Freeform 31"/>
          <p:cNvSpPr>
            <a:spLocks noEditPoints="1"/>
          </p:cNvSpPr>
          <p:nvPr/>
        </p:nvSpPr>
        <p:spPr bwMode="auto">
          <a:xfrm>
            <a:off x="6671140" y="3347991"/>
            <a:ext cx="385136" cy="391344"/>
          </a:xfrm>
          <a:custGeom>
            <a:avLst/>
            <a:gdLst>
              <a:gd name="T0" fmla="*/ 278 w 380"/>
              <a:gd name="T1" fmla="*/ 287 h 386"/>
              <a:gd name="T2" fmla="*/ 244 w 380"/>
              <a:gd name="T3" fmla="*/ 213 h 386"/>
              <a:gd name="T4" fmla="*/ 280 w 380"/>
              <a:gd name="T5" fmla="*/ 119 h 386"/>
              <a:gd name="T6" fmla="*/ 190 w 380"/>
              <a:gd name="T7" fmla="*/ 0 h 386"/>
              <a:gd name="T8" fmla="*/ 100 w 380"/>
              <a:gd name="T9" fmla="*/ 119 h 386"/>
              <a:gd name="T10" fmla="*/ 138 w 380"/>
              <a:gd name="T11" fmla="*/ 215 h 386"/>
              <a:gd name="T12" fmla="*/ 106 w 380"/>
              <a:gd name="T13" fmla="*/ 287 h 386"/>
              <a:gd name="T14" fmla="*/ 0 w 380"/>
              <a:gd name="T15" fmla="*/ 381 h 386"/>
              <a:gd name="T16" fmla="*/ 5 w 380"/>
              <a:gd name="T17" fmla="*/ 386 h 386"/>
              <a:gd name="T18" fmla="*/ 376 w 380"/>
              <a:gd name="T19" fmla="*/ 386 h 386"/>
              <a:gd name="T20" fmla="*/ 380 w 380"/>
              <a:gd name="T21" fmla="*/ 381 h 386"/>
              <a:gd name="T22" fmla="*/ 278 w 380"/>
              <a:gd name="T23" fmla="*/ 287 h 386"/>
              <a:gd name="T24" fmla="*/ 110 w 380"/>
              <a:gd name="T25" fmla="*/ 119 h 386"/>
              <a:gd name="T26" fmla="*/ 190 w 380"/>
              <a:gd name="T27" fmla="*/ 10 h 386"/>
              <a:gd name="T28" fmla="*/ 271 w 380"/>
              <a:gd name="T29" fmla="*/ 119 h 386"/>
              <a:gd name="T30" fmla="*/ 236 w 380"/>
              <a:gd name="T31" fmla="*/ 207 h 386"/>
              <a:gd name="T32" fmla="*/ 235 w 380"/>
              <a:gd name="T33" fmla="*/ 209 h 386"/>
              <a:gd name="T34" fmla="*/ 190 w 380"/>
              <a:gd name="T35" fmla="*/ 228 h 386"/>
              <a:gd name="T36" fmla="*/ 147 w 380"/>
              <a:gd name="T37" fmla="*/ 210 h 386"/>
              <a:gd name="T38" fmla="*/ 145 w 380"/>
              <a:gd name="T39" fmla="*/ 208 h 386"/>
              <a:gd name="T40" fmla="*/ 110 w 380"/>
              <a:gd name="T41" fmla="*/ 119 h 386"/>
              <a:gd name="T42" fmla="*/ 10 w 380"/>
              <a:gd name="T43" fmla="*/ 376 h 386"/>
              <a:gd name="T44" fmla="*/ 108 w 380"/>
              <a:gd name="T45" fmla="*/ 296 h 386"/>
              <a:gd name="T46" fmla="*/ 108 w 380"/>
              <a:gd name="T47" fmla="*/ 296 h 386"/>
              <a:gd name="T48" fmla="*/ 147 w 380"/>
              <a:gd name="T49" fmla="*/ 222 h 386"/>
              <a:gd name="T50" fmla="*/ 190 w 380"/>
              <a:gd name="T51" fmla="*/ 238 h 386"/>
              <a:gd name="T52" fmla="*/ 234 w 380"/>
              <a:gd name="T53" fmla="*/ 221 h 386"/>
              <a:gd name="T54" fmla="*/ 275 w 380"/>
              <a:gd name="T55" fmla="*/ 296 h 386"/>
              <a:gd name="T56" fmla="*/ 276 w 380"/>
              <a:gd name="T57" fmla="*/ 297 h 386"/>
              <a:gd name="T58" fmla="*/ 371 w 380"/>
              <a:gd name="T59" fmla="*/ 376 h 386"/>
              <a:gd name="T60" fmla="*/ 10 w 380"/>
              <a:gd name="T61" fmla="*/ 376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80" h="386">
                <a:moveTo>
                  <a:pt x="278" y="287"/>
                </a:moveTo>
                <a:cubicBezTo>
                  <a:pt x="262" y="283"/>
                  <a:pt x="244" y="261"/>
                  <a:pt x="244" y="213"/>
                </a:cubicBezTo>
                <a:cubicBezTo>
                  <a:pt x="265" y="191"/>
                  <a:pt x="280" y="157"/>
                  <a:pt x="280" y="119"/>
                </a:cubicBezTo>
                <a:cubicBezTo>
                  <a:pt x="280" y="46"/>
                  <a:pt x="246" y="0"/>
                  <a:pt x="190" y="0"/>
                </a:cubicBezTo>
                <a:cubicBezTo>
                  <a:pt x="135" y="0"/>
                  <a:pt x="100" y="46"/>
                  <a:pt x="100" y="119"/>
                </a:cubicBezTo>
                <a:cubicBezTo>
                  <a:pt x="100" y="157"/>
                  <a:pt x="116" y="193"/>
                  <a:pt x="138" y="215"/>
                </a:cubicBezTo>
                <a:cubicBezTo>
                  <a:pt x="138" y="244"/>
                  <a:pt x="129" y="279"/>
                  <a:pt x="106" y="287"/>
                </a:cubicBezTo>
                <a:cubicBezTo>
                  <a:pt x="37" y="301"/>
                  <a:pt x="0" y="333"/>
                  <a:pt x="0" y="381"/>
                </a:cubicBezTo>
                <a:cubicBezTo>
                  <a:pt x="0" y="384"/>
                  <a:pt x="2" y="386"/>
                  <a:pt x="5" y="386"/>
                </a:cubicBezTo>
                <a:cubicBezTo>
                  <a:pt x="376" y="386"/>
                  <a:pt x="376" y="386"/>
                  <a:pt x="376" y="386"/>
                </a:cubicBezTo>
                <a:cubicBezTo>
                  <a:pt x="378" y="386"/>
                  <a:pt x="380" y="384"/>
                  <a:pt x="380" y="381"/>
                </a:cubicBezTo>
                <a:cubicBezTo>
                  <a:pt x="380" y="334"/>
                  <a:pt x="345" y="302"/>
                  <a:pt x="278" y="287"/>
                </a:cubicBezTo>
                <a:close/>
                <a:moveTo>
                  <a:pt x="110" y="119"/>
                </a:moveTo>
                <a:cubicBezTo>
                  <a:pt x="110" y="66"/>
                  <a:pt x="131" y="10"/>
                  <a:pt x="190" y="10"/>
                </a:cubicBezTo>
                <a:cubicBezTo>
                  <a:pt x="250" y="10"/>
                  <a:pt x="271" y="66"/>
                  <a:pt x="271" y="119"/>
                </a:cubicBezTo>
                <a:cubicBezTo>
                  <a:pt x="271" y="151"/>
                  <a:pt x="257" y="186"/>
                  <a:pt x="236" y="207"/>
                </a:cubicBezTo>
                <a:cubicBezTo>
                  <a:pt x="236" y="207"/>
                  <a:pt x="235" y="208"/>
                  <a:pt x="235" y="209"/>
                </a:cubicBezTo>
                <a:cubicBezTo>
                  <a:pt x="222" y="221"/>
                  <a:pt x="207" y="228"/>
                  <a:pt x="190" y="228"/>
                </a:cubicBezTo>
                <a:cubicBezTo>
                  <a:pt x="174" y="228"/>
                  <a:pt x="159" y="221"/>
                  <a:pt x="147" y="210"/>
                </a:cubicBezTo>
                <a:cubicBezTo>
                  <a:pt x="147" y="209"/>
                  <a:pt x="146" y="209"/>
                  <a:pt x="145" y="208"/>
                </a:cubicBezTo>
                <a:cubicBezTo>
                  <a:pt x="124" y="187"/>
                  <a:pt x="110" y="152"/>
                  <a:pt x="110" y="119"/>
                </a:cubicBezTo>
                <a:close/>
                <a:moveTo>
                  <a:pt x="10" y="376"/>
                </a:moveTo>
                <a:cubicBezTo>
                  <a:pt x="12" y="335"/>
                  <a:pt x="45" y="308"/>
                  <a:pt x="108" y="296"/>
                </a:cubicBezTo>
                <a:cubicBezTo>
                  <a:pt x="108" y="296"/>
                  <a:pt x="108" y="296"/>
                  <a:pt x="108" y="296"/>
                </a:cubicBezTo>
                <a:cubicBezTo>
                  <a:pt x="135" y="287"/>
                  <a:pt x="146" y="254"/>
                  <a:pt x="147" y="222"/>
                </a:cubicBezTo>
                <a:cubicBezTo>
                  <a:pt x="160" y="232"/>
                  <a:pt x="175" y="238"/>
                  <a:pt x="190" y="238"/>
                </a:cubicBezTo>
                <a:cubicBezTo>
                  <a:pt x="206" y="238"/>
                  <a:pt x="221" y="232"/>
                  <a:pt x="234" y="221"/>
                </a:cubicBezTo>
                <a:cubicBezTo>
                  <a:pt x="236" y="253"/>
                  <a:pt x="248" y="289"/>
                  <a:pt x="275" y="296"/>
                </a:cubicBezTo>
                <a:cubicBezTo>
                  <a:pt x="276" y="297"/>
                  <a:pt x="276" y="297"/>
                  <a:pt x="276" y="297"/>
                </a:cubicBezTo>
                <a:cubicBezTo>
                  <a:pt x="337" y="309"/>
                  <a:pt x="369" y="336"/>
                  <a:pt x="371" y="376"/>
                </a:cubicBezTo>
                <a:lnTo>
                  <a:pt x="10" y="376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6" name="Freeform 98"/>
          <p:cNvSpPr>
            <a:spLocks noEditPoints="1"/>
          </p:cNvSpPr>
          <p:nvPr/>
        </p:nvSpPr>
        <p:spPr bwMode="auto">
          <a:xfrm>
            <a:off x="5706126" y="2672916"/>
            <a:ext cx="419681" cy="420337"/>
          </a:xfrm>
          <a:custGeom>
            <a:avLst/>
            <a:gdLst>
              <a:gd name="T0" fmla="*/ 486 w 714"/>
              <a:gd name="T1" fmla="*/ 214 h 715"/>
              <a:gd name="T2" fmla="*/ 375 w 714"/>
              <a:gd name="T3" fmla="*/ 329 h 715"/>
              <a:gd name="T4" fmla="*/ 357 w 714"/>
              <a:gd name="T5" fmla="*/ 324 h 715"/>
              <a:gd name="T6" fmla="*/ 342 w 714"/>
              <a:gd name="T7" fmla="*/ 327 h 715"/>
              <a:gd name="T8" fmla="*/ 183 w 714"/>
              <a:gd name="T9" fmla="*/ 124 h 715"/>
              <a:gd name="T10" fmla="*/ 173 w 714"/>
              <a:gd name="T11" fmla="*/ 123 h 715"/>
              <a:gd name="T12" fmla="*/ 172 w 714"/>
              <a:gd name="T13" fmla="*/ 133 h 715"/>
              <a:gd name="T14" fmla="*/ 331 w 714"/>
              <a:gd name="T15" fmla="*/ 336 h 715"/>
              <a:gd name="T16" fmla="*/ 323 w 714"/>
              <a:gd name="T17" fmla="*/ 358 h 715"/>
              <a:gd name="T18" fmla="*/ 357 w 714"/>
              <a:gd name="T19" fmla="*/ 391 h 715"/>
              <a:gd name="T20" fmla="*/ 390 w 714"/>
              <a:gd name="T21" fmla="*/ 358 h 715"/>
              <a:gd name="T22" fmla="*/ 385 w 714"/>
              <a:gd name="T23" fmla="*/ 339 h 715"/>
              <a:gd name="T24" fmla="*/ 496 w 714"/>
              <a:gd name="T25" fmla="*/ 223 h 715"/>
              <a:gd name="T26" fmla="*/ 496 w 714"/>
              <a:gd name="T27" fmla="*/ 213 h 715"/>
              <a:gd name="T28" fmla="*/ 486 w 714"/>
              <a:gd name="T29" fmla="*/ 214 h 715"/>
              <a:gd name="T30" fmla="*/ 357 w 714"/>
              <a:gd name="T31" fmla="*/ 377 h 715"/>
              <a:gd name="T32" fmla="*/ 337 w 714"/>
              <a:gd name="T33" fmla="*/ 358 h 715"/>
              <a:gd name="T34" fmla="*/ 357 w 714"/>
              <a:gd name="T35" fmla="*/ 338 h 715"/>
              <a:gd name="T36" fmla="*/ 376 w 714"/>
              <a:gd name="T37" fmla="*/ 358 h 715"/>
              <a:gd name="T38" fmla="*/ 357 w 714"/>
              <a:gd name="T39" fmla="*/ 377 h 715"/>
              <a:gd name="T40" fmla="*/ 714 w 714"/>
              <a:gd name="T41" fmla="*/ 358 h 715"/>
              <a:gd name="T42" fmla="*/ 714 w 714"/>
              <a:gd name="T43" fmla="*/ 358 h 715"/>
              <a:gd name="T44" fmla="*/ 357 w 714"/>
              <a:gd name="T45" fmla="*/ 0 h 715"/>
              <a:gd name="T46" fmla="*/ 357 w 714"/>
              <a:gd name="T47" fmla="*/ 0 h 715"/>
              <a:gd name="T48" fmla="*/ 357 w 714"/>
              <a:gd name="T49" fmla="*/ 0 h 715"/>
              <a:gd name="T50" fmla="*/ 357 w 714"/>
              <a:gd name="T51" fmla="*/ 0 h 715"/>
              <a:gd name="T52" fmla="*/ 0 w 714"/>
              <a:gd name="T53" fmla="*/ 358 h 715"/>
              <a:gd name="T54" fmla="*/ 0 w 714"/>
              <a:gd name="T55" fmla="*/ 358 h 715"/>
              <a:gd name="T56" fmla="*/ 0 w 714"/>
              <a:gd name="T57" fmla="*/ 358 h 715"/>
              <a:gd name="T58" fmla="*/ 0 w 714"/>
              <a:gd name="T59" fmla="*/ 358 h 715"/>
              <a:gd name="T60" fmla="*/ 357 w 714"/>
              <a:gd name="T61" fmla="*/ 715 h 715"/>
              <a:gd name="T62" fmla="*/ 357 w 714"/>
              <a:gd name="T63" fmla="*/ 715 h 715"/>
              <a:gd name="T64" fmla="*/ 357 w 714"/>
              <a:gd name="T65" fmla="*/ 715 h 715"/>
              <a:gd name="T66" fmla="*/ 357 w 714"/>
              <a:gd name="T67" fmla="*/ 715 h 715"/>
              <a:gd name="T68" fmla="*/ 714 w 714"/>
              <a:gd name="T69" fmla="*/ 358 h 715"/>
              <a:gd name="T70" fmla="*/ 714 w 714"/>
              <a:gd name="T71" fmla="*/ 358 h 715"/>
              <a:gd name="T72" fmla="*/ 364 w 714"/>
              <a:gd name="T73" fmla="*/ 700 h 715"/>
              <a:gd name="T74" fmla="*/ 364 w 714"/>
              <a:gd name="T75" fmla="*/ 662 h 715"/>
              <a:gd name="T76" fmla="*/ 357 w 714"/>
              <a:gd name="T77" fmla="*/ 655 h 715"/>
              <a:gd name="T78" fmla="*/ 350 w 714"/>
              <a:gd name="T79" fmla="*/ 662 h 715"/>
              <a:gd name="T80" fmla="*/ 350 w 714"/>
              <a:gd name="T81" fmla="*/ 700 h 715"/>
              <a:gd name="T82" fmla="*/ 14 w 714"/>
              <a:gd name="T83" fmla="*/ 365 h 715"/>
              <a:gd name="T84" fmla="*/ 52 w 714"/>
              <a:gd name="T85" fmla="*/ 365 h 715"/>
              <a:gd name="T86" fmla="*/ 59 w 714"/>
              <a:gd name="T87" fmla="*/ 358 h 715"/>
              <a:gd name="T88" fmla="*/ 52 w 714"/>
              <a:gd name="T89" fmla="*/ 351 h 715"/>
              <a:gd name="T90" fmla="*/ 14 w 714"/>
              <a:gd name="T91" fmla="*/ 351 h 715"/>
              <a:gd name="T92" fmla="*/ 350 w 714"/>
              <a:gd name="T93" fmla="*/ 15 h 715"/>
              <a:gd name="T94" fmla="*/ 350 w 714"/>
              <a:gd name="T95" fmla="*/ 53 h 715"/>
              <a:gd name="T96" fmla="*/ 357 w 714"/>
              <a:gd name="T97" fmla="*/ 60 h 715"/>
              <a:gd name="T98" fmla="*/ 364 w 714"/>
              <a:gd name="T99" fmla="*/ 53 h 715"/>
              <a:gd name="T100" fmla="*/ 364 w 714"/>
              <a:gd name="T101" fmla="*/ 15 h 715"/>
              <a:gd name="T102" fmla="*/ 699 w 714"/>
              <a:gd name="T103" fmla="*/ 351 h 715"/>
              <a:gd name="T104" fmla="*/ 661 w 714"/>
              <a:gd name="T105" fmla="*/ 351 h 715"/>
              <a:gd name="T106" fmla="*/ 654 w 714"/>
              <a:gd name="T107" fmla="*/ 358 h 715"/>
              <a:gd name="T108" fmla="*/ 661 w 714"/>
              <a:gd name="T109" fmla="*/ 365 h 715"/>
              <a:gd name="T110" fmla="*/ 699 w 714"/>
              <a:gd name="T111" fmla="*/ 365 h 715"/>
              <a:gd name="T112" fmla="*/ 364 w 714"/>
              <a:gd name="T113" fmla="*/ 700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14" h="715">
                <a:moveTo>
                  <a:pt x="486" y="214"/>
                </a:moveTo>
                <a:cubicBezTo>
                  <a:pt x="375" y="329"/>
                  <a:pt x="375" y="329"/>
                  <a:pt x="375" y="329"/>
                </a:cubicBezTo>
                <a:cubicBezTo>
                  <a:pt x="369" y="326"/>
                  <a:pt x="363" y="324"/>
                  <a:pt x="357" y="324"/>
                </a:cubicBezTo>
                <a:cubicBezTo>
                  <a:pt x="351" y="324"/>
                  <a:pt x="346" y="325"/>
                  <a:pt x="342" y="327"/>
                </a:cubicBezTo>
                <a:cubicBezTo>
                  <a:pt x="183" y="124"/>
                  <a:pt x="183" y="124"/>
                  <a:pt x="183" y="124"/>
                </a:cubicBezTo>
                <a:cubicBezTo>
                  <a:pt x="180" y="121"/>
                  <a:pt x="176" y="121"/>
                  <a:pt x="173" y="123"/>
                </a:cubicBezTo>
                <a:cubicBezTo>
                  <a:pt x="170" y="126"/>
                  <a:pt x="169" y="130"/>
                  <a:pt x="172" y="133"/>
                </a:cubicBezTo>
                <a:cubicBezTo>
                  <a:pt x="331" y="336"/>
                  <a:pt x="331" y="336"/>
                  <a:pt x="331" y="336"/>
                </a:cubicBezTo>
                <a:cubicBezTo>
                  <a:pt x="326" y="342"/>
                  <a:pt x="323" y="349"/>
                  <a:pt x="323" y="358"/>
                </a:cubicBezTo>
                <a:cubicBezTo>
                  <a:pt x="323" y="376"/>
                  <a:pt x="338" y="391"/>
                  <a:pt x="357" y="391"/>
                </a:cubicBezTo>
                <a:cubicBezTo>
                  <a:pt x="375" y="391"/>
                  <a:pt x="390" y="376"/>
                  <a:pt x="390" y="358"/>
                </a:cubicBezTo>
                <a:cubicBezTo>
                  <a:pt x="390" y="351"/>
                  <a:pt x="388" y="344"/>
                  <a:pt x="385" y="339"/>
                </a:cubicBezTo>
                <a:cubicBezTo>
                  <a:pt x="496" y="223"/>
                  <a:pt x="496" y="223"/>
                  <a:pt x="496" y="223"/>
                </a:cubicBezTo>
                <a:cubicBezTo>
                  <a:pt x="499" y="220"/>
                  <a:pt x="499" y="216"/>
                  <a:pt x="496" y="213"/>
                </a:cubicBezTo>
                <a:cubicBezTo>
                  <a:pt x="493" y="211"/>
                  <a:pt x="489" y="211"/>
                  <a:pt x="486" y="214"/>
                </a:cubicBezTo>
                <a:close/>
                <a:moveTo>
                  <a:pt x="357" y="377"/>
                </a:moveTo>
                <a:cubicBezTo>
                  <a:pt x="346" y="377"/>
                  <a:pt x="337" y="368"/>
                  <a:pt x="337" y="358"/>
                </a:cubicBezTo>
                <a:cubicBezTo>
                  <a:pt x="337" y="347"/>
                  <a:pt x="346" y="338"/>
                  <a:pt x="357" y="338"/>
                </a:cubicBezTo>
                <a:cubicBezTo>
                  <a:pt x="368" y="338"/>
                  <a:pt x="376" y="347"/>
                  <a:pt x="376" y="358"/>
                </a:cubicBezTo>
                <a:cubicBezTo>
                  <a:pt x="376" y="368"/>
                  <a:pt x="368" y="377"/>
                  <a:pt x="357" y="377"/>
                </a:cubicBezTo>
                <a:close/>
                <a:moveTo>
                  <a:pt x="714" y="358"/>
                </a:moveTo>
                <a:cubicBezTo>
                  <a:pt x="714" y="358"/>
                  <a:pt x="714" y="358"/>
                  <a:pt x="714" y="358"/>
                </a:cubicBezTo>
                <a:cubicBezTo>
                  <a:pt x="714" y="161"/>
                  <a:pt x="553" y="0"/>
                  <a:pt x="357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160" y="0"/>
                  <a:pt x="0" y="161"/>
                  <a:pt x="0" y="358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358"/>
                  <a:pt x="0" y="358"/>
                  <a:pt x="0" y="358"/>
                </a:cubicBezTo>
                <a:cubicBezTo>
                  <a:pt x="0" y="554"/>
                  <a:pt x="160" y="715"/>
                  <a:pt x="357" y="715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357" y="715"/>
                  <a:pt x="357" y="715"/>
                  <a:pt x="357" y="715"/>
                </a:cubicBezTo>
                <a:cubicBezTo>
                  <a:pt x="553" y="715"/>
                  <a:pt x="714" y="554"/>
                  <a:pt x="714" y="358"/>
                </a:cubicBezTo>
                <a:cubicBezTo>
                  <a:pt x="714" y="358"/>
                  <a:pt x="714" y="358"/>
                  <a:pt x="714" y="358"/>
                </a:cubicBezTo>
                <a:close/>
                <a:moveTo>
                  <a:pt x="364" y="700"/>
                </a:moveTo>
                <a:cubicBezTo>
                  <a:pt x="364" y="662"/>
                  <a:pt x="364" y="662"/>
                  <a:pt x="364" y="662"/>
                </a:cubicBezTo>
                <a:cubicBezTo>
                  <a:pt x="364" y="658"/>
                  <a:pt x="360" y="655"/>
                  <a:pt x="357" y="655"/>
                </a:cubicBezTo>
                <a:cubicBezTo>
                  <a:pt x="353" y="655"/>
                  <a:pt x="350" y="658"/>
                  <a:pt x="350" y="662"/>
                </a:cubicBezTo>
                <a:cubicBezTo>
                  <a:pt x="350" y="700"/>
                  <a:pt x="350" y="700"/>
                  <a:pt x="350" y="700"/>
                </a:cubicBezTo>
                <a:cubicBezTo>
                  <a:pt x="166" y="697"/>
                  <a:pt x="17" y="548"/>
                  <a:pt x="14" y="365"/>
                </a:cubicBezTo>
                <a:cubicBezTo>
                  <a:pt x="52" y="365"/>
                  <a:pt x="52" y="365"/>
                  <a:pt x="52" y="365"/>
                </a:cubicBezTo>
                <a:cubicBezTo>
                  <a:pt x="56" y="365"/>
                  <a:pt x="59" y="361"/>
                  <a:pt x="59" y="358"/>
                </a:cubicBezTo>
                <a:cubicBezTo>
                  <a:pt x="59" y="354"/>
                  <a:pt x="56" y="351"/>
                  <a:pt x="52" y="351"/>
                </a:cubicBezTo>
                <a:cubicBezTo>
                  <a:pt x="14" y="351"/>
                  <a:pt x="14" y="351"/>
                  <a:pt x="14" y="351"/>
                </a:cubicBezTo>
                <a:cubicBezTo>
                  <a:pt x="17" y="167"/>
                  <a:pt x="166" y="18"/>
                  <a:pt x="350" y="15"/>
                </a:cubicBezTo>
                <a:cubicBezTo>
                  <a:pt x="350" y="53"/>
                  <a:pt x="350" y="53"/>
                  <a:pt x="350" y="53"/>
                </a:cubicBezTo>
                <a:cubicBezTo>
                  <a:pt x="350" y="57"/>
                  <a:pt x="353" y="60"/>
                  <a:pt x="357" y="60"/>
                </a:cubicBezTo>
                <a:cubicBezTo>
                  <a:pt x="360" y="60"/>
                  <a:pt x="364" y="57"/>
                  <a:pt x="364" y="53"/>
                </a:cubicBezTo>
                <a:cubicBezTo>
                  <a:pt x="364" y="15"/>
                  <a:pt x="364" y="15"/>
                  <a:pt x="364" y="15"/>
                </a:cubicBezTo>
                <a:cubicBezTo>
                  <a:pt x="547" y="18"/>
                  <a:pt x="696" y="167"/>
                  <a:pt x="699" y="351"/>
                </a:cubicBezTo>
                <a:cubicBezTo>
                  <a:pt x="661" y="351"/>
                  <a:pt x="661" y="351"/>
                  <a:pt x="661" y="351"/>
                </a:cubicBezTo>
                <a:cubicBezTo>
                  <a:pt x="657" y="351"/>
                  <a:pt x="654" y="354"/>
                  <a:pt x="654" y="358"/>
                </a:cubicBezTo>
                <a:cubicBezTo>
                  <a:pt x="654" y="361"/>
                  <a:pt x="657" y="365"/>
                  <a:pt x="661" y="365"/>
                </a:cubicBezTo>
                <a:cubicBezTo>
                  <a:pt x="699" y="365"/>
                  <a:pt x="699" y="365"/>
                  <a:pt x="699" y="365"/>
                </a:cubicBezTo>
                <a:cubicBezTo>
                  <a:pt x="696" y="548"/>
                  <a:pt x="547" y="697"/>
                  <a:pt x="364" y="700"/>
                </a:cubicBez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7" name="Freeform 138"/>
          <p:cNvSpPr>
            <a:spLocks noEditPoints="1"/>
          </p:cNvSpPr>
          <p:nvPr/>
        </p:nvSpPr>
        <p:spPr bwMode="auto">
          <a:xfrm>
            <a:off x="2883056" y="4178384"/>
            <a:ext cx="398513" cy="350472"/>
          </a:xfrm>
          <a:custGeom>
            <a:avLst/>
            <a:gdLst>
              <a:gd name="T0" fmla="*/ 512 w 515"/>
              <a:gd name="T1" fmla="*/ 2 h 453"/>
              <a:gd name="T2" fmla="*/ 502 w 515"/>
              <a:gd name="T3" fmla="*/ 3 h 453"/>
              <a:gd name="T4" fmla="*/ 398 w 515"/>
              <a:gd name="T5" fmla="*/ 134 h 453"/>
              <a:gd name="T6" fmla="*/ 398 w 515"/>
              <a:gd name="T7" fmla="*/ 63 h 453"/>
              <a:gd name="T8" fmla="*/ 391 w 515"/>
              <a:gd name="T9" fmla="*/ 56 h 453"/>
              <a:gd name="T10" fmla="*/ 7 w 515"/>
              <a:gd name="T11" fmla="*/ 56 h 453"/>
              <a:gd name="T12" fmla="*/ 0 w 515"/>
              <a:gd name="T13" fmla="*/ 63 h 453"/>
              <a:gd name="T14" fmla="*/ 0 w 515"/>
              <a:gd name="T15" fmla="*/ 446 h 453"/>
              <a:gd name="T16" fmla="*/ 7 w 515"/>
              <a:gd name="T17" fmla="*/ 453 h 453"/>
              <a:gd name="T18" fmla="*/ 391 w 515"/>
              <a:gd name="T19" fmla="*/ 453 h 453"/>
              <a:gd name="T20" fmla="*/ 398 w 515"/>
              <a:gd name="T21" fmla="*/ 446 h 453"/>
              <a:gd name="T22" fmla="*/ 398 w 515"/>
              <a:gd name="T23" fmla="*/ 156 h 453"/>
              <a:gd name="T24" fmla="*/ 513 w 515"/>
              <a:gd name="T25" fmla="*/ 12 h 453"/>
              <a:gd name="T26" fmla="*/ 512 w 515"/>
              <a:gd name="T27" fmla="*/ 2 h 453"/>
              <a:gd name="T28" fmla="*/ 384 w 515"/>
              <a:gd name="T29" fmla="*/ 439 h 453"/>
              <a:gd name="T30" fmla="*/ 14 w 515"/>
              <a:gd name="T31" fmla="*/ 439 h 453"/>
              <a:gd name="T32" fmla="*/ 14 w 515"/>
              <a:gd name="T33" fmla="*/ 70 h 453"/>
              <a:gd name="T34" fmla="*/ 384 w 515"/>
              <a:gd name="T35" fmla="*/ 70 h 453"/>
              <a:gd name="T36" fmla="*/ 384 w 515"/>
              <a:gd name="T37" fmla="*/ 151 h 453"/>
              <a:gd name="T38" fmla="*/ 204 w 515"/>
              <a:gd name="T39" fmla="*/ 376 h 453"/>
              <a:gd name="T40" fmla="*/ 49 w 515"/>
              <a:gd name="T41" fmla="*/ 245 h 453"/>
              <a:gd name="T42" fmla="*/ 39 w 515"/>
              <a:gd name="T43" fmla="*/ 246 h 453"/>
              <a:gd name="T44" fmla="*/ 40 w 515"/>
              <a:gd name="T45" fmla="*/ 256 h 453"/>
              <a:gd name="T46" fmla="*/ 201 w 515"/>
              <a:gd name="T47" fmla="*/ 391 h 453"/>
              <a:gd name="T48" fmla="*/ 205 w 515"/>
              <a:gd name="T49" fmla="*/ 393 h 453"/>
              <a:gd name="T50" fmla="*/ 206 w 515"/>
              <a:gd name="T51" fmla="*/ 393 h 453"/>
              <a:gd name="T52" fmla="*/ 211 w 515"/>
              <a:gd name="T53" fmla="*/ 390 h 453"/>
              <a:gd name="T54" fmla="*/ 384 w 515"/>
              <a:gd name="T55" fmla="*/ 174 h 453"/>
              <a:gd name="T56" fmla="*/ 384 w 515"/>
              <a:gd name="T57" fmla="*/ 4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15" h="453">
                <a:moveTo>
                  <a:pt x="512" y="2"/>
                </a:moveTo>
                <a:cubicBezTo>
                  <a:pt x="509" y="0"/>
                  <a:pt x="504" y="0"/>
                  <a:pt x="502" y="3"/>
                </a:cubicBezTo>
                <a:cubicBezTo>
                  <a:pt x="398" y="134"/>
                  <a:pt x="398" y="134"/>
                  <a:pt x="398" y="134"/>
                </a:cubicBezTo>
                <a:cubicBezTo>
                  <a:pt x="398" y="63"/>
                  <a:pt x="398" y="63"/>
                  <a:pt x="398" y="63"/>
                </a:cubicBezTo>
                <a:cubicBezTo>
                  <a:pt x="398" y="59"/>
                  <a:pt x="394" y="56"/>
                  <a:pt x="391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4" y="56"/>
                  <a:pt x="0" y="59"/>
                  <a:pt x="0" y="63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0"/>
                  <a:pt x="4" y="453"/>
                  <a:pt x="7" y="453"/>
                </a:cubicBezTo>
                <a:cubicBezTo>
                  <a:pt x="391" y="453"/>
                  <a:pt x="391" y="453"/>
                  <a:pt x="391" y="453"/>
                </a:cubicBezTo>
                <a:cubicBezTo>
                  <a:pt x="394" y="453"/>
                  <a:pt x="398" y="450"/>
                  <a:pt x="398" y="446"/>
                </a:cubicBezTo>
                <a:cubicBezTo>
                  <a:pt x="398" y="156"/>
                  <a:pt x="398" y="156"/>
                  <a:pt x="398" y="156"/>
                </a:cubicBezTo>
                <a:cubicBezTo>
                  <a:pt x="513" y="12"/>
                  <a:pt x="513" y="12"/>
                  <a:pt x="513" y="12"/>
                </a:cubicBezTo>
                <a:cubicBezTo>
                  <a:pt x="515" y="9"/>
                  <a:pt x="515" y="5"/>
                  <a:pt x="512" y="2"/>
                </a:cubicBezTo>
                <a:close/>
                <a:moveTo>
                  <a:pt x="384" y="439"/>
                </a:moveTo>
                <a:cubicBezTo>
                  <a:pt x="14" y="439"/>
                  <a:pt x="14" y="439"/>
                  <a:pt x="14" y="439"/>
                </a:cubicBezTo>
                <a:cubicBezTo>
                  <a:pt x="14" y="70"/>
                  <a:pt x="14" y="70"/>
                  <a:pt x="14" y="70"/>
                </a:cubicBezTo>
                <a:cubicBezTo>
                  <a:pt x="384" y="70"/>
                  <a:pt x="384" y="70"/>
                  <a:pt x="384" y="70"/>
                </a:cubicBezTo>
                <a:cubicBezTo>
                  <a:pt x="384" y="151"/>
                  <a:pt x="384" y="151"/>
                  <a:pt x="384" y="151"/>
                </a:cubicBezTo>
                <a:cubicBezTo>
                  <a:pt x="204" y="376"/>
                  <a:pt x="204" y="376"/>
                  <a:pt x="204" y="376"/>
                </a:cubicBezTo>
                <a:cubicBezTo>
                  <a:pt x="49" y="245"/>
                  <a:pt x="49" y="245"/>
                  <a:pt x="49" y="245"/>
                </a:cubicBezTo>
                <a:cubicBezTo>
                  <a:pt x="46" y="243"/>
                  <a:pt x="42" y="243"/>
                  <a:pt x="39" y="246"/>
                </a:cubicBezTo>
                <a:cubicBezTo>
                  <a:pt x="37" y="249"/>
                  <a:pt x="37" y="253"/>
                  <a:pt x="40" y="256"/>
                </a:cubicBezTo>
                <a:cubicBezTo>
                  <a:pt x="201" y="391"/>
                  <a:pt x="201" y="391"/>
                  <a:pt x="201" y="391"/>
                </a:cubicBezTo>
                <a:cubicBezTo>
                  <a:pt x="202" y="392"/>
                  <a:pt x="204" y="393"/>
                  <a:pt x="205" y="393"/>
                </a:cubicBezTo>
                <a:cubicBezTo>
                  <a:pt x="206" y="393"/>
                  <a:pt x="206" y="393"/>
                  <a:pt x="206" y="393"/>
                </a:cubicBezTo>
                <a:cubicBezTo>
                  <a:pt x="208" y="393"/>
                  <a:pt x="210" y="392"/>
                  <a:pt x="211" y="390"/>
                </a:cubicBezTo>
                <a:cubicBezTo>
                  <a:pt x="384" y="174"/>
                  <a:pt x="384" y="174"/>
                  <a:pt x="384" y="174"/>
                </a:cubicBezTo>
                <a:lnTo>
                  <a:pt x="384" y="439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8" name="Freeform 116"/>
          <p:cNvSpPr>
            <a:spLocks noEditPoints="1"/>
          </p:cNvSpPr>
          <p:nvPr/>
        </p:nvSpPr>
        <p:spPr bwMode="auto">
          <a:xfrm>
            <a:off x="2087724" y="3347991"/>
            <a:ext cx="351039" cy="393816"/>
          </a:xfrm>
          <a:custGeom>
            <a:avLst/>
            <a:gdLst>
              <a:gd name="T0" fmla="*/ 430 w 525"/>
              <a:gd name="T1" fmla="*/ 53 h 591"/>
              <a:gd name="T2" fmla="*/ 402 w 525"/>
              <a:gd name="T3" fmla="*/ 0 h 591"/>
              <a:gd name="T4" fmla="*/ 373 w 525"/>
              <a:gd name="T5" fmla="*/ 53 h 591"/>
              <a:gd name="T6" fmla="*/ 151 w 525"/>
              <a:gd name="T7" fmla="*/ 29 h 591"/>
              <a:gd name="T8" fmla="*/ 93 w 525"/>
              <a:gd name="T9" fmla="*/ 29 h 591"/>
              <a:gd name="T10" fmla="*/ 7 w 525"/>
              <a:gd name="T11" fmla="*/ 53 h 591"/>
              <a:gd name="T12" fmla="*/ 0 w 525"/>
              <a:gd name="T13" fmla="*/ 584 h 591"/>
              <a:gd name="T14" fmla="*/ 518 w 525"/>
              <a:gd name="T15" fmla="*/ 591 h 591"/>
              <a:gd name="T16" fmla="*/ 525 w 525"/>
              <a:gd name="T17" fmla="*/ 60 h 591"/>
              <a:gd name="T18" fmla="*/ 387 w 525"/>
              <a:gd name="T19" fmla="*/ 29 h 591"/>
              <a:gd name="T20" fmla="*/ 416 w 525"/>
              <a:gd name="T21" fmla="*/ 29 h 591"/>
              <a:gd name="T22" fmla="*/ 402 w 525"/>
              <a:gd name="T23" fmla="*/ 107 h 591"/>
              <a:gd name="T24" fmla="*/ 387 w 525"/>
              <a:gd name="T25" fmla="*/ 29 h 591"/>
              <a:gd name="T26" fmla="*/ 122 w 525"/>
              <a:gd name="T27" fmla="*/ 14 h 591"/>
              <a:gd name="T28" fmla="*/ 137 w 525"/>
              <a:gd name="T29" fmla="*/ 92 h 591"/>
              <a:gd name="T30" fmla="*/ 107 w 525"/>
              <a:gd name="T31" fmla="*/ 92 h 591"/>
              <a:gd name="T32" fmla="*/ 511 w 525"/>
              <a:gd name="T33" fmla="*/ 577 h 591"/>
              <a:gd name="T34" fmla="*/ 14 w 525"/>
              <a:gd name="T35" fmla="*/ 177 h 591"/>
              <a:gd name="T36" fmla="*/ 511 w 525"/>
              <a:gd name="T37" fmla="*/ 577 h 591"/>
              <a:gd name="T38" fmla="*/ 14 w 525"/>
              <a:gd name="T39" fmla="*/ 163 h 591"/>
              <a:gd name="T40" fmla="*/ 93 w 525"/>
              <a:gd name="T41" fmla="*/ 67 h 591"/>
              <a:gd name="T42" fmla="*/ 122 w 525"/>
              <a:gd name="T43" fmla="*/ 121 h 591"/>
              <a:gd name="T44" fmla="*/ 151 w 525"/>
              <a:gd name="T45" fmla="*/ 67 h 591"/>
              <a:gd name="T46" fmla="*/ 373 w 525"/>
              <a:gd name="T47" fmla="*/ 92 h 591"/>
              <a:gd name="T48" fmla="*/ 430 w 525"/>
              <a:gd name="T49" fmla="*/ 92 h 591"/>
              <a:gd name="T50" fmla="*/ 511 w 525"/>
              <a:gd name="T51" fmla="*/ 67 h 591"/>
              <a:gd name="T52" fmla="*/ 62 w 525"/>
              <a:gd name="T53" fmla="*/ 521 h 591"/>
              <a:gd name="T54" fmla="*/ 469 w 525"/>
              <a:gd name="T55" fmla="*/ 514 h 591"/>
              <a:gd name="T56" fmla="*/ 462 w 525"/>
              <a:gd name="T57" fmla="*/ 234 h 591"/>
              <a:gd name="T58" fmla="*/ 55 w 525"/>
              <a:gd name="T59" fmla="*/ 241 h 591"/>
              <a:gd name="T60" fmla="*/ 62 w 525"/>
              <a:gd name="T61" fmla="*/ 521 h 591"/>
              <a:gd name="T62" fmla="*/ 455 w 525"/>
              <a:gd name="T63" fmla="*/ 248 h 591"/>
              <a:gd name="T64" fmla="*/ 366 w 525"/>
              <a:gd name="T65" fmla="*/ 325 h 591"/>
              <a:gd name="T66" fmla="*/ 366 w 525"/>
              <a:gd name="T67" fmla="*/ 339 h 591"/>
              <a:gd name="T68" fmla="*/ 455 w 525"/>
              <a:gd name="T69" fmla="*/ 414 h 591"/>
              <a:gd name="T70" fmla="*/ 366 w 525"/>
              <a:gd name="T71" fmla="*/ 339 h 591"/>
              <a:gd name="T72" fmla="*/ 455 w 525"/>
              <a:gd name="T73" fmla="*/ 428 h 591"/>
              <a:gd name="T74" fmla="*/ 366 w 525"/>
              <a:gd name="T75" fmla="*/ 507 h 591"/>
              <a:gd name="T76" fmla="*/ 266 w 525"/>
              <a:gd name="T77" fmla="*/ 248 h 591"/>
              <a:gd name="T78" fmla="*/ 352 w 525"/>
              <a:gd name="T79" fmla="*/ 325 h 591"/>
              <a:gd name="T80" fmla="*/ 266 w 525"/>
              <a:gd name="T81" fmla="*/ 248 h 591"/>
              <a:gd name="T82" fmla="*/ 352 w 525"/>
              <a:gd name="T83" fmla="*/ 339 h 591"/>
              <a:gd name="T84" fmla="*/ 266 w 525"/>
              <a:gd name="T85" fmla="*/ 414 h 591"/>
              <a:gd name="T86" fmla="*/ 266 w 525"/>
              <a:gd name="T87" fmla="*/ 428 h 591"/>
              <a:gd name="T88" fmla="*/ 352 w 525"/>
              <a:gd name="T89" fmla="*/ 507 h 591"/>
              <a:gd name="T90" fmla="*/ 266 w 525"/>
              <a:gd name="T91" fmla="*/ 428 h 591"/>
              <a:gd name="T92" fmla="*/ 252 w 525"/>
              <a:gd name="T93" fmla="*/ 248 h 591"/>
              <a:gd name="T94" fmla="*/ 165 w 525"/>
              <a:gd name="T95" fmla="*/ 325 h 591"/>
              <a:gd name="T96" fmla="*/ 165 w 525"/>
              <a:gd name="T97" fmla="*/ 339 h 591"/>
              <a:gd name="T98" fmla="*/ 252 w 525"/>
              <a:gd name="T99" fmla="*/ 414 h 591"/>
              <a:gd name="T100" fmla="*/ 165 w 525"/>
              <a:gd name="T101" fmla="*/ 339 h 591"/>
              <a:gd name="T102" fmla="*/ 252 w 525"/>
              <a:gd name="T103" fmla="*/ 428 h 591"/>
              <a:gd name="T104" fmla="*/ 165 w 525"/>
              <a:gd name="T105" fmla="*/ 507 h 591"/>
              <a:gd name="T106" fmla="*/ 69 w 525"/>
              <a:gd name="T107" fmla="*/ 248 h 591"/>
              <a:gd name="T108" fmla="*/ 151 w 525"/>
              <a:gd name="T109" fmla="*/ 325 h 591"/>
              <a:gd name="T110" fmla="*/ 69 w 525"/>
              <a:gd name="T111" fmla="*/ 248 h 591"/>
              <a:gd name="T112" fmla="*/ 151 w 525"/>
              <a:gd name="T113" fmla="*/ 339 h 591"/>
              <a:gd name="T114" fmla="*/ 69 w 525"/>
              <a:gd name="T115" fmla="*/ 414 h 591"/>
              <a:gd name="T116" fmla="*/ 69 w 525"/>
              <a:gd name="T117" fmla="*/ 428 h 591"/>
              <a:gd name="T118" fmla="*/ 151 w 525"/>
              <a:gd name="T119" fmla="*/ 507 h 591"/>
              <a:gd name="T120" fmla="*/ 69 w 525"/>
              <a:gd name="T121" fmla="*/ 428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25" h="591">
                <a:moveTo>
                  <a:pt x="518" y="53"/>
                </a:moveTo>
                <a:cubicBezTo>
                  <a:pt x="430" y="53"/>
                  <a:pt x="430" y="53"/>
                  <a:pt x="430" y="53"/>
                </a:cubicBezTo>
                <a:cubicBezTo>
                  <a:pt x="430" y="29"/>
                  <a:pt x="430" y="29"/>
                  <a:pt x="430" y="29"/>
                </a:cubicBezTo>
                <a:cubicBezTo>
                  <a:pt x="430" y="13"/>
                  <a:pt x="417" y="0"/>
                  <a:pt x="402" y="0"/>
                </a:cubicBezTo>
                <a:cubicBezTo>
                  <a:pt x="386" y="0"/>
                  <a:pt x="373" y="13"/>
                  <a:pt x="373" y="29"/>
                </a:cubicBezTo>
                <a:cubicBezTo>
                  <a:pt x="373" y="53"/>
                  <a:pt x="373" y="53"/>
                  <a:pt x="37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51" y="13"/>
                  <a:pt x="138" y="0"/>
                  <a:pt x="122" y="0"/>
                </a:cubicBezTo>
                <a:cubicBezTo>
                  <a:pt x="106" y="0"/>
                  <a:pt x="93" y="13"/>
                  <a:pt x="93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3" y="53"/>
                  <a:pt x="0" y="56"/>
                  <a:pt x="0" y="60"/>
                </a:cubicBezTo>
                <a:cubicBezTo>
                  <a:pt x="0" y="584"/>
                  <a:pt x="0" y="584"/>
                  <a:pt x="0" y="584"/>
                </a:cubicBezTo>
                <a:cubicBezTo>
                  <a:pt x="0" y="588"/>
                  <a:pt x="3" y="591"/>
                  <a:pt x="7" y="591"/>
                </a:cubicBezTo>
                <a:cubicBezTo>
                  <a:pt x="518" y="591"/>
                  <a:pt x="518" y="591"/>
                  <a:pt x="518" y="591"/>
                </a:cubicBezTo>
                <a:cubicBezTo>
                  <a:pt x="521" y="591"/>
                  <a:pt x="525" y="588"/>
                  <a:pt x="525" y="584"/>
                </a:cubicBezTo>
                <a:cubicBezTo>
                  <a:pt x="525" y="60"/>
                  <a:pt x="525" y="60"/>
                  <a:pt x="525" y="60"/>
                </a:cubicBezTo>
                <a:cubicBezTo>
                  <a:pt x="525" y="56"/>
                  <a:pt x="521" y="53"/>
                  <a:pt x="518" y="53"/>
                </a:cubicBezTo>
                <a:close/>
                <a:moveTo>
                  <a:pt x="387" y="29"/>
                </a:moveTo>
                <a:cubicBezTo>
                  <a:pt x="387" y="21"/>
                  <a:pt x="393" y="14"/>
                  <a:pt x="402" y="14"/>
                </a:cubicBezTo>
                <a:cubicBezTo>
                  <a:pt x="410" y="14"/>
                  <a:pt x="416" y="21"/>
                  <a:pt x="416" y="29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416" y="100"/>
                  <a:pt x="410" y="107"/>
                  <a:pt x="402" y="107"/>
                </a:cubicBezTo>
                <a:cubicBezTo>
                  <a:pt x="393" y="107"/>
                  <a:pt x="387" y="100"/>
                  <a:pt x="387" y="92"/>
                </a:cubicBezTo>
                <a:lnTo>
                  <a:pt x="387" y="29"/>
                </a:lnTo>
                <a:close/>
                <a:moveTo>
                  <a:pt x="107" y="29"/>
                </a:moveTo>
                <a:cubicBezTo>
                  <a:pt x="107" y="21"/>
                  <a:pt x="114" y="14"/>
                  <a:pt x="122" y="14"/>
                </a:cubicBezTo>
                <a:cubicBezTo>
                  <a:pt x="130" y="14"/>
                  <a:pt x="137" y="21"/>
                  <a:pt x="137" y="29"/>
                </a:cubicBezTo>
                <a:cubicBezTo>
                  <a:pt x="137" y="92"/>
                  <a:pt x="137" y="92"/>
                  <a:pt x="137" y="92"/>
                </a:cubicBezTo>
                <a:cubicBezTo>
                  <a:pt x="137" y="100"/>
                  <a:pt x="130" y="107"/>
                  <a:pt x="122" y="107"/>
                </a:cubicBezTo>
                <a:cubicBezTo>
                  <a:pt x="114" y="107"/>
                  <a:pt x="107" y="100"/>
                  <a:pt x="107" y="92"/>
                </a:cubicBezTo>
                <a:lnTo>
                  <a:pt x="107" y="29"/>
                </a:lnTo>
                <a:close/>
                <a:moveTo>
                  <a:pt x="511" y="577"/>
                </a:moveTo>
                <a:cubicBezTo>
                  <a:pt x="14" y="577"/>
                  <a:pt x="14" y="577"/>
                  <a:pt x="14" y="577"/>
                </a:cubicBezTo>
                <a:cubicBezTo>
                  <a:pt x="14" y="177"/>
                  <a:pt x="14" y="177"/>
                  <a:pt x="14" y="177"/>
                </a:cubicBezTo>
                <a:cubicBezTo>
                  <a:pt x="511" y="177"/>
                  <a:pt x="511" y="177"/>
                  <a:pt x="511" y="177"/>
                </a:cubicBezTo>
                <a:lnTo>
                  <a:pt x="511" y="577"/>
                </a:lnTo>
                <a:close/>
                <a:moveTo>
                  <a:pt x="511" y="163"/>
                </a:moveTo>
                <a:cubicBezTo>
                  <a:pt x="14" y="163"/>
                  <a:pt x="14" y="163"/>
                  <a:pt x="14" y="163"/>
                </a:cubicBezTo>
                <a:cubicBezTo>
                  <a:pt x="14" y="67"/>
                  <a:pt x="14" y="67"/>
                  <a:pt x="14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3" y="92"/>
                  <a:pt x="93" y="92"/>
                  <a:pt x="93" y="92"/>
                </a:cubicBezTo>
                <a:cubicBezTo>
                  <a:pt x="93" y="108"/>
                  <a:pt x="106" y="121"/>
                  <a:pt x="122" y="121"/>
                </a:cubicBezTo>
                <a:cubicBezTo>
                  <a:pt x="138" y="121"/>
                  <a:pt x="151" y="108"/>
                  <a:pt x="151" y="92"/>
                </a:cubicBezTo>
                <a:cubicBezTo>
                  <a:pt x="151" y="67"/>
                  <a:pt x="151" y="67"/>
                  <a:pt x="151" y="67"/>
                </a:cubicBezTo>
                <a:cubicBezTo>
                  <a:pt x="373" y="67"/>
                  <a:pt x="373" y="67"/>
                  <a:pt x="373" y="67"/>
                </a:cubicBezTo>
                <a:cubicBezTo>
                  <a:pt x="373" y="92"/>
                  <a:pt x="373" y="92"/>
                  <a:pt x="373" y="92"/>
                </a:cubicBezTo>
                <a:cubicBezTo>
                  <a:pt x="373" y="108"/>
                  <a:pt x="386" y="121"/>
                  <a:pt x="402" y="121"/>
                </a:cubicBezTo>
                <a:cubicBezTo>
                  <a:pt x="417" y="121"/>
                  <a:pt x="430" y="108"/>
                  <a:pt x="430" y="92"/>
                </a:cubicBezTo>
                <a:cubicBezTo>
                  <a:pt x="430" y="67"/>
                  <a:pt x="430" y="67"/>
                  <a:pt x="430" y="67"/>
                </a:cubicBezTo>
                <a:cubicBezTo>
                  <a:pt x="511" y="67"/>
                  <a:pt x="511" y="67"/>
                  <a:pt x="511" y="67"/>
                </a:cubicBezTo>
                <a:lnTo>
                  <a:pt x="511" y="163"/>
                </a:lnTo>
                <a:close/>
                <a:moveTo>
                  <a:pt x="62" y="521"/>
                </a:moveTo>
                <a:cubicBezTo>
                  <a:pt x="462" y="521"/>
                  <a:pt x="462" y="521"/>
                  <a:pt x="462" y="521"/>
                </a:cubicBezTo>
                <a:cubicBezTo>
                  <a:pt x="466" y="521"/>
                  <a:pt x="469" y="518"/>
                  <a:pt x="469" y="514"/>
                </a:cubicBezTo>
                <a:cubicBezTo>
                  <a:pt x="469" y="241"/>
                  <a:pt x="469" y="241"/>
                  <a:pt x="469" y="241"/>
                </a:cubicBezTo>
                <a:cubicBezTo>
                  <a:pt x="469" y="237"/>
                  <a:pt x="466" y="234"/>
                  <a:pt x="462" y="234"/>
                </a:cubicBezTo>
                <a:cubicBezTo>
                  <a:pt x="62" y="234"/>
                  <a:pt x="62" y="234"/>
                  <a:pt x="62" y="234"/>
                </a:cubicBezTo>
                <a:cubicBezTo>
                  <a:pt x="58" y="234"/>
                  <a:pt x="55" y="237"/>
                  <a:pt x="55" y="241"/>
                </a:cubicBezTo>
                <a:cubicBezTo>
                  <a:pt x="55" y="514"/>
                  <a:pt x="55" y="514"/>
                  <a:pt x="55" y="514"/>
                </a:cubicBezTo>
                <a:cubicBezTo>
                  <a:pt x="55" y="518"/>
                  <a:pt x="58" y="521"/>
                  <a:pt x="62" y="521"/>
                </a:cubicBezTo>
                <a:close/>
                <a:moveTo>
                  <a:pt x="366" y="248"/>
                </a:moveTo>
                <a:cubicBezTo>
                  <a:pt x="455" y="248"/>
                  <a:pt x="455" y="248"/>
                  <a:pt x="455" y="248"/>
                </a:cubicBezTo>
                <a:cubicBezTo>
                  <a:pt x="455" y="325"/>
                  <a:pt x="455" y="325"/>
                  <a:pt x="455" y="325"/>
                </a:cubicBezTo>
                <a:cubicBezTo>
                  <a:pt x="366" y="325"/>
                  <a:pt x="366" y="325"/>
                  <a:pt x="366" y="325"/>
                </a:cubicBezTo>
                <a:lnTo>
                  <a:pt x="366" y="248"/>
                </a:lnTo>
                <a:close/>
                <a:moveTo>
                  <a:pt x="366" y="339"/>
                </a:moveTo>
                <a:cubicBezTo>
                  <a:pt x="455" y="339"/>
                  <a:pt x="455" y="339"/>
                  <a:pt x="455" y="339"/>
                </a:cubicBezTo>
                <a:cubicBezTo>
                  <a:pt x="455" y="414"/>
                  <a:pt x="455" y="414"/>
                  <a:pt x="455" y="414"/>
                </a:cubicBezTo>
                <a:cubicBezTo>
                  <a:pt x="366" y="414"/>
                  <a:pt x="366" y="414"/>
                  <a:pt x="366" y="414"/>
                </a:cubicBezTo>
                <a:lnTo>
                  <a:pt x="366" y="339"/>
                </a:lnTo>
                <a:close/>
                <a:moveTo>
                  <a:pt x="366" y="428"/>
                </a:moveTo>
                <a:cubicBezTo>
                  <a:pt x="455" y="428"/>
                  <a:pt x="455" y="428"/>
                  <a:pt x="455" y="428"/>
                </a:cubicBezTo>
                <a:cubicBezTo>
                  <a:pt x="455" y="507"/>
                  <a:pt x="455" y="507"/>
                  <a:pt x="455" y="507"/>
                </a:cubicBezTo>
                <a:cubicBezTo>
                  <a:pt x="366" y="507"/>
                  <a:pt x="366" y="507"/>
                  <a:pt x="366" y="507"/>
                </a:cubicBezTo>
                <a:lnTo>
                  <a:pt x="366" y="428"/>
                </a:lnTo>
                <a:close/>
                <a:moveTo>
                  <a:pt x="266" y="248"/>
                </a:moveTo>
                <a:cubicBezTo>
                  <a:pt x="352" y="248"/>
                  <a:pt x="352" y="248"/>
                  <a:pt x="352" y="248"/>
                </a:cubicBezTo>
                <a:cubicBezTo>
                  <a:pt x="352" y="325"/>
                  <a:pt x="352" y="325"/>
                  <a:pt x="352" y="325"/>
                </a:cubicBezTo>
                <a:cubicBezTo>
                  <a:pt x="266" y="325"/>
                  <a:pt x="266" y="325"/>
                  <a:pt x="266" y="325"/>
                </a:cubicBezTo>
                <a:lnTo>
                  <a:pt x="266" y="248"/>
                </a:lnTo>
                <a:close/>
                <a:moveTo>
                  <a:pt x="266" y="339"/>
                </a:moveTo>
                <a:cubicBezTo>
                  <a:pt x="352" y="339"/>
                  <a:pt x="352" y="339"/>
                  <a:pt x="352" y="339"/>
                </a:cubicBezTo>
                <a:cubicBezTo>
                  <a:pt x="352" y="414"/>
                  <a:pt x="352" y="414"/>
                  <a:pt x="352" y="414"/>
                </a:cubicBezTo>
                <a:cubicBezTo>
                  <a:pt x="266" y="414"/>
                  <a:pt x="266" y="414"/>
                  <a:pt x="266" y="414"/>
                </a:cubicBezTo>
                <a:lnTo>
                  <a:pt x="266" y="339"/>
                </a:lnTo>
                <a:close/>
                <a:moveTo>
                  <a:pt x="266" y="428"/>
                </a:moveTo>
                <a:cubicBezTo>
                  <a:pt x="352" y="428"/>
                  <a:pt x="352" y="428"/>
                  <a:pt x="352" y="428"/>
                </a:cubicBezTo>
                <a:cubicBezTo>
                  <a:pt x="352" y="507"/>
                  <a:pt x="352" y="507"/>
                  <a:pt x="352" y="507"/>
                </a:cubicBezTo>
                <a:cubicBezTo>
                  <a:pt x="266" y="507"/>
                  <a:pt x="266" y="507"/>
                  <a:pt x="266" y="507"/>
                </a:cubicBezTo>
                <a:lnTo>
                  <a:pt x="266" y="428"/>
                </a:lnTo>
                <a:close/>
                <a:moveTo>
                  <a:pt x="165" y="248"/>
                </a:moveTo>
                <a:cubicBezTo>
                  <a:pt x="252" y="248"/>
                  <a:pt x="252" y="248"/>
                  <a:pt x="252" y="248"/>
                </a:cubicBezTo>
                <a:cubicBezTo>
                  <a:pt x="252" y="325"/>
                  <a:pt x="252" y="325"/>
                  <a:pt x="252" y="325"/>
                </a:cubicBezTo>
                <a:cubicBezTo>
                  <a:pt x="165" y="325"/>
                  <a:pt x="165" y="325"/>
                  <a:pt x="165" y="325"/>
                </a:cubicBezTo>
                <a:lnTo>
                  <a:pt x="165" y="248"/>
                </a:lnTo>
                <a:close/>
                <a:moveTo>
                  <a:pt x="165" y="339"/>
                </a:moveTo>
                <a:cubicBezTo>
                  <a:pt x="252" y="339"/>
                  <a:pt x="252" y="339"/>
                  <a:pt x="252" y="339"/>
                </a:cubicBezTo>
                <a:cubicBezTo>
                  <a:pt x="252" y="414"/>
                  <a:pt x="252" y="414"/>
                  <a:pt x="252" y="414"/>
                </a:cubicBezTo>
                <a:cubicBezTo>
                  <a:pt x="165" y="414"/>
                  <a:pt x="165" y="414"/>
                  <a:pt x="165" y="414"/>
                </a:cubicBezTo>
                <a:lnTo>
                  <a:pt x="165" y="339"/>
                </a:lnTo>
                <a:close/>
                <a:moveTo>
                  <a:pt x="165" y="428"/>
                </a:moveTo>
                <a:cubicBezTo>
                  <a:pt x="252" y="428"/>
                  <a:pt x="252" y="428"/>
                  <a:pt x="252" y="428"/>
                </a:cubicBezTo>
                <a:cubicBezTo>
                  <a:pt x="252" y="507"/>
                  <a:pt x="252" y="507"/>
                  <a:pt x="252" y="507"/>
                </a:cubicBezTo>
                <a:cubicBezTo>
                  <a:pt x="165" y="507"/>
                  <a:pt x="165" y="507"/>
                  <a:pt x="165" y="507"/>
                </a:cubicBezTo>
                <a:lnTo>
                  <a:pt x="165" y="428"/>
                </a:lnTo>
                <a:close/>
                <a:moveTo>
                  <a:pt x="69" y="248"/>
                </a:moveTo>
                <a:cubicBezTo>
                  <a:pt x="151" y="248"/>
                  <a:pt x="151" y="248"/>
                  <a:pt x="151" y="248"/>
                </a:cubicBezTo>
                <a:cubicBezTo>
                  <a:pt x="151" y="325"/>
                  <a:pt x="151" y="325"/>
                  <a:pt x="151" y="325"/>
                </a:cubicBezTo>
                <a:cubicBezTo>
                  <a:pt x="69" y="325"/>
                  <a:pt x="69" y="325"/>
                  <a:pt x="69" y="325"/>
                </a:cubicBezTo>
                <a:lnTo>
                  <a:pt x="69" y="248"/>
                </a:lnTo>
                <a:close/>
                <a:moveTo>
                  <a:pt x="69" y="339"/>
                </a:moveTo>
                <a:cubicBezTo>
                  <a:pt x="151" y="339"/>
                  <a:pt x="151" y="339"/>
                  <a:pt x="151" y="339"/>
                </a:cubicBezTo>
                <a:cubicBezTo>
                  <a:pt x="151" y="414"/>
                  <a:pt x="151" y="414"/>
                  <a:pt x="151" y="414"/>
                </a:cubicBezTo>
                <a:cubicBezTo>
                  <a:pt x="69" y="414"/>
                  <a:pt x="69" y="414"/>
                  <a:pt x="69" y="414"/>
                </a:cubicBezTo>
                <a:lnTo>
                  <a:pt x="69" y="339"/>
                </a:lnTo>
                <a:close/>
                <a:moveTo>
                  <a:pt x="69" y="428"/>
                </a:moveTo>
                <a:cubicBezTo>
                  <a:pt x="151" y="428"/>
                  <a:pt x="151" y="428"/>
                  <a:pt x="151" y="428"/>
                </a:cubicBezTo>
                <a:cubicBezTo>
                  <a:pt x="151" y="507"/>
                  <a:pt x="151" y="507"/>
                  <a:pt x="151" y="507"/>
                </a:cubicBezTo>
                <a:cubicBezTo>
                  <a:pt x="69" y="507"/>
                  <a:pt x="69" y="507"/>
                  <a:pt x="69" y="507"/>
                </a:cubicBezTo>
                <a:lnTo>
                  <a:pt x="69" y="428"/>
                </a:lnTo>
                <a:close/>
              </a:path>
            </a:pathLst>
          </a:custGeom>
          <a:solidFill>
            <a:srgbClr val="57565A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1410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SUMMIT </a:t>
            </a:r>
            <a:r>
              <a:rPr lang="en-US" dirty="0" smtClean="0"/>
              <a:t>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September 7</a:t>
            </a:r>
            <a:r>
              <a:rPr lang="en-US" b="1" baseline="30000" dirty="0"/>
              <a:t>th</a:t>
            </a:r>
            <a:r>
              <a:rPr lang="en-US" b="1" dirty="0"/>
              <a:t>: Establishing </a:t>
            </a:r>
            <a:r>
              <a:rPr lang="en-US" b="1" dirty="0" smtClean="0"/>
              <a:t>Benchmark/Signing of HJR7 </a:t>
            </a:r>
          </a:p>
          <a:p>
            <a:pPr lvl="0"/>
            <a:r>
              <a:rPr lang="en-US" b="1" dirty="0" smtClean="0"/>
              <a:t>September </a:t>
            </a:r>
            <a:r>
              <a:rPr lang="en-US" b="1" dirty="0" smtClean="0"/>
              <a:t>22</a:t>
            </a:r>
            <a:r>
              <a:rPr lang="en-US" b="1" baseline="30000" dirty="0" smtClean="0"/>
              <a:t>nd</a:t>
            </a:r>
            <a:r>
              <a:rPr lang="en-US" b="1" dirty="0" smtClean="0"/>
              <a:t>: </a:t>
            </a:r>
            <a:r>
              <a:rPr lang="en-US" b="1" dirty="0" smtClean="0"/>
              <a:t>Provider/Hospital Leadership</a:t>
            </a:r>
          </a:p>
          <a:p>
            <a:pPr lvl="0"/>
            <a:r>
              <a:rPr lang="en-US" b="1" dirty="0" smtClean="0"/>
              <a:t>September </a:t>
            </a:r>
            <a:r>
              <a:rPr lang="en-US" b="1" dirty="0" smtClean="0"/>
              <a:t>25</a:t>
            </a:r>
            <a:r>
              <a:rPr lang="en-US" b="1" baseline="30000" dirty="0" smtClean="0"/>
              <a:t>th</a:t>
            </a:r>
            <a:r>
              <a:rPr lang="en-US" b="1" dirty="0"/>
              <a:t>: </a:t>
            </a:r>
            <a:r>
              <a:rPr lang="en-US" b="1" dirty="0" smtClean="0"/>
              <a:t>Legal/Regulatory Issues</a:t>
            </a:r>
            <a:endParaRPr lang="en-US" dirty="0"/>
          </a:p>
          <a:p>
            <a:pPr lvl="0"/>
            <a:r>
              <a:rPr lang="en-US" b="1" dirty="0" smtClean="0"/>
              <a:t>October 18</a:t>
            </a:r>
            <a:r>
              <a:rPr lang="en-US" b="1" baseline="30000" dirty="0" smtClean="0"/>
              <a:t>th</a:t>
            </a:r>
            <a:r>
              <a:rPr lang="en-US" b="1" dirty="0"/>
              <a:t>: Data A</a:t>
            </a:r>
            <a:r>
              <a:rPr lang="en-US" b="1" dirty="0" smtClean="0"/>
              <a:t>nalytics/Total </a:t>
            </a:r>
            <a:r>
              <a:rPr lang="en-US" b="1" dirty="0"/>
              <a:t>Cost of </a:t>
            </a:r>
            <a:r>
              <a:rPr lang="en-US" b="1" dirty="0" smtClean="0"/>
              <a:t>Care</a:t>
            </a:r>
            <a:r>
              <a:rPr lang="en-US" b="1" dirty="0"/>
              <a:t> </a:t>
            </a:r>
            <a:r>
              <a:rPr lang="en-US" b="1" dirty="0" smtClean="0"/>
              <a:t>Methodology</a:t>
            </a:r>
          </a:p>
          <a:p>
            <a:r>
              <a:rPr lang="en-US" b="1" dirty="0"/>
              <a:t>November 2</a:t>
            </a:r>
            <a:r>
              <a:rPr lang="en-US" b="1" baseline="30000" dirty="0"/>
              <a:t>nd</a:t>
            </a:r>
            <a:r>
              <a:rPr lang="en-US" b="1" dirty="0"/>
              <a:t>: Governance/Authority 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11497537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-IMPACT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HEALTHCARE DOLLAR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RIVER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VARIATION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RIVER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VARIATIONS">
  <a:themeElements>
    <a:clrScheme name="BCBSMA Foundation PPT">
      <a:dk1>
        <a:srgbClr val="1C1C1C"/>
      </a:dk1>
      <a:lt1>
        <a:srgbClr val="FFFFFF"/>
      </a:lt1>
      <a:dk2>
        <a:srgbClr val="0E6E83"/>
      </a:dk2>
      <a:lt2>
        <a:srgbClr val="389A8A"/>
      </a:lt2>
      <a:accent1>
        <a:srgbClr val="5D87A1"/>
      </a:accent1>
      <a:accent2>
        <a:srgbClr val="969696"/>
      </a:accent2>
      <a:accent3>
        <a:srgbClr val="FFE153"/>
      </a:accent3>
      <a:accent4>
        <a:srgbClr val="7F3F61"/>
      </a:accent4>
      <a:accent5>
        <a:srgbClr val="D3643B"/>
      </a:accent5>
      <a:accent6>
        <a:srgbClr val="389A8A"/>
      </a:accent6>
      <a:hlink>
        <a:srgbClr val="D3643B"/>
      </a:hlink>
      <a:folHlink>
        <a:srgbClr val="389A8A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F3F61"/>
        </a:dk1>
        <a:lt1>
          <a:srgbClr val="FFFFFF"/>
        </a:lt1>
        <a:dk2>
          <a:srgbClr val="5D87A1"/>
        </a:dk2>
        <a:lt2>
          <a:srgbClr val="969696"/>
        </a:lt2>
        <a:accent1>
          <a:srgbClr val="0E6E83"/>
        </a:accent1>
        <a:accent2>
          <a:srgbClr val="D3643B"/>
        </a:accent2>
        <a:accent3>
          <a:srgbClr val="FFFFFF"/>
        </a:accent3>
        <a:accent4>
          <a:srgbClr val="6C3452"/>
        </a:accent4>
        <a:accent5>
          <a:srgbClr val="AABAC1"/>
        </a:accent5>
        <a:accent6>
          <a:srgbClr val="BF5A35"/>
        </a:accent6>
        <a:hlink>
          <a:srgbClr val="FFE153"/>
        </a:hlink>
        <a:folHlink>
          <a:srgbClr val="389A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Kara DHSS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F1F2E"/>
      </a:accent1>
      <a:accent2>
        <a:srgbClr val="48141E"/>
      </a:accent2>
      <a:accent3>
        <a:srgbClr val="66B1C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a DHSS" id="{F02942D3-ED83-4A43-9686-560F33F8BC63}" vid="{613DBA36-AC9A-4581-8C69-A590BFE5BADB}"/>
    </a:ext>
  </a:extLst>
</a:theme>
</file>

<file path=ppt/theme/theme9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25733</TotalTime>
  <Words>737</Words>
  <Application>Microsoft Office PowerPoint</Application>
  <PresentationFormat>On-screen Show (4:3)</PresentationFormat>
  <Paragraphs>153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Gill Sans MT</vt:lpstr>
      <vt:lpstr>Wingdings</vt:lpstr>
      <vt:lpstr>Wingdings 2</vt:lpstr>
      <vt:lpstr>Custom Design</vt:lpstr>
      <vt:lpstr>1-IMPACT</vt:lpstr>
      <vt:lpstr>2_HEALTHCARE DOLLARS</vt:lpstr>
      <vt:lpstr>3_DRIVERS</vt:lpstr>
      <vt:lpstr>4_VARIATIONS</vt:lpstr>
      <vt:lpstr>4_DRIVERS</vt:lpstr>
      <vt:lpstr>5_VARIATIONS</vt:lpstr>
      <vt:lpstr>Kara DHSS</vt:lpstr>
      <vt:lpstr>Office Theme</vt:lpstr>
      <vt:lpstr>PowerPoint Presentation</vt:lpstr>
      <vt:lpstr>OVERVIEW</vt:lpstr>
      <vt:lpstr>Delaware Spends More on Health Care than Most Other States</vt:lpstr>
      <vt:lpstr>Delaware’s Total Health Spending Will Double from 2009 to 2020</vt:lpstr>
      <vt:lpstr>PowerPoint Presentation</vt:lpstr>
      <vt:lpstr>Key Elements</vt:lpstr>
      <vt:lpstr>PowerPoint Presentation</vt:lpstr>
      <vt:lpstr> HOW IT ALL CONNECTS</vt:lpstr>
      <vt:lpstr>SUMMIT DATES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Madolyn Allison</dc:creator>
  <cp:lastModifiedBy>Fredel, Jill (DHSS)</cp:lastModifiedBy>
  <cp:revision>780</cp:revision>
  <cp:lastPrinted>2017-09-05T16:56:11Z</cp:lastPrinted>
  <dcterms:created xsi:type="dcterms:W3CDTF">2010-12-20T05:21:32Z</dcterms:created>
  <dcterms:modified xsi:type="dcterms:W3CDTF">2017-09-13T14:08:13Z</dcterms:modified>
</cp:coreProperties>
</file>