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howSpecialPlsOnTitleSld="0" saveSubsetFonts="1" autoCompressPictures="0">
  <p:sldMasterIdLst>
    <p:sldMasterId id="2147483659" r:id="rId1"/>
  </p:sldMasterIdLst>
  <p:notesMasterIdLst>
    <p:notesMasterId r:id="rId12"/>
  </p:notesMasterIdLst>
  <p:handoutMasterIdLst>
    <p:handoutMasterId r:id="rId13"/>
  </p:handoutMasterIdLst>
  <p:sldIdLst>
    <p:sldId id="955" r:id="rId2"/>
    <p:sldId id="505" r:id="rId3"/>
    <p:sldId id="1017" r:id="rId4"/>
    <p:sldId id="947" r:id="rId5"/>
    <p:sldId id="1016" r:id="rId6"/>
    <p:sldId id="1019" r:id="rId7"/>
    <p:sldId id="1018" r:id="rId8"/>
    <p:sldId id="1006" r:id="rId9"/>
    <p:sldId id="1014" r:id="rId10"/>
    <p:sldId id="972" r:id="rId11"/>
  </p:sldIdLst>
  <p:sldSz cx="9144000" cy="6858000" type="screen4x3"/>
  <p:notesSz cx="6950075" cy="9236075"/>
  <p:defaultTextStyle>
    <a:defPPr>
      <a:defRPr lang="en-US"/>
    </a:defPPr>
    <a:lvl1pPr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1pPr>
    <a:lvl2pPr marL="4572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2pPr>
    <a:lvl3pPr marL="9144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3pPr>
    <a:lvl4pPr marL="13716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4pPr>
    <a:lvl5pPr marL="1828800" algn="l" defTabSz="457200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panose="020B0604020202020204" pitchFamily="34" charset="0"/>
        <a:ea typeface="+mn-ea"/>
        <a:cs typeface="Arial" panose="020B0604020202020204" pitchFamily="34" charset="0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57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3001" userDrawn="1">
          <p15:clr>
            <a:srgbClr val="A4A3A4"/>
          </p15:clr>
        </p15:guide>
        <p15:guide id="2" pos="2281" userDrawn="1">
          <p15:clr>
            <a:srgbClr val="A4A3A4"/>
          </p15:clr>
        </p15:guide>
        <p15:guide id="3" orient="horz" pos="2957" userDrawn="1">
          <p15:clr>
            <a:srgbClr val="A4A3A4"/>
          </p15:clr>
        </p15:guide>
        <p15:guide id="4" pos="2237" userDrawn="1">
          <p15:clr>
            <a:srgbClr val="A4A3A4"/>
          </p15:clr>
        </p15:guide>
        <p15:guide id="5" pos="2300" userDrawn="1">
          <p15:clr>
            <a:srgbClr val="A4A3A4"/>
          </p15:clr>
        </p15:guide>
        <p15:guide id="6" pos="2256" userDrawn="1">
          <p15:clr>
            <a:srgbClr val="A4A3A4"/>
          </p15:clr>
        </p15:guide>
        <p15:guide id="7" pos="2282" userDrawn="1">
          <p15:clr>
            <a:srgbClr val="A4A3A4"/>
          </p15:clr>
        </p15:guide>
        <p15:guide id="8" pos="2236" userDrawn="1">
          <p15:clr>
            <a:srgbClr val="A4A3A4"/>
          </p15:clr>
        </p15:guide>
        <p15:guide id="9" pos="2301" userDrawn="1">
          <p15:clr>
            <a:srgbClr val="A4A3A4"/>
          </p15:clr>
        </p15:guide>
        <p15:guide id="10" pos="2257" userDrawn="1">
          <p15:clr>
            <a:srgbClr val="A4A3A4"/>
          </p15:clr>
        </p15:guide>
        <p15:guide id="11" pos="2262" userDrawn="1">
          <p15:clr>
            <a:srgbClr val="A4A3A4"/>
          </p15:clr>
        </p15:guide>
        <p15:guide id="12" pos="2218" userDrawn="1">
          <p15:clr>
            <a:srgbClr val="A4A3A4"/>
          </p15:clr>
        </p15:guide>
        <p15:guide id="13" pos="2263" userDrawn="1">
          <p15:clr>
            <a:srgbClr val="A4A3A4"/>
          </p15:clr>
        </p15:guide>
        <p15:guide id="14" pos="2217" userDrawn="1">
          <p15:clr>
            <a:srgbClr val="A4A3A4"/>
          </p15:clr>
        </p15:guide>
        <p15:guide id="15" pos="2238" userDrawn="1">
          <p15:clr>
            <a:srgbClr val="A4A3A4"/>
          </p15:clr>
        </p15:guide>
        <p15:guide id="16" orient="horz" pos="2972">
          <p15:clr>
            <a:srgbClr val="A4A3A4"/>
          </p15:clr>
        </p15:guide>
        <p15:guide id="17" orient="horz" pos="2928">
          <p15:clr>
            <a:srgbClr val="A4A3A4"/>
          </p15:clr>
        </p15:guide>
        <p15:guide id="18" pos="2202">
          <p15:clr>
            <a:srgbClr val="A4A3A4"/>
          </p15:clr>
        </p15:guide>
        <p15:guide id="19" pos="2160">
          <p15:clr>
            <a:srgbClr val="A4A3A4"/>
          </p15:clr>
        </p15:guide>
        <p15:guide id="20" pos="2221">
          <p15:clr>
            <a:srgbClr val="A4A3A4"/>
          </p15:clr>
        </p15:guide>
        <p15:guide id="21" pos="2178">
          <p15:clr>
            <a:srgbClr val="A4A3A4"/>
          </p15:clr>
        </p15:guide>
        <p15:guide id="22" pos="2203">
          <p15:clr>
            <a:srgbClr val="A4A3A4"/>
          </p15:clr>
        </p15:guide>
        <p15:guide id="23" pos="2159">
          <p15:clr>
            <a:srgbClr val="A4A3A4"/>
          </p15:clr>
        </p15:guide>
        <p15:guide id="24" pos="2222">
          <p15:clr>
            <a:srgbClr val="A4A3A4"/>
          </p15:clr>
        </p15:guide>
        <p15:guide id="25" pos="2179">
          <p15:clr>
            <a:srgbClr val="A4A3A4"/>
          </p15:clr>
        </p15:guide>
        <p15:guide id="26" pos="2184">
          <p15:clr>
            <a:srgbClr val="A4A3A4"/>
          </p15:clr>
        </p15:guide>
        <p15:guide id="27" pos="2142">
          <p15:clr>
            <a:srgbClr val="A4A3A4"/>
          </p15:clr>
        </p15:guide>
        <p15:guide id="28" pos="2185">
          <p15:clr>
            <a:srgbClr val="A4A3A4"/>
          </p15:clr>
        </p15:guide>
        <p15:guide id="29" pos="2141">
          <p15:clr>
            <a:srgbClr val="A4A3A4"/>
          </p15:clr>
        </p15:guide>
        <p15:guide id="30" pos="2161">
          <p15:clr>
            <a:srgbClr val="A4A3A4"/>
          </p15:clr>
        </p15:guide>
        <p15:guide id="31" orient="horz" pos="2982">
          <p15:clr>
            <a:srgbClr val="A4A3A4"/>
          </p15:clr>
        </p15:guide>
        <p15:guide id="32" orient="horz" pos="2938">
          <p15:clr>
            <a:srgbClr val="A4A3A4"/>
          </p15:clr>
        </p15:guide>
        <p15:guide id="33" orient="horz" pos="2953">
          <p15:clr>
            <a:srgbClr val="A4A3A4"/>
          </p15:clr>
        </p15:guide>
        <p15:guide id="34" orient="horz" pos="2909">
          <p15:clr>
            <a:srgbClr val="A4A3A4"/>
          </p15:clr>
        </p15:guide>
        <p15:guide id="35" pos="2332">
          <p15:clr>
            <a:srgbClr val="A4A3A4"/>
          </p15:clr>
        </p15:guide>
        <p15:guide id="36" pos="2287">
          <p15:clr>
            <a:srgbClr val="A4A3A4"/>
          </p15:clr>
        </p15:guide>
        <p15:guide id="37" pos="2351">
          <p15:clr>
            <a:srgbClr val="A4A3A4"/>
          </p15:clr>
        </p15:guide>
        <p15:guide id="38" pos="2306">
          <p15:clr>
            <a:srgbClr val="A4A3A4"/>
          </p15:clr>
        </p15:guide>
        <p15:guide id="39" pos="2333">
          <p15:clr>
            <a:srgbClr val="A4A3A4"/>
          </p15:clr>
        </p15:guide>
        <p15:guide id="40" pos="2286">
          <p15:clr>
            <a:srgbClr val="A4A3A4"/>
          </p15:clr>
        </p15:guide>
        <p15:guide id="41" pos="2352">
          <p15:clr>
            <a:srgbClr val="A4A3A4"/>
          </p15:clr>
        </p15:guide>
        <p15:guide id="42" pos="2307">
          <p15:clr>
            <a:srgbClr val="A4A3A4"/>
          </p15:clr>
        </p15:guide>
        <p15:guide id="43" pos="2312">
          <p15:clr>
            <a:srgbClr val="A4A3A4"/>
          </p15:clr>
        </p15:guide>
        <p15:guide id="44" pos="2267">
          <p15:clr>
            <a:srgbClr val="A4A3A4"/>
          </p15:clr>
        </p15:guide>
        <p15:guide id="45" pos="2313">
          <p15:clr>
            <a:srgbClr val="A4A3A4"/>
          </p15:clr>
        </p15:guide>
        <p15:guide id="46" pos="2266">
          <p15:clr>
            <a:srgbClr val="A4A3A4"/>
          </p15:clr>
        </p15:guide>
        <p15:guide id="47" pos="2288">
          <p15:clr>
            <a:srgbClr val="A4A3A4"/>
          </p15:clr>
        </p15:guide>
        <p15:guide id="48" pos="2251">
          <p15:clr>
            <a:srgbClr val="A4A3A4"/>
          </p15:clr>
        </p15:guide>
        <p15:guide id="49" pos="2208">
          <p15:clr>
            <a:srgbClr val="A4A3A4"/>
          </p15:clr>
        </p15:guide>
        <p15:guide id="50" pos="2270">
          <p15:clr>
            <a:srgbClr val="A4A3A4"/>
          </p15:clr>
        </p15:guide>
        <p15:guide id="51" pos="2226">
          <p15:clr>
            <a:srgbClr val="A4A3A4"/>
          </p15:clr>
        </p15:guide>
        <p15:guide id="52" pos="2252">
          <p15:clr>
            <a:srgbClr val="A4A3A4"/>
          </p15:clr>
        </p15:guide>
        <p15:guide id="53" pos="2207">
          <p15:clr>
            <a:srgbClr val="A4A3A4"/>
          </p15:clr>
        </p15:guide>
        <p15:guide id="54" pos="2271">
          <p15:clr>
            <a:srgbClr val="A4A3A4"/>
          </p15:clr>
        </p15:guide>
        <p15:guide id="55" pos="2227">
          <p15:clr>
            <a:srgbClr val="A4A3A4"/>
          </p15:clr>
        </p15:guide>
        <p15:guide id="56" pos="2233">
          <p15:clr>
            <a:srgbClr val="A4A3A4"/>
          </p15:clr>
        </p15:guide>
        <p15:guide id="57" pos="2190">
          <p15:clr>
            <a:srgbClr val="A4A3A4"/>
          </p15:clr>
        </p15:guide>
        <p15:guide id="58" pos="2234">
          <p15:clr>
            <a:srgbClr val="A4A3A4"/>
          </p15:clr>
        </p15:guide>
        <p15:guide id="59" pos="2189">
          <p15:clr>
            <a:srgbClr val="A4A3A4"/>
          </p15:clr>
        </p15:guide>
        <p15:guide id="60" pos="2209">
          <p15:clr>
            <a:srgbClr val="A4A3A4"/>
          </p15:clr>
        </p15:guide>
        <p15:guide id="61" pos="2261">
          <p15:clr>
            <a:srgbClr val="A4A3A4"/>
          </p15:clr>
        </p15:guide>
        <p15:guide id="62" pos="2280">
          <p15:clr>
            <a:srgbClr val="A4A3A4"/>
          </p15:clr>
        </p15:guide>
        <p15:guide id="63" pos="2216">
          <p15:clr>
            <a:srgbClr val="A4A3A4"/>
          </p15:clr>
        </p15:guide>
        <p15:guide id="64" pos="2243">
          <p15:clr>
            <a:srgbClr val="A4A3A4"/>
          </p15:clr>
        </p15:guide>
        <p15:guide id="65" pos="2199">
          <p15:clr>
            <a:srgbClr val="A4A3A4"/>
          </p15:clr>
        </p15:guide>
        <p15:guide id="66" pos="2244">
          <p15:clr>
            <a:srgbClr val="A4A3A4"/>
          </p15:clr>
        </p15:guide>
        <p15:guide id="67" pos="2198">
          <p15:clr>
            <a:srgbClr val="A4A3A4"/>
          </p15:clr>
        </p15:guide>
        <p15:guide id="68" pos="2183">
          <p15:clr>
            <a:srgbClr val="A4A3A4"/>
          </p15:clr>
        </p15:guide>
        <p15:guide id="69" pos="2140">
          <p15:clr>
            <a:srgbClr val="A4A3A4"/>
          </p15:clr>
        </p15:guide>
        <p15:guide id="70" pos="2166">
          <p15:clr>
            <a:srgbClr val="A4A3A4"/>
          </p15:clr>
        </p15:guide>
        <p15:guide id="71" pos="2123">
          <p15:clr>
            <a:srgbClr val="A4A3A4"/>
          </p15:clr>
        </p15:guide>
        <p15:guide id="72" pos="2167">
          <p15:clr>
            <a:srgbClr val="A4A3A4"/>
          </p15:clr>
        </p15:guide>
        <p15:guide id="73" pos="2122">
          <p15:clr>
            <a:srgbClr val="A4A3A4"/>
          </p15:clr>
        </p15:guide>
        <p15:guide id="74" pos="2331">
          <p15:clr>
            <a:srgbClr val="A4A3A4"/>
          </p15:clr>
        </p15:guide>
        <p15:guide id="75" pos="2292">
          <p15:clr>
            <a:srgbClr val="A4A3A4"/>
          </p15:clr>
        </p15:guide>
        <p15:guide id="76" pos="2248">
          <p15:clr>
            <a:srgbClr val="A4A3A4"/>
          </p15:clr>
        </p15:guide>
        <p15:guide id="77" pos="2293">
          <p15:clr>
            <a:srgbClr val="A4A3A4"/>
          </p15:clr>
        </p15:guide>
        <p15:guide id="78" pos="2247">
          <p15:clr>
            <a:srgbClr val="A4A3A4"/>
          </p15:clr>
        </p15:guide>
        <p15:guide id="79" pos="2268">
          <p15:clr>
            <a:srgbClr val="A4A3A4"/>
          </p15:clr>
        </p15:guide>
        <p15:guide id="80" pos="2232">
          <p15:clr>
            <a:srgbClr val="A4A3A4"/>
          </p15:clr>
        </p15:guide>
        <p15:guide id="81" pos="2188">
          <p15:clr>
            <a:srgbClr val="A4A3A4"/>
          </p15:clr>
        </p15:guide>
        <p15:guide id="82" pos="2213">
          <p15:clr>
            <a:srgbClr val="A4A3A4"/>
          </p15:clr>
        </p15:guide>
        <p15:guide id="83" pos="2171">
          <p15:clr>
            <a:srgbClr val="A4A3A4"/>
          </p15:clr>
        </p15:guide>
        <p15:guide id="84" pos="2214">
          <p15:clr>
            <a:srgbClr val="A4A3A4"/>
          </p15:clr>
        </p15:guide>
        <p15:guide id="85" pos="217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ECFF"/>
    <a:srgbClr val="0083D9"/>
    <a:srgbClr val="B6D8E2"/>
    <a:srgbClr val="B2BDF4"/>
    <a:srgbClr val="409D47"/>
    <a:srgbClr val="CAE3FF"/>
    <a:srgbClr val="B2DE82"/>
    <a:srgbClr val="007ED9"/>
    <a:srgbClr val="409D48"/>
    <a:srgbClr val="00A59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00A15C55-8517-42AA-B614-E9B94910E393}" styleName="Medium Style 2 - Accent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F5AB1C69-6EDB-4FF4-983F-18BD219EF322}" styleName="Medium Style 2 - Accent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BC89EF96-8CEA-46FF-86C4-4CE0E7609802}" styleName="Light Style 3 - Accent 1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1"/>
              </a:solidFill>
            </a:ln>
          </a:left>
          <a:right>
            <a:ln w="12700" cmpd="sng">
              <a:solidFill>
                <a:schemeClr val="accent1"/>
              </a:solidFill>
            </a:ln>
          </a:right>
          <a:top>
            <a:ln w="12700" cmpd="sng">
              <a:solidFill>
                <a:schemeClr val="accent1"/>
              </a:solidFill>
            </a:ln>
          </a:top>
          <a:bottom>
            <a:ln w="12700" cmpd="sng">
              <a:solidFill>
                <a:schemeClr val="accent1"/>
              </a:solidFill>
            </a:ln>
          </a:bottom>
          <a:insideH>
            <a:ln w="12700" cmpd="sng">
              <a:solidFill>
                <a:schemeClr val="accent1"/>
              </a:solidFill>
            </a:ln>
          </a:insideH>
          <a:insideV>
            <a:ln w="12700" cmpd="sng">
              <a:solidFill>
                <a:schemeClr val="accent1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1">
              <a:alpha val="20000"/>
            </a:schemeClr>
          </a:solidFill>
        </a:fill>
      </a:tcStyle>
    </a:band1H>
    <a:band1V>
      <a:tcStyle>
        <a:tcBdr/>
        <a:fill>
          <a:solidFill>
            <a:schemeClr val="accent1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1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1"/>
              </a:solidFill>
            </a:ln>
          </a:bottom>
        </a:tcBdr>
        <a:fill>
          <a:noFill/>
        </a:fill>
      </a:tcStyle>
    </a:firstRow>
  </a:tblStyle>
  <a:tblStyle styleId="{8799B23B-EC83-4686-B30A-512413B5E67A}" styleName="Light Style 3 - Accent 3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 w="12700" cmpd="sng">
              <a:solidFill>
                <a:schemeClr val="accent3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3">
              <a:alpha val="20000"/>
            </a:schemeClr>
          </a:solidFill>
        </a:fill>
      </a:tcStyle>
    </a:band1H>
    <a:band1V>
      <a:tcStyle>
        <a:tcBdr/>
        <a:fill>
          <a:solidFill>
            <a:schemeClr val="accent3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3"/>
              </a:solidFill>
            </a:ln>
          </a:bottom>
        </a:tcBdr>
        <a:fill>
          <a:noFill/>
        </a:fill>
      </a:tcStyle>
    </a:firstRow>
  </a:tblStyle>
  <a:tblStyle styleId="{ED083AE6-46FA-4A59-8FB0-9F97EB10719F}" styleName="Light Style 3 - Accent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21E4AEA4-8DFA-4A89-87EB-49C32662AFE0}" styleName="Medium Style 2 - Accent 2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2">
              <a:tint val="20000"/>
            </a:schemeClr>
          </a:solidFill>
        </a:fill>
      </a:tcStyle>
    </a:wholeTbl>
    <a:band1H>
      <a:tcStyle>
        <a:tcBdr/>
        <a:fill>
          <a:solidFill>
            <a:schemeClr val="accent2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2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2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2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2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074" autoAdjust="0"/>
    <p:restoredTop sz="81553" autoAdjust="0"/>
  </p:normalViewPr>
  <p:slideViewPr>
    <p:cSldViewPr snapToGrid="0" snapToObjects="1">
      <p:cViewPr varScale="1">
        <p:scale>
          <a:sx n="45" d="100"/>
          <a:sy n="45" d="100"/>
        </p:scale>
        <p:origin x="1578" y="48"/>
      </p:cViewPr>
      <p:guideLst>
        <p:guide orient="horz" pos="2160"/>
        <p:guide pos="570"/>
      </p:guideLst>
    </p:cSldViewPr>
  </p:slideViewPr>
  <p:outlineViewPr>
    <p:cViewPr>
      <p:scale>
        <a:sx n="33" d="100"/>
        <a:sy n="33" d="100"/>
      </p:scale>
      <p:origin x="0" y="-8966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111" d="100"/>
        <a:sy n="111" d="100"/>
      </p:scale>
      <p:origin x="0" y="0"/>
    </p:cViewPr>
  </p:sorterViewPr>
  <p:notesViewPr>
    <p:cSldViewPr snapToGrid="0" snapToObjects="1">
      <p:cViewPr>
        <p:scale>
          <a:sx n="150" d="100"/>
          <a:sy n="150" d="100"/>
        </p:scale>
        <p:origin x="2424" y="-2634"/>
      </p:cViewPr>
      <p:guideLst>
        <p:guide orient="horz" pos="3001"/>
        <p:guide pos="2281"/>
        <p:guide orient="horz" pos="2957"/>
        <p:guide pos="2237"/>
        <p:guide pos="2300"/>
        <p:guide pos="2256"/>
        <p:guide pos="2282"/>
        <p:guide pos="2236"/>
        <p:guide pos="2301"/>
        <p:guide pos="2257"/>
        <p:guide pos="2262"/>
        <p:guide pos="2218"/>
        <p:guide pos="2263"/>
        <p:guide pos="2217"/>
        <p:guide pos="2238"/>
        <p:guide orient="horz" pos="2972"/>
        <p:guide orient="horz" pos="2928"/>
        <p:guide pos="2202"/>
        <p:guide pos="2160"/>
        <p:guide pos="2221"/>
        <p:guide pos="2178"/>
        <p:guide pos="2203"/>
        <p:guide pos="2159"/>
        <p:guide pos="2222"/>
        <p:guide pos="2179"/>
        <p:guide pos="2184"/>
        <p:guide pos="2142"/>
        <p:guide pos="2185"/>
        <p:guide pos="2141"/>
        <p:guide pos="2161"/>
        <p:guide orient="horz" pos="2982"/>
        <p:guide orient="horz" pos="2938"/>
        <p:guide orient="horz" pos="2953"/>
        <p:guide orient="horz" pos="2909"/>
        <p:guide pos="2332"/>
        <p:guide pos="2287"/>
        <p:guide pos="2351"/>
        <p:guide pos="2306"/>
        <p:guide pos="2333"/>
        <p:guide pos="2286"/>
        <p:guide pos="2352"/>
        <p:guide pos="2307"/>
        <p:guide pos="2312"/>
        <p:guide pos="2267"/>
        <p:guide pos="2313"/>
        <p:guide pos="2266"/>
        <p:guide pos="2288"/>
        <p:guide pos="2251"/>
        <p:guide pos="2208"/>
        <p:guide pos="2270"/>
        <p:guide pos="2226"/>
        <p:guide pos="2252"/>
        <p:guide pos="2207"/>
        <p:guide pos="2271"/>
        <p:guide pos="2227"/>
        <p:guide pos="2233"/>
        <p:guide pos="2190"/>
        <p:guide pos="2234"/>
        <p:guide pos="2189"/>
        <p:guide pos="2209"/>
        <p:guide pos="2261"/>
        <p:guide pos="2280"/>
        <p:guide pos="2216"/>
        <p:guide pos="2243"/>
        <p:guide pos="2199"/>
        <p:guide pos="2244"/>
        <p:guide pos="2198"/>
        <p:guide pos="2183"/>
        <p:guide pos="2140"/>
        <p:guide pos="2166"/>
        <p:guide pos="2123"/>
        <p:guide pos="2167"/>
        <p:guide pos="2122"/>
        <p:guide pos="2331"/>
        <p:guide pos="2292"/>
        <p:guide pos="2248"/>
        <p:guide pos="2293"/>
        <p:guide pos="2247"/>
        <p:guide pos="2268"/>
        <p:guide pos="2232"/>
        <p:guide pos="2188"/>
        <p:guide pos="2213"/>
        <p:guide pos="2171"/>
        <p:guide pos="2214"/>
        <p:guide pos="2170"/>
      </p:guideLst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11077" cy="463057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937445" y="2"/>
            <a:ext cx="3011077" cy="463057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ED0CC7C2-AE9F-4216-B58B-A7850013BCE7}" type="datetimeFigureOut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5" y="8773023"/>
            <a:ext cx="3011077" cy="463057"/>
          </a:xfrm>
          <a:prstGeom prst="rect">
            <a:avLst/>
          </a:prstGeom>
        </p:spPr>
        <p:txBody>
          <a:bodyPr vert="horz" lIns="91673" tIns="45838" rIns="91673" bIns="458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937445" y="8773023"/>
            <a:ext cx="3011077" cy="463057"/>
          </a:xfrm>
          <a:prstGeom prst="rect">
            <a:avLst/>
          </a:prstGeom>
        </p:spPr>
        <p:txBody>
          <a:bodyPr vert="horz" wrap="square" lIns="91673" tIns="45838" rIns="91673" bIns="458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4D18BF8D-C380-4610-B408-DB52609CD57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910431732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5" y="2"/>
            <a:ext cx="3011077" cy="461492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937445" y="2"/>
            <a:ext cx="3011077" cy="461492"/>
          </a:xfrm>
          <a:prstGeom prst="rect">
            <a:avLst/>
          </a:prstGeom>
        </p:spPr>
        <p:txBody>
          <a:bodyPr vert="horz" lIns="91673" tIns="45838" rIns="91673" bIns="45838" rtlCol="0"/>
          <a:lstStyle>
            <a:lvl1pPr algn="r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fld id="{DDF2E49D-1A15-4453-B188-A98350CD640D}" type="datetimeFigureOut">
              <a:rPr lang="en-US"/>
              <a:pPr>
                <a:defRPr/>
              </a:pPr>
              <a:t>10/31/2018</a:t>
            </a:fld>
            <a:endParaRPr lang="en-US" dirty="0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65225" y="692150"/>
            <a:ext cx="4619625" cy="34639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673" tIns="45838" rIns="91673" bIns="45838" rtlCol="0" anchor="ctr"/>
          <a:lstStyle/>
          <a:p>
            <a:pPr lvl="0"/>
            <a:endParaRPr lang="en-US" noProof="0" dirty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94390" y="4388074"/>
            <a:ext cx="5561304" cy="4154982"/>
          </a:xfrm>
          <a:prstGeom prst="rect">
            <a:avLst/>
          </a:prstGeom>
        </p:spPr>
        <p:txBody>
          <a:bodyPr vert="horz" lIns="91673" tIns="45838" rIns="91673" bIns="45838" rtlCol="0"/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  <a:endParaRPr lang="en-US" noProof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5" y="8773021"/>
            <a:ext cx="3011077" cy="461492"/>
          </a:xfrm>
          <a:prstGeom prst="rect">
            <a:avLst/>
          </a:prstGeom>
        </p:spPr>
        <p:txBody>
          <a:bodyPr vert="horz" lIns="91673" tIns="45838" rIns="91673" bIns="45838" rtlCol="0" anchor="b"/>
          <a:lstStyle>
            <a:lvl1pPr algn="l" eaLnBrk="1" fontAlgn="auto" hangingPunct="1">
              <a:spcBef>
                <a:spcPts val="0"/>
              </a:spcBef>
              <a:spcAft>
                <a:spcPts val="0"/>
              </a:spcAft>
              <a:defRPr sz="1200"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937445" y="8773021"/>
            <a:ext cx="3011077" cy="461492"/>
          </a:xfrm>
          <a:prstGeom prst="rect">
            <a:avLst/>
          </a:prstGeom>
        </p:spPr>
        <p:txBody>
          <a:bodyPr vert="horz" wrap="square" lIns="91673" tIns="45838" rIns="91673" bIns="45838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A947E882-4F88-4F35-AC86-05A64CBB6440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226386143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Notes Placeholder 2"/>
          <p:cNvSpPr>
            <a:spLocks noGrp="1"/>
          </p:cNvSpPr>
          <p:nvPr>
            <p:ph type="body" idx="1"/>
          </p:nvPr>
        </p:nvSpPr>
        <p:spPr bwMode="auto">
          <a:xfrm>
            <a:off x="709613" y="4460876"/>
            <a:ext cx="5683250" cy="4302124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1700" dirty="0" smtClean="0">
              <a:latin typeface="Arial" panose="020B0604020202020204" pitchFamily="34" charset="0"/>
              <a:ea typeface="ＭＳ Ｐゴシック" panose="020B0600070205080204" pitchFamily="34" charset="-128"/>
              <a:cs typeface="Arial" panose="020B0604020202020204" pitchFamily="34" charset="0"/>
            </a:endParaRPr>
          </a:p>
        </p:txBody>
      </p:sp>
      <p:sp>
        <p:nvSpPr>
          <p:cNvPr id="11267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</p:spTree>
    <p:extLst>
      <p:ext uri="{BB962C8B-B14F-4D97-AF65-F5344CB8AC3E}">
        <p14:creationId xmlns:p14="http://schemas.microsoft.com/office/powerpoint/2010/main" val="2809841143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/>
              <a:pPr>
                <a:defRPr/>
              </a:pPr>
              <a:t>10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942888306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1331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endParaRPr lang="en-US" altLang="en-US" sz="2400" dirty="0">
              <a:cs typeface="Arial" panose="020B0604020202020204" pitchFamily="34" charset="0"/>
            </a:endParaRPr>
          </a:p>
        </p:txBody>
      </p:sp>
      <p:sp>
        <p:nvSpPr>
          <p:cNvPr id="1331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601" indent="-28588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5083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804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086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99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190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181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1724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740EF281-E094-4DEE-8233-238EFDFB851D}" type="slidenum">
              <a:rPr lang="en-US" altLang="en-US" smtClean="0">
                <a:latin typeface="Calibri" panose="020F0502020204030204" pitchFamily="34" charset="0"/>
              </a:rPr>
              <a:pPr/>
              <a:t>2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55548287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628650" lvl="1" indent="-171450">
              <a:buFont typeface="Arial" panose="020B0604020202020204" pitchFamily="34" charset="0"/>
              <a:buChar char="•"/>
            </a:pPr>
            <a:endParaRPr lang="en-US" sz="1200" kern="1200" dirty="0" smtClean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pPr marL="285750" indent="-285750">
              <a:buFont typeface="Arial" panose="020B0604020202020204" pitchFamily="34" charset="0"/>
              <a:buChar char="•"/>
            </a:pPr>
            <a:endParaRPr lang="en-US" altLang="en-US" sz="1800" dirty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601" indent="-28588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5083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804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086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99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190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181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1724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29F777-A97F-4015-88EA-9A46589BDA5F}" type="slidenum">
              <a:rPr lang="en-US" altLang="en-US" smtClean="0">
                <a:latin typeface="Calibri" panose="020F0502020204030204" pitchFamily="34" charset="0"/>
              </a:rPr>
              <a:pPr/>
              <a:t>3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92373034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962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>
                <a:solidFill>
                  <a:prstClr val="black"/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prstClr val="black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967139627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/>
              <a:pPr>
                <a:defRPr/>
              </a:pPr>
              <a:t>6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383235206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7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81290856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sz="180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A947E882-4F88-4F35-AC86-05A64CBB6440}" type="slidenum">
              <a:rPr lang="en-US" altLang="en-US" smtClean="0"/>
              <a:pPr>
                <a:defRPr/>
              </a:pPr>
              <a:t>8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157453400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Slide Image Placeholder 1"/>
          <p:cNvSpPr>
            <a:spLocks noGrp="1" noRot="1" noChangeAspect="1" noTextEdit="1"/>
          </p:cNvSpPr>
          <p:nvPr>
            <p:ph type="sldImg"/>
          </p:nvPr>
        </p:nvSpPr>
        <p:spPr bwMode="auto">
          <a:xfrm>
            <a:off x="1165225" y="692150"/>
            <a:ext cx="4619625" cy="3463925"/>
          </a:xfrm>
          <a:noFill/>
          <a:ln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sp>
      <p:sp>
        <p:nvSpPr>
          <p:cNvPr id="23555" name="Notes Placeholder 2"/>
          <p:cNvSpPr>
            <a:spLocks noGrp="1"/>
          </p:cNvSpPr>
          <p:nvPr>
            <p:ph type="body" idx="1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 numCol="1" anchor="t" anchorCtr="0" compatLnSpc="1">
            <a:prstTxWarp prst="textNoShape">
              <a:avLst/>
            </a:prstTxWarp>
          </a:bodyPr>
          <a:lstStyle/>
          <a:p>
            <a:pPr marL="0" marR="0" indent="0" algn="l" defTabSz="457200" rtl="0" eaLnBrk="0" fontAlgn="base" latinLnBrk="0" hangingPunct="0">
              <a:lnSpc>
                <a:spcPct val="100000"/>
              </a:lnSpc>
              <a:spcBef>
                <a:spcPct val="3000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endParaRPr lang="en-US" altLang="en-US" sz="1800" dirty="0" smtClean="0"/>
          </a:p>
        </p:txBody>
      </p:sp>
      <p:sp>
        <p:nvSpPr>
          <p:cNvPr id="23556" name="Slide Number Placeholder 3"/>
          <p:cNvSpPr>
            <a:spLocks noGrp="1"/>
          </p:cNvSpPr>
          <p:nvPr>
            <p:ph type="sldNum" sz="quarter" idx="5"/>
          </p:nvPr>
        </p:nvSpPr>
        <p:spPr bwMode="auto"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3601" indent="-285881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5083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2804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62086" indent="-228080"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199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6190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11815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61724" indent="-228080" defTabSz="44991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fld id="{4929F777-A97F-4015-88EA-9A46589BDA5F}" type="slidenum">
              <a:rPr lang="en-US" altLang="en-US" smtClean="0">
                <a:latin typeface="Calibri" panose="020F0502020204030204" pitchFamily="34" charset="0"/>
              </a:rPr>
              <a:pPr/>
              <a:t>9</a:t>
            </a:fld>
            <a:endParaRPr lang="en-US" altLang="en-US" dirty="0" smtClean="0">
              <a:latin typeface="Calibri" panose="020F050202020403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533703971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7" descr="PCG_ChooseHealth_Presentation_TitleArt.jpg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793080" y="1435703"/>
            <a:ext cx="7539100" cy="1931251"/>
          </a:xfrm>
        </p:spPr>
        <p:txBody>
          <a:bodyPr>
            <a:normAutofit/>
          </a:bodyPr>
          <a:lstStyle>
            <a:lvl1pPr>
              <a:defRPr sz="3600">
                <a:solidFill>
                  <a:srgbClr val="FFFFFF"/>
                </a:solidFill>
                <a:latin typeface="+mj-lt"/>
                <a:cs typeface="Times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793080" y="3399105"/>
            <a:ext cx="6853300" cy="901657"/>
          </a:xfrm>
        </p:spPr>
        <p:txBody>
          <a:bodyPr>
            <a:normAutofit/>
          </a:bodyPr>
          <a:lstStyle>
            <a:lvl1pPr marL="0" indent="0" algn="l">
              <a:buNone/>
              <a:defRPr sz="1800">
                <a:solidFill>
                  <a:srgbClr val="FFFFFF"/>
                </a:solidFill>
                <a:latin typeface="Arial"/>
                <a:cs typeface="Arial"/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dirty="0" smtClean="0"/>
              <a:t>Click to edit Master subtitle style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8904797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>
                <a:latin typeface="+mj-lt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>
            <a:lvl1pPr marL="182880" indent="-274320">
              <a:buClr>
                <a:srgbClr val="007ED9"/>
              </a:buClr>
              <a:buFont typeface="Arial"/>
              <a:buChar char="•"/>
              <a:defRPr sz="2400"/>
            </a:lvl1pPr>
            <a:lvl2pPr marL="742950" indent="-285750">
              <a:buClr>
                <a:srgbClr val="007ED9"/>
              </a:buClr>
              <a:buFont typeface="Arial"/>
              <a:buChar char="•"/>
              <a:defRPr sz="2400"/>
            </a:lvl2pPr>
            <a:lvl3pPr marL="1143000" indent="-228600">
              <a:buClr>
                <a:srgbClr val="007ED9"/>
              </a:buClr>
              <a:buFont typeface="Arial"/>
              <a:buChar char="•"/>
              <a:defRPr sz="2400"/>
            </a:lvl3pPr>
            <a:lvl4pPr marL="1600200" indent="-228600">
              <a:buClr>
                <a:srgbClr val="007ED9"/>
              </a:buClr>
              <a:buFont typeface="Arial"/>
              <a:buChar char="•"/>
              <a:defRPr sz="2400"/>
            </a:lvl4pPr>
            <a:lvl5pPr marL="2057400" indent="-228600">
              <a:buClr>
                <a:srgbClr val="007ED9"/>
              </a:buClr>
              <a:buFont typeface="Arial"/>
              <a:buChar char="•"/>
              <a:defRPr sz="2400"/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7F6B9C3-684B-44AE-B018-336CC860393B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105881264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1433390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en-US" noProof="0" dirty="0"/>
          </a:p>
        </p:txBody>
      </p:sp>
      <p:sp>
        <p:nvSpPr>
          <p:cNvPr id="4" name="Title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</p:spPr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56462668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>
            <a:lvl1pPr>
              <a:defRPr sz="3200" baseline="0">
                <a:latin typeface="Arial" pitchFamily="34" charset="0"/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765300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05062"/>
            <a:ext cx="4040188" cy="3563938"/>
          </a:xfrm>
        </p:spPr>
        <p:txBody>
          <a:bodyPr/>
          <a:lstStyle>
            <a:lvl1pPr marL="342900" indent="-342900">
              <a:buClr>
                <a:srgbClr val="409D47"/>
              </a:buClr>
              <a:buFont typeface="Arial"/>
              <a:buChar char="•"/>
              <a:defRPr sz="2400"/>
            </a:lvl1pPr>
            <a:lvl2pPr marL="800100" indent="-342900">
              <a:buClr>
                <a:srgbClr val="409D47"/>
              </a:buClr>
              <a:buFont typeface="Arial"/>
              <a:buChar char="•"/>
              <a:defRPr sz="2000"/>
            </a:lvl2pPr>
            <a:lvl3pPr marL="1200150" indent="-285750">
              <a:buClr>
                <a:srgbClr val="409D47"/>
              </a:buClr>
              <a:buFont typeface="Arial"/>
              <a:buChar char="•"/>
              <a:defRPr sz="1800"/>
            </a:lvl3pPr>
            <a:lvl4pPr marL="1657350" indent="-285750">
              <a:buClr>
                <a:srgbClr val="409D47"/>
              </a:buClr>
              <a:buFont typeface="Arial"/>
              <a:buChar char="•"/>
              <a:defRPr sz="1600"/>
            </a:lvl4pPr>
            <a:lvl5pPr marL="2114550" indent="-285750">
              <a:buClr>
                <a:srgbClr val="409D47"/>
              </a:buClr>
              <a:buFont typeface="Arial"/>
              <a:buChar char="•"/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765300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405062"/>
            <a:ext cx="4041775" cy="3563938"/>
          </a:xfrm>
        </p:spPr>
        <p:txBody>
          <a:bodyPr/>
          <a:lstStyle>
            <a:lvl1pPr>
              <a:buClr>
                <a:srgbClr val="409D47"/>
              </a:buClr>
              <a:defRPr sz="2400"/>
            </a:lvl1pPr>
            <a:lvl2pPr>
              <a:buClr>
                <a:srgbClr val="409D47"/>
              </a:buClr>
              <a:defRPr sz="2000"/>
            </a:lvl2pPr>
            <a:lvl3pPr>
              <a:buClr>
                <a:srgbClr val="409D47"/>
              </a:buClr>
              <a:defRPr sz="1800"/>
            </a:lvl3pPr>
            <a:lvl4pPr>
              <a:buClr>
                <a:srgbClr val="409D47"/>
              </a:buClr>
              <a:defRPr sz="1600"/>
            </a:lvl4pPr>
            <a:lvl5pPr>
              <a:buClr>
                <a:srgbClr val="409D47"/>
              </a:buCl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68884567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tle Placeholder 1"/>
          <p:cNvSpPr>
            <a:spLocks noGrp="1"/>
          </p:cNvSpPr>
          <p:nvPr>
            <p:ph type="title"/>
          </p:nvPr>
        </p:nvSpPr>
        <p:spPr>
          <a:xfrm>
            <a:off x="820738" y="114284"/>
            <a:ext cx="7767700" cy="1143000"/>
          </a:xfrm>
          <a:prstGeom prst="rect">
            <a:avLst/>
          </a:prstGeom>
        </p:spPr>
        <p:txBody>
          <a:bodyPr rtlCol="0">
            <a:normAutofit/>
          </a:bodyPr>
          <a:lstStyle/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4" name="Date Placeholder 1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srgbClr val="FFFFFF"/>
                </a:solidFill>
                <a:latin typeface="+mn-lt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0669406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457200" y="6356354"/>
            <a:ext cx="2133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124200" y="6356354"/>
            <a:ext cx="2895600" cy="365125"/>
          </a:xfrm>
          <a:prstGeom prst="rect">
            <a:avLst/>
          </a:prstGeom>
        </p:spPr>
        <p:txBody>
          <a:bodyPr/>
          <a:lstStyle>
            <a:lvl1pPr eaLnBrk="1" fontAlgn="auto" hangingPunct="1">
              <a:spcBef>
                <a:spcPts val="0"/>
              </a:spcBef>
              <a:spcAft>
                <a:spcPts val="0"/>
              </a:spcAft>
              <a:defRPr>
                <a:solidFill>
                  <a:prstClr val="black">
                    <a:tint val="75000"/>
                  </a:prstClr>
                </a:solidFill>
                <a:latin typeface="Calibri"/>
                <a:cs typeface="+mn-cs"/>
              </a:defRPr>
            </a:lvl1pPr>
          </a:lstStyle>
          <a:p>
            <a:pPr>
              <a:defRPr/>
            </a:pP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898989"/>
                </a:solidFill>
                <a:latin typeface="Calibri" panose="020F0502020204030204" pitchFamily="34" charset="0"/>
              </a:defRPr>
            </a:lvl1pPr>
          </a:lstStyle>
          <a:p>
            <a:pPr>
              <a:defRPr/>
            </a:pPr>
            <a:fld id="{EC23DDB0-BE13-483C-97CA-C8126B7C1842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  <p:extLst>
      <p:ext uri="{BB962C8B-B14F-4D97-AF65-F5344CB8AC3E}">
        <p14:creationId xmlns:p14="http://schemas.microsoft.com/office/powerpoint/2010/main" val="3667037918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6" descr="PCG_ChooseHealth_Presentation_TextArt.jpg"/>
          <p:cNvPicPr>
            <a:picLocks noChangeAspect="1"/>
          </p:cNvPicPr>
          <p:nvPr userDrawn="1"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027" name="Title Placeholder 1"/>
          <p:cNvSpPr>
            <a:spLocks noGrp="1"/>
          </p:cNvSpPr>
          <p:nvPr>
            <p:ph type="title"/>
          </p:nvPr>
        </p:nvSpPr>
        <p:spPr bwMode="auto">
          <a:xfrm>
            <a:off x="820740" y="114300"/>
            <a:ext cx="7767637" cy="1143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1028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820740" y="1600204"/>
            <a:ext cx="7767637" cy="4525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794125" y="6289679"/>
            <a:ext cx="1758950" cy="365125"/>
          </a:xfrm>
          <a:prstGeom prst="rect">
            <a:avLst/>
          </a:prstGeom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>
            <a:lvl1pPr algn="ctr" eaLnBrk="1" hangingPunct="1">
              <a:defRPr sz="1000">
                <a:solidFill>
                  <a:srgbClr val="FFFFFF"/>
                </a:solidFill>
                <a:latin typeface="Times" panose="02020603050405020304" pitchFamily="18" charset="0"/>
                <a:cs typeface="Times" panose="02020603050405020304" pitchFamily="18" charset="0"/>
              </a:defRPr>
            </a:lvl1pPr>
          </a:lstStyle>
          <a:p>
            <a:pPr>
              <a:defRPr/>
            </a:pPr>
            <a:fld id="{AC8945FC-7FC2-4FDD-88F8-9903978BEADD}" type="slidenum">
              <a:rPr lang="en-US" altLang="en-US"/>
              <a:pPr>
                <a:defRPr/>
              </a:pPr>
              <a:t>‹#›</a:t>
            </a:fld>
            <a:endParaRPr lang="en-US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5783" r:id="rId1"/>
    <p:sldLayoutId id="2147485784" r:id="rId2"/>
    <p:sldLayoutId id="2147485785" r:id="rId3"/>
    <p:sldLayoutId id="2147485786" r:id="rId4"/>
    <p:sldLayoutId id="2147485787" r:id="rId5"/>
    <p:sldLayoutId id="2147485788" r:id="rId6"/>
  </p:sldLayoutIdLst>
  <p:hf hdr="0" ftr="0" dt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3600" kern="1200">
          <a:solidFill>
            <a:srgbClr val="FFFFFF"/>
          </a:solidFill>
          <a:latin typeface="+mj-lt"/>
          <a:ea typeface="+mj-ea"/>
          <a:cs typeface="Times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3600">
          <a:solidFill>
            <a:srgbClr val="FFFFFF"/>
          </a:solidFill>
          <a:latin typeface="Arial" panose="020B0604020202020204" pitchFamily="34" charset="0"/>
          <a:cs typeface="Times" panose="02020603050405020304" pitchFamily="18" charset="0"/>
        </a:defRPr>
      </a:lvl9pPr>
    </p:titleStyle>
    <p:bodyStyle>
      <a:lvl1pPr marL="182563" indent="-273050" algn="l" defTabSz="457200" rtl="0" eaLnBrk="0" fontAlgn="base" hangingPunct="0">
        <a:spcBef>
          <a:spcPts val="763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Clr>
          <a:srgbClr val="0083D9"/>
        </a:buClr>
        <a:buFont typeface="Arial" panose="020B0604020202020204" pitchFamily="34" charset="0"/>
        <a:buChar char="•"/>
        <a:defRPr sz="2800" kern="1200">
          <a:solidFill>
            <a:srgbClr val="877E72"/>
          </a:solidFill>
          <a:latin typeface="Arial"/>
          <a:ea typeface="+mn-ea"/>
          <a:cs typeface="Arial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4"/>
          <p:cNvPicPr>
            <a:picLocks noChangeAspect="1"/>
          </p:cNvPicPr>
          <p:nvPr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0" y="-17402"/>
            <a:ext cx="9144000" cy="4785360"/>
          </a:xfrm>
          <a:prstGeom prst="rect">
            <a:avLst/>
          </a:prstGeom>
        </p:spPr>
      </p:pic>
      <p:sp>
        <p:nvSpPr>
          <p:cNvPr id="10243" name="Subtitle 2"/>
          <p:cNvSpPr>
            <a:spLocks noGrp="1"/>
          </p:cNvSpPr>
          <p:nvPr>
            <p:ph type="subTitle" idx="1"/>
          </p:nvPr>
        </p:nvSpPr>
        <p:spPr>
          <a:xfrm>
            <a:off x="134470" y="5631237"/>
            <a:ext cx="4370295" cy="1226763"/>
          </a:xfrm>
        </p:spPr>
        <p:txBody>
          <a:bodyPr>
            <a:normAutofit/>
          </a:bodyPr>
          <a:lstStyle/>
          <a:p>
            <a:r>
              <a:rPr lang="en-US" altLang="en-US" sz="1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Delaware Health Care Commission </a:t>
            </a:r>
            <a:br>
              <a:rPr lang="en-US" altLang="en-US" sz="1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</a:br>
            <a:r>
              <a:rPr lang="en-US" altLang="en-US" sz="1600" dirty="0" smtClean="0">
                <a:latin typeface="Arial" panose="020B0604020202020204" pitchFamily="34" charset="0"/>
                <a:ea typeface="ＭＳ Ｐゴシック" panose="020B0600070205080204" pitchFamily="34" charset="-128"/>
                <a:cs typeface="Arial" panose="020B0604020202020204" pitchFamily="34" charset="0"/>
              </a:rPr>
              <a:t>Nov. 1, 2018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34470" y="4524141"/>
            <a:ext cx="8875059" cy="1229016"/>
          </a:xfrm>
        </p:spPr>
        <p:txBody>
          <a:bodyPr>
            <a:normAutofit/>
          </a:bodyPr>
          <a:lstStyle/>
          <a:p>
            <a:pPr>
              <a:defRPr/>
            </a:pPr>
            <a:r>
              <a:rPr lang="en-US" altLang="en-US" sz="2400" dirty="0" smtClean="0">
                <a:solidFill>
                  <a:schemeClr val="tx2"/>
                </a:solidFill>
                <a:ea typeface="ＭＳ Ｐゴシック" panose="020B0600070205080204" pitchFamily="34" charset="-128"/>
                <a:cs typeface="Times" panose="02020603050405020304" pitchFamily="18" charset="0"/>
              </a:rPr>
              <a:t>Delaware</a:t>
            </a:r>
            <a:r>
              <a:rPr lang="en-US" altLang="en-US" sz="2400" dirty="0" smtClean="0">
                <a:solidFill>
                  <a:schemeClr val="tx2"/>
                </a:solidFill>
                <a:cs typeface="Times" panose="02020603050405020304" pitchFamily="18" charset="0"/>
              </a:rPr>
              <a:t>’</a:t>
            </a:r>
            <a:r>
              <a:rPr lang="en-US" altLang="ja-JP" sz="2400" dirty="0" smtClean="0">
                <a:solidFill>
                  <a:schemeClr val="tx2"/>
                </a:solidFill>
                <a:cs typeface="Times" panose="02020603050405020304" pitchFamily="18" charset="0"/>
              </a:rPr>
              <a:t>s Health Insurance Marketplace: Update on Activity	</a:t>
            </a:r>
            <a:endParaRPr lang="en-US" altLang="en-US" sz="2400" dirty="0" smtClean="0">
              <a:solidFill>
                <a:schemeClr val="tx2"/>
              </a:solidFill>
              <a:ea typeface="ＭＳ Ｐゴシック" panose="020B0600070205080204" pitchFamily="34" charset="-128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0322802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/>
              <a:t>Questions/Comments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Health Care Commission</a:t>
            </a:r>
          </a:p>
          <a:p>
            <a:pPr marL="285750" indent="-285750">
              <a:buClr>
                <a:schemeClr val="tx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Public</a:t>
            </a:r>
          </a:p>
        </p:txBody>
      </p:sp>
    </p:spTree>
    <p:extLst>
      <p:ext uri="{BB962C8B-B14F-4D97-AF65-F5344CB8AC3E}">
        <p14:creationId xmlns:p14="http://schemas.microsoft.com/office/powerpoint/2010/main" val="37054548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en-US" dirty="0" smtClean="0">
                <a:cs typeface="Times" panose="02020603050405020304" pitchFamily="18" charset="0"/>
              </a:rPr>
              <a:t>Agenda</a:t>
            </a:r>
          </a:p>
        </p:txBody>
      </p:sp>
      <p:sp>
        <p:nvSpPr>
          <p:cNvPr id="12291" name="Content Placeholder 3"/>
          <p:cNvSpPr>
            <a:spLocks noGrp="1"/>
          </p:cNvSpPr>
          <p:nvPr>
            <p:ph idx="1"/>
          </p:nvPr>
        </p:nvSpPr>
        <p:spPr>
          <a:xfrm>
            <a:off x="820740" y="1457327"/>
            <a:ext cx="7767637" cy="4689475"/>
          </a:xfrm>
        </p:spPr>
        <p:txBody>
          <a:bodyPr>
            <a:normAutofit/>
          </a:bodyPr>
          <a:lstStyle/>
          <a:p>
            <a:pPr marL="342900" indent="-342900">
              <a:buFont typeface="Wingdings" panose="05000000000000000000" pitchFamily="2" charset="2"/>
              <a:buChar char="Ø"/>
            </a:pPr>
            <a:endParaRPr lang="en-US" altLang="en-US" sz="2800" dirty="0" smtClean="0">
              <a:latin typeface="Arial" charset="0"/>
              <a:cs typeface="Arial" charset="0"/>
            </a:endParaRP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Arial" charset="0"/>
                <a:cs typeface="Arial" charset="0"/>
              </a:rPr>
              <a:t>National Landscape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>
                <a:latin typeface="Arial" charset="0"/>
                <a:cs typeface="Arial" charset="0"/>
              </a:rPr>
              <a:t>Delaware Update </a:t>
            </a:r>
            <a:endParaRPr lang="en-US" sz="2800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sz="2800" dirty="0" smtClean="0"/>
              <a:t>QHP Deadlines and Key Dates</a:t>
            </a:r>
          </a:p>
          <a:p>
            <a:pPr marL="342900" indent="-342900">
              <a:buFont typeface="Wingdings" panose="05000000000000000000" pitchFamily="2" charset="2"/>
              <a:buChar char="Ø"/>
            </a:pPr>
            <a:r>
              <a:rPr lang="en-US" altLang="en-US" sz="2800" dirty="0" smtClean="0">
                <a:latin typeface="Arial" charset="0"/>
                <a:cs typeface="Arial" charset="0"/>
              </a:rPr>
              <a:t>Questions/Comments</a:t>
            </a:r>
            <a:endParaRPr lang="en-US" altLang="en-US" sz="2800" dirty="0">
              <a:latin typeface="Arial" charset="0"/>
              <a:cs typeface="Arial" charset="0"/>
            </a:endParaRPr>
          </a:p>
        </p:txBody>
      </p:sp>
      <p:sp>
        <p:nvSpPr>
          <p:cNvPr id="12292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794125" y="6289679"/>
            <a:ext cx="1758950" cy="3651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</a:pPr>
            <a:fld id="{E05F2949-DD85-43D8-96B8-2029155C5A81}" type="slidenum">
              <a:rPr lang="en-US" altLang="en-US" sz="1000" smtClean="0">
                <a:solidFill>
                  <a:srgbClr val="7F7F7F"/>
                </a:solidFill>
                <a:cs typeface="Times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</a:pPr>
              <a:t>2</a:t>
            </a:fld>
            <a:endParaRPr lang="en-US" altLang="en-US" sz="1000" dirty="0" smtClean="0">
              <a:solidFill>
                <a:srgbClr val="7F7F7F"/>
              </a:solidFill>
              <a:cs typeface="Times" panose="02020603050405020304" pitchFamily="18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3865" y="250829"/>
            <a:ext cx="8274050" cy="746125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National Update </a:t>
            </a:r>
            <a:endParaRPr lang="en-US" dirty="0"/>
          </a:p>
        </p:txBody>
      </p:sp>
      <p:sp>
        <p:nvSpPr>
          <p:cNvPr id="3176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552723" y="6289679"/>
            <a:ext cx="17589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5FCBD03-99F5-49DE-A3F7-2C160B1A0072}" type="slidenum">
              <a:rPr lang="en-US" altLang="en-US" sz="1000" smtClean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3</a:t>
            </a:fld>
            <a:endParaRPr lang="en-US" altLang="en-US" sz="1000" dirty="0" smtClean="0">
              <a:solidFill>
                <a:schemeClr val="accent4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sp>
        <p:nvSpPr>
          <p:cNvPr id="7" name="Rectangle 6"/>
          <p:cNvSpPr/>
          <p:nvPr/>
        </p:nvSpPr>
        <p:spPr>
          <a:xfrm>
            <a:off x="436744" y="1488036"/>
            <a:ext cx="8248292" cy="415498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742950" lvl="1" indent="-285750">
              <a:buClr>
                <a:srgbClr val="0083D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The Affordable Care Act is still the law of the land; enrollment on the Health Insurance Marketplace will continue.</a:t>
            </a:r>
          </a:p>
          <a:p>
            <a:pPr marL="742950" lvl="1" indent="-285750">
              <a:buClr>
                <a:srgbClr val="0083D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Beginning in 2019, federal law will not require Americans to have health insurance or face a tax penalty. </a:t>
            </a:r>
          </a:p>
          <a:p>
            <a:pPr marL="742950" lvl="1" indent="-285750">
              <a:buClr>
                <a:srgbClr val="0083D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Open enrollment runs from November 1 through December 15; the same as last year.</a:t>
            </a:r>
          </a:p>
          <a:p>
            <a:pPr marL="742950" lvl="1" indent="-285750">
              <a:buClr>
                <a:srgbClr val="0083D9"/>
              </a:buClr>
              <a:buFont typeface="Wingdings" panose="05000000000000000000" pitchFamily="2" charset="2"/>
              <a:buChar char="Ø"/>
            </a:pPr>
            <a:r>
              <a:rPr lang="en-US" sz="2400" dirty="0" smtClean="0">
                <a:solidFill>
                  <a:schemeClr val="tx1">
                    <a:lumMod val="50000"/>
                  </a:schemeClr>
                </a:solidFill>
                <a:latin typeface="Arial"/>
              </a:rPr>
              <a:t>Scheduled maintenance on HealthCare.gov will be done on Sunday mornings during open enrollment, except for the final Sunday, December 9.</a:t>
            </a:r>
          </a:p>
        </p:txBody>
      </p:sp>
    </p:spTree>
    <p:extLst>
      <p:ext uri="{BB962C8B-B14F-4D97-AF65-F5344CB8AC3E}">
        <p14:creationId xmlns:p14="http://schemas.microsoft.com/office/powerpoint/2010/main" val="16499952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Uninsured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342900" indent="-342900">
              <a:buFont typeface="Wingdings" panose="05000000000000000000" pitchFamily="2" charset="2"/>
              <a:buChar char="Ø"/>
            </a:pPr>
            <a:endParaRPr lang="en-US" dirty="0" smtClean="0"/>
          </a:p>
          <a:p>
            <a:pPr marL="560070" lvl="1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600517"/>
            <a:ext cx="3677920" cy="4368483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According to the U.S. Census Bureau, </a:t>
            </a:r>
            <a:r>
              <a:rPr lang="en-US" b="1" dirty="0" smtClean="0"/>
              <a:t>Delaware’s uninsured rate for 2017 </a:t>
            </a:r>
            <a:r>
              <a:rPr lang="en-US" dirty="0" smtClean="0"/>
              <a:t>dropped to </a:t>
            </a:r>
            <a:r>
              <a:rPr lang="en-US" b="1" dirty="0" smtClean="0"/>
              <a:t>5.4%.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In </a:t>
            </a:r>
            <a:r>
              <a:rPr lang="en-US" b="1" dirty="0" smtClean="0"/>
              <a:t>2008</a:t>
            </a:r>
            <a:r>
              <a:rPr lang="en-US" dirty="0" smtClean="0"/>
              <a:t>, Delaware’s uninsured rate was </a:t>
            </a:r>
            <a:r>
              <a:rPr lang="en-US" b="1" dirty="0" smtClean="0"/>
              <a:t>10%.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For the </a:t>
            </a:r>
            <a:r>
              <a:rPr lang="en-US" b="1" dirty="0" smtClean="0"/>
              <a:t>U.S.</a:t>
            </a:r>
            <a:r>
              <a:rPr lang="en-US" dirty="0" smtClean="0"/>
              <a:t>, the </a:t>
            </a:r>
            <a:r>
              <a:rPr lang="en-US" b="1" dirty="0" smtClean="0"/>
              <a:t>uninsured rate </a:t>
            </a:r>
            <a:r>
              <a:rPr lang="en-US" dirty="0" smtClean="0"/>
              <a:t>for 2017 was 8.8%.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85050" y="6289675"/>
            <a:ext cx="1758950" cy="365125"/>
          </a:xfrm>
        </p:spPr>
        <p:txBody>
          <a:bodyPr/>
          <a:lstStyle/>
          <a:p>
            <a:pPr>
              <a:defRPr/>
            </a:pPr>
            <a:fld id="{87F6B9C3-684B-44AE-B018-336CC860393B}" type="slidenum">
              <a:rPr lang="en-US" alt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4</a:t>
            </a:fld>
            <a:endParaRPr lang="en-US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pic>
        <p:nvPicPr>
          <p:cNvPr id="10" name="Content Placeholder 9"/>
          <p:cNvPicPr>
            <a:picLocks noGrp="1" noChangeAspect="1"/>
          </p:cNvPicPr>
          <p:nvPr>
            <p:ph sz="quarter" idx="4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7263" t="1990" r="5087" b="6094"/>
          <a:stretch/>
        </p:blipFill>
        <p:spPr>
          <a:xfrm>
            <a:off x="4348480" y="2204720"/>
            <a:ext cx="4104640" cy="2605490"/>
          </a:xfrm>
          <a:prstGeom prst="rect">
            <a:avLst/>
          </a:prstGeom>
          <a:ln w="127000" cap="rnd">
            <a:solidFill>
              <a:srgbClr val="FFFFFF"/>
            </a:solidFill>
          </a:ln>
          <a:effectLst>
            <a:outerShdw blurRad="76200" dist="95250" dir="10500000" sx="97000" sy="23000" kx="900000" algn="br" rotWithShape="0">
              <a:srgbClr val="000000">
                <a:alpha val="20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  <p:sp>
        <p:nvSpPr>
          <p:cNvPr id="7" name="Slide Number Placeholder 2"/>
          <p:cNvSpPr txBox="1">
            <a:spLocks/>
          </p:cNvSpPr>
          <p:nvPr/>
        </p:nvSpPr>
        <p:spPr bwMode="auto">
          <a:xfrm>
            <a:off x="4142003" y="6289679"/>
            <a:ext cx="175895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smtClean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400757953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Update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0" indent="0">
              <a:buNone/>
            </a:pPr>
            <a:endParaRPr lang="en-US" dirty="0" smtClean="0"/>
          </a:p>
          <a:p>
            <a:pPr marL="560070" lvl="1" indent="0">
              <a:buNone/>
            </a:pPr>
            <a:endParaRPr lang="en-US" dirty="0" smtClean="0"/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457200" y="1351279"/>
            <a:ext cx="4947920" cy="5140961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Funding for Delaware’s on-the-ground federal navigator organizations reduced from $300,000 to $100,000; only one organization funded:</a:t>
            </a:r>
          </a:p>
          <a:p>
            <a:pPr lvl="1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/>
              <a:t>Westside Family Healthcare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State-licensed insurance agents and brokers also can help individuals re-enroll.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 About 24,500 Delawareans enrolled for coverage for 2018, with two-thirds signing up during final 2 weeks in 2017.</a:t>
            </a:r>
          </a:p>
        </p:txBody>
      </p:sp>
      <p:pic>
        <p:nvPicPr>
          <p:cNvPr id="11" name="Content Placeholder 10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599112" y="2085181"/>
            <a:ext cx="3200400" cy="2133599"/>
          </a:xfrm>
        </p:spPr>
      </p:pic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85050" y="6289675"/>
            <a:ext cx="1758950" cy="365125"/>
          </a:xfrm>
        </p:spPr>
        <p:txBody>
          <a:bodyPr/>
          <a:lstStyle/>
          <a:p>
            <a:pPr>
              <a:defRPr/>
            </a:pPr>
            <a:fld id="{87F6B9C3-684B-44AE-B018-336CC860393B}" type="slidenum">
              <a:rPr lang="en-US" altLang="en-US" smtClean="0">
                <a:solidFill>
                  <a:srgbClr val="FFFFFF">
                    <a:lumMod val="50000"/>
                  </a:srgbClr>
                </a:solidFill>
              </a:rPr>
              <a:pPr>
                <a:defRPr/>
              </a:pPr>
              <a:t>5</a:t>
            </a:fld>
            <a:endParaRPr lang="en-US" altLang="en-US" dirty="0">
              <a:solidFill>
                <a:srgbClr val="FFFFFF">
                  <a:lumMod val="50000"/>
                </a:srgbClr>
              </a:solidFill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5455920" y="4277360"/>
            <a:ext cx="3507105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Clr>
                <a:schemeClr val="accent2"/>
              </a:buClr>
              <a:buFont typeface="Arial" panose="020B0604020202020204" pitchFamily="34" charset="0"/>
              <a:buChar char="•"/>
            </a:pP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For information and 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>updates, go </a:t>
            </a:r>
            <a:r>
              <a:rPr lang="en-US" dirty="0" smtClean="0">
                <a:solidFill>
                  <a:schemeClr val="bg1">
                    <a:lumMod val="50000"/>
                  </a:schemeClr>
                </a:solidFill>
              </a:rPr>
              <a:t>to:</a:t>
            </a:r>
            <a:r>
              <a:rPr lang="en-US" dirty="0">
                <a:solidFill>
                  <a:schemeClr val="bg1">
                    <a:lumMod val="50000"/>
                  </a:schemeClr>
                </a:solidFill>
              </a:rPr>
              <a:t/>
            </a:r>
            <a:br>
              <a:rPr lang="en-US" dirty="0">
                <a:solidFill>
                  <a:schemeClr val="bg1">
                    <a:lumMod val="50000"/>
                  </a:schemeClr>
                </a:solidFill>
              </a:rPr>
            </a:br>
            <a:r>
              <a:rPr lang="en-US" b="1" dirty="0">
                <a:solidFill>
                  <a:schemeClr val="bg1">
                    <a:lumMod val="50000"/>
                  </a:schemeClr>
                </a:solidFill>
              </a:rPr>
              <a:t>www.ChooseHealthDE.com</a:t>
            </a:r>
          </a:p>
          <a:p>
            <a:pPr lvl="1">
              <a:buFont typeface="Wingdings" panose="05000000000000000000" pitchFamily="2" charset="2"/>
              <a:buChar char="Ø"/>
            </a:pPr>
            <a:endParaRPr lang="en-US" dirty="0">
              <a:solidFill>
                <a:schemeClr val="bg1">
                  <a:lumMod val="50000"/>
                </a:schemeClr>
              </a:solidFill>
            </a:endParaRPr>
          </a:p>
          <a:p>
            <a:endParaRPr lang="en-US" dirty="0">
              <a:solidFill>
                <a:schemeClr val="bg1">
                  <a:lumMod val="50000"/>
                </a:schemeClr>
              </a:solidFill>
            </a:endParaRPr>
          </a:p>
        </p:txBody>
      </p:sp>
      <p:sp>
        <p:nvSpPr>
          <p:cNvPr id="8" name="Slide Number Placeholder 2"/>
          <p:cNvSpPr txBox="1">
            <a:spLocks/>
          </p:cNvSpPr>
          <p:nvPr/>
        </p:nvSpPr>
        <p:spPr bwMode="auto">
          <a:xfrm>
            <a:off x="4751603" y="6289679"/>
            <a:ext cx="847509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5</a:t>
            </a:r>
            <a:endParaRPr lang="en-US" altLang="en-US" sz="1000" dirty="0" smtClean="0">
              <a:solidFill>
                <a:schemeClr val="accent4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390120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Update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70318" y="1875790"/>
            <a:ext cx="3657600" cy="3657600"/>
          </a:xfrm>
        </p:spPr>
      </p:pic>
      <p:sp>
        <p:nvSpPr>
          <p:cNvPr id="8" name="Content Placeholder 7"/>
          <p:cNvSpPr>
            <a:spLocks noGrp="1"/>
          </p:cNvSpPr>
          <p:nvPr>
            <p:ph sz="half" idx="2"/>
          </p:nvPr>
        </p:nvSpPr>
        <p:spPr>
          <a:xfrm>
            <a:off x="457200" y="1582420"/>
            <a:ext cx="4429760" cy="446278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Among Delaware’s 24,500 enrollees for 2018: 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77% re-enrollees</a:t>
            </a:r>
          </a:p>
          <a:p>
            <a:pPr lvl="1">
              <a:buClr>
                <a:schemeClr val="accent2"/>
              </a:buClr>
              <a:buFont typeface="Wingdings" panose="05000000000000000000" pitchFamily="2" charset="2"/>
              <a:buChar char="§"/>
            </a:pPr>
            <a:r>
              <a:rPr lang="en-US" dirty="0" smtClean="0"/>
              <a:t>23% new enrollees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Overall current average monthly premium: $750.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After tax credit: $223.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For the 82% who receive financial assistance: average monthly premium is $122.</a:t>
            </a:r>
          </a:p>
        </p:txBody>
      </p:sp>
      <p:sp>
        <p:nvSpPr>
          <p:cNvPr id="5" name="Slide Number Placeholder 2"/>
          <p:cNvSpPr txBox="1">
            <a:spLocks/>
          </p:cNvSpPr>
          <p:nvPr/>
        </p:nvSpPr>
        <p:spPr bwMode="auto">
          <a:xfrm>
            <a:off x="3969283" y="6289679"/>
            <a:ext cx="175895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 smtClean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6</a:t>
            </a:r>
          </a:p>
        </p:txBody>
      </p:sp>
    </p:spTree>
    <p:extLst>
      <p:ext uri="{BB962C8B-B14F-4D97-AF65-F5344CB8AC3E}">
        <p14:creationId xmlns:p14="http://schemas.microsoft.com/office/powerpoint/2010/main" val="23136182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Delaware Update </a:t>
            </a:r>
            <a:endParaRPr lang="en-US" dirty="0"/>
          </a:p>
        </p:txBody>
      </p:sp>
      <p:pic>
        <p:nvPicPr>
          <p:cNvPr id="9" name="Content Placeholder 8"/>
          <p:cNvPicPr>
            <a:picLocks noGrp="1" noChangeAspect="1"/>
          </p:cNvPicPr>
          <p:nvPr>
            <p:ph sz="half" idx="2"/>
          </p:nvPr>
        </p:nvPicPr>
        <p:blipFill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tretch>
            <a:fillRect/>
          </a:stretch>
        </p:blipFill>
        <p:spPr>
          <a:xfrm>
            <a:off x="492125" y="2090420"/>
            <a:ext cx="2743200" cy="2743200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8" name="Content Placeholder 7"/>
          <p:cNvSpPr>
            <a:spLocks noGrp="1"/>
          </p:cNvSpPr>
          <p:nvPr>
            <p:ph sz="quarter" idx="4"/>
          </p:nvPr>
        </p:nvSpPr>
        <p:spPr>
          <a:xfrm>
            <a:off x="3505200" y="1371600"/>
            <a:ext cx="5303520" cy="4556760"/>
          </a:xfrm>
        </p:spPr>
        <p:txBody>
          <a:bodyPr/>
          <a:lstStyle/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dirty="0" smtClean="0"/>
              <a:t>DHSS plans kickoff </a:t>
            </a:r>
            <a:r>
              <a:rPr lang="en-US" b="1" dirty="0" smtClean="0"/>
              <a:t>press conference at 1 p.m. Nov. 5 </a:t>
            </a:r>
            <a:r>
              <a:rPr lang="en-US" dirty="0" smtClean="0"/>
              <a:t>at Westside’s Northeast Center in Wilmington; will be livestreamed on Facebook.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Press release </a:t>
            </a:r>
            <a:r>
              <a:rPr lang="en-US" dirty="0" smtClean="0"/>
              <a:t>on the start of open enrollment </a:t>
            </a:r>
            <a:r>
              <a:rPr lang="en-US" b="1" dirty="0" smtClean="0"/>
              <a:t>went out Tuesday</a:t>
            </a:r>
            <a:r>
              <a:rPr lang="en-US" dirty="0" smtClean="0"/>
              <a:t>; another will go out about 10 days before the end of enrollment.</a:t>
            </a:r>
          </a:p>
          <a:p>
            <a:pPr>
              <a:buClr>
                <a:schemeClr val="accent2"/>
              </a:buClr>
              <a:buFont typeface="Wingdings" panose="05000000000000000000" pitchFamily="2" charset="2"/>
              <a:buChar char="Ø"/>
            </a:pPr>
            <a:r>
              <a:rPr lang="en-US" b="1" dirty="0" smtClean="0"/>
              <a:t>Social media </a:t>
            </a:r>
            <a:r>
              <a:rPr lang="en-US" dirty="0" smtClean="0"/>
              <a:t>throughout open enrollment; need help of community partners.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4294967295"/>
          </p:nvPr>
        </p:nvSpPr>
        <p:spPr>
          <a:xfrm>
            <a:off x="7385050" y="6289675"/>
            <a:ext cx="1758950" cy="365125"/>
          </a:xfrm>
        </p:spPr>
        <p:txBody>
          <a:bodyPr/>
          <a:lstStyle/>
          <a:p>
            <a:pPr>
              <a:defRPr/>
            </a:pPr>
            <a:fld id="{87F6B9C3-684B-44AE-B018-336CC860393B}" type="slidenum">
              <a:rPr lang="en-US" altLang="en-US" smtClean="0"/>
              <a:pPr>
                <a:defRPr/>
              </a:pPr>
              <a:t>7</a:t>
            </a:fld>
            <a:endParaRPr lang="en-US" altLang="en-US" dirty="0"/>
          </a:p>
        </p:txBody>
      </p:sp>
      <p:sp>
        <p:nvSpPr>
          <p:cNvPr id="6" name="Slide Number Placeholder 2"/>
          <p:cNvSpPr txBox="1">
            <a:spLocks/>
          </p:cNvSpPr>
          <p:nvPr/>
        </p:nvSpPr>
        <p:spPr bwMode="auto">
          <a:xfrm>
            <a:off x="3969283" y="6289679"/>
            <a:ext cx="1758950" cy="365125"/>
          </a:xfrm>
          <a:prstGeom prst="rect">
            <a:avLst/>
          </a:prstGeo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defPPr>
              <a:defRPr lang="en-US"/>
            </a:defPPr>
            <a:lvl1pPr algn="l" defTabSz="457200" rtl="0" eaLnBrk="0" fontAlgn="base" hangingPunct="0">
              <a:spcBef>
                <a:spcPts val="763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1pPr>
            <a:lvl2pPr marL="742950" indent="-28575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2pPr>
            <a:lvl3pPr marL="11430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3pPr>
            <a:lvl4pPr marL="16002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4pPr>
            <a:lvl5pPr marL="2057400" indent="-228600" algn="l" defTabSz="457200" rtl="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5pPr>
            <a:lvl6pPr marL="25146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6pPr>
            <a:lvl7pPr marL="29718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7pPr>
            <a:lvl8pPr marL="34290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8pPr>
            <a:lvl9pPr marL="3886200" indent="-228600" algn="l" defTabSz="457200" rtl="0" eaLnBrk="0" fontAlgn="base" latinLnBrk="0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 kern="1200">
                <a:solidFill>
                  <a:srgbClr val="877E72"/>
                </a:solidFill>
                <a:latin typeface="Arial" panose="020B0604020202020204" pitchFamily="34" charset="0"/>
                <a:ea typeface="+mn-ea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r>
              <a:rPr lang="en-US" altLang="en-US" sz="1000" dirty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t>7</a:t>
            </a:r>
            <a:endParaRPr lang="en-US" altLang="en-US" sz="1000" dirty="0" smtClean="0">
              <a:solidFill>
                <a:schemeClr val="accent4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61793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Tax Penalty 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47729" y="1518104"/>
            <a:ext cx="8371267" cy="4635586"/>
          </a:xfrm>
        </p:spPr>
        <p:txBody>
          <a:bodyPr>
            <a:normAutofit lnSpcReduction="10000"/>
          </a:bodyPr>
          <a:lstStyle/>
          <a:p>
            <a:pPr marL="90297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The individual mandate, which requires Americans to have health insurance or pay a tax penalty, ends for 2019.</a:t>
            </a:r>
          </a:p>
          <a:p>
            <a:pPr marL="90297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The individual mandate remains in place for 2018 taxes.</a:t>
            </a:r>
          </a:p>
          <a:p>
            <a:pPr marL="90297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Those who don’t have health insurance for 2018 will pay a tax penalty.</a:t>
            </a:r>
          </a:p>
          <a:p>
            <a:pPr marL="902970" lvl="1" indent="-342900">
              <a:lnSpc>
                <a:spcPct val="90000"/>
              </a:lnSpc>
              <a:buFont typeface="Wingdings" panose="05000000000000000000" pitchFamily="2" charset="2"/>
              <a:buChar char="Ø"/>
            </a:pPr>
            <a:r>
              <a:rPr lang="en-US" dirty="0" smtClean="0"/>
              <a:t>Penalty </a:t>
            </a:r>
            <a:r>
              <a:rPr lang="en-US" dirty="0"/>
              <a:t>is calculated 2 different ways – as a percentage of household income, or per person. </a:t>
            </a:r>
            <a:r>
              <a:rPr lang="en-US" b="1" dirty="0"/>
              <a:t>Consumers will pay whichever is higher.</a:t>
            </a:r>
          </a:p>
          <a:p>
            <a:pPr lvl="3"/>
            <a:r>
              <a:rPr lang="en-US" dirty="0"/>
              <a:t>2.5% of household income </a:t>
            </a:r>
          </a:p>
          <a:p>
            <a:pPr lvl="3"/>
            <a:r>
              <a:rPr lang="en-US" dirty="0"/>
              <a:t>$695 per adult, plus $347.50 per child under </a:t>
            </a:r>
            <a:r>
              <a:rPr lang="en-US" dirty="0" smtClean="0"/>
              <a:t>18</a:t>
            </a:r>
          </a:p>
          <a:p>
            <a:pPr lvl="3"/>
            <a:r>
              <a:rPr lang="en-US" dirty="0" smtClean="0"/>
              <a:t>Maximum</a:t>
            </a:r>
            <a:r>
              <a:rPr lang="en-US" b="1" dirty="0"/>
              <a:t>:</a:t>
            </a:r>
            <a:r>
              <a:rPr lang="en-US" dirty="0"/>
              <a:t> $</a:t>
            </a:r>
            <a:r>
              <a:rPr lang="en-US" dirty="0" smtClean="0"/>
              <a:t>2,085</a:t>
            </a:r>
          </a:p>
          <a:p>
            <a:pPr marL="742950" lvl="2" indent="-342900">
              <a:spcBef>
                <a:spcPts val="763"/>
              </a:spcBef>
              <a:buFont typeface="Wingdings" panose="05000000000000000000" pitchFamily="2" charset="2"/>
              <a:buChar char="Ø"/>
            </a:pP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24014831-BBE4-4805-9FC7-B197DF3AEB2A}" type="slidenum">
              <a:rPr lang="en-US" altLang="en-US" smtClean="0">
                <a:solidFill>
                  <a:schemeClr val="tx1">
                    <a:lumMod val="50000"/>
                  </a:schemeClr>
                </a:solidFill>
              </a:rPr>
              <a:pPr/>
              <a:t>8</a:t>
            </a:fld>
            <a:endParaRPr lang="en-US" altLang="en-US">
              <a:solidFill>
                <a:schemeClr val="tx1">
                  <a:lumMod val="50000"/>
                </a:schemeClr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1760086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Title 1"/>
          <p:cNvSpPr>
            <a:spLocks noGrp="1"/>
          </p:cNvSpPr>
          <p:nvPr>
            <p:ph type="title"/>
          </p:nvPr>
        </p:nvSpPr>
        <p:spPr>
          <a:xfrm>
            <a:off x="423865" y="250829"/>
            <a:ext cx="8274050" cy="746125"/>
          </a:xfrm>
        </p:spPr>
        <p:txBody>
          <a:bodyPr>
            <a:normAutofit/>
          </a:bodyPr>
          <a:lstStyle/>
          <a:p>
            <a:pPr marL="342900" indent="-342900"/>
            <a:r>
              <a:rPr lang="en-US" dirty="0" smtClean="0"/>
              <a:t>Qualified Health Plan Key Dates</a:t>
            </a:r>
            <a:endParaRPr lang="en-US" dirty="0"/>
          </a:p>
        </p:txBody>
      </p:sp>
      <p:sp>
        <p:nvSpPr>
          <p:cNvPr id="31761" name="Slide Number Placeholder 2"/>
          <p:cNvSpPr>
            <a:spLocks noGrp="1"/>
          </p:cNvSpPr>
          <p:nvPr>
            <p:ph type="sldNum" sz="quarter" idx="12"/>
          </p:nvPr>
        </p:nvSpPr>
        <p:spPr bwMode="auto">
          <a:xfrm>
            <a:off x="3552723" y="6289679"/>
            <a:ext cx="1758950" cy="365125"/>
          </a:xfrm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>
              <a:spcBef>
                <a:spcPts val="763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1pPr>
            <a:lvl2pPr marL="742950" indent="-28575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2pPr>
            <a:lvl3pPr marL="11430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3pPr>
            <a:lvl4pPr marL="16002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4pPr>
            <a:lvl5pPr marL="2057400" indent="-228600">
              <a:spcBef>
                <a:spcPct val="20000"/>
              </a:spcBef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5pPr>
            <a:lvl6pPr marL="25146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6pPr>
            <a:lvl7pPr marL="29718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7pPr>
            <a:lvl8pPr marL="34290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8pPr>
            <a:lvl9pPr marL="3886200" indent="-228600" defTabSz="457200" eaLnBrk="0" fontAlgn="base" hangingPunct="0">
              <a:spcBef>
                <a:spcPct val="20000"/>
              </a:spcBef>
              <a:spcAft>
                <a:spcPct val="0"/>
              </a:spcAft>
              <a:buClr>
                <a:srgbClr val="0083D9"/>
              </a:buClr>
              <a:buFont typeface="Arial" panose="020B0604020202020204" pitchFamily="34" charset="0"/>
              <a:buChar char="•"/>
              <a:defRPr sz="2800">
                <a:solidFill>
                  <a:srgbClr val="877E72"/>
                </a:solidFill>
                <a:latin typeface="Arial" panose="020B0604020202020204" pitchFamily="34" charset="0"/>
                <a:cs typeface="Arial" panose="020B0604020202020204" pitchFamily="34" charset="0"/>
              </a:defRPr>
            </a:lvl9pPr>
          </a:lstStyle>
          <a:p>
            <a:pPr>
              <a:spcBef>
                <a:spcPct val="0"/>
              </a:spcBef>
              <a:buClrTx/>
              <a:buFontTx/>
              <a:buNone/>
              <a:defRPr/>
            </a:pPr>
            <a:fld id="{75FCBD03-99F5-49DE-A3F7-2C160B1A0072}" type="slidenum">
              <a:rPr lang="en-US" altLang="en-US" sz="1000" smtClean="0">
                <a:solidFill>
                  <a:schemeClr val="accent4">
                    <a:lumMod val="75000"/>
                  </a:schemeClr>
                </a:solidFill>
                <a:latin typeface="Times" panose="02020603050405020304" pitchFamily="18" charset="0"/>
                <a:cs typeface="Times" panose="02020603050405020304" pitchFamily="18" charset="0"/>
              </a:rPr>
              <a:pPr>
                <a:spcBef>
                  <a:spcPct val="0"/>
                </a:spcBef>
                <a:buClrTx/>
                <a:buFontTx/>
                <a:buNone/>
                <a:defRPr/>
              </a:pPr>
              <a:t>9</a:t>
            </a:fld>
            <a:endParaRPr lang="en-US" altLang="en-US" sz="1000" dirty="0" smtClean="0">
              <a:solidFill>
                <a:schemeClr val="accent4">
                  <a:lumMod val="75000"/>
                </a:schemeClr>
              </a:solidFill>
              <a:latin typeface="Times" panose="02020603050405020304" pitchFamily="18" charset="0"/>
              <a:cs typeface="Times" panose="02020603050405020304" pitchFamily="18" charset="0"/>
            </a:endParaRPr>
          </a:p>
        </p:txBody>
      </p:sp>
      <p:graphicFrame>
        <p:nvGraphicFramePr>
          <p:cNvPr id="5" name="Table 4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53542539"/>
              </p:ext>
            </p:extLst>
          </p:nvPr>
        </p:nvGraphicFramePr>
        <p:xfrm>
          <a:off x="833119" y="2011678"/>
          <a:ext cx="7467601" cy="3454401"/>
        </p:xfrm>
        <a:graphic>
          <a:graphicData uri="http://schemas.openxmlformats.org/drawingml/2006/table">
            <a:tbl>
              <a:tblPr firstRow="1" firstCol="1" lastRow="1" bandRow="1"/>
              <a:tblGrid>
                <a:gridCol w="2171986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5295615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</a:tblGrid>
              <a:tr h="660892"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Date</a:t>
                      </a: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D9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800" b="1" i="0" u="none" strike="noStrike" dirty="0" smtClean="0">
                          <a:solidFill>
                            <a:srgbClr val="FFFFFF"/>
                          </a:solidFill>
                          <a:effectLst/>
                          <a:latin typeface="Arial" panose="020B0604020202020204" pitchFamily="34" charset="0"/>
                        </a:rPr>
                        <a:t>Activity</a:t>
                      </a:r>
                      <a:endParaRPr lang="en-US" sz="1800" b="1" i="0" u="none" strike="noStrike" dirty="0">
                        <a:solidFill>
                          <a:srgbClr val="FFFFFF"/>
                        </a:solidFill>
                        <a:effectLst/>
                        <a:latin typeface="Arial" panose="020B0604020202020204" pitchFamily="34" charset="0"/>
                      </a:endParaRP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007ED9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741449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November 1, 2018</a:t>
                      </a:r>
                      <a:endParaRPr lang="en-US" sz="1700" b="0" i="0" u="none" strike="noStrike" kern="1200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Open Enrollment</a:t>
                      </a:r>
                      <a:r>
                        <a:rPr lang="en-US" sz="1700" b="0" i="0" u="none" strike="noStrike" kern="1200" baseline="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Year 6 begins </a:t>
                      </a:r>
                      <a:endParaRPr lang="en-US" sz="1700" b="0" i="0" u="none" strike="noStrike" kern="1200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1051632">
                <a:tc>
                  <a:txBody>
                    <a:bodyPr/>
                    <a:lstStyle/>
                    <a:p>
                      <a:pPr marL="0" marR="0" lvl="0" indent="0" algn="l" defTabSz="457200" rtl="0" eaLnBrk="1" fontAlgn="ctr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/>
                      </a:r>
                      <a:b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</a:br>
                      <a: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December 15, 2018</a:t>
                      </a:r>
                    </a:p>
                    <a:p>
                      <a:pPr marL="0" algn="l" defTabSz="457200" rtl="0" eaLnBrk="1" fontAlgn="ctr" latinLnBrk="0" hangingPunct="1"/>
                      <a:endParaRPr lang="en-US" sz="1700" b="0" i="0" u="none" strike="noStrike" kern="1200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Open Enrollment Year 6 ends</a:t>
                      </a:r>
                      <a:endParaRPr lang="en-US" sz="1700" b="0" i="0" u="none" strike="noStrike" kern="1200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1512803596"/>
                  </a:ext>
                </a:extLst>
              </a:tr>
              <a:tr h="1000428">
                <a:tc>
                  <a:txBody>
                    <a:bodyPr/>
                    <a:lstStyle/>
                    <a:p>
                      <a:pPr marL="0" algn="l" defTabSz="457200" rtl="0" eaLnBrk="1" fontAlgn="ctr" latinLnBrk="0" hangingPunct="1"/>
                      <a: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January 1, 2019</a:t>
                      </a:r>
                      <a:endParaRPr lang="en-US" sz="1700" b="0" i="0" u="none" strike="noStrike" kern="1200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tc>
                  <a:txBody>
                    <a:bodyPr/>
                    <a:lstStyle/>
                    <a:p>
                      <a:pPr algn="l" rtl="0" fontAlgn="ctr"/>
                      <a:r>
                        <a:rPr lang="en-US" sz="1700" b="0" i="0" u="none" strike="noStrike" kern="120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Coverage</a:t>
                      </a:r>
                      <a:r>
                        <a:rPr lang="en-US" sz="1700" b="0" i="0" u="none" strike="noStrike" kern="1200" baseline="0" dirty="0" smtClean="0">
                          <a:solidFill>
                            <a:srgbClr val="606160"/>
                          </a:solidFill>
                          <a:effectLst/>
                          <a:latin typeface="Arial" panose="020B0604020202020204" pitchFamily="34" charset="0"/>
                          <a:ea typeface="+mn-ea"/>
                          <a:cs typeface="+mn-cs"/>
                        </a:rPr>
                        <a:t> begins for plans purchased by Dec. 15</a:t>
                      </a:r>
                      <a:endParaRPr lang="en-US" sz="1700" b="0" i="0" u="none" strike="noStrike" kern="1200" dirty="0">
                        <a:solidFill>
                          <a:srgbClr val="606160"/>
                        </a:solidFill>
                        <a:effectLst/>
                        <a:latin typeface="Arial" panose="020B0604020202020204" pitchFamily="34" charset="0"/>
                        <a:ea typeface="+mn-ea"/>
                        <a:cs typeface="+mn-cs"/>
                      </a:endParaRPr>
                    </a:p>
                  </a:txBody>
                  <a:tcPr marL="9528" marR="9528" marT="9524" marB="0" anchor="ctr">
                    <a:lnL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FFFFFF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E7ECF8"/>
                    </a:solidFill>
                  </a:tcPr>
                </a:tc>
                <a:extLst>
                  <a:ext uri="{0D108BD9-81ED-4DB2-BD59-A6C34878D82A}">
                    <a16:rowId xmlns:a16="http://schemas.microsoft.com/office/drawing/2014/main" val="342553853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12600059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p14:dur="10"/>
    </mc:Choice>
    <mc:Fallback xmlns="">
      <p:transition/>
    </mc:Fallback>
  </mc:AlternateContent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1_Office Theme">
  <a:themeElements>
    <a:clrScheme name="Custom 2">
      <a:dk1>
        <a:srgbClr val="FFFFFF"/>
      </a:dk1>
      <a:lt1>
        <a:sysClr val="window" lastClr="FFFFFF"/>
      </a:lt1>
      <a:dk2>
        <a:srgbClr val="FFFFFF"/>
      </a:dk2>
      <a:lt2>
        <a:srgbClr val="EEECE1"/>
      </a:lt2>
      <a:accent1>
        <a:srgbClr val="00A590"/>
      </a:accent1>
      <a:accent2>
        <a:srgbClr val="007ED9"/>
      </a:accent2>
      <a:accent3>
        <a:srgbClr val="808180"/>
      </a:accent3>
      <a:accent4>
        <a:srgbClr val="AEA79F"/>
      </a:accent4>
      <a:accent5>
        <a:srgbClr val="F0B842"/>
      </a:accent5>
      <a:accent6>
        <a:srgbClr val="000000"/>
      </a:accent6>
      <a:hlink>
        <a:srgbClr val="0083D9"/>
      </a:hlink>
      <a:folHlink>
        <a:srgbClr val="DE3832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Arial"/>
        <a:ea typeface=""/>
        <a:cs typeface=""/>
        <a:font script="Jpan" typeface="ＭＳ Ｐゴシック"/>
        <a:font script="Hang" typeface="굴림"/>
        <a:font script="Hans" typeface="黑体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75108</TotalTime>
  <Words>446</Words>
  <Application>Microsoft Office PowerPoint</Application>
  <PresentationFormat>On-screen Show (4:3)</PresentationFormat>
  <Paragraphs>75</Paragraphs>
  <Slides>10</Slides>
  <Notes>10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6" baseType="lpstr">
      <vt:lpstr>ＭＳ Ｐゴシック</vt:lpstr>
      <vt:lpstr>Arial</vt:lpstr>
      <vt:lpstr>Calibri</vt:lpstr>
      <vt:lpstr>Times</vt:lpstr>
      <vt:lpstr>Wingdings</vt:lpstr>
      <vt:lpstr>1_Office Theme</vt:lpstr>
      <vt:lpstr>Delaware’s Health Insurance Marketplace: Update on Activity </vt:lpstr>
      <vt:lpstr>Agenda</vt:lpstr>
      <vt:lpstr>National Update </vt:lpstr>
      <vt:lpstr>Uninsured Update </vt:lpstr>
      <vt:lpstr>Delaware Update </vt:lpstr>
      <vt:lpstr>Delaware Update </vt:lpstr>
      <vt:lpstr>Delaware Update </vt:lpstr>
      <vt:lpstr>Tax Penalty </vt:lpstr>
      <vt:lpstr>Qualified Health Plan Key Dates</vt:lpstr>
      <vt:lpstr>Questions/Comments</vt:lpstr>
    </vt:vector>
  </TitlesOfParts>
  <Company>AB&amp;C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abc</dc:creator>
  <cp:lastModifiedBy>karuna.aysola</cp:lastModifiedBy>
  <cp:revision>2510</cp:revision>
  <cp:lastPrinted>2018-10-29T22:12:46Z</cp:lastPrinted>
  <dcterms:created xsi:type="dcterms:W3CDTF">2011-04-08T20:26:11Z</dcterms:created>
  <dcterms:modified xsi:type="dcterms:W3CDTF">2018-10-31T20:42:15Z</dcterms:modified>
</cp:coreProperties>
</file>