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9"/>
  </p:notesMasterIdLst>
  <p:handoutMasterIdLst>
    <p:handoutMasterId r:id="rId10"/>
  </p:handoutMasterIdLst>
  <p:sldIdLst>
    <p:sldId id="286" r:id="rId2"/>
    <p:sldId id="280" r:id="rId3"/>
    <p:sldId id="281" r:id="rId4"/>
    <p:sldId id="282" r:id="rId5"/>
    <p:sldId id="276" r:id="rId6"/>
    <p:sldId id="285" r:id="rId7"/>
    <p:sldId id="268" r:id="rId8"/>
  </p:sldIdLst>
  <p:sldSz cx="8961438" cy="6721475"/>
  <p:notesSz cx="7010400" cy="9236075"/>
  <p:custDataLst>
    <p:tags r:id="rId11"/>
  </p:custDataLst>
  <p:defaultTextStyle>
    <a:defPPr>
      <a:defRPr lang="en-US"/>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userDrawn="1">
          <p15:clr>
            <a:srgbClr val="A4A3A4"/>
          </p15:clr>
        </p15:guide>
        <p15:guide id="2" pos="2271" userDrawn="1">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24" userDrawn="1">
          <p15:clr>
            <a:srgbClr val="A4A3A4"/>
          </p15:clr>
        </p15:guide>
        <p15:guide id="3" orient="horz" pos="2909" userDrawn="1">
          <p15:clr>
            <a:srgbClr val="A4A3A4"/>
          </p15:clr>
        </p15:guide>
        <p15:guide id="4"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91AFFF"/>
    <a:srgbClr val="808080"/>
    <a:srgbClr val="0065CC"/>
    <a:srgbClr val="002960"/>
    <a:srgbClr val="FF66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56" autoAdjust="0"/>
    <p:restoredTop sz="94634" autoAdjust="0"/>
  </p:normalViewPr>
  <p:slideViewPr>
    <p:cSldViewPr snapToGrid="0" snapToObjects="1">
      <p:cViewPr varScale="1">
        <p:scale>
          <a:sx n="62" d="100"/>
          <a:sy n="62" d="100"/>
        </p:scale>
        <p:origin x="1008" y="43"/>
      </p:cViewPr>
      <p:guideLst>
        <p:guide orient="horz"/>
        <p:guide pos="2271"/>
      </p:guideLst>
    </p:cSldViewPr>
  </p:slideViewPr>
  <p:outlineViewPr>
    <p:cViewPr>
      <p:scale>
        <a:sx n="50" d="100"/>
        <a:sy n="50" d="100"/>
      </p:scale>
      <p:origin x="0" y="0"/>
    </p:cViewPr>
  </p:outlineViewPr>
  <p:notesTextViewPr>
    <p:cViewPr>
      <p:scale>
        <a:sx n="1" d="1"/>
        <a:sy n="1" d="1"/>
      </p:scale>
      <p:origin x="0" y="0"/>
    </p:cViewPr>
  </p:notesTextViewPr>
  <p:sorterViewPr>
    <p:cViewPr varScale="1">
      <p:scale>
        <a:sx n="1" d="1"/>
        <a:sy n="1" d="1"/>
      </p:scale>
      <p:origin x="0" y="0"/>
    </p:cViewPr>
  </p:sorterViewPr>
  <p:notesViewPr>
    <p:cSldViewPr snapToGrid="0" snapToObjects="1">
      <p:cViewPr varScale="1">
        <p:scale>
          <a:sx n="91" d="100"/>
          <a:sy n="91" d="100"/>
        </p:scale>
        <p:origin x="-3540" y="-96"/>
      </p:cViewPr>
      <p:guideLst>
        <p:guide orient="horz" pos="3024"/>
        <p:guide pos="2324"/>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NULL"/></Relationships>
</file>

<file path=ppt/drawings/_rels/vmlDrawing4.vml.rels><?xml version="1.0" encoding="UTF-8" standalone="yes"?>
<Relationships xmlns="http://schemas.openxmlformats.org/package/2006/relationships"><Relationship Id="rId1" Type="http://schemas.openxmlformats.org/officeDocument/2006/relationships/image" Target="NULL"/></Relationships>
</file>

<file path=ppt/drawings/_rels/vmlDrawing5.vml.rels><?xml version="1.0" encoding="UTF-8" standalone="yes"?>
<Relationships xmlns="http://schemas.openxmlformats.org/package/2006/relationships"><Relationship Id="rId1" Type="http://schemas.openxmlformats.org/officeDocument/2006/relationships/image" Target="NULL"/></Relationships>
</file>

<file path=ppt/drawings/_rels/vmlDrawing6.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591562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idx="2"/>
          </p:nvPr>
        </p:nvSpPr>
        <p:spPr bwMode="auto">
          <a:xfrm>
            <a:off x="796925" y="579438"/>
            <a:ext cx="5416550" cy="406241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3" name="Rectangle 3"/>
          <p:cNvSpPr>
            <a:spLocks noGrp="1" noChangeArrowheads="1"/>
          </p:cNvSpPr>
          <p:nvPr>
            <p:ph type="body" sz="quarter" idx="3"/>
          </p:nvPr>
        </p:nvSpPr>
        <p:spPr bwMode="auto">
          <a:xfrm>
            <a:off x="806319" y="4962912"/>
            <a:ext cx="5397764" cy="1231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7" name="Rectangle 7"/>
          <p:cNvSpPr>
            <a:spLocks noGrp="1" noChangeArrowheads="1"/>
          </p:cNvSpPr>
          <p:nvPr>
            <p:ph type="sldNum" sz="quarter" idx="5"/>
          </p:nvPr>
        </p:nvSpPr>
        <p:spPr bwMode="auto">
          <a:xfrm>
            <a:off x="6031073" y="8884742"/>
            <a:ext cx="173010" cy="169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a:defRPr sz="1100"/>
            </a:lvl1pPr>
          </a:lstStyle>
          <a:p>
            <a:pPr>
              <a:defRPr/>
            </a:pPr>
            <a:fld id="{3C3A632B-FBDE-46D4-BF6F-6D14421E6342}" type="slidenum">
              <a:rPr lang="en-US"/>
              <a:pPr>
                <a:defRPr/>
              </a:pPr>
              <a:t>‹#›</a:t>
            </a:fld>
            <a:endParaRPr lang="en-US" dirty="0"/>
          </a:p>
        </p:txBody>
      </p:sp>
      <p:sp>
        <p:nvSpPr>
          <p:cNvPr id="5128" name="doc id"/>
          <p:cNvSpPr>
            <a:spLocks noGrp="1" noChangeArrowheads="1"/>
          </p:cNvSpPr>
          <p:nvPr>
            <p:ph type="ftr" sz="quarter" idx="4"/>
          </p:nvPr>
        </p:nvSpPr>
        <p:spPr bwMode="auto">
          <a:xfrm>
            <a:off x="6204017" y="94472"/>
            <a:ext cx="66" cy="1231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a:defRPr sz="800"/>
            </a:lvl1pPr>
          </a:lstStyle>
          <a:p>
            <a:pPr>
              <a:defRPr/>
            </a:pPr>
            <a:endParaRPr lang="en-US" dirty="0"/>
          </a:p>
        </p:txBody>
      </p:sp>
    </p:spTree>
    <p:extLst>
      <p:ext uri="{BB962C8B-B14F-4D97-AF65-F5344CB8AC3E}">
        <p14:creationId xmlns:p14="http://schemas.microsoft.com/office/powerpoint/2010/main" val="3303025599"/>
      </p:ext>
    </p:extLst>
  </p:cSld>
  <p:clrMap bg1="lt1" tx1="dk1" bg2="lt2" tx2="dk2" accent1="accent1" accent2="accent2" accent3="accent3" accent4="accent4" accent5="accent5" accent6="accent6" hlink="hlink" folHlink="folHlink"/>
  <p:notesStyle>
    <a:lvl1pPr algn="l" defTabSz="895350" rtl="0" eaLnBrk="0" fontAlgn="base" hangingPunct="0">
      <a:spcBef>
        <a:spcPct val="0"/>
      </a:spcBef>
      <a:spcAft>
        <a:spcPct val="0"/>
      </a:spcAft>
      <a:buClr>
        <a:schemeClr val="tx2"/>
      </a:buClr>
      <a:defRPr sz="1600" kern="1200">
        <a:solidFill>
          <a:schemeClr val="tx1"/>
        </a:solidFill>
        <a:latin typeface="Arial" charset="0"/>
        <a:ea typeface="+mn-ea"/>
        <a:cs typeface="+mn-cs"/>
      </a:defRPr>
    </a:lvl1pPr>
    <a:lvl2pPr marL="117475" indent="-115888" algn="l" defTabSz="895350" rtl="0" eaLnBrk="0" fontAlgn="base" hangingPunct="0">
      <a:spcBef>
        <a:spcPct val="0"/>
      </a:spcBef>
      <a:spcAft>
        <a:spcPct val="0"/>
      </a:spcAft>
      <a:buClr>
        <a:schemeClr val="tx2"/>
      </a:buClr>
      <a:buSzPct val="120000"/>
      <a:buFont typeface="Arial" charset="0"/>
      <a:buChar char="▪"/>
      <a:defRPr sz="1600" kern="1200">
        <a:solidFill>
          <a:schemeClr val="tx1"/>
        </a:solidFill>
        <a:latin typeface="Arial" charset="0"/>
        <a:ea typeface="+mn-ea"/>
        <a:cs typeface="+mn-cs"/>
      </a:defRPr>
    </a:lvl2pPr>
    <a:lvl3pPr marL="300038" indent="-180975" algn="l" defTabSz="895350" rtl="0" eaLnBrk="0" fontAlgn="base" hangingPunct="0">
      <a:spcBef>
        <a:spcPct val="0"/>
      </a:spcBef>
      <a:spcAft>
        <a:spcPct val="0"/>
      </a:spcAft>
      <a:buClr>
        <a:schemeClr val="tx2"/>
      </a:buClr>
      <a:buSzPct val="120000"/>
      <a:buFont typeface="Arial" charset="0"/>
      <a:buChar char="–"/>
      <a:defRPr sz="1600" kern="1200">
        <a:solidFill>
          <a:schemeClr val="tx1"/>
        </a:solidFill>
        <a:latin typeface="Arial" charset="0"/>
        <a:ea typeface="+mn-ea"/>
        <a:cs typeface="+mn-cs"/>
      </a:defRPr>
    </a:lvl3pPr>
    <a:lvl4pPr marL="427038" indent="-125413" algn="l" defTabSz="895350" rtl="0" eaLnBrk="0" fontAlgn="base" hangingPunct="0">
      <a:spcBef>
        <a:spcPct val="0"/>
      </a:spcBef>
      <a:spcAft>
        <a:spcPct val="0"/>
      </a:spcAft>
      <a:buClr>
        <a:schemeClr val="tx2"/>
      </a:buClr>
      <a:buFont typeface="Arial" charset="0"/>
      <a:buChar char="▫"/>
      <a:defRPr sz="1600" kern="1200">
        <a:solidFill>
          <a:schemeClr val="tx1"/>
        </a:solidFill>
        <a:latin typeface="Arial" charset="0"/>
        <a:ea typeface="+mn-ea"/>
        <a:cs typeface="+mn-cs"/>
      </a:defRPr>
    </a:lvl4pPr>
    <a:lvl5pPr marL="542925" indent="-114300" algn="l" defTabSz="895350" rtl="0" eaLnBrk="0" fontAlgn="base" hangingPunct="0">
      <a:spcBef>
        <a:spcPct val="0"/>
      </a:spcBef>
      <a:spcAft>
        <a:spcPct val="0"/>
      </a:spcAft>
      <a:buClr>
        <a:schemeClr val="tx2"/>
      </a:buClr>
      <a:buSzPct val="89000"/>
      <a:buFont typeface="Arial" charset="0"/>
      <a:buChar char="-"/>
      <a:defRPr sz="16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6178851" y="8597313"/>
            <a:ext cx="79229" cy="169277"/>
          </a:xfrm>
        </p:spPr>
        <p:txBody>
          <a:bodyPr/>
          <a:lstStyle/>
          <a:p>
            <a:fld id="{3C3A632B-FBDE-46D4-BF6F-6D14421E6342}" type="slidenum">
              <a:rPr lang="en-US" smtClean="0"/>
              <a:pPr/>
              <a:t>1</a:t>
            </a:fld>
            <a:endParaRPr lang="en-US" dirty="0"/>
          </a:p>
        </p:txBody>
      </p:sp>
      <p:sp>
        <p:nvSpPr>
          <p:cNvPr id="6" name="Slide Image Placeholder 5"/>
          <p:cNvSpPr>
            <a:spLocks noGrp="1" noRot="1" noChangeAspect="1"/>
          </p:cNvSpPr>
          <p:nvPr>
            <p:ph type="sldImg"/>
          </p:nvPr>
        </p:nvSpPr>
        <p:spPr/>
      </p:sp>
      <p:sp>
        <p:nvSpPr>
          <p:cNvPr id="7" name="Notes Placeholder 6"/>
          <p:cNvSpPr>
            <a:spLocks noGrp="1"/>
          </p:cNvSpPr>
          <p:nvPr>
            <p:ph type="body" idx="1"/>
          </p:nvPr>
        </p:nvSpPr>
        <p:spPr>
          <a:xfrm>
            <a:off x="466549" y="4805360"/>
            <a:ext cx="5791529" cy="246221"/>
          </a:xfrm>
        </p:spPr>
        <p:txBody>
          <a:bodyPr/>
          <a:lstStyle/>
          <a:p>
            <a:endParaRPr lang="en-US"/>
          </a:p>
        </p:txBody>
      </p:sp>
    </p:spTree>
    <p:extLst>
      <p:ext uri="{BB962C8B-B14F-4D97-AF65-F5344CB8AC3E}">
        <p14:creationId xmlns:p14="http://schemas.microsoft.com/office/powerpoint/2010/main" val="332075376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0.xml"/><Relationship Id="rId1" Type="http://schemas.openxmlformats.org/officeDocument/2006/relationships/vmlDrawing" Target="../drawings/vmlDrawing2.vml"/><Relationship Id="rId6" Type="http://schemas.openxmlformats.org/officeDocument/2006/relationships/image" Target="../media/image3.png"/><Relationship Id="rId5" Type="http://schemas.openxmlformats.org/officeDocument/2006/relationships/image" Target="../media/image2.emf"/><Relationship Id="rId4" Type="http://schemas.openxmlformats.org/officeDocument/2006/relationships/oleObject" Target="../embeddings/oleObject2.bin"/></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391789090"/>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6773"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grpSp>
        <p:nvGrpSpPr>
          <p:cNvPr id="3" name="Group 2"/>
          <p:cNvGrpSpPr/>
          <p:nvPr userDrawn="1"/>
        </p:nvGrpSpPr>
        <p:grpSpPr>
          <a:xfrm>
            <a:off x="0" y="1755702"/>
            <a:ext cx="8961438" cy="2902799"/>
            <a:chOff x="0" y="1755702"/>
            <a:chExt cx="8961438" cy="2902799"/>
          </a:xfrm>
        </p:grpSpPr>
        <p:sp>
          <p:nvSpPr>
            <p:cNvPr id="11" name="Rectangle 10"/>
            <p:cNvSpPr/>
            <p:nvPr userDrawn="1"/>
          </p:nvSpPr>
          <p:spPr bwMode="ltGray">
            <a:xfrm>
              <a:off x="0" y="1755702"/>
              <a:ext cx="8961438" cy="2902799"/>
            </a:xfrm>
            <a:prstGeom prst="rect">
              <a:avLst/>
            </a:prstGeom>
            <a:solidFill>
              <a:srgbClr val="BAD3E7"/>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err="1" smtClean="0">
                <a:ln>
                  <a:noFill/>
                </a:ln>
                <a:solidFill>
                  <a:srgbClr val="BAD3E7"/>
                </a:solidFill>
                <a:effectLst/>
                <a:uLnTx/>
                <a:uFillTx/>
                <a:latin typeface="Arial"/>
                <a:ea typeface="ＭＳ Ｐゴシック"/>
                <a:cs typeface="+mn-cs"/>
              </a:endParaRPr>
            </a:p>
          </p:txBody>
        </p:sp>
        <p:sp>
          <p:nvSpPr>
            <p:cNvPr id="12" name="Rectangle 11"/>
            <p:cNvSpPr/>
            <p:nvPr userDrawn="1"/>
          </p:nvSpPr>
          <p:spPr bwMode="ltGray">
            <a:xfrm>
              <a:off x="0" y="1755702"/>
              <a:ext cx="8961438" cy="141060"/>
            </a:xfrm>
            <a:prstGeom prst="rect">
              <a:avLst/>
            </a:prstGeom>
            <a:solidFill>
              <a:srgbClr val="567084"/>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err="1" smtClean="0">
                <a:ln>
                  <a:noFill/>
                </a:ln>
                <a:solidFill>
                  <a:srgbClr val="BAD3E7"/>
                </a:solidFill>
                <a:effectLst/>
                <a:uLnTx/>
                <a:uFillTx/>
                <a:latin typeface="Arial"/>
                <a:ea typeface="ＭＳ Ｐゴシック"/>
                <a:cs typeface="+mn-cs"/>
              </a:endParaRPr>
            </a:p>
          </p:txBody>
        </p:sp>
        <p:sp>
          <p:nvSpPr>
            <p:cNvPr id="13" name="Rectangle 12"/>
            <p:cNvSpPr/>
            <p:nvPr userDrawn="1"/>
          </p:nvSpPr>
          <p:spPr bwMode="ltGray">
            <a:xfrm>
              <a:off x="0" y="4517441"/>
              <a:ext cx="8961438" cy="141060"/>
            </a:xfrm>
            <a:prstGeom prst="rect">
              <a:avLst/>
            </a:prstGeom>
            <a:solidFill>
              <a:srgbClr val="567084"/>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err="1" smtClean="0">
                <a:ln>
                  <a:noFill/>
                </a:ln>
                <a:solidFill>
                  <a:srgbClr val="BAD3E7"/>
                </a:solidFill>
                <a:effectLst/>
                <a:uLnTx/>
                <a:uFillTx/>
                <a:latin typeface="Arial"/>
                <a:ea typeface="ＭＳ Ｐゴシック"/>
                <a:cs typeface="+mn-cs"/>
              </a:endParaRPr>
            </a:p>
          </p:txBody>
        </p:sp>
      </p:grpSp>
      <p:grpSp>
        <p:nvGrpSpPr>
          <p:cNvPr id="8" name="Title Elements" hidden="1"/>
          <p:cNvGrpSpPr>
            <a:grpSpLocks/>
          </p:cNvGrpSpPr>
          <p:nvPr userDrawn="1"/>
        </p:nvGrpSpPr>
        <p:grpSpPr bwMode="auto">
          <a:xfrm>
            <a:off x="718976" y="5447894"/>
            <a:ext cx="4935538" cy="484188"/>
            <a:chOff x="1663" y="3106"/>
            <a:chExt cx="3109" cy="305"/>
          </a:xfrm>
        </p:grpSpPr>
        <p:sp>
          <p:nvSpPr>
            <p:cNvPr id="9" name="Document type"/>
            <p:cNvSpPr txBox="1">
              <a:spLocks noChangeArrowheads="1"/>
            </p:cNvSpPr>
            <p:nvPr/>
          </p:nvSpPr>
          <p:spPr bwMode="auto">
            <a:xfrm>
              <a:off x="1663" y="3106"/>
              <a:ext cx="3109" cy="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defRPr/>
              </a:pPr>
              <a:r>
                <a:rPr lang="en-US" sz="1400" baseline="0" noProof="0" dirty="0" smtClean="0">
                  <a:solidFill>
                    <a:schemeClr val="tx1"/>
                  </a:solidFill>
                  <a:latin typeface="+mn-lt"/>
                </a:rPr>
                <a:t>Document type</a:t>
              </a:r>
            </a:p>
          </p:txBody>
        </p:sp>
        <p:sp>
          <p:nvSpPr>
            <p:cNvPr id="10" name="Date"/>
            <p:cNvSpPr txBox="1">
              <a:spLocks noChangeArrowheads="1"/>
            </p:cNvSpPr>
            <p:nvPr/>
          </p:nvSpPr>
          <p:spPr bwMode="auto">
            <a:xfrm>
              <a:off x="1663" y="3275"/>
              <a:ext cx="3109" cy="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defRPr/>
              </a:pPr>
              <a:r>
                <a:rPr lang="en-US" sz="1400" baseline="0" noProof="0" dirty="0" smtClean="0">
                  <a:solidFill>
                    <a:schemeClr val="tx1"/>
                  </a:solidFill>
                  <a:latin typeface="+mn-lt"/>
                </a:rPr>
                <a:t>Date</a:t>
              </a:r>
            </a:p>
          </p:txBody>
        </p:sp>
      </p:grpSp>
      <p:sp>
        <p:nvSpPr>
          <p:cNvPr id="13314" name="Rectangle 1026"/>
          <p:cNvSpPr>
            <a:spLocks noGrp="1" noChangeArrowheads="1"/>
          </p:cNvSpPr>
          <p:nvPr userDrawn="1">
            <p:ph type="ctrTitle"/>
          </p:nvPr>
        </p:nvSpPr>
        <p:spPr bwMode="auto">
          <a:xfrm>
            <a:off x="718976" y="2176951"/>
            <a:ext cx="7103190" cy="492443"/>
          </a:xfrm>
          <a:prstGeom prst="rect">
            <a:avLst/>
          </a:prstGeom>
        </p:spPr>
        <p:txBody>
          <a:bodyPr wrap="square">
            <a:spAutoFit/>
          </a:bodyPr>
          <a:lstStyle>
            <a:lvl1pPr>
              <a:defRPr sz="3200" b="1" baseline="0">
                <a:solidFill>
                  <a:schemeClr val="bg1"/>
                </a:solidFill>
                <a:latin typeface="+mj-lt"/>
                <a:ea typeface="Arial Unicode MS" pitchFamily="34" charset="-128"/>
                <a:cs typeface="Arial Unicode MS" pitchFamily="34" charset="-128"/>
              </a:defRPr>
            </a:lvl1pPr>
          </a:lstStyle>
          <a:p>
            <a:pPr lvl="0"/>
            <a:r>
              <a:rPr lang="en-US" noProof="0" smtClean="0"/>
              <a:t>Click to edit Master title style</a:t>
            </a:r>
            <a:endParaRPr lang="en-US" noProof="0" dirty="0" smtClean="0"/>
          </a:p>
        </p:txBody>
      </p:sp>
      <p:sp>
        <p:nvSpPr>
          <p:cNvPr id="13315" name="Rectangle 1027"/>
          <p:cNvSpPr>
            <a:spLocks noGrp="1" noChangeArrowheads="1"/>
          </p:cNvSpPr>
          <p:nvPr userDrawn="1">
            <p:ph type="subTitle" idx="1"/>
          </p:nvPr>
        </p:nvSpPr>
        <p:spPr bwMode="auto">
          <a:xfrm>
            <a:off x="718976" y="3454918"/>
            <a:ext cx="7103190" cy="276999"/>
          </a:xfrm>
        </p:spPr>
        <p:txBody>
          <a:bodyPr>
            <a:spAutoFit/>
          </a:bodyPr>
          <a:lstStyle>
            <a:lvl1pPr>
              <a:defRPr sz="1800" baseline="0">
                <a:solidFill>
                  <a:schemeClr val="bg1"/>
                </a:solidFill>
                <a:latin typeface="+mj-lt"/>
                <a:ea typeface="Arial Unicode MS" pitchFamily="34" charset="-128"/>
                <a:cs typeface="Arial Unicode MS" pitchFamily="34" charset="-128"/>
              </a:defRPr>
            </a:lvl1pPr>
          </a:lstStyle>
          <a:p>
            <a:pPr lvl="0"/>
            <a:r>
              <a:rPr lang="en-US" noProof="0" smtClean="0"/>
              <a:t>Click to edit Master subtitle style</a:t>
            </a:r>
            <a:endParaRPr lang="en-US" noProof="0" dirty="0" smtClean="0"/>
          </a:p>
        </p:txBody>
      </p:sp>
      <p:pic>
        <p:nvPicPr>
          <p:cNvPr id="16658" name="Picture 274"/>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ltGray">
          <a:xfrm>
            <a:off x="4139310" y="442502"/>
            <a:ext cx="4475162" cy="865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8031976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Only">
    <p:spTree>
      <p:nvGrpSpPr>
        <p:cNvPr id="1" name=""/>
        <p:cNvGrpSpPr/>
        <p:nvPr/>
      </p:nvGrpSpPr>
      <p:grpSpPr>
        <a:xfrm>
          <a:off x="0" y="0"/>
          <a:ext cx="0" cy="0"/>
          <a:chOff x="0" y="0"/>
          <a:chExt cx="0" cy="0"/>
        </a:xfrm>
      </p:grpSpPr>
      <p:sp>
        <p:nvSpPr>
          <p:cNvPr id="2" name="McK 2. Slide Title"/>
          <p:cNvSpPr>
            <a:spLocks noGrp="1"/>
          </p:cNvSpPr>
          <p:nvPr>
            <p:ph type="title"/>
          </p:nvPr>
        </p:nvSpPr>
        <p:spPr/>
        <p:txBody>
          <a:bodyPr/>
          <a:lstStyle>
            <a:lvl1pPr>
              <a:defRPr>
                <a:latin typeface="+mj-lt"/>
                <a:ea typeface="Arial Unicode MS" pitchFamily="34" charset="-128"/>
                <a:cs typeface="Arial Unicode MS" pitchFamily="34" charset="-128"/>
              </a:defRPr>
            </a:lvl1pPr>
          </a:lstStyle>
          <a:p>
            <a:r>
              <a:rPr lang="en-US" smtClean="0"/>
              <a:t>Click to edit Master title style</a:t>
            </a:r>
            <a:endParaRPr lang="en-US"/>
          </a:p>
        </p:txBody>
      </p:sp>
    </p:spTree>
    <p:extLst>
      <p:ext uri="{BB962C8B-B14F-4D97-AF65-F5344CB8AC3E}">
        <p14:creationId xmlns:p14="http://schemas.microsoft.com/office/powerpoint/2010/main" val="1806393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ags" Target="../tags/tag5.xml"/><Relationship Id="rId13" Type="http://schemas.openxmlformats.org/officeDocument/2006/relationships/tags" Target="../tags/tag10.xml"/><Relationship Id="rId18" Type="http://schemas.openxmlformats.org/officeDocument/2006/relationships/tags" Target="../tags/tag15.xml"/><Relationship Id="rId3" Type="http://schemas.openxmlformats.org/officeDocument/2006/relationships/theme" Target="../theme/theme1.xml"/><Relationship Id="rId21" Type="http://schemas.openxmlformats.org/officeDocument/2006/relationships/tags" Target="../tags/tag18.xml"/><Relationship Id="rId7" Type="http://schemas.openxmlformats.org/officeDocument/2006/relationships/tags" Target="../tags/tag4.xml"/><Relationship Id="rId12" Type="http://schemas.openxmlformats.org/officeDocument/2006/relationships/tags" Target="../tags/tag9.xml"/><Relationship Id="rId17" Type="http://schemas.openxmlformats.org/officeDocument/2006/relationships/tags" Target="../tags/tag14.xml"/><Relationship Id="rId2" Type="http://schemas.openxmlformats.org/officeDocument/2006/relationships/slideLayout" Target="../slideLayouts/slideLayout2.xml"/><Relationship Id="rId16" Type="http://schemas.openxmlformats.org/officeDocument/2006/relationships/tags" Target="../tags/tag13.xml"/><Relationship Id="rId20" Type="http://schemas.openxmlformats.org/officeDocument/2006/relationships/tags" Target="../tags/tag17.xml"/><Relationship Id="rId1" Type="http://schemas.openxmlformats.org/officeDocument/2006/relationships/slideLayout" Target="../slideLayouts/slideLayout1.xml"/><Relationship Id="rId6" Type="http://schemas.openxmlformats.org/officeDocument/2006/relationships/tags" Target="../tags/tag3.xml"/><Relationship Id="rId11" Type="http://schemas.openxmlformats.org/officeDocument/2006/relationships/tags" Target="../tags/tag8.xml"/><Relationship Id="rId24" Type="http://schemas.openxmlformats.org/officeDocument/2006/relationships/image" Target="../media/image1.emf"/><Relationship Id="rId5" Type="http://schemas.openxmlformats.org/officeDocument/2006/relationships/tags" Target="../tags/tag2.xml"/><Relationship Id="rId15" Type="http://schemas.openxmlformats.org/officeDocument/2006/relationships/tags" Target="../tags/tag12.xml"/><Relationship Id="rId23" Type="http://schemas.openxmlformats.org/officeDocument/2006/relationships/oleObject" Target="../embeddings/oleObject1.bin"/><Relationship Id="rId10" Type="http://schemas.openxmlformats.org/officeDocument/2006/relationships/tags" Target="../tags/tag7.xml"/><Relationship Id="rId19" Type="http://schemas.openxmlformats.org/officeDocument/2006/relationships/tags" Target="../tags/tag16.xml"/><Relationship Id="rId4" Type="http://schemas.openxmlformats.org/officeDocument/2006/relationships/vmlDrawing" Target="../drawings/vmlDrawing1.vml"/><Relationship Id="rId9" Type="http://schemas.openxmlformats.org/officeDocument/2006/relationships/tags" Target="../tags/tag6.xml"/><Relationship Id="rId14" Type="http://schemas.openxmlformats.org/officeDocument/2006/relationships/tags" Target="../tags/tag11.xml"/><Relationship Id="rId22" Type="http://schemas.openxmlformats.org/officeDocument/2006/relationships/tags" Target="../tags/tag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5"/>
            </p:custDataLst>
            <p:extLst>
              <p:ext uri="{D42A27DB-BD31-4B8C-83A1-F6EECF244321}">
                <p14:modId xmlns:p14="http://schemas.microsoft.com/office/powerpoint/2010/main" val="2623548159"/>
              </p:ext>
            </p:ext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2795" name="think-cell Slide" r:id="rId23" imgW="270" imgH="270" progId="TCLayout.ActiveDocument.1">
                  <p:embed/>
                </p:oleObj>
              </mc:Choice>
              <mc:Fallback>
                <p:oleObj name="think-cell Slide" r:id="rId23" imgW="270" imgH="270" progId="TCLayout.ActiveDocument.1">
                  <p:embed/>
                  <p:pic>
                    <p:nvPicPr>
                      <p:cNvPr id="0" name=""/>
                      <p:cNvPicPr/>
                      <p:nvPr/>
                    </p:nvPicPr>
                    <p:blipFill>
                      <a:blip r:embed="rId24"/>
                      <a:stretch>
                        <a:fillRect/>
                      </a:stretch>
                    </p:blipFill>
                    <p:spPr>
                      <a:xfrm>
                        <a:off x="0" y="0"/>
                        <a:ext cx="158750" cy="158750"/>
                      </a:xfrm>
                      <a:prstGeom prst="rect">
                        <a:avLst/>
                      </a:prstGeom>
                    </p:spPr>
                  </p:pic>
                </p:oleObj>
              </mc:Fallback>
            </mc:AlternateContent>
          </a:graphicData>
        </a:graphic>
      </p:graphicFrame>
      <p:sp>
        <p:nvSpPr>
          <p:cNvPr id="94" name="Number"/>
          <p:cNvSpPr txBox="1">
            <a:spLocks/>
          </p:cNvSpPr>
          <p:nvPr/>
        </p:nvSpPr>
        <p:spPr bwMode="auto">
          <a:xfrm>
            <a:off x="6615740" y="6464964"/>
            <a:ext cx="1764907" cy="123111"/>
          </a:xfrm>
          <a:prstGeom prst="rect">
            <a:avLst/>
          </a:prstGeom>
        </p:spPr>
        <p:txBody>
          <a:bodyPr vert="horz" wrap="none" lIns="0" tIns="0" rIns="0" bIns="0" rtlCol="0" anchor="ctr">
            <a:spAutoFit/>
          </a:bodyPr>
          <a:lstStyle>
            <a:defPPr>
              <a:defRPr lang="en-US"/>
            </a:defPPr>
            <a:lvl1pPr>
              <a:tabLst>
                <a:tab pos="225425" algn="l"/>
                <a:tab pos="8229600" algn="r"/>
              </a:tabLst>
              <a:defRPr sz="800" i="1" baseline="0">
                <a:solidFill>
                  <a:schemeClr val="accent6"/>
                </a:solidFill>
                <a:latin typeface="+mn-lt"/>
              </a:defRPr>
            </a:lvl1pPr>
          </a:lstStyle>
          <a:p>
            <a:pPr algn="r"/>
            <a:r>
              <a:rPr lang="en-US" dirty="0" smtClean="0">
                <a:solidFill>
                  <a:srgbClr val="808080"/>
                </a:solidFill>
              </a:rPr>
              <a:t>PROPRIETARY AND CONFIDENTIAL</a:t>
            </a:r>
            <a:endParaRPr lang="en-US" dirty="0">
              <a:solidFill>
                <a:srgbClr val="808080"/>
              </a:solidFill>
            </a:endParaRPr>
          </a:p>
        </p:txBody>
      </p:sp>
      <p:sp>
        <p:nvSpPr>
          <p:cNvPr id="63" name="Slide Number"/>
          <p:cNvSpPr txBox="1">
            <a:spLocks/>
          </p:cNvSpPr>
          <p:nvPr/>
        </p:nvSpPr>
        <p:spPr bwMode="auto">
          <a:xfrm>
            <a:off x="8632894" y="6434187"/>
            <a:ext cx="157094" cy="153888"/>
          </a:xfrm>
          <a:prstGeom prst="rect">
            <a:avLst/>
          </a:prstGeom>
        </p:spPr>
        <p:txBody>
          <a:bodyPr vert="horz" wrap="none" lIns="0" tIns="0" rIns="0" bIns="0" rtlCol="0" anchor="ctr" anchorCtr="0">
            <a:spAutoFit/>
          </a:bodyPr>
          <a:lstStyle>
            <a:defPPr>
              <a:defRPr lang="en-US"/>
            </a:defPPr>
            <a:lvl1pPr>
              <a:defRPr sz="1000" baseline="0">
                <a:latin typeface="+mn-lt"/>
              </a:defRPr>
            </a:lvl1pPr>
          </a:lstStyle>
          <a:p>
            <a:pPr lvl="0" algn="r"/>
            <a:fld id="{42C328C1-A84F-4A39-A664-DBA00541A8C6}" type="slidenum">
              <a:rPr lang="en-US" smtClean="0"/>
              <a:pPr lvl="0" algn="r"/>
              <a:t>‹#›</a:t>
            </a:fld>
            <a:endParaRPr lang="en-US" dirty="0"/>
          </a:p>
        </p:txBody>
      </p:sp>
      <p:sp>
        <p:nvSpPr>
          <p:cNvPr id="93" name="Number2"/>
          <p:cNvSpPr txBox="1">
            <a:spLocks/>
          </p:cNvSpPr>
          <p:nvPr/>
        </p:nvSpPr>
        <p:spPr bwMode="auto">
          <a:xfrm>
            <a:off x="4912323" y="69357"/>
            <a:ext cx="3877665" cy="123111"/>
          </a:xfrm>
          <a:prstGeom prst="rect">
            <a:avLst/>
          </a:prstGeom>
        </p:spPr>
        <p:txBody>
          <a:bodyPr vert="horz" wrap="none" lIns="0" tIns="0" rIns="0" bIns="0" rtlCol="0" anchor="t">
            <a:spAutoFit/>
          </a:bodyPr>
          <a:lstStyle>
            <a:defPPr>
              <a:defRPr lang="en-US"/>
            </a:defPPr>
            <a:lvl1pPr>
              <a:defRPr sz="1000" baseline="0">
                <a:latin typeface="+mn-lt"/>
              </a:defRPr>
            </a:lvl1pPr>
          </a:lstStyle>
          <a:p>
            <a:pPr algn="r">
              <a:tabLst>
                <a:tab pos="225425" algn="l"/>
                <a:tab pos="8229600" algn="r"/>
              </a:tabLst>
              <a:defRPr/>
            </a:pPr>
            <a:r>
              <a:rPr lang="en-US" sz="800" i="1" dirty="0" smtClean="0">
                <a:solidFill>
                  <a:srgbClr val="808080"/>
                </a:solidFill>
              </a:rPr>
              <a:t>PRELIMINARY PREDECISIONAL WORKING DOCUMENT: SUBJECT TO CHANGE</a:t>
            </a:r>
            <a:endParaRPr lang="en-US" sz="800" i="1" dirty="0">
              <a:solidFill>
                <a:srgbClr val="808080"/>
              </a:solidFill>
            </a:endParaRPr>
          </a:p>
        </p:txBody>
      </p:sp>
      <p:sp>
        <p:nvSpPr>
          <p:cNvPr id="1036" name="Rectangle 286"/>
          <p:cNvSpPr>
            <a:spLocks noGrp="1" noChangeArrowheads="1"/>
          </p:cNvSpPr>
          <p:nvPr>
            <p:ph type="body" idx="1"/>
          </p:nvPr>
        </p:nvSpPr>
        <p:spPr bwMode="auto">
          <a:xfrm>
            <a:off x="2329657" y="2317778"/>
            <a:ext cx="4302125" cy="123110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smtClean="0"/>
          </a:p>
        </p:txBody>
      </p:sp>
      <p:sp>
        <p:nvSpPr>
          <p:cNvPr id="19" name="Title Placeholder 2"/>
          <p:cNvSpPr>
            <a:spLocks noGrp="1" noChangeArrowheads="1"/>
          </p:cNvSpPr>
          <p:nvPr>
            <p:ph type="title"/>
          </p:nvPr>
        </p:nvSpPr>
        <p:spPr bwMode="auto">
          <a:xfrm>
            <a:off x="171451" y="259604"/>
            <a:ext cx="861853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smtClean="0"/>
              <a:t>Click to edit Master title style</a:t>
            </a:r>
            <a:endParaRPr lang="en-US" noProof="0" dirty="0" smtClean="0"/>
          </a:p>
        </p:txBody>
      </p:sp>
      <p:sp>
        <p:nvSpPr>
          <p:cNvPr id="10" name="1. On-page tracker" hidden="1"/>
          <p:cNvSpPr>
            <a:spLocks noChangeArrowheads="1"/>
          </p:cNvSpPr>
          <p:nvPr/>
        </p:nvSpPr>
        <p:spPr bwMode="auto">
          <a:xfrm>
            <a:off x="171450" y="42864"/>
            <a:ext cx="85921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sz="1400" baseline="0" noProof="0" dirty="0">
                <a:solidFill>
                  <a:srgbClr val="808080"/>
                </a:solidFill>
                <a:latin typeface="+mn-lt"/>
                <a:ea typeface="+mj-ea"/>
              </a:rPr>
              <a:t>TRACKER</a:t>
            </a:r>
          </a:p>
        </p:txBody>
      </p:sp>
      <p:sp>
        <p:nvSpPr>
          <p:cNvPr id="11" name="3. Unit of measure" hidden="1"/>
          <p:cNvSpPr txBox="1">
            <a:spLocks noChangeArrowheads="1"/>
          </p:cNvSpPr>
          <p:nvPr/>
        </p:nvSpPr>
        <p:spPr bwMode="auto">
          <a:xfrm>
            <a:off x="171450" y="630231"/>
            <a:ext cx="8618537"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a:defRPr/>
            </a:pPr>
            <a:r>
              <a:rPr lang="en-US" sz="1600" baseline="0" noProof="0" dirty="0" smtClean="0">
                <a:solidFill>
                  <a:srgbClr val="808080"/>
                </a:solidFill>
                <a:latin typeface="+mn-lt"/>
              </a:rPr>
              <a:t>Unit of measure</a:t>
            </a:r>
          </a:p>
        </p:txBody>
      </p:sp>
      <p:grpSp>
        <p:nvGrpSpPr>
          <p:cNvPr id="15" name="ACET" hidden="1"/>
          <p:cNvGrpSpPr>
            <a:grpSpLocks/>
          </p:cNvGrpSpPr>
          <p:nvPr/>
        </p:nvGrpSpPr>
        <p:grpSpPr bwMode="auto">
          <a:xfrm>
            <a:off x="2329657" y="1747865"/>
            <a:ext cx="4302125" cy="508000"/>
            <a:chOff x="915" y="710"/>
            <a:chExt cx="2686" cy="320"/>
          </a:xfrm>
        </p:grpSpPr>
        <p:cxnSp>
          <p:nvCxnSpPr>
            <p:cNvPr id="16" name="AutoShape 249"/>
            <p:cNvCxnSpPr>
              <a:cxnSpLocks noChangeShapeType="1"/>
              <a:stCxn id="17" idx="4"/>
              <a:endCxn id="17" idx="6"/>
            </p:cNvCxnSpPr>
            <p:nvPr/>
          </p:nvCxnSpPr>
          <p:spPr bwMode="auto">
            <a:xfrm>
              <a:off x="915" y="1030"/>
              <a:ext cx="2686" cy="0"/>
            </a:xfrm>
            <a:prstGeom prst="straightConnector1">
              <a:avLst/>
            </a:prstGeom>
            <a:noFill/>
            <a:ln w="952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AutoShape 250"/>
            <p:cNvSpPr>
              <a:spLocks noChangeArrowheads="1"/>
            </p:cNvSpPr>
            <p:nvPr/>
          </p:nvSpPr>
          <p:spPr bwMode="auto">
            <a:xfrm>
              <a:off x="915" y="710"/>
              <a:ext cx="2686" cy="320"/>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r>
                <a:rPr lang="en-US" b="1" baseline="0" noProof="0" dirty="0">
                  <a:latin typeface="+mn-lt"/>
                  <a:ea typeface="+mn-ea"/>
                </a:rPr>
                <a:t>Title</a:t>
              </a:r>
            </a:p>
            <a:p>
              <a:r>
                <a:rPr lang="en-US" baseline="0" noProof="0" dirty="0">
                  <a:solidFill>
                    <a:srgbClr val="808080"/>
                  </a:solidFill>
                  <a:latin typeface="+mn-lt"/>
                  <a:ea typeface="+mn-ea"/>
                </a:rPr>
                <a:t>Unit of measure</a:t>
              </a:r>
            </a:p>
          </p:txBody>
        </p:sp>
      </p:grpSp>
      <p:grpSp>
        <p:nvGrpSpPr>
          <p:cNvPr id="18" name="LegendBoxes" hidden="1"/>
          <p:cNvGrpSpPr>
            <a:grpSpLocks/>
          </p:cNvGrpSpPr>
          <p:nvPr/>
        </p:nvGrpSpPr>
        <p:grpSpPr bwMode="auto">
          <a:xfrm>
            <a:off x="8026400" y="330984"/>
            <a:ext cx="763588" cy="996951"/>
            <a:chOff x="4936" y="176"/>
            <a:chExt cx="481" cy="628"/>
          </a:xfrm>
        </p:grpSpPr>
        <p:sp>
          <p:nvSpPr>
            <p:cNvPr id="20" name="Legend1"/>
            <p:cNvSpPr>
              <a:spLocks noChangeArrowheads="1"/>
            </p:cNvSpPr>
            <p:nvPr/>
          </p:nvSpPr>
          <p:spPr bwMode="auto">
            <a:xfrm>
              <a:off x="5096" y="176"/>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200">
                  <a:latin typeface="+mn-lt"/>
                </a:rPr>
                <a:t>Legend</a:t>
              </a:r>
            </a:p>
          </p:txBody>
        </p:sp>
        <p:sp>
          <p:nvSpPr>
            <p:cNvPr id="21" name="LegendRectangle1"/>
            <p:cNvSpPr>
              <a:spLocks noChangeArrowheads="1"/>
            </p:cNvSpPr>
            <p:nvPr/>
          </p:nvSpPr>
          <p:spPr bwMode="auto">
            <a:xfrm>
              <a:off x="4936" y="183"/>
              <a:ext cx="104" cy="101"/>
            </a:xfrm>
            <a:prstGeom prst="rect">
              <a:avLst/>
            </a:prstGeom>
            <a:solidFill>
              <a:schemeClr val="accent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latin typeface="+mn-lt"/>
              </a:endParaRPr>
            </a:p>
          </p:txBody>
        </p:sp>
        <p:sp>
          <p:nvSpPr>
            <p:cNvPr id="22" name="Legend2"/>
            <p:cNvSpPr>
              <a:spLocks noChangeArrowheads="1"/>
            </p:cNvSpPr>
            <p:nvPr/>
          </p:nvSpPr>
          <p:spPr bwMode="auto">
            <a:xfrm>
              <a:off x="5096" y="346"/>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200">
                  <a:latin typeface="+mn-lt"/>
                </a:rPr>
                <a:t>Legend</a:t>
              </a:r>
            </a:p>
          </p:txBody>
        </p:sp>
        <p:sp>
          <p:nvSpPr>
            <p:cNvPr id="23" name="LegendRectangle2"/>
            <p:cNvSpPr>
              <a:spLocks noChangeArrowheads="1"/>
            </p:cNvSpPr>
            <p:nvPr/>
          </p:nvSpPr>
          <p:spPr bwMode="auto">
            <a:xfrm>
              <a:off x="4936" y="353"/>
              <a:ext cx="104" cy="101"/>
            </a:xfrm>
            <a:prstGeom prst="rect">
              <a:avLst/>
            </a:prstGeom>
            <a:solidFill>
              <a:schemeClr val="accent2"/>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latin typeface="+mn-lt"/>
              </a:endParaRPr>
            </a:p>
          </p:txBody>
        </p:sp>
        <p:sp>
          <p:nvSpPr>
            <p:cNvPr id="24" name="Legend3"/>
            <p:cNvSpPr>
              <a:spLocks noChangeArrowheads="1"/>
            </p:cNvSpPr>
            <p:nvPr/>
          </p:nvSpPr>
          <p:spPr bwMode="auto">
            <a:xfrm>
              <a:off x="5096" y="517"/>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200">
                  <a:latin typeface="+mn-lt"/>
                </a:rPr>
                <a:t>Legend</a:t>
              </a:r>
            </a:p>
          </p:txBody>
        </p:sp>
        <p:sp>
          <p:nvSpPr>
            <p:cNvPr id="25" name="LegendRectangle3"/>
            <p:cNvSpPr>
              <a:spLocks noChangeArrowheads="1"/>
            </p:cNvSpPr>
            <p:nvPr/>
          </p:nvSpPr>
          <p:spPr bwMode="auto">
            <a:xfrm>
              <a:off x="4936" y="524"/>
              <a:ext cx="104" cy="101"/>
            </a:xfrm>
            <a:prstGeom prst="rect">
              <a:avLst/>
            </a:prstGeom>
            <a:solidFill>
              <a:schemeClr va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latin typeface="+mn-lt"/>
              </a:endParaRPr>
            </a:p>
          </p:txBody>
        </p:sp>
        <p:sp>
          <p:nvSpPr>
            <p:cNvPr id="26" name="Legend4"/>
            <p:cNvSpPr>
              <a:spLocks noChangeArrowheads="1"/>
            </p:cNvSpPr>
            <p:nvPr/>
          </p:nvSpPr>
          <p:spPr bwMode="auto">
            <a:xfrm>
              <a:off x="5096" y="688"/>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200">
                  <a:latin typeface="+mn-lt"/>
                </a:rPr>
                <a:t>Legend</a:t>
              </a:r>
            </a:p>
          </p:txBody>
        </p:sp>
        <p:sp>
          <p:nvSpPr>
            <p:cNvPr id="27" name="LegendRectangle4"/>
            <p:cNvSpPr>
              <a:spLocks noChangeArrowheads="1"/>
            </p:cNvSpPr>
            <p:nvPr/>
          </p:nvSpPr>
          <p:spPr bwMode="auto">
            <a:xfrm>
              <a:off x="4936" y="695"/>
              <a:ext cx="104" cy="101"/>
            </a:xfrm>
            <a:prstGeom prst="rect">
              <a:avLst/>
            </a:prstGeom>
            <a:solidFill>
              <a:schemeClr val="fo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latin typeface="+mn-lt"/>
              </a:endParaRPr>
            </a:p>
          </p:txBody>
        </p:sp>
      </p:grpSp>
      <p:grpSp>
        <p:nvGrpSpPr>
          <p:cNvPr id="28" name="LegendLines" hidden="1"/>
          <p:cNvGrpSpPr>
            <a:grpSpLocks/>
          </p:cNvGrpSpPr>
          <p:nvPr/>
        </p:nvGrpSpPr>
        <p:grpSpPr bwMode="auto">
          <a:xfrm>
            <a:off x="7718425" y="330984"/>
            <a:ext cx="1071563" cy="730251"/>
            <a:chOff x="4750" y="176"/>
            <a:chExt cx="675" cy="460"/>
          </a:xfrm>
        </p:grpSpPr>
        <p:sp>
          <p:nvSpPr>
            <p:cNvPr id="29" name="LineLegend1"/>
            <p:cNvSpPr>
              <a:spLocks noChangeShapeType="1"/>
            </p:cNvSpPr>
            <p:nvPr/>
          </p:nvSpPr>
          <p:spPr bwMode="auto">
            <a:xfrm>
              <a:off x="4750" y="233"/>
              <a:ext cx="288" cy="0"/>
            </a:xfrm>
            <a:prstGeom prst="line">
              <a:avLst/>
            </a:prstGeom>
            <a:noFill/>
            <a:ln w="28575">
              <a:solidFill>
                <a:schemeClr val="accent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00">
                <a:latin typeface="+mn-lt"/>
              </a:endParaRPr>
            </a:p>
          </p:txBody>
        </p:sp>
        <p:sp>
          <p:nvSpPr>
            <p:cNvPr id="30" name="LineLegend2"/>
            <p:cNvSpPr>
              <a:spLocks noChangeShapeType="1"/>
            </p:cNvSpPr>
            <p:nvPr/>
          </p:nvSpPr>
          <p:spPr bwMode="auto">
            <a:xfrm>
              <a:off x="4750" y="402"/>
              <a:ext cx="288" cy="0"/>
            </a:xfrm>
            <a:prstGeom prst="line">
              <a:avLst/>
            </a:prstGeom>
            <a:noFill/>
            <a:ln w="28575">
              <a:solidFill>
                <a:schemeClr val="accent3"/>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00">
                <a:latin typeface="+mn-lt"/>
              </a:endParaRPr>
            </a:p>
          </p:txBody>
        </p:sp>
        <p:sp>
          <p:nvSpPr>
            <p:cNvPr id="31" name="LineLegend3"/>
            <p:cNvSpPr>
              <a:spLocks noChangeShapeType="1"/>
            </p:cNvSpPr>
            <p:nvPr/>
          </p:nvSpPr>
          <p:spPr bwMode="auto">
            <a:xfrm>
              <a:off x="4750" y="577"/>
              <a:ext cx="288" cy="0"/>
            </a:xfrm>
            <a:prstGeom prst="line">
              <a:avLst/>
            </a:prstGeom>
            <a:noFill/>
            <a:ln w="28575">
              <a:solidFill>
                <a:schemeClr val="accent3"/>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00">
                <a:latin typeface="+mn-lt"/>
              </a:endParaRPr>
            </a:p>
          </p:txBody>
        </p:sp>
        <p:sp>
          <p:nvSpPr>
            <p:cNvPr id="32" name="Legend1"/>
            <p:cNvSpPr>
              <a:spLocks noChangeArrowheads="1"/>
            </p:cNvSpPr>
            <p:nvPr/>
          </p:nvSpPr>
          <p:spPr bwMode="auto">
            <a:xfrm>
              <a:off x="5104" y="176"/>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200">
                  <a:latin typeface="+mn-lt"/>
                </a:rPr>
                <a:t>Legend</a:t>
              </a:r>
            </a:p>
          </p:txBody>
        </p:sp>
        <p:sp>
          <p:nvSpPr>
            <p:cNvPr id="33" name="Legend2"/>
            <p:cNvSpPr>
              <a:spLocks noChangeArrowheads="1"/>
            </p:cNvSpPr>
            <p:nvPr/>
          </p:nvSpPr>
          <p:spPr bwMode="auto">
            <a:xfrm>
              <a:off x="5104" y="344"/>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200">
                  <a:latin typeface="+mn-lt"/>
                </a:rPr>
                <a:t>Legend</a:t>
              </a:r>
            </a:p>
          </p:txBody>
        </p:sp>
        <p:sp>
          <p:nvSpPr>
            <p:cNvPr id="34" name="Legend3"/>
            <p:cNvSpPr>
              <a:spLocks noChangeArrowheads="1"/>
            </p:cNvSpPr>
            <p:nvPr/>
          </p:nvSpPr>
          <p:spPr bwMode="auto">
            <a:xfrm>
              <a:off x="5104" y="520"/>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200">
                  <a:latin typeface="+mn-lt"/>
                </a:rPr>
                <a:t>Legend</a:t>
              </a:r>
            </a:p>
          </p:txBody>
        </p:sp>
      </p:grpSp>
      <p:grpSp>
        <p:nvGrpSpPr>
          <p:cNvPr id="35" name="McKSticker" hidden="1"/>
          <p:cNvGrpSpPr/>
          <p:nvPr/>
        </p:nvGrpSpPr>
        <p:grpSpPr bwMode="auto">
          <a:xfrm>
            <a:off x="7723093" y="330984"/>
            <a:ext cx="1066895" cy="212366"/>
            <a:chOff x="7673880" y="285750"/>
            <a:chExt cx="1066895" cy="212366"/>
          </a:xfrm>
        </p:grpSpPr>
        <p:sp>
          <p:nvSpPr>
            <p:cNvPr id="36" name="StickerRectangle"/>
            <p:cNvSpPr>
              <a:spLocks noChangeArrowheads="1"/>
            </p:cNvSpPr>
            <p:nvPr/>
          </p:nvSpPr>
          <p:spPr bwMode="auto">
            <a:xfrm>
              <a:off x="7673880" y="285750"/>
              <a:ext cx="1066895" cy="212366"/>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7432" tIns="0" rIns="0" bIns="27432">
              <a:spAutoFit/>
            </a:bodyPr>
            <a:lstStyle/>
            <a:p>
              <a:pPr algn="r" defTabSz="895350">
                <a:buClr>
                  <a:schemeClr val="tx2"/>
                </a:buClr>
              </a:pPr>
              <a:r>
                <a:rPr lang="en-US" sz="1200" dirty="0">
                  <a:solidFill>
                    <a:srgbClr val="808080"/>
                  </a:solidFill>
                  <a:latin typeface="+mn-lt"/>
                </a:rPr>
                <a:t>PRELIMINARY</a:t>
              </a:r>
            </a:p>
          </p:txBody>
        </p:sp>
        <p:cxnSp>
          <p:nvCxnSpPr>
            <p:cNvPr id="37" name="AutoShape 31"/>
            <p:cNvCxnSpPr>
              <a:cxnSpLocks noChangeShapeType="1"/>
              <a:stCxn id="36" idx="2"/>
              <a:endCxn id="36" idx="4"/>
            </p:cNvCxnSpPr>
            <p:nvPr/>
          </p:nvCxnSpPr>
          <p:spPr bwMode="auto">
            <a:xfrm>
              <a:off x="7673880" y="285750"/>
              <a:ext cx="0" cy="212366"/>
            </a:xfrm>
            <a:prstGeom prst="straightConnector1">
              <a:avLst/>
            </a:prstGeom>
            <a:noFill/>
            <a:ln w="9525">
              <a:solidFill>
                <a:srgbClr val="808080"/>
              </a:solidFill>
              <a:round/>
              <a:headEnd/>
              <a:tailEnd/>
            </a:ln>
            <a:extLst>
              <a:ext uri="{909E8E84-426E-40DD-AFC4-6F175D3DCCD1}">
                <a14:hiddenFill xmlns:a14="http://schemas.microsoft.com/office/drawing/2010/main">
                  <a:noFill/>
                </a14:hiddenFill>
              </a:ext>
            </a:extLst>
          </p:spPr>
        </p:cxnSp>
        <p:cxnSp>
          <p:nvCxnSpPr>
            <p:cNvPr id="38" name="AutoShape 32"/>
            <p:cNvCxnSpPr>
              <a:cxnSpLocks noChangeShapeType="1"/>
              <a:stCxn id="36" idx="4"/>
              <a:endCxn id="36" idx="6"/>
            </p:cNvCxnSpPr>
            <p:nvPr/>
          </p:nvCxnSpPr>
          <p:spPr bwMode="auto">
            <a:xfrm>
              <a:off x="7673880" y="498116"/>
              <a:ext cx="1066895" cy="0"/>
            </a:xfrm>
            <a:prstGeom prst="straightConnector1">
              <a:avLst/>
            </a:prstGeom>
            <a:noFill/>
            <a:ln w="25400">
              <a:solidFill>
                <a:srgbClr val="808080"/>
              </a:solidFill>
              <a:round/>
              <a:headEnd/>
              <a:tailEnd/>
            </a:ln>
            <a:extLst>
              <a:ext uri="{909E8E84-426E-40DD-AFC4-6F175D3DCCD1}">
                <a14:hiddenFill xmlns:a14="http://schemas.microsoft.com/office/drawing/2010/main">
                  <a:noFill/>
                </a14:hiddenFill>
              </a:ext>
            </a:extLst>
          </p:spPr>
        </p:cxnSp>
      </p:grpSp>
      <p:grpSp>
        <p:nvGrpSpPr>
          <p:cNvPr id="3" name="Slide Elements" hidden="1"/>
          <p:cNvGrpSpPr/>
          <p:nvPr userDrawn="1"/>
        </p:nvGrpSpPr>
        <p:grpSpPr bwMode="auto">
          <a:xfrm>
            <a:off x="171451" y="6104853"/>
            <a:ext cx="8618537" cy="483222"/>
            <a:chOff x="171451" y="6104853"/>
            <a:chExt cx="8618537" cy="483222"/>
          </a:xfrm>
        </p:grpSpPr>
        <p:sp>
          <p:nvSpPr>
            <p:cNvPr id="61" name="4. Footnote"/>
            <p:cNvSpPr txBox="1">
              <a:spLocks noChangeArrowheads="1"/>
            </p:cNvSpPr>
            <p:nvPr>
              <p:custDataLst>
                <p:tags r:id="rId21"/>
              </p:custDataLst>
            </p:nvPr>
          </p:nvSpPr>
          <p:spPr bwMode="auto">
            <a:xfrm>
              <a:off x="171451" y="6104853"/>
              <a:ext cx="8618537"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a:defRPr/>
              </a:pPr>
              <a:r>
                <a:rPr lang="en-US" sz="1000" baseline="0" noProof="0" dirty="0" smtClean="0">
                  <a:latin typeface="+mn-lt"/>
                </a:rPr>
                <a:t>1 Footnote</a:t>
              </a:r>
            </a:p>
          </p:txBody>
        </p:sp>
        <p:sp>
          <p:nvSpPr>
            <p:cNvPr id="62" name="5. Source"/>
            <p:cNvSpPr>
              <a:spLocks noChangeArrowheads="1"/>
            </p:cNvSpPr>
            <p:nvPr>
              <p:custDataLst>
                <p:tags r:id="rId22"/>
              </p:custDataLst>
            </p:nvPr>
          </p:nvSpPr>
          <p:spPr bwMode="auto">
            <a:xfrm>
              <a:off x="171451" y="6434187"/>
              <a:ext cx="6184106"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spAutoFit/>
            </a:bodyPr>
            <a:lstStyle/>
            <a:p>
              <a:pPr marL="469900" indent="-469900" defTabSz="895350">
                <a:tabLst>
                  <a:tab pos="479425" algn="l"/>
                </a:tabLst>
              </a:pPr>
              <a:r>
                <a:rPr lang="en-US" sz="1000" baseline="0" noProof="0" dirty="0" smtClean="0">
                  <a:solidFill>
                    <a:schemeClr val="tx1"/>
                  </a:solidFill>
                  <a:latin typeface="+mn-lt"/>
                </a:rPr>
                <a:t>Source: Source</a:t>
              </a:r>
            </a:p>
          </p:txBody>
        </p:sp>
      </p:grpSp>
      <p:grpSp>
        <p:nvGrpSpPr>
          <p:cNvPr id="60" name="LegendMoons" hidden="1"/>
          <p:cNvGrpSpPr/>
          <p:nvPr userDrawn="1"/>
        </p:nvGrpSpPr>
        <p:grpSpPr>
          <a:xfrm>
            <a:off x="7959558" y="330984"/>
            <a:ext cx="830430" cy="1306516"/>
            <a:chOff x="7875175" y="286625"/>
            <a:chExt cx="830430" cy="1306516"/>
          </a:xfrm>
        </p:grpSpPr>
        <p:grpSp>
          <p:nvGrpSpPr>
            <p:cNvPr id="88" name="MoonLegend2"/>
            <p:cNvGrpSpPr>
              <a:grpSpLocks noChangeAspect="1"/>
            </p:cNvGrpSpPr>
            <p:nvPr>
              <p:custDataLst>
                <p:tags r:id="rId6"/>
              </p:custDataLst>
            </p:nvPr>
          </p:nvGrpSpPr>
          <p:grpSpPr bwMode="auto">
            <a:xfrm>
              <a:off x="7875175" y="560866"/>
              <a:ext cx="209550" cy="209551"/>
              <a:chOff x="1694" y="2044"/>
              <a:chExt cx="160" cy="160"/>
            </a:xfrm>
          </p:grpSpPr>
          <p:sp>
            <p:nvSpPr>
              <p:cNvPr id="108" name="Oval 41"/>
              <p:cNvSpPr>
                <a:spLocks noChangeAspect="1" noChangeArrowheads="1"/>
              </p:cNvSpPr>
              <p:nvPr>
                <p:custDataLst>
                  <p:tags r:id="rId19"/>
                </p:custDataLst>
              </p:nvPr>
            </p:nvSpPr>
            <p:spPr bwMode="auto">
              <a:xfrm>
                <a:off x="1694" y="2044"/>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mn-lt"/>
                </a:endParaRPr>
              </a:p>
            </p:txBody>
          </p:sp>
          <p:sp>
            <p:nvSpPr>
              <p:cNvPr id="109" name="Arc 42"/>
              <p:cNvSpPr>
                <a:spLocks noChangeAspect="1"/>
              </p:cNvSpPr>
              <p:nvPr>
                <p:custDataLst>
                  <p:tags r:id="rId20"/>
                </p:custDataLst>
              </p:nvPr>
            </p:nvSpPr>
            <p:spPr bwMode="auto">
              <a:xfrm>
                <a:off x="1694" y="2044"/>
                <a:ext cx="160" cy="160"/>
              </a:xfrm>
              <a:prstGeom prst="arc">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mn-lt"/>
                </a:endParaRPr>
              </a:p>
            </p:txBody>
          </p:sp>
        </p:grpSp>
        <p:grpSp>
          <p:nvGrpSpPr>
            <p:cNvPr id="89" name="MoonLegend4"/>
            <p:cNvGrpSpPr>
              <a:grpSpLocks noChangeAspect="1"/>
            </p:cNvGrpSpPr>
            <p:nvPr>
              <p:custDataLst>
                <p:tags r:id="rId7"/>
              </p:custDataLst>
            </p:nvPr>
          </p:nvGrpSpPr>
          <p:grpSpPr bwMode="auto">
            <a:xfrm>
              <a:off x="7875175" y="1109348"/>
              <a:ext cx="209550" cy="209551"/>
              <a:chOff x="4495" y="1198"/>
              <a:chExt cx="160" cy="160"/>
            </a:xfrm>
          </p:grpSpPr>
          <p:sp>
            <p:nvSpPr>
              <p:cNvPr id="106" name="Oval 47"/>
              <p:cNvSpPr>
                <a:spLocks noChangeAspect="1" noChangeArrowheads="1"/>
              </p:cNvSpPr>
              <p:nvPr>
                <p:custDataLst>
                  <p:tags r:id="rId17"/>
                </p:custDataLst>
              </p:nvPr>
            </p:nvSpPr>
            <p:spPr bwMode="auto">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mn-lt"/>
                </a:endParaRPr>
              </a:p>
            </p:txBody>
          </p:sp>
          <p:sp>
            <p:nvSpPr>
              <p:cNvPr id="107" name="Arc 48"/>
              <p:cNvSpPr>
                <a:spLocks noChangeAspect="1"/>
              </p:cNvSpPr>
              <p:nvPr>
                <p:custDataLst>
                  <p:tags r:id="rId18"/>
                </p:custDataLst>
              </p:nvPr>
            </p:nvSpPr>
            <p:spPr bwMode="auto">
              <a:xfrm>
                <a:off x="4495" y="1198"/>
                <a:ext cx="160" cy="160"/>
              </a:xfrm>
              <a:prstGeom prst="arc">
                <a:avLst>
                  <a:gd name="adj1" fmla="val 16200000"/>
                  <a:gd name="adj2" fmla="val 108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mn-lt"/>
                </a:endParaRPr>
              </a:p>
            </p:txBody>
          </p:sp>
        </p:grpSp>
        <p:grpSp>
          <p:nvGrpSpPr>
            <p:cNvPr id="90" name="MoonLegend5"/>
            <p:cNvGrpSpPr>
              <a:grpSpLocks noChangeAspect="1"/>
            </p:cNvGrpSpPr>
            <p:nvPr>
              <p:custDataLst>
                <p:tags r:id="rId8"/>
              </p:custDataLst>
            </p:nvPr>
          </p:nvGrpSpPr>
          <p:grpSpPr bwMode="auto">
            <a:xfrm>
              <a:off x="7875175" y="1383590"/>
              <a:ext cx="209550" cy="209551"/>
              <a:chOff x="4495" y="1440"/>
              <a:chExt cx="160" cy="160"/>
            </a:xfrm>
          </p:grpSpPr>
          <p:sp>
            <p:nvSpPr>
              <p:cNvPr id="104" name="Oval 50"/>
              <p:cNvSpPr>
                <a:spLocks noChangeAspect="1" noChangeArrowheads="1"/>
              </p:cNvSpPr>
              <p:nvPr>
                <p:custDataLst>
                  <p:tags r:id="rId15"/>
                </p:custDataLst>
              </p:nvPr>
            </p:nvSpPr>
            <p:spPr bwMode="auto">
              <a:xfrm>
                <a:off x="4495" y="1440"/>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mn-lt"/>
                </a:endParaRPr>
              </a:p>
            </p:txBody>
          </p:sp>
          <p:sp>
            <p:nvSpPr>
              <p:cNvPr id="105" name="Oval 51"/>
              <p:cNvSpPr>
                <a:spLocks noChangeAspect="1" noChangeArrowheads="1"/>
              </p:cNvSpPr>
              <p:nvPr>
                <p:custDataLst>
                  <p:tags r:id="rId16"/>
                </p:custDataLst>
              </p:nvPr>
            </p:nvSpPr>
            <p:spPr bwMode="auto">
              <a:xfrm>
                <a:off x="4495" y="1440"/>
                <a:ext cx="160" cy="160"/>
              </a:xfrm>
              <a:prstGeom prst="arc">
                <a:avLst>
                  <a:gd name="adj1" fmla="val 16200000"/>
                  <a:gd name="adj2" fmla="val 162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mn-lt"/>
                </a:endParaRPr>
              </a:p>
            </p:txBody>
          </p:sp>
        </p:grpSp>
        <p:sp>
          <p:nvSpPr>
            <p:cNvPr id="91" name="Legend1"/>
            <p:cNvSpPr>
              <a:spLocks noChangeArrowheads="1"/>
            </p:cNvSpPr>
            <p:nvPr/>
          </p:nvSpPr>
          <p:spPr bwMode="auto">
            <a:xfrm>
              <a:off x="8195850" y="299325"/>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200" dirty="0">
                  <a:latin typeface="+mn-lt"/>
                </a:rPr>
                <a:t>Legend</a:t>
              </a:r>
            </a:p>
          </p:txBody>
        </p:sp>
        <p:sp>
          <p:nvSpPr>
            <p:cNvPr id="92" name="Legend2"/>
            <p:cNvSpPr>
              <a:spLocks noChangeArrowheads="1"/>
            </p:cNvSpPr>
            <p:nvPr/>
          </p:nvSpPr>
          <p:spPr bwMode="auto">
            <a:xfrm>
              <a:off x="8195850" y="573963"/>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200" dirty="0">
                  <a:latin typeface="+mn-lt"/>
                </a:rPr>
                <a:t>Legend</a:t>
              </a:r>
            </a:p>
          </p:txBody>
        </p:sp>
        <p:sp>
          <p:nvSpPr>
            <p:cNvPr id="95" name="Legend3"/>
            <p:cNvSpPr>
              <a:spLocks noChangeArrowheads="1"/>
            </p:cNvSpPr>
            <p:nvPr/>
          </p:nvSpPr>
          <p:spPr bwMode="auto">
            <a:xfrm>
              <a:off x="8195850" y="848602"/>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200" dirty="0">
                  <a:latin typeface="+mn-lt"/>
                </a:rPr>
                <a:t>Legend</a:t>
              </a:r>
            </a:p>
          </p:txBody>
        </p:sp>
        <p:sp>
          <p:nvSpPr>
            <p:cNvPr id="96" name="Legend4"/>
            <p:cNvSpPr>
              <a:spLocks noChangeArrowheads="1"/>
            </p:cNvSpPr>
            <p:nvPr/>
          </p:nvSpPr>
          <p:spPr bwMode="auto">
            <a:xfrm>
              <a:off x="8195850" y="1120065"/>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200">
                  <a:latin typeface="+mn-lt"/>
                </a:rPr>
                <a:t>Legend</a:t>
              </a:r>
            </a:p>
          </p:txBody>
        </p:sp>
        <p:sp>
          <p:nvSpPr>
            <p:cNvPr id="97" name="Legend5"/>
            <p:cNvSpPr>
              <a:spLocks noChangeArrowheads="1"/>
            </p:cNvSpPr>
            <p:nvPr/>
          </p:nvSpPr>
          <p:spPr bwMode="auto">
            <a:xfrm>
              <a:off x="8195850" y="1396290"/>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200" dirty="0">
                  <a:latin typeface="+mn-lt"/>
                </a:rPr>
                <a:t>Legend</a:t>
              </a:r>
            </a:p>
          </p:txBody>
        </p:sp>
        <p:grpSp>
          <p:nvGrpSpPr>
            <p:cNvPr id="98" name="MoonLegend3"/>
            <p:cNvGrpSpPr>
              <a:grpSpLocks noChangeAspect="1"/>
            </p:cNvGrpSpPr>
            <p:nvPr>
              <p:custDataLst>
                <p:tags r:id="rId9"/>
              </p:custDataLst>
            </p:nvPr>
          </p:nvGrpSpPr>
          <p:grpSpPr bwMode="auto">
            <a:xfrm>
              <a:off x="7875175" y="835107"/>
              <a:ext cx="209550" cy="209551"/>
              <a:chOff x="4495" y="1198"/>
              <a:chExt cx="160" cy="160"/>
            </a:xfrm>
          </p:grpSpPr>
          <p:sp>
            <p:nvSpPr>
              <p:cNvPr id="102" name="Oval 47"/>
              <p:cNvSpPr>
                <a:spLocks noChangeAspect="1" noChangeArrowheads="1"/>
              </p:cNvSpPr>
              <p:nvPr>
                <p:custDataLst>
                  <p:tags r:id="rId13"/>
                </p:custDataLst>
              </p:nvPr>
            </p:nvSpPr>
            <p:spPr bwMode="auto">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mn-lt"/>
                </a:endParaRPr>
              </a:p>
            </p:txBody>
          </p:sp>
          <p:sp>
            <p:nvSpPr>
              <p:cNvPr id="103" name="Arc 48"/>
              <p:cNvSpPr>
                <a:spLocks noChangeAspect="1"/>
              </p:cNvSpPr>
              <p:nvPr>
                <p:custDataLst>
                  <p:tags r:id="rId14"/>
                </p:custDataLst>
              </p:nvPr>
            </p:nvSpPr>
            <p:spPr bwMode="auto">
              <a:xfrm>
                <a:off x="4495" y="1198"/>
                <a:ext cx="160" cy="160"/>
              </a:xfrm>
              <a:prstGeom prst="arc">
                <a:avLst>
                  <a:gd name="adj1" fmla="val 16200000"/>
                  <a:gd name="adj2" fmla="val 54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mn-lt"/>
                </a:endParaRPr>
              </a:p>
            </p:txBody>
          </p:sp>
        </p:grpSp>
        <p:grpSp>
          <p:nvGrpSpPr>
            <p:cNvPr id="99" name="MoonLegend1"/>
            <p:cNvGrpSpPr>
              <a:grpSpLocks noChangeAspect="1"/>
            </p:cNvGrpSpPr>
            <p:nvPr userDrawn="1">
              <p:custDataLst>
                <p:tags r:id="rId10"/>
              </p:custDataLst>
            </p:nvPr>
          </p:nvGrpSpPr>
          <p:grpSpPr bwMode="auto">
            <a:xfrm>
              <a:off x="7875175" y="286625"/>
              <a:ext cx="209550" cy="209551"/>
              <a:chOff x="1694" y="2044"/>
              <a:chExt cx="160" cy="160"/>
            </a:xfrm>
          </p:grpSpPr>
          <p:sp>
            <p:nvSpPr>
              <p:cNvPr id="100" name="Oval 41"/>
              <p:cNvSpPr>
                <a:spLocks noChangeAspect="1" noChangeArrowheads="1"/>
              </p:cNvSpPr>
              <p:nvPr>
                <p:custDataLst>
                  <p:tags r:id="rId11"/>
                </p:custDataLst>
              </p:nvPr>
            </p:nvSpPr>
            <p:spPr bwMode="auto">
              <a:xfrm>
                <a:off x="1694" y="2044"/>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mn-lt"/>
                </a:endParaRPr>
              </a:p>
            </p:txBody>
          </p:sp>
          <p:sp>
            <p:nvSpPr>
              <p:cNvPr id="101" name="Arc 42" hidden="1"/>
              <p:cNvSpPr>
                <a:spLocks noChangeAspect="1"/>
              </p:cNvSpPr>
              <p:nvPr>
                <p:custDataLst>
                  <p:tags r:id="rId12"/>
                </p:custDataLst>
              </p:nvPr>
            </p:nvSpPr>
            <p:spPr bwMode="auto">
              <a:xfrm>
                <a:off x="1694" y="2044"/>
                <a:ext cx="160" cy="160"/>
              </a:xfrm>
              <a:prstGeom prst="arc">
                <a:avLst>
                  <a:gd name="adj1" fmla="val 16200000"/>
                  <a:gd name="adj2" fmla="val 54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mn-lt"/>
                </a:endParaRPr>
              </a:p>
            </p:txBody>
          </p:sp>
        </p:grpSp>
      </p:grpSp>
    </p:spTree>
  </p:cSld>
  <p:clrMap bg1="lt1" tx1="dk1" bg2="lt2" tx2="dk2" accent1="accent1" accent2="accent2" accent3="accent3" accent4="accent4" accent5="accent5" accent6="accent6" hlink="hlink" folHlink="folHlink"/>
  <p:sldLayoutIdLst>
    <p:sldLayoutId id="2147483663" r:id="rId1"/>
    <p:sldLayoutId id="2147483664" r:id="rId2"/>
  </p:sldLayoutIdLst>
  <p:timing>
    <p:tnLst>
      <p:par>
        <p:cTn id="1" dur="indefinite" restart="never" nodeType="tmRoot"/>
      </p:par>
    </p:tnLst>
  </p:timing>
  <p:hf hdr="0" ftr="0" dt="0"/>
  <p:txStyles>
    <p:titleStyle>
      <a:lvl1pPr algn="l" defTabSz="895350" rtl="0" eaLnBrk="1" fontAlgn="base" hangingPunct="1">
        <a:spcBef>
          <a:spcPct val="0"/>
        </a:spcBef>
        <a:spcAft>
          <a:spcPct val="0"/>
        </a:spcAft>
        <a:tabLst>
          <a:tab pos="269875" algn="l"/>
        </a:tabLst>
        <a:defRPr sz="2400" b="1" baseline="0">
          <a:solidFill>
            <a:schemeClr val="accent4"/>
          </a:solidFill>
          <a:latin typeface="+mj-lt"/>
          <a:ea typeface="Arial Unicode MS" pitchFamily="34" charset="-128"/>
          <a:cs typeface="Arial Unicode MS" pitchFamily="34" charset="-128"/>
        </a:defRPr>
      </a:lvl1pPr>
      <a:lvl2pPr algn="l" defTabSz="895350" rtl="0" eaLnBrk="1" fontAlgn="base" hangingPunct="1">
        <a:spcBef>
          <a:spcPct val="0"/>
        </a:spcBef>
        <a:spcAft>
          <a:spcPct val="0"/>
        </a:spcAft>
        <a:defRPr sz="1900" b="1">
          <a:solidFill>
            <a:schemeClr val="tx2"/>
          </a:solidFill>
          <a:latin typeface="Arial" charset="0"/>
        </a:defRPr>
      </a:lvl2pPr>
      <a:lvl3pPr algn="l" defTabSz="895350" rtl="0" eaLnBrk="1" fontAlgn="base" hangingPunct="1">
        <a:spcBef>
          <a:spcPct val="0"/>
        </a:spcBef>
        <a:spcAft>
          <a:spcPct val="0"/>
        </a:spcAft>
        <a:defRPr sz="1900" b="1">
          <a:solidFill>
            <a:schemeClr val="tx2"/>
          </a:solidFill>
          <a:latin typeface="Arial" charset="0"/>
        </a:defRPr>
      </a:lvl3pPr>
      <a:lvl4pPr algn="l" defTabSz="895350" rtl="0" eaLnBrk="1" fontAlgn="base" hangingPunct="1">
        <a:spcBef>
          <a:spcPct val="0"/>
        </a:spcBef>
        <a:spcAft>
          <a:spcPct val="0"/>
        </a:spcAft>
        <a:defRPr sz="1900" b="1">
          <a:solidFill>
            <a:schemeClr val="tx2"/>
          </a:solidFill>
          <a:latin typeface="Arial" charset="0"/>
        </a:defRPr>
      </a:lvl4pPr>
      <a:lvl5pPr algn="l" defTabSz="895350" rtl="0" eaLnBrk="1" fontAlgn="base" hangingPunct="1">
        <a:spcBef>
          <a:spcPct val="0"/>
        </a:spcBef>
        <a:spcAft>
          <a:spcPct val="0"/>
        </a:spcAft>
        <a:defRPr sz="1900" b="1">
          <a:solidFill>
            <a:schemeClr val="tx2"/>
          </a:solidFill>
          <a:latin typeface="Arial" charset="0"/>
        </a:defRPr>
      </a:lvl5pPr>
      <a:lvl6pPr marL="457200" algn="l" defTabSz="895350" rtl="0" eaLnBrk="1" fontAlgn="base" hangingPunct="1">
        <a:spcBef>
          <a:spcPct val="0"/>
        </a:spcBef>
        <a:spcAft>
          <a:spcPct val="0"/>
        </a:spcAft>
        <a:defRPr sz="1900" b="1">
          <a:solidFill>
            <a:schemeClr val="tx2"/>
          </a:solidFill>
          <a:latin typeface="Arial" charset="0"/>
        </a:defRPr>
      </a:lvl6pPr>
      <a:lvl7pPr marL="914400" algn="l" defTabSz="895350" rtl="0" eaLnBrk="1" fontAlgn="base" hangingPunct="1">
        <a:spcBef>
          <a:spcPct val="0"/>
        </a:spcBef>
        <a:spcAft>
          <a:spcPct val="0"/>
        </a:spcAft>
        <a:defRPr sz="1900" b="1">
          <a:solidFill>
            <a:schemeClr val="tx2"/>
          </a:solidFill>
          <a:latin typeface="Arial" charset="0"/>
        </a:defRPr>
      </a:lvl7pPr>
      <a:lvl8pPr marL="1371600" algn="l" defTabSz="895350" rtl="0" eaLnBrk="1" fontAlgn="base" hangingPunct="1">
        <a:spcBef>
          <a:spcPct val="0"/>
        </a:spcBef>
        <a:spcAft>
          <a:spcPct val="0"/>
        </a:spcAft>
        <a:defRPr sz="1900" b="1">
          <a:solidFill>
            <a:schemeClr val="tx2"/>
          </a:solidFill>
          <a:latin typeface="Arial" charset="0"/>
        </a:defRPr>
      </a:lvl8pPr>
      <a:lvl9pPr marL="1828800" algn="l" defTabSz="895350" rtl="0" eaLnBrk="1" fontAlgn="base" hangingPunct="1">
        <a:spcBef>
          <a:spcPct val="0"/>
        </a:spcBef>
        <a:spcAft>
          <a:spcPct val="0"/>
        </a:spcAft>
        <a:defRPr sz="1900" b="1">
          <a:solidFill>
            <a:schemeClr val="tx2"/>
          </a:solidFill>
          <a:latin typeface="Arial" charset="0"/>
        </a:defRPr>
      </a:lvl9pPr>
    </p:titleStyle>
    <p:bodyStyle>
      <a:lvl1pPr marL="0" indent="0" algn="l" defTabSz="895350" rtl="0" eaLnBrk="1" fontAlgn="base" hangingPunct="1">
        <a:spcBef>
          <a:spcPct val="0"/>
        </a:spcBef>
        <a:spcAft>
          <a:spcPct val="0"/>
        </a:spcAft>
        <a:buClr>
          <a:schemeClr val="tx2"/>
        </a:buClr>
        <a:defRPr sz="1600" baseline="0">
          <a:solidFill>
            <a:schemeClr val="tx1"/>
          </a:solidFill>
          <a:latin typeface="+mn-lt"/>
          <a:ea typeface="Arial Unicode MS" pitchFamily="34" charset="-128"/>
          <a:cs typeface="Arial Unicode MS" pitchFamily="34" charset="-128"/>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ea typeface="Arial Unicode MS" pitchFamily="34" charset="-128"/>
          <a:cs typeface="Arial Unicode MS" pitchFamily="34" charset="-128"/>
        </a:defRPr>
      </a:lvl2pPr>
      <a:lvl3pPr marL="457200" indent="-261938" algn="l" defTabSz="895350"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ea typeface="Arial Unicode MS" pitchFamily="34" charset="-128"/>
          <a:cs typeface="Arial Unicode MS" pitchFamily="34" charset="-128"/>
        </a:defRPr>
      </a:lvl3pPr>
      <a:lvl4pPr marL="614363" indent="-155575" algn="l" defTabSz="895350"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ea typeface="Arial Unicode MS" pitchFamily="34" charset="-128"/>
          <a:cs typeface="Arial Unicode MS" pitchFamily="34" charset="-128"/>
        </a:defRPr>
      </a:lvl4pPr>
      <a:lvl5pPr marL="749808" indent="-130175" algn="l" defTabSz="89535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ea typeface="Arial Unicode MS" pitchFamily="34" charset="-128"/>
          <a:cs typeface="Arial Unicode MS" pitchFamily="34" charset="-128"/>
        </a:defRPr>
      </a:lvl5pPr>
      <a:lvl6pPr marL="749808" indent="-130175" algn="l" defTabSz="89535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49808" indent="-130175" algn="l" defTabSz="89535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49808" indent="-130175" algn="l" defTabSz="89535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49808" indent="-130175" algn="l" defTabSz="89535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vmlDrawing" Target="../drawings/vmlDrawing3.vml"/><Relationship Id="rId6" Type="http://schemas.openxmlformats.org/officeDocument/2006/relationships/oleObject" Target="../embeddings/oleObject3.bin"/><Relationship Id="rId5" Type="http://schemas.openxmlformats.org/officeDocument/2006/relationships/slideLayout" Target="../slideLayouts/slideLayout2.xml"/><Relationship Id="rId4" Type="http://schemas.openxmlformats.org/officeDocument/2006/relationships/tags" Target="../tags/tag23.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4.xml"/><Relationship Id="rId1" Type="http://schemas.openxmlformats.org/officeDocument/2006/relationships/vmlDrawing" Target="../drawings/vmlDrawing4.vml"/><Relationship Id="rId5" Type="http://schemas.openxmlformats.org/officeDocument/2006/relationships/hyperlink" Target="http://www.choosehealthde.com/" TargetMode="External"/><Relationship Id="rId4" Type="http://schemas.openxmlformats.org/officeDocument/2006/relationships/oleObject" Target="../embeddings/oleObject4.bin"/></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5.xml"/><Relationship Id="rId1" Type="http://schemas.openxmlformats.org/officeDocument/2006/relationships/vmlDrawing" Target="../drawings/vmlDrawing5.vml"/><Relationship Id="rId4" Type="http://schemas.openxmlformats.org/officeDocument/2006/relationships/oleObject" Target="../embeddings/oleObject5.bin"/></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7.png"/><Relationship Id="rId2" Type="http://schemas.openxmlformats.org/officeDocument/2006/relationships/tags" Target="../tags/tag26.xml"/><Relationship Id="rId1" Type="http://schemas.openxmlformats.org/officeDocument/2006/relationships/vmlDrawing" Target="../drawings/vmlDrawing6.vml"/><Relationship Id="rId6" Type="http://schemas.openxmlformats.org/officeDocument/2006/relationships/image" Target="../media/image6.jpg"/><Relationship Id="rId5" Type="http://schemas.openxmlformats.org/officeDocument/2006/relationships/image" Target="../media/image5.emf"/><Relationship Id="rId4" Type="http://schemas.openxmlformats.org/officeDocument/2006/relationships/oleObject" Target="../embeddings/oleObject6.bin"/></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9.jpeg"/><Relationship Id="rId7" Type="http://schemas.openxmlformats.org/officeDocument/2006/relationships/image" Target="../media/image12.jpeg"/><Relationship Id="rId2" Type="http://schemas.openxmlformats.org/officeDocument/2006/relationships/hyperlink" Target="http://www.dehealthinnovation.org/" TargetMode="External"/><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11.png"/><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McK Date"/>
          <p:cNvSpPr txBox="1">
            <a:spLocks noChangeArrowheads="1"/>
          </p:cNvSpPr>
          <p:nvPr/>
        </p:nvSpPr>
        <p:spPr bwMode="auto">
          <a:xfrm>
            <a:off x="718976" y="5716182"/>
            <a:ext cx="4935538"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defPPr>
              <a:defRPr lang="en-US"/>
            </a:defPPr>
            <a:lvl1pPr eaLnBrk="1" hangingPunct="1">
              <a:defRPr sz="1400" baseline="0">
                <a:latin typeface="+mn-lt"/>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n-US" dirty="0" smtClean="0"/>
              <a:t>August 4, </a:t>
            </a:r>
            <a:r>
              <a:rPr lang="en-US" dirty="0" smtClean="0"/>
              <a:t>2016</a:t>
            </a:r>
            <a:endParaRPr lang="en-US" dirty="0"/>
          </a:p>
        </p:txBody>
      </p:sp>
      <p:pic>
        <p:nvPicPr>
          <p:cNvPr id="4" name="Picture 3"/>
          <p:cNvPicPr/>
          <p:nvPr/>
        </p:nvPicPr>
        <p:blipFill>
          <a:blip r:embed="rId3" cstate="print"/>
          <a:stretch>
            <a:fillRect/>
          </a:stretch>
        </p:blipFill>
        <p:spPr>
          <a:xfrm>
            <a:off x="2324465" y="877155"/>
            <a:ext cx="5943600" cy="1267460"/>
          </a:xfrm>
          <a:prstGeom prst="rect">
            <a:avLst/>
          </a:prstGeom>
        </p:spPr>
      </p:pic>
      <p:sp>
        <p:nvSpPr>
          <p:cNvPr id="3" name="Rectangle 2"/>
          <p:cNvSpPr/>
          <p:nvPr/>
        </p:nvSpPr>
        <p:spPr>
          <a:xfrm>
            <a:off x="0" y="2464864"/>
            <a:ext cx="8961438" cy="2854411"/>
          </a:xfrm>
          <a:prstGeom prst="rect">
            <a:avLst/>
          </a:prstGeom>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smtClean="0">
              <a:solidFill>
                <a:schemeClr val="tx1"/>
              </a:solidFill>
            </a:endParaRPr>
          </a:p>
        </p:txBody>
      </p:sp>
      <p:sp>
        <p:nvSpPr>
          <p:cNvPr id="7" name="Title 1"/>
          <p:cNvSpPr txBox="1">
            <a:spLocks/>
          </p:cNvSpPr>
          <p:nvPr/>
        </p:nvSpPr>
        <p:spPr bwMode="auto">
          <a:xfrm>
            <a:off x="438516" y="3425320"/>
            <a:ext cx="4449976"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895350" rtl="0" eaLnBrk="1" fontAlgn="base" hangingPunct="1">
              <a:spcBef>
                <a:spcPct val="0"/>
              </a:spcBef>
              <a:spcAft>
                <a:spcPct val="0"/>
              </a:spcAft>
              <a:tabLst>
                <a:tab pos="269875" algn="l"/>
              </a:tabLst>
              <a:defRPr sz="2400" b="1" baseline="0">
                <a:solidFill>
                  <a:schemeClr val="accent4"/>
                </a:solidFill>
                <a:latin typeface="+mj-lt"/>
                <a:ea typeface="Arial Unicode MS" pitchFamily="34" charset="-128"/>
                <a:cs typeface="Arial Unicode MS" pitchFamily="34" charset="-128"/>
              </a:defRPr>
            </a:lvl1pPr>
            <a:lvl2pPr algn="l" defTabSz="895350" rtl="0" eaLnBrk="1" fontAlgn="base" hangingPunct="1">
              <a:spcBef>
                <a:spcPct val="0"/>
              </a:spcBef>
              <a:spcAft>
                <a:spcPct val="0"/>
              </a:spcAft>
              <a:defRPr sz="1900" b="1">
                <a:solidFill>
                  <a:schemeClr val="tx2"/>
                </a:solidFill>
                <a:latin typeface="Arial" charset="0"/>
              </a:defRPr>
            </a:lvl2pPr>
            <a:lvl3pPr algn="l" defTabSz="895350" rtl="0" eaLnBrk="1" fontAlgn="base" hangingPunct="1">
              <a:spcBef>
                <a:spcPct val="0"/>
              </a:spcBef>
              <a:spcAft>
                <a:spcPct val="0"/>
              </a:spcAft>
              <a:defRPr sz="1900" b="1">
                <a:solidFill>
                  <a:schemeClr val="tx2"/>
                </a:solidFill>
                <a:latin typeface="Arial" charset="0"/>
              </a:defRPr>
            </a:lvl3pPr>
            <a:lvl4pPr algn="l" defTabSz="895350" rtl="0" eaLnBrk="1" fontAlgn="base" hangingPunct="1">
              <a:spcBef>
                <a:spcPct val="0"/>
              </a:spcBef>
              <a:spcAft>
                <a:spcPct val="0"/>
              </a:spcAft>
              <a:defRPr sz="1900" b="1">
                <a:solidFill>
                  <a:schemeClr val="tx2"/>
                </a:solidFill>
                <a:latin typeface="Arial" charset="0"/>
              </a:defRPr>
            </a:lvl4pPr>
            <a:lvl5pPr algn="l" defTabSz="895350" rtl="0" eaLnBrk="1" fontAlgn="base" hangingPunct="1">
              <a:spcBef>
                <a:spcPct val="0"/>
              </a:spcBef>
              <a:spcAft>
                <a:spcPct val="0"/>
              </a:spcAft>
              <a:defRPr sz="1900" b="1">
                <a:solidFill>
                  <a:schemeClr val="tx2"/>
                </a:solidFill>
                <a:latin typeface="Arial" charset="0"/>
              </a:defRPr>
            </a:lvl5pPr>
            <a:lvl6pPr marL="457200" algn="l" defTabSz="895350" rtl="0" eaLnBrk="1" fontAlgn="base" hangingPunct="1">
              <a:spcBef>
                <a:spcPct val="0"/>
              </a:spcBef>
              <a:spcAft>
                <a:spcPct val="0"/>
              </a:spcAft>
              <a:defRPr sz="1900" b="1">
                <a:solidFill>
                  <a:schemeClr val="tx2"/>
                </a:solidFill>
                <a:latin typeface="Arial" charset="0"/>
              </a:defRPr>
            </a:lvl6pPr>
            <a:lvl7pPr marL="914400" algn="l" defTabSz="895350" rtl="0" eaLnBrk="1" fontAlgn="base" hangingPunct="1">
              <a:spcBef>
                <a:spcPct val="0"/>
              </a:spcBef>
              <a:spcAft>
                <a:spcPct val="0"/>
              </a:spcAft>
              <a:defRPr sz="1900" b="1">
                <a:solidFill>
                  <a:schemeClr val="tx2"/>
                </a:solidFill>
                <a:latin typeface="Arial" charset="0"/>
              </a:defRPr>
            </a:lvl7pPr>
            <a:lvl8pPr marL="1371600" algn="l" defTabSz="895350" rtl="0" eaLnBrk="1" fontAlgn="base" hangingPunct="1">
              <a:spcBef>
                <a:spcPct val="0"/>
              </a:spcBef>
              <a:spcAft>
                <a:spcPct val="0"/>
              </a:spcAft>
              <a:defRPr sz="1900" b="1">
                <a:solidFill>
                  <a:schemeClr val="tx2"/>
                </a:solidFill>
                <a:latin typeface="Arial" charset="0"/>
              </a:defRPr>
            </a:lvl8pPr>
            <a:lvl9pPr marL="1828800" algn="l" defTabSz="895350" rtl="0" eaLnBrk="1" fontAlgn="base" hangingPunct="1">
              <a:spcBef>
                <a:spcPct val="0"/>
              </a:spcBef>
              <a:spcAft>
                <a:spcPct val="0"/>
              </a:spcAft>
              <a:defRPr sz="1900" b="1">
                <a:solidFill>
                  <a:schemeClr val="tx2"/>
                </a:solidFill>
                <a:latin typeface="Arial" charset="0"/>
              </a:defRPr>
            </a:lvl9pPr>
          </a:lstStyle>
          <a:p>
            <a:r>
              <a:rPr lang="en-US" kern="0" smtClean="0"/>
              <a:t>Delaware’s State Innovation Model (SIM) Update</a:t>
            </a:r>
            <a:endParaRPr lang="en-US" kern="0" dirty="0"/>
          </a:p>
        </p:txBody>
      </p:sp>
    </p:spTree>
    <p:extLst>
      <p:ext uri="{BB962C8B-B14F-4D97-AF65-F5344CB8AC3E}">
        <p14:creationId xmlns:p14="http://schemas.microsoft.com/office/powerpoint/2010/main" val="19034785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20176" name="think-cell Slide" r:id="rId6" imgW="524" imgH="526" progId="TCLayout.ActiveDocument.1">
                  <p:embed/>
                </p:oleObj>
              </mc:Choice>
              <mc:Fallback>
                <p:oleObj name="think-cell Slide" r:id="rId6" imgW="524" imgH="526" progId="TCLayout.ActiveDocument.1">
                  <p:embed/>
                  <p:pic>
                    <p:nvPicPr>
                      <p:cNvPr id="0" name=""/>
                      <p:cNvPicPr/>
                      <p:nvPr/>
                    </p:nvPicPr>
                    <p:blipFill>
                      <a:blip/>
                      <a:stretch>
                        <a:fillRect/>
                      </a:stretch>
                    </p:blipFill>
                    <p:spPr>
                      <a:xfrm>
                        <a:off x="1588" y="1588"/>
                        <a:ext cx="1587" cy="1587"/>
                      </a:xfrm>
                      <a:prstGeom prst="rect">
                        <a:avLst/>
                      </a:prstGeom>
                    </p:spPr>
                  </p:pic>
                </p:oleObj>
              </mc:Fallback>
            </mc:AlternateContent>
          </a:graphicData>
        </a:graphic>
      </p:graphicFrame>
      <p:grpSp>
        <p:nvGrpSpPr>
          <p:cNvPr id="37" name="Group 36"/>
          <p:cNvGrpSpPr/>
          <p:nvPr/>
        </p:nvGrpSpPr>
        <p:grpSpPr>
          <a:xfrm>
            <a:off x="0" y="1157413"/>
            <a:ext cx="8961438" cy="1193828"/>
            <a:chOff x="0" y="1143439"/>
            <a:chExt cx="8961438" cy="1193828"/>
          </a:xfrm>
        </p:grpSpPr>
        <p:sp>
          <p:nvSpPr>
            <p:cNvPr id="41" name="Rectangle 40"/>
            <p:cNvSpPr>
              <a:spLocks/>
            </p:cNvSpPr>
            <p:nvPr/>
          </p:nvSpPr>
          <p:spPr>
            <a:xfrm>
              <a:off x="0" y="1151271"/>
              <a:ext cx="8961438" cy="1185996"/>
            </a:xfrm>
            <a:prstGeom prst="rect">
              <a:avLst/>
            </a:prstGeom>
            <a:gradFill flip="none" rotWithShape="1">
              <a:gsLst>
                <a:gs pos="0">
                  <a:schemeClr val="bg1">
                    <a:lumMod val="95000"/>
                    <a:alpha val="80000"/>
                  </a:schemeClr>
                </a:gs>
                <a:gs pos="100000">
                  <a:schemeClr val="bg1">
                    <a:lumMod val="95000"/>
                    <a:alpha val="0"/>
                  </a:schemeClr>
                </a:gs>
              </a:gsLst>
              <a:lin ang="5400000" scaled="1"/>
              <a:tileRect/>
            </a:gra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err="1" smtClean="0">
                <a:solidFill>
                  <a:schemeClr val="tx1"/>
                </a:solidFill>
              </a:endParaRPr>
            </a:p>
          </p:txBody>
        </p:sp>
        <p:cxnSp>
          <p:nvCxnSpPr>
            <p:cNvPr id="42" name="Straight Connector 41"/>
            <p:cNvCxnSpPr>
              <a:cxnSpLocks/>
            </p:cNvCxnSpPr>
            <p:nvPr/>
          </p:nvCxnSpPr>
          <p:spPr>
            <a:xfrm>
              <a:off x="0" y="1143439"/>
              <a:ext cx="8961438" cy="0"/>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53" name="Title 1"/>
          <p:cNvSpPr>
            <a:spLocks noGrp="1"/>
          </p:cNvSpPr>
          <p:nvPr>
            <p:ph type="title"/>
          </p:nvPr>
        </p:nvSpPr>
        <p:spPr bwMode="gray">
          <a:xfrm>
            <a:off x="171451" y="259604"/>
            <a:ext cx="8618537" cy="36933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r>
              <a:rPr lang="en-US" dirty="0" smtClean="0"/>
              <a:t>Success </a:t>
            </a:r>
            <a:r>
              <a:rPr lang="en-US" dirty="0"/>
              <a:t>in 2016: Critical path</a:t>
            </a:r>
          </a:p>
        </p:txBody>
      </p:sp>
      <p:sp>
        <p:nvSpPr>
          <p:cNvPr id="81" name="4. Footnote"/>
          <p:cNvSpPr txBox="1">
            <a:spLocks noChangeArrowheads="1"/>
          </p:cNvSpPr>
          <p:nvPr>
            <p:custDataLst>
              <p:tags r:id="rId3"/>
            </p:custDataLst>
          </p:nvPr>
        </p:nvSpPr>
        <p:spPr bwMode="auto">
          <a:xfrm>
            <a:off x="171451" y="5931123"/>
            <a:ext cx="86185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defPPr>
              <a:defRPr lang="en-US"/>
            </a:defPPr>
            <a:lvl1pPr marL="104775" indent="-104775" defTabSz="895350">
              <a:defRPr sz="1000" baseline="0">
                <a:latin typeface="+mn-lt"/>
              </a:defRPr>
            </a:lvl1pPr>
            <a:lvl2pPr marL="1031875" defTabSz="895350">
              <a:defRPr sz="2400"/>
            </a:lvl2pPr>
            <a:lvl3pPr marL="1217613" defTabSz="895350">
              <a:defRPr sz="2400"/>
            </a:lvl3pPr>
            <a:lvl4pPr marL="1404938" defTabSz="895350">
              <a:defRPr sz="2400"/>
            </a:lvl4pPr>
            <a:lvl5pPr marL="1792288" defTabSz="895350">
              <a:defRPr sz="2400"/>
            </a:lvl5pPr>
            <a:lvl6pPr marL="2249488" defTabSz="895350" fontAlgn="base">
              <a:spcBef>
                <a:spcPct val="0"/>
              </a:spcBef>
              <a:spcAft>
                <a:spcPct val="0"/>
              </a:spcAft>
              <a:defRPr sz="2400"/>
            </a:lvl6pPr>
            <a:lvl7pPr marL="2706688" defTabSz="895350" fontAlgn="base">
              <a:spcBef>
                <a:spcPct val="0"/>
              </a:spcBef>
              <a:spcAft>
                <a:spcPct val="0"/>
              </a:spcAft>
              <a:defRPr sz="2400"/>
            </a:lvl7pPr>
            <a:lvl8pPr marL="3163888" defTabSz="895350" fontAlgn="base">
              <a:spcBef>
                <a:spcPct val="0"/>
              </a:spcBef>
              <a:spcAft>
                <a:spcPct val="0"/>
              </a:spcAft>
              <a:defRPr sz="2400"/>
            </a:lvl8pPr>
            <a:lvl9pPr marL="3621088" defTabSz="895350" fontAlgn="base">
              <a:spcBef>
                <a:spcPct val="0"/>
              </a:spcBef>
              <a:spcAft>
                <a:spcPct val="0"/>
              </a:spcAft>
              <a:defRPr sz="2400"/>
            </a:lvl9pPr>
          </a:lstStyle>
          <a:p>
            <a:r>
              <a:rPr lang="en-US" dirty="0"/>
              <a:t>1 </a:t>
            </a:r>
            <a:r>
              <a:rPr lang="en-US" dirty="0" smtClean="0"/>
              <a:t>July 2016 </a:t>
            </a:r>
            <a:r>
              <a:rPr lang="en-US" dirty="0"/>
              <a:t>PT </a:t>
            </a:r>
            <a:r>
              <a:rPr lang="en-US" dirty="0" smtClean="0"/>
              <a:t>vendor report indicated 96 sites and 354 </a:t>
            </a:r>
            <a:r>
              <a:rPr lang="en-US" dirty="0"/>
              <a:t>MDs, NPs, </a:t>
            </a:r>
            <a:r>
              <a:rPr lang="en-US" dirty="0" err="1" smtClean="0"/>
              <a:t>PAs</a:t>
            </a:r>
            <a:r>
              <a:rPr lang="en-US" dirty="0" smtClean="0"/>
              <a:t>; </a:t>
            </a:r>
            <a:r>
              <a:rPr lang="en-US" dirty="0"/>
              <a:t>current Scorecard estimates 1,112 physicians, NPs, </a:t>
            </a:r>
            <a:r>
              <a:rPr lang="en-US" dirty="0" err="1"/>
              <a:t>PAs</a:t>
            </a:r>
            <a:r>
              <a:rPr lang="en-US" dirty="0"/>
              <a:t> in Delaware; adjusting for 10-20% part-time practitioners yields ~900-1,000 providers; does not include </a:t>
            </a:r>
            <a:r>
              <a:rPr lang="en-US" dirty="0" err="1"/>
              <a:t>TCPI</a:t>
            </a:r>
            <a:r>
              <a:rPr lang="en-US" dirty="0"/>
              <a:t> participants</a:t>
            </a:r>
          </a:p>
          <a:p>
            <a:r>
              <a:rPr lang="en-US" dirty="0"/>
              <a:t>2 Majority in Medicare Shared Savings </a:t>
            </a:r>
            <a:r>
              <a:rPr lang="en-US" dirty="0" smtClean="0"/>
              <a:t>Plans</a:t>
            </a:r>
            <a:endParaRPr lang="en-US" dirty="0"/>
          </a:p>
        </p:txBody>
      </p:sp>
      <p:sp>
        <p:nvSpPr>
          <p:cNvPr id="30" name="5. Source"/>
          <p:cNvSpPr>
            <a:spLocks noChangeArrowheads="1"/>
          </p:cNvSpPr>
          <p:nvPr>
            <p:custDataLst>
              <p:tags r:id="rId4"/>
            </p:custDataLst>
          </p:nvPr>
        </p:nvSpPr>
        <p:spPr bwMode="auto">
          <a:xfrm>
            <a:off x="171451" y="6434187"/>
            <a:ext cx="6184106"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spAutoFit/>
          </a:bodyPr>
          <a:lstStyle/>
          <a:p>
            <a:pPr marL="469900" indent="-469900" defTabSz="895350">
              <a:tabLst>
                <a:tab pos="479425" algn="l"/>
              </a:tabLst>
            </a:pPr>
            <a:r>
              <a:rPr lang="en-US" sz="1000" baseline="0" noProof="0" dirty="0" smtClean="0">
                <a:solidFill>
                  <a:schemeClr val="tx1"/>
                </a:solidFill>
                <a:latin typeface="Arial" panose="020B0604020202020204" pitchFamily="34" charset="0"/>
              </a:rPr>
              <a:t>Source: </a:t>
            </a:r>
            <a:r>
              <a:rPr lang="en-US" sz="1000" dirty="0">
                <a:latin typeface="Arial" panose="020B0604020202020204" pitchFamily="34" charset="0"/>
              </a:rPr>
              <a:t>	2016 </a:t>
            </a:r>
            <a:r>
              <a:rPr lang="en-US" sz="1000" dirty="0" smtClean="0">
                <a:latin typeface="Arial" panose="020B0604020202020204" pitchFamily="34" charset="0"/>
              </a:rPr>
              <a:t>Medscape</a:t>
            </a:r>
            <a:endParaRPr lang="en-US" sz="1000" dirty="0">
              <a:latin typeface="Arial" panose="020B0604020202020204" pitchFamily="34" charset="0"/>
            </a:endParaRPr>
          </a:p>
        </p:txBody>
      </p:sp>
      <p:sp>
        <p:nvSpPr>
          <p:cNvPr id="5" name="TextBox 4"/>
          <p:cNvSpPr txBox="1">
            <a:spLocks/>
          </p:cNvSpPr>
          <p:nvPr/>
        </p:nvSpPr>
        <p:spPr>
          <a:xfrm>
            <a:off x="474065" y="845307"/>
            <a:ext cx="308910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marL="0" lvl="0" indent="0" defTabSz="895350" eaLnBrk="1" hangingPunct="1">
              <a:buClr>
                <a:schemeClr val="tx2"/>
              </a:buClr>
              <a:defRPr baseline="0">
                <a:latin typeface="+mn-lt"/>
                <a:ea typeface="Arial Unicode MS" pitchFamily="34" charset="-128"/>
                <a:cs typeface="Arial Unicode MS" pitchFamily="34" charset="-128"/>
              </a:defRPr>
            </a:lvl1pPr>
            <a:lvl2pPr marL="193675" lvl="1" indent="-192088" defTabSz="895350" eaLnBrk="1" hangingPunct="1">
              <a:buClr>
                <a:schemeClr val="tx2"/>
              </a:buClr>
              <a:buSzPct val="125000"/>
              <a:buFont typeface="Arial" charset="0"/>
              <a:buChar char="▪"/>
              <a:defRPr baseline="0">
                <a:latin typeface="+mn-lt"/>
                <a:ea typeface="Arial Unicode MS" pitchFamily="34" charset="-128"/>
                <a:cs typeface="Arial Unicode MS" pitchFamily="34" charset="-128"/>
              </a:defRPr>
            </a:lvl2pPr>
            <a:lvl3pPr marL="457200" lvl="2" indent="-261938"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3pPr>
            <a:lvl4pPr marL="614363" lvl="3" indent="-155575"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4pPr>
            <a:lvl5pPr marL="749808" lvl="4" indent="-130175" defTabSz="895350" eaLnBrk="1" hangingPunct="1">
              <a:buClr>
                <a:schemeClr val="tx2"/>
              </a:buClr>
              <a:buSzPct val="89000"/>
              <a:buFont typeface="Arial" charset="0"/>
              <a:buChar char="-"/>
              <a:defRPr baseline="0">
                <a:latin typeface="+mn-lt"/>
                <a:ea typeface="Arial Unicode MS" pitchFamily="34" charset="-128"/>
                <a:cs typeface="Arial Unicode MS" pitchFamily="34" charset="-128"/>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r>
              <a:rPr lang="en-US" sz="1800" b="1" dirty="0" smtClean="0">
                <a:solidFill>
                  <a:schemeClr val="tx2"/>
                </a:solidFill>
              </a:rPr>
              <a:t>Metrics</a:t>
            </a:r>
            <a:endParaRPr lang="en-US" sz="1800" b="1" dirty="0">
              <a:solidFill>
                <a:schemeClr val="tx2"/>
              </a:solidFill>
            </a:endParaRPr>
          </a:p>
        </p:txBody>
      </p:sp>
      <p:sp>
        <p:nvSpPr>
          <p:cNvPr id="26" name="TextBox 25"/>
          <p:cNvSpPr txBox="1">
            <a:spLocks/>
          </p:cNvSpPr>
          <p:nvPr/>
        </p:nvSpPr>
        <p:spPr>
          <a:xfrm>
            <a:off x="474066" y="2412419"/>
            <a:ext cx="3311940" cy="1015663"/>
          </a:xfrm>
          <a:prstGeom prst="rect">
            <a:avLst/>
          </a:prstGeom>
          <a:solidFill>
            <a:schemeClr val="accent4"/>
          </a:solidFill>
          <a:ln w="19050">
            <a:solidFill>
              <a:schemeClr val="bg1"/>
            </a:solidFill>
          </a:ln>
          <a:ex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noAutofit/>
          </a:bodyPr>
          <a:lstStyle>
            <a:defPPr>
              <a:defRPr lang="en-US"/>
            </a:defPPr>
            <a:lvl1pPr algn="ctr">
              <a:defRPr sz="1800" b="1">
                <a:solidFill>
                  <a:schemeClr val="bg1"/>
                </a:solidFill>
              </a:defRPr>
            </a:lvl1pPr>
          </a:lstStyle>
          <a:p>
            <a:pPr marL="287338" algn="l"/>
            <a:r>
              <a:rPr lang="en-US" dirty="0"/>
              <a:t>50% providers participating in practice transformation</a:t>
            </a:r>
          </a:p>
        </p:txBody>
      </p:sp>
      <p:sp>
        <p:nvSpPr>
          <p:cNvPr id="25" name="TextBox 24"/>
          <p:cNvSpPr txBox="1">
            <a:spLocks/>
          </p:cNvSpPr>
          <p:nvPr/>
        </p:nvSpPr>
        <p:spPr>
          <a:xfrm>
            <a:off x="474066" y="1247188"/>
            <a:ext cx="3311940" cy="1015663"/>
          </a:xfrm>
          <a:prstGeom prst="rect">
            <a:avLst/>
          </a:prstGeom>
          <a:solidFill>
            <a:schemeClr val="accent4"/>
          </a:solidFill>
          <a:ln w="19050">
            <a:solidFill>
              <a:schemeClr val="bg1"/>
            </a:solidFill>
          </a:ln>
          <a:ex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noAutofit/>
          </a:bodyPr>
          <a:lstStyle>
            <a:defPPr>
              <a:defRPr lang="en-US"/>
            </a:defPPr>
            <a:lvl1pPr algn="ctr">
              <a:defRPr sz="1800" b="1">
                <a:solidFill>
                  <a:schemeClr val="bg1"/>
                </a:solidFill>
                <a:latin typeface="+mn-lt"/>
              </a:defRPr>
            </a:lvl1pPr>
            <a:lvl2pPr>
              <a:defRPr>
                <a:solidFill>
                  <a:schemeClr val="lt1"/>
                </a:solidFill>
                <a:latin typeface="+mn-lt"/>
              </a:defRPr>
            </a:lvl2pPr>
            <a:lvl3pPr>
              <a:defRPr>
                <a:solidFill>
                  <a:schemeClr val="lt1"/>
                </a:solidFill>
                <a:latin typeface="+mn-lt"/>
              </a:defRPr>
            </a:lvl3pPr>
            <a:lvl4pPr>
              <a:defRPr>
                <a:solidFill>
                  <a:schemeClr val="lt1"/>
                </a:solidFill>
                <a:latin typeface="+mn-lt"/>
              </a:defRPr>
            </a:lvl4pPr>
            <a:lvl5pPr>
              <a:defRPr>
                <a:solidFill>
                  <a:schemeClr val="lt1"/>
                </a:solidFill>
                <a:latin typeface="+mn-lt"/>
              </a:defRPr>
            </a:lvl5pPr>
            <a:lvl6pPr>
              <a:defRPr>
                <a:solidFill>
                  <a:schemeClr val="lt1"/>
                </a:solidFill>
                <a:latin typeface="+mn-lt"/>
              </a:defRPr>
            </a:lvl6pPr>
            <a:lvl7pPr>
              <a:defRPr>
                <a:solidFill>
                  <a:schemeClr val="lt1"/>
                </a:solidFill>
                <a:latin typeface="+mn-lt"/>
              </a:defRPr>
            </a:lvl7pPr>
            <a:lvl8pPr>
              <a:defRPr>
                <a:solidFill>
                  <a:schemeClr val="lt1"/>
                </a:solidFill>
                <a:latin typeface="+mn-lt"/>
              </a:defRPr>
            </a:lvl8pPr>
            <a:lvl9pPr>
              <a:defRPr>
                <a:solidFill>
                  <a:schemeClr val="lt1"/>
                </a:solidFill>
                <a:latin typeface="+mn-lt"/>
              </a:defRPr>
            </a:lvl9pPr>
          </a:lstStyle>
          <a:p>
            <a:pPr marL="287338" algn="l"/>
            <a:r>
              <a:rPr lang="en-US" dirty="0"/>
              <a:t>Common Scorecard accessible to PCPs statewide</a:t>
            </a:r>
          </a:p>
        </p:txBody>
      </p:sp>
      <p:sp>
        <p:nvSpPr>
          <p:cNvPr id="32" name="TextBox 31"/>
          <p:cNvSpPr txBox="1">
            <a:spLocks/>
          </p:cNvSpPr>
          <p:nvPr/>
        </p:nvSpPr>
        <p:spPr>
          <a:xfrm>
            <a:off x="474066" y="3559512"/>
            <a:ext cx="3311940" cy="1015663"/>
          </a:xfrm>
          <a:prstGeom prst="rect">
            <a:avLst/>
          </a:prstGeom>
          <a:solidFill>
            <a:schemeClr val="accent4"/>
          </a:solidFill>
          <a:ln w="19050">
            <a:solidFill>
              <a:schemeClr val="bg1"/>
            </a:solidFill>
          </a:ln>
          <a:ex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noAutofit/>
          </a:bodyPr>
          <a:lstStyle>
            <a:defPPr>
              <a:defRPr lang="en-US"/>
            </a:defPPr>
            <a:lvl1pPr algn="ctr">
              <a:defRPr sz="1800" b="1">
                <a:solidFill>
                  <a:schemeClr val="bg1"/>
                </a:solidFill>
              </a:defRPr>
            </a:lvl1pPr>
          </a:lstStyle>
          <a:p>
            <a:pPr marL="287338" algn="l"/>
            <a:r>
              <a:rPr lang="en-US" dirty="0"/>
              <a:t>40% of Delawareans attributed to PCPs in value-based payment models</a:t>
            </a:r>
          </a:p>
        </p:txBody>
      </p:sp>
      <p:sp>
        <p:nvSpPr>
          <p:cNvPr id="33" name="TextBox 32"/>
          <p:cNvSpPr txBox="1">
            <a:spLocks/>
          </p:cNvSpPr>
          <p:nvPr/>
        </p:nvSpPr>
        <p:spPr>
          <a:xfrm>
            <a:off x="474066" y="4715673"/>
            <a:ext cx="3311940" cy="1015663"/>
          </a:xfrm>
          <a:prstGeom prst="rect">
            <a:avLst/>
          </a:prstGeom>
          <a:solidFill>
            <a:schemeClr val="accent4"/>
          </a:solidFill>
          <a:ln w="19050">
            <a:solidFill>
              <a:schemeClr val="bg1"/>
            </a:solidFill>
          </a:ln>
          <a:ex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noAutofit/>
          </a:bodyPr>
          <a:lstStyle>
            <a:defPPr>
              <a:defRPr lang="en-US"/>
            </a:defPPr>
            <a:lvl1pPr algn="ctr">
              <a:defRPr sz="1800" b="1">
                <a:solidFill>
                  <a:schemeClr val="bg1"/>
                </a:solidFill>
              </a:defRPr>
            </a:lvl1pPr>
          </a:lstStyle>
          <a:p>
            <a:pPr marL="287338" algn="l"/>
            <a:r>
              <a:rPr lang="en-US" dirty="0"/>
              <a:t>3 Healthy Neighborhoods launched</a:t>
            </a:r>
          </a:p>
        </p:txBody>
      </p:sp>
      <p:sp>
        <p:nvSpPr>
          <p:cNvPr id="27" name="Marvin tracker circle"/>
          <p:cNvSpPr/>
          <p:nvPr/>
        </p:nvSpPr>
        <p:spPr>
          <a:xfrm>
            <a:off x="311785" y="2752495"/>
            <a:ext cx="320040" cy="317373"/>
          </a:xfrm>
          <a:prstGeom prst="ellipse">
            <a:avLst/>
          </a:prstGeom>
          <a:solidFill>
            <a:schemeClr val="accent4"/>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noAutofit/>
          </a:bodyPr>
          <a:lstStyle/>
          <a:p>
            <a:pPr algn="ctr"/>
            <a:r>
              <a:rPr lang="en-US" sz="1800" b="1" dirty="0" smtClean="0">
                <a:solidFill>
                  <a:schemeClr val="bg1"/>
                </a:solidFill>
              </a:rPr>
              <a:t>2</a:t>
            </a:r>
          </a:p>
        </p:txBody>
      </p:sp>
      <p:sp>
        <p:nvSpPr>
          <p:cNvPr id="9" name="Marvin tracker circle"/>
          <p:cNvSpPr/>
          <p:nvPr/>
        </p:nvSpPr>
        <p:spPr>
          <a:xfrm>
            <a:off x="311785" y="1596333"/>
            <a:ext cx="320040" cy="317373"/>
          </a:xfrm>
          <a:prstGeom prst="ellipse">
            <a:avLst/>
          </a:prstGeom>
          <a:solidFill>
            <a:schemeClr val="accent4"/>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noAutofit/>
          </a:bodyPr>
          <a:lstStyle/>
          <a:p>
            <a:pPr algn="ctr"/>
            <a:r>
              <a:rPr lang="en-US" sz="1800" b="1" dirty="0" smtClean="0">
                <a:solidFill>
                  <a:schemeClr val="bg1"/>
                </a:solidFill>
              </a:rPr>
              <a:t>1</a:t>
            </a:r>
          </a:p>
        </p:txBody>
      </p:sp>
      <p:sp>
        <p:nvSpPr>
          <p:cNvPr id="28" name="Marvin tracker circle"/>
          <p:cNvSpPr/>
          <p:nvPr/>
        </p:nvSpPr>
        <p:spPr>
          <a:xfrm>
            <a:off x="311785" y="3908657"/>
            <a:ext cx="320040" cy="317373"/>
          </a:xfrm>
          <a:prstGeom prst="ellipse">
            <a:avLst/>
          </a:prstGeom>
          <a:solidFill>
            <a:schemeClr val="accent4"/>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noAutofit/>
          </a:bodyPr>
          <a:lstStyle/>
          <a:p>
            <a:pPr algn="ctr"/>
            <a:r>
              <a:rPr lang="en-US" sz="1800" b="1" dirty="0" smtClean="0">
                <a:solidFill>
                  <a:schemeClr val="bg1"/>
                </a:solidFill>
              </a:rPr>
              <a:t>3</a:t>
            </a:r>
          </a:p>
        </p:txBody>
      </p:sp>
      <p:sp>
        <p:nvSpPr>
          <p:cNvPr id="29" name="Marvin tracker circle"/>
          <p:cNvSpPr/>
          <p:nvPr/>
        </p:nvSpPr>
        <p:spPr>
          <a:xfrm>
            <a:off x="311785" y="5064818"/>
            <a:ext cx="320040" cy="317373"/>
          </a:xfrm>
          <a:prstGeom prst="ellipse">
            <a:avLst/>
          </a:prstGeom>
          <a:solidFill>
            <a:schemeClr val="accent4"/>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noAutofit/>
          </a:bodyPr>
          <a:lstStyle/>
          <a:p>
            <a:pPr algn="ctr"/>
            <a:r>
              <a:rPr lang="en-US" sz="1800" b="1" dirty="0" smtClean="0">
                <a:solidFill>
                  <a:schemeClr val="bg1"/>
                </a:solidFill>
              </a:rPr>
              <a:t>4</a:t>
            </a:r>
          </a:p>
        </p:txBody>
      </p:sp>
      <p:sp>
        <p:nvSpPr>
          <p:cNvPr id="8" name="TextBox 7"/>
          <p:cNvSpPr txBox="1">
            <a:spLocks/>
          </p:cNvSpPr>
          <p:nvPr/>
        </p:nvSpPr>
        <p:spPr>
          <a:xfrm>
            <a:off x="3871759" y="845307"/>
            <a:ext cx="1674623"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marL="0" lvl="0" indent="0" defTabSz="895350" eaLnBrk="1" hangingPunct="1">
              <a:buClr>
                <a:schemeClr val="tx2"/>
              </a:buClr>
              <a:defRPr baseline="0">
                <a:latin typeface="+mn-lt"/>
                <a:ea typeface="Arial Unicode MS" pitchFamily="34" charset="-128"/>
                <a:cs typeface="Arial Unicode MS" pitchFamily="34" charset="-128"/>
              </a:defRPr>
            </a:lvl1pPr>
            <a:lvl2pPr marL="193675" lvl="1" indent="-192088" defTabSz="895350" eaLnBrk="1" hangingPunct="1">
              <a:buClr>
                <a:schemeClr val="tx2"/>
              </a:buClr>
              <a:buSzPct val="125000"/>
              <a:buFont typeface="Arial" charset="0"/>
              <a:buChar char="▪"/>
              <a:defRPr baseline="0">
                <a:latin typeface="+mn-lt"/>
                <a:ea typeface="Arial Unicode MS" pitchFamily="34" charset="-128"/>
                <a:cs typeface="Arial Unicode MS" pitchFamily="34" charset="-128"/>
              </a:defRPr>
            </a:lvl2pPr>
            <a:lvl3pPr marL="457200" lvl="2" indent="-261938"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3pPr>
            <a:lvl4pPr marL="614363" lvl="3" indent="-155575"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4pPr>
            <a:lvl5pPr marL="749808" lvl="4" indent="-130175" defTabSz="895350" eaLnBrk="1" hangingPunct="1">
              <a:buClr>
                <a:schemeClr val="tx2"/>
              </a:buClr>
              <a:buSzPct val="89000"/>
              <a:buFont typeface="Arial" charset="0"/>
              <a:buChar char="-"/>
              <a:defRPr baseline="0">
                <a:latin typeface="+mn-lt"/>
                <a:ea typeface="Arial Unicode MS" pitchFamily="34" charset="-128"/>
                <a:cs typeface="Arial Unicode MS" pitchFamily="34" charset="-128"/>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r>
              <a:rPr lang="en-US" sz="1800" b="1" dirty="0" smtClean="0">
                <a:solidFill>
                  <a:schemeClr val="tx2"/>
                </a:solidFill>
              </a:rPr>
              <a:t>Status</a:t>
            </a:r>
            <a:endParaRPr lang="en-US" sz="1800" b="1" dirty="0">
              <a:solidFill>
                <a:schemeClr val="tx2"/>
              </a:solidFill>
            </a:endParaRPr>
          </a:p>
        </p:txBody>
      </p:sp>
      <p:sp>
        <p:nvSpPr>
          <p:cNvPr id="2" name="TextBox 1"/>
          <p:cNvSpPr txBox="1">
            <a:spLocks/>
          </p:cNvSpPr>
          <p:nvPr/>
        </p:nvSpPr>
        <p:spPr>
          <a:xfrm>
            <a:off x="3871759" y="4715673"/>
            <a:ext cx="4777895" cy="91409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ea typeface="Arial Unicode MS" pitchFamily="34" charset="-128"/>
                <a:cs typeface="Arial Unicode MS" pitchFamily="34" charset="-128"/>
              </a:defRPr>
            </a:lvl1pPr>
            <a:lvl2pPr marL="193675" lvl="1" indent="-192088" defTabSz="895350" eaLnBrk="1" hangingPunct="1">
              <a:buClr>
                <a:schemeClr val="tx2"/>
              </a:buClr>
              <a:buSzPct val="125000"/>
              <a:buFont typeface="Arial" charset="0"/>
              <a:buChar char="▪"/>
              <a:defRPr baseline="0">
                <a:latin typeface="+mn-lt"/>
                <a:ea typeface="Arial Unicode MS" pitchFamily="34" charset="-128"/>
                <a:cs typeface="Arial Unicode MS" pitchFamily="34" charset="-128"/>
              </a:defRPr>
            </a:lvl2pPr>
            <a:lvl3pPr marL="457200" lvl="2" indent="-261938"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3pPr>
            <a:lvl4pPr marL="614363" lvl="3" indent="-155575"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4pPr>
            <a:lvl5pPr marL="749808" lvl="4" indent="-130175" defTabSz="895350" eaLnBrk="1" hangingPunct="1">
              <a:buClr>
                <a:schemeClr val="tx2"/>
              </a:buClr>
              <a:buSzPct val="89000"/>
              <a:buFont typeface="Arial" charset="0"/>
              <a:buChar char="-"/>
              <a:defRPr baseline="0">
                <a:latin typeface="+mn-lt"/>
                <a:ea typeface="Arial Unicode MS" pitchFamily="34" charset="-128"/>
                <a:cs typeface="Arial Unicode MS" pitchFamily="34" charset="-128"/>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marL="285750" lvl="1" indent="-284163">
              <a:spcBef>
                <a:spcPct val="30000"/>
              </a:spcBef>
            </a:pPr>
            <a:r>
              <a:rPr lang="en-US" sz="1800" dirty="0" smtClean="0"/>
              <a:t>West/Central Sussex launched July 21</a:t>
            </a:r>
          </a:p>
          <a:p>
            <a:pPr marL="285750" lvl="1" indent="-284163">
              <a:spcBef>
                <a:spcPct val="30000"/>
              </a:spcBef>
            </a:pPr>
            <a:r>
              <a:rPr lang="en-US" sz="1800" dirty="0" err="1" smtClean="0"/>
              <a:t>HN</a:t>
            </a:r>
            <a:r>
              <a:rPr lang="en-US" sz="1800" dirty="0" smtClean="0"/>
              <a:t> project director continuing conversations in wave 1 </a:t>
            </a:r>
            <a:r>
              <a:rPr lang="en-US" sz="1800" dirty="0" err="1" smtClean="0"/>
              <a:t>HNs</a:t>
            </a:r>
            <a:endParaRPr lang="en-US" sz="1800" dirty="0"/>
          </a:p>
        </p:txBody>
      </p:sp>
      <p:sp>
        <p:nvSpPr>
          <p:cNvPr id="4" name="TextBox 3"/>
          <p:cNvSpPr txBox="1">
            <a:spLocks/>
          </p:cNvSpPr>
          <p:nvPr/>
        </p:nvSpPr>
        <p:spPr>
          <a:xfrm>
            <a:off x="3871759" y="3559512"/>
            <a:ext cx="4777895" cy="91409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ea typeface="Arial Unicode MS" pitchFamily="34" charset="-128"/>
                <a:cs typeface="Arial Unicode MS" pitchFamily="34" charset="-128"/>
              </a:defRPr>
            </a:lvl1pPr>
            <a:lvl2pPr marL="193675" lvl="1" indent="-192088" defTabSz="895350" eaLnBrk="1" hangingPunct="1">
              <a:buClr>
                <a:schemeClr val="tx2"/>
              </a:buClr>
              <a:buSzPct val="125000"/>
              <a:buFont typeface="Arial" charset="0"/>
              <a:buChar char="▪"/>
              <a:defRPr baseline="0">
                <a:latin typeface="+mn-lt"/>
                <a:ea typeface="Arial Unicode MS" pitchFamily="34" charset="-128"/>
                <a:cs typeface="Arial Unicode MS" pitchFamily="34" charset="-128"/>
              </a:defRPr>
            </a:lvl2pPr>
            <a:lvl3pPr marL="457200" lvl="2" indent="-261938"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3pPr>
            <a:lvl4pPr marL="614363" lvl="3" indent="-155575"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4pPr>
            <a:lvl5pPr marL="749808" lvl="4" indent="-130175" defTabSz="895350" eaLnBrk="1" hangingPunct="1">
              <a:buClr>
                <a:schemeClr val="tx2"/>
              </a:buClr>
              <a:buSzPct val="89000"/>
              <a:buFont typeface="Arial" charset="0"/>
              <a:buChar char="-"/>
              <a:defRPr baseline="0">
                <a:latin typeface="+mn-lt"/>
                <a:ea typeface="Arial Unicode MS" pitchFamily="34" charset="-128"/>
                <a:cs typeface="Arial Unicode MS" pitchFamily="34" charset="-128"/>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marL="285750" lvl="1" indent="-284163">
              <a:spcBef>
                <a:spcPct val="30000"/>
              </a:spcBef>
            </a:pPr>
            <a:r>
              <a:rPr lang="en-US" sz="1800" dirty="0" smtClean="0"/>
              <a:t>~20% Delawareans in value-based payment models</a:t>
            </a:r>
            <a:r>
              <a:rPr lang="en-US" sz="1800" baseline="30000" dirty="0" smtClean="0"/>
              <a:t>2</a:t>
            </a:r>
          </a:p>
          <a:p>
            <a:pPr marL="285750" lvl="1" indent="-284163">
              <a:spcBef>
                <a:spcPct val="30000"/>
              </a:spcBef>
            </a:pPr>
            <a:r>
              <a:rPr lang="en-US" sz="1800" dirty="0" smtClean="0"/>
              <a:t>Payers continuing to enroll practices</a:t>
            </a:r>
            <a:endParaRPr lang="en-US" sz="1800" dirty="0"/>
          </a:p>
        </p:txBody>
      </p:sp>
      <p:sp>
        <p:nvSpPr>
          <p:cNvPr id="10" name="TextBox 9"/>
          <p:cNvSpPr txBox="1">
            <a:spLocks/>
          </p:cNvSpPr>
          <p:nvPr/>
        </p:nvSpPr>
        <p:spPr>
          <a:xfrm>
            <a:off x="3871759" y="2403350"/>
            <a:ext cx="4777895" cy="91409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ea typeface="Arial Unicode MS" pitchFamily="34" charset="-128"/>
                <a:cs typeface="Arial Unicode MS" pitchFamily="34" charset="-128"/>
              </a:defRPr>
            </a:lvl1pPr>
            <a:lvl2pPr marL="193675" lvl="1" indent="-192088" defTabSz="895350" eaLnBrk="1" hangingPunct="1">
              <a:buClr>
                <a:schemeClr val="tx2"/>
              </a:buClr>
              <a:buSzPct val="125000"/>
              <a:buFont typeface="Arial" charset="0"/>
              <a:buChar char="▪"/>
              <a:defRPr baseline="0">
                <a:latin typeface="+mn-lt"/>
                <a:ea typeface="Arial Unicode MS" pitchFamily="34" charset="-128"/>
                <a:cs typeface="Arial Unicode MS" pitchFamily="34" charset="-128"/>
              </a:defRPr>
            </a:lvl2pPr>
            <a:lvl3pPr marL="457200" lvl="2" indent="-261938"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3pPr>
            <a:lvl4pPr marL="614363" lvl="3" indent="-155575"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4pPr>
            <a:lvl5pPr marL="749808" lvl="4" indent="-130175" defTabSz="895350" eaLnBrk="1" hangingPunct="1">
              <a:buClr>
                <a:schemeClr val="tx2"/>
              </a:buClr>
              <a:buSzPct val="89000"/>
              <a:buFont typeface="Arial" charset="0"/>
              <a:buChar char="-"/>
              <a:defRPr baseline="0">
                <a:latin typeface="+mn-lt"/>
                <a:ea typeface="Arial Unicode MS" pitchFamily="34" charset="-128"/>
                <a:cs typeface="Arial Unicode MS" pitchFamily="34" charset="-128"/>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marL="285750" lvl="1" indent="-284163">
              <a:spcBef>
                <a:spcPct val="30000"/>
              </a:spcBef>
            </a:pPr>
            <a:r>
              <a:rPr lang="en-US" sz="1800" dirty="0"/>
              <a:t>~</a:t>
            </a:r>
            <a:r>
              <a:rPr lang="en-US" sz="1800" dirty="0" smtClean="0"/>
              <a:t>35-40% providers enrolled</a:t>
            </a:r>
            <a:r>
              <a:rPr lang="en-US" sz="1800" baseline="30000" dirty="0" smtClean="0"/>
              <a:t>1</a:t>
            </a:r>
          </a:p>
          <a:p>
            <a:pPr marL="285750" lvl="1" indent="-284163">
              <a:spcBef>
                <a:spcPct val="30000"/>
              </a:spcBef>
            </a:pPr>
            <a:r>
              <a:rPr lang="en-US" sz="1800" dirty="0" smtClean="0"/>
              <a:t>Developing plan to reach additional providers</a:t>
            </a:r>
            <a:endParaRPr lang="en-US" sz="1800" dirty="0"/>
          </a:p>
        </p:txBody>
      </p:sp>
      <p:sp>
        <p:nvSpPr>
          <p:cNvPr id="12" name="TextBox 11"/>
          <p:cNvSpPr txBox="1">
            <a:spLocks/>
          </p:cNvSpPr>
          <p:nvPr/>
        </p:nvSpPr>
        <p:spPr>
          <a:xfrm>
            <a:off x="3871759" y="1247188"/>
            <a:ext cx="4918229" cy="99719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ea typeface="Arial Unicode MS" pitchFamily="34" charset="-128"/>
                <a:cs typeface="Arial Unicode MS" pitchFamily="34" charset="-128"/>
              </a:defRPr>
            </a:lvl1pPr>
            <a:lvl2pPr marL="193675" lvl="1" indent="-192088" defTabSz="895350" eaLnBrk="1" hangingPunct="1">
              <a:buClr>
                <a:schemeClr val="tx2"/>
              </a:buClr>
              <a:buSzPct val="125000"/>
              <a:buFont typeface="Arial" charset="0"/>
              <a:buChar char="▪"/>
              <a:defRPr baseline="0">
                <a:latin typeface="+mn-lt"/>
                <a:ea typeface="Arial Unicode MS" pitchFamily="34" charset="-128"/>
                <a:cs typeface="Arial Unicode MS" pitchFamily="34" charset="-128"/>
              </a:defRPr>
            </a:lvl2pPr>
            <a:lvl3pPr marL="457200" lvl="2" indent="-261938"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3pPr>
            <a:lvl4pPr marL="614363" lvl="3" indent="-155575"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4pPr>
            <a:lvl5pPr marL="749808" lvl="4" indent="-130175" defTabSz="895350" eaLnBrk="1" hangingPunct="1">
              <a:buClr>
                <a:schemeClr val="tx2"/>
              </a:buClr>
              <a:buSzPct val="89000"/>
              <a:buFont typeface="Arial" charset="0"/>
              <a:buChar char="-"/>
              <a:defRPr baseline="0">
                <a:latin typeface="+mn-lt"/>
                <a:ea typeface="Arial Unicode MS" pitchFamily="34" charset="-128"/>
                <a:cs typeface="Arial Unicode MS" pitchFamily="34" charset="-128"/>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marL="285750" lvl="1" indent="-284163">
              <a:spcBef>
                <a:spcPct val="30000"/>
              </a:spcBef>
            </a:pPr>
            <a:r>
              <a:rPr lang="en-US" sz="1800" dirty="0" smtClean="0"/>
              <a:t>V2.0 accessible to 21 testing practices</a:t>
            </a:r>
          </a:p>
          <a:p>
            <a:pPr marL="285750" lvl="1" indent="-284163">
              <a:spcBef>
                <a:spcPct val="30000"/>
              </a:spcBef>
            </a:pPr>
            <a:r>
              <a:rPr lang="en-US" sz="1800" dirty="0" smtClean="0"/>
              <a:t>Scorecard enrollment, provider webinars live</a:t>
            </a:r>
          </a:p>
          <a:p>
            <a:pPr marL="285750" lvl="1" indent="-284163">
              <a:spcBef>
                <a:spcPct val="30000"/>
              </a:spcBef>
            </a:pPr>
            <a:r>
              <a:rPr lang="en-US" sz="1800" dirty="0"/>
              <a:t>On track for </a:t>
            </a:r>
            <a:r>
              <a:rPr lang="en-US" sz="1800" dirty="0" smtClean="0"/>
              <a:t>September </a:t>
            </a:r>
            <a:r>
              <a:rPr lang="en-US" sz="1800" dirty="0"/>
              <a:t>statewide </a:t>
            </a:r>
            <a:r>
              <a:rPr lang="en-US" sz="1800" dirty="0" smtClean="0"/>
              <a:t>release</a:t>
            </a:r>
            <a:endParaRPr lang="en-US" sz="1800" dirty="0"/>
          </a:p>
        </p:txBody>
      </p:sp>
      <p:cxnSp>
        <p:nvCxnSpPr>
          <p:cNvPr id="43" name="Straight Connector 42"/>
          <p:cNvCxnSpPr>
            <a:cxnSpLocks/>
          </p:cNvCxnSpPr>
          <p:nvPr/>
        </p:nvCxnSpPr>
        <p:spPr>
          <a:xfrm>
            <a:off x="3871759" y="2333100"/>
            <a:ext cx="4777895" cy="0"/>
          </a:xfrm>
          <a:prstGeom prst="line">
            <a:avLst/>
          </a:prstGeom>
          <a:ln w="19050">
            <a:solidFill>
              <a:schemeClr val="accent6"/>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a:cxnSpLocks/>
          </p:cNvCxnSpPr>
          <p:nvPr/>
        </p:nvCxnSpPr>
        <p:spPr>
          <a:xfrm>
            <a:off x="3871759" y="3489261"/>
            <a:ext cx="4777895" cy="0"/>
          </a:xfrm>
          <a:prstGeom prst="line">
            <a:avLst/>
          </a:prstGeom>
          <a:ln w="19050">
            <a:solidFill>
              <a:schemeClr val="accent6"/>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a:cxnSpLocks/>
          </p:cNvCxnSpPr>
          <p:nvPr/>
        </p:nvCxnSpPr>
        <p:spPr>
          <a:xfrm>
            <a:off x="3871759" y="4645422"/>
            <a:ext cx="4777895" cy="0"/>
          </a:xfrm>
          <a:prstGeom prst="line">
            <a:avLst/>
          </a:prstGeom>
          <a:ln w="19050">
            <a:solidFill>
              <a:schemeClr val="accent6"/>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16675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21201" name="think-cell Slide" r:id="rId4" imgW="524" imgH="526" progId="TCLayout.ActiveDocument.1">
                  <p:embed/>
                </p:oleObj>
              </mc:Choice>
              <mc:Fallback>
                <p:oleObj name="think-cell Slide" r:id="rId4" imgW="524" imgH="526" progId="TCLayout.ActiveDocument.1">
                  <p:embed/>
                  <p:pic>
                    <p:nvPicPr>
                      <p:cNvPr id="0" name=""/>
                      <p:cNvPicPr/>
                      <p:nvPr/>
                    </p:nvPicPr>
                    <p:blipFill>
                      <a:blip/>
                      <a:stretch>
                        <a:fillRect/>
                      </a:stretch>
                    </p:blipFill>
                    <p:spPr>
                      <a:xfrm>
                        <a:off x="1588" y="1588"/>
                        <a:ext cx="1587" cy="1587"/>
                      </a:xfrm>
                      <a:prstGeom prst="rect">
                        <a:avLst/>
                      </a:prstGeom>
                    </p:spPr>
                  </p:pic>
                </p:oleObj>
              </mc:Fallback>
            </mc:AlternateContent>
          </a:graphicData>
        </a:graphic>
      </p:graphicFrame>
      <p:sp>
        <p:nvSpPr>
          <p:cNvPr id="53" name="Title 1"/>
          <p:cNvSpPr>
            <a:spLocks noGrp="1"/>
          </p:cNvSpPr>
          <p:nvPr>
            <p:ph type="title"/>
          </p:nvPr>
        </p:nvSpPr>
        <p:spPr bwMode="gray">
          <a:xfrm>
            <a:off x="171451" y="259604"/>
            <a:ext cx="8618537" cy="36933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r>
              <a:rPr lang="en-US" dirty="0" smtClean="0"/>
              <a:t>Success </a:t>
            </a:r>
            <a:r>
              <a:rPr lang="en-US" dirty="0"/>
              <a:t>in </a:t>
            </a:r>
            <a:r>
              <a:rPr lang="en-US" dirty="0" smtClean="0"/>
              <a:t>2016: Supporting innovations</a:t>
            </a:r>
            <a:endParaRPr lang="en-US" dirty="0"/>
          </a:p>
        </p:txBody>
      </p:sp>
      <p:grpSp>
        <p:nvGrpSpPr>
          <p:cNvPr id="21" name="Group 20"/>
          <p:cNvGrpSpPr/>
          <p:nvPr/>
        </p:nvGrpSpPr>
        <p:grpSpPr>
          <a:xfrm>
            <a:off x="0" y="1122306"/>
            <a:ext cx="8961438" cy="1193828"/>
            <a:chOff x="0" y="1143439"/>
            <a:chExt cx="8961438" cy="1193828"/>
          </a:xfrm>
        </p:grpSpPr>
        <p:sp>
          <p:nvSpPr>
            <p:cNvPr id="22" name="Rectangle 21"/>
            <p:cNvSpPr>
              <a:spLocks/>
            </p:cNvSpPr>
            <p:nvPr/>
          </p:nvSpPr>
          <p:spPr>
            <a:xfrm>
              <a:off x="0" y="1151271"/>
              <a:ext cx="8961438" cy="1185996"/>
            </a:xfrm>
            <a:prstGeom prst="rect">
              <a:avLst/>
            </a:prstGeom>
            <a:gradFill flip="none" rotWithShape="1">
              <a:gsLst>
                <a:gs pos="0">
                  <a:schemeClr val="bg1">
                    <a:lumMod val="95000"/>
                    <a:alpha val="80000"/>
                  </a:schemeClr>
                </a:gs>
                <a:gs pos="100000">
                  <a:schemeClr val="bg1">
                    <a:lumMod val="95000"/>
                    <a:alpha val="0"/>
                  </a:schemeClr>
                </a:gs>
              </a:gsLst>
              <a:lin ang="5400000" scaled="1"/>
              <a:tileRect/>
            </a:gra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err="1" smtClean="0">
                <a:solidFill>
                  <a:schemeClr val="tx1"/>
                </a:solidFill>
              </a:endParaRPr>
            </a:p>
          </p:txBody>
        </p:sp>
        <p:cxnSp>
          <p:nvCxnSpPr>
            <p:cNvPr id="23" name="Straight Connector 22"/>
            <p:cNvCxnSpPr>
              <a:cxnSpLocks/>
            </p:cNvCxnSpPr>
            <p:nvPr/>
          </p:nvCxnSpPr>
          <p:spPr>
            <a:xfrm>
              <a:off x="0" y="1143439"/>
              <a:ext cx="8961438" cy="0"/>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24" name="TextBox 23"/>
          <p:cNvSpPr txBox="1">
            <a:spLocks/>
          </p:cNvSpPr>
          <p:nvPr/>
        </p:nvSpPr>
        <p:spPr>
          <a:xfrm>
            <a:off x="474065" y="845307"/>
            <a:ext cx="308910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marL="0" lvl="0" indent="0" defTabSz="895350" eaLnBrk="1" hangingPunct="1">
              <a:buClr>
                <a:schemeClr val="tx2"/>
              </a:buClr>
              <a:defRPr baseline="0">
                <a:latin typeface="+mn-lt"/>
                <a:ea typeface="Arial Unicode MS" pitchFamily="34" charset="-128"/>
                <a:cs typeface="Arial Unicode MS" pitchFamily="34" charset="-128"/>
              </a:defRPr>
            </a:lvl1pPr>
            <a:lvl2pPr marL="193675" lvl="1" indent="-192088" defTabSz="895350" eaLnBrk="1" hangingPunct="1">
              <a:buClr>
                <a:schemeClr val="tx2"/>
              </a:buClr>
              <a:buSzPct val="125000"/>
              <a:buFont typeface="Arial" charset="0"/>
              <a:buChar char="▪"/>
              <a:defRPr baseline="0">
                <a:latin typeface="+mn-lt"/>
                <a:ea typeface="Arial Unicode MS" pitchFamily="34" charset="-128"/>
                <a:cs typeface="Arial Unicode MS" pitchFamily="34" charset="-128"/>
              </a:defRPr>
            </a:lvl2pPr>
            <a:lvl3pPr marL="457200" lvl="2" indent="-261938"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3pPr>
            <a:lvl4pPr marL="614363" lvl="3" indent="-155575"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4pPr>
            <a:lvl5pPr marL="749808" lvl="4" indent="-130175" defTabSz="895350" eaLnBrk="1" hangingPunct="1">
              <a:buClr>
                <a:schemeClr val="tx2"/>
              </a:buClr>
              <a:buSzPct val="89000"/>
              <a:buFont typeface="Arial" charset="0"/>
              <a:buChar char="-"/>
              <a:defRPr baseline="0">
                <a:latin typeface="+mn-lt"/>
                <a:ea typeface="Arial Unicode MS" pitchFamily="34" charset="-128"/>
                <a:cs typeface="Arial Unicode MS" pitchFamily="34" charset="-128"/>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r>
              <a:rPr lang="en-US" sz="1800" b="1" dirty="0" smtClean="0">
                <a:solidFill>
                  <a:schemeClr val="tx2"/>
                </a:solidFill>
              </a:rPr>
              <a:t>Metrics</a:t>
            </a:r>
            <a:endParaRPr lang="en-US" sz="1800" b="1" dirty="0">
              <a:solidFill>
                <a:schemeClr val="tx2"/>
              </a:solidFill>
            </a:endParaRPr>
          </a:p>
        </p:txBody>
      </p:sp>
      <p:sp>
        <p:nvSpPr>
          <p:cNvPr id="25" name="TextBox 24"/>
          <p:cNvSpPr txBox="1">
            <a:spLocks/>
          </p:cNvSpPr>
          <p:nvPr/>
        </p:nvSpPr>
        <p:spPr>
          <a:xfrm>
            <a:off x="474066" y="2591074"/>
            <a:ext cx="3311940" cy="1015663"/>
          </a:xfrm>
          <a:prstGeom prst="rect">
            <a:avLst/>
          </a:prstGeom>
          <a:solidFill>
            <a:schemeClr val="accent4"/>
          </a:solidFill>
          <a:ln w="19050">
            <a:solidFill>
              <a:schemeClr val="bg1"/>
            </a:solidFill>
          </a:ln>
          <a:ex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noAutofit/>
          </a:bodyPr>
          <a:lstStyle>
            <a:defPPr>
              <a:defRPr lang="en-US"/>
            </a:defPPr>
            <a:lvl1pPr marL="287338">
              <a:defRPr sz="1800" b="1">
                <a:solidFill>
                  <a:schemeClr val="bg1"/>
                </a:solidFill>
                <a:latin typeface="+mn-lt"/>
              </a:defRPr>
            </a:lvl1pPr>
            <a:lvl2pPr>
              <a:defRPr>
                <a:solidFill>
                  <a:schemeClr val="lt1"/>
                </a:solidFill>
                <a:latin typeface="+mn-lt"/>
              </a:defRPr>
            </a:lvl2pPr>
            <a:lvl3pPr>
              <a:defRPr>
                <a:solidFill>
                  <a:schemeClr val="lt1"/>
                </a:solidFill>
                <a:latin typeface="+mn-lt"/>
              </a:defRPr>
            </a:lvl3pPr>
            <a:lvl4pPr>
              <a:defRPr>
                <a:solidFill>
                  <a:schemeClr val="lt1"/>
                </a:solidFill>
                <a:latin typeface="+mn-lt"/>
              </a:defRPr>
            </a:lvl4pPr>
            <a:lvl5pPr>
              <a:defRPr>
                <a:solidFill>
                  <a:schemeClr val="lt1"/>
                </a:solidFill>
                <a:latin typeface="+mn-lt"/>
              </a:defRPr>
            </a:lvl5pPr>
            <a:lvl6pPr>
              <a:defRPr>
                <a:solidFill>
                  <a:schemeClr val="lt1"/>
                </a:solidFill>
                <a:latin typeface="+mn-lt"/>
              </a:defRPr>
            </a:lvl6pPr>
            <a:lvl7pPr>
              <a:defRPr>
                <a:solidFill>
                  <a:schemeClr val="lt1"/>
                </a:solidFill>
                <a:latin typeface="+mn-lt"/>
              </a:defRPr>
            </a:lvl7pPr>
            <a:lvl8pPr>
              <a:defRPr>
                <a:solidFill>
                  <a:schemeClr val="lt1"/>
                </a:solidFill>
                <a:latin typeface="+mn-lt"/>
              </a:defRPr>
            </a:lvl8pPr>
            <a:lvl9pPr>
              <a:defRPr>
                <a:solidFill>
                  <a:schemeClr val="lt1"/>
                </a:solidFill>
                <a:latin typeface="+mn-lt"/>
              </a:defRPr>
            </a:lvl9pPr>
          </a:lstStyle>
          <a:p>
            <a:r>
              <a:rPr lang="en-US" dirty="0"/>
              <a:t>Workforce curriculum available</a:t>
            </a:r>
          </a:p>
        </p:txBody>
      </p:sp>
      <p:sp>
        <p:nvSpPr>
          <p:cNvPr id="26" name="TextBox 25"/>
          <p:cNvSpPr txBox="1">
            <a:spLocks/>
          </p:cNvSpPr>
          <p:nvPr/>
        </p:nvSpPr>
        <p:spPr>
          <a:xfrm>
            <a:off x="474066" y="1247188"/>
            <a:ext cx="3311940" cy="1191095"/>
          </a:xfrm>
          <a:prstGeom prst="rect">
            <a:avLst/>
          </a:prstGeom>
          <a:solidFill>
            <a:schemeClr val="accent4"/>
          </a:solidFill>
          <a:ln w="19050">
            <a:solidFill>
              <a:schemeClr val="bg1"/>
            </a:solidFill>
          </a:ln>
          <a:ex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noAutofit/>
          </a:bodyPr>
          <a:lstStyle>
            <a:defPPr>
              <a:defRPr lang="en-US"/>
            </a:defPPr>
            <a:lvl1pPr marL="287338">
              <a:defRPr sz="1800" b="1">
                <a:solidFill>
                  <a:schemeClr val="bg1"/>
                </a:solidFill>
                <a:latin typeface="+mn-lt"/>
              </a:defRPr>
            </a:lvl1pPr>
            <a:lvl2pPr>
              <a:defRPr>
                <a:solidFill>
                  <a:schemeClr val="lt1"/>
                </a:solidFill>
                <a:latin typeface="+mn-lt"/>
              </a:defRPr>
            </a:lvl2pPr>
            <a:lvl3pPr>
              <a:defRPr>
                <a:solidFill>
                  <a:schemeClr val="lt1"/>
                </a:solidFill>
                <a:latin typeface="+mn-lt"/>
              </a:defRPr>
            </a:lvl3pPr>
            <a:lvl4pPr>
              <a:defRPr>
                <a:solidFill>
                  <a:schemeClr val="lt1"/>
                </a:solidFill>
                <a:latin typeface="+mn-lt"/>
              </a:defRPr>
            </a:lvl4pPr>
            <a:lvl5pPr>
              <a:defRPr>
                <a:solidFill>
                  <a:schemeClr val="lt1"/>
                </a:solidFill>
                <a:latin typeface="+mn-lt"/>
              </a:defRPr>
            </a:lvl5pPr>
            <a:lvl6pPr>
              <a:defRPr>
                <a:solidFill>
                  <a:schemeClr val="lt1"/>
                </a:solidFill>
                <a:latin typeface="+mn-lt"/>
              </a:defRPr>
            </a:lvl6pPr>
            <a:lvl7pPr>
              <a:defRPr>
                <a:solidFill>
                  <a:schemeClr val="lt1"/>
                </a:solidFill>
                <a:latin typeface="+mn-lt"/>
              </a:defRPr>
            </a:lvl7pPr>
            <a:lvl8pPr>
              <a:defRPr>
                <a:solidFill>
                  <a:schemeClr val="lt1"/>
                </a:solidFill>
                <a:latin typeface="+mn-lt"/>
              </a:defRPr>
            </a:lvl8pPr>
            <a:lvl9pPr>
              <a:defRPr>
                <a:solidFill>
                  <a:schemeClr val="lt1"/>
                </a:solidFill>
                <a:latin typeface="+mn-lt"/>
              </a:defRPr>
            </a:lvl9pPr>
          </a:lstStyle>
          <a:p>
            <a:r>
              <a:rPr lang="en-US" dirty="0"/>
              <a:t>Behavioral health integration </a:t>
            </a:r>
            <a:r>
              <a:rPr lang="en-US" dirty="0" smtClean="0"/>
              <a:t>testing program launched</a:t>
            </a:r>
            <a:endParaRPr lang="en-US" dirty="0"/>
          </a:p>
        </p:txBody>
      </p:sp>
      <p:sp>
        <p:nvSpPr>
          <p:cNvPr id="27" name="TextBox 26"/>
          <p:cNvSpPr txBox="1">
            <a:spLocks/>
          </p:cNvSpPr>
          <p:nvPr/>
        </p:nvSpPr>
        <p:spPr>
          <a:xfrm>
            <a:off x="474066" y="3747235"/>
            <a:ext cx="3311940" cy="1015663"/>
          </a:xfrm>
          <a:prstGeom prst="rect">
            <a:avLst/>
          </a:prstGeom>
          <a:solidFill>
            <a:schemeClr val="accent4"/>
          </a:solidFill>
          <a:ln w="19050">
            <a:solidFill>
              <a:schemeClr val="bg1"/>
            </a:solidFill>
          </a:ln>
          <a:ex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noAutofit/>
          </a:bodyPr>
          <a:lstStyle>
            <a:defPPr>
              <a:defRPr lang="en-US"/>
            </a:defPPr>
            <a:lvl1pPr marL="287338">
              <a:defRPr sz="1800" b="1">
                <a:solidFill>
                  <a:schemeClr val="bg1"/>
                </a:solidFill>
                <a:latin typeface="+mn-lt"/>
              </a:defRPr>
            </a:lvl1pPr>
            <a:lvl2pPr>
              <a:defRPr>
                <a:solidFill>
                  <a:schemeClr val="lt1"/>
                </a:solidFill>
                <a:latin typeface="+mn-lt"/>
              </a:defRPr>
            </a:lvl2pPr>
            <a:lvl3pPr>
              <a:defRPr>
                <a:solidFill>
                  <a:schemeClr val="lt1"/>
                </a:solidFill>
                <a:latin typeface="+mn-lt"/>
              </a:defRPr>
            </a:lvl3pPr>
            <a:lvl4pPr>
              <a:defRPr>
                <a:solidFill>
                  <a:schemeClr val="lt1"/>
                </a:solidFill>
                <a:latin typeface="+mn-lt"/>
              </a:defRPr>
            </a:lvl4pPr>
            <a:lvl5pPr>
              <a:defRPr>
                <a:solidFill>
                  <a:schemeClr val="lt1"/>
                </a:solidFill>
                <a:latin typeface="+mn-lt"/>
              </a:defRPr>
            </a:lvl5pPr>
            <a:lvl6pPr>
              <a:defRPr>
                <a:solidFill>
                  <a:schemeClr val="lt1"/>
                </a:solidFill>
                <a:latin typeface="+mn-lt"/>
              </a:defRPr>
            </a:lvl6pPr>
            <a:lvl7pPr>
              <a:defRPr>
                <a:solidFill>
                  <a:schemeClr val="lt1"/>
                </a:solidFill>
                <a:latin typeface="+mn-lt"/>
              </a:defRPr>
            </a:lvl7pPr>
            <a:lvl8pPr>
              <a:defRPr>
                <a:solidFill>
                  <a:schemeClr val="lt1"/>
                </a:solidFill>
                <a:latin typeface="+mn-lt"/>
              </a:defRPr>
            </a:lvl8pPr>
            <a:lvl9pPr>
              <a:defRPr>
                <a:solidFill>
                  <a:schemeClr val="lt1"/>
                </a:solidFill>
                <a:latin typeface="+mn-lt"/>
              </a:defRPr>
            </a:lvl9pPr>
          </a:lstStyle>
          <a:p>
            <a:r>
              <a:rPr lang="en-US" dirty="0"/>
              <a:t>Health literacy materials launched on website</a:t>
            </a:r>
          </a:p>
        </p:txBody>
      </p:sp>
      <p:sp>
        <p:nvSpPr>
          <p:cNvPr id="28" name="TextBox 27"/>
          <p:cNvSpPr txBox="1">
            <a:spLocks/>
          </p:cNvSpPr>
          <p:nvPr/>
        </p:nvSpPr>
        <p:spPr>
          <a:xfrm>
            <a:off x="474066" y="4903398"/>
            <a:ext cx="3311940" cy="1191095"/>
          </a:xfrm>
          <a:prstGeom prst="rect">
            <a:avLst/>
          </a:prstGeom>
          <a:solidFill>
            <a:schemeClr val="accent4"/>
          </a:solidFill>
          <a:ln w="19050">
            <a:solidFill>
              <a:schemeClr val="bg1"/>
            </a:solidFill>
          </a:ln>
          <a:ex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noAutofit/>
          </a:bodyPr>
          <a:lstStyle>
            <a:defPPr>
              <a:defRPr lang="en-US"/>
            </a:defPPr>
            <a:lvl1pPr marL="287338">
              <a:defRPr sz="1800" b="1">
                <a:solidFill>
                  <a:schemeClr val="bg1"/>
                </a:solidFill>
                <a:latin typeface="+mn-lt"/>
              </a:defRPr>
            </a:lvl1pPr>
            <a:lvl2pPr>
              <a:defRPr>
                <a:solidFill>
                  <a:schemeClr val="lt1"/>
                </a:solidFill>
                <a:latin typeface="+mn-lt"/>
              </a:defRPr>
            </a:lvl2pPr>
            <a:lvl3pPr>
              <a:defRPr>
                <a:solidFill>
                  <a:schemeClr val="lt1"/>
                </a:solidFill>
                <a:latin typeface="+mn-lt"/>
              </a:defRPr>
            </a:lvl3pPr>
            <a:lvl4pPr>
              <a:defRPr>
                <a:solidFill>
                  <a:schemeClr val="lt1"/>
                </a:solidFill>
                <a:latin typeface="+mn-lt"/>
              </a:defRPr>
            </a:lvl4pPr>
            <a:lvl5pPr>
              <a:defRPr>
                <a:solidFill>
                  <a:schemeClr val="lt1"/>
                </a:solidFill>
                <a:latin typeface="+mn-lt"/>
              </a:defRPr>
            </a:lvl5pPr>
            <a:lvl6pPr>
              <a:defRPr>
                <a:solidFill>
                  <a:schemeClr val="lt1"/>
                </a:solidFill>
                <a:latin typeface="+mn-lt"/>
              </a:defRPr>
            </a:lvl6pPr>
            <a:lvl7pPr>
              <a:defRPr>
                <a:solidFill>
                  <a:schemeClr val="lt1"/>
                </a:solidFill>
                <a:latin typeface="+mn-lt"/>
              </a:defRPr>
            </a:lvl7pPr>
            <a:lvl8pPr>
              <a:defRPr>
                <a:solidFill>
                  <a:schemeClr val="lt1"/>
                </a:solidFill>
                <a:latin typeface="+mn-lt"/>
              </a:defRPr>
            </a:lvl8pPr>
            <a:lvl9pPr>
              <a:defRPr>
                <a:solidFill>
                  <a:schemeClr val="lt1"/>
                </a:solidFill>
                <a:latin typeface="+mn-lt"/>
              </a:defRPr>
            </a:lvl9pPr>
          </a:lstStyle>
          <a:p>
            <a:r>
              <a:rPr lang="en-US" dirty="0" err="1"/>
              <a:t>APCD</a:t>
            </a:r>
            <a:r>
              <a:rPr lang="en-US" dirty="0"/>
              <a:t> on path to be operational in 2017</a:t>
            </a:r>
          </a:p>
        </p:txBody>
      </p:sp>
      <p:sp>
        <p:nvSpPr>
          <p:cNvPr id="29" name="Marvin tracker circle"/>
          <p:cNvSpPr/>
          <p:nvPr/>
        </p:nvSpPr>
        <p:spPr>
          <a:xfrm>
            <a:off x="311785" y="2940220"/>
            <a:ext cx="320040" cy="317373"/>
          </a:xfrm>
          <a:prstGeom prst="ellipse">
            <a:avLst/>
          </a:prstGeom>
          <a:solidFill>
            <a:schemeClr val="accent4"/>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noAutofit/>
          </a:bodyPr>
          <a:lstStyle/>
          <a:p>
            <a:pPr algn="ctr"/>
            <a:r>
              <a:rPr lang="en-US" sz="1800" b="1" dirty="0" smtClean="0">
                <a:solidFill>
                  <a:schemeClr val="bg1"/>
                </a:solidFill>
              </a:rPr>
              <a:t>2</a:t>
            </a:r>
          </a:p>
        </p:txBody>
      </p:sp>
      <p:sp>
        <p:nvSpPr>
          <p:cNvPr id="32" name="Marvin tracker circle"/>
          <p:cNvSpPr/>
          <p:nvPr/>
        </p:nvSpPr>
        <p:spPr>
          <a:xfrm>
            <a:off x="311785" y="1675059"/>
            <a:ext cx="320040" cy="317373"/>
          </a:xfrm>
          <a:prstGeom prst="ellipse">
            <a:avLst/>
          </a:prstGeom>
          <a:solidFill>
            <a:schemeClr val="accent4"/>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noAutofit/>
          </a:bodyPr>
          <a:lstStyle/>
          <a:p>
            <a:pPr algn="ctr"/>
            <a:r>
              <a:rPr lang="en-US" sz="1800" b="1" dirty="0" smtClean="0">
                <a:solidFill>
                  <a:schemeClr val="bg1"/>
                </a:solidFill>
              </a:rPr>
              <a:t>1</a:t>
            </a:r>
          </a:p>
        </p:txBody>
      </p:sp>
      <p:sp>
        <p:nvSpPr>
          <p:cNvPr id="33" name="Marvin tracker circle"/>
          <p:cNvSpPr/>
          <p:nvPr/>
        </p:nvSpPr>
        <p:spPr>
          <a:xfrm>
            <a:off x="311785" y="4096382"/>
            <a:ext cx="320040" cy="317373"/>
          </a:xfrm>
          <a:prstGeom prst="ellipse">
            <a:avLst/>
          </a:prstGeom>
          <a:solidFill>
            <a:schemeClr val="accent4"/>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noAutofit/>
          </a:bodyPr>
          <a:lstStyle/>
          <a:p>
            <a:pPr algn="ctr"/>
            <a:r>
              <a:rPr lang="en-US" sz="1800" b="1" dirty="0" smtClean="0">
                <a:solidFill>
                  <a:schemeClr val="bg1"/>
                </a:solidFill>
              </a:rPr>
              <a:t>3</a:t>
            </a:r>
          </a:p>
        </p:txBody>
      </p:sp>
      <p:sp>
        <p:nvSpPr>
          <p:cNvPr id="41" name="Marvin tracker circle"/>
          <p:cNvSpPr/>
          <p:nvPr/>
        </p:nvSpPr>
        <p:spPr>
          <a:xfrm>
            <a:off x="311785" y="5252543"/>
            <a:ext cx="320040" cy="317373"/>
          </a:xfrm>
          <a:prstGeom prst="ellipse">
            <a:avLst/>
          </a:prstGeom>
          <a:solidFill>
            <a:schemeClr val="accent4"/>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noAutofit/>
          </a:bodyPr>
          <a:lstStyle/>
          <a:p>
            <a:pPr algn="ctr"/>
            <a:r>
              <a:rPr lang="en-US" sz="1800" b="1" dirty="0" smtClean="0">
                <a:solidFill>
                  <a:schemeClr val="bg1"/>
                </a:solidFill>
              </a:rPr>
              <a:t>4</a:t>
            </a:r>
          </a:p>
        </p:txBody>
      </p:sp>
      <p:sp>
        <p:nvSpPr>
          <p:cNvPr id="42" name="TextBox 41"/>
          <p:cNvSpPr txBox="1">
            <a:spLocks/>
          </p:cNvSpPr>
          <p:nvPr/>
        </p:nvSpPr>
        <p:spPr>
          <a:xfrm>
            <a:off x="3871759" y="845307"/>
            <a:ext cx="4777895"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marL="0" lvl="0" indent="0" defTabSz="895350" eaLnBrk="1" hangingPunct="1">
              <a:buClr>
                <a:schemeClr val="tx2"/>
              </a:buClr>
              <a:defRPr baseline="0">
                <a:latin typeface="+mn-lt"/>
                <a:ea typeface="Arial Unicode MS" pitchFamily="34" charset="-128"/>
                <a:cs typeface="Arial Unicode MS" pitchFamily="34" charset="-128"/>
              </a:defRPr>
            </a:lvl1pPr>
            <a:lvl2pPr marL="193675" lvl="1" indent="-192088" defTabSz="895350" eaLnBrk="1" hangingPunct="1">
              <a:buClr>
                <a:schemeClr val="tx2"/>
              </a:buClr>
              <a:buSzPct val="125000"/>
              <a:buFont typeface="Arial" charset="0"/>
              <a:buChar char="▪"/>
              <a:defRPr baseline="0">
                <a:latin typeface="+mn-lt"/>
                <a:ea typeface="Arial Unicode MS" pitchFamily="34" charset="-128"/>
                <a:cs typeface="Arial Unicode MS" pitchFamily="34" charset="-128"/>
              </a:defRPr>
            </a:lvl2pPr>
            <a:lvl3pPr marL="457200" lvl="2" indent="-261938"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3pPr>
            <a:lvl4pPr marL="614363" lvl="3" indent="-155575"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4pPr>
            <a:lvl5pPr marL="749808" lvl="4" indent="-130175" defTabSz="895350" eaLnBrk="1" hangingPunct="1">
              <a:buClr>
                <a:schemeClr val="tx2"/>
              </a:buClr>
              <a:buSzPct val="89000"/>
              <a:buFont typeface="Arial" charset="0"/>
              <a:buChar char="-"/>
              <a:defRPr baseline="0">
                <a:latin typeface="+mn-lt"/>
                <a:ea typeface="Arial Unicode MS" pitchFamily="34" charset="-128"/>
                <a:cs typeface="Arial Unicode MS" pitchFamily="34" charset="-128"/>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r>
              <a:rPr lang="en-US" sz="1800" b="1" dirty="0" smtClean="0">
                <a:solidFill>
                  <a:schemeClr val="tx2"/>
                </a:solidFill>
              </a:rPr>
              <a:t>Status</a:t>
            </a:r>
            <a:endParaRPr lang="en-US" sz="1800" b="1" dirty="0">
              <a:solidFill>
                <a:schemeClr val="tx2"/>
              </a:solidFill>
            </a:endParaRPr>
          </a:p>
        </p:txBody>
      </p:sp>
      <p:sp>
        <p:nvSpPr>
          <p:cNvPr id="45" name="TextBox 44"/>
          <p:cNvSpPr txBox="1">
            <a:spLocks/>
          </p:cNvSpPr>
          <p:nvPr/>
        </p:nvSpPr>
        <p:spPr>
          <a:xfrm>
            <a:off x="3871759" y="4903398"/>
            <a:ext cx="4777895" cy="119109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ea typeface="Arial Unicode MS" pitchFamily="34" charset="-128"/>
                <a:cs typeface="Arial Unicode MS" pitchFamily="34" charset="-128"/>
              </a:defRPr>
            </a:lvl1pPr>
            <a:lvl2pPr marL="193675" lvl="1" indent="-192088" defTabSz="895350" eaLnBrk="1" hangingPunct="1">
              <a:buClr>
                <a:schemeClr val="tx2"/>
              </a:buClr>
              <a:buSzPct val="125000"/>
              <a:buFont typeface="Arial" charset="0"/>
              <a:buChar char="▪"/>
              <a:defRPr baseline="0">
                <a:latin typeface="+mn-lt"/>
                <a:ea typeface="Arial Unicode MS" pitchFamily="34" charset="-128"/>
                <a:cs typeface="Arial Unicode MS" pitchFamily="34" charset="-128"/>
              </a:defRPr>
            </a:lvl2pPr>
            <a:lvl3pPr marL="457200" lvl="2" indent="-261938"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3pPr>
            <a:lvl4pPr marL="614363" lvl="3" indent="-155575"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4pPr>
            <a:lvl5pPr marL="749808" lvl="4" indent="-130175" defTabSz="895350" eaLnBrk="1" hangingPunct="1">
              <a:buClr>
                <a:schemeClr val="tx2"/>
              </a:buClr>
              <a:buSzPct val="89000"/>
              <a:buFont typeface="Arial" charset="0"/>
              <a:buChar char="-"/>
              <a:defRPr baseline="0">
                <a:latin typeface="+mn-lt"/>
                <a:ea typeface="Arial Unicode MS" pitchFamily="34" charset="-128"/>
                <a:cs typeface="Arial Unicode MS" pitchFamily="34" charset="-128"/>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marL="285750" lvl="1" indent="-284163">
              <a:spcBef>
                <a:spcPct val="30000"/>
              </a:spcBef>
            </a:pPr>
            <a:r>
              <a:rPr lang="en-US" sz="1800" dirty="0" err="1"/>
              <a:t>DCHI</a:t>
            </a:r>
            <a:r>
              <a:rPr lang="en-US" sz="1800" dirty="0"/>
              <a:t> published position paper on multi-payer access to claims</a:t>
            </a:r>
          </a:p>
          <a:p>
            <a:pPr marL="285750" lvl="1" indent="-284163">
              <a:spcBef>
                <a:spcPct val="30000"/>
              </a:spcBef>
            </a:pPr>
            <a:r>
              <a:rPr lang="en-US" sz="1800" dirty="0" smtClean="0"/>
              <a:t>Governor signed legislation </a:t>
            </a:r>
            <a:r>
              <a:rPr lang="en-US" sz="1800" dirty="0"/>
              <a:t>enabling </a:t>
            </a:r>
            <a:r>
              <a:rPr lang="en-US" sz="1800" dirty="0" err="1"/>
              <a:t>APCD</a:t>
            </a:r>
            <a:r>
              <a:rPr lang="en-US" sz="1800" dirty="0"/>
              <a:t> </a:t>
            </a:r>
            <a:r>
              <a:rPr lang="en-US" sz="1800" dirty="0" smtClean="0"/>
              <a:t>on July 21</a:t>
            </a:r>
            <a:endParaRPr lang="en-US" sz="1800" dirty="0"/>
          </a:p>
        </p:txBody>
      </p:sp>
      <p:sp>
        <p:nvSpPr>
          <p:cNvPr id="46" name="TextBox 45"/>
          <p:cNvSpPr txBox="1">
            <a:spLocks/>
          </p:cNvSpPr>
          <p:nvPr/>
        </p:nvSpPr>
        <p:spPr>
          <a:xfrm>
            <a:off x="3871759" y="3747237"/>
            <a:ext cx="4777895" cy="91409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ea typeface="Arial Unicode MS" pitchFamily="34" charset="-128"/>
                <a:cs typeface="Arial Unicode MS" pitchFamily="34" charset="-128"/>
              </a:defRPr>
            </a:lvl1pPr>
            <a:lvl2pPr marL="193675" lvl="1" indent="-192088" defTabSz="895350" eaLnBrk="1" hangingPunct="1">
              <a:buClr>
                <a:schemeClr val="tx2"/>
              </a:buClr>
              <a:buSzPct val="125000"/>
              <a:buFont typeface="Arial" charset="0"/>
              <a:buChar char="▪"/>
              <a:defRPr baseline="0">
                <a:latin typeface="+mn-lt"/>
                <a:ea typeface="Arial Unicode MS" pitchFamily="34" charset="-128"/>
                <a:cs typeface="Arial Unicode MS" pitchFamily="34" charset="-128"/>
              </a:defRPr>
            </a:lvl2pPr>
            <a:lvl3pPr marL="457200" lvl="2" indent="-261938"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3pPr>
            <a:lvl4pPr marL="614363" lvl="3" indent="-155575"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4pPr>
            <a:lvl5pPr marL="749808" lvl="4" indent="-130175" defTabSz="895350" eaLnBrk="1" hangingPunct="1">
              <a:buClr>
                <a:schemeClr val="tx2"/>
              </a:buClr>
              <a:buSzPct val="89000"/>
              <a:buFont typeface="Arial" charset="0"/>
              <a:buChar char="-"/>
              <a:defRPr baseline="0">
                <a:latin typeface="+mn-lt"/>
                <a:ea typeface="Arial Unicode MS" pitchFamily="34" charset="-128"/>
                <a:cs typeface="Arial Unicode MS" pitchFamily="34" charset="-128"/>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marL="285750" lvl="1" indent="-284163">
              <a:spcBef>
                <a:spcPct val="30000"/>
              </a:spcBef>
            </a:pPr>
            <a:r>
              <a:rPr lang="en-US" sz="1800" dirty="0"/>
              <a:t>Not launched</a:t>
            </a:r>
          </a:p>
          <a:p>
            <a:pPr marL="285750" lvl="1" indent="-284163">
              <a:spcBef>
                <a:spcPct val="30000"/>
              </a:spcBef>
            </a:pPr>
            <a:r>
              <a:rPr lang="en-US" sz="1800" dirty="0" err="1"/>
              <a:t>a</a:t>
            </a:r>
            <a:r>
              <a:rPr lang="en-US" sz="1800" dirty="0" err="1" smtClean="0"/>
              <a:t>b+c</a:t>
            </a:r>
            <a:r>
              <a:rPr lang="en-US" sz="1800" dirty="0" smtClean="0"/>
              <a:t> </a:t>
            </a:r>
            <a:r>
              <a:rPr lang="en-US" sz="1800" dirty="0"/>
              <a:t>developing </a:t>
            </a:r>
            <a:r>
              <a:rPr lang="en-US" sz="1800" dirty="0" smtClean="0"/>
              <a:t>content on </a:t>
            </a:r>
            <a:r>
              <a:rPr lang="en-US" sz="1800" dirty="0" smtClean="0">
                <a:hlinkClick r:id="rId5"/>
              </a:rPr>
              <a:t>www.choosehealthde.com</a:t>
            </a:r>
            <a:r>
              <a:rPr lang="en-US" sz="1800" dirty="0" smtClean="0"/>
              <a:t> </a:t>
            </a:r>
            <a:endParaRPr lang="en-US" sz="1800" dirty="0"/>
          </a:p>
        </p:txBody>
      </p:sp>
      <p:sp>
        <p:nvSpPr>
          <p:cNvPr id="47" name="TextBox 46"/>
          <p:cNvSpPr txBox="1">
            <a:spLocks/>
          </p:cNvSpPr>
          <p:nvPr/>
        </p:nvSpPr>
        <p:spPr>
          <a:xfrm>
            <a:off x="3871759" y="2591075"/>
            <a:ext cx="4777895" cy="91409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ea typeface="Arial Unicode MS" pitchFamily="34" charset="-128"/>
                <a:cs typeface="Arial Unicode MS" pitchFamily="34" charset="-128"/>
              </a:defRPr>
            </a:lvl1pPr>
            <a:lvl2pPr marL="193675" lvl="1" indent="-192088" defTabSz="895350" eaLnBrk="1" hangingPunct="1">
              <a:buClr>
                <a:schemeClr val="tx2"/>
              </a:buClr>
              <a:buSzPct val="125000"/>
              <a:buFont typeface="Arial" charset="0"/>
              <a:buChar char="▪"/>
              <a:defRPr baseline="0">
                <a:latin typeface="+mn-lt"/>
                <a:ea typeface="Arial Unicode MS" pitchFamily="34" charset="-128"/>
                <a:cs typeface="Arial Unicode MS" pitchFamily="34" charset="-128"/>
              </a:defRPr>
            </a:lvl2pPr>
            <a:lvl3pPr marL="457200" lvl="2" indent="-261938"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3pPr>
            <a:lvl4pPr marL="614363" lvl="3" indent="-155575"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4pPr>
            <a:lvl5pPr marL="749808" lvl="4" indent="-130175" defTabSz="895350" eaLnBrk="1" hangingPunct="1">
              <a:buClr>
                <a:schemeClr val="tx2"/>
              </a:buClr>
              <a:buSzPct val="89000"/>
              <a:buFont typeface="Arial" charset="0"/>
              <a:buChar char="-"/>
              <a:defRPr baseline="0">
                <a:latin typeface="+mn-lt"/>
                <a:ea typeface="Arial Unicode MS" pitchFamily="34" charset="-128"/>
                <a:cs typeface="Arial Unicode MS" pitchFamily="34" charset="-128"/>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marL="285750" lvl="1" indent="-284163">
              <a:spcBef>
                <a:spcPct val="30000"/>
              </a:spcBef>
            </a:pPr>
            <a:r>
              <a:rPr lang="en-US" sz="1800" dirty="0"/>
              <a:t>Not available</a:t>
            </a:r>
          </a:p>
          <a:p>
            <a:pPr marL="285750" lvl="1" indent="-284163">
              <a:spcBef>
                <a:spcPct val="30000"/>
              </a:spcBef>
            </a:pPr>
            <a:r>
              <a:rPr lang="en-US" sz="1800" dirty="0" smtClean="0"/>
              <a:t>Vendors beginning curriculum development; intend to </a:t>
            </a:r>
            <a:r>
              <a:rPr lang="en-US" sz="1800" dirty="0" smtClean="0"/>
              <a:t>launch first </a:t>
            </a:r>
            <a:r>
              <a:rPr lang="en-US" sz="1800" dirty="0" smtClean="0"/>
              <a:t>module in October</a:t>
            </a:r>
            <a:endParaRPr lang="en-US" sz="1800" dirty="0"/>
          </a:p>
        </p:txBody>
      </p:sp>
      <p:sp>
        <p:nvSpPr>
          <p:cNvPr id="48" name="TextBox 47"/>
          <p:cNvSpPr txBox="1">
            <a:spLocks/>
          </p:cNvSpPr>
          <p:nvPr/>
        </p:nvSpPr>
        <p:spPr>
          <a:xfrm>
            <a:off x="3871759" y="1247188"/>
            <a:ext cx="4777895" cy="119109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ea typeface="Arial Unicode MS" pitchFamily="34" charset="-128"/>
                <a:cs typeface="Arial Unicode MS" pitchFamily="34" charset="-128"/>
              </a:defRPr>
            </a:lvl1pPr>
            <a:lvl2pPr marL="193675" lvl="1" indent="-192088" defTabSz="895350" eaLnBrk="1" hangingPunct="1">
              <a:buClr>
                <a:schemeClr val="tx2"/>
              </a:buClr>
              <a:buSzPct val="125000"/>
              <a:buFont typeface="Arial" charset="0"/>
              <a:buChar char="▪"/>
              <a:defRPr baseline="0">
                <a:latin typeface="+mn-lt"/>
                <a:ea typeface="Arial Unicode MS" pitchFamily="34" charset="-128"/>
                <a:cs typeface="Arial Unicode MS" pitchFamily="34" charset="-128"/>
              </a:defRPr>
            </a:lvl2pPr>
            <a:lvl3pPr marL="457200" lvl="2" indent="-261938"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3pPr>
            <a:lvl4pPr marL="614363" lvl="3" indent="-155575"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4pPr>
            <a:lvl5pPr marL="749808" lvl="4" indent="-130175" defTabSz="895350" eaLnBrk="1" hangingPunct="1">
              <a:buClr>
                <a:schemeClr val="tx2"/>
              </a:buClr>
              <a:buSzPct val="89000"/>
              <a:buFont typeface="Arial" charset="0"/>
              <a:buChar char="-"/>
              <a:defRPr baseline="0">
                <a:latin typeface="+mn-lt"/>
                <a:ea typeface="Arial Unicode MS" pitchFamily="34" charset="-128"/>
                <a:cs typeface="Arial Unicode MS" pitchFamily="34" charset="-128"/>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marL="285750" lvl="1" indent="-284163">
              <a:spcBef>
                <a:spcPct val="30000"/>
              </a:spcBef>
            </a:pPr>
            <a:r>
              <a:rPr lang="en-US" sz="1800" dirty="0"/>
              <a:t>Not launched</a:t>
            </a:r>
          </a:p>
          <a:p>
            <a:pPr marL="285750" lvl="1" indent="-284163">
              <a:spcBef>
                <a:spcPct val="30000"/>
              </a:spcBef>
            </a:pPr>
            <a:r>
              <a:rPr lang="en-US" sz="1800" spc="-20" dirty="0"/>
              <a:t>Implementation plan </a:t>
            </a:r>
            <a:r>
              <a:rPr lang="en-US" sz="1800" spc="-20" dirty="0" smtClean="0"/>
              <a:t>to be shared at August </a:t>
            </a:r>
            <a:r>
              <a:rPr lang="en-US" sz="1800" spc="-20" dirty="0" smtClean="0"/>
              <a:t>DCHI Board meeting for </a:t>
            </a:r>
            <a:r>
              <a:rPr lang="en-US" sz="1800" spc="-20" dirty="0" smtClean="0"/>
              <a:t>approval; plan to launch in Fall</a:t>
            </a:r>
            <a:endParaRPr lang="en-US" sz="1800" spc="-20" dirty="0"/>
          </a:p>
        </p:txBody>
      </p:sp>
      <p:cxnSp>
        <p:nvCxnSpPr>
          <p:cNvPr id="50" name="Straight Connector 49"/>
          <p:cNvCxnSpPr>
            <a:cxnSpLocks/>
          </p:cNvCxnSpPr>
          <p:nvPr/>
        </p:nvCxnSpPr>
        <p:spPr>
          <a:xfrm>
            <a:off x="3871759" y="2520825"/>
            <a:ext cx="4777895" cy="0"/>
          </a:xfrm>
          <a:prstGeom prst="line">
            <a:avLst/>
          </a:prstGeom>
          <a:ln w="19050">
            <a:solidFill>
              <a:schemeClr val="accent6"/>
            </a:solidFill>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a:cxnSpLocks/>
          </p:cNvCxnSpPr>
          <p:nvPr/>
        </p:nvCxnSpPr>
        <p:spPr>
          <a:xfrm>
            <a:off x="3871759" y="3676986"/>
            <a:ext cx="4777895" cy="0"/>
          </a:xfrm>
          <a:prstGeom prst="line">
            <a:avLst/>
          </a:prstGeom>
          <a:ln w="19050">
            <a:solidFill>
              <a:schemeClr val="accent6"/>
            </a:solidFill>
            <a:prstDash val="sysDot"/>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a:cxnSpLocks/>
          </p:cNvCxnSpPr>
          <p:nvPr/>
        </p:nvCxnSpPr>
        <p:spPr>
          <a:xfrm>
            <a:off x="3871759" y="4833147"/>
            <a:ext cx="4777895" cy="0"/>
          </a:xfrm>
          <a:prstGeom prst="line">
            <a:avLst/>
          </a:prstGeom>
          <a:ln w="19050">
            <a:solidFill>
              <a:schemeClr val="accent6"/>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64371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22225" name="think-cell Slide" r:id="rId4" imgW="524" imgH="526" progId="TCLayout.ActiveDocument.1">
                  <p:embed/>
                </p:oleObj>
              </mc:Choice>
              <mc:Fallback>
                <p:oleObj name="think-cell Slide" r:id="rId4" imgW="524" imgH="526" progId="TCLayout.ActiveDocument.1">
                  <p:embed/>
                  <p:pic>
                    <p:nvPicPr>
                      <p:cNvPr id="0" name=""/>
                      <p:cNvPicPr/>
                      <p:nvPr/>
                    </p:nvPicPr>
                    <p:blipFill>
                      <a:blip/>
                      <a:stretch>
                        <a:fillRect/>
                      </a:stretch>
                    </p:blipFill>
                    <p:spPr>
                      <a:xfrm>
                        <a:off x="1588" y="1588"/>
                        <a:ext cx="1587" cy="1587"/>
                      </a:xfrm>
                      <a:prstGeom prst="rect">
                        <a:avLst/>
                      </a:prstGeom>
                    </p:spPr>
                  </p:pic>
                </p:oleObj>
              </mc:Fallback>
            </mc:AlternateContent>
          </a:graphicData>
        </a:graphic>
      </p:graphicFrame>
      <p:sp>
        <p:nvSpPr>
          <p:cNvPr id="53" name="Title 1"/>
          <p:cNvSpPr>
            <a:spLocks noGrp="1"/>
          </p:cNvSpPr>
          <p:nvPr>
            <p:ph type="title"/>
          </p:nvPr>
        </p:nvSpPr>
        <p:spPr bwMode="gray">
          <a:xfrm>
            <a:off x="171451" y="259604"/>
            <a:ext cx="8618537" cy="36933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r>
              <a:rPr lang="en-US" dirty="0" smtClean="0"/>
              <a:t>Success </a:t>
            </a:r>
            <a:r>
              <a:rPr lang="en-US" dirty="0"/>
              <a:t>in </a:t>
            </a:r>
            <a:r>
              <a:rPr lang="en-US" dirty="0" smtClean="0"/>
              <a:t>2016: </a:t>
            </a:r>
            <a:r>
              <a:rPr lang="en-US" dirty="0" smtClean="0"/>
              <a:t>DCHI Operational </a:t>
            </a:r>
            <a:r>
              <a:rPr lang="en-US" dirty="0" smtClean="0"/>
              <a:t>sustainability</a:t>
            </a:r>
            <a:endParaRPr lang="en-US" dirty="0"/>
          </a:p>
        </p:txBody>
      </p:sp>
      <p:grpSp>
        <p:nvGrpSpPr>
          <p:cNvPr id="18" name="Group 17"/>
          <p:cNvGrpSpPr/>
          <p:nvPr/>
        </p:nvGrpSpPr>
        <p:grpSpPr>
          <a:xfrm>
            <a:off x="0" y="1157413"/>
            <a:ext cx="8961438" cy="1193828"/>
            <a:chOff x="0" y="1143439"/>
            <a:chExt cx="8961438" cy="1193828"/>
          </a:xfrm>
        </p:grpSpPr>
        <p:sp>
          <p:nvSpPr>
            <p:cNvPr id="19" name="Rectangle 18"/>
            <p:cNvSpPr>
              <a:spLocks/>
            </p:cNvSpPr>
            <p:nvPr/>
          </p:nvSpPr>
          <p:spPr>
            <a:xfrm>
              <a:off x="0" y="1151271"/>
              <a:ext cx="8961438" cy="1185996"/>
            </a:xfrm>
            <a:prstGeom prst="rect">
              <a:avLst/>
            </a:prstGeom>
            <a:gradFill flip="none" rotWithShape="1">
              <a:gsLst>
                <a:gs pos="0">
                  <a:schemeClr val="bg1">
                    <a:lumMod val="95000"/>
                    <a:alpha val="80000"/>
                  </a:schemeClr>
                </a:gs>
                <a:gs pos="100000">
                  <a:schemeClr val="bg1">
                    <a:lumMod val="95000"/>
                    <a:alpha val="0"/>
                  </a:schemeClr>
                </a:gs>
              </a:gsLst>
              <a:lin ang="5400000" scaled="1"/>
              <a:tileRect/>
            </a:gra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smtClean="0">
                <a:solidFill>
                  <a:schemeClr val="tx1"/>
                </a:solidFill>
              </a:endParaRPr>
            </a:p>
          </p:txBody>
        </p:sp>
        <p:cxnSp>
          <p:nvCxnSpPr>
            <p:cNvPr id="20" name="Straight Connector 19"/>
            <p:cNvCxnSpPr>
              <a:cxnSpLocks/>
            </p:cNvCxnSpPr>
            <p:nvPr/>
          </p:nvCxnSpPr>
          <p:spPr>
            <a:xfrm>
              <a:off x="0" y="1143439"/>
              <a:ext cx="8961438" cy="0"/>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21" name="TextBox 20"/>
          <p:cNvSpPr txBox="1">
            <a:spLocks/>
          </p:cNvSpPr>
          <p:nvPr/>
        </p:nvSpPr>
        <p:spPr>
          <a:xfrm>
            <a:off x="474065" y="845307"/>
            <a:ext cx="308910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marL="0" lvl="0" indent="0" defTabSz="895350" eaLnBrk="1" hangingPunct="1">
              <a:buClr>
                <a:schemeClr val="tx2"/>
              </a:buClr>
              <a:defRPr baseline="0">
                <a:latin typeface="+mn-lt"/>
                <a:ea typeface="Arial Unicode MS" pitchFamily="34" charset="-128"/>
                <a:cs typeface="Arial Unicode MS" pitchFamily="34" charset="-128"/>
              </a:defRPr>
            </a:lvl1pPr>
            <a:lvl2pPr marL="193675" lvl="1" indent="-192088" defTabSz="895350" eaLnBrk="1" hangingPunct="1">
              <a:buClr>
                <a:schemeClr val="tx2"/>
              </a:buClr>
              <a:buSzPct val="125000"/>
              <a:buFont typeface="Arial" charset="0"/>
              <a:buChar char="▪"/>
              <a:defRPr baseline="0">
                <a:latin typeface="+mn-lt"/>
                <a:ea typeface="Arial Unicode MS" pitchFamily="34" charset="-128"/>
                <a:cs typeface="Arial Unicode MS" pitchFamily="34" charset="-128"/>
              </a:defRPr>
            </a:lvl2pPr>
            <a:lvl3pPr marL="457200" lvl="2" indent="-261938"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3pPr>
            <a:lvl4pPr marL="614363" lvl="3" indent="-155575"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4pPr>
            <a:lvl5pPr marL="749808" lvl="4" indent="-130175" defTabSz="895350" eaLnBrk="1" hangingPunct="1">
              <a:buClr>
                <a:schemeClr val="tx2"/>
              </a:buClr>
              <a:buSzPct val="89000"/>
              <a:buFont typeface="Arial" charset="0"/>
              <a:buChar char="-"/>
              <a:defRPr baseline="0">
                <a:latin typeface="+mn-lt"/>
                <a:ea typeface="Arial Unicode MS" pitchFamily="34" charset="-128"/>
                <a:cs typeface="Arial Unicode MS" pitchFamily="34" charset="-128"/>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r>
              <a:rPr lang="en-US" sz="1800" b="1" dirty="0" smtClean="0">
                <a:solidFill>
                  <a:schemeClr val="tx2"/>
                </a:solidFill>
              </a:rPr>
              <a:t>Metrics</a:t>
            </a:r>
            <a:endParaRPr lang="en-US" sz="1800" b="1" dirty="0">
              <a:solidFill>
                <a:schemeClr val="tx2"/>
              </a:solidFill>
            </a:endParaRPr>
          </a:p>
        </p:txBody>
      </p:sp>
      <p:sp>
        <p:nvSpPr>
          <p:cNvPr id="22" name="TextBox 21"/>
          <p:cNvSpPr txBox="1">
            <a:spLocks/>
          </p:cNvSpPr>
          <p:nvPr/>
        </p:nvSpPr>
        <p:spPr>
          <a:xfrm>
            <a:off x="474066" y="2924613"/>
            <a:ext cx="3311940" cy="1191095"/>
          </a:xfrm>
          <a:prstGeom prst="rect">
            <a:avLst/>
          </a:prstGeom>
          <a:solidFill>
            <a:schemeClr val="accent4"/>
          </a:solidFill>
          <a:ln w="19050">
            <a:solidFill>
              <a:schemeClr val="bg1"/>
            </a:solidFill>
          </a:ln>
          <a:ex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noAutofit/>
          </a:bodyPr>
          <a:lstStyle>
            <a:defPPr>
              <a:defRPr lang="en-US"/>
            </a:defPPr>
            <a:lvl1pPr marL="287338">
              <a:defRPr sz="1800" b="1">
                <a:solidFill>
                  <a:schemeClr val="bg1"/>
                </a:solidFill>
                <a:latin typeface="+mn-lt"/>
              </a:defRPr>
            </a:lvl1pPr>
            <a:lvl2pPr>
              <a:defRPr>
                <a:solidFill>
                  <a:schemeClr val="lt1"/>
                </a:solidFill>
                <a:latin typeface="+mn-lt"/>
              </a:defRPr>
            </a:lvl2pPr>
            <a:lvl3pPr>
              <a:defRPr>
                <a:solidFill>
                  <a:schemeClr val="lt1"/>
                </a:solidFill>
                <a:latin typeface="+mn-lt"/>
              </a:defRPr>
            </a:lvl3pPr>
            <a:lvl4pPr>
              <a:defRPr>
                <a:solidFill>
                  <a:schemeClr val="lt1"/>
                </a:solidFill>
                <a:latin typeface="+mn-lt"/>
              </a:defRPr>
            </a:lvl4pPr>
            <a:lvl5pPr>
              <a:defRPr>
                <a:solidFill>
                  <a:schemeClr val="lt1"/>
                </a:solidFill>
                <a:latin typeface="+mn-lt"/>
              </a:defRPr>
            </a:lvl5pPr>
            <a:lvl6pPr>
              <a:defRPr>
                <a:solidFill>
                  <a:schemeClr val="lt1"/>
                </a:solidFill>
                <a:latin typeface="+mn-lt"/>
              </a:defRPr>
            </a:lvl6pPr>
            <a:lvl7pPr>
              <a:defRPr>
                <a:solidFill>
                  <a:schemeClr val="lt1"/>
                </a:solidFill>
                <a:latin typeface="+mn-lt"/>
              </a:defRPr>
            </a:lvl7pPr>
            <a:lvl8pPr>
              <a:defRPr>
                <a:solidFill>
                  <a:schemeClr val="lt1"/>
                </a:solidFill>
                <a:latin typeface="+mn-lt"/>
              </a:defRPr>
            </a:lvl8pPr>
            <a:lvl9pPr>
              <a:defRPr>
                <a:solidFill>
                  <a:schemeClr val="lt1"/>
                </a:solidFill>
                <a:latin typeface="+mn-lt"/>
              </a:defRPr>
            </a:lvl9pPr>
          </a:lstStyle>
          <a:p>
            <a:r>
              <a:rPr lang="en-US" dirty="0"/>
              <a:t>Staff hired for administration, Healthy Neighborhoods, Clinical Committees</a:t>
            </a:r>
          </a:p>
        </p:txBody>
      </p:sp>
      <p:sp>
        <p:nvSpPr>
          <p:cNvPr id="23" name="TextBox 22"/>
          <p:cNvSpPr txBox="1">
            <a:spLocks/>
          </p:cNvSpPr>
          <p:nvPr/>
        </p:nvSpPr>
        <p:spPr>
          <a:xfrm>
            <a:off x="474066" y="1247188"/>
            <a:ext cx="3311940" cy="1468094"/>
          </a:xfrm>
          <a:prstGeom prst="rect">
            <a:avLst/>
          </a:prstGeom>
          <a:solidFill>
            <a:schemeClr val="accent4"/>
          </a:solidFill>
          <a:ln w="19050">
            <a:solidFill>
              <a:schemeClr val="bg1"/>
            </a:solidFill>
          </a:ln>
          <a:ex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noAutofit/>
          </a:bodyPr>
          <a:lstStyle>
            <a:defPPr>
              <a:defRPr lang="en-US"/>
            </a:defPPr>
            <a:lvl1pPr marL="287338">
              <a:defRPr sz="1800" b="1">
                <a:solidFill>
                  <a:schemeClr val="bg1"/>
                </a:solidFill>
                <a:latin typeface="+mn-lt"/>
              </a:defRPr>
            </a:lvl1pPr>
            <a:lvl2pPr>
              <a:defRPr>
                <a:solidFill>
                  <a:schemeClr val="lt1"/>
                </a:solidFill>
                <a:latin typeface="+mn-lt"/>
              </a:defRPr>
            </a:lvl2pPr>
            <a:lvl3pPr>
              <a:defRPr>
                <a:solidFill>
                  <a:schemeClr val="lt1"/>
                </a:solidFill>
                <a:latin typeface="+mn-lt"/>
              </a:defRPr>
            </a:lvl3pPr>
            <a:lvl4pPr>
              <a:defRPr>
                <a:solidFill>
                  <a:schemeClr val="lt1"/>
                </a:solidFill>
                <a:latin typeface="+mn-lt"/>
              </a:defRPr>
            </a:lvl4pPr>
            <a:lvl5pPr>
              <a:defRPr>
                <a:solidFill>
                  <a:schemeClr val="lt1"/>
                </a:solidFill>
                <a:latin typeface="+mn-lt"/>
              </a:defRPr>
            </a:lvl5pPr>
            <a:lvl6pPr>
              <a:defRPr>
                <a:solidFill>
                  <a:schemeClr val="lt1"/>
                </a:solidFill>
                <a:latin typeface="+mn-lt"/>
              </a:defRPr>
            </a:lvl6pPr>
            <a:lvl7pPr>
              <a:defRPr>
                <a:solidFill>
                  <a:schemeClr val="lt1"/>
                </a:solidFill>
                <a:latin typeface="+mn-lt"/>
              </a:defRPr>
            </a:lvl7pPr>
            <a:lvl8pPr>
              <a:defRPr>
                <a:solidFill>
                  <a:schemeClr val="lt1"/>
                </a:solidFill>
                <a:latin typeface="+mn-lt"/>
              </a:defRPr>
            </a:lvl8pPr>
            <a:lvl9pPr>
              <a:defRPr>
                <a:solidFill>
                  <a:schemeClr val="lt1"/>
                </a:solidFill>
                <a:latin typeface="+mn-lt"/>
              </a:defRPr>
            </a:lvl9pPr>
          </a:lstStyle>
          <a:p>
            <a:r>
              <a:rPr lang="en-US" dirty="0"/>
              <a:t>Broad base of financial contributors</a:t>
            </a:r>
          </a:p>
        </p:txBody>
      </p:sp>
      <p:sp>
        <p:nvSpPr>
          <p:cNvPr id="24" name="TextBox 23"/>
          <p:cNvSpPr txBox="1">
            <a:spLocks/>
          </p:cNvSpPr>
          <p:nvPr/>
        </p:nvSpPr>
        <p:spPr>
          <a:xfrm>
            <a:off x="474066" y="4410693"/>
            <a:ext cx="3311940" cy="1015663"/>
          </a:xfrm>
          <a:prstGeom prst="rect">
            <a:avLst/>
          </a:prstGeom>
          <a:solidFill>
            <a:schemeClr val="accent4"/>
          </a:solidFill>
          <a:ln w="19050">
            <a:solidFill>
              <a:schemeClr val="bg1"/>
            </a:solidFill>
          </a:ln>
          <a:ex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noAutofit/>
          </a:bodyPr>
          <a:lstStyle>
            <a:defPPr>
              <a:defRPr lang="en-US"/>
            </a:defPPr>
            <a:lvl1pPr marL="287338">
              <a:defRPr sz="1800" b="1">
                <a:solidFill>
                  <a:schemeClr val="bg1"/>
                </a:solidFill>
                <a:latin typeface="+mn-lt"/>
              </a:defRPr>
            </a:lvl1pPr>
            <a:lvl2pPr>
              <a:defRPr>
                <a:solidFill>
                  <a:schemeClr val="lt1"/>
                </a:solidFill>
                <a:latin typeface="+mn-lt"/>
              </a:defRPr>
            </a:lvl2pPr>
            <a:lvl3pPr>
              <a:defRPr>
                <a:solidFill>
                  <a:schemeClr val="lt1"/>
                </a:solidFill>
                <a:latin typeface="+mn-lt"/>
              </a:defRPr>
            </a:lvl3pPr>
            <a:lvl4pPr>
              <a:defRPr>
                <a:solidFill>
                  <a:schemeClr val="lt1"/>
                </a:solidFill>
                <a:latin typeface="+mn-lt"/>
              </a:defRPr>
            </a:lvl4pPr>
            <a:lvl5pPr>
              <a:defRPr>
                <a:solidFill>
                  <a:schemeClr val="lt1"/>
                </a:solidFill>
                <a:latin typeface="+mn-lt"/>
              </a:defRPr>
            </a:lvl5pPr>
            <a:lvl6pPr>
              <a:defRPr>
                <a:solidFill>
                  <a:schemeClr val="lt1"/>
                </a:solidFill>
                <a:latin typeface="+mn-lt"/>
              </a:defRPr>
            </a:lvl6pPr>
            <a:lvl7pPr>
              <a:defRPr>
                <a:solidFill>
                  <a:schemeClr val="lt1"/>
                </a:solidFill>
                <a:latin typeface="+mn-lt"/>
              </a:defRPr>
            </a:lvl7pPr>
            <a:lvl8pPr>
              <a:defRPr>
                <a:solidFill>
                  <a:schemeClr val="lt1"/>
                </a:solidFill>
                <a:latin typeface="+mn-lt"/>
              </a:defRPr>
            </a:lvl8pPr>
            <a:lvl9pPr>
              <a:defRPr>
                <a:solidFill>
                  <a:schemeClr val="lt1"/>
                </a:solidFill>
                <a:latin typeface="+mn-lt"/>
              </a:defRPr>
            </a:lvl9pPr>
          </a:lstStyle>
          <a:p>
            <a:r>
              <a:rPr lang="en-US" dirty="0"/>
              <a:t>DCHI program dashboard live</a:t>
            </a:r>
          </a:p>
        </p:txBody>
      </p:sp>
      <p:sp>
        <p:nvSpPr>
          <p:cNvPr id="26" name="Marvin tracker circle"/>
          <p:cNvSpPr/>
          <p:nvPr/>
        </p:nvSpPr>
        <p:spPr>
          <a:xfrm>
            <a:off x="311785" y="3280513"/>
            <a:ext cx="320040" cy="317373"/>
          </a:xfrm>
          <a:prstGeom prst="ellipse">
            <a:avLst/>
          </a:prstGeom>
          <a:solidFill>
            <a:schemeClr val="accent4"/>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noAutofit/>
          </a:bodyPr>
          <a:lstStyle/>
          <a:p>
            <a:pPr algn="ctr"/>
            <a:r>
              <a:rPr lang="en-US" sz="1800" b="1" dirty="0" smtClean="0">
                <a:solidFill>
                  <a:schemeClr val="bg1"/>
                </a:solidFill>
              </a:rPr>
              <a:t>2</a:t>
            </a:r>
          </a:p>
        </p:txBody>
      </p:sp>
      <p:sp>
        <p:nvSpPr>
          <p:cNvPr id="27" name="Marvin tracker circle"/>
          <p:cNvSpPr/>
          <p:nvPr/>
        </p:nvSpPr>
        <p:spPr>
          <a:xfrm>
            <a:off x="311785" y="1840994"/>
            <a:ext cx="320040" cy="317373"/>
          </a:xfrm>
          <a:prstGeom prst="ellipse">
            <a:avLst/>
          </a:prstGeom>
          <a:solidFill>
            <a:schemeClr val="accent4"/>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noAutofit/>
          </a:bodyPr>
          <a:lstStyle/>
          <a:p>
            <a:pPr algn="ctr"/>
            <a:r>
              <a:rPr lang="en-US" sz="1800" b="1" dirty="0" smtClean="0">
                <a:solidFill>
                  <a:schemeClr val="bg1"/>
                </a:solidFill>
              </a:rPr>
              <a:t>1</a:t>
            </a:r>
          </a:p>
        </p:txBody>
      </p:sp>
      <p:sp>
        <p:nvSpPr>
          <p:cNvPr id="28" name="Marvin tracker circle"/>
          <p:cNvSpPr/>
          <p:nvPr/>
        </p:nvSpPr>
        <p:spPr>
          <a:xfrm>
            <a:off x="311785" y="4759840"/>
            <a:ext cx="320040" cy="317373"/>
          </a:xfrm>
          <a:prstGeom prst="ellipse">
            <a:avLst/>
          </a:prstGeom>
          <a:solidFill>
            <a:schemeClr val="accent4"/>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noAutofit/>
          </a:bodyPr>
          <a:lstStyle/>
          <a:p>
            <a:pPr algn="ctr"/>
            <a:r>
              <a:rPr lang="en-US" sz="1800" b="1" dirty="0" smtClean="0">
                <a:solidFill>
                  <a:schemeClr val="bg1"/>
                </a:solidFill>
              </a:rPr>
              <a:t>3</a:t>
            </a:r>
          </a:p>
        </p:txBody>
      </p:sp>
      <p:sp>
        <p:nvSpPr>
          <p:cNvPr id="30" name="TextBox 29"/>
          <p:cNvSpPr txBox="1">
            <a:spLocks/>
          </p:cNvSpPr>
          <p:nvPr/>
        </p:nvSpPr>
        <p:spPr>
          <a:xfrm>
            <a:off x="3871759" y="845307"/>
            <a:ext cx="4777895"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marL="0" lvl="0" indent="0" defTabSz="895350" eaLnBrk="1" hangingPunct="1">
              <a:buClr>
                <a:schemeClr val="tx2"/>
              </a:buClr>
              <a:defRPr baseline="0">
                <a:latin typeface="+mn-lt"/>
                <a:ea typeface="Arial Unicode MS" pitchFamily="34" charset="-128"/>
                <a:cs typeface="Arial Unicode MS" pitchFamily="34" charset="-128"/>
              </a:defRPr>
            </a:lvl1pPr>
            <a:lvl2pPr marL="193675" lvl="1" indent="-192088" defTabSz="895350" eaLnBrk="1" hangingPunct="1">
              <a:buClr>
                <a:schemeClr val="tx2"/>
              </a:buClr>
              <a:buSzPct val="125000"/>
              <a:buFont typeface="Arial" charset="0"/>
              <a:buChar char="▪"/>
              <a:defRPr baseline="0">
                <a:latin typeface="+mn-lt"/>
                <a:ea typeface="Arial Unicode MS" pitchFamily="34" charset="-128"/>
                <a:cs typeface="Arial Unicode MS" pitchFamily="34" charset="-128"/>
              </a:defRPr>
            </a:lvl2pPr>
            <a:lvl3pPr marL="457200" lvl="2" indent="-261938"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3pPr>
            <a:lvl4pPr marL="614363" lvl="3" indent="-155575"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4pPr>
            <a:lvl5pPr marL="749808" lvl="4" indent="-130175" defTabSz="895350" eaLnBrk="1" hangingPunct="1">
              <a:buClr>
                <a:schemeClr val="tx2"/>
              </a:buClr>
              <a:buSzPct val="89000"/>
              <a:buFont typeface="Arial" charset="0"/>
              <a:buChar char="-"/>
              <a:defRPr baseline="0">
                <a:latin typeface="+mn-lt"/>
                <a:ea typeface="Arial Unicode MS" pitchFamily="34" charset="-128"/>
                <a:cs typeface="Arial Unicode MS" pitchFamily="34" charset="-128"/>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r>
              <a:rPr lang="en-US" sz="1800" b="1" dirty="0" smtClean="0">
                <a:solidFill>
                  <a:schemeClr val="tx2"/>
                </a:solidFill>
              </a:rPr>
              <a:t>Status</a:t>
            </a:r>
            <a:endParaRPr lang="en-US" sz="1800" b="1" dirty="0">
              <a:solidFill>
                <a:schemeClr val="tx2"/>
              </a:solidFill>
            </a:endParaRPr>
          </a:p>
        </p:txBody>
      </p:sp>
      <p:sp>
        <p:nvSpPr>
          <p:cNvPr id="32" name="TextBox 31"/>
          <p:cNvSpPr txBox="1">
            <a:spLocks/>
          </p:cNvSpPr>
          <p:nvPr/>
        </p:nvSpPr>
        <p:spPr>
          <a:xfrm>
            <a:off x="3871759" y="4410695"/>
            <a:ext cx="4777895" cy="55399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ea typeface="Arial Unicode MS" pitchFamily="34" charset="-128"/>
                <a:cs typeface="Arial Unicode MS" pitchFamily="34" charset="-128"/>
              </a:defRPr>
            </a:lvl1pPr>
            <a:lvl2pPr marL="193675" lvl="1" indent="-192088" defTabSz="895350" eaLnBrk="1" hangingPunct="1">
              <a:buClr>
                <a:schemeClr val="tx2"/>
              </a:buClr>
              <a:buSzPct val="125000"/>
              <a:buFont typeface="Arial" charset="0"/>
              <a:buChar char="▪"/>
              <a:defRPr baseline="0">
                <a:latin typeface="+mn-lt"/>
                <a:ea typeface="Arial Unicode MS" pitchFamily="34" charset="-128"/>
                <a:cs typeface="Arial Unicode MS" pitchFamily="34" charset="-128"/>
              </a:defRPr>
            </a:lvl2pPr>
            <a:lvl3pPr marL="457200" lvl="2" indent="-261938"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3pPr>
            <a:lvl4pPr marL="614363" lvl="3" indent="-155575"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4pPr>
            <a:lvl5pPr marL="749808" lvl="4" indent="-130175" defTabSz="895350" eaLnBrk="1" hangingPunct="1">
              <a:buClr>
                <a:schemeClr val="tx2"/>
              </a:buClr>
              <a:buSzPct val="89000"/>
              <a:buFont typeface="Arial" charset="0"/>
              <a:buChar char="-"/>
              <a:defRPr baseline="0">
                <a:latin typeface="+mn-lt"/>
                <a:ea typeface="Arial Unicode MS" pitchFamily="34" charset="-128"/>
                <a:cs typeface="Arial Unicode MS" pitchFamily="34" charset="-128"/>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marL="285750" lvl="1" indent="-284163">
              <a:spcBef>
                <a:spcPct val="30000"/>
              </a:spcBef>
            </a:pPr>
            <a:r>
              <a:rPr lang="en-US" sz="1800" dirty="0" smtClean="0"/>
              <a:t>Dashboard with initial draft of measures to be shared at August </a:t>
            </a:r>
            <a:r>
              <a:rPr lang="en-US" sz="1800" dirty="0" smtClean="0"/>
              <a:t>DCHI Board meeting</a:t>
            </a:r>
            <a:endParaRPr lang="en-US" sz="1800" dirty="0"/>
          </a:p>
        </p:txBody>
      </p:sp>
      <p:sp>
        <p:nvSpPr>
          <p:cNvPr id="33" name="TextBox 32"/>
          <p:cNvSpPr txBox="1">
            <a:spLocks/>
          </p:cNvSpPr>
          <p:nvPr/>
        </p:nvSpPr>
        <p:spPr>
          <a:xfrm>
            <a:off x="3871759" y="2931368"/>
            <a:ext cx="4777895" cy="119109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ea typeface="Arial Unicode MS" pitchFamily="34" charset="-128"/>
                <a:cs typeface="Arial Unicode MS" pitchFamily="34" charset="-128"/>
              </a:defRPr>
            </a:lvl1pPr>
            <a:lvl2pPr marL="193675" lvl="1" indent="-192088" defTabSz="895350" eaLnBrk="1" hangingPunct="1">
              <a:buClr>
                <a:schemeClr val="tx2"/>
              </a:buClr>
              <a:buSzPct val="125000"/>
              <a:buFont typeface="Arial" charset="0"/>
              <a:buChar char="▪"/>
              <a:defRPr baseline="0">
                <a:latin typeface="+mn-lt"/>
                <a:ea typeface="Arial Unicode MS" pitchFamily="34" charset="-128"/>
                <a:cs typeface="Arial Unicode MS" pitchFamily="34" charset="-128"/>
              </a:defRPr>
            </a:lvl2pPr>
            <a:lvl3pPr marL="457200" lvl="2" indent="-261938"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3pPr>
            <a:lvl4pPr marL="614363" lvl="3" indent="-155575"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4pPr>
            <a:lvl5pPr marL="749808" lvl="4" indent="-130175" defTabSz="895350" eaLnBrk="1" hangingPunct="1">
              <a:buClr>
                <a:schemeClr val="tx2"/>
              </a:buClr>
              <a:buSzPct val="89000"/>
              <a:buFont typeface="Arial" charset="0"/>
              <a:buChar char="-"/>
              <a:defRPr baseline="0">
                <a:latin typeface="+mn-lt"/>
                <a:ea typeface="Arial Unicode MS" pitchFamily="34" charset="-128"/>
                <a:cs typeface="Arial Unicode MS" pitchFamily="34" charset="-128"/>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marL="285750" lvl="1" indent="-284163">
              <a:spcBef>
                <a:spcPct val="30000"/>
              </a:spcBef>
            </a:pPr>
            <a:r>
              <a:rPr lang="en-US" sz="1800" dirty="0"/>
              <a:t>Executive Assistant and Healthy Neighborhoods project director hired</a:t>
            </a:r>
          </a:p>
          <a:p>
            <a:pPr marL="285750" lvl="1" indent="-284163">
              <a:spcBef>
                <a:spcPct val="30000"/>
              </a:spcBef>
            </a:pPr>
            <a:r>
              <a:rPr lang="en-US" sz="1800" dirty="0"/>
              <a:t>Recruitment underway for </a:t>
            </a:r>
            <a:r>
              <a:rPr lang="en-US" sz="1800" dirty="0" err="1"/>
              <a:t>HN</a:t>
            </a:r>
            <a:r>
              <a:rPr lang="en-US" sz="1800" dirty="0"/>
              <a:t> Program Manager and Community </a:t>
            </a:r>
            <a:r>
              <a:rPr lang="en-US" sz="1800" dirty="0" smtClean="0"/>
              <a:t>Coordinators</a:t>
            </a:r>
            <a:endParaRPr lang="en-US" sz="1800" dirty="0"/>
          </a:p>
        </p:txBody>
      </p:sp>
      <p:sp>
        <p:nvSpPr>
          <p:cNvPr id="35" name="TextBox 34"/>
          <p:cNvSpPr txBox="1">
            <a:spLocks/>
          </p:cNvSpPr>
          <p:nvPr/>
        </p:nvSpPr>
        <p:spPr>
          <a:xfrm>
            <a:off x="3871759" y="1247188"/>
            <a:ext cx="4777895" cy="119109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ea typeface="Arial Unicode MS" pitchFamily="34" charset="-128"/>
                <a:cs typeface="Arial Unicode MS" pitchFamily="34" charset="-128"/>
              </a:defRPr>
            </a:lvl1pPr>
            <a:lvl2pPr marL="193675" lvl="1" indent="-192088" defTabSz="895350" eaLnBrk="1" hangingPunct="1">
              <a:buClr>
                <a:schemeClr val="tx2"/>
              </a:buClr>
              <a:buSzPct val="125000"/>
              <a:buFont typeface="Arial" charset="0"/>
              <a:buChar char="▪"/>
              <a:defRPr baseline="0">
                <a:latin typeface="+mn-lt"/>
                <a:ea typeface="Arial Unicode MS" pitchFamily="34" charset="-128"/>
                <a:cs typeface="Arial Unicode MS" pitchFamily="34" charset="-128"/>
              </a:defRPr>
            </a:lvl2pPr>
            <a:lvl3pPr marL="457200" lvl="2" indent="-261938"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3pPr>
            <a:lvl4pPr marL="614363" lvl="3" indent="-155575"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4pPr>
            <a:lvl5pPr marL="749808" lvl="4" indent="-130175" defTabSz="895350" eaLnBrk="1" hangingPunct="1">
              <a:buClr>
                <a:schemeClr val="tx2"/>
              </a:buClr>
              <a:buSzPct val="89000"/>
              <a:buFont typeface="Arial" charset="0"/>
              <a:buChar char="-"/>
              <a:defRPr baseline="0">
                <a:latin typeface="+mn-lt"/>
                <a:ea typeface="Arial Unicode MS" pitchFamily="34" charset="-128"/>
                <a:cs typeface="Arial Unicode MS" pitchFamily="34" charset="-128"/>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marL="285750" lvl="1" indent="-284163">
              <a:spcBef>
                <a:spcPct val="30000"/>
              </a:spcBef>
            </a:pPr>
            <a:r>
              <a:rPr lang="en-US" sz="1800" dirty="0"/>
              <a:t>Board Strategic Financial Planning meeting held in </a:t>
            </a:r>
            <a:r>
              <a:rPr lang="en-US" sz="1800" dirty="0" smtClean="0"/>
              <a:t>July</a:t>
            </a:r>
            <a:endParaRPr lang="en-US" sz="1800" dirty="0"/>
          </a:p>
          <a:p>
            <a:pPr marL="285750" lvl="1" indent="-284163">
              <a:spcBef>
                <a:spcPct val="30000"/>
              </a:spcBef>
            </a:pPr>
            <a:r>
              <a:rPr lang="en-US" sz="1800" dirty="0" smtClean="0"/>
              <a:t>Plan to continue strategic planning discussions</a:t>
            </a:r>
            <a:endParaRPr lang="en-US" sz="1800" dirty="0"/>
          </a:p>
        </p:txBody>
      </p:sp>
      <p:cxnSp>
        <p:nvCxnSpPr>
          <p:cNvPr id="36" name="Straight Connector 35"/>
          <p:cNvCxnSpPr>
            <a:cxnSpLocks/>
          </p:cNvCxnSpPr>
          <p:nvPr/>
        </p:nvCxnSpPr>
        <p:spPr>
          <a:xfrm>
            <a:off x="3871759" y="2857741"/>
            <a:ext cx="4777895" cy="0"/>
          </a:xfrm>
          <a:prstGeom prst="line">
            <a:avLst/>
          </a:prstGeom>
          <a:ln w="19050">
            <a:solidFill>
              <a:schemeClr val="accent6"/>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cxnSpLocks/>
          </p:cNvCxnSpPr>
          <p:nvPr/>
        </p:nvCxnSpPr>
        <p:spPr>
          <a:xfrm>
            <a:off x="3871759" y="4343820"/>
            <a:ext cx="4777895" cy="0"/>
          </a:xfrm>
          <a:prstGeom prst="line">
            <a:avLst/>
          </a:prstGeom>
          <a:ln w="19050">
            <a:solidFill>
              <a:schemeClr val="accent6"/>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47388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14040" name="think-cell Slide" r:id="rId4" imgW="524" imgH="526" progId="TCLayout.ActiveDocument.1">
                  <p:embed/>
                </p:oleObj>
              </mc:Choice>
              <mc:Fallback>
                <p:oleObj name="think-cell Slide" r:id="rId4" imgW="524" imgH="526"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9" name="Rectangle 6"/>
          <p:cNvSpPr txBox="1">
            <a:spLocks noChangeArrowheads="1"/>
          </p:cNvSpPr>
          <p:nvPr/>
        </p:nvSpPr>
        <p:spPr bwMode="auto">
          <a:xfrm>
            <a:off x="4046069" y="1086647"/>
            <a:ext cx="4371789" cy="5168986"/>
          </a:xfrm>
          <a:prstGeom prst="rect">
            <a:avLst/>
          </a:prstGeom>
          <a:solidFill>
            <a:schemeClr val="bg1"/>
          </a:solidFill>
          <a:ln w="19050">
            <a:solidFill>
              <a:schemeClr val="accent1"/>
            </a:solidFill>
            <a:miter lim="800000"/>
            <a:headEnd/>
            <a:tailEnd/>
          </a:ln>
          <a:effectLst>
            <a:outerShdw blurRad="50800" dist="38100" dir="2700000" algn="tl" rotWithShape="0">
              <a:prstClr val="black">
                <a:alpha val="40000"/>
              </a:prstClr>
            </a:outerShdw>
          </a:effectLst>
          <a:extLst/>
        </p:spPr>
        <p:txBody>
          <a:bodyPr vert="horz" wrap="square" lIns="76200" tIns="76200" rIns="76200" bIns="76200" numCol="1" anchor="t" anchorCtr="0" compatLnSpc="1">
            <a:prstTxWarp prst="textNoShape">
              <a:avLst/>
            </a:prstTxWarp>
            <a:noAutofit/>
          </a:bodyPr>
          <a:lstStyle>
            <a:defPPr>
              <a:defRPr lang="en-US"/>
            </a:defPPr>
            <a:lvl1pPr marL="0" lvl="0" indent="0" defTabSz="895350" eaLnBrk="1" hangingPunct="1">
              <a:buClr>
                <a:schemeClr val="tx2"/>
              </a:buClr>
              <a:defRPr sz="1500" baseline="0">
                <a:latin typeface="+mn-lt"/>
                <a:ea typeface="Arial Unicode MS" pitchFamily="34" charset="-128"/>
                <a:cs typeface="Arial Unicode MS" pitchFamily="34" charset="-128"/>
              </a:defRPr>
            </a:lvl1pPr>
            <a:lvl2pPr marL="193675" lvl="1" indent="-192088" defTabSz="895350" eaLnBrk="1" hangingPunct="1">
              <a:buClr>
                <a:schemeClr val="tx2"/>
              </a:buClr>
              <a:buSzPct val="125000"/>
              <a:buFont typeface="Arial" charset="0"/>
              <a:buChar char="▪"/>
              <a:defRPr baseline="0">
                <a:latin typeface="+mn-lt"/>
                <a:ea typeface="Arial Unicode MS" pitchFamily="34" charset="-128"/>
                <a:cs typeface="Arial Unicode MS" pitchFamily="34" charset="-128"/>
              </a:defRPr>
            </a:lvl2pPr>
            <a:lvl3pPr marL="457200" lvl="2" indent="-261938"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3pPr>
            <a:lvl4pPr marL="614363" lvl="3" indent="-155575"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4pPr>
            <a:lvl5pPr marL="749808" lvl="4" indent="-130175" defTabSz="895350" eaLnBrk="1" hangingPunct="1">
              <a:buClr>
                <a:schemeClr val="tx2"/>
              </a:buClr>
              <a:buSzPct val="89000"/>
              <a:buFont typeface="Arial" charset="0"/>
              <a:buChar char="-"/>
              <a:defRPr baseline="0">
                <a:latin typeface="+mn-lt"/>
                <a:ea typeface="Arial Unicode MS" pitchFamily="34" charset="-128"/>
                <a:cs typeface="Arial Unicode MS" pitchFamily="34" charset="-128"/>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lvl="1"/>
            <a:endParaRPr lang="en-US" dirty="0"/>
          </a:p>
        </p:txBody>
      </p:sp>
      <p:sp>
        <p:nvSpPr>
          <p:cNvPr id="2" name="Title 1"/>
          <p:cNvSpPr>
            <a:spLocks noGrp="1"/>
          </p:cNvSpPr>
          <p:nvPr>
            <p:ph type="title"/>
          </p:nvPr>
        </p:nvSpPr>
        <p:spPr>
          <a:xfrm>
            <a:off x="171451" y="259604"/>
            <a:ext cx="8618537" cy="738664"/>
          </a:xfrm>
        </p:spPr>
        <p:txBody>
          <a:bodyPr/>
          <a:lstStyle/>
          <a:p>
            <a:r>
              <a:rPr lang="en-US" dirty="0" smtClean="0"/>
              <a:t>West/Central Sussex Local Council is the first Healthy Neighborhood </a:t>
            </a:r>
            <a:endParaRPr lang="en-US" dirty="0"/>
          </a:p>
        </p:txBody>
      </p:sp>
      <p:pic>
        <p:nvPicPr>
          <p:cNvPr id="11" name="Picture 10"/>
          <p:cNvPicPr>
            <a:picLocks/>
          </p:cNvPicPr>
          <p:nvPr/>
        </p:nvPicPr>
        <p:blipFill>
          <a:blip r:embed="rId6"/>
          <a:stretch>
            <a:fillRect/>
          </a:stretch>
        </p:blipFill>
        <p:spPr>
          <a:xfrm>
            <a:off x="549911" y="2576890"/>
            <a:ext cx="3200823" cy="708579"/>
          </a:xfrm>
          <a:prstGeom prst="rect">
            <a:avLst/>
          </a:prstGeom>
          <a:ln w="57150">
            <a:solidFill>
              <a:schemeClr val="accent6"/>
            </a:solidFill>
          </a:ln>
        </p:spPr>
      </p:pic>
      <p:sp>
        <p:nvSpPr>
          <p:cNvPr id="12" name="TextBox 11"/>
          <p:cNvSpPr txBox="1"/>
          <p:nvPr/>
        </p:nvSpPr>
        <p:spPr>
          <a:xfrm>
            <a:off x="4192977" y="1093511"/>
            <a:ext cx="4077972" cy="515525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ea typeface="Arial Unicode MS" pitchFamily="34" charset="-128"/>
                <a:cs typeface="Arial Unicode MS" pitchFamily="34" charset="-128"/>
              </a:defRPr>
            </a:lvl1pPr>
            <a:lvl2pPr marL="193675" lvl="1" indent="-192088" defTabSz="895350" eaLnBrk="1" hangingPunct="1">
              <a:buClr>
                <a:schemeClr val="tx2"/>
              </a:buClr>
              <a:buSzPct val="125000"/>
              <a:buFont typeface="Arial" charset="0"/>
              <a:buChar char="▪"/>
              <a:defRPr baseline="0">
                <a:latin typeface="+mn-lt"/>
                <a:ea typeface="Arial Unicode MS" pitchFamily="34" charset="-128"/>
                <a:cs typeface="Arial Unicode MS" pitchFamily="34" charset="-128"/>
              </a:defRPr>
            </a:lvl2pPr>
            <a:lvl3pPr marL="457200" lvl="2" indent="-261938"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3pPr>
            <a:lvl4pPr marL="614363" lvl="3" indent="-155575"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4pPr>
            <a:lvl5pPr marL="749808" lvl="4" indent="-130175" defTabSz="895350" eaLnBrk="1" hangingPunct="1">
              <a:buClr>
                <a:schemeClr val="tx2"/>
              </a:buClr>
              <a:buSzPct val="89000"/>
              <a:buFont typeface="Arial" charset="0"/>
              <a:buChar char="-"/>
              <a:defRPr baseline="0">
                <a:latin typeface="+mn-lt"/>
                <a:ea typeface="Arial Unicode MS" pitchFamily="34" charset="-128"/>
                <a:cs typeface="Arial Unicode MS" pitchFamily="34" charset="-128"/>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lvl="1">
              <a:spcBef>
                <a:spcPts val="600"/>
              </a:spcBef>
              <a:spcAft>
                <a:spcPts val="0"/>
              </a:spcAft>
            </a:pPr>
            <a:r>
              <a:rPr lang="en-US" dirty="0" smtClean="0"/>
              <a:t>DCHI launched its first </a:t>
            </a:r>
            <a:r>
              <a:rPr lang="en-US" dirty="0" smtClean="0"/>
              <a:t>Healthy Neighborhood in West/Central </a:t>
            </a:r>
            <a:r>
              <a:rPr lang="en-US" dirty="0" smtClean="0"/>
              <a:t>Sussex on July 21</a:t>
            </a:r>
            <a:endParaRPr lang="en-US" dirty="0" smtClean="0"/>
          </a:p>
          <a:p>
            <a:pPr lvl="1">
              <a:spcBef>
                <a:spcPts val="600"/>
              </a:spcBef>
              <a:spcAft>
                <a:spcPts val="0"/>
              </a:spcAft>
            </a:pPr>
            <a:r>
              <a:rPr lang="en-US" dirty="0" smtClean="0"/>
              <a:t>West/Central Sussex includes ~10% of Delaware’s population and covers a large geographic area</a:t>
            </a:r>
          </a:p>
          <a:p>
            <a:pPr lvl="1">
              <a:spcBef>
                <a:spcPts val="600"/>
              </a:spcBef>
              <a:spcAft>
                <a:spcPts val="0"/>
              </a:spcAft>
            </a:pPr>
            <a:r>
              <a:rPr lang="en-US" dirty="0" smtClean="0"/>
              <a:t>There is a high need in the Neighborhood, as many health indicators and social determinants of health are lower than US average and, in some cases, even lower than Delaware average</a:t>
            </a:r>
          </a:p>
          <a:p>
            <a:pPr lvl="1">
              <a:spcBef>
                <a:spcPts val="600"/>
              </a:spcBef>
              <a:spcAft>
                <a:spcPts val="0"/>
              </a:spcAft>
            </a:pPr>
            <a:r>
              <a:rPr lang="en-US" dirty="0" smtClean="0"/>
              <a:t>West/Central Sussex has a strong infrastructure of community engagement (e.g., Sussex County Health Coalition and Healthier Sussex County). The Healthy Neighborhood approach provides robust representation from the community including residents, community organizations, employers and health systems</a:t>
            </a:r>
            <a:endParaRPr lang="en-US" dirty="0"/>
          </a:p>
        </p:txBody>
      </p:sp>
      <p:pic>
        <p:nvPicPr>
          <p:cNvPr id="3" name="Picture 2"/>
          <p:cNvPicPr>
            <a:picLocks/>
          </p:cNvPicPr>
          <p:nvPr/>
        </p:nvPicPr>
        <p:blipFill>
          <a:blip r:embed="rId7"/>
          <a:stretch>
            <a:fillRect/>
          </a:stretch>
        </p:blipFill>
        <p:spPr>
          <a:xfrm>
            <a:off x="549911" y="4025429"/>
            <a:ext cx="3200823" cy="708579"/>
          </a:xfrm>
          <a:prstGeom prst="rect">
            <a:avLst/>
          </a:prstGeom>
        </p:spPr>
      </p:pic>
    </p:spTree>
    <p:extLst>
      <p:ext uri="{BB962C8B-B14F-4D97-AF65-F5344CB8AC3E}">
        <p14:creationId xmlns:p14="http://schemas.microsoft.com/office/powerpoint/2010/main" val="21692712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71451" y="257347"/>
            <a:ext cx="8618537" cy="738664"/>
          </a:xfrm>
        </p:spPr>
        <p:txBody>
          <a:bodyPr/>
          <a:lstStyle/>
          <a:p>
            <a:r>
              <a:rPr lang="en-US" dirty="0" err="1" smtClean="0"/>
              <a:t>DCHI</a:t>
            </a:r>
            <a:r>
              <a:rPr lang="en-US" dirty="0" smtClean="0"/>
              <a:t> draft consensus paper, “Licensing and Credentialing Health Care Providers”</a:t>
            </a:r>
            <a:endParaRPr lang="en-US" dirty="0"/>
          </a:p>
        </p:txBody>
      </p:sp>
      <p:pic>
        <p:nvPicPr>
          <p:cNvPr id="3" name="Picture 2"/>
          <p:cNvPicPr>
            <a:picLocks noChangeAspect="1"/>
          </p:cNvPicPr>
          <p:nvPr/>
        </p:nvPicPr>
        <p:blipFill rotWithShape="1">
          <a:blip r:embed="rId2"/>
          <a:srcRect l="7546" t="19684" r="62915" b="11956"/>
          <a:stretch/>
        </p:blipFill>
        <p:spPr>
          <a:xfrm>
            <a:off x="797215" y="2727835"/>
            <a:ext cx="2558236" cy="3472613"/>
          </a:xfrm>
          <a:prstGeom prst="rect">
            <a:avLst/>
          </a:prstGeom>
          <a:ln>
            <a:solidFill>
              <a:schemeClr val="tx1"/>
            </a:solidFill>
          </a:ln>
        </p:spPr>
      </p:pic>
      <p:sp>
        <p:nvSpPr>
          <p:cNvPr id="4" name="TextBox 3"/>
          <p:cNvSpPr txBox="1"/>
          <p:nvPr/>
        </p:nvSpPr>
        <p:spPr>
          <a:xfrm>
            <a:off x="167026" y="1075968"/>
            <a:ext cx="4253948" cy="1477328"/>
          </a:xfrm>
          <a:prstGeom prst="rect">
            <a:avLst/>
          </a:prstGeom>
          <a:noFill/>
        </p:spPr>
        <p:txBody>
          <a:bodyPr wrap="square" rtlCol="0">
            <a:spAutoFit/>
          </a:bodyPr>
          <a:lstStyle/>
          <a:p>
            <a:r>
              <a:rPr lang="en-US" sz="1500" dirty="0"/>
              <a:t>C</a:t>
            </a:r>
            <a:r>
              <a:rPr lang="en-US" sz="1500" dirty="0" smtClean="0"/>
              <a:t>oordinated, </a:t>
            </a:r>
            <a:r>
              <a:rPr lang="en-US" sz="1500" dirty="0"/>
              <a:t>statewide efforts </a:t>
            </a:r>
            <a:r>
              <a:rPr lang="en-US" sz="1500" dirty="0" smtClean="0"/>
              <a:t>are needed to </a:t>
            </a:r>
            <a:r>
              <a:rPr lang="en-US" sz="1500" dirty="0"/>
              <a:t>reduce and eliminate providers' barriers to delivering </a:t>
            </a:r>
            <a:r>
              <a:rPr lang="en-US" sz="1500" dirty="0" smtClean="0"/>
              <a:t>care. The </a:t>
            </a:r>
            <a:r>
              <a:rPr lang="en-US" sz="1500" dirty="0"/>
              <a:t>Workforce and Education Committee has identified the burdensome processes of credentialing as a key area for improving provider </a:t>
            </a:r>
            <a:r>
              <a:rPr lang="en-US" sz="1500" dirty="0" smtClean="0"/>
              <a:t>workflow.</a:t>
            </a:r>
            <a:endParaRPr lang="en-US" sz="1500" dirty="0"/>
          </a:p>
        </p:txBody>
      </p:sp>
      <p:sp>
        <p:nvSpPr>
          <p:cNvPr id="5" name="TextBox 4"/>
          <p:cNvSpPr txBox="1"/>
          <p:nvPr/>
        </p:nvSpPr>
        <p:spPr>
          <a:xfrm>
            <a:off x="3977414" y="1075968"/>
            <a:ext cx="4812574" cy="5124480"/>
          </a:xfrm>
          <a:prstGeom prst="rect">
            <a:avLst/>
          </a:prstGeom>
          <a:noFill/>
        </p:spPr>
        <p:txBody>
          <a:bodyPr wrap="square" rtlCol="0">
            <a:spAutoFit/>
          </a:bodyPr>
          <a:lstStyle/>
          <a:p>
            <a:r>
              <a:rPr lang="en-US" sz="1500" b="1" dirty="0" smtClean="0">
                <a:solidFill>
                  <a:schemeClr val="tx2"/>
                </a:solidFill>
              </a:rPr>
              <a:t>     Recommendations</a:t>
            </a:r>
            <a:r>
              <a:rPr lang="en-US" sz="1500" dirty="0" smtClean="0"/>
              <a:t> </a:t>
            </a:r>
          </a:p>
          <a:p>
            <a:pPr marL="800100" lvl="1" indent="-342900">
              <a:buFont typeface="+mj-lt"/>
              <a:buAutoNum type="arabicParenR"/>
            </a:pPr>
            <a:r>
              <a:rPr lang="en-US" sz="1500" dirty="0" smtClean="0"/>
              <a:t>Identify </a:t>
            </a:r>
            <a:r>
              <a:rPr lang="en-US" sz="1500" dirty="0"/>
              <a:t>the end goal for streamlined credentialing procedures within </a:t>
            </a:r>
            <a:r>
              <a:rPr lang="en-US" sz="1500" dirty="0" smtClean="0"/>
              <a:t>Delaware</a:t>
            </a:r>
          </a:p>
          <a:p>
            <a:pPr marL="800100" lvl="1" indent="-342900">
              <a:buFont typeface="+mj-lt"/>
              <a:buAutoNum type="arabicParenR"/>
            </a:pPr>
            <a:endParaRPr lang="en-US" sz="1500" dirty="0" smtClean="0"/>
          </a:p>
          <a:p>
            <a:pPr marL="800100" lvl="1" indent="-342900">
              <a:buFont typeface="+mj-lt"/>
              <a:buAutoNum type="arabicParenR"/>
            </a:pPr>
            <a:r>
              <a:rPr lang="en-US" sz="1500" dirty="0" smtClean="0"/>
              <a:t>Operationally </a:t>
            </a:r>
            <a:r>
              <a:rPr lang="en-US" sz="1500" dirty="0"/>
              <a:t>define and set parameters related to applications, time </a:t>
            </a:r>
            <a:r>
              <a:rPr lang="en-US" sz="1500" dirty="0" smtClean="0"/>
              <a:t>limits</a:t>
            </a:r>
            <a:endParaRPr lang="en-US" sz="1500" dirty="0"/>
          </a:p>
          <a:p>
            <a:pPr marL="800100" lvl="1" indent="-342900">
              <a:buFont typeface="+mj-lt"/>
              <a:buAutoNum type="arabicParenR"/>
            </a:pPr>
            <a:endParaRPr lang="en-US" sz="1500" dirty="0" smtClean="0"/>
          </a:p>
          <a:p>
            <a:pPr marL="800100" lvl="1" indent="-342900">
              <a:buFont typeface="+mj-lt"/>
              <a:buAutoNum type="arabicParenR"/>
            </a:pPr>
            <a:r>
              <a:rPr lang="en-US" sz="1500" dirty="0" smtClean="0"/>
              <a:t>State </a:t>
            </a:r>
            <a:r>
              <a:rPr lang="en-US" sz="1500" dirty="0"/>
              <a:t>legislation should be considered as a policy lever to set streamlined credentialing parameters for hospitals, provider networks, and </a:t>
            </a:r>
            <a:r>
              <a:rPr lang="en-US" sz="1500" dirty="0" smtClean="0"/>
              <a:t>payers</a:t>
            </a:r>
          </a:p>
          <a:p>
            <a:pPr marL="800100" lvl="1" indent="-342900">
              <a:buFont typeface="+mj-lt"/>
              <a:buAutoNum type="arabicParenR"/>
            </a:pPr>
            <a:endParaRPr lang="en-US" sz="1500" dirty="0" smtClean="0"/>
          </a:p>
          <a:p>
            <a:pPr marL="800100" lvl="1" indent="-342900">
              <a:buFont typeface="+mj-lt"/>
              <a:buAutoNum type="arabicParenR"/>
            </a:pPr>
            <a:r>
              <a:rPr lang="en-US" sz="1500" dirty="0" smtClean="0"/>
              <a:t>Delaware </a:t>
            </a:r>
            <a:r>
              <a:rPr lang="en-US" sz="1500" dirty="0"/>
              <a:t>should transition to an </a:t>
            </a:r>
            <a:r>
              <a:rPr lang="en-US" sz="1500" dirty="0" smtClean="0"/>
              <a:t>Automated </a:t>
            </a:r>
            <a:r>
              <a:rPr lang="en-US" sz="1500" dirty="0"/>
              <a:t>Credentialing System in the </a:t>
            </a:r>
            <a:r>
              <a:rPr lang="en-US" sz="1500" dirty="0" smtClean="0"/>
              <a:t>future</a:t>
            </a:r>
          </a:p>
          <a:p>
            <a:pPr marL="800100" lvl="1" indent="-342900">
              <a:buFont typeface="+mj-lt"/>
              <a:buAutoNum type="arabicParenR"/>
            </a:pPr>
            <a:endParaRPr lang="en-US" sz="1500" dirty="0" smtClean="0"/>
          </a:p>
          <a:p>
            <a:pPr marL="800100" lvl="1" indent="-342900">
              <a:buFont typeface="+mj-lt"/>
              <a:buAutoNum type="arabicParenR"/>
            </a:pPr>
            <a:r>
              <a:rPr lang="en-US" sz="1500" dirty="0" smtClean="0"/>
              <a:t>Ensure </a:t>
            </a:r>
            <a:r>
              <a:rPr lang="en-US" sz="1500" dirty="0"/>
              <a:t>providers new to Delaware have access to licensing and credentialing </a:t>
            </a:r>
            <a:r>
              <a:rPr lang="en-US" sz="1500" dirty="0" smtClean="0"/>
              <a:t>resources</a:t>
            </a:r>
          </a:p>
          <a:p>
            <a:pPr marL="800100" lvl="1" indent="-342900">
              <a:buFont typeface="+mj-lt"/>
              <a:buAutoNum type="arabicParenR"/>
            </a:pPr>
            <a:endParaRPr lang="en-US" sz="1500" dirty="0" smtClean="0"/>
          </a:p>
          <a:p>
            <a:pPr marL="800100" lvl="1" indent="-342900">
              <a:buFont typeface="+mj-lt"/>
              <a:buAutoNum type="arabicParenR"/>
            </a:pPr>
            <a:r>
              <a:rPr lang="en-US" sz="1500" dirty="0" smtClean="0"/>
              <a:t>Remove the </a:t>
            </a:r>
            <a:r>
              <a:rPr lang="en-US" sz="1500" dirty="0"/>
              <a:t>Delaware Practical Board Examination as a requirement for dental </a:t>
            </a:r>
            <a:r>
              <a:rPr lang="en-US" sz="1500" dirty="0" smtClean="0"/>
              <a:t>licensure</a:t>
            </a:r>
            <a:endParaRPr lang="en-US" sz="1500" dirty="0"/>
          </a:p>
        </p:txBody>
      </p:sp>
    </p:spTree>
    <p:extLst>
      <p:ext uri="{BB962C8B-B14F-4D97-AF65-F5344CB8AC3E}">
        <p14:creationId xmlns:p14="http://schemas.microsoft.com/office/powerpoint/2010/main" val="18340467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 name="Title 1"/>
          <p:cNvSpPr txBox="1">
            <a:spLocks/>
          </p:cNvSpPr>
          <p:nvPr/>
        </p:nvSpPr>
        <p:spPr bwMode="auto">
          <a:xfrm>
            <a:off x="171451" y="186711"/>
            <a:ext cx="8618537"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895350" rtl="0" eaLnBrk="1" fontAlgn="base" hangingPunct="1">
              <a:spcBef>
                <a:spcPct val="0"/>
              </a:spcBef>
              <a:spcAft>
                <a:spcPct val="0"/>
              </a:spcAft>
              <a:tabLst>
                <a:tab pos="269875" algn="l"/>
              </a:tabLst>
              <a:defRPr sz="2400" b="1" baseline="0">
                <a:solidFill>
                  <a:schemeClr val="accent3"/>
                </a:solidFill>
                <a:latin typeface="+mj-lt"/>
                <a:ea typeface="Arial Unicode MS" pitchFamily="34" charset="-128"/>
                <a:cs typeface="Arial Unicode MS" pitchFamily="34" charset="-128"/>
              </a:defRPr>
            </a:lvl1pPr>
            <a:lvl2pPr algn="l" defTabSz="895350" rtl="0" eaLnBrk="1" fontAlgn="base" hangingPunct="1">
              <a:spcBef>
                <a:spcPct val="0"/>
              </a:spcBef>
              <a:spcAft>
                <a:spcPct val="0"/>
              </a:spcAft>
              <a:defRPr sz="1900" b="1">
                <a:solidFill>
                  <a:schemeClr val="tx2"/>
                </a:solidFill>
                <a:latin typeface="Arial" charset="0"/>
              </a:defRPr>
            </a:lvl2pPr>
            <a:lvl3pPr algn="l" defTabSz="895350" rtl="0" eaLnBrk="1" fontAlgn="base" hangingPunct="1">
              <a:spcBef>
                <a:spcPct val="0"/>
              </a:spcBef>
              <a:spcAft>
                <a:spcPct val="0"/>
              </a:spcAft>
              <a:defRPr sz="1900" b="1">
                <a:solidFill>
                  <a:schemeClr val="tx2"/>
                </a:solidFill>
                <a:latin typeface="Arial" charset="0"/>
              </a:defRPr>
            </a:lvl3pPr>
            <a:lvl4pPr algn="l" defTabSz="895350" rtl="0" eaLnBrk="1" fontAlgn="base" hangingPunct="1">
              <a:spcBef>
                <a:spcPct val="0"/>
              </a:spcBef>
              <a:spcAft>
                <a:spcPct val="0"/>
              </a:spcAft>
              <a:defRPr sz="1900" b="1">
                <a:solidFill>
                  <a:schemeClr val="tx2"/>
                </a:solidFill>
                <a:latin typeface="Arial" charset="0"/>
              </a:defRPr>
            </a:lvl4pPr>
            <a:lvl5pPr algn="l" defTabSz="895350" rtl="0" eaLnBrk="1" fontAlgn="base" hangingPunct="1">
              <a:spcBef>
                <a:spcPct val="0"/>
              </a:spcBef>
              <a:spcAft>
                <a:spcPct val="0"/>
              </a:spcAft>
              <a:defRPr sz="1900" b="1">
                <a:solidFill>
                  <a:schemeClr val="tx2"/>
                </a:solidFill>
                <a:latin typeface="Arial" charset="0"/>
              </a:defRPr>
            </a:lvl5pPr>
            <a:lvl6pPr marL="457200" algn="l" defTabSz="895350" rtl="0" eaLnBrk="1" fontAlgn="base" hangingPunct="1">
              <a:spcBef>
                <a:spcPct val="0"/>
              </a:spcBef>
              <a:spcAft>
                <a:spcPct val="0"/>
              </a:spcAft>
              <a:defRPr sz="1900" b="1">
                <a:solidFill>
                  <a:schemeClr val="tx2"/>
                </a:solidFill>
                <a:latin typeface="Arial" charset="0"/>
              </a:defRPr>
            </a:lvl6pPr>
            <a:lvl7pPr marL="914400" algn="l" defTabSz="895350" rtl="0" eaLnBrk="1" fontAlgn="base" hangingPunct="1">
              <a:spcBef>
                <a:spcPct val="0"/>
              </a:spcBef>
              <a:spcAft>
                <a:spcPct val="0"/>
              </a:spcAft>
              <a:defRPr sz="1900" b="1">
                <a:solidFill>
                  <a:schemeClr val="tx2"/>
                </a:solidFill>
                <a:latin typeface="Arial" charset="0"/>
              </a:defRPr>
            </a:lvl7pPr>
            <a:lvl8pPr marL="1371600" algn="l" defTabSz="895350" rtl="0" eaLnBrk="1" fontAlgn="base" hangingPunct="1">
              <a:spcBef>
                <a:spcPct val="0"/>
              </a:spcBef>
              <a:spcAft>
                <a:spcPct val="0"/>
              </a:spcAft>
              <a:defRPr sz="1900" b="1">
                <a:solidFill>
                  <a:schemeClr val="tx2"/>
                </a:solidFill>
                <a:latin typeface="Arial" charset="0"/>
              </a:defRPr>
            </a:lvl8pPr>
            <a:lvl9pPr marL="1828800" algn="l" defTabSz="895350" rtl="0" eaLnBrk="1" fontAlgn="base" hangingPunct="1">
              <a:spcBef>
                <a:spcPct val="0"/>
              </a:spcBef>
              <a:spcAft>
                <a:spcPct val="0"/>
              </a:spcAft>
              <a:defRPr sz="1900" b="1">
                <a:solidFill>
                  <a:schemeClr val="tx2"/>
                </a:solidFill>
                <a:latin typeface="Arial" charset="0"/>
              </a:defRPr>
            </a:lvl9pPr>
          </a:lstStyle>
          <a:p>
            <a:pPr marL="0" marR="0" lvl="0" indent="0" algn="l" defTabSz="895350" rtl="0" eaLnBrk="1" fontAlgn="base" latinLnBrk="0" hangingPunct="1">
              <a:lnSpc>
                <a:spcPct val="100000"/>
              </a:lnSpc>
              <a:spcBef>
                <a:spcPct val="0"/>
              </a:spcBef>
              <a:spcAft>
                <a:spcPct val="0"/>
              </a:spcAft>
              <a:buClrTx/>
              <a:buSzTx/>
              <a:buFontTx/>
              <a:buNone/>
              <a:tabLst>
                <a:tab pos="269875" algn="l"/>
              </a:tabLst>
              <a:defRPr/>
            </a:pPr>
            <a:r>
              <a:rPr kumimoji="0" lang="en-US" sz="3200" b="1" i="0" u="none" strike="noStrike" kern="0" cap="none" spc="0" normalizeH="0" baseline="0" noProof="0" dirty="0" smtClean="0">
                <a:ln>
                  <a:noFill/>
                </a:ln>
                <a:solidFill>
                  <a:srgbClr val="567084"/>
                </a:solidFill>
                <a:effectLst/>
                <a:uLnTx/>
                <a:uFillTx/>
                <a:latin typeface="Arial"/>
                <a:ea typeface="Arial Unicode MS" pitchFamily="34" charset="-128"/>
                <a:cs typeface="Arial Unicode MS" pitchFamily="34" charset="-128"/>
              </a:rPr>
              <a:t>Upcoming </a:t>
            </a:r>
            <a:r>
              <a:rPr kumimoji="0" lang="en-US" sz="3200" b="1" i="0" u="none" strike="noStrike" kern="0" cap="none" spc="0" normalizeH="0" baseline="0" noProof="0" dirty="0" err="1" smtClean="0">
                <a:ln>
                  <a:noFill/>
                </a:ln>
                <a:solidFill>
                  <a:srgbClr val="567084"/>
                </a:solidFill>
                <a:effectLst/>
                <a:uLnTx/>
                <a:uFillTx/>
                <a:latin typeface="Arial"/>
                <a:ea typeface="Arial Unicode MS" pitchFamily="34" charset="-128"/>
                <a:cs typeface="Arial Unicode MS" pitchFamily="34" charset="-128"/>
              </a:rPr>
              <a:t>DCHI</a:t>
            </a:r>
            <a:r>
              <a:rPr kumimoji="0" lang="en-US" sz="3200" b="1" i="0" u="none" strike="noStrike" kern="0" cap="none" spc="0" normalizeH="0" baseline="0" noProof="0" dirty="0" smtClean="0">
                <a:ln>
                  <a:noFill/>
                </a:ln>
                <a:solidFill>
                  <a:srgbClr val="567084"/>
                </a:solidFill>
                <a:effectLst/>
                <a:uLnTx/>
                <a:uFillTx/>
                <a:latin typeface="Arial"/>
                <a:ea typeface="Arial Unicode MS" pitchFamily="34" charset="-128"/>
                <a:cs typeface="Arial Unicode MS" pitchFamily="34" charset="-128"/>
              </a:rPr>
              <a:t> Committee Meetings</a:t>
            </a:r>
            <a:endParaRPr kumimoji="0" lang="en-GB" sz="3200" b="1" i="0" u="none" strike="noStrike" kern="0" cap="none" spc="0" normalizeH="0" baseline="0" noProof="0" dirty="0">
              <a:ln>
                <a:noFill/>
              </a:ln>
              <a:solidFill>
                <a:srgbClr val="567084"/>
              </a:solidFill>
              <a:effectLst/>
              <a:uLnTx/>
              <a:uFillTx/>
              <a:latin typeface="Arial"/>
              <a:ea typeface="Arial Unicode MS" pitchFamily="34" charset="-128"/>
              <a:cs typeface="Arial Unicode MS" pitchFamily="34" charset="-128"/>
            </a:endParaRPr>
          </a:p>
        </p:txBody>
      </p:sp>
      <p:sp>
        <p:nvSpPr>
          <p:cNvPr id="38" name="Rectangle 37"/>
          <p:cNvSpPr/>
          <p:nvPr/>
        </p:nvSpPr>
        <p:spPr>
          <a:xfrm>
            <a:off x="379001" y="1041367"/>
            <a:ext cx="6707599" cy="4622800"/>
          </a:xfrm>
          <a:prstGeom prst="rect">
            <a:avLst/>
          </a:prstGeom>
          <a:solidFill>
            <a:srgbClr val="FFFFFF"/>
          </a:solidFill>
          <a:ln w="19050" cap="flat" cmpd="sng" algn="ctr">
            <a:solidFill>
              <a:srgbClr val="BAD3E7"/>
            </a:solidFill>
            <a:prstDash val="solid"/>
          </a:ln>
          <a:effectLst>
            <a:outerShdw blurRad="50800" dist="381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err="1" smtClean="0">
              <a:ln>
                <a:noFill/>
              </a:ln>
              <a:solidFill>
                <a:srgbClr val="000000"/>
              </a:solidFill>
              <a:effectLst/>
              <a:uLnTx/>
              <a:uFillTx/>
              <a:latin typeface="Arial"/>
              <a:ea typeface="ＭＳ Ｐゴシック"/>
              <a:cs typeface="+mn-cs"/>
            </a:endParaRPr>
          </a:p>
        </p:txBody>
      </p:sp>
      <p:sp>
        <p:nvSpPr>
          <p:cNvPr id="39" name="Rectangle 51"/>
          <p:cNvSpPr txBox="1"/>
          <p:nvPr/>
        </p:nvSpPr>
        <p:spPr>
          <a:xfrm>
            <a:off x="6664358" y="1690928"/>
            <a:ext cx="1812892" cy="3192412"/>
          </a:xfrm>
          <a:prstGeom prst="rect">
            <a:avLst/>
          </a:prstGeom>
          <a:solidFill>
            <a:srgbClr val="FFFFFF"/>
          </a:solidFill>
          <a:ln w="19050">
            <a:solidFill>
              <a:srgbClr val="567084"/>
            </a:solidFill>
            <a:miter lim="800000"/>
            <a:headEnd/>
            <a:tailEnd/>
          </a:ln>
          <a:effectLst>
            <a:outerShdw blurRad="50800" dist="38100" dir="2700000" algn="tl" rotWithShape="0">
              <a:prstClr val="black">
                <a:alpha val="40000"/>
              </a:prstClr>
            </a:outerShdw>
          </a:effectLst>
        </p:spPr>
        <p:txBody>
          <a:bodyPr vert="horz" wrap="square" lIns="72009" tIns="72009" rIns="72009" bIns="72009" numCol="1" anchor="ctr" anchorCtr="0" compatLnSpc="1">
            <a:prstTxWarp prst="textNoShape">
              <a:avLst/>
            </a:prstTxWarp>
            <a:spAutoFit/>
          </a:bodyPr>
          <a:lstStyle>
            <a:lvl1pPr marL="0" lvl="0" indent="0" defTabSz="895350" eaLnBrk="1" hangingPunct="1">
              <a:buClr>
                <a:schemeClr val="tx2"/>
              </a:buClr>
              <a:defRPr baseline="0">
                <a:latin typeface="+mn-lt"/>
                <a:ea typeface="Arial Unicode MS" pitchFamily="34" charset="-128"/>
                <a:cs typeface="Arial Unicode MS" pitchFamily="34" charset="-128"/>
              </a:defRPr>
            </a:lvl1pPr>
            <a:lvl2pPr marL="193675" indent="-192088" defTabSz="895350" eaLnBrk="1" hangingPunct="1">
              <a:buClr>
                <a:schemeClr val="tx2"/>
              </a:buClr>
              <a:buSzPct val="125000"/>
              <a:buFont typeface="Arial" charset="0"/>
              <a:buChar char="▪"/>
              <a:defRPr baseline="0">
                <a:latin typeface="+mn-lt"/>
                <a:ea typeface="Arial Unicode MS" pitchFamily="34" charset="-128"/>
                <a:cs typeface="Arial Unicode MS" pitchFamily="34" charset="-128"/>
              </a:defRPr>
            </a:lvl2pPr>
            <a:lvl3pPr marL="457200" indent="-261938"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3pPr>
            <a:lvl4pPr marL="614363" indent="-155575"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4pPr>
            <a:lvl5pPr marL="749808" indent="-130175" defTabSz="895350" eaLnBrk="1" hangingPunct="1">
              <a:buClr>
                <a:schemeClr val="tx2"/>
              </a:buClr>
              <a:buSzPct val="89000"/>
              <a:buFont typeface="Arial" charset="0"/>
              <a:buChar char="-"/>
              <a:defRPr baseline="0">
                <a:latin typeface="+mn-lt"/>
                <a:ea typeface="Arial Unicode MS" pitchFamily="34" charset="-128"/>
                <a:cs typeface="Arial Unicode MS" pitchFamily="34" charset="-128"/>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marL="1587" marR="0" lvl="1" indent="0" defTabSz="895350" eaLnBrk="1" fontAlgn="auto" latinLnBrk="0" hangingPunct="1">
              <a:lnSpc>
                <a:spcPct val="100000"/>
              </a:lnSpc>
              <a:spcBef>
                <a:spcPct val="50000"/>
              </a:spcBef>
              <a:spcAft>
                <a:spcPts val="0"/>
              </a:spcAft>
              <a:buClr>
                <a:srgbClr val="145D94"/>
              </a:buClr>
              <a:buSzPct val="125000"/>
              <a:buFont typeface="Arial" charset="0"/>
              <a:buNone/>
              <a:tabLst/>
              <a:defRPr/>
            </a:pPr>
            <a:r>
              <a:rPr kumimoji="0" lang="en-US" sz="1800" b="1" i="0" u="none" strike="noStrike" kern="0" cap="none" spc="0" normalizeH="0" baseline="0" noProof="0" dirty="0" smtClean="0">
                <a:ln>
                  <a:noFill/>
                </a:ln>
                <a:solidFill>
                  <a:srgbClr val="145D94"/>
                </a:solidFill>
                <a:effectLst/>
                <a:uLnTx/>
                <a:uFillTx/>
                <a:latin typeface="Arial"/>
                <a:ea typeface="Arial Unicode MS"/>
                <a:cs typeface="Arial Unicode MS"/>
              </a:rPr>
              <a:t>Please check the DCHI website (</a:t>
            </a:r>
            <a:r>
              <a:rPr kumimoji="0" lang="en-US" sz="1800" b="1" i="0" u="none" strike="noStrike" kern="0" cap="none" spc="0" normalizeH="0" baseline="0" noProof="0" dirty="0" smtClean="0">
                <a:ln>
                  <a:noFill/>
                </a:ln>
                <a:solidFill>
                  <a:srgbClr val="145D94"/>
                </a:solidFill>
                <a:effectLst/>
                <a:uLnTx/>
                <a:uFillTx/>
                <a:latin typeface="Arial"/>
                <a:ea typeface="Arial Unicode MS"/>
                <a:cs typeface="Arial Unicode MS"/>
                <a:hlinkClick r:id="rId2"/>
              </a:rPr>
              <a:t>www.DEhealthinnovation.org</a:t>
            </a:r>
            <a:r>
              <a:rPr kumimoji="0" lang="en-US" sz="1800" b="1" i="0" u="none" strike="noStrike" kern="0" cap="none" spc="0" normalizeH="0" baseline="0" noProof="0" dirty="0" smtClean="0">
                <a:ln>
                  <a:noFill/>
                </a:ln>
                <a:solidFill>
                  <a:srgbClr val="145D94"/>
                </a:solidFill>
                <a:effectLst/>
                <a:uLnTx/>
                <a:uFillTx/>
                <a:latin typeface="Arial"/>
                <a:ea typeface="Arial Unicode MS"/>
                <a:cs typeface="Arial Unicode MS"/>
              </a:rPr>
              <a:t>) for the latest information about all DCHI Board and Committee meetings</a:t>
            </a:r>
            <a:endParaRPr kumimoji="0" lang="en-US" sz="1800" b="1" i="0" u="none" strike="noStrike" kern="0" cap="none" spc="0" normalizeH="0" baseline="0" noProof="0" dirty="0">
              <a:ln>
                <a:noFill/>
              </a:ln>
              <a:solidFill>
                <a:srgbClr val="145D94"/>
              </a:solidFill>
              <a:effectLst/>
              <a:uLnTx/>
              <a:uFillTx/>
              <a:latin typeface="Arial"/>
              <a:ea typeface="Arial Unicode MS"/>
              <a:cs typeface="Arial Unicode MS"/>
            </a:endParaRPr>
          </a:p>
        </p:txBody>
      </p:sp>
      <p:grpSp>
        <p:nvGrpSpPr>
          <p:cNvPr id="40" name="Group 39"/>
          <p:cNvGrpSpPr/>
          <p:nvPr/>
        </p:nvGrpSpPr>
        <p:grpSpPr>
          <a:xfrm>
            <a:off x="503486" y="2986610"/>
            <a:ext cx="6021286" cy="729438"/>
            <a:chOff x="503486" y="3792862"/>
            <a:chExt cx="6021286" cy="729438"/>
          </a:xfrm>
        </p:grpSpPr>
        <p:sp>
          <p:nvSpPr>
            <p:cNvPr id="41" name="AutoShape 250"/>
            <p:cNvSpPr>
              <a:spLocks noChangeArrowheads="1"/>
            </p:cNvSpPr>
            <p:nvPr/>
          </p:nvSpPr>
          <p:spPr bwMode="gray">
            <a:xfrm>
              <a:off x="503486" y="3795739"/>
              <a:ext cx="1184307" cy="726560"/>
            </a:xfrm>
            <a:prstGeom prst="leftRightArrow">
              <a:avLst>
                <a:gd name="adj1" fmla="val 100000"/>
                <a:gd name="adj2" fmla="val 0"/>
              </a:avLst>
            </a:prstGeom>
            <a:solidFill>
              <a:srgbClr val="FFFFFF"/>
            </a:solidFill>
            <a:ln w="19050">
              <a:solidFill>
                <a:srgbClr val="BAD3E7"/>
              </a:solidFill>
              <a:miter lim="800000"/>
              <a:headEnd/>
              <a:tailEnd/>
            </a:ln>
            <a:effectLst/>
            <a:extLst/>
          </p:spPr>
          <p:txBody>
            <a:bodyPr wrap="square" lIns="72009" tIns="72009" rIns="72009" bIns="72009" anchor="ctr" anchorCtr="0">
              <a:noAutofit/>
            </a:bodyPr>
            <a:lstStyle/>
            <a:p>
              <a:pPr marL="3175" marR="0" lvl="0" indent="0"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dirty="0" smtClean="0">
                <a:ln>
                  <a:noFill/>
                </a:ln>
                <a:solidFill>
                  <a:srgbClr val="145D94"/>
                </a:solidFill>
                <a:effectLst/>
                <a:uLnTx/>
                <a:uFillTx/>
                <a:latin typeface="Arial"/>
                <a:ea typeface="ＭＳ Ｐゴシック"/>
              </a:endParaRPr>
            </a:p>
          </p:txBody>
        </p:sp>
        <p:grpSp>
          <p:nvGrpSpPr>
            <p:cNvPr id="42" name="Group 41"/>
            <p:cNvGrpSpPr/>
            <p:nvPr/>
          </p:nvGrpSpPr>
          <p:grpSpPr>
            <a:xfrm>
              <a:off x="562283" y="3792862"/>
              <a:ext cx="5962489" cy="729438"/>
              <a:chOff x="562283" y="4690663"/>
              <a:chExt cx="5962489" cy="729438"/>
            </a:xfrm>
          </p:grpSpPr>
          <p:pic>
            <p:nvPicPr>
              <p:cNvPr id="43" name="Picture 2" descr="C:\Users\Tom Yukich\AppData\Local\Microsoft\Windows\Temporary Internet Files\Content.IE5\YM3NTV6U\MP900439287[1].jpg"/>
              <p:cNvPicPr>
                <a:picLocks noChangeArrowheads="1"/>
              </p:cNvPicPr>
              <p:nvPr/>
            </p:nvPicPr>
            <p:blipFill rotWithShape="1">
              <a:blip r:embed="rId3" cstate="print">
                <a:extLst>
                  <a:ext uri="{28A0092B-C50C-407E-A947-70E740481C1C}">
                    <a14:useLocalDpi xmlns:a14="http://schemas.microsoft.com/office/drawing/2010/main" val="0"/>
                  </a:ext>
                </a:extLst>
              </a:blip>
              <a:srcRect l="7734" t="8754" r="5303" b="22527"/>
              <a:stretch/>
            </p:blipFill>
            <p:spPr bwMode="gray">
              <a:xfrm>
                <a:off x="562283" y="4718255"/>
                <a:ext cx="1011849" cy="677131"/>
              </a:xfrm>
              <a:prstGeom prst="rect">
                <a:avLst/>
              </a:prstGeom>
              <a:noFill/>
              <a:ln w="19050">
                <a:noFill/>
              </a:ln>
              <a:extLst>
                <a:ext uri="{909E8E84-426E-40DD-AFC4-6F175D3DCCD1}">
                  <a14:hiddenFill xmlns:a14="http://schemas.microsoft.com/office/drawing/2010/main">
                    <a:solidFill>
                      <a:srgbClr val="FFFFFF"/>
                    </a:solidFill>
                  </a14:hiddenFill>
                </a:ext>
              </a:extLst>
            </p:spPr>
          </p:pic>
          <p:sp>
            <p:nvSpPr>
              <p:cNvPr id="44" name="Rectangle 20"/>
              <p:cNvSpPr txBox="1">
                <a:spLocks/>
              </p:cNvSpPr>
              <p:nvPr/>
            </p:nvSpPr>
            <p:spPr>
              <a:xfrm>
                <a:off x="3724437" y="4690663"/>
                <a:ext cx="2800335" cy="69249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ea typeface="Arial Unicode MS" pitchFamily="34" charset="-128"/>
                    <a:cs typeface="Arial Unicode MS" pitchFamily="34" charset="-128"/>
                  </a:defRPr>
                </a:lvl1pPr>
                <a:lvl2pPr marL="193675" indent="-192088" defTabSz="895350" eaLnBrk="1" hangingPunct="1">
                  <a:buClr>
                    <a:schemeClr val="tx2"/>
                  </a:buClr>
                  <a:buSzPct val="125000"/>
                  <a:buFont typeface="Arial" charset="0"/>
                  <a:buChar char="▪"/>
                  <a:defRPr baseline="0">
                    <a:latin typeface="+mn-lt"/>
                    <a:ea typeface="Arial Unicode MS" pitchFamily="34" charset="-128"/>
                    <a:cs typeface="Arial Unicode MS" pitchFamily="34" charset="-128"/>
                  </a:defRPr>
                </a:lvl2pPr>
                <a:lvl3pPr marL="457200" indent="-261938"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3pPr>
                <a:lvl4pPr marL="614363" indent="-155575"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4pPr>
                <a:lvl5pPr marL="749808" indent="-130175" defTabSz="895350" eaLnBrk="1" hangingPunct="1">
                  <a:buClr>
                    <a:schemeClr val="tx2"/>
                  </a:buClr>
                  <a:buSzPct val="89000"/>
                  <a:buFont typeface="Arial" charset="0"/>
                  <a:buChar char="-"/>
                  <a:defRPr baseline="0">
                    <a:latin typeface="+mn-lt"/>
                    <a:ea typeface="Arial Unicode MS" pitchFamily="34" charset="-128"/>
                    <a:cs typeface="Arial Unicode MS" pitchFamily="34" charset="-128"/>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lvl="1" fontAlgn="auto">
                  <a:spcBef>
                    <a:spcPct val="50000"/>
                  </a:spcBef>
                  <a:spcAft>
                    <a:spcPts val="0"/>
                  </a:spcAft>
                  <a:buClr>
                    <a:srgbClr val="145D94"/>
                  </a:buClr>
                  <a:defRPr/>
                </a:pPr>
                <a:r>
                  <a:rPr lang="en-US" sz="1800" kern="0" dirty="0" smtClean="0">
                    <a:solidFill>
                      <a:srgbClr val="000000"/>
                    </a:solidFill>
                    <a:latin typeface="Arial"/>
                    <a:ea typeface="Arial Unicode MS"/>
                    <a:cs typeface="Arial Unicode MS"/>
                  </a:rPr>
                  <a:t>Aug 11, </a:t>
                </a:r>
                <a:r>
                  <a:rPr lang="en-US" sz="1800" kern="0" dirty="0">
                    <a:solidFill>
                      <a:srgbClr val="000000"/>
                    </a:solidFill>
                    <a:latin typeface="Arial"/>
                    <a:ea typeface="Arial Unicode MS"/>
                    <a:cs typeface="Arial Unicode MS"/>
                  </a:rPr>
                  <a:t>1:00pm</a:t>
                </a:r>
              </a:p>
              <a:p>
                <a:pPr lvl="1" fontAlgn="auto">
                  <a:spcBef>
                    <a:spcPct val="50000"/>
                  </a:spcBef>
                  <a:spcAft>
                    <a:spcPts val="0"/>
                  </a:spcAft>
                  <a:buClr>
                    <a:srgbClr val="145D94"/>
                  </a:buClr>
                  <a:defRPr/>
                </a:pPr>
                <a:r>
                  <a:rPr lang="da-DK" sz="1800" kern="0" dirty="0">
                    <a:solidFill>
                      <a:srgbClr val="000000"/>
                    </a:solidFill>
                    <a:latin typeface="Arial"/>
                    <a:ea typeface="Arial Unicode MS"/>
                    <a:cs typeface="Arial Unicode MS"/>
                  </a:rPr>
                  <a:t>UD </a:t>
                </a:r>
                <a:r>
                  <a:rPr lang="da-DK" sz="1800" kern="0" dirty="0" smtClean="0">
                    <a:solidFill>
                      <a:srgbClr val="000000"/>
                    </a:solidFill>
                    <a:latin typeface="Arial"/>
                    <a:ea typeface="Arial Unicode MS"/>
                    <a:cs typeface="Arial Unicode MS"/>
                  </a:rPr>
                  <a:t>STAR Campus</a:t>
                </a:r>
                <a:endParaRPr lang="da-DK" sz="1800" kern="0" dirty="0">
                  <a:solidFill>
                    <a:srgbClr val="000000"/>
                  </a:solidFill>
                  <a:latin typeface="Arial"/>
                  <a:ea typeface="Arial Unicode MS"/>
                  <a:cs typeface="Arial Unicode MS"/>
                </a:endParaRPr>
              </a:p>
            </p:txBody>
          </p:sp>
          <p:sp>
            <p:nvSpPr>
              <p:cNvPr id="45" name="AutoShape 250"/>
              <p:cNvSpPr>
                <a:spLocks noChangeArrowheads="1"/>
              </p:cNvSpPr>
              <p:nvPr/>
            </p:nvSpPr>
            <p:spPr bwMode="gray">
              <a:xfrm>
                <a:off x="1639336" y="4693541"/>
                <a:ext cx="2005366" cy="726560"/>
              </a:xfrm>
              <a:prstGeom prst="leftRightArrow">
                <a:avLst>
                  <a:gd name="adj1" fmla="val 100000"/>
                  <a:gd name="adj2" fmla="val 0"/>
                </a:avLst>
              </a:prstGeom>
              <a:solidFill>
                <a:srgbClr val="BAD3E7"/>
              </a:solidFill>
              <a:ln w="19050">
                <a:solidFill>
                  <a:srgbClr val="BAD3E7"/>
                </a:solidFill>
                <a:miter lim="800000"/>
                <a:headEnd/>
                <a:tailEnd/>
              </a:ln>
              <a:effectLst/>
              <a:extLst/>
            </p:spPr>
            <p:txBody>
              <a:bodyPr wrap="square" lIns="72009" tIns="72009" rIns="72009" bIns="72009" anchor="ctr" anchorCtr="0">
                <a:noAutofit/>
              </a:bodyPr>
              <a:lstStyle/>
              <a:p>
                <a:pPr marL="3175"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rgbClr val="145D94"/>
                    </a:solidFill>
                    <a:effectLst/>
                    <a:uLnTx/>
                    <a:uFillTx/>
                    <a:latin typeface="Arial"/>
                    <a:ea typeface="ＭＳ Ｐゴシック"/>
                  </a:rPr>
                  <a:t>Workforce and Education</a:t>
                </a:r>
              </a:p>
            </p:txBody>
          </p:sp>
        </p:grpSp>
      </p:grpSp>
      <p:cxnSp>
        <p:nvCxnSpPr>
          <p:cNvPr id="46" name="Straight Connector 45"/>
          <p:cNvCxnSpPr>
            <a:cxnSpLocks/>
          </p:cNvCxnSpPr>
          <p:nvPr/>
        </p:nvCxnSpPr>
        <p:spPr bwMode="gray">
          <a:xfrm>
            <a:off x="3724437" y="3790925"/>
            <a:ext cx="2800335" cy="0"/>
          </a:xfrm>
          <a:prstGeom prst="line">
            <a:avLst/>
          </a:prstGeom>
          <a:noFill/>
          <a:ln w="19050" cap="flat" cmpd="sng" algn="ctr">
            <a:solidFill>
              <a:srgbClr val="808080"/>
            </a:solidFill>
            <a:prstDash val="sysDot"/>
          </a:ln>
          <a:effectLst/>
        </p:spPr>
      </p:cxnSp>
      <p:grpSp>
        <p:nvGrpSpPr>
          <p:cNvPr id="47" name="Group 46"/>
          <p:cNvGrpSpPr/>
          <p:nvPr/>
        </p:nvGrpSpPr>
        <p:grpSpPr>
          <a:xfrm>
            <a:off x="503486" y="4750400"/>
            <a:ext cx="6021286" cy="760650"/>
            <a:chOff x="503486" y="3763244"/>
            <a:chExt cx="6021286" cy="760650"/>
          </a:xfrm>
        </p:grpSpPr>
        <p:sp>
          <p:nvSpPr>
            <p:cNvPr id="48" name="AutoShape 250"/>
            <p:cNvSpPr>
              <a:spLocks noChangeArrowheads="1"/>
            </p:cNvSpPr>
            <p:nvPr/>
          </p:nvSpPr>
          <p:spPr bwMode="gray">
            <a:xfrm>
              <a:off x="503486" y="3763244"/>
              <a:ext cx="1184307" cy="760648"/>
            </a:xfrm>
            <a:prstGeom prst="leftRightArrow">
              <a:avLst>
                <a:gd name="adj1" fmla="val 100000"/>
                <a:gd name="adj2" fmla="val 0"/>
              </a:avLst>
            </a:prstGeom>
            <a:solidFill>
              <a:srgbClr val="FFFFFF"/>
            </a:solidFill>
            <a:ln w="19050">
              <a:solidFill>
                <a:srgbClr val="BAD3E7"/>
              </a:solidFill>
              <a:miter lim="800000"/>
              <a:headEnd/>
              <a:tailEnd/>
            </a:ln>
            <a:effectLst/>
            <a:extLst/>
          </p:spPr>
          <p:txBody>
            <a:bodyPr wrap="square" lIns="72009" tIns="72009" rIns="72009" bIns="72009" anchor="ctr" anchorCtr="0">
              <a:noAutofit/>
            </a:bodyPr>
            <a:lstStyle/>
            <a:p>
              <a:pPr marL="3175" marR="0" lvl="0" indent="0" defTabSz="914400" eaLnBrk="1" fontAlgn="auto" latinLnBrk="0" hangingPunct="1">
                <a:lnSpc>
                  <a:spcPct val="100000"/>
                </a:lnSpc>
                <a:spcBef>
                  <a:spcPts val="0"/>
                </a:spcBef>
                <a:spcAft>
                  <a:spcPts val="0"/>
                </a:spcAft>
                <a:buClrTx/>
                <a:buSzTx/>
                <a:buFontTx/>
                <a:buNone/>
                <a:tabLst>
                  <a:tab pos="1031875" algn="l"/>
                </a:tabLst>
                <a:defRPr/>
              </a:pPr>
              <a:endParaRPr kumimoji="0" lang="en-US" sz="1800" b="1" i="0" u="none" strike="noStrike" kern="0" cap="none" spc="0" normalizeH="0" baseline="0" noProof="0" dirty="0" smtClean="0">
                <a:ln>
                  <a:noFill/>
                </a:ln>
                <a:solidFill>
                  <a:srgbClr val="145D94"/>
                </a:solidFill>
                <a:effectLst/>
                <a:uLnTx/>
                <a:uFillTx/>
                <a:latin typeface="Arial"/>
                <a:ea typeface="ＭＳ Ｐゴシック"/>
              </a:endParaRPr>
            </a:p>
          </p:txBody>
        </p:sp>
        <p:pic>
          <p:nvPicPr>
            <p:cNvPr id="49" name="Picture 10"/>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2283" y="3805003"/>
              <a:ext cx="1011849" cy="67713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0" name="Rectangle 8"/>
            <p:cNvSpPr txBox="1">
              <a:spLocks/>
            </p:cNvSpPr>
            <p:nvPr/>
          </p:nvSpPr>
          <p:spPr>
            <a:xfrm>
              <a:off x="3724437" y="3763246"/>
              <a:ext cx="2800335" cy="69249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ea typeface="Arial Unicode MS" pitchFamily="34" charset="-128"/>
                  <a:cs typeface="Arial Unicode MS" pitchFamily="34" charset="-128"/>
                </a:defRPr>
              </a:lvl1pPr>
              <a:lvl2pPr marL="193675" indent="-192088" defTabSz="895350" eaLnBrk="1" hangingPunct="1">
                <a:buClr>
                  <a:schemeClr val="tx2"/>
                </a:buClr>
                <a:buSzPct val="125000"/>
                <a:buFont typeface="Arial" charset="0"/>
                <a:buChar char="▪"/>
                <a:defRPr baseline="0">
                  <a:latin typeface="+mn-lt"/>
                  <a:ea typeface="Arial Unicode MS" pitchFamily="34" charset="-128"/>
                  <a:cs typeface="Arial Unicode MS" pitchFamily="34" charset="-128"/>
                </a:defRPr>
              </a:lvl2pPr>
              <a:lvl3pPr marL="457200" indent="-261938"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3pPr>
              <a:lvl4pPr marL="614363" indent="-155575"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4pPr>
              <a:lvl5pPr marL="749808" indent="-130175" defTabSz="895350" eaLnBrk="1" hangingPunct="1">
                <a:buClr>
                  <a:schemeClr val="tx2"/>
                </a:buClr>
                <a:buSzPct val="89000"/>
                <a:buFont typeface="Arial" charset="0"/>
                <a:buChar char="-"/>
                <a:defRPr baseline="0">
                  <a:latin typeface="+mn-lt"/>
                  <a:ea typeface="Arial Unicode MS" pitchFamily="34" charset="-128"/>
                  <a:cs typeface="Arial Unicode MS" pitchFamily="34" charset="-128"/>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lvl="1" fontAlgn="auto">
                <a:spcBef>
                  <a:spcPct val="50000"/>
                </a:spcBef>
                <a:spcAft>
                  <a:spcPts val="0"/>
                </a:spcAft>
                <a:buClr>
                  <a:srgbClr val="145D94"/>
                </a:buClr>
                <a:defRPr/>
              </a:pPr>
              <a:r>
                <a:rPr lang="en-US" sz="1800" kern="0" dirty="0" smtClean="0">
                  <a:solidFill>
                    <a:srgbClr val="000000"/>
                  </a:solidFill>
                  <a:latin typeface="Arial"/>
                  <a:ea typeface="Arial Unicode MS"/>
                  <a:cs typeface="Arial Unicode MS"/>
                </a:rPr>
                <a:t>Aug 17, </a:t>
              </a:r>
              <a:r>
                <a:rPr lang="en-US" sz="1800" kern="0" dirty="0">
                  <a:solidFill>
                    <a:srgbClr val="000000"/>
                  </a:solidFill>
                  <a:latin typeface="Arial"/>
                  <a:ea typeface="Arial Unicode MS"/>
                  <a:cs typeface="Arial Unicode MS"/>
                </a:rPr>
                <a:t>1:00pm</a:t>
              </a:r>
            </a:p>
            <a:p>
              <a:pPr lvl="1" fontAlgn="auto">
                <a:spcBef>
                  <a:spcPct val="50000"/>
                </a:spcBef>
                <a:spcAft>
                  <a:spcPts val="0"/>
                </a:spcAft>
                <a:buClr>
                  <a:srgbClr val="145D94"/>
                </a:buClr>
                <a:defRPr/>
              </a:pPr>
              <a:r>
                <a:rPr lang="da-DK" sz="1800" kern="0" dirty="0">
                  <a:solidFill>
                    <a:srgbClr val="000000"/>
                  </a:solidFill>
                  <a:latin typeface="Arial"/>
                  <a:ea typeface="Arial Unicode MS"/>
                  <a:cs typeface="Arial Unicode MS"/>
                </a:rPr>
                <a:t>UD </a:t>
              </a:r>
              <a:r>
                <a:rPr lang="da-DK" sz="1800" kern="0" dirty="0" smtClean="0">
                  <a:solidFill>
                    <a:srgbClr val="000000"/>
                  </a:solidFill>
                  <a:latin typeface="Arial"/>
                  <a:ea typeface="Arial Unicode MS"/>
                  <a:cs typeface="Arial Unicode MS"/>
                </a:rPr>
                <a:t>STAR Campus</a:t>
              </a:r>
              <a:endParaRPr lang="da-DK" sz="1800" kern="0" dirty="0">
                <a:solidFill>
                  <a:srgbClr val="000000"/>
                </a:solidFill>
                <a:latin typeface="Arial"/>
                <a:ea typeface="Arial Unicode MS"/>
                <a:cs typeface="Arial Unicode MS"/>
              </a:endParaRPr>
            </a:p>
          </p:txBody>
        </p:sp>
        <p:sp>
          <p:nvSpPr>
            <p:cNvPr id="51" name="AutoShape 250"/>
            <p:cNvSpPr>
              <a:spLocks noChangeArrowheads="1"/>
            </p:cNvSpPr>
            <p:nvPr/>
          </p:nvSpPr>
          <p:spPr bwMode="gray">
            <a:xfrm>
              <a:off x="1639336" y="3763246"/>
              <a:ext cx="2005366" cy="760648"/>
            </a:xfrm>
            <a:prstGeom prst="leftRightArrow">
              <a:avLst>
                <a:gd name="adj1" fmla="val 100000"/>
                <a:gd name="adj2" fmla="val 0"/>
              </a:avLst>
            </a:prstGeom>
            <a:solidFill>
              <a:srgbClr val="BAD3E7"/>
            </a:solidFill>
            <a:ln w="19050">
              <a:solidFill>
                <a:srgbClr val="BAD3E7"/>
              </a:solidFill>
              <a:miter lim="800000"/>
              <a:headEnd/>
              <a:tailEnd/>
            </a:ln>
            <a:effectLst/>
            <a:extLst/>
          </p:spPr>
          <p:txBody>
            <a:bodyPr wrap="square" lIns="72009" tIns="72009" rIns="72009" bIns="72009" anchor="ctr" anchorCtr="0">
              <a:noAutofit/>
            </a:bodyPr>
            <a:lstStyle/>
            <a:p>
              <a:pPr marL="3175" marR="0" lvl="0" indent="0" defTabSz="914400" eaLnBrk="1" fontAlgn="auto" latinLnBrk="0" hangingPunct="1">
                <a:lnSpc>
                  <a:spcPct val="100000"/>
                </a:lnSpc>
                <a:spcBef>
                  <a:spcPts val="0"/>
                </a:spcBef>
                <a:spcAft>
                  <a:spcPts val="0"/>
                </a:spcAft>
                <a:buClrTx/>
                <a:buSzTx/>
                <a:buFontTx/>
                <a:buNone/>
                <a:tabLst>
                  <a:tab pos="1031875" algn="l"/>
                </a:tabLst>
                <a:defRPr/>
              </a:pPr>
              <a:r>
                <a:rPr kumimoji="0" lang="en-US" sz="1800" b="1" i="0" u="none" strike="noStrike" kern="0" cap="none" spc="0" normalizeH="0" baseline="0" noProof="0" dirty="0" smtClean="0">
                  <a:ln>
                    <a:noFill/>
                  </a:ln>
                  <a:solidFill>
                    <a:srgbClr val="145D94"/>
                  </a:solidFill>
                  <a:effectLst/>
                  <a:uLnTx/>
                  <a:uFillTx/>
                  <a:latin typeface="Arial"/>
                  <a:ea typeface="ＭＳ Ｐゴシック"/>
                </a:rPr>
                <a:t>Healthy Neighborhoods</a:t>
              </a:r>
            </a:p>
          </p:txBody>
        </p:sp>
      </p:grpSp>
      <p:cxnSp>
        <p:nvCxnSpPr>
          <p:cNvPr id="52" name="Straight Connector 51"/>
          <p:cNvCxnSpPr>
            <a:cxnSpLocks/>
          </p:cNvCxnSpPr>
          <p:nvPr/>
        </p:nvCxnSpPr>
        <p:spPr bwMode="gray">
          <a:xfrm>
            <a:off x="3724436" y="4682253"/>
            <a:ext cx="2800335" cy="0"/>
          </a:xfrm>
          <a:prstGeom prst="line">
            <a:avLst/>
          </a:prstGeom>
          <a:noFill/>
          <a:ln w="19050" cap="flat" cmpd="sng" algn="ctr">
            <a:solidFill>
              <a:srgbClr val="808080"/>
            </a:solidFill>
            <a:prstDash val="sysDot"/>
          </a:ln>
          <a:effectLst/>
        </p:spPr>
      </p:cxnSp>
      <p:sp>
        <p:nvSpPr>
          <p:cNvPr id="53" name="AutoShape 250"/>
          <p:cNvSpPr>
            <a:spLocks noChangeArrowheads="1"/>
          </p:cNvSpPr>
          <p:nvPr/>
        </p:nvSpPr>
        <p:spPr bwMode="gray">
          <a:xfrm>
            <a:off x="503486" y="3871670"/>
            <a:ext cx="1184307" cy="760648"/>
          </a:xfrm>
          <a:prstGeom prst="leftRightArrow">
            <a:avLst>
              <a:gd name="adj1" fmla="val 100000"/>
              <a:gd name="adj2" fmla="val 0"/>
            </a:avLst>
          </a:prstGeom>
          <a:solidFill>
            <a:srgbClr val="FFFFFF"/>
          </a:solidFill>
          <a:ln w="19050">
            <a:solidFill>
              <a:srgbClr val="BAD3E7"/>
            </a:solidFill>
            <a:miter lim="800000"/>
            <a:headEnd/>
            <a:tailEnd/>
          </a:ln>
          <a:effectLst/>
          <a:extLst/>
        </p:spPr>
        <p:txBody>
          <a:bodyPr wrap="square" lIns="72009" tIns="72009" rIns="72009" bIns="72009" anchor="ctr" anchorCtr="0">
            <a:noAutofit/>
          </a:bodyPr>
          <a:lstStyle/>
          <a:p>
            <a:pPr marL="3175" marR="0" lvl="0" indent="0"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dirty="0" smtClean="0">
              <a:ln>
                <a:noFill/>
              </a:ln>
              <a:solidFill>
                <a:srgbClr val="145D94"/>
              </a:solidFill>
              <a:effectLst/>
              <a:uLnTx/>
              <a:uFillTx/>
              <a:latin typeface="Arial"/>
              <a:ea typeface="ＭＳ Ｐゴシック"/>
            </a:endParaRPr>
          </a:p>
        </p:txBody>
      </p:sp>
      <p:pic>
        <p:nvPicPr>
          <p:cNvPr id="54" name="Picture 51"/>
          <p:cNvPicPr>
            <a:picLocks noChangeArrowheads="1"/>
          </p:cNvPicPr>
          <p:nvPr/>
        </p:nvPicPr>
        <p:blipFill>
          <a:blip r:embed="rId5" cstate="print">
            <a:extLst>
              <a:ext uri="{BEBA8EAE-BF5A-486C-A8C5-ECC9F3942E4B}">
                <a14:imgProps xmlns:a14="http://schemas.microsoft.com/office/drawing/2010/main">
                  <a14:imgLayer r:embed="rId6">
                    <a14:imgEffect>
                      <a14:brightnessContrast bright="-20000" contrast="40000"/>
                    </a14:imgEffect>
                  </a14:imgLayer>
                </a14:imgProps>
              </a:ext>
              <a:ext uri="{28A0092B-C50C-407E-A947-70E740481C1C}">
                <a14:useLocalDpi xmlns:a14="http://schemas.microsoft.com/office/drawing/2010/main" val="0"/>
              </a:ext>
            </a:extLst>
          </a:blip>
          <a:srcRect/>
          <a:stretch>
            <a:fillRect/>
          </a:stretch>
        </p:blipFill>
        <p:spPr bwMode="gray">
          <a:xfrm>
            <a:off x="562283" y="3913433"/>
            <a:ext cx="1011849" cy="67713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5" name="Rectangle 16"/>
          <p:cNvSpPr txBox="1">
            <a:spLocks/>
          </p:cNvSpPr>
          <p:nvPr/>
        </p:nvSpPr>
        <p:spPr>
          <a:xfrm>
            <a:off x="3724437" y="3871674"/>
            <a:ext cx="2800335" cy="69249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ea typeface="Arial Unicode MS" pitchFamily="34" charset="-128"/>
                <a:cs typeface="Arial Unicode MS" pitchFamily="34" charset="-128"/>
              </a:defRPr>
            </a:lvl1pPr>
            <a:lvl2pPr marL="193675" indent="-192088" defTabSz="895350" eaLnBrk="1" hangingPunct="1">
              <a:buClr>
                <a:schemeClr val="tx2"/>
              </a:buClr>
              <a:buSzPct val="125000"/>
              <a:buFont typeface="Arial" charset="0"/>
              <a:buChar char="▪"/>
              <a:defRPr baseline="0">
                <a:latin typeface="+mn-lt"/>
                <a:ea typeface="Arial Unicode MS" pitchFamily="34" charset="-128"/>
                <a:cs typeface="Arial Unicode MS" pitchFamily="34" charset="-128"/>
              </a:defRPr>
            </a:lvl2pPr>
            <a:lvl3pPr marL="457200" indent="-261938"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3pPr>
            <a:lvl4pPr marL="614363" indent="-155575"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4pPr>
            <a:lvl5pPr marL="749808" indent="-130175" defTabSz="895350" eaLnBrk="1" hangingPunct="1">
              <a:buClr>
                <a:schemeClr val="tx2"/>
              </a:buClr>
              <a:buSzPct val="89000"/>
              <a:buFont typeface="Arial" charset="0"/>
              <a:buChar char="-"/>
              <a:defRPr baseline="0">
                <a:latin typeface="+mn-lt"/>
                <a:ea typeface="Arial Unicode MS" pitchFamily="34" charset="-128"/>
                <a:cs typeface="Arial Unicode MS" pitchFamily="34" charset="-128"/>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lvl="1" fontAlgn="auto">
              <a:spcBef>
                <a:spcPct val="50000"/>
              </a:spcBef>
              <a:spcAft>
                <a:spcPts val="0"/>
              </a:spcAft>
              <a:buClr>
                <a:srgbClr val="145D94"/>
              </a:buClr>
              <a:defRPr/>
            </a:pPr>
            <a:r>
              <a:rPr lang="en-US" sz="1800" kern="0" dirty="0" smtClean="0">
                <a:solidFill>
                  <a:srgbClr val="000000"/>
                </a:solidFill>
                <a:latin typeface="Arial"/>
                <a:ea typeface="Arial Unicode MS"/>
                <a:cs typeface="Arial Unicode MS"/>
              </a:rPr>
              <a:t>Aug 16, </a:t>
            </a:r>
            <a:r>
              <a:rPr lang="en-US" sz="1800" kern="0" dirty="0">
                <a:solidFill>
                  <a:srgbClr val="000000"/>
                </a:solidFill>
                <a:latin typeface="Arial"/>
                <a:ea typeface="Arial Unicode MS"/>
                <a:cs typeface="Arial Unicode MS"/>
              </a:rPr>
              <a:t>1:00pm</a:t>
            </a:r>
          </a:p>
          <a:p>
            <a:pPr lvl="1" fontAlgn="auto">
              <a:spcBef>
                <a:spcPct val="50000"/>
              </a:spcBef>
              <a:spcAft>
                <a:spcPts val="0"/>
              </a:spcAft>
              <a:buClr>
                <a:srgbClr val="145D94"/>
              </a:buClr>
              <a:defRPr/>
            </a:pPr>
            <a:r>
              <a:rPr lang="da-DK" sz="1800" kern="0" dirty="0">
                <a:solidFill>
                  <a:srgbClr val="000000"/>
                </a:solidFill>
                <a:latin typeface="Arial"/>
                <a:ea typeface="Arial Unicode MS"/>
                <a:cs typeface="Arial Unicode MS"/>
              </a:rPr>
              <a:t>UD </a:t>
            </a:r>
            <a:r>
              <a:rPr lang="da-DK" sz="1800" kern="0" dirty="0" smtClean="0">
                <a:solidFill>
                  <a:srgbClr val="000000"/>
                </a:solidFill>
                <a:latin typeface="Arial"/>
                <a:ea typeface="Arial Unicode MS"/>
                <a:cs typeface="Arial Unicode MS"/>
              </a:rPr>
              <a:t>STAR Campus</a:t>
            </a:r>
            <a:endParaRPr lang="da-DK" sz="1800" kern="0" dirty="0">
              <a:solidFill>
                <a:srgbClr val="000000"/>
              </a:solidFill>
              <a:latin typeface="Arial"/>
              <a:ea typeface="Arial Unicode MS"/>
              <a:cs typeface="Arial Unicode MS"/>
            </a:endParaRPr>
          </a:p>
        </p:txBody>
      </p:sp>
      <p:sp>
        <p:nvSpPr>
          <p:cNvPr id="56" name="AutoShape 250"/>
          <p:cNvSpPr>
            <a:spLocks noChangeArrowheads="1"/>
          </p:cNvSpPr>
          <p:nvPr/>
        </p:nvSpPr>
        <p:spPr bwMode="gray">
          <a:xfrm>
            <a:off x="1639336" y="3871674"/>
            <a:ext cx="2005366" cy="760648"/>
          </a:xfrm>
          <a:prstGeom prst="leftRightArrow">
            <a:avLst>
              <a:gd name="adj1" fmla="val 100000"/>
              <a:gd name="adj2" fmla="val 0"/>
            </a:avLst>
          </a:prstGeom>
          <a:solidFill>
            <a:srgbClr val="BAD3E7"/>
          </a:solidFill>
          <a:ln w="19050">
            <a:solidFill>
              <a:srgbClr val="BAD3E7"/>
            </a:solidFill>
            <a:miter lim="800000"/>
            <a:headEnd/>
            <a:tailEnd/>
          </a:ln>
          <a:effectLst/>
          <a:extLst/>
        </p:spPr>
        <p:txBody>
          <a:bodyPr wrap="square" lIns="72009" tIns="72009" rIns="72009" bIns="72009" anchor="ctr" anchorCtr="0">
            <a:noAutofit/>
          </a:bodyPr>
          <a:lstStyle/>
          <a:p>
            <a:pPr marL="3175"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rgbClr val="145D94"/>
                </a:solidFill>
                <a:effectLst/>
                <a:uLnTx/>
                <a:uFillTx/>
                <a:latin typeface="Arial"/>
                <a:ea typeface="ＭＳ Ｐゴシック"/>
              </a:rPr>
              <a:t>Clinical</a:t>
            </a:r>
          </a:p>
        </p:txBody>
      </p:sp>
      <p:cxnSp>
        <p:nvCxnSpPr>
          <p:cNvPr id="34" name="Straight Connector 33"/>
          <p:cNvCxnSpPr>
            <a:cxnSpLocks/>
          </p:cNvCxnSpPr>
          <p:nvPr/>
        </p:nvCxnSpPr>
        <p:spPr bwMode="gray">
          <a:xfrm>
            <a:off x="3724435" y="2927569"/>
            <a:ext cx="2800335" cy="0"/>
          </a:xfrm>
          <a:prstGeom prst="line">
            <a:avLst/>
          </a:prstGeom>
          <a:noFill/>
          <a:ln w="19050" cap="flat" cmpd="sng" algn="ctr">
            <a:solidFill>
              <a:srgbClr val="808080"/>
            </a:solidFill>
            <a:prstDash val="sysDot"/>
          </a:ln>
          <a:effectLst/>
        </p:spPr>
      </p:cxnSp>
      <p:grpSp>
        <p:nvGrpSpPr>
          <p:cNvPr id="35" name="Group 34"/>
          <p:cNvGrpSpPr/>
          <p:nvPr/>
        </p:nvGrpSpPr>
        <p:grpSpPr>
          <a:xfrm>
            <a:off x="503486" y="2107880"/>
            <a:ext cx="6021286" cy="760649"/>
            <a:chOff x="503486" y="2014825"/>
            <a:chExt cx="6021286" cy="760649"/>
          </a:xfrm>
        </p:grpSpPr>
        <p:sp>
          <p:nvSpPr>
            <p:cNvPr id="36" name="AutoShape 250"/>
            <p:cNvSpPr>
              <a:spLocks noChangeArrowheads="1"/>
            </p:cNvSpPr>
            <p:nvPr/>
          </p:nvSpPr>
          <p:spPr bwMode="gray">
            <a:xfrm>
              <a:off x="503486" y="2014825"/>
              <a:ext cx="1184307" cy="760648"/>
            </a:xfrm>
            <a:prstGeom prst="leftRightArrow">
              <a:avLst>
                <a:gd name="adj1" fmla="val 100000"/>
                <a:gd name="adj2" fmla="val 0"/>
              </a:avLst>
            </a:prstGeom>
            <a:solidFill>
              <a:srgbClr val="FFFFFF"/>
            </a:solidFill>
            <a:ln w="19050">
              <a:solidFill>
                <a:srgbClr val="BAD3E7"/>
              </a:solidFill>
              <a:miter lim="800000"/>
              <a:headEnd/>
              <a:tailEnd/>
            </a:ln>
            <a:effectLst/>
            <a:extLst/>
          </p:spPr>
          <p:txBody>
            <a:bodyPr wrap="square" lIns="72009" tIns="72009" rIns="72009" bIns="72009" anchor="ctr" anchorCtr="0">
              <a:noAutofit/>
            </a:bodyPr>
            <a:lstStyle/>
            <a:p>
              <a:pPr marL="3175" marR="0" lvl="0" indent="0"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dirty="0" smtClean="0">
                <a:ln>
                  <a:noFill/>
                </a:ln>
                <a:solidFill>
                  <a:srgbClr val="145D94"/>
                </a:solidFill>
                <a:effectLst/>
                <a:uLnTx/>
                <a:uFillTx/>
                <a:latin typeface="Arial"/>
                <a:ea typeface="ＭＳ Ｐゴシック"/>
              </a:endParaRPr>
            </a:p>
          </p:txBody>
        </p:sp>
        <p:sp>
          <p:nvSpPr>
            <p:cNvPr id="69" name="Rectangle 4"/>
            <p:cNvSpPr txBox="1">
              <a:spLocks/>
            </p:cNvSpPr>
            <p:nvPr/>
          </p:nvSpPr>
          <p:spPr>
            <a:xfrm>
              <a:off x="3724437" y="2014826"/>
              <a:ext cx="2800335" cy="69249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ea typeface="Arial Unicode MS" pitchFamily="34" charset="-128"/>
                  <a:cs typeface="Arial Unicode MS" pitchFamily="34" charset="-128"/>
                </a:defRPr>
              </a:lvl1pPr>
              <a:lvl2pPr marL="193675" indent="-192088" defTabSz="895350" eaLnBrk="1" hangingPunct="1">
                <a:buClr>
                  <a:schemeClr val="tx2"/>
                </a:buClr>
                <a:buSzPct val="125000"/>
                <a:buFont typeface="Arial" charset="0"/>
                <a:buChar char="▪"/>
                <a:defRPr baseline="0">
                  <a:latin typeface="+mn-lt"/>
                  <a:ea typeface="Arial Unicode MS" pitchFamily="34" charset="-128"/>
                  <a:cs typeface="Arial Unicode MS" pitchFamily="34" charset="-128"/>
                </a:defRPr>
              </a:lvl2pPr>
              <a:lvl3pPr marL="457200" indent="-261938"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3pPr>
              <a:lvl4pPr marL="614363" indent="-155575"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4pPr>
              <a:lvl5pPr marL="749808" indent="-130175" defTabSz="895350" eaLnBrk="1" hangingPunct="1">
                <a:buClr>
                  <a:schemeClr val="tx2"/>
                </a:buClr>
                <a:buSzPct val="89000"/>
                <a:buFont typeface="Arial" charset="0"/>
                <a:buChar char="-"/>
                <a:defRPr baseline="0">
                  <a:latin typeface="+mn-lt"/>
                  <a:ea typeface="Arial Unicode MS" pitchFamily="34" charset="-128"/>
                  <a:cs typeface="Arial Unicode MS" pitchFamily="34" charset="-128"/>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lvl="1" fontAlgn="auto">
                <a:spcBef>
                  <a:spcPct val="50000"/>
                </a:spcBef>
                <a:spcAft>
                  <a:spcPts val="0"/>
                </a:spcAft>
                <a:buClr>
                  <a:srgbClr val="145D94"/>
                </a:buClr>
                <a:defRPr/>
              </a:pPr>
              <a:r>
                <a:rPr lang="da-DK" sz="1800" kern="0" dirty="0" err="1" smtClean="0">
                  <a:solidFill>
                    <a:srgbClr val="000000"/>
                  </a:solidFill>
                  <a:latin typeface="Arial"/>
                  <a:ea typeface="Arial Unicode MS"/>
                  <a:cs typeface="Arial Unicode MS"/>
                </a:rPr>
                <a:t>Aug</a:t>
              </a:r>
              <a:r>
                <a:rPr lang="da-DK" sz="1800" kern="0" dirty="0" smtClean="0">
                  <a:solidFill>
                    <a:srgbClr val="000000"/>
                  </a:solidFill>
                  <a:latin typeface="Arial"/>
                  <a:ea typeface="Arial Unicode MS"/>
                  <a:cs typeface="Arial Unicode MS"/>
                </a:rPr>
                <a:t> 10, </a:t>
              </a:r>
              <a:r>
                <a:rPr lang="da-DK" sz="1800" kern="0" dirty="0">
                  <a:solidFill>
                    <a:srgbClr val="000000"/>
                  </a:solidFill>
                  <a:latin typeface="Arial"/>
                  <a:ea typeface="Arial Unicode MS"/>
                  <a:cs typeface="Arial Unicode MS"/>
                </a:rPr>
                <a:t>4:30pm</a:t>
              </a:r>
            </a:p>
            <a:p>
              <a:pPr lvl="1" fontAlgn="auto">
                <a:spcBef>
                  <a:spcPct val="50000"/>
                </a:spcBef>
                <a:spcAft>
                  <a:spcPts val="0"/>
                </a:spcAft>
                <a:buClr>
                  <a:srgbClr val="145D94"/>
                </a:buClr>
                <a:defRPr/>
              </a:pPr>
              <a:r>
                <a:rPr lang="da-DK" sz="1800" kern="0" dirty="0">
                  <a:solidFill>
                    <a:srgbClr val="000000"/>
                  </a:solidFill>
                  <a:latin typeface="Arial"/>
                  <a:ea typeface="Arial Unicode MS"/>
                  <a:cs typeface="Arial Unicode MS"/>
                </a:rPr>
                <a:t>UD </a:t>
              </a:r>
              <a:r>
                <a:rPr lang="da-DK" sz="1800" kern="0" dirty="0" smtClean="0">
                  <a:solidFill>
                    <a:srgbClr val="000000"/>
                  </a:solidFill>
                  <a:latin typeface="Arial"/>
                  <a:ea typeface="Arial Unicode MS"/>
                  <a:cs typeface="Arial Unicode MS"/>
                </a:rPr>
                <a:t>STAR Campus</a:t>
              </a:r>
              <a:endParaRPr kumimoji="0" lang="da-DK" sz="1800" b="0" i="0" u="none" strike="noStrike" kern="0" cap="none" spc="0" normalizeH="0" baseline="0" noProof="0" dirty="0">
                <a:ln>
                  <a:noFill/>
                </a:ln>
                <a:solidFill>
                  <a:srgbClr val="000000"/>
                </a:solidFill>
                <a:effectLst/>
                <a:uLnTx/>
                <a:uFillTx/>
                <a:latin typeface="Arial"/>
                <a:ea typeface="Arial Unicode MS"/>
                <a:cs typeface="Arial Unicode MS"/>
              </a:endParaRPr>
            </a:p>
          </p:txBody>
        </p:sp>
        <p:pic>
          <p:nvPicPr>
            <p:cNvPr id="70" name="Picture 2"/>
            <p:cNvPicPr>
              <a:picLocks noChangeArrowheads="1"/>
            </p:cNvPicPr>
            <p:nvPr/>
          </p:nvPicPr>
          <p:blipFill rotWithShape="1">
            <a:blip r:embed="rId7" cstate="print">
              <a:extLst>
                <a:ext uri="{28A0092B-C50C-407E-A947-70E740481C1C}">
                  <a14:useLocalDpi xmlns:a14="http://schemas.microsoft.com/office/drawing/2010/main" val="0"/>
                </a:ext>
              </a:extLst>
            </a:blip>
            <a:srcRect l="1762" t="7615" r="880" b="6902"/>
            <a:stretch/>
          </p:blipFill>
          <p:spPr bwMode="gray">
            <a:xfrm>
              <a:off x="562283" y="2056584"/>
              <a:ext cx="1011849" cy="677131"/>
            </a:xfrm>
            <a:prstGeom prst="rect">
              <a:avLst/>
            </a:prstGeom>
            <a:noFill/>
            <a:ln w="19050">
              <a:noFill/>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1" name="AutoShape 250"/>
            <p:cNvSpPr>
              <a:spLocks noChangeArrowheads="1"/>
            </p:cNvSpPr>
            <p:nvPr/>
          </p:nvSpPr>
          <p:spPr bwMode="gray">
            <a:xfrm>
              <a:off x="1639336" y="2014826"/>
              <a:ext cx="2005366" cy="760648"/>
            </a:xfrm>
            <a:prstGeom prst="leftRightArrow">
              <a:avLst>
                <a:gd name="adj1" fmla="val 100000"/>
                <a:gd name="adj2" fmla="val 0"/>
              </a:avLst>
            </a:prstGeom>
            <a:solidFill>
              <a:srgbClr val="BAD3E7"/>
            </a:solidFill>
            <a:ln w="19050">
              <a:solidFill>
                <a:srgbClr val="BAD3E7"/>
              </a:solidFill>
              <a:miter lim="800000"/>
              <a:headEnd/>
              <a:tailEnd/>
            </a:ln>
            <a:effectLst/>
            <a:extLst/>
          </p:spPr>
          <p:txBody>
            <a:bodyPr wrap="square" lIns="72009" tIns="72009" rIns="72009" bIns="72009" anchor="ctr" anchorCtr="0">
              <a:noAutofit/>
            </a:bodyPr>
            <a:lstStyle/>
            <a:p>
              <a:pPr marL="3175"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rgbClr val="145D94"/>
                  </a:solidFill>
                  <a:effectLst/>
                  <a:uLnTx/>
                  <a:uFillTx/>
                  <a:latin typeface="Arial"/>
                  <a:ea typeface="ＭＳ Ｐゴシック"/>
                </a:rPr>
                <a:t>Payment Model Monitoring</a:t>
              </a:r>
            </a:p>
          </p:txBody>
        </p:sp>
      </p:grpSp>
      <p:sp>
        <p:nvSpPr>
          <p:cNvPr id="72" name="AutoShape 250"/>
          <p:cNvSpPr>
            <a:spLocks noChangeArrowheads="1"/>
          </p:cNvSpPr>
          <p:nvPr/>
        </p:nvSpPr>
        <p:spPr bwMode="gray">
          <a:xfrm>
            <a:off x="503486" y="1235375"/>
            <a:ext cx="1184307" cy="760648"/>
          </a:xfrm>
          <a:prstGeom prst="leftRightArrow">
            <a:avLst>
              <a:gd name="adj1" fmla="val 100000"/>
              <a:gd name="adj2" fmla="val 0"/>
            </a:avLst>
          </a:prstGeom>
          <a:solidFill>
            <a:srgbClr val="FFFFFF"/>
          </a:solidFill>
          <a:ln w="19050">
            <a:solidFill>
              <a:srgbClr val="BAD3E7"/>
            </a:solidFill>
            <a:miter lim="800000"/>
            <a:headEnd/>
            <a:tailEnd/>
          </a:ln>
          <a:effectLst/>
          <a:extLst/>
        </p:spPr>
        <p:txBody>
          <a:bodyPr wrap="square" lIns="72009" tIns="72009" rIns="72009" bIns="72009" anchor="ctr" anchorCtr="0">
            <a:noAutofit/>
          </a:bodyPr>
          <a:lstStyle/>
          <a:p>
            <a:pPr marL="3175" marR="0" lvl="0" indent="0" defTabSz="4572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dirty="0" smtClean="0">
              <a:ln>
                <a:noFill/>
              </a:ln>
              <a:solidFill>
                <a:srgbClr val="145D94"/>
              </a:solidFill>
              <a:effectLst/>
              <a:uLnTx/>
              <a:uFillTx/>
              <a:latin typeface="Arial"/>
              <a:ea typeface="ＭＳ Ｐゴシック"/>
            </a:endParaRPr>
          </a:p>
        </p:txBody>
      </p:sp>
      <p:grpSp>
        <p:nvGrpSpPr>
          <p:cNvPr id="73" name="Group 72"/>
          <p:cNvGrpSpPr/>
          <p:nvPr/>
        </p:nvGrpSpPr>
        <p:grpSpPr>
          <a:xfrm>
            <a:off x="562283" y="1231295"/>
            <a:ext cx="5962489" cy="760648"/>
            <a:chOff x="562283" y="2899709"/>
            <a:chExt cx="5962489" cy="760648"/>
          </a:xfrm>
        </p:grpSpPr>
        <p:pic>
          <p:nvPicPr>
            <p:cNvPr id="74" name="Picture 113" descr="C:\Users\Rebecca Nickel\Downloads\iStock_000022806121Large.jpg"/>
            <p:cNvPicPr>
              <a:picLocks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62283" y="2941468"/>
              <a:ext cx="1011849" cy="677131"/>
            </a:xfrm>
            <a:prstGeom prst="rect">
              <a:avLst/>
            </a:prstGeom>
            <a:noFill/>
            <a:ln w="19050">
              <a:noFill/>
            </a:ln>
            <a:extLst>
              <a:ext uri="{909E8E84-426E-40DD-AFC4-6F175D3DCCD1}">
                <a14:hiddenFill xmlns:a14="http://schemas.microsoft.com/office/drawing/2010/main">
                  <a:solidFill>
                    <a:srgbClr val="FFFFFF"/>
                  </a:solidFill>
                </a14:hiddenFill>
              </a:ext>
            </a:extLst>
          </p:spPr>
        </p:pic>
        <p:sp>
          <p:nvSpPr>
            <p:cNvPr id="75" name="Rectangle 20"/>
            <p:cNvSpPr txBox="1">
              <a:spLocks/>
            </p:cNvSpPr>
            <p:nvPr/>
          </p:nvSpPr>
          <p:spPr>
            <a:xfrm>
              <a:off x="3724437" y="2899709"/>
              <a:ext cx="2800335" cy="69249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ea typeface="Arial Unicode MS" pitchFamily="34" charset="-128"/>
                  <a:cs typeface="Arial Unicode MS" pitchFamily="34" charset="-128"/>
                </a:defRPr>
              </a:lvl1pPr>
              <a:lvl2pPr marL="193675" indent="-192088" defTabSz="895350" eaLnBrk="1" hangingPunct="1">
                <a:buClr>
                  <a:schemeClr val="tx2"/>
                </a:buClr>
                <a:buSzPct val="125000"/>
                <a:buFont typeface="Arial" charset="0"/>
                <a:buChar char="▪"/>
                <a:defRPr baseline="0">
                  <a:latin typeface="+mn-lt"/>
                  <a:ea typeface="Arial Unicode MS" pitchFamily="34" charset="-128"/>
                  <a:cs typeface="Arial Unicode MS" pitchFamily="34" charset="-128"/>
                </a:defRPr>
              </a:lvl2pPr>
              <a:lvl3pPr marL="457200" indent="-261938"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3pPr>
              <a:lvl4pPr marL="614363" indent="-155575"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4pPr>
              <a:lvl5pPr marL="749808" indent="-130175" defTabSz="895350" eaLnBrk="1" hangingPunct="1">
                <a:buClr>
                  <a:schemeClr val="tx2"/>
                </a:buClr>
                <a:buSzPct val="89000"/>
                <a:buFont typeface="Arial" charset="0"/>
                <a:buChar char="-"/>
                <a:defRPr baseline="0">
                  <a:latin typeface="+mn-lt"/>
                  <a:ea typeface="Arial Unicode MS" pitchFamily="34" charset="-128"/>
                  <a:cs typeface="Arial Unicode MS" pitchFamily="34" charset="-128"/>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lvl="1" fontAlgn="auto">
                <a:spcBef>
                  <a:spcPct val="50000"/>
                </a:spcBef>
                <a:spcAft>
                  <a:spcPts val="0"/>
                </a:spcAft>
                <a:buClr>
                  <a:srgbClr val="145D94"/>
                </a:buClr>
                <a:defRPr/>
              </a:pPr>
              <a:r>
                <a:rPr lang="en-US" sz="1800" kern="0" dirty="0" smtClean="0">
                  <a:solidFill>
                    <a:srgbClr val="000000"/>
                  </a:solidFill>
                  <a:latin typeface="Arial"/>
                  <a:ea typeface="Arial Unicode MS"/>
                  <a:cs typeface="Arial Unicode MS"/>
                </a:rPr>
                <a:t>Aug 4, </a:t>
              </a:r>
              <a:r>
                <a:rPr lang="en-US" sz="1800" kern="0" dirty="0">
                  <a:solidFill>
                    <a:srgbClr val="000000"/>
                  </a:solidFill>
                  <a:latin typeface="Arial"/>
                  <a:ea typeface="Arial Unicode MS"/>
                  <a:cs typeface="Arial Unicode MS"/>
                </a:rPr>
                <a:t>1:00pm</a:t>
              </a:r>
            </a:p>
            <a:p>
              <a:pPr lvl="1" fontAlgn="auto">
                <a:spcBef>
                  <a:spcPct val="50000"/>
                </a:spcBef>
                <a:spcAft>
                  <a:spcPts val="0"/>
                </a:spcAft>
                <a:buClr>
                  <a:srgbClr val="145D94"/>
                </a:buClr>
                <a:defRPr/>
              </a:pPr>
              <a:r>
                <a:rPr lang="en-US" sz="1800" kern="0" dirty="0">
                  <a:solidFill>
                    <a:srgbClr val="000000"/>
                  </a:solidFill>
                  <a:latin typeface="Arial"/>
                  <a:ea typeface="Arial Unicode MS"/>
                  <a:cs typeface="Arial Unicode MS"/>
                </a:rPr>
                <a:t>Edgehill Shopping </a:t>
              </a:r>
              <a:r>
                <a:rPr lang="en-US" sz="1800" kern="0" dirty="0" err="1">
                  <a:solidFill>
                    <a:srgbClr val="000000"/>
                  </a:solidFill>
                  <a:latin typeface="Arial"/>
                  <a:ea typeface="Arial Unicode MS"/>
                  <a:cs typeface="Arial Unicode MS"/>
                </a:rPr>
                <a:t>Ctr</a:t>
              </a:r>
              <a:endParaRPr lang="en-US" sz="1800" kern="0" dirty="0">
                <a:solidFill>
                  <a:srgbClr val="000000"/>
                </a:solidFill>
                <a:latin typeface="Arial"/>
                <a:ea typeface="Arial Unicode MS"/>
                <a:cs typeface="Arial Unicode MS"/>
              </a:endParaRPr>
            </a:p>
          </p:txBody>
        </p:sp>
        <p:sp>
          <p:nvSpPr>
            <p:cNvPr id="76" name="AutoShape 250"/>
            <p:cNvSpPr>
              <a:spLocks noChangeArrowheads="1"/>
            </p:cNvSpPr>
            <p:nvPr/>
          </p:nvSpPr>
          <p:spPr bwMode="gray">
            <a:xfrm>
              <a:off x="1639336" y="2899709"/>
              <a:ext cx="2005366" cy="760648"/>
            </a:xfrm>
            <a:prstGeom prst="leftRightArrow">
              <a:avLst>
                <a:gd name="adj1" fmla="val 100000"/>
                <a:gd name="adj2" fmla="val 0"/>
              </a:avLst>
            </a:prstGeom>
            <a:solidFill>
              <a:srgbClr val="BAD3E7"/>
            </a:solidFill>
            <a:ln w="19050">
              <a:solidFill>
                <a:srgbClr val="BAD3E7"/>
              </a:solidFill>
              <a:miter lim="800000"/>
              <a:headEnd/>
              <a:tailEnd/>
            </a:ln>
            <a:effectLst/>
            <a:extLst/>
          </p:spPr>
          <p:txBody>
            <a:bodyPr wrap="square" lIns="72009" tIns="72009" rIns="72009" bIns="72009" anchor="ctr" anchorCtr="0">
              <a:noAutofit/>
            </a:bodyPr>
            <a:lstStyle/>
            <a:p>
              <a:pPr marL="3175" marR="0" lvl="0" indent="0" defTabSz="4572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rgbClr val="145D94"/>
                  </a:solidFill>
                  <a:effectLst/>
                  <a:uLnTx/>
                  <a:uFillTx/>
                  <a:latin typeface="Arial"/>
                  <a:ea typeface="ＭＳ Ｐゴシック"/>
                </a:rPr>
                <a:t>Patient and Consumer </a:t>
              </a:r>
              <a:r>
                <a:rPr kumimoji="0" lang="en-US" sz="1800" b="1" i="0" u="none" strike="noStrike" kern="0" cap="none" spc="0" normalizeH="0" baseline="0" noProof="0" dirty="0" smtClean="0">
                  <a:ln>
                    <a:noFill/>
                  </a:ln>
                  <a:solidFill>
                    <a:srgbClr val="145D94"/>
                  </a:solidFill>
                  <a:effectLst/>
                  <a:uLnTx/>
                  <a:uFillTx/>
                  <a:latin typeface="Arial"/>
                  <a:ea typeface="ＭＳ Ｐゴシック"/>
                </a:rPr>
                <a:t>Advisory</a:t>
              </a:r>
            </a:p>
          </p:txBody>
        </p:sp>
      </p:grpSp>
      <p:cxnSp>
        <p:nvCxnSpPr>
          <p:cNvPr id="77" name="Straight Connector 76"/>
          <p:cNvCxnSpPr>
            <a:cxnSpLocks/>
          </p:cNvCxnSpPr>
          <p:nvPr/>
        </p:nvCxnSpPr>
        <p:spPr bwMode="gray">
          <a:xfrm>
            <a:off x="3724437" y="2039670"/>
            <a:ext cx="2800335" cy="0"/>
          </a:xfrm>
          <a:prstGeom prst="line">
            <a:avLst/>
          </a:prstGeom>
          <a:noFill/>
          <a:ln w="19050" cap="flat" cmpd="sng" algn="ctr">
            <a:solidFill>
              <a:srgbClr val="808080"/>
            </a:solidFill>
            <a:prstDash val="sysDot"/>
          </a:ln>
          <a:effectLst/>
        </p:spPr>
      </p:cxnSp>
    </p:spTree>
    <p:extLst>
      <p:ext uri="{BB962C8B-B14F-4D97-AF65-F5344CB8AC3E}">
        <p14:creationId xmlns:p14="http://schemas.microsoft.com/office/powerpoint/2010/main" val="4169028263"/>
      </p:ext>
    </p:extLst>
  </p:cSld>
  <p:clrMapOvr>
    <a:masterClrMapping/>
  </p:clrMapOvr>
  <mc:AlternateContent xmlns:mc="http://schemas.openxmlformats.org/markup-compatibility/2006" xmlns:p14="http://schemas.microsoft.com/office/powerpoint/2010/main">
    <mc:Choice Requires="p14">
      <p:transition spd="slow" p14:dur="1600" advTm="5000">
        <p14:gallery dir="l"/>
      </p:transition>
    </mc:Choice>
    <mc:Fallback xmlns="">
      <p:transition spd="slow" advTm="5000">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CS" val="1,2"/>
  <p:tag name="THINKCELLPRESENTATIONDONOTDELETE" val="&lt;?xml version=&quot;1.0&quot; encoding=&quot;UTF-16&quot; standalone=&quot;yes&quot;?&gt;&#10;&lt;root reqver=&quot;21047&quot;&gt;&lt;version val=&quot;23256&quot;/&gt;&lt;CPresentation id=&quot;1&quot;&gt;&lt;m_precDefaultNumber/&gt;&lt;m_precDefaultPercent/&gt;&lt;m_precDefaultDate/&gt;&lt;m_precDefaultYear/&gt;&lt;m_precDefaultQuarter/&gt;&lt;m_precDefaultMonth/&gt;&lt;m_precDefaultWeek/&gt;&lt;m_precDefaultDay/&gt;&lt;m_mruColor&gt;&lt;m_vecMRU length=&quot;1&quot;&gt;&lt;elem m_fUsage=&quot;1.00000000000000000000E+000&quot;&gt;&lt;m_msothmcolidx val=&quot;0&quot;/&gt;&lt;m_rgb r=&quot;e6&quot; g=&quot;e6&quot; b=&quot;e6&quot;/&gt;&lt;m_ppcolschidx tagver0=&quot;23004&quot; tagname0=&quot;m_ppcolschidxUNRECOGNIZED&quot; val=&quot;0&quot;/&gt;&lt;m_nBrightness val=&quot;0&quot;/&gt;&lt;/elem&gt;&lt;/m_vecMRU&gt;&lt;/m_mruColor&gt;&lt;/CPresentation&gt;&lt;/root&gt;"/>
  <p:tag name="THINKCELLUNDODONOTDELETE" val="0"/>
  <p:tag name="ISNEWSLIDENUMBER" val="True"/>
  <p:tag name="PREVIOUSNAME" val="C:\Users\Deborah Hsieh\Box Sync\DLW007\HCC meetings\20160804\20160804 DCHI update v1.pptx"/>
</p:tagLst>
</file>

<file path=ppt/tags/tag10.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11.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2.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ags/tag13.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14.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15.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6.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17.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A7H4jGZzFk.9HaZFcpPVig"/>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vvwsK2kBd0GtTDu_lGrIUQ"/>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A7H4jGZzFk.9HaZFcpPVig"/>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vvwsK2kBd0GtTDu_lGrIUQ"/>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NAME" val="Moon"/>
</p:tagLst>
</file>

<file path=ppt/tags/tag4.xml><?xml version="1.0" encoding="utf-8"?>
<p:tagLst xmlns:a="http://schemas.openxmlformats.org/drawingml/2006/main" xmlns:r="http://schemas.openxmlformats.org/officeDocument/2006/relationships" xmlns:p="http://schemas.openxmlformats.org/presentationml/2006/main">
  <p:tag name="NAME" val="Moon"/>
</p:tagLst>
</file>

<file path=ppt/tags/tag5.xml><?xml version="1.0" encoding="utf-8"?>
<p:tagLst xmlns:a="http://schemas.openxmlformats.org/drawingml/2006/main" xmlns:r="http://schemas.openxmlformats.org/officeDocument/2006/relationships" xmlns:p="http://schemas.openxmlformats.org/presentationml/2006/main">
  <p:tag name="NAME" val="Moon"/>
</p:tagLst>
</file>

<file path=ppt/tags/tag6.xml><?xml version="1.0" encoding="utf-8"?>
<p:tagLst xmlns:a="http://schemas.openxmlformats.org/drawingml/2006/main" xmlns:r="http://schemas.openxmlformats.org/officeDocument/2006/relationships" xmlns:p="http://schemas.openxmlformats.org/presentationml/2006/main">
  <p:tag name="NAME" val="Moon"/>
</p:tagLst>
</file>

<file path=ppt/tags/tag7.xml><?xml version="1.0" encoding="utf-8"?>
<p:tagLst xmlns:a="http://schemas.openxmlformats.org/drawingml/2006/main" xmlns:r="http://schemas.openxmlformats.org/officeDocument/2006/relationships" xmlns:p="http://schemas.openxmlformats.org/presentationml/2006/main">
  <p:tag name="NAME" val="Moon"/>
</p:tagLst>
</file>

<file path=ppt/tags/tag8.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9.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heme/theme1.xml><?xml version="1.0" encoding="utf-8"?>
<a:theme xmlns:a="http://schemas.openxmlformats.org/drawingml/2006/main" name="Template_CF_DLW008">
  <a:themeElements>
    <a:clrScheme name="Custom 10">
      <a:dk1>
        <a:srgbClr val="000000"/>
      </a:dk1>
      <a:lt1>
        <a:srgbClr val="FFFFFF"/>
      </a:lt1>
      <a:dk2>
        <a:srgbClr val="145D94"/>
      </a:dk2>
      <a:lt2>
        <a:srgbClr val="FFFFFF"/>
      </a:lt2>
      <a:accent1>
        <a:srgbClr val="BAD3E7"/>
      </a:accent1>
      <a:accent2>
        <a:srgbClr val="BECBD6"/>
      </a:accent2>
      <a:accent3>
        <a:srgbClr val="C5BAD3"/>
      </a:accent3>
      <a:accent4>
        <a:srgbClr val="567084"/>
      </a:accent4>
      <a:accent5>
        <a:srgbClr val="66AE3E"/>
      </a:accent5>
      <a:accent6>
        <a:srgbClr val="808080"/>
      </a:accent6>
      <a:hlink>
        <a:srgbClr val="808080"/>
      </a:hlink>
      <a:folHlink>
        <a:srgbClr val="567084"/>
      </a:folHlink>
    </a:clrScheme>
    <a:fontScheme name="McKJapanes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9525">
          <a:solidFill>
            <a:schemeClr val="accent6"/>
          </a:solidFill>
        </a:ln>
      </a:spPr>
      <a:bodyPr rtlCol="0" anchor="ctr"/>
      <a:lstStyle>
        <a:defPPr algn="ctr">
          <a:defRPr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6"/>
          </a:solidFill>
        </a:ln>
      </a:spPr>
      <a:bodyPr/>
      <a:lstStyle/>
      <a:style>
        <a:lnRef idx="1">
          <a:schemeClr val="accent1"/>
        </a:lnRef>
        <a:fillRef idx="0">
          <a:schemeClr val="accent1"/>
        </a:fillRef>
        <a:effectRef idx="0">
          <a:schemeClr val="accent1"/>
        </a:effectRef>
        <a:fontRef idx="minor">
          <a:schemeClr val="tx1"/>
        </a:fontRef>
      </a:style>
    </a:lnDef>
    <a:txDef>
      <a:spPr>
        <a:solidFill>
          <a:srgbClr val="FFFF66"/>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63500" tIns="76575" rIns="63500" bIns="63500" numCol="1" anchor="t" anchorCtr="1" compatLnSpc="1">
        <a:prstTxWarp prst="textNoShape">
          <a:avLst/>
        </a:prstTxWarp>
        <a:spAutoFit/>
      </a:bodyPr>
      <a:lstStyle>
        <a:defPPr algn="ctr">
          <a:defRPr sz="1800" dirty="0" smtClean="0">
            <a:solidFill>
              <a:srgbClr val="000000"/>
            </a:solidFill>
          </a:defRPr>
        </a:defPPr>
      </a:lstStyle>
    </a:txDef>
  </a:objectDefaults>
  <a:extraClrSchemeLst>
    <a:extraClrScheme>
      <a:clrScheme name="Current">
        <a:dk1>
          <a:srgbClr val="000000"/>
        </a:dk1>
        <a:lt1>
          <a:srgbClr val="FFFFFF"/>
        </a:lt1>
        <a:dk2>
          <a:srgbClr val="145D94"/>
        </a:dk2>
        <a:lt2>
          <a:srgbClr val="FFFFFF"/>
        </a:lt2>
        <a:accent1>
          <a:srgbClr val="BAD3E7"/>
        </a:accent1>
        <a:accent2>
          <a:srgbClr val="BECBD6"/>
        </a:accent2>
        <a:accent3>
          <a:srgbClr val="C5BAD3"/>
        </a:accent3>
        <a:accent4>
          <a:srgbClr val="567084"/>
        </a:accent4>
        <a:accent5>
          <a:srgbClr val="66AE3E"/>
        </a:accent5>
        <a:accent6>
          <a:srgbClr val="808080"/>
        </a:accent6>
        <a:hlink>
          <a:srgbClr val="C5BAD3"/>
        </a:hlink>
        <a:folHlink>
          <a:srgbClr val="567084"/>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emplate_CF_DLW007.potx" id="{EBEBCB5F-534B-47E4-A517-61ACD9DEEC28}" vid="{C213672D-1686-4498-9560-7BD916B1203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000000"/>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Template_CF_DLW008</Template>
  <TotalTime>0</TotalTime>
  <Words>645</Words>
  <Application>Microsoft Office PowerPoint</Application>
  <PresentationFormat>Custom</PresentationFormat>
  <Paragraphs>95</Paragraphs>
  <Slides>7</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2" baseType="lpstr">
      <vt:lpstr>Arial Unicode MS</vt:lpstr>
      <vt:lpstr>ＭＳ Ｐゴシック</vt:lpstr>
      <vt:lpstr>Arial</vt:lpstr>
      <vt:lpstr>Template_CF_DLW008</vt:lpstr>
      <vt:lpstr>think-cell Slide</vt:lpstr>
      <vt:lpstr>PowerPoint Presentation</vt:lpstr>
      <vt:lpstr>Success in 2016: Critical path</vt:lpstr>
      <vt:lpstr>Success in 2016: Supporting innovations</vt:lpstr>
      <vt:lpstr>Success in 2016: DCHI Operational sustainability</vt:lpstr>
      <vt:lpstr>West/Central Sussex Local Council is the first Healthy Neighborhood </vt:lpstr>
      <vt:lpstr>DCHI draft consensus paper, “Licensing and Credentialing Health Care Providers”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2016-04-04T21:46:12Z</dcterms:created>
  <dcterms:modified xsi:type="dcterms:W3CDTF">2016-08-03T13:32:21Z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ffice2010EditCount">
    <vt:lpwstr>1</vt:lpwstr>
  </property>
  <property fmtid="{D5CDD505-2E9C-101B-9397-08002B2CF9AE}" pid="3" name="Office2003EditCount">
    <vt:lpwstr>0</vt:lpwstr>
  </property>
  <property fmtid="{D5CDD505-2E9C-101B-9397-08002B2CF9AE}" pid="4" name="LastEditedOfficeVersion">
    <vt:lpwstr>Office2010</vt:lpwstr>
  </property>
  <property fmtid="{D5CDD505-2E9C-101B-9397-08002B2CF9AE}" pid="5" name="Office2010WasSaved">
    <vt:lpwstr>1</vt:lpwstr>
  </property>
</Properties>
</file>