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6"/>
  </p:notesMasterIdLst>
  <p:handoutMasterIdLst>
    <p:handoutMasterId r:id="rId17"/>
  </p:handoutMasterIdLst>
  <p:sldIdLst>
    <p:sldId id="256" r:id="rId2"/>
    <p:sldId id="322" r:id="rId3"/>
    <p:sldId id="319" r:id="rId4"/>
    <p:sldId id="355" r:id="rId5"/>
    <p:sldId id="357" r:id="rId6"/>
    <p:sldId id="320" r:id="rId7"/>
    <p:sldId id="359" r:id="rId8"/>
    <p:sldId id="293" r:id="rId9"/>
    <p:sldId id="347" r:id="rId10"/>
    <p:sldId id="360" r:id="rId11"/>
    <p:sldId id="362" r:id="rId12"/>
    <p:sldId id="306" r:id="rId13"/>
    <p:sldId id="314" r:id="rId14"/>
    <p:sldId id="315" r:id="rId15"/>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257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24" autoAdjust="0"/>
    <p:restoredTop sz="79021" autoAdjust="0"/>
  </p:normalViewPr>
  <p:slideViewPr>
    <p:cSldViewPr snapToGrid="0">
      <p:cViewPr varScale="1">
        <p:scale>
          <a:sx n="64" d="100"/>
          <a:sy n="64" d="100"/>
        </p:scale>
        <p:origin x="-595"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626" y="708"/>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5348648218684483"/>
          <c:y val="0.10387772260160044"/>
          <c:w val="0.72415283777306938"/>
          <c:h val="0.72424033917576391"/>
        </c:manualLayout>
      </c:layout>
      <c:barChart>
        <c:barDir val="col"/>
        <c:grouping val="clustered"/>
        <c:varyColors val="0"/>
        <c:ser>
          <c:idx val="0"/>
          <c:order val="0"/>
          <c:tx>
            <c:strRef>
              <c:f>Sheet1!$B$14</c:f>
              <c:strCache>
                <c:ptCount val="1"/>
                <c:pt idx="0">
                  <c:v>% of Facilities</c:v>
                </c:pt>
              </c:strCache>
            </c:strRef>
          </c:tx>
          <c:invertIfNegative val="0"/>
          <c:dLbls>
            <c:txPr>
              <a:bodyPr rot="-5400000" vert="horz"/>
              <a:lstStyle/>
              <a:p>
                <a:pPr>
                  <a:defRPr sz="1100"/>
                </a:pPr>
                <a:endParaRPr lang="en-US"/>
              </a:p>
            </c:txPr>
            <c:showLegendKey val="0"/>
            <c:showVal val="1"/>
            <c:showCatName val="0"/>
            <c:showSerName val="0"/>
            <c:showPercent val="0"/>
            <c:showBubbleSize val="0"/>
            <c:showLeaderLines val="0"/>
          </c:dLbls>
          <c:cat>
            <c:strRef>
              <c:f>Sheet1!$A$15:$A$22</c:f>
              <c:strCache>
                <c:ptCount val="8"/>
                <c:pt idx="0">
                  <c:v>Nursing Homes</c:v>
                </c:pt>
                <c:pt idx="1">
                  <c:v>Assisted Living</c:v>
                </c:pt>
                <c:pt idx="2">
                  <c:v>Neighbor Home</c:v>
                </c:pt>
                <c:pt idx="3">
                  <c:v>Family Care</c:v>
                </c:pt>
                <c:pt idx="4">
                  <c:v>Group Home (Mental Illness)</c:v>
                </c:pt>
                <c:pt idx="5">
                  <c:v>IBSER</c:v>
                </c:pt>
                <c:pt idx="6">
                  <c:v>Rest Residental Care</c:v>
                </c:pt>
                <c:pt idx="7">
                  <c:v>Group Home, (AIDS)</c:v>
                </c:pt>
              </c:strCache>
            </c:strRef>
          </c:cat>
          <c:val>
            <c:numRef>
              <c:f>Sheet1!$B$15:$B$22</c:f>
              <c:numCache>
                <c:formatCode>0.0%</c:formatCode>
                <c:ptCount val="8"/>
                <c:pt idx="0">
                  <c:v>0.14749262536873156</c:v>
                </c:pt>
                <c:pt idx="1">
                  <c:v>9.7345132743362831E-2</c:v>
                </c:pt>
                <c:pt idx="2">
                  <c:v>0.51032448377581119</c:v>
                </c:pt>
                <c:pt idx="3">
                  <c:v>0.15929203539823009</c:v>
                </c:pt>
                <c:pt idx="4">
                  <c:v>5.3097345132743362E-2</c:v>
                </c:pt>
                <c:pt idx="5">
                  <c:v>2.0648967551622419E-2</c:v>
                </c:pt>
                <c:pt idx="6">
                  <c:v>8.8495575221238937E-3</c:v>
                </c:pt>
                <c:pt idx="7">
                  <c:v>2.9498525073746312E-3</c:v>
                </c:pt>
              </c:numCache>
            </c:numRef>
          </c:val>
        </c:ser>
        <c:ser>
          <c:idx val="1"/>
          <c:order val="1"/>
          <c:tx>
            <c:strRef>
              <c:f>Sheet1!$C$14</c:f>
              <c:strCache>
                <c:ptCount val="1"/>
                <c:pt idx="0">
                  <c:v>% of Beds</c:v>
                </c:pt>
              </c:strCache>
            </c:strRef>
          </c:tx>
          <c:invertIfNegative val="0"/>
          <c:dLbls>
            <c:txPr>
              <a:bodyPr rot="-5400000" vert="horz"/>
              <a:lstStyle/>
              <a:p>
                <a:pPr>
                  <a:defRPr sz="1100"/>
                </a:pPr>
                <a:endParaRPr lang="en-US"/>
              </a:p>
            </c:txPr>
            <c:showLegendKey val="0"/>
            <c:showVal val="1"/>
            <c:showCatName val="0"/>
            <c:showSerName val="0"/>
            <c:showPercent val="0"/>
            <c:showBubbleSize val="0"/>
            <c:showLeaderLines val="0"/>
          </c:dLbls>
          <c:cat>
            <c:strRef>
              <c:f>Sheet1!$A$15:$A$22</c:f>
              <c:strCache>
                <c:ptCount val="8"/>
                <c:pt idx="0">
                  <c:v>Nursing Homes</c:v>
                </c:pt>
                <c:pt idx="1">
                  <c:v>Assisted Living</c:v>
                </c:pt>
                <c:pt idx="2">
                  <c:v>Neighbor Home</c:v>
                </c:pt>
                <c:pt idx="3">
                  <c:v>Family Care</c:v>
                </c:pt>
                <c:pt idx="4">
                  <c:v>Group Home (Mental Illness)</c:v>
                </c:pt>
                <c:pt idx="5">
                  <c:v>IBSER</c:v>
                </c:pt>
                <c:pt idx="6">
                  <c:v>Rest Residental Care</c:v>
                </c:pt>
                <c:pt idx="7">
                  <c:v>Group Home, (AIDS)</c:v>
                </c:pt>
              </c:strCache>
            </c:strRef>
          </c:cat>
          <c:val>
            <c:numRef>
              <c:f>Sheet1!$C$15:$C$22</c:f>
              <c:numCache>
                <c:formatCode>0.0%</c:formatCode>
                <c:ptCount val="8"/>
                <c:pt idx="0">
                  <c:v>0.61296871268211128</c:v>
                </c:pt>
                <c:pt idx="1">
                  <c:v>0.24719369476952471</c:v>
                </c:pt>
                <c:pt idx="2">
                  <c:v>8.0487222354908045E-2</c:v>
                </c:pt>
                <c:pt idx="3">
                  <c:v>1.6718414139001672E-2</c:v>
                </c:pt>
                <c:pt idx="4">
                  <c:v>1.6240745163601623E-2</c:v>
                </c:pt>
                <c:pt idx="5">
                  <c:v>1.2777645091951277E-2</c:v>
                </c:pt>
                <c:pt idx="6">
                  <c:v>1.170288989730117E-2</c:v>
                </c:pt>
                <c:pt idx="7">
                  <c:v>1.9106759016001911E-3</c:v>
                </c:pt>
              </c:numCache>
            </c:numRef>
          </c:val>
        </c:ser>
        <c:dLbls>
          <c:showLegendKey val="0"/>
          <c:showVal val="0"/>
          <c:showCatName val="0"/>
          <c:showSerName val="0"/>
          <c:showPercent val="0"/>
          <c:showBubbleSize val="0"/>
        </c:dLbls>
        <c:gapWidth val="150"/>
        <c:axId val="72062080"/>
        <c:axId val="72063616"/>
      </c:barChart>
      <c:catAx>
        <c:axId val="72062080"/>
        <c:scaling>
          <c:orientation val="minMax"/>
        </c:scaling>
        <c:delete val="0"/>
        <c:axPos val="b"/>
        <c:majorTickMark val="out"/>
        <c:minorTickMark val="none"/>
        <c:tickLblPos val="nextTo"/>
        <c:txPr>
          <a:bodyPr/>
          <a:lstStyle/>
          <a:p>
            <a:pPr>
              <a:defRPr sz="1050" baseline="0"/>
            </a:pPr>
            <a:endParaRPr lang="en-US"/>
          </a:p>
        </c:txPr>
        <c:crossAx val="72063616"/>
        <c:crosses val="autoZero"/>
        <c:auto val="1"/>
        <c:lblAlgn val="ctr"/>
        <c:lblOffset val="100"/>
        <c:noMultiLvlLbl val="0"/>
      </c:catAx>
      <c:valAx>
        <c:axId val="72063616"/>
        <c:scaling>
          <c:orientation val="minMax"/>
        </c:scaling>
        <c:delete val="0"/>
        <c:axPos val="l"/>
        <c:majorGridlines/>
        <c:numFmt formatCode="0.0%" sourceLinked="1"/>
        <c:majorTickMark val="out"/>
        <c:minorTickMark val="none"/>
        <c:tickLblPos val="nextTo"/>
        <c:crossAx val="72062080"/>
        <c:crosses val="autoZero"/>
        <c:crossBetween val="between"/>
      </c:valAx>
    </c:plotArea>
    <c:legend>
      <c:legendPos val="r"/>
      <c:layout>
        <c:manualLayout>
          <c:xMode val="edge"/>
          <c:yMode val="edge"/>
          <c:x val="1.0166788776779324E-5"/>
          <c:y val="0.43570895941066345"/>
          <c:w val="0.16899822850222737"/>
          <c:h val="0.12858208117867312"/>
        </c:manualLayout>
      </c:layout>
      <c:overlay val="0"/>
      <c:txPr>
        <a:bodyPr/>
        <a:lstStyle/>
        <a:p>
          <a:pPr>
            <a:defRPr sz="1400"/>
          </a:pPr>
          <a:endParaRPr lang="en-US"/>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0.04651</cdr:x>
      <cdr:y>0.79803</cdr:y>
    </cdr:from>
    <cdr:to>
      <cdr:x>0.1657</cdr:x>
      <cdr:y>1</cdr:y>
    </cdr:to>
    <cdr:sp macro="" textlink="">
      <cdr:nvSpPr>
        <cdr:cNvPr id="2" name="TextBox 1"/>
        <cdr:cNvSpPr txBox="1"/>
      </cdr:nvSpPr>
      <cdr:spPr>
        <a:xfrm xmlns:a="http://schemas.openxmlformats.org/drawingml/2006/main">
          <a:off x="356838" y="438243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0.86247</cdr:y>
    </cdr:from>
    <cdr:to>
      <cdr:x>1</cdr:x>
      <cdr:y>1</cdr:y>
    </cdr:to>
    <cdr:sp macro="" textlink="">
      <cdr:nvSpPr>
        <cdr:cNvPr id="6" name="Title 1"/>
        <cdr:cNvSpPr>
          <a:spLocks xmlns:a="http://schemas.openxmlformats.org/drawingml/2006/main" noGrp="1"/>
        </cdr:cNvSpPr>
      </cdr:nvSpPr>
      <cdr:spPr bwMode="auto">
        <a:xfrm xmlns:a="http://schemas.openxmlformats.org/drawingml/2006/main" rot="10800000" flipV="1">
          <a:off x="0" y="4125952"/>
          <a:ext cx="7672039" cy="65792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horz" wrap="square" lIns="91440" tIns="45720" rIns="91440" bIns="45720" numCol="1" anchor="ctr" anchorCtr="0" compatLnSpc="1">
          <a:prstTxWarp prst="textNoShape">
            <a:avLst/>
          </a:prstTxWarp>
          <a:normAutofit/>
        </a:bodyPr>
        <a:lstStyle xmlns:a="http://schemas.openxmlformats.org/drawingml/2006/main">
          <a:lvl1pPr algn="ctr" rtl="0" eaLnBrk="0" fontAlgn="base" hangingPunct="0">
            <a:spcBef>
              <a:spcPct val="0"/>
            </a:spcBef>
            <a:spcAft>
              <a:spcPct val="0"/>
            </a:spcAft>
            <a:defRPr sz="4000" b="1">
              <a:solidFill>
                <a:srgbClr val="800000"/>
              </a:solidFill>
              <a:latin typeface="+mj-lt"/>
              <a:ea typeface="+mj-ea"/>
              <a:cs typeface="+mj-cs"/>
            </a:defRPr>
          </a:lvl1pPr>
          <a:lvl2pPr algn="ctr" rtl="0" eaLnBrk="0" fontAlgn="base" hangingPunct="0">
            <a:spcBef>
              <a:spcPct val="0"/>
            </a:spcBef>
            <a:spcAft>
              <a:spcPct val="0"/>
            </a:spcAft>
            <a:defRPr sz="4000" b="1">
              <a:solidFill>
                <a:srgbClr val="800000"/>
              </a:solidFill>
              <a:latin typeface="Arial" pitchFamily="34" charset="0"/>
            </a:defRPr>
          </a:lvl2pPr>
          <a:lvl3pPr algn="ctr" rtl="0" eaLnBrk="0" fontAlgn="base" hangingPunct="0">
            <a:spcBef>
              <a:spcPct val="0"/>
            </a:spcBef>
            <a:spcAft>
              <a:spcPct val="0"/>
            </a:spcAft>
            <a:defRPr sz="4000" b="1">
              <a:solidFill>
                <a:srgbClr val="800000"/>
              </a:solidFill>
              <a:latin typeface="Arial" pitchFamily="34" charset="0"/>
            </a:defRPr>
          </a:lvl3pPr>
          <a:lvl4pPr algn="ctr" rtl="0" eaLnBrk="0" fontAlgn="base" hangingPunct="0">
            <a:spcBef>
              <a:spcPct val="0"/>
            </a:spcBef>
            <a:spcAft>
              <a:spcPct val="0"/>
            </a:spcAft>
            <a:defRPr sz="4000" b="1">
              <a:solidFill>
                <a:srgbClr val="800000"/>
              </a:solidFill>
              <a:latin typeface="Arial" pitchFamily="34" charset="0"/>
            </a:defRPr>
          </a:lvl4pPr>
          <a:lvl5pPr algn="ctr" rtl="0" eaLnBrk="0" fontAlgn="base" hangingPunct="0">
            <a:spcBef>
              <a:spcPct val="0"/>
            </a:spcBef>
            <a:spcAft>
              <a:spcPct val="0"/>
            </a:spcAft>
            <a:defRPr sz="4000" b="1">
              <a:solidFill>
                <a:srgbClr val="800000"/>
              </a:solidFill>
              <a:latin typeface="Arial" pitchFamily="34" charset="0"/>
            </a:defRPr>
          </a:lvl5pPr>
          <a:lvl6pPr marL="457200" algn="ctr" rtl="0" eaLnBrk="1" fontAlgn="base" hangingPunct="1">
            <a:spcBef>
              <a:spcPct val="0"/>
            </a:spcBef>
            <a:spcAft>
              <a:spcPct val="0"/>
            </a:spcAft>
            <a:defRPr sz="4000" b="1">
              <a:solidFill>
                <a:schemeClr val="tx2"/>
              </a:solidFill>
              <a:latin typeface="Book Antiqua" pitchFamily="18" charset="0"/>
            </a:defRPr>
          </a:lvl6pPr>
          <a:lvl7pPr marL="914400" algn="ctr" rtl="0" eaLnBrk="1" fontAlgn="base" hangingPunct="1">
            <a:spcBef>
              <a:spcPct val="0"/>
            </a:spcBef>
            <a:spcAft>
              <a:spcPct val="0"/>
            </a:spcAft>
            <a:defRPr sz="4000" b="1">
              <a:solidFill>
                <a:schemeClr val="tx2"/>
              </a:solidFill>
              <a:latin typeface="Book Antiqua" pitchFamily="18" charset="0"/>
            </a:defRPr>
          </a:lvl7pPr>
          <a:lvl8pPr marL="1371600" algn="ctr" rtl="0" eaLnBrk="1" fontAlgn="base" hangingPunct="1">
            <a:spcBef>
              <a:spcPct val="0"/>
            </a:spcBef>
            <a:spcAft>
              <a:spcPct val="0"/>
            </a:spcAft>
            <a:defRPr sz="4000" b="1">
              <a:solidFill>
                <a:schemeClr val="tx2"/>
              </a:solidFill>
              <a:latin typeface="Book Antiqua" pitchFamily="18" charset="0"/>
            </a:defRPr>
          </a:lvl8pPr>
          <a:lvl9pPr marL="1828800" algn="ctr" rtl="0" eaLnBrk="1" fontAlgn="base" hangingPunct="1">
            <a:spcBef>
              <a:spcPct val="0"/>
            </a:spcBef>
            <a:spcAft>
              <a:spcPct val="0"/>
            </a:spcAft>
            <a:defRPr sz="4000" b="1">
              <a:solidFill>
                <a:schemeClr val="tx2"/>
              </a:solidFill>
              <a:latin typeface="Book Antiqua" pitchFamily="18" charset="0"/>
            </a:defRPr>
          </a:lvl9pPr>
        </a:lstStyle>
        <a:p xmlns:a="http://schemas.openxmlformats.org/drawingml/2006/main">
          <a:pPr>
            <a:defRPr/>
          </a:pPr>
          <a:endParaRPr lang="en-US" sz="2800" i="1" dirty="0" smtClean="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dirty="0">
                <a:latin typeface="Arial" pitchFamily="34" charset="0"/>
                <a:cs typeface="+mn-cs"/>
              </a:defRPr>
            </a:lvl1pPr>
          </a:lstStyle>
          <a:p>
            <a:pPr>
              <a:defRPr/>
            </a:pPr>
            <a:endParaRPr lang="en-US"/>
          </a:p>
        </p:txBody>
      </p:sp>
      <p:sp>
        <p:nvSpPr>
          <p:cNvPr id="29699"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cs typeface="+mn-cs"/>
              </a:defRPr>
            </a:lvl1pPr>
          </a:lstStyle>
          <a:p>
            <a:pPr>
              <a:defRPr/>
            </a:pPr>
            <a:fld id="{AA5B2487-A1EF-4148-9932-A02CCA65302B}" type="datetimeFigureOut">
              <a:rPr lang="en-US"/>
              <a:pPr>
                <a:defRPr/>
              </a:pPr>
              <a:t>2/25/2015</a:t>
            </a:fld>
            <a:endParaRPr lang="en-US" dirty="0"/>
          </a:p>
        </p:txBody>
      </p:sp>
      <p:sp>
        <p:nvSpPr>
          <p:cNvPr id="29700"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dirty="0" smtClean="0">
                <a:latin typeface="Arial" pitchFamily="34" charset="0"/>
                <a:cs typeface="+mn-cs"/>
              </a:defRPr>
            </a:lvl1pPr>
          </a:lstStyle>
          <a:p>
            <a:pPr>
              <a:defRPr/>
            </a:pPr>
            <a:r>
              <a:rPr lang="en-US" smtClean="0"/>
              <a:t>DLTCRP FY16 JFC Presentation - February 2015</a:t>
            </a:r>
            <a:endParaRPr lang="en-US"/>
          </a:p>
        </p:txBody>
      </p:sp>
      <p:sp>
        <p:nvSpPr>
          <p:cNvPr id="29701"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cs typeface="+mn-cs"/>
              </a:defRPr>
            </a:lvl1pPr>
          </a:lstStyle>
          <a:p>
            <a:pPr>
              <a:defRPr/>
            </a:pPr>
            <a:fld id="{F039D64B-CB96-4AA5-ADDB-B15AEAD359C0}" type="slidenum">
              <a:rPr lang="en-US"/>
              <a:pPr>
                <a:defRPr/>
              </a:pPr>
              <a:t>‹#›</a:t>
            </a:fld>
            <a:endParaRPr lang="en-US" dirty="0"/>
          </a:p>
        </p:txBody>
      </p:sp>
    </p:spTree>
    <p:extLst>
      <p:ext uri="{BB962C8B-B14F-4D97-AF65-F5344CB8AC3E}">
        <p14:creationId xmlns:p14="http://schemas.microsoft.com/office/powerpoint/2010/main" val="378906939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dirty="0">
                <a:latin typeface="Arial" pitchFamily="34" charset="0"/>
                <a:cs typeface="+mn-cs"/>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atin typeface="Arial" pitchFamily="34" charset="0"/>
                <a:cs typeface="+mn-cs"/>
              </a:defRPr>
            </a:lvl1pPr>
          </a:lstStyle>
          <a:p>
            <a:pPr>
              <a:defRPr/>
            </a:pPr>
            <a:fld id="{6CAC4B2B-1483-4CC7-8873-ECCC9413BFA0}" type="datetimeFigureOut">
              <a:rPr lang="en-US"/>
              <a:pPr>
                <a:defRPr/>
              </a:pPr>
              <a:t>2/25/2015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8975" y="4416425"/>
            <a:ext cx="5503863" cy="4183063"/>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dirty="0" smtClean="0">
                <a:latin typeface="Arial" pitchFamily="34" charset="0"/>
                <a:cs typeface="+mn-cs"/>
              </a:defRPr>
            </a:lvl1pPr>
          </a:lstStyle>
          <a:p>
            <a:pPr>
              <a:defRPr/>
            </a:pPr>
            <a:r>
              <a:rPr lang="en-US" smtClean="0"/>
              <a:t>DLTCRP FY16 JFC Presentation - February 2015</a:t>
            </a: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atin typeface="Arial" pitchFamily="34" charset="0"/>
                <a:cs typeface="+mn-cs"/>
              </a:defRPr>
            </a:lvl1pPr>
          </a:lstStyle>
          <a:p>
            <a:pPr>
              <a:defRPr/>
            </a:pPr>
            <a:fld id="{AA9A1ED2-A10B-46C6-A479-4592FBE6E431}" type="slidenum">
              <a:rPr lang="en-US"/>
              <a:pPr>
                <a:defRPr/>
              </a:pPr>
              <a:t>‹#›</a:t>
            </a:fld>
            <a:endParaRPr lang="en-US" dirty="0"/>
          </a:p>
        </p:txBody>
      </p:sp>
    </p:spTree>
    <p:extLst>
      <p:ext uri="{BB962C8B-B14F-4D97-AF65-F5344CB8AC3E}">
        <p14:creationId xmlns:p14="http://schemas.microsoft.com/office/powerpoint/2010/main" val="168774085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xfrm>
            <a:off x="774700" y="4387850"/>
            <a:ext cx="5503863" cy="1266825"/>
          </a:xfrm>
          <a:noFill/>
        </p:spPr>
        <p:txBody>
          <a:bodyPr wrap="square" numCol="1" anchor="t" anchorCtr="0" compatLnSpc="1">
            <a:prstTxWarp prst="textNoShape">
              <a:avLst/>
            </a:prstTxWarp>
          </a:bodyPr>
          <a:lstStyle/>
          <a:p>
            <a:pPr eaLnBrk="1" hangingPunct="1">
              <a:spcBef>
                <a:spcPct val="0"/>
              </a:spcBef>
            </a:pPr>
            <a:r>
              <a:rPr lang="en-US" sz="1400" dirty="0" smtClean="0"/>
              <a:t>Representative Smith, Senator McDowell, members of the Joint Finance Committee, my name is Mary Peterson, Director of the Division of LTCRP.  With me today is Tom Murray, the Deputy Director of the Division, and Dipak Raval, our Financial Analyst. </a:t>
            </a:r>
          </a:p>
        </p:txBody>
      </p:sp>
      <p:sp>
        <p:nvSpPr>
          <p:cNvPr id="2" name="Footer Placeholder 1"/>
          <p:cNvSpPr>
            <a:spLocks noGrp="1"/>
          </p:cNvSpPr>
          <p:nvPr>
            <p:ph type="ftr" sz="quarter" idx="10"/>
          </p:nvPr>
        </p:nvSpPr>
        <p:spPr>
          <a:xfrm>
            <a:off x="0" y="8831262"/>
            <a:ext cx="2982913" cy="465138"/>
          </a:xfrm>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1</a:t>
            </a:fld>
            <a:endParaRPr lang="en-US" sz="1000" dirty="0">
              <a:latin typeface="+mj-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93750" y="4387850"/>
            <a:ext cx="5503863" cy="4183063"/>
          </a:xfrm>
        </p:spPr>
        <p:txBody>
          <a:bodyPr>
            <a:normAutofit/>
          </a:bodyPr>
          <a:lstStyle/>
          <a:p>
            <a:r>
              <a:rPr lang="en-US" sz="1400" dirty="0" smtClean="0"/>
              <a:t>The figures on the screen represent standard, complaint and follow-up surveys of licensed facilities.  Nursing Homes are broken out because they are both federally certified and state licensed.</a:t>
            </a:r>
            <a:endParaRPr lang="en-US" sz="1400" dirty="0"/>
          </a:p>
        </p:txBody>
      </p:sp>
      <p:sp>
        <p:nvSpPr>
          <p:cNvPr id="5" name="Footer Placeholder 4"/>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6" name="Slide Number Placeholder 5"/>
          <p:cNvSpPr>
            <a:spLocks noGrp="1"/>
          </p:cNvSpPr>
          <p:nvPr>
            <p:ph type="sldNum" sz="quarter" idx="11"/>
          </p:nvPr>
        </p:nvSpPr>
        <p:spPr/>
        <p:txBody>
          <a:bodyPr/>
          <a:lstStyle/>
          <a:p>
            <a:pPr>
              <a:defRPr/>
            </a:pPr>
            <a:fld id="{AA9A1ED2-A10B-46C6-A479-4592FBE6E431}" type="slidenum">
              <a:rPr lang="en-US" sz="1000" smtClean="0">
                <a:latin typeface="+mj-lt"/>
              </a:rPr>
              <a:pPr>
                <a:defRPr/>
              </a:pPr>
              <a:t>10</a:t>
            </a:fld>
            <a:endParaRPr lang="en-US" sz="1000" dirty="0">
              <a:latin typeface="+mj-lt"/>
            </a:endParaRPr>
          </a:p>
        </p:txBody>
      </p:sp>
    </p:spTree>
    <p:extLst>
      <p:ext uri="{BB962C8B-B14F-4D97-AF65-F5344CB8AC3E}">
        <p14:creationId xmlns:p14="http://schemas.microsoft.com/office/powerpoint/2010/main" val="85375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8650" y="4295922"/>
            <a:ext cx="5800725" cy="4552803"/>
          </a:xfrm>
        </p:spPr>
        <p:txBody>
          <a:bodyPr>
            <a:no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300" b="0" i="0" u="none" strike="noStrike" kern="1200" cap="none" spc="0" normalizeH="0" baseline="0" noProof="0" dirty="0" smtClean="0">
                <a:ln>
                  <a:noFill/>
                </a:ln>
                <a:solidFill>
                  <a:prstClr val="black"/>
                </a:solidFill>
                <a:effectLst/>
                <a:uLnTx/>
                <a:uFillTx/>
              </a:rPr>
              <a:t>This table represents the top ten cited deficient practices in the last 2 years.  </a:t>
            </a:r>
          </a:p>
          <a:p>
            <a:pPr marL="0" marR="0" lvl="0" indent="0" algn="l" defTabSz="914400" rtl="0" eaLnBrk="0" fontAlgn="base" latinLnBrk="0" hangingPunct="0">
              <a:lnSpc>
                <a:spcPct val="100000"/>
              </a:lnSpc>
              <a:spcBef>
                <a:spcPts val="0"/>
              </a:spcBef>
              <a:spcAft>
                <a:spcPct val="0"/>
              </a:spcAft>
              <a:buClrTx/>
              <a:buSzTx/>
              <a:buFontTx/>
              <a:buNone/>
              <a:tabLst/>
              <a:defRPr/>
            </a:pPr>
            <a:endParaRPr lang="en-US" sz="1300" dirty="0">
              <a:solidFill>
                <a:prstClr val="black"/>
              </a:solidFill>
            </a:endParaRPr>
          </a:p>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sz="1300" b="0" i="0" u="none" strike="noStrike" kern="1200" cap="none" spc="0" normalizeH="0" baseline="0" noProof="0" dirty="0" smtClean="0">
                <a:ln>
                  <a:noFill/>
                </a:ln>
                <a:solidFill>
                  <a:prstClr val="black"/>
                </a:solidFill>
                <a:effectLst/>
                <a:uLnTx/>
                <a:uFillTx/>
              </a:rPr>
              <a:t>When performing a survey, we look at 175 different federal requirements in addition to the state requirements.  Our surveys are quite comprehensive and, as you can see from this list, cover:</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Quality of Care,</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Quality of Life,</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Resident Assessment	, </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Infection Control</a:t>
            </a:r>
            <a:r>
              <a:rPr lang="en-US" sz="1300" dirty="0">
                <a:solidFill>
                  <a:prstClr val="black"/>
                </a:solidFill>
              </a:rPr>
              <a:t>,</a:t>
            </a:r>
            <a:endParaRPr kumimoji="0" lang="en-US" sz="1300" b="0" i="0" u="none" strike="noStrike" kern="1200" cap="none" spc="0" normalizeH="0" noProof="0" dirty="0" smtClean="0">
              <a:ln>
                <a:noFill/>
              </a:ln>
              <a:solidFill>
                <a:prstClr val="black"/>
              </a:solidFill>
              <a:effectLst/>
              <a:uLnTx/>
              <a:uFillTx/>
            </a:endParaRP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Dietary Services,</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Pharmacy Services,</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Administration, and </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Resident Behavior and Facility Practices </a:t>
            </a:r>
          </a:p>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None/>
              <a:tabLst/>
              <a:defRPr/>
            </a:pPr>
            <a:endParaRPr kumimoji="0" lang="en-US" sz="1300" b="0" i="0" u="none" strike="noStrike" kern="1200" cap="none" spc="0" normalizeH="0" baseline="0" noProof="0" dirty="0" smtClean="0">
              <a:ln>
                <a:noFill/>
              </a:ln>
              <a:solidFill>
                <a:prstClr val="black"/>
              </a:solidFill>
              <a:effectLst/>
              <a:uLnTx/>
              <a:uFillTx/>
            </a:endParaRPr>
          </a:p>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None/>
              <a:tabLst/>
              <a:defRPr/>
            </a:pPr>
            <a:r>
              <a:rPr kumimoji="0" lang="en-US" sz="1300" b="0" i="0" u="none" strike="noStrike" kern="1200" cap="none" spc="0" normalizeH="0" baseline="0" noProof="0" dirty="0" smtClean="0">
                <a:ln>
                  <a:noFill/>
                </a:ln>
                <a:solidFill>
                  <a:prstClr val="black"/>
                </a:solidFill>
                <a:effectLst/>
                <a:uLnTx/>
                <a:uFillTx/>
              </a:rPr>
              <a:t>In addition to:</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Resident Rights, </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Nursing Services,</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Physician Services, </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Specialized Rehab Services, </a:t>
            </a:r>
            <a:endParaRPr lang="en-US" sz="1300" dirty="0">
              <a:solidFill>
                <a:prstClr val="black"/>
              </a:solidFill>
            </a:endParaRP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Dental, </a:t>
            </a: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Physical Environment, and</a:t>
            </a:r>
            <a:r>
              <a:rPr kumimoji="0" lang="en-US" sz="1300" b="0" i="0" u="none" strike="noStrike" kern="1200" cap="none" spc="0" normalizeH="0" noProof="0" dirty="0" smtClean="0">
                <a:ln>
                  <a:noFill/>
                </a:ln>
                <a:solidFill>
                  <a:prstClr val="black"/>
                </a:solidFill>
                <a:effectLst/>
                <a:uLnTx/>
                <a:uFillTx/>
              </a:rPr>
              <a:t> </a:t>
            </a:r>
            <a:endParaRPr kumimoji="0" lang="en-US" sz="1300" b="0" i="0" u="none" strike="noStrike" kern="1200" cap="none" spc="0" normalizeH="0" baseline="0" noProof="0" dirty="0" smtClean="0">
              <a:ln>
                <a:noFill/>
              </a:ln>
              <a:solidFill>
                <a:prstClr val="black"/>
              </a:solidFill>
              <a:effectLst/>
              <a:uLnTx/>
              <a:uFillTx/>
            </a:endParaRPr>
          </a:p>
          <a:p>
            <a:pPr marL="742950" lvl="1" indent="-285750">
              <a:spcBef>
                <a:spcPts val="0"/>
              </a:spcBef>
              <a:buFont typeface="Wingdings" panose="05000000000000000000" pitchFamily="2" charset="2"/>
              <a:buChar char="Ø"/>
              <a:defRPr/>
            </a:pPr>
            <a:r>
              <a:rPr kumimoji="0" lang="en-US" sz="1300" b="0" i="0" u="none" strike="noStrike" kern="1200" cap="none" spc="0" normalizeH="0" baseline="0" noProof="0" dirty="0" smtClean="0">
                <a:ln>
                  <a:noFill/>
                </a:ln>
                <a:solidFill>
                  <a:prstClr val="black"/>
                </a:solidFill>
                <a:effectLst/>
                <a:uLnTx/>
                <a:uFillTx/>
              </a:rPr>
              <a:t>Admission, Transfer &amp; Discharge</a:t>
            </a:r>
          </a:p>
          <a:p>
            <a:pPr>
              <a:spcBef>
                <a:spcPts val="0"/>
              </a:spcBef>
            </a:pPr>
            <a:endParaRPr lang="en-US" sz="1400" dirty="0"/>
          </a:p>
        </p:txBody>
      </p:sp>
      <p:sp>
        <p:nvSpPr>
          <p:cNvPr id="4" name="Footer Placeholder 3"/>
          <p:cNvSpPr>
            <a:spLocks noGrp="1"/>
          </p:cNvSpPr>
          <p:nvPr>
            <p:ph type="ftr" sz="quarter" idx="10"/>
          </p:nvPr>
        </p:nvSpPr>
        <p:spPr>
          <a:xfrm>
            <a:off x="0" y="8991599"/>
            <a:ext cx="2982913" cy="303213"/>
          </a:xfrm>
        </p:spPr>
        <p:txBody>
          <a:bodyPr/>
          <a:lstStyle/>
          <a:p>
            <a:pPr>
              <a:defRPr/>
            </a:pPr>
            <a:r>
              <a:rPr lang="en-US" sz="1000" dirty="0" smtClean="0">
                <a:latin typeface="+mj-lt"/>
              </a:rPr>
              <a:t>DLTCRP FY16 JFC Presentation - February 2015</a:t>
            </a:r>
            <a:endParaRPr lang="en-US" sz="1000" dirty="0">
              <a:latin typeface="+mj-lt"/>
            </a:endParaRPr>
          </a:p>
        </p:txBody>
      </p:sp>
      <p:sp>
        <p:nvSpPr>
          <p:cNvPr id="5" name="Slide Number Placeholder 4"/>
          <p:cNvSpPr>
            <a:spLocks noGrp="1"/>
          </p:cNvSpPr>
          <p:nvPr>
            <p:ph type="sldNum" sz="quarter" idx="11"/>
          </p:nvPr>
        </p:nvSpPr>
        <p:spPr>
          <a:xfrm>
            <a:off x="3897313" y="9039225"/>
            <a:ext cx="2982912" cy="255588"/>
          </a:xfrm>
        </p:spPr>
        <p:txBody>
          <a:bodyPr/>
          <a:lstStyle/>
          <a:p>
            <a:pPr>
              <a:defRPr/>
            </a:pPr>
            <a:fld id="{AA9A1ED2-A10B-46C6-A479-4592FBE6E431}" type="slidenum">
              <a:rPr lang="en-US" sz="1000" smtClean="0">
                <a:latin typeface="+mj-lt"/>
              </a:rPr>
              <a:pPr>
                <a:defRPr/>
              </a:pPr>
              <a:t>11</a:t>
            </a:fld>
            <a:endParaRPr lang="en-US" dirty="0">
              <a:latin typeface="+mj-lt"/>
            </a:endParaRPr>
          </a:p>
        </p:txBody>
      </p:sp>
    </p:spTree>
    <p:extLst>
      <p:ext uri="{BB962C8B-B14F-4D97-AF65-F5344CB8AC3E}">
        <p14:creationId xmlns:p14="http://schemas.microsoft.com/office/powerpoint/2010/main" val="1893166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400" dirty="0" smtClean="0"/>
              <a:t>There are currently 10,300 certified nurse aides in Delaware and 32 nurse aide training programs.</a:t>
            </a:r>
          </a:p>
          <a:p>
            <a:pPr>
              <a:spcBef>
                <a:spcPct val="0"/>
              </a:spcBef>
            </a:pPr>
            <a:endParaRPr lang="en-US" sz="1400" dirty="0" smtClean="0"/>
          </a:p>
          <a:p>
            <a:pPr>
              <a:spcBef>
                <a:spcPct val="0"/>
              </a:spcBef>
            </a:pPr>
            <a:r>
              <a:rPr lang="en-US" sz="1400" dirty="0" smtClean="0"/>
              <a:t>In addition to operating and maintaining the Nurse Aide Registry, the Division provides access to on-line continuing education programs</a:t>
            </a:r>
            <a:r>
              <a:rPr lang="en-US" sz="1400" baseline="0" dirty="0" smtClean="0"/>
              <a:t> to assist nurse aides in meeting the biannual requirement for 24 credit hours which must include 6 hours of dementia training and 2 hours of abuse training</a:t>
            </a:r>
            <a:r>
              <a:rPr lang="en-US" sz="1400" dirty="0" smtClean="0"/>
              <a:t>.</a:t>
            </a:r>
          </a:p>
          <a:p>
            <a:pPr>
              <a:spcBef>
                <a:spcPct val="0"/>
              </a:spcBef>
            </a:pPr>
            <a:endParaRPr lang="en-US" sz="1400" dirty="0" smtClean="0"/>
          </a:p>
          <a:p>
            <a:pPr>
              <a:spcBef>
                <a:spcPct val="0"/>
              </a:spcBef>
            </a:pPr>
            <a:r>
              <a:rPr lang="en-US" sz="1400" dirty="0" smtClean="0"/>
              <a:t>In cooperation with the Department of Education, the Division reviews and approves initial certification</a:t>
            </a:r>
            <a:r>
              <a:rPr lang="en-US" sz="1400" baseline="0" dirty="0" smtClean="0"/>
              <a:t> of nurse aide training programs and regularly completes on-site surveys of the training programs.</a:t>
            </a:r>
            <a:r>
              <a:rPr lang="en-US" sz="1400" dirty="0" smtClean="0"/>
              <a:t>  </a:t>
            </a:r>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12</a:t>
            </a:fld>
            <a:endParaRPr lang="en-US" sz="1000" dirty="0">
              <a:latin typeface="+mj-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xfrm>
            <a:off x="898525" y="4349750"/>
            <a:ext cx="5503863" cy="4183063"/>
          </a:xfrm>
          <a:noFill/>
        </p:spPr>
        <p:txBody>
          <a:bodyPr wrap="square" numCol="1" anchor="t" anchorCtr="0" compatLnSpc="1">
            <a:prstTxWarp prst="textNoShape">
              <a:avLst/>
            </a:prstTxWarp>
          </a:bodyPr>
          <a:lstStyle/>
          <a:p>
            <a:pPr>
              <a:spcBef>
                <a:spcPct val="0"/>
              </a:spcBef>
            </a:pPr>
            <a:r>
              <a:rPr lang="en-US" sz="1400" dirty="0" smtClean="0"/>
              <a:t>Our challenges</a:t>
            </a:r>
            <a:r>
              <a:rPr lang="en-US" sz="1400" baseline="0" dirty="0" smtClean="0"/>
              <a:t> for the future include:  </a:t>
            </a:r>
            <a:r>
              <a:rPr lang="en-US" sz="1400" dirty="0" smtClean="0"/>
              <a:t>prioritizing our workload and maximizing efficiencies to protect our residents as best we can with fewer resources, and keeping current with Adult Abuse Registry placements. </a:t>
            </a:r>
          </a:p>
          <a:p>
            <a:pPr>
              <a:spcBef>
                <a:spcPct val="0"/>
              </a:spcBef>
            </a:pPr>
            <a:endParaRPr lang="en-US" sz="1400" dirty="0" smtClean="0"/>
          </a:p>
          <a:p>
            <a:pPr>
              <a:spcBef>
                <a:spcPct val="0"/>
              </a:spcBef>
            </a:pPr>
            <a:endParaRPr lang="en-US" sz="1400" dirty="0" smtClean="0"/>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13</a:t>
            </a:fld>
            <a:endParaRPr lang="en-US" sz="1000" dirty="0">
              <a:latin typeface="+mj-l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xfrm>
            <a:off x="1079500" y="4349750"/>
            <a:ext cx="5503863" cy="4183063"/>
          </a:xfrm>
          <a:noFill/>
        </p:spPr>
        <p:txBody>
          <a:bodyPr wrap="square" numCol="1" anchor="t" anchorCtr="0" compatLnSpc="1">
            <a:prstTxWarp prst="textNoShape">
              <a:avLst/>
            </a:prstTxWarp>
          </a:bodyPr>
          <a:lstStyle/>
          <a:p>
            <a:pPr>
              <a:spcBef>
                <a:spcPct val="0"/>
              </a:spcBef>
            </a:pPr>
            <a:r>
              <a:rPr lang="en-US" sz="1400" dirty="0" smtClean="0"/>
              <a:t>Thank you for the opportunity</a:t>
            </a:r>
            <a:r>
              <a:rPr lang="en-US" sz="1400" baseline="0" dirty="0" smtClean="0"/>
              <a:t> today to discuss DLTCRP.  </a:t>
            </a:r>
            <a:endParaRPr lang="en-US" sz="1400" dirty="0" smtClean="0"/>
          </a:p>
        </p:txBody>
      </p:sp>
      <p:sp>
        <p:nvSpPr>
          <p:cNvPr id="2" name="Footer Placeholder 1"/>
          <p:cNvSpPr>
            <a:spLocks noGrp="1"/>
          </p:cNvSpPr>
          <p:nvPr>
            <p:ph type="ftr" sz="quarter" idx="10"/>
          </p:nvPr>
        </p:nvSpPr>
        <p:spPr>
          <a:xfrm>
            <a:off x="0" y="8831262"/>
            <a:ext cx="2982913" cy="465138"/>
          </a:xfrm>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14</a:t>
            </a:fld>
            <a:endParaRPr lang="en-US" sz="1000" dirty="0">
              <a:latin typeface="+mj-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17600" y="706438"/>
            <a:ext cx="4646613" cy="3486150"/>
          </a:xfrm>
          <a:noFill/>
          <a:ln>
            <a:solidFill>
              <a:srgbClr val="000000"/>
            </a:solidFill>
            <a:miter lim="800000"/>
            <a:headEnd/>
            <a:tailEnd/>
          </a:ln>
        </p:spPr>
      </p:sp>
      <p:sp>
        <p:nvSpPr>
          <p:cNvPr id="32771" name="Notes Placeholder 2"/>
          <p:cNvSpPr>
            <a:spLocks noGrp="1"/>
          </p:cNvSpPr>
          <p:nvPr>
            <p:ph type="body" idx="1"/>
          </p:nvPr>
        </p:nvSpPr>
        <p:spPr bwMode="auto">
          <a:xfrm>
            <a:off x="850900" y="4378325"/>
            <a:ext cx="5503863" cy="2774950"/>
          </a:xfrm>
        </p:spPr>
        <p:txBody>
          <a:bodyPr wrap="square" numCol="1" anchor="t" anchorCtr="0" compatLnSpc="1">
            <a:prstTxWarp prst="textNoShape">
              <a:avLst/>
            </a:prstTxWarp>
            <a:normAutofit/>
          </a:bodyPr>
          <a:lstStyle/>
          <a:p>
            <a:pPr>
              <a:spcBef>
                <a:spcPct val="0"/>
              </a:spcBef>
            </a:pPr>
            <a:r>
              <a:rPr lang="en-US" sz="1400" dirty="0" smtClean="0"/>
              <a:t>Our mission involves promoting</a:t>
            </a:r>
            <a:r>
              <a:rPr lang="en-US" sz="1400" baseline="0" dirty="0" smtClean="0"/>
              <a:t> the quality of care and ensuring the safety &amp; security of those living in a long term care (LTC) facility.  We ensure that facilities remain in compliance with state and federal requirements and we advocate on the behalf of residents.</a:t>
            </a:r>
          </a:p>
          <a:p>
            <a:pPr>
              <a:spcBef>
                <a:spcPct val="0"/>
              </a:spcBef>
            </a:pPr>
            <a:endParaRPr lang="en-US" sz="1400" baseline="0" dirty="0" smtClean="0"/>
          </a:p>
          <a:p>
            <a:pPr>
              <a:spcBef>
                <a:spcPct val="0"/>
              </a:spcBef>
            </a:pPr>
            <a:r>
              <a:rPr lang="en-US" sz="1400" dirty="0" smtClean="0"/>
              <a:t>The individuals we serve live in long term care facilities and range from infants and children, to young adults, to the adult and elderly. </a:t>
            </a:r>
          </a:p>
          <a:p>
            <a:pPr>
              <a:spcBef>
                <a:spcPct val="0"/>
              </a:spcBef>
            </a:pPr>
            <a:endParaRPr lang="en-US" sz="1400" dirty="0" smtClean="0"/>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2</a:t>
            </a:fld>
            <a:endParaRPr lang="en-US" sz="1000" dirty="0">
              <a:latin typeface="+mj-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xfrm>
            <a:off x="822325" y="4397374"/>
            <a:ext cx="5503863" cy="4461761"/>
          </a:xfrm>
          <a:noFill/>
        </p:spPr>
        <p:txBody>
          <a:bodyPr wrap="square" numCol="1" anchor="t" anchorCtr="0" compatLnSpc="1">
            <a:prstTxWarp prst="textNoShape">
              <a:avLst/>
            </a:prstTxWarp>
            <a:normAutofit/>
          </a:bodyPr>
          <a:lstStyle/>
          <a:p>
            <a:pPr>
              <a:spcBef>
                <a:spcPct val="0"/>
              </a:spcBef>
            </a:pPr>
            <a:r>
              <a:rPr lang="en-US" sz="1400" dirty="0" smtClean="0"/>
              <a:t>We accomplish</a:t>
            </a:r>
            <a:r>
              <a:rPr lang="en-US" sz="1400" baseline="0" dirty="0" smtClean="0"/>
              <a:t> our mission through:</a:t>
            </a:r>
          </a:p>
          <a:p>
            <a:pPr>
              <a:spcBef>
                <a:spcPct val="0"/>
              </a:spcBef>
            </a:pPr>
            <a:endParaRPr lang="en-US" sz="1400" dirty="0" smtClean="0"/>
          </a:p>
          <a:p>
            <a:pPr>
              <a:spcBef>
                <a:spcPct val="0"/>
              </a:spcBef>
            </a:pPr>
            <a:r>
              <a:rPr lang="en-US" sz="1400" dirty="0" smtClean="0"/>
              <a:t>Annual certification of nursing homes through a grant from the federal Centers for Medicare and Medicaid Services</a:t>
            </a:r>
          </a:p>
          <a:p>
            <a:pPr>
              <a:spcBef>
                <a:spcPct val="0"/>
              </a:spcBef>
            </a:pPr>
            <a:endParaRPr lang="en-US" sz="1400" dirty="0" smtClean="0"/>
          </a:p>
          <a:p>
            <a:pPr>
              <a:spcBef>
                <a:spcPct val="0"/>
              </a:spcBef>
            </a:pPr>
            <a:r>
              <a:rPr lang="en-US" sz="1400" dirty="0" smtClean="0"/>
              <a:t>Annual licensure of:</a:t>
            </a:r>
            <a:r>
              <a:rPr lang="en-US" sz="1400" baseline="0" dirty="0" smtClean="0"/>
              <a:t> </a:t>
            </a:r>
          </a:p>
          <a:p>
            <a:pPr marL="742950" lvl="1" indent="-285750">
              <a:spcBef>
                <a:spcPct val="0"/>
              </a:spcBef>
              <a:buFont typeface="Wingdings" panose="05000000000000000000" pitchFamily="2" charset="2"/>
              <a:buChar char="Ø"/>
            </a:pPr>
            <a:r>
              <a:rPr lang="en-US" sz="1400" baseline="0" dirty="0" smtClean="0"/>
              <a:t>nursing homes, </a:t>
            </a:r>
          </a:p>
          <a:p>
            <a:pPr marL="742950" lvl="1" indent="-285750">
              <a:spcBef>
                <a:spcPct val="0"/>
              </a:spcBef>
              <a:buFont typeface="Wingdings" panose="05000000000000000000" pitchFamily="2" charset="2"/>
              <a:buChar char="Ø"/>
            </a:pPr>
            <a:r>
              <a:rPr lang="en-US" sz="1400" baseline="0" dirty="0" smtClean="0"/>
              <a:t>intermediate care facilities for persons with intellectual disabilities,</a:t>
            </a:r>
          </a:p>
          <a:p>
            <a:pPr marL="742950" lvl="1" indent="-285750">
              <a:spcBef>
                <a:spcPct val="0"/>
              </a:spcBef>
              <a:buFont typeface="Wingdings" panose="05000000000000000000" pitchFamily="2" charset="2"/>
              <a:buChar char="Ø"/>
            </a:pPr>
            <a:r>
              <a:rPr lang="en-US" sz="1400" baseline="0" dirty="0" smtClean="0"/>
              <a:t>assisted living facilities,</a:t>
            </a:r>
          </a:p>
          <a:p>
            <a:pPr marL="742950" lvl="1" indent="-285750">
              <a:spcBef>
                <a:spcPct val="0"/>
              </a:spcBef>
              <a:buFont typeface="Wingdings" panose="05000000000000000000" pitchFamily="2" charset="2"/>
              <a:buChar char="Ø"/>
            </a:pPr>
            <a:r>
              <a:rPr lang="en-US" sz="1400" baseline="0" dirty="0" smtClean="0"/>
              <a:t>rest residential facilities,</a:t>
            </a:r>
          </a:p>
          <a:p>
            <a:pPr marL="742950" lvl="1" indent="-285750">
              <a:spcBef>
                <a:spcPct val="0"/>
              </a:spcBef>
              <a:buFont typeface="Wingdings" panose="05000000000000000000" pitchFamily="2" charset="2"/>
              <a:buChar char="Ø"/>
            </a:pPr>
            <a:r>
              <a:rPr lang="en-US" sz="1400" baseline="0" dirty="0" smtClean="0"/>
              <a:t>intensive behavioral support and educational residences,</a:t>
            </a:r>
          </a:p>
          <a:p>
            <a:pPr marL="742950" lvl="1" indent="-285750">
              <a:spcBef>
                <a:spcPct val="0"/>
              </a:spcBef>
              <a:buFont typeface="Wingdings" panose="05000000000000000000" pitchFamily="2" charset="2"/>
              <a:buChar char="Ø"/>
            </a:pPr>
            <a:r>
              <a:rPr lang="en-US" sz="1400" baseline="0" dirty="0" smtClean="0"/>
              <a:t>group homes for individuals with mental illness,</a:t>
            </a:r>
          </a:p>
          <a:p>
            <a:pPr marL="742950" lvl="1" indent="-285750">
              <a:spcBef>
                <a:spcPct val="0"/>
              </a:spcBef>
              <a:buFont typeface="Wingdings" panose="05000000000000000000" pitchFamily="2" charset="2"/>
              <a:buChar char="Ø"/>
            </a:pPr>
            <a:r>
              <a:rPr lang="en-US" sz="1400" baseline="0" dirty="0" smtClean="0"/>
              <a:t>group homes for persons with aids,</a:t>
            </a:r>
          </a:p>
          <a:p>
            <a:pPr marL="742950" lvl="1" indent="-285750">
              <a:spcBef>
                <a:spcPct val="0"/>
              </a:spcBef>
              <a:buFont typeface="Wingdings" panose="05000000000000000000" pitchFamily="2" charset="2"/>
              <a:buChar char="Ø"/>
            </a:pPr>
            <a:r>
              <a:rPr lang="en-US" sz="1400" baseline="0" dirty="0" smtClean="0"/>
              <a:t>neighborhood homes for individuals with developmental disabilities, and </a:t>
            </a:r>
          </a:p>
          <a:p>
            <a:pPr marL="742950" lvl="1" indent="-285750">
              <a:spcBef>
                <a:spcPct val="0"/>
              </a:spcBef>
              <a:buFont typeface="Wingdings" panose="05000000000000000000" pitchFamily="2" charset="2"/>
              <a:buChar char="Ø"/>
            </a:pPr>
            <a:r>
              <a:rPr lang="en-US" sz="1400" baseline="0" dirty="0" smtClean="0"/>
              <a:t>family care homes.</a:t>
            </a:r>
            <a:endParaRPr lang="en-US" sz="1400" dirty="0" smtClean="0"/>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3</a:t>
            </a:fld>
            <a:endParaRPr lang="en-US" sz="1000" dirty="0">
              <a:latin typeface="+mj-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74700" y="4349750"/>
            <a:ext cx="5503863" cy="4498975"/>
          </a:xfrm>
        </p:spPr>
        <p:txBody>
          <a:bodyPr/>
          <a:lstStyle/>
          <a:p>
            <a:pPr>
              <a:spcBef>
                <a:spcPts val="0"/>
              </a:spcBef>
            </a:pPr>
            <a:r>
              <a:rPr lang="en-US" sz="1400" baseline="0" dirty="0" smtClean="0"/>
              <a:t>Standard surveys are conducted annually and complaint surveys are conducted on a regular basis.</a:t>
            </a:r>
          </a:p>
          <a:p>
            <a:pPr>
              <a:spcBef>
                <a:spcPts val="0"/>
              </a:spcBef>
            </a:pPr>
            <a:endParaRPr lang="en-US" sz="1400" baseline="0" dirty="0" smtClean="0"/>
          </a:p>
          <a:p>
            <a:pPr>
              <a:spcBef>
                <a:spcPts val="0"/>
              </a:spcBef>
            </a:pPr>
            <a:r>
              <a:rPr lang="en-US" sz="1400" baseline="0" dirty="0" smtClean="0"/>
              <a:t>The Nurse Aide Registry is a listing of all nurse aides certified to work in Delaware and who maintain the requirements for continued certification.</a:t>
            </a:r>
          </a:p>
          <a:p>
            <a:pPr>
              <a:spcBef>
                <a:spcPts val="0"/>
              </a:spcBef>
            </a:pPr>
            <a:endParaRPr lang="en-US" sz="1400" baseline="0" dirty="0" smtClean="0"/>
          </a:p>
          <a:p>
            <a:pPr>
              <a:spcBef>
                <a:spcPts val="0"/>
              </a:spcBef>
            </a:pPr>
            <a:r>
              <a:rPr lang="en-US" sz="1400" baseline="0" dirty="0" smtClean="0"/>
              <a:t>The </a:t>
            </a:r>
            <a:r>
              <a:rPr lang="en-US" sz="1400" dirty="0"/>
              <a:t>B</a:t>
            </a:r>
            <a:r>
              <a:rPr lang="en-US" sz="1400" baseline="0" dirty="0" smtClean="0"/>
              <a:t>ackground Check Center provides background information on applicants for employment from 9 data streams in one place:</a:t>
            </a:r>
          </a:p>
          <a:p>
            <a:pPr marL="628650" lvl="1" indent="-171450">
              <a:spcBef>
                <a:spcPts val="0"/>
              </a:spcBef>
              <a:buFont typeface="Wingdings" panose="05000000000000000000" pitchFamily="2" charset="2"/>
              <a:buChar char="Ø"/>
            </a:pPr>
            <a:r>
              <a:rPr lang="en-US" sz="1400" baseline="0" dirty="0" smtClean="0"/>
              <a:t>Dept. of Health and Social Services (DHSS),</a:t>
            </a:r>
            <a:endParaRPr lang="en-US" sz="1400" dirty="0"/>
          </a:p>
          <a:p>
            <a:pPr marL="628650" lvl="1" indent="-171450">
              <a:spcBef>
                <a:spcPts val="0"/>
              </a:spcBef>
              <a:buFont typeface="Wingdings" panose="05000000000000000000" pitchFamily="2" charset="2"/>
              <a:buChar char="Ø"/>
            </a:pPr>
            <a:r>
              <a:rPr lang="en-US" sz="1400" baseline="0" dirty="0" smtClean="0"/>
              <a:t>Dept. of State (State),	</a:t>
            </a:r>
          </a:p>
          <a:p>
            <a:pPr marL="628650" lvl="1" indent="-171450">
              <a:spcBef>
                <a:spcPts val="0"/>
              </a:spcBef>
              <a:buFont typeface="Wingdings" panose="05000000000000000000" pitchFamily="2" charset="2"/>
              <a:buChar char="Ø"/>
            </a:pPr>
            <a:r>
              <a:rPr kumimoji="0" lang="en-US" sz="1400" b="0" i="0" u="none" strike="noStrike" kern="1200" cap="none" spc="0" normalizeH="0" baseline="0" noProof="0" dirty="0" smtClean="0">
                <a:ln>
                  <a:noFill/>
                </a:ln>
                <a:solidFill>
                  <a:prstClr val="black"/>
                </a:solidFill>
                <a:effectLst/>
                <a:uLnTx/>
                <a:uFillTx/>
              </a:rPr>
              <a:t>Federal Bureau of Investigation (FBI),</a:t>
            </a:r>
          </a:p>
          <a:p>
            <a:pPr marL="628650" lvl="1" indent="-171450">
              <a:spcBef>
                <a:spcPts val="0"/>
              </a:spcBef>
              <a:buFont typeface="Wingdings" panose="05000000000000000000" pitchFamily="2" charset="2"/>
              <a:buChar char="Ø"/>
            </a:pPr>
            <a:r>
              <a:rPr lang="en-US" sz="1400" baseline="0" dirty="0" smtClean="0"/>
              <a:t>Dept. Services for Children, Youth and Their Families (DSCYF),</a:t>
            </a:r>
          </a:p>
          <a:p>
            <a:pPr marL="628650" lvl="1" indent="-171450">
              <a:spcBef>
                <a:spcPts val="0"/>
              </a:spcBef>
              <a:buFont typeface="Wingdings" panose="05000000000000000000" pitchFamily="2" charset="2"/>
              <a:buChar char="Ø"/>
            </a:pPr>
            <a:r>
              <a:rPr lang="en-US" sz="1400" baseline="0" dirty="0" smtClean="0"/>
              <a:t>DE Criminal Justice Information System (DELJIS),</a:t>
            </a:r>
          </a:p>
          <a:p>
            <a:pPr marL="628650" lvl="1" indent="-171450">
              <a:spcBef>
                <a:spcPts val="0"/>
              </a:spcBef>
              <a:buFont typeface="Wingdings" panose="05000000000000000000" pitchFamily="2" charset="2"/>
              <a:buChar char="Ø"/>
            </a:pPr>
            <a:r>
              <a:rPr lang="en-US" sz="1400" baseline="0" dirty="0" smtClean="0"/>
              <a:t>DE Health Information Network (DHIN),</a:t>
            </a:r>
          </a:p>
          <a:p>
            <a:pPr marL="628650" lvl="1" indent="-171450">
              <a:spcBef>
                <a:spcPts val="0"/>
              </a:spcBef>
              <a:buFont typeface="Wingdings" panose="05000000000000000000" pitchFamily="2" charset="2"/>
              <a:buChar char="Ø"/>
            </a:pPr>
            <a:r>
              <a:rPr lang="en-US" sz="1400" baseline="0" dirty="0" smtClean="0"/>
              <a:t>Dept. of Safety and Homeland Security(DSHS),</a:t>
            </a:r>
          </a:p>
          <a:p>
            <a:pPr marL="628650" lvl="1" indent="-171450">
              <a:spcBef>
                <a:spcPts val="0"/>
              </a:spcBef>
              <a:buFont typeface="Wingdings" panose="05000000000000000000" pitchFamily="2" charset="2"/>
              <a:buChar char="Ø"/>
            </a:pPr>
            <a:r>
              <a:rPr lang="en-US" sz="1400" baseline="0" dirty="0" smtClean="0"/>
              <a:t>Office of the Inspector General (OIG), and</a:t>
            </a:r>
          </a:p>
          <a:p>
            <a:pPr marL="628650" lvl="1" indent="-171450">
              <a:spcBef>
                <a:spcPts val="0"/>
              </a:spcBef>
              <a:buFont typeface="Wingdings" panose="05000000000000000000" pitchFamily="2" charset="2"/>
              <a:buChar char="Ø"/>
            </a:pPr>
            <a:r>
              <a:rPr lang="en-US" sz="1400" baseline="0" dirty="0" smtClean="0"/>
              <a:t>Sex Offender Registry (SOR)</a:t>
            </a:r>
          </a:p>
          <a:p>
            <a:pPr>
              <a:spcBef>
                <a:spcPts val="0"/>
              </a:spcBef>
            </a:pPr>
            <a:endParaRPr lang="en-US" sz="1400" baseline="0" dirty="0" smtClean="0"/>
          </a:p>
          <a:p>
            <a:pPr>
              <a:spcBef>
                <a:spcPts val="0"/>
              </a:spcBef>
            </a:pPr>
            <a:r>
              <a:rPr lang="en-US" sz="1400" baseline="0" dirty="0" smtClean="0"/>
              <a:t>The complaint and incident referral center provides a web-based event reporting system for facilities.</a:t>
            </a:r>
          </a:p>
          <a:p>
            <a:endParaRPr lang="en-US" baseline="0" dirty="0" smtClean="0"/>
          </a:p>
          <a:p>
            <a:endParaRPr lang="en-US" baseline="0" dirty="0" smtClean="0"/>
          </a:p>
          <a:p>
            <a:endParaRPr lang="en-US" dirty="0"/>
          </a:p>
        </p:txBody>
      </p:sp>
      <p:sp>
        <p:nvSpPr>
          <p:cNvPr id="7" name="Footer Placeholder 6"/>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8" name="Slide Number Placeholder 7"/>
          <p:cNvSpPr>
            <a:spLocks noGrp="1"/>
          </p:cNvSpPr>
          <p:nvPr>
            <p:ph type="sldNum" sz="quarter" idx="11"/>
          </p:nvPr>
        </p:nvSpPr>
        <p:spPr/>
        <p:txBody>
          <a:bodyPr/>
          <a:lstStyle/>
          <a:p>
            <a:pPr>
              <a:defRPr/>
            </a:pPr>
            <a:fld id="{AA9A1ED2-A10B-46C6-A479-4592FBE6E431}" type="slidenum">
              <a:rPr lang="en-US" sz="1000" smtClean="0">
                <a:latin typeface="+mj-lt"/>
              </a:rPr>
              <a:pPr>
                <a:defRPr/>
              </a:pPr>
              <a:t>4</a:t>
            </a:fld>
            <a:endParaRPr lang="en-US" sz="1000" dirty="0">
              <a:latin typeface="+mj-lt"/>
            </a:endParaRPr>
          </a:p>
        </p:txBody>
      </p:sp>
    </p:spTree>
    <p:extLst>
      <p:ext uri="{BB962C8B-B14F-4D97-AF65-F5344CB8AC3E}">
        <p14:creationId xmlns:p14="http://schemas.microsoft.com/office/powerpoint/2010/main" val="281959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5175" y="4292600"/>
            <a:ext cx="5503863" cy="4183063"/>
          </a:xfrm>
        </p:spPr>
        <p:txBody>
          <a:bodyPr>
            <a:normAutofit/>
          </a:bodyPr>
          <a:lstStyle/>
          <a:p>
            <a:pPr>
              <a:spcBef>
                <a:spcPts val="0"/>
              </a:spcBef>
            </a:pPr>
            <a:r>
              <a:rPr lang="en-US" sz="1400" dirty="0" smtClean="0"/>
              <a:t>Investigators investigate all allegations of abuse, neglect, mistreatment and financial exploitation.</a:t>
            </a:r>
          </a:p>
          <a:p>
            <a:pPr>
              <a:spcBef>
                <a:spcPts val="0"/>
              </a:spcBef>
            </a:pPr>
            <a:endParaRPr lang="en-US" sz="1400" dirty="0" smtClean="0"/>
          </a:p>
          <a:p>
            <a:pPr>
              <a:spcBef>
                <a:spcPts val="0"/>
              </a:spcBef>
            </a:pPr>
            <a:r>
              <a:rPr lang="en-US" sz="1400" dirty="0" smtClean="0"/>
              <a:t>The adult abuse registry lists all individuals for whom we have substantiated an allegation of abuse, neglect, mistreatment or financial exploitation.</a:t>
            </a:r>
          </a:p>
          <a:p>
            <a:pPr>
              <a:spcBef>
                <a:spcPts val="0"/>
              </a:spcBef>
            </a:pPr>
            <a:endParaRPr lang="en-US" sz="1400" baseline="0" dirty="0" smtClean="0"/>
          </a:p>
          <a:p>
            <a:pPr>
              <a:spcBef>
                <a:spcPts val="0"/>
              </a:spcBef>
            </a:pPr>
            <a:r>
              <a:rPr lang="en-US" sz="1400" baseline="0" dirty="0" smtClean="0"/>
              <a:t>Regulations are promulgated, regularly reviewed and revised.</a:t>
            </a:r>
          </a:p>
          <a:p>
            <a:pPr>
              <a:spcBef>
                <a:spcPts val="0"/>
              </a:spcBef>
            </a:pPr>
            <a:endParaRPr lang="en-US" sz="1400" baseline="0" dirty="0" smtClean="0"/>
          </a:p>
          <a:p>
            <a:pPr>
              <a:spcBef>
                <a:spcPts val="0"/>
              </a:spcBef>
            </a:pPr>
            <a:r>
              <a:rPr lang="en-US" sz="1400" baseline="0" dirty="0" smtClean="0"/>
              <a:t>Networking with stakeholders helps us remain current and improve care.  </a:t>
            </a:r>
          </a:p>
          <a:p>
            <a:pPr>
              <a:spcBef>
                <a:spcPts val="0"/>
              </a:spcBef>
            </a:pPr>
            <a:endParaRPr lang="en-US" sz="1400" dirty="0"/>
          </a:p>
          <a:p>
            <a:pPr>
              <a:spcBef>
                <a:spcPts val="0"/>
              </a:spcBef>
            </a:pPr>
            <a:r>
              <a:rPr lang="en-US" sz="1400" baseline="0" dirty="0" smtClean="0"/>
              <a:t>One of the initiatives on which we are currently working is the seamless transition of care between provider types.  This initiative involves the Delaware Healthcare Association, Delaware Health Care Facilities Association, Delaware Health Information Network, Delaware Home Care Association, Quality Insights, Division of Services for Aging and Adults with Physical Disabilities and Division of Long Term Care Residents Protection.</a:t>
            </a:r>
            <a:endParaRPr lang="en-US" sz="1400" dirty="0" smtClean="0"/>
          </a:p>
          <a:p>
            <a:endParaRPr lang="en-US" sz="1400" dirty="0"/>
          </a:p>
        </p:txBody>
      </p:sp>
      <p:sp>
        <p:nvSpPr>
          <p:cNvPr id="5" name="Footer Placeholder 4"/>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6" name="Slide Number Placeholder 5"/>
          <p:cNvSpPr>
            <a:spLocks noGrp="1"/>
          </p:cNvSpPr>
          <p:nvPr>
            <p:ph type="sldNum" sz="quarter" idx="11"/>
          </p:nvPr>
        </p:nvSpPr>
        <p:spPr/>
        <p:txBody>
          <a:bodyPr/>
          <a:lstStyle/>
          <a:p>
            <a:pPr>
              <a:defRPr/>
            </a:pPr>
            <a:fld id="{AA9A1ED2-A10B-46C6-A479-4592FBE6E431}" type="slidenum">
              <a:rPr lang="en-US" sz="1000" smtClean="0">
                <a:latin typeface="+mj-lt"/>
              </a:rPr>
              <a:pPr>
                <a:defRPr/>
              </a:pPr>
              <a:t>5</a:t>
            </a:fld>
            <a:endParaRPr lang="en-US" sz="1000" dirty="0">
              <a:latin typeface="+mj-lt"/>
            </a:endParaRPr>
          </a:p>
        </p:txBody>
      </p:sp>
    </p:spTree>
    <p:extLst>
      <p:ext uri="{BB962C8B-B14F-4D97-AF65-F5344CB8AC3E}">
        <p14:creationId xmlns:p14="http://schemas.microsoft.com/office/powerpoint/2010/main" val="3948118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xfrm>
            <a:off x="765175" y="4368800"/>
            <a:ext cx="5503863" cy="4183063"/>
          </a:xfrm>
          <a:noFill/>
        </p:spPr>
        <p:txBody>
          <a:bodyPr wrap="square" numCol="1" anchor="t" anchorCtr="0" compatLnSpc="1">
            <a:prstTxWarp prst="textNoShape">
              <a:avLst/>
            </a:prstTxWarp>
          </a:bodyPr>
          <a:lstStyle/>
          <a:p>
            <a:pPr>
              <a:spcBef>
                <a:spcPct val="0"/>
              </a:spcBef>
            </a:pPr>
            <a:r>
              <a:rPr lang="en-US" sz="1400" dirty="0" smtClean="0"/>
              <a:t>As you can see from this slide, nursing homes and assisted living facilities make up approximately one-fourth of our total licensed facilities.  The rest are what is more typically considered community settings.  Despite nursing homes and assisted living facilities comprising only ¼ of our licensed facilities, they still house the largest number of residents. </a:t>
            </a:r>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6</a:t>
            </a:fld>
            <a:endParaRPr lang="en-US" sz="1000" dirty="0">
              <a:latin typeface="+mj-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079500" y="582613"/>
            <a:ext cx="4646613" cy="3486150"/>
          </a:xfrm>
          <a:noFill/>
          <a:ln>
            <a:solidFill>
              <a:srgbClr val="000000"/>
            </a:solidFill>
            <a:miter lim="800000"/>
            <a:headEnd/>
            <a:tailEnd/>
          </a:ln>
        </p:spPr>
      </p:sp>
      <p:sp>
        <p:nvSpPr>
          <p:cNvPr id="30723" name="Notes Placeholder 2"/>
          <p:cNvSpPr>
            <a:spLocks noGrp="1"/>
          </p:cNvSpPr>
          <p:nvPr>
            <p:ph type="body" idx="1"/>
          </p:nvPr>
        </p:nvSpPr>
        <p:spPr bwMode="auto">
          <a:xfrm>
            <a:off x="784225" y="4292600"/>
            <a:ext cx="5503863" cy="4183063"/>
          </a:xfrm>
          <a:noFill/>
        </p:spPr>
        <p:txBody>
          <a:bodyPr wrap="square" numCol="1" anchor="t" anchorCtr="0" compatLnSpc="1">
            <a:prstTxWarp prst="textNoShape">
              <a:avLst/>
            </a:prstTxWarp>
          </a:bodyPr>
          <a:lstStyle/>
          <a:p>
            <a:pPr>
              <a:spcBef>
                <a:spcPts val="0"/>
              </a:spcBef>
            </a:pPr>
            <a:r>
              <a:rPr lang="en-US" sz="1400" dirty="0" smtClean="0"/>
              <a:t>This is the first of a few slides that will present you with some statistical information</a:t>
            </a:r>
            <a:r>
              <a:rPr lang="en-US" sz="1400" baseline="0" dirty="0" smtClean="0"/>
              <a:t>.</a:t>
            </a:r>
          </a:p>
          <a:p>
            <a:pPr>
              <a:spcBef>
                <a:spcPts val="0"/>
              </a:spcBef>
            </a:pPr>
            <a:endParaRPr lang="en-US" sz="1400" dirty="0" smtClean="0"/>
          </a:p>
          <a:p>
            <a:pPr>
              <a:spcBef>
                <a:spcPts val="0"/>
              </a:spcBef>
            </a:pPr>
            <a:r>
              <a:rPr lang="en-US" sz="1400" dirty="0" smtClean="0"/>
              <a:t>Reports of incidents are received, analyzed and assigned for investigation.  As you can see</a:t>
            </a:r>
            <a:r>
              <a:rPr lang="en-US" sz="1400" baseline="0" dirty="0" smtClean="0"/>
              <a:t> from the numbers above, we investigate more than 1/3 of all incidents that we receive.</a:t>
            </a:r>
            <a:endParaRPr lang="en-US" sz="1400" dirty="0" smtClean="0"/>
          </a:p>
          <a:p>
            <a:endParaRPr lang="en-US" sz="1300" dirty="0" smtClean="0"/>
          </a:p>
          <a:p>
            <a:endParaRPr lang="en-US" sz="1300" dirty="0" smtClean="0"/>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7</a:t>
            </a:fld>
            <a:endParaRPr lang="en-US" sz="1000" dirty="0">
              <a:latin typeface="+mj-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xfrm>
            <a:off x="784225" y="4416425"/>
            <a:ext cx="5503863" cy="4183063"/>
          </a:xfrm>
          <a:noFill/>
        </p:spPr>
        <p:txBody>
          <a:bodyPr wrap="square" numCol="1" anchor="t" anchorCtr="0" compatLnSpc="1">
            <a:prstTxWarp prst="textNoShape">
              <a:avLst/>
            </a:prstTxWarp>
          </a:bodyPr>
          <a:lstStyle/>
          <a:p>
            <a:pPr>
              <a:spcBef>
                <a:spcPct val="0"/>
              </a:spcBef>
            </a:pPr>
            <a:r>
              <a:rPr lang="en-US" sz="1400" dirty="0" smtClean="0"/>
              <a:t>When our investigators substantiate a claim of abuse, neglect, mistreatment or financial exploitation, it is the Division’s responsibility to determine whether the conduct is sufficiently serious to require that the individual be listed on the Adult Abuse Registry (AAR).  When a decision is made to place an individual on the AAR, that individual has the right to appeal to an Administrative Hearing Officer.  While the Division coordinates the processing of the appeals, the hearing is conducted by an independent contractor.</a:t>
            </a:r>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8</a:t>
            </a:fld>
            <a:endParaRPr lang="en-US" sz="1000" dirty="0">
              <a:latin typeface="+mj-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xfrm>
            <a:off x="955675" y="4330700"/>
            <a:ext cx="5503863" cy="4183063"/>
          </a:xfrm>
          <a:noFill/>
        </p:spPr>
        <p:txBody>
          <a:bodyPr wrap="square" numCol="1" anchor="t" anchorCtr="0" compatLnSpc="1">
            <a:prstTxWarp prst="textNoShape">
              <a:avLst/>
            </a:prstTxWarp>
          </a:bodyPr>
          <a:lstStyle/>
          <a:p>
            <a:pPr>
              <a:spcBef>
                <a:spcPct val="0"/>
              </a:spcBef>
            </a:pPr>
            <a:r>
              <a:rPr lang="en-US" sz="1400" dirty="0" smtClean="0"/>
              <a:t>Criminal background checks are mandated by statute.  </a:t>
            </a:r>
          </a:p>
          <a:p>
            <a:pPr>
              <a:spcBef>
                <a:spcPct val="0"/>
              </a:spcBef>
            </a:pPr>
            <a:endParaRPr lang="en-US" sz="1400" dirty="0" smtClean="0"/>
          </a:p>
          <a:p>
            <a:pPr>
              <a:spcBef>
                <a:spcPct val="0"/>
              </a:spcBef>
            </a:pPr>
            <a:r>
              <a:rPr lang="en-US" sz="1400" dirty="0" smtClean="0"/>
              <a:t>The fingerprint columns represent the number of individuals fingerprinted in each of the last 2 calendar years.</a:t>
            </a:r>
          </a:p>
          <a:p>
            <a:pPr>
              <a:spcBef>
                <a:spcPct val="0"/>
              </a:spcBef>
            </a:pPr>
            <a:endParaRPr lang="en-US" sz="1400" dirty="0" smtClean="0"/>
          </a:p>
          <a:p>
            <a:pPr>
              <a:spcBef>
                <a:spcPct val="0"/>
              </a:spcBef>
            </a:pPr>
            <a:r>
              <a:rPr lang="en-US" sz="1400" dirty="0" smtClean="0"/>
              <a:t>Once fingerprinted, the “rap back” columns represent the number of individuals fingerprinted that then had a subsequent arrest.</a:t>
            </a:r>
          </a:p>
          <a:p>
            <a:pPr>
              <a:spcBef>
                <a:spcPct val="0"/>
              </a:spcBef>
            </a:pPr>
            <a:endParaRPr lang="en-US" sz="1400" dirty="0" smtClean="0"/>
          </a:p>
          <a:p>
            <a:pPr>
              <a:spcBef>
                <a:spcPct val="0"/>
              </a:spcBef>
            </a:pPr>
            <a:r>
              <a:rPr lang="en-US" sz="1400" dirty="0" smtClean="0"/>
              <a:t>As you can see, from the slide, while the numbers are high, there have been no disqualifications within the last 2 years.</a:t>
            </a:r>
          </a:p>
        </p:txBody>
      </p:sp>
      <p:sp>
        <p:nvSpPr>
          <p:cNvPr id="2" name="Footer Placeholder 1"/>
          <p:cNvSpPr>
            <a:spLocks noGrp="1"/>
          </p:cNvSpPr>
          <p:nvPr>
            <p:ph type="ftr" sz="quarter" idx="10"/>
          </p:nvPr>
        </p:nvSpPr>
        <p:spPr/>
        <p:txBody>
          <a:bodyPr/>
          <a:lstStyle/>
          <a:p>
            <a:pPr>
              <a:defRPr/>
            </a:pPr>
            <a:r>
              <a:rPr lang="en-US" sz="1000" dirty="0" smtClean="0">
                <a:latin typeface="+mj-lt"/>
              </a:rPr>
              <a:t>DLTCRP FY16 JFC Presentation - February 2015</a:t>
            </a:r>
            <a:endParaRPr lang="en-US" sz="1000" dirty="0">
              <a:latin typeface="+mj-lt"/>
            </a:endParaRPr>
          </a:p>
        </p:txBody>
      </p:sp>
      <p:sp>
        <p:nvSpPr>
          <p:cNvPr id="3" name="Slide Number Placeholder 2"/>
          <p:cNvSpPr>
            <a:spLocks noGrp="1"/>
          </p:cNvSpPr>
          <p:nvPr>
            <p:ph type="sldNum" sz="quarter" idx="11"/>
          </p:nvPr>
        </p:nvSpPr>
        <p:spPr/>
        <p:txBody>
          <a:bodyPr/>
          <a:lstStyle/>
          <a:p>
            <a:pPr>
              <a:defRPr/>
            </a:pPr>
            <a:fld id="{AA9A1ED2-A10B-46C6-A479-4592FBE6E431}" type="slidenum">
              <a:rPr lang="en-US" sz="1000" smtClean="0">
                <a:latin typeface="+mj-lt"/>
              </a:rPr>
              <a:pPr>
                <a:defRPr/>
              </a:pPr>
              <a:t>9</a:t>
            </a:fld>
            <a:endParaRPr lang="en-US" sz="1000" dirty="0">
              <a:latin typeface="+mj-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gradFill>
        <a:effectLst/>
      </p:bgPr>
    </p:bg>
    <p:spTree>
      <p:nvGrpSpPr>
        <p:cNvPr id="1" name=""/>
        <p:cNvGrpSpPr/>
        <p:nvPr/>
      </p:nvGrpSpPr>
      <p:grpSpPr>
        <a:xfrm>
          <a:off x="0" y="0"/>
          <a:ext cx="0" cy="0"/>
          <a:chOff x="0" y="0"/>
          <a:chExt cx="0" cy="0"/>
        </a:xfrm>
      </p:grpSpPr>
      <p:pic>
        <p:nvPicPr>
          <p:cNvPr id="4" name="Picture 11" descr="Page Title: Delaware Department of Health and Social Services"/>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201613" y="377825"/>
            <a:ext cx="5429250" cy="809625"/>
          </a:xfrm>
          <a:prstGeom prst="rect">
            <a:avLst/>
          </a:prstGeom>
          <a:noFill/>
          <a:ln w="9525">
            <a:noFill/>
            <a:miter lim="800000"/>
            <a:headEnd/>
            <a:tailEnd/>
          </a:ln>
        </p:spPr>
      </p:pic>
      <p:sp>
        <p:nvSpPr>
          <p:cNvPr id="10242" name="Rectangle 2"/>
          <p:cNvSpPr>
            <a:spLocks noGrp="1" noChangeArrowheads="1"/>
          </p:cNvSpPr>
          <p:nvPr>
            <p:ph type="subTitle" idx="1"/>
          </p:nvPr>
        </p:nvSpPr>
        <p:spPr>
          <a:xfrm>
            <a:off x="1371600" y="3886200"/>
            <a:ext cx="6400800" cy="1752600"/>
          </a:xfrm>
        </p:spPr>
        <p:txBody>
          <a:bodyPr/>
          <a:lstStyle>
            <a:lvl1pPr marL="0" indent="0" algn="ctr">
              <a:buFontTx/>
              <a:buNone/>
              <a:defRPr>
                <a:solidFill>
                  <a:srgbClr val="800000"/>
                </a:solidFill>
              </a:defRPr>
            </a:lvl1pPr>
          </a:lstStyle>
          <a:p>
            <a:r>
              <a:rPr lang="en-US" smtClean="0"/>
              <a:t>Click to edit Master subtitle style</a:t>
            </a:r>
            <a:endParaRPr lang="en-US" dirty="0"/>
          </a:p>
        </p:txBody>
      </p:sp>
      <p:sp>
        <p:nvSpPr>
          <p:cNvPr id="10246" name="Rectangle 6"/>
          <p:cNvSpPr>
            <a:spLocks noGrp="1" noChangeArrowheads="1"/>
          </p:cNvSpPr>
          <p:nvPr>
            <p:ph type="ctrTitle"/>
          </p:nvPr>
        </p:nvSpPr>
        <p:spPr>
          <a:xfrm>
            <a:off x="685800" y="2130425"/>
            <a:ext cx="7772400" cy="1470025"/>
          </a:xfrm>
        </p:spPr>
        <p:txBody>
          <a:bodyPr/>
          <a:lstStyle>
            <a:lvl1pPr>
              <a:defRPr>
                <a:solidFill>
                  <a:srgbClr val="800000"/>
                </a:solidFill>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055" y="1228437"/>
            <a:ext cx="8215745" cy="11430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457200" y="2410691"/>
            <a:ext cx="4038600" cy="3715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10691"/>
            <a:ext cx="4038600" cy="3715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2438" y="1006475"/>
            <a:ext cx="8239125"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170113"/>
            <a:ext cx="8229600" cy="3956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Line 12"/>
          <p:cNvSpPr>
            <a:spLocks noChangeShapeType="1"/>
          </p:cNvSpPr>
          <p:nvPr/>
        </p:nvSpPr>
        <p:spPr bwMode="auto">
          <a:xfrm>
            <a:off x="2362200" y="6400800"/>
            <a:ext cx="4495800" cy="0"/>
          </a:xfrm>
          <a:prstGeom prst="line">
            <a:avLst/>
          </a:prstGeom>
          <a:noFill/>
          <a:ln w="38100">
            <a:solidFill>
              <a:srgbClr val="FFFFFF"/>
            </a:solidFill>
            <a:round/>
            <a:headEnd/>
            <a:tailEnd/>
          </a:ln>
        </p:spPr>
        <p:txBody>
          <a:bodyPr/>
          <a:lstStyle/>
          <a:p>
            <a:endParaRPr lang="en-US"/>
          </a:p>
        </p:txBody>
      </p:sp>
      <p:sp>
        <p:nvSpPr>
          <p:cNvPr id="5" name="Text Box 13"/>
          <p:cNvSpPr txBox="1">
            <a:spLocks noChangeArrowheads="1"/>
          </p:cNvSpPr>
          <p:nvPr userDrawn="1"/>
        </p:nvSpPr>
        <p:spPr bwMode="auto">
          <a:xfrm>
            <a:off x="2236788" y="6477000"/>
            <a:ext cx="4702175" cy="338138"/>
          </a:xfrm>
          <a:prstGeom prst="rect">
            <a:avLst/>
          </a:prstGeom>
          <a:noFill/>
          <a:ln w="9525">
            <a:noFill/>
            <a:miter lim="800000"/>
            <a:headEnd/>
            <a:tailEnd/>
          </a:ln>
        </p:spPr>
        <p:txBody>
          <a:bodyPr>
            <a:spAutoFit/>
          </a:bodyPr>
          <a:lstStyle/>
          <a:p>
            <a:pPr algn="ctr">
              <a:spcBef>
                <a:spcPct val="50000"/>
              </a:spcBef>
            </a:pPr>
            <a:r>
              <a:rPr lang="en-US" sz="1600" b="1" i="1">
                <a:solidFill>
                  <a:srgbClr val="FFFFFF"/>
                </a:solidFill>
                <a:latin typeface="Book Antiqua" pitchFamily="18" charset="0"/>
              </a:rPr>
              <a:t>Division of Long Term Care Residents Protection</a:t>
            </a:r>
          </a:p>
        </p:txBody>
      </p:sp>
      <p:pic>
        <p:nvPicPr>
          <p:cNvPr id="6" name="Picture 16" descr="Page Title: Delaware Department of Health and Social Services"/>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0663" y="404813"/>
            <a:ext cx="5429250" cy="809625"/>
          </a:xfrm>
          <a:prstGeom prst="rect">
            <a:avLst/>
          </a:prstGeom>
          <a:noFill/>
          <a:ln w="9525">
            <a:noFill/>
            <a:miter lim="800000"/>
            <a:headEnd/>
            <a:tailEnd/>
          </a:ln>
        </p:spPr>
      </p:pic>
      <p:sp>
        <p:nvSpPr>
          <p:cNvPr id="3" name="Content Placeholder 2"/>
          <p:cNvSpPr>
            <a:spLocks noGrp="1"/>
          </p:cNvSpPr>
          <p:nvPr>
            <p:ph idx="1"/>
          </p:nvPr>
        </p:nvSpPr>
        <p:spPr/>
        <p:txBody>
          <a:bodyPr/>
          <a:lstStyle>
            <a:lvl1pPr>
              <a:defRPr>
                <a:solidFill>
                  <a:srgbClr val="800000"/>
                </a:solidFill>
              </a:defRPr>
            </a:lvl1pPr>
            <a:lvl2pPr>
              <a:defRPr>
                <a:solidFill>
                  <a:srgbClr val="800000"/>
                </a:solidFill>
              </a:defRPr>
            </a:lvl2pPr>
            <a:lvl3pPr>
              <a:defRPr>
                <a:solidFill>
                  <a:srgbClr val="800000"/>
                </a:solidFill>
              </a:defRPr>
            </a:lvl3pPr>
            <a:lvl4pPr>
              <a:defRPr>
                <a:solidFill>
                  <a:srgbClr val="800000"/>
                </a:solidFill>
              </a:defRPr>
            </a:lvl4pPr>
            <a:lvl5pPr>
              <a:defRPr>
                <a:solidFill>
                  <a:srgbClr val="8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800000"/>
                </a:solidFill>
              </a:defRPr>
            </a:lvl1pPr>
            <a:lvl2pPr>
              <a:defRPr>
                <a:solidFill>
                  <a:srgbClr val="800000"/>
                </a:solidFill>
              </a:defRPr>
            </a:lvl2pPr>
            <a:lvl3pPr>
              <a:defRPr>
                <a:solidFill>
                  <a:srgbClr val="800000"/>
                </a:solidFill>
              </a:defRPr>
            </a:lvl3pPr>
            <a:lvl4pPr>
              <a:defRPr>
                <a:solidFill>
                  <a:srgbClr val="800000"/>
                </a:solidFill>
              </a:defRPr>
            </a:lvl4pPr>
            <a:lvl5pPr>
              <a:defRPr>
                <a:solidFill>
                  <a:srgbClr val="8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41236"/>
            <a:ext cx="4038600" cy="40849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041236"/>
            <a:ext cx="4038600" cy="40849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7963" y="1503074"/>
            <a:ext cx="8229600"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660073"/>
            <a:ext cx="4040188" cy="34660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0073"/>
            <a:ext cx="4041775" cy="34660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31636"/>
            <a:ext cx="5111750" cy="46945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ctr">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191491"/>
            <a:ext cx="5486400" cy="3536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2170113"/>
            <a:ext cx="8229600" cy="3956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11"/>
          <p:cNvSpPr>
            <a:spLocks noGrp="1" noChangeArrowheads="1"/>
          </p:cNvSpPr>
          <p:nvPr>
            <p:ph type="title"/>
          </p:nvPr>
        </p:nvSpPr>
        <p:spPr bwMode="auto">
          <a:xfrm>
            <a:off x="452438" y="1006475"/>
            <a:ext cx="8239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Line 12"/>
          <p:cNvSpPr>
            <a:spLocks noChangeShapeType="1"/>
          </p:cNvSpPr>
          <p:nvPr/>
        </p:nvSpPr>
        <p:spPr bwMode="auto">
          <a:xfrm>
            <a:off x="2362200" y="6400800"/>
            <a:ext cx="4495800" cy="0"/>
          </a:xfrm>
          <a:prstGeom prst="line">
            <a:avLst/>
          </a:prstGeom>
          <a:noFill/>
          <a:ln w="38100">
            <a:solidFill>
              <a:srgbClr val="FFFFFF"/>
            </a:solidFill>
            <a:round/>
            <a:headEnd/>
            <a:tailEnd/>
          </a:ln>
        </p:spPr>
        <p:txBody>
          <a:bodyPr/>
          <a:lstStyle/>
          <a:p>
            <a:endParaRPr lang="en-US"/>
          </a:p>
        </p:txBody>
      </p:sp>
      <p:sp>
        <p:nvSpPr>
          <p:cNvPr id="1029" name="Text Box 13"/>
          <p:cNvSpPr txBox="1">
            <a:spLocks noChangeArrowheads="1"/>
          </p:cNvSpPr>
          <p:nvPr/>
        </p:nvSpPr>
        <p:spPr bwMode="auto">
          <a:xfrm>
            <a:off x="2362200" y="6477000"/>
            <a:ext cx="4495800" cy="336550"/>
          </a:xfrm>
          <a:prstGeom prst="rect">
            <a:avLst/>
          </a:prstGeom>
          <a:noFill/>
          <a:ln>
            <a:noFill/>
          </a:ln>
          <a:extLst/>
        </p:spPr>
        <p:txBody>
          <a:bodyPr>
            <a:spAutoFit/>
          </a:bodyPr>
          <a:lstStyle>
            <a:lvl1pPr eaLnBrk="0" hangingPunct="0">
              <a:defRPr sz="1200">
                <a:solidFill>
                  <a:schemeClr val="tx1"/>
                </a:solidFill>
                <a:latin typeface="Cambria" pitchFamily="18" charset="0"/>
              </a:defRPr>
            </a:lvl1pPr>
            <a:lvl2pPr marL="742950" indent="-285750" eaLnBrk="0" hangingPunct="0">
              <a:defRPr sz="1200">
                <a:solidFill>
                  <a:schemeClr val="tx1"/>
                </a:solidFill>
                <a:latin typeface="Cambria" pitchFamily="18" charset="0"/>
              </a:defRPr>
            </a:lvl2pPr>
            <a:lvl3pPr marL="1143000" indent="-228600" eaLnBrk="0" hangingPunct="0">
              <a:defRPr sz="1200">
                <a:solidFill>
                  <a:schemeClr val="tx1"/>
                </a:solidFill>
                <a:latin typeface="Cambria" pitchFamily="18" charset="0"/>
              </a:defRPr>
            </a:lvl3pPr>
            <a:lvl4pPr marL="1600200" indent="-228600" eaLnBrk="0" hangingPunct="0">
              <a:defRPr sz="1200">
                <a:solidFill>
                  <a:schemeClr val="tx1"/>
                </a:solidFill>
                <a:latin typeface="Cambria" pitchFamily="18" charset="0"/>
              </a:defRPr>
            </a:lvl4pPr>
            <a:lvl5pPr marL="2057400" indent="-228600" eaLnBrk="0" hangingPunct="0">
              <a:defRPr sz="1200">
                <a:solidFill>
                  <a:schemeClr val="tx1"/>
                </a:solidFill>
                <a:latin typeface="Cambria" pitchFamily="18" charset="0"/>
              </a:defRPr>
            </a:lvl5pPr>
            <a:lvl6pPr marL="2514600" indent="-228600" eaLnBrk="0" fontAlgn="base" hangingPunct="0">
              <a:spcBef>
                <a:spcPct val="0"/>
              </a:spcBef>
              <a:spcAft>
                <a:spcPct val="0"/>
              </a:spcAft>
              <a:defRPr sz="1200">
                <a:solidFill>
                  <a:schemeClr val="tx1"/>
                </a:solidFill>
                <a:latin typeface="Cambria" pitchFamily="18" charset="0"/>
              </a:defRPr>
            </a:lvl6pPr>
            <a:lvl7pPr marL="2971800" indent="-228600" eaLnBrk="0" fontAlgn="base" hangingPunct="0">
              <a:spcBef>
                <a:spcPct val="0"/>
              </a:spcBef>
              <a:spcAft>
                <a:spcPct val="0"/>
              </a:spcAft>
              <a:defRPr sz="1200">
                <a:solidFill>
                  <a:schemeClr val="tx1"/>
                </a:solidFill>
                <a:latin typeface="Cambria" pitchFamily="18" charset="0"/>
              </a:defRPr>
            </a:lvl7pPr>
            <a:lvl8pPr marL="3429000" indent="-228600" eaLnBrk="0" fontAlgn="base" hangingPunct="0">
              <a:spcBef>
                <a:spcPct val="0"/>
              </a:spcBef>
              <a:spcAft>
                <a:spcPct val="0"/>
              </a:spcAft>
              <a:defRPr sz="1200">
                <a:solidFill>
                  <a:schemeClr val="tx1"/>
                </a:solidFill>
                <a:latin typeface="Cambria" pitchFamily="18" charset="0"/>
              </a:defRPr>
            </a:lvl8pPr>
            <a:lvl9pPr marL="3886200" indent="-228600" eaLnBrk="0" fontAlgn="base" hangingPunct="0">
              <a:spcBef>
                <a:spcPct val="0"/>
              </a:spcBef>
              <a:spcAft>
                <a:spcPct val="0"/>
              </a:spcAft>
              <a:defRPr sz="1200">
                <a:solidFill>
                  <a:schemeClr val="tx1"/>
                </a:solidFill>
                <a:latin typeface="Cambria" pitchFamily="18" charset="0"/>
              </a:defRPr>
            </a:lvl9pPr>
          </a:lstStyle>
          <a:p>
            <a:pPr algn="ctr" eaLnBrk="1" hangingPunct="1">
              <a:spcBef>
                <a:spcPct val="50000"/>
              </a:spcBef>
              <a:defRPr/>
            </a:pPr>
            <a:r>
              <a:rPr lang="en-US" sz="1600" b="1" i="1" dirty="0" smtClean="0">
                <a:solidFill>
                  <a:srgbClr val="FFFFFF"/>
                </a:solidFill>
                <a:latin typeface="Book Antiqua" pitchFamily="18" charset="0"/>
                <a:cs typeface="+mn-cs"/>
              </a:rPr>
              <a:t>Delaware Health and Social Services</a:t>
            </a:r>
          </a:p>
        </p:txBody>
      </p:sp>
      <p:pic>
        <p:nvPicPr>
          <p:cNvPr id="1030" name="Picture 16" descr="Page Title: Delaware Department of Health and Social Services"/>
          <p:cNvPicPr>
            <a:picLocks noChangeAspect="1" noChangeArrowheads="1"/>
          </p:cNvPicPr>
          <p:nvPr/>
        </p:nvPicPr>
        <p:blipFill>
          <a:blip r:embed="rId15">
            <a:clrChange>
              <a:clrFrom>
                <a:srgbClr val="FFFFFF"/>
              </a:clrFrom>
              <a:clrTo>
                <a:srgbClr val="FFFFFF">
                  <a:alpha val="0"/>
                </a:srgbClr>
              </a:clrTo>
            </a:clrChange>
          </a:blip>
          <a:srcRect/>
          <a:stretch>
            <a:fillRect/>
          </a:stretch>
        </p:blipFill>
        <p:spPr bwMode="auto">
          <a:xfrm>
            <a:off x="220663" y="404813"/>
            <a:ext cx="5429250"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4" r:id="rId13"/>
  </p:sldLayoutIdLst>
  <p:hf sldNum="0" hdr="0" ftr="0" dt="0"/>
  <p:txStyles>
    <p:titleStyle>
      <a:lvl1pPr algn="ctr" rtl="0" eaLnBrk="0" fontAlgn="base" hangingPunct="0">
        <a:spcBef>
          <a:spcPct val="0"/>
        </a:spcBef>
        <a:spcAft>
          <a:spcPct val="0"/>
        </a:spcAft>
        <a:defRPr sz="4000" b="1">
          <a:solidFill>
            <a:srgbClr val="800000"/>
          </a:solidFill>
          <a:latin typeface="+mj-lt"/>
          <a:ea typeface="+mj-ea"/>
          <a:cs typeface="+mj-cs"/>
        </a:defRPr>
      </a:lvl1pPr>
      <a:lvl2pPr algn="ctr" rtl="0" eaLnBrk="0" fontAlgn="base" hangingPunct="0">
        <a:spcBef>
          <a:spcPct val="0"/>
        </a:spcBef>
        <a:spcAft>
          <a:spcPct val="0"/>
        </a:spcAft>
        <a:defRPr sz="4000" b="1">
          <a:solidFill>
            <a:srgbClr val="800000"/>
          </a:solidFill>
          <a:latin typeface="Arial" pitchFamily="34" charset="0"/>
        </a:defRPr>
      </a:lvl2pPr>
      <a:lvl3pPr algn="ctr" rtl="0" eaLnBrk="0" fontAlgn="base" hangingPunct="0">
        <a:spcBef>
          <a:spcPct val="0"/>
        </a:spcBef>
        <a:spcAft>
          <a:spcPct val="0"/>
        </a:spcAft>
        <a:defRPr sz="4000" b="1">
          <a:solidFill>
            <a:srgbClr val="800000"/>
          </a:solidFill>
          <a:latin typeface="Arial" pitchFamily="34" charset="0"/>
        </a:defRPr>
      </a:lvl3pPr>
      <a:lvl4pPr algn="ctr" rtl="0" eaLnBrk="0" fontAlgn="base" hangingPunct="0">
        <a:spcBef>
          <a:spcPct val="0"/>
        </a:spcBef>
        <a:spcAft>
          <a:spcPct val="0"/>
        </a:spcAft>
        <a:defRPr sz="4000" b="1">
          <a:solidFill>
            <a:srgbClr val="800000"/>
          </a:solidFill>
          <a:latin typeface="Arial" pitchFamily="34" charset="0"/>
        </a:defRPr>
      </a:lvl4pPr>
      <a:lvl5pPr algn="ctr" rtl="0" eaLnBrk="0" fontAlgn="base" hangingPunct="0">
        <a:spcBef>
          <a:spcPct val="0"/>
        </a:spcBef>
        <a:spcAft>
          <a:spcPct val="0"/>
        </a:spcAft>
        <a:defRPr sz="4000" b="1">
          <a:solidFill>
            <a:srgbClr val="800000"/>
          </a:solidFill>
          <a:latin typeface="Arial" pitchFamily="34" charset="0"/>
        </a:defRPr>
      </a:lvl5pPr>
      <a:lvl6pPr marL="457200" algn="ctr" rtl="0" eaLnBrk="1" fontAlgn="base" hangingPunct="1">
        <a:spcBef>
          <a:spcPct val="0"/>
        </a:spcBef>
        <a:spcAft>
          <a:spcPct val="0"/>
        </a:spcAft>
        <a:defRPr sz="4000" b="1">
          <a:solidFill>
            <a:schemeClr val="tx2"/>
          </a:solidFill>
          <a:latin typeface="Book Antiqua" pitchFamily="18" charset="0"/>
        </a:defRPr>
      </a:lvl6pPr>
      <a:lvl7pPr marL="914400" algn="ctr" rtl="0" eaLnBrk="1" fontAlgn="base" hangingPunct="1">
        <a:spcBef>
          <a:spcPct val="0"/>
        </a:spcBef>
        <a:spcAft>
          <a:spcPct val="0"/>
        </a:spcAft>
        <a:defRPr sz="4000" b="1">
          <a:solidFill>
            <a:schemeClr val="tx2"/>
          </a:solidFill>
          <a:latin typeface="Book Antiqua" pitchFamily="18" charset="0"/>
        </a:defRPr>
      </a:lvl7pPr>
      <a:lvl8pPr marL="1371600" algn="ctr" rtl="0" eaLnBrk="1" fontAlgn="base" hangingPunct="1">
        <a:spcBef>
          <a:spcPct val="0"/>
        </a:spcBef>
        <a:spcAft>
          <a:spcPct val="0"/>
        </a:spcAft>
        <a:defRPr sz="4000" b="1">
          <a:solidFill>
            <a:schemeClr val="tx2"/>
          </a:solidFill>
          <a:latin typeface="Book Antiqua" pitchFamily="18" charset="0"/>
        </a:defRPr>
      </a:lvl8pPr>
      <a:lvl9pPr marL="1828800" algn="ctr" rtl="0" eaLnBrk="1" fontAlgn="base" hangingPunct="1">
        <a:spcBef>
          <a:spcPct val="0"/>
        </a:spcBef>
        <a:spcAft>
          <a:spcPct val="0"/>
        </a:spcAft>
        <a:defRPr sz="4000" b="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rgbClr val="800000"/>
        </a:buClr>
        <a:buChar char="•"/>
        <a:defRPr sz="3200">
          <a:solidFill>
            <a:srgbClr val="800000"/>
          </a:solidFill>
          <a:latin typeface="+mn-lt"/>
          <a:ea typeface="+mn-ea"/>
          <a:cs typeface="+mn-cs"/>
        </a:defRPr>
      </a:lvl1pPr>
      <a:lvl2pPr marL="742950" indent="-285750" algn="l" rtl="0" eaLnBrk="0" fontAlgn="base" hangingPunct="0">
        <a:spcBef>
          <a:spcPct val="20000"/>
        </a:spcBef>
        <a:spcAft>
          <a:spcPct val="0"/>
        </a:spcAft>
        <a:buClr>
          <a:srgbClr val="800000"/>
        </a:buClr>
        <a:buChar char="–"/>
        <a:defRPr sz="2800">
          <a:solidFill>
            <a:srgbClr val="800000"/>
          </a:solidFill>
          <a:latin typeface="+mn-lt"/>
        </a:defRPr>
      </a:lvl2pPr>
      <a:lvl3pPr marL="1143000" indent="-228600" algn="l" rtl="0" eaLnBrk="0" fontAlgn="base" hangingPunct="0">
        <a:spcBef>
          <a:spcPct val="20000"/>
        </a:spcBef>
        <a:spcAft>
          <a:spcPct val="0"/>
        </a:spcAft>
        <a:buClr>
          <a:srgbClr val="800000"/>
        </a:buClr>
        <a:buChar char="•"/>
        <a:defRPr sz="2400">
          <a:solidFill>
            <a:srgbClr val="800000"/>
          </a:solidFill>
          <a:latin typeface="+mn-lt"/>
        </a:defRPr>
      </a:lvl3pPr>
      <a:lvl4pPr marL="1600200" indent="-228600" algn="l" rtl="0" eaLnBrk="0" fontAlgn="base" hangingPunct="0">
        <a:spcBef>
          <a:spcPct val="20000"/>
        </a:spcBef>
        <a:spcAft>
          <a:spcPct val="0"/>
        </a:spcAft>
        <a:buClr>
          <a:srgbClr val="800000"/>
        </a:buClr>
        <a:buChar char="–"/>
        <a:defRPr sz="2000">
          <a:solidFill>
            <a:srgbClr val="800000"/>
          </a:solidFill>
          <a:latin typeface="+mn-lt"/>
        </a:defRPr>
      </a:lvl4pPr>
      <a:lvl5pPr marL="2057400" indent="-228600" algn="l" rtl="0" eaLnBrk="0" fontAlgn="base" hangingPunct="0">
        <a:spcBef>
          <a:spcPct val="20000"/>
        </a:spcBef>
        <a:spcAft>
          <a:spcPct val="0"/>
        </a:spcAft>
        <a:buClr>
          <a:srgbClr val="800000"/>
        </a:buClr>
        <a:buChar char="»"/>
        <a:defRPr sz="2000">
          <a:solidFill>
            <a:srgbClr val="800000"/>
          </a:solidFill>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1201738" y="3632200"/>
            <a:ext cx="6400800" cy="2536825"/>
          </a:xfrm>
        </p:spPr>
        <p:txBody>
          <a:bodyPr/>
          <a:lstStyle/>
          <a:p>
            <a:pPr eaLnBrk="1" hangingPunct="1">
              <a:lnSpc>
                <a:spcPct val="90000"/>
              </a:lnSpc>
            </a:pPr>
            <a:r>
              <a:rPr lang="en-US" sz="2600" b="1" dirty="0" smtClean="0"/>
              <a:t>Joint Finance Committee Hearing</a:t>
            </a:r>
          </a:p>
          <a:p>
            <a:pPr eaLnBrk="1" hangingPunct="1">
              <a:lnSpc>
                <a:spcPct val="90000"/>
              </a:lnSpc>
            </a:pPr>
            <a:r>
              <a:rPr lang="en-US" sz="2600" b="1" dirty="0" smtClean="0"/>
              <a:t>Fiscal Year 2016</a:t>
            </a:r>
          </a:p>
          <a:p>
            <a:pPr eaLnBrk="1" hangingPunct="1">
              <a:lnSpc>
                <a:spcPct val="90000"/>
              </a:lnSpc>
            </a:pPr>
            <a:endParaRPr lang="en-US" sz="2600" b="1" i="1" dirty="0" smtClean="0"/>
          </a:p>
          <a:p>
            <a:pPr eaLnBrk="1" hangingPunct="1">
              <a:lnSpc>
                <a:spcPct val="90000"/>
              </a:lnSpc>
            </a:pPr>
            <a:r>
              <a:rPr lang="en-US" sz="2600" b="1" i="1" dirty="0" smtClean="0"/>
              <a:t>Mary Peterson</a:t>
            </a:r>
          </a:p>
          <a:p>
            <a:pPr eaLnBrk="1" hangingPunct="1">
              <a:lnSpc>
                <a:spcPct val="90000"/>
              </a:lnSpc>
            </a:pPr>
            <a:r>
              <a:rPr lang="en-US" sz="2600" b="1" i="1" dirty="0" smtClean="0"/>
              <a:t>Division Director</a:t>
            </a:r>
          </a:p>
          <a:p>
            <a:pPr eaLnBrk="1" hangingPunct="1">
              <a:lnSpc>
                <a:spcPct val="90000"/>
              </a:lnSpc>
            </a:pPr>
            <a:r>
              <a:rPr lang="en-US" sz="2600" b="1" i="1" smtClean="0"/>
              <a:t>February 25, 2015</a:t>
            </a:r>
            <a:endParaRPr lang="en-US" sz="2600" b="1" i="1" dirty="0" smtClean="0"/>
          </a:p>
        </p:txBody>
      </p:sp>
      <p:sp>
        <p:nvSpPr>
          <p:cNvPr id="8195" name="Rectangle 2"/>
          <p:cNvSpPr>
            <a:spLocks noGrp="1" noChangeArrowheads="1"/>
          </p:cNvSpPr>
          <p:nvPr>
            <p:ph type="ctrTitle"/>
          </p:nvPr>
        </p:nvSpPr>
        <p:spPr>
          <a:xfrm>
            <a:off x="365125" y="1273175"/>
            <a:ext cx="8272463" cy="1954213"/>
          </a:xfrm>
        </p:spPr>
        <p:txBody>
          <a:bodyPr/>
          <a:lstStyle/>
          <a:p>
            <a:pPr eaLnBrk="1" hangingPunct="1">
              <a:defRPr/>
            </a:pPr>
            <a:r>
              <a:rPr lang="en-US" sz="3200" i="1" dirty="0" smtClean="0"/>
              <a:t>Department of Health and Social Services</a:t>
            </a:r>
            <a:br>
              <a:rPr lang="en-US" sz="3200" i="1" dirty="0" smtClean="0"/>
            </a:br>
            <a:r>
              <a:rPr lang="en-US" sz="3200" i="1" dirty="0" smtClean="0">
                <a:latin typeface="+mn-lt"/>
              </a:rPr>
              <a:t>Division of Long Term Care Residents Protection (DLTCRP)</a:t>
            </a:r>
          </a:p>
        </p:txBody>
      </p:sp>
      <p:sp>
        <p:nvSpPr>
          <p:cNvPr id="5124" name="Line 7"/>
          <p:cNvSpPr>
            <a:spLocks noChangeShapeType="1"/>
          </p:cNvSpPr>
          <p:nvPr/>
        </p:nvSpPr>
        <p:spPr bwMode="auto">
          <a:xfrm>
            <a:off x="2154238" y="4627563"/>
            <a:ext cx="4495800" cy="0"/>
          </a:xfrm>
          <a:prstGeom prst="line">
            <a:avLst/>
          </a:prstGeom>
          <a:noFill/>
          <a:ln w="38100">
            <a:solidFill>
              <a:srgbClr val="FFFFFF"/>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i="1" dirty="0" smtClean="0"/>
              <a:t/>
            </a:r>
            <a:br>
              <a:rPr lang="en-US" i="1" dirty="0" smtClean="0"/>
            </a:br>
            <a:r>
              <a:rPr lang="en-US" i="1" dirty="0" smtClean="0"/>
              <a:t>Surveys</a:t>
            </a:r>
            <a:br>
              <a:rPr lang="en-US" i="1" dirty="0" smtClean="0"/>
            </a:br>
            <a:r>
              <a:rPr lang="en-US" i="1" dirty="0" smtClean="0"/>
              <a:t>CY 2014</a:t>
            </a:r>
            <a:endParaRPr lang="en-US"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6812625"/>
              </p:ext>
            </p:extLst>
          </p:nvPr>
        </p:nvGraphicFramePr>
        <p:xfrm>
          <a:off x="981307" y="2865864"/>
          <a:ext cx="7259444" cy="1573377"/>
        </p:xfrm>
        <a:graphic>
          <a:graphicData uri="http://schemas.openxmlformats.org/drawingml/2006/table">
            <a:tbl>
              <a:tblPr firstRow="1" bandRow="1"/>
              <a:tblGrid>
                <a:gridCol w="2384294"/>
                <a:gridCol w="2455335"/>
                <a:gridCol w="2419815"/>
              </a:tblGrid>
              <a:tr h="758282">
                <a:tc>
                  <a:txBody>
                    <a:bodyPr/>
                    <a:lstStyle/>
                    <a:p>
                      <a:pPr algn="ctr" rtl="0" fontAlgn="ctr"/>
                      <a:r>
                        <a:rPr lang="en-US" sz="1800" b="1" i="0" u="none" strike="noStrike">
                          <a:solidFill>
                            <a:srgbClr val="800000"/>
                          </a:solidFill>
                          <a:effectLst/>
                          <a:latin typeface="Arial"/>
                        </a:rPr>
                        <a:t>Nursing Homes</a:t>
                      </a:r>
                    </a:p>
                  </a:txBody>
                  <a:tcPr marL="9525" marR="9525" marT="9525"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1" i="0" u="none" strike="noStrike" dirty="0">
                          <a:solidFill>
                            <a:srgbClr val="800000"/>
                          </a:solidFill>
                          <a:effectLst/>
                          <a:latin typeface="Arial"/>
                        </a:rPr>
                        <a:t>All Other Providers</a:t>
                      </a:r>
                    </a:p>
                  </a:txBody>
                  <a:tcPr marL="9525" marR="9525" marT="9525"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1" i="0" u="none" strike="noStrike">
                          <a:solidFill>
                            <a:srgbClr val="800000"/>
                          </a:solidFill>
                          <a:effectLst/>
                          <a:latin typeface="Arial"/>
                        </a:rPr>
                        <a:t>Total</a:t>
                      </a:r>
                    </a:p>
                  </a:txBody>
                  <a:tcPr marL="9525" marR="9525" marT="9525"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815095">
                <a:tc>
                  <a:txBody>
                    <a:bodyPr/>
                    <a:lstStyle/>
                    <a:p>
                      <a:pPr algn="ctr" rtl="0" fontAlgn="ctr"/>
                      <a:r>
                        <a:rPr lang="en-US" sz="1800" b="0" i="0" u="none" strike="noStrike">
                          <a:solidFill>
                            <a:srgbClr val="800000"/>
                          </a:solidFill>
                          <a:effectLst/>
                          <a:latin typeface="Arial"/>
                        </a:rPr>
                        <a:t>268</a:t>
                      </a:r>
                    </a:p>
                  </a:txBody>
                  <a:tcPr marL="9525" marR="9525" marT="9525"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dirty="0">
                          <a:solidFill>
                            <a:srgbClr val="800000"/>
                          </a:solidFill>
                          <a:effectLst/>
                          <a:latin typeface="Arial"/>
                        </a:rPr>
                        <a:t>153</a:t>
                      </a:r>
                    </a:p>
                  </a:txBody>
                  <a:tcPr marL="9525" marR="9525" marT="9525"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dirty="0">
                          <a:solidFill>
                            <a:srgbClr val="800000"/>
                          </a:solidFill>
                          <a:effectLst/>
                          <a:latin typeface="Arial"/>
                        </a:rPr>
                        <a:t>421</a:t>
                      </a:r>
                    </a:p>
                  </a:txBody>
                  <a:tcPr marL="9525" marR="9525" marT="9525"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5407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90163586"/>
              </p:ext>
            </p:extLst>
          </p:nvPr>
        </p:nvGraphicFramePr>
        <p:xfrm>
          <a:off x="423747" y="2152186"/>
          <a:ext cx="8263053" cy="3923608"/>
        </p:xfrm>
        <a:graphic>
          <a:graphicData uri="http://schemas.openxmlformats.org/drawingml/2006/table">
            <a:tbl>
              <a:tblPr/>
              <a:tblGrid>
                <a:gridCol w="390975"/>
                <a:gridCol w="357521"/>
                <a:gridCol w="1920019"/>
                <a:gridCol w="900423"/>
                <a:gridCol w="569385"/>
                <a:gridCol w="337659"/>
                <a:gridCol w="350900"/>
                <a:gridCol w="364141"/>
                <a:gridCol w="370762"/>
                <a:gridCol w="370762"/>
                <a:gridCol w="353107"/>
                <a:gridCol w="353107"/>
                <a:gridCol w="311175"/>
                <a:gridCol w="337659"/>
                <a:gridCol w="353107"/>
                <a:gridCol w="297934"/>
                <a:gridCol w="324417"/>
              </a:tblGrid>
              <a:tr h="240115">
                <a:tc gridSpan="7">
                  <a:txBody>
                    <a:bodyPr/>
                    <a:lstStyle/>
                    <a:p>
                      <a:pPr algn="l" fontAlgn="b"/>
                      <a:r>
                        <a:rPr lang="en-US" sz="800" b="1" i="0" u="none" strike="noStrike" dirty="0">
                          <a:solidFill>
                            <a:srgbClr val="000000"/>
                          </a:solidFill>
                          <a:effectLst/>
                          <a:latin typeface="Arial Black"/>
                        </a:rPr>
                        <a:t>Delaware - 10 Most Frequent Nursing Home Citations  </a:t>
                      </a:r>
                    </a:p>
                  </a:txBody>
                  <a:tcPr marL="0" marR="0" marT="0"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800" b="0" i="0" u="none" strike="noStrike">
                          <a:solidFill>
                            <a:srgbClr val="000000"/>
                          </a:solidFill>
                          <a:effectLst/>
                          <a:latin typeface="Arial Narrow"/>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Arial Narrow"/>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Arial Narrow"/>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Arial Narrow"/>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Arial Narrow"/>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Arial Narrow"/>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a:solidFill>
                            <a:srgbClr val="000000"/>
                          </a:solidFill>
                          <a:effectLst/>
                          <a:latin typeface="Arial Narrow"/>
                        </a:rPr>
                        <a:t> </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r>
                        <a:rPr lang="en-US" sz="700" b="1" i="0" u="none" strike="noStrike">
                          <a:solidFill>
                            <a:srgbClr val="000000"/>
                          </a:solidFill>
                          <a:effectLst/>
                          <a:latin typeface="Arial Narrow"/>
                        </a:rPr>
                        <a:t>RBM</a:t>
                      </a: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gridSpan="2">
                  <a:txBody>
                    <a:bodyPr/>
                    <a:lstStyle/>
                    <a:p>
                      <a:pPr algn="r" fontAlgn="b"/>
                      <a:r>
                        <a:rPr lang="en-US" sz="700" b="1" i="0" u="none" strike="noStrike" dirty="0">
                          <a:solidFill>
                            <a:srgbClr val="000000"/>
                          </a:solidFill>
                          <a:effectLst/>
                          <a:latin typeface="Arial Narrow"/>
                        </a:rPr>
                        <a:t>29/Jan/2015</a:t>
                      </a:r>
                    </a:p>
                  </a:txBody>
                  <a:tcPr marL="0" marR="0" marT="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endParaRPr lang="en-US"/>
                    </a:p>
                  </a:txBody>
                  <a:tcPr/>
                </a:tc>
              </a:tr>
              <a:tr h="165209">
                <a:tc gridSpan="17">
                  <a:txBody>
                    <a:bodyPr/>
                    <a:lstStyle/>
                    <a:p>
                      <a:pPr algn="l" fontAlgn="b"/>
                      <a:r>
                        <a:rPr lang="en-US" sz="800" b="1" i="0" u="none" strike="noStrike" dirty="0">
                          <a:solidFill>
                            <a:srgbClr val="000000"/>
                          </a:solidFill>
                          <a:effectLst/>
                          <a:latin typeface="Arial Black"/>
                        </a:rPr>
                        <a:t>Current </a:t>
                      </a:r>
                      <a:r>
                        <a:rPr lang="en-US" sz="800" b="1" i="0" u="none" strike="noStrike" dirty="0" smtClean="0">
                          <a:solidFill>
                            <a:srgbClr val="000000"/>
                          </a:solidFill>
                          <a:effectLst/>
                          <a:latin typeface="Arial Black"/>
                        </a:rPr>
                        <a:t>Surveys</a:t>
                      </a:r>
                      <a:r>
                        <a:rPr lang="en-US" sz="800" b="1" i="0" u="none" strike="noStrike" dirty="0">
                          <a:solidFill>
                            <a:srgbClr val="000000"/>
                          </a:solidFill>
                          <a:effectLst/>
                          <a:latin typeface="Arial Black"/>
                        </a:rPr>
                        <a:t>, 2012 and 2013 Per Total, Citation Scope and Severity</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384">
                <a:tc gridSpan="17">
                  <a:txBody>
                    <a:bodyPr/>
                    <a:lstStyle/>
                    <a:p>
                      <a:pPr algn="l" fontAlgn="b"/>
                      <a:r>
                        <a:rPr lang="en-US" sz="800" b="1" i="0" u="none" strike="noStrike" dirty="0">
                          <a:solidFill>
                            <a:srgbClr val="000000"/>
                          </a:solidFill>
                          <a:effectLst/>
                          <a:latin typeface="Arial Narrow"/>
                        </a:rPr>
                        <a:t>Source: Casper Reports O314S, updated 20 February 2014, and 27 January 2015</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384">
                <a:tc gridSpan="17">
                  <a:txBody>
                    <a:bodyPr/>
                    <a:lstStyle/>
                    <a:p>
                      <a:pPr algn="l" fontAlgn="b"/>
                      <a:r>
                        <a:rPr lang="en-US" sz="800" b="1" i="0" u="none" strike="noStrike">
                          <a:solidFill>
                            <a:srgbClr val="000000"/>
                          </a:solidFill>
                          <a:effectLst/>
                          <a:latin typeface="Arial Narrow"/>
                        </a:rPr>
                        <a:t>NOTE: "T" after a ranking number means tied. </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775">
                <a:tc gridSpan="4">
                  <a:txBody>
                    <a:bodyPr/>
                    <a:lstStyle/>
                    <a:p>
                      <a:pPr algn="l" fontAlgn="b"/>
                      <a:r>
                        <a:rPr lang="en-US" sz="800" b="0" i="0" u="none" strike="noStrike">
                          <a:solidFill>
                            <a:srgbClr val="000000"/>
                          </a:solidFill>
                          <a:effectLst/>
                          <a:latin typeface="Arial Narrow"/>
                        </a:rPr>
                        <a:t> </a:t>
                      </a:r>
                    </a:p>
                  </a:txBody>
                  <a:tcPr marL="0" marR="0" marT="0" marB="0" anchor="b">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13">
                  <a:txBody>
                    <a:bodyPr/>
                    <a:lstStyle/>
                    <a:p>
                      <a:pPr algn="ctr" fontAlgn="b"/>
                      <a:r>
                        <a:rPr lang="en-US" sz="800" b="1" i="0" u="none" strike="noStrike">
                          <a:solidFill>
                            <a:srgbClr val="000000"/>
                          </a:solidFill>
                          <a:effectLst/>
                          <a:latin typeface="Arial Narrow"/>
                        </a:rPr>
                        <a:t>Severity and Scope</a:t>
                      </a:r>
                    </a:p>
                  </a:txBody>
                  <a:tcPr marL="0" marR="0" marT="0" marB="0" anchor="b">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8775">
                <a:tc>
                  <a:txBody>
                    <a:bodyPr/>
                    <a:lstStyle/>
                    <a:p>
                      <a:pPr algn="l" fontAlgn="b"/>
                      <a:r>
                        <a:rPr lang="en-US" sz="800" b="0" i="0" u="none" strike="noStrike">
                          <a:solidFill>
                            <a:srgbClr val="000000"/>
                          </a:solidFill>
                          <a:effectLst/>
                          <a:latin typeface="Arial Narrow"/>
                        </a:rPr>
                        <a:t> </a:t>
                      </a:r>
                    </a:p>
                  </a:txBody>
                  <a:tcPr marL="0" marR="0" marT="0" marB="0" anchor="b">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endParaRPr lang="en-US" sz="800" b="1"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Regulation</a:t>
                      </a: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Arial Narrow"/>
                      </a:endParaRPr>
                    </a:p>
                  </a:txBody>
                  <a:tcPr marL="0" marR="0" marT="0" marB="0" anchor="b">
                    <a:lnL>
                      <a:noFill/>
                    </a:lnL>
                    <a:lnR>
                      <a:noFill/>
                    </a:lnR>
                    <a:lnT>
                      <a:noFill/>
                    </a:lnT>
                    <a:lnB>
                      <a:noFill/>
                    </a:lnB>
                  </a:tcPr>
                </a:tc>
                <a:tc gridSpan="5">
                  <a:txBody>
                    <a:bodyPr/>
                    <a:lstStyle/>
                    <a:p>
                      <a:pPr algn="ctr" fontAlgn="b"/>
                      <a:r>
                        <a:rPr lang="en-US" sz="800" b="1" i="0" u="none" strike="noStrike">
                          <a:solidFill>
                            <a:srgbClr val="000000"/>
                          </a:solidFill>
                          <a:effectLst/>
                          <a:latin typeface="Arial Narrow"/>
                        </a:rPr>
                        <a:t>No Actual Harm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algn="ctr" fontAlgn="b"/>
                      <a:r>
                        <a:rPr lang="en-US" sz="800" b="1" i="0" u="none" strike="noStrike">
                          <a:solidFill>
                            <a:srgbClr val="000000"/>
                          </a:solidFill>
                          <a:effectLst/>
                          <a:latin typeface="Arial Narrow"/>
                        </a:rPr>
                        <a:t>Actual Harm, Immediate Jeopardy</a:t>
                      </a:r>
                    </a:p>
                  </a:txBody>
                  <a:tcPr marL="0" marR="0" marT="0" marB="0" anchor="b">
                    <a:lnL>
                      <a:noFill/>
                    </a:lnL>
                    <a:lnR w="19050" cap="flat" cmpd="sng" algn="ctr">
                      <a:solidFill>
                        <a:srgbClr val="000000"/>
                      </a:solidFill>
                      <a:prstDash val="solid"/>
                      <a:round/>
                      <a:headEnd type="none" w="med" len="med"/>
                      <a:tailEnd type="none" w="med" len="med"/>
                    </a:lnR>
                    <a:lnT>
                      <a:noFill/>
                    </a:lnT>
                    <a:lnB>
                      <a:noFill/>
                    </a:lnB>
                    <a:solidFill>
                      <a:srgbClr val="B8CC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5384">
                <a:tc>
                  <a:txBody>
                    <a:bodyPr/>
                    <a:lstStyle/>
                    <a:p>
                      <a:pPr algn="ctr" fontAlgn="b"/>
                      <a:r>
                        <a:rPr lang="en-US" sz="800" b="1" i="0" u="none" strike="noStrike">
                          <a:solidFill>
                            <a:srgbClr val="000000"/>
                          </a:solidFill>
                          <a:effectLst/>
                          <a:latin typeface="Arial Narrow"/>
                        </a:rPr>
                        <a:t>Rank</a:t>
                      </a:r>
                    </a:p>
                  </a:txBody>
                  <a:tcPr marL="0" marR="0" marT="0" marB="0" anchor="b">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800" b="1" i="0" u="none" strike="noStrike">
                          <a:solidFill>
                            <a:srgbClr val="000000"/>
                          </a:solidFill>
                          <a:effectLst/>
                          <a:latin typeface="Arial Narrow"/>
                        </a:rPr>
                        <a:t> F Tag</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Tag Description</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Group</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Cumulative</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Total,</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B&amp;C</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D</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E</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F</a:t>
                      </a: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Total,</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G</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H</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I</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J</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K</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L</a:t>
                      </a:r>
                    </a:p>
                  </a:txBody>
                  <a:tcPr marL="0" marR="0" marT="0" marB="0" anchor="b">
                    <a:lnL>
                      <a:noFill/>
                    </a:lnL>
                    <a:lnR w="19050" cap="flat" cmpd="sng" algn="ctr">
                      <a:solidFill>
                        <a:srgbClr val="000000"/>
                      </a:solidFill>
                      <a:prstDash val="solid"/>
                      <a:round/>
                      <a:headEnd type="none" w="med" len="med"/>
                      <a:tailEnd type="none" w="med" len="med"/>
                    </a:lnR>
                    <a:lnT>
                      <a:noFill/>
                    </a:lnT>
                    <a:lnB>
                      <a:noFill/>
                    </a:lnB>
                    <a:solidFill>
                      <a:srgbClr val="B8CCE4"/>
                    </a:solidFill>
                  </a:tcPr>
                </a:tc>
              </a:tr>
              <a:tr h="138775">
                <a:tc>
                  <a:txBody>
                    <a:bodyPr/>
                    <a:lstStyle/>
                    <a:p>
                      <a:pPr algn="l" fontAlgn="b"/>
                      <a:r>
                        <a:rPr lang="en-US" sz="800" b="1" i="0" u="none" strike="noStrike">
                          <a:solidFill>
                            <a:srgbClr val="000000"/>
                          </a:solidFill>
                          <a:effectLst/>
                          <a:latin typeface="Arial Narrow"/>
                        </a:rPr>
                        <a:t> </a:t>
                      </a:r>
                    </a:p>
                  </a:txBody>
                  <a:tcPr marL="0" marR="0" marT="0" marB="0" anchor="b">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800" b="1"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endParaRPr lang="en-US" sz="800" b="0" i="0" u="none" strike="noStrike" dirty="0">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B-F</a:t>
                      </a:r>
                    </a:p>
                  </a:txBody>
                  <a:tcPr marL="0" marR="0" marT="0" marB="0" anchor="b">
                    <a:lnL>
                      <a:noFill/>
                    </a:lnL>
                    <a:lnR>
                      <a:noFill/>
                    </a:lnR>
                    <a:lnT>
                      <a:noFill/>
                    </a:lnT>
                    <a:lnB>
                      <a:noFill/>
                    </a:lnB>
                  </a:tcPr>
                </a:tc>
                <a:tc>
                  <a:txBody>
                    <a:bodyPr/>
                    <a:lstStyle/>
                    <a:p>
                      <a:pPr algn="ctr" fontAlgn="b"/>
                      <a:endParaRPr lang="en-US" sz="800" b="1"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a:noFill/>
                    </a:lnB>
                  </a:tcPr>
                </a:tc>
                <a:tc>
                  <a:txBody>
                    <a:bodyPr/>
                    <a:lstStyle/>
                    <a:p>
                      <a:pPr algn="ctr" fontAlgn="b"/>
                      <a:r>
                        <a:rPr lang="en-US" sz="800" b="1" i="0" u="none" strike="noStrike">
                          <a:solidFill>
                            <a:srgbClr val="000000"/>
                          </a:solidFill>
                          <a:effectLst/>
                          <a:latin typeface="Arial Narrow"/>
                        </a:rPr>
                        <a:t>G-L</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 </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 </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 </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 </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 </a:t>
                      </a:r>
                    </a:p>
                  </a:txBody>
                  <a:tcPr marL="0" marR="0" marT="0" marB="0" anchor="b">
                    <a:lnL>
                      <a:noFill/>
                    </a:lnL>
                    <a:lnR>
                      <a:noFill/>
                    </a:lnR>
                    <a:lnT>
                      <a:noFill/>
                    </a:lnT>
                    <a:lnB>
                      <a:noFill/>
                    </a:lnB>
                    <a:solidFill>
                      <a:srgbClr val="B8CCE4"/>
                    </a:solidFill>
                  </a:tcPr>
                </a:tc>
                <a:tc>
                  <a:txBody>
                    <a:bodyPr/>
                    <a:lstStyle/>
                    <a:p>
                      <a:pPr algn="ctr" fontAlgn="b"/>
                      <a:r>
                        <a:rPr lang="en-US" sz="800" b="1" i="0" u="none" strike="noStrike">
                          <a:solidFill>
                            <a:srgbClr val="000000"/>
                          </a:solidFill>
                          <a:effectLst/>
                          <a:latin typeface="Arial Narrow"/>
                        </a:rPr>
                        <a:t> </a:t>
                      </a:r>
                    </a:p>
                  </a:txBody>
                  <a:tcPr marL="0" marR="0" marT="0" marB="0" anchor="b">
                    <a:lnL>
                      <a:noFill/>
                    </a:lnL>
                    <a:lnR w="19050" cap="flat" cmpd="sng" algn="ctr">
                      <a:solidFill>
                        <a:srgbClr val="000000"/>
                      </a:solidFill>
                      <a:prstDash val="solid"/>
                      <a:round/>
                      <a:headEnd type="none" w="med" len="med"/>
                      <a:tailEnd type="none" w="med" len="med"/>
                    </a:lnR>
                    <a:lnT>
                      <a:noFill/>
                    </a:lnT>
                    <a:lnB>
                      <a:noFill/>
                    </a:lnB>
                    <a:solidFill>
                      <a:srgbClr val="B8CCE4"/>
                    </a:solidFill>
                  </a:tcPr>
                </a:tc>
              </a:tr>
              <a:tr h="145384">
                <a:tc gridSpan="5">
                  <a:txBody>
                    <a:bodyPr/>
                    <a:lstStyle/>
                    <a:p>
                      <a:pPr algn="ctr" fontAlgn="b"/>
                      <a:r>
                        <a:rPr lang="en-US" sz="800" b="1" i="0" u="none" strike="noStrike">
                          <a:solidFill>
                            <a:srgbClr val="000000"/>
                          </a:solidFill>
                          <a:effectLst/>
                          <a:latin typeface="Arial Narrow"/>
                        </a:rPr>
                        <a:t> </a:t>
                      </a:r>
                    </a:p>
                  </a:txBody>
                  <a:tcPr marL="0" marR="0" marT="0" marB="0" anchor="b">
                    <a:lnL w="190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800" b="1" i="0" u="none" strike="noStrike">
                        <a:solidFill>
                          <a:srgbClr val="000000"/>
                        </a:solidFill>
                        <a:effectLst/>
                        <a:latin typeface="Arial Narrow"/>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1" i="0" u="none" strike="noStrike">
                        <a:solidFill>
                          <a:srgbClr val="000000"/>
                        </a:solidFill>
                        <a:effectLst/>
                        <a:latin typeface="Arial Narrow"/>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800" b="0" i="0" u="none" strike="noStrike">
                        <a:solidFill>
                          <a:srgbClr val="000000"/>
                        </a:solidFill>
                        <a:effectLst/>
                        <a:latin typeface="Arial Narrow"/>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gridSpan="7">
                  <a:txBody>
                    <a:bodyPr/>
                    <a:lstStyle/>
                    <a:p>
                      <a:pPr algn="ctr" fontAlgn="b"/>
                      <a:r>
                        <a:rPr lang="en-US" sz="800" b="1" i="0" u="none" strike="noStrike">
                          <a:solidFill>
                            <a:srgbClr val="000000"/>
                          </a:solidFill>
                          <a:effectLst/>
                          <a:latin typeface="Arial Narrow"/>
                        </a:rPr>
                        <a:t> </a:t>
                      </a:r>
                    </a:p>
                  </a:txBody>
                  <a:tcPr marL="0" marR="0" marT="0" marB="0" anchor="b">
                    <a:lnL>
                      <a:noFill/>
                    </a:lnL>
                    <a:lnR w="190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1292">
                <a:tc>
                  <a:txBody>
                    <a:bodyPr/>
                    <a:lstStyle/>
                    <a:p>
                      <a:pPr algn="ctr" fontAlgn="b"/>
                      <a:r>
                        <a:rPr lang="en-US" sz="800" b="1" i="0" u="none" strike="noStrike">
                          <a:solidFill>
                            <a:srgbClr val="000000"/>
                          </a:solidFill>
                          <a:effectLst/>
                          <a:latin typeface="Arial Narrow"/>
                        </a:rPr>
                        <a:t> </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Arial Narrow"/>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467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461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278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158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a:solidFill>
                            <a:srgbClr val="000000"/>
                          </a:solidFill>
                          <a:effectLst/>
                          <a:latin typeface="Arial Narrow"/>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11467">
                <a:tc>
                  <a:txBody>
                    <a:bodyPr/>
                    <a:lstStyle/>
                    <a:p>
                      <a:pPr algn="ctr" fontAlgn="b"/>
                      <a:r>
                        <a:rPr lang="en-US" sz="800" b="1" i="0" u="none" strike="noStrike">
                          <a:solidFill>
                            <a:srgbClr val="000000"/>
                          </a:solidFill>
                          <a:effectLst/>
                          <a:latin typeface="Arial Narrow"/>
                        </a:rPr>
                        <a:t>1</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Provide Care/Services for Highest Well being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Care Quality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04859">
                <a:tc>
                  <a:txBody>
                    <a:bodyPr/>
                    <a:lstStyle/>
                    <a:p>
                      <a:pPr algn="ctr" fontAlgn="b"/>
                      <a:r>
                        <a:rPr lang="en-US" sz="800" b="1" i="0" u="none" strike="noStrike">
                          <a:solidFill>
                            <a:srgbClr val="000000"/>
                          </a:solidFill>
                          <a:effectLst/>
                          <a:latin typeface="Arial Narrow"/>
                        </a:rPr>
                        <a:t>2</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Develop Comprehensive Care Plans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Resident Assessment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91642">
                <a:tc>
                  <a:txBody>
                    <a:bodyPr/>
                    <a:lstStyle/>
                    <a:p>
                      <a:pPr algn="ctr" fontAlgn="b"/>
                      <a:r>
                        <a:rPr lang="en-US" sz="800" b="1" i="0" u="none" strike="noStrike">
                          <a:solidFill>
                            <a:srgbClr val="000000"/>
                          </a:solidFill>
                          <a:effectLst/>
                          <a:latin typeface="Arial Narrow"/>
                        </a:rPr>
                        <a:t>3</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Food Procure, Store/Prepare/Serve-Sanitary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Arial Narrow"/>
                        </a:rPr>
                        <a:t>Dietary Services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91642">
                <a:tc>
                  <a:txBody>
                    <a:bodyPr/>
                    <a:lstStyle/>
                    <a:p>
                      <a:pPr algn="ctr" fontAlgn="b"/>
                      <a:r>
                        <a:rPr lang="en-US" sz="800" b="1" i="0" u="none" strike="noStrike">
                          <a:solidFill>
                            <a:srgbClr val="000000"/>
                          </a:solidFill>
                          <a:effectLst/>
                          <a:latin typeface="Arial Narrow"/>
                        </a:rPr>
                        <a:t>4</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441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Infection Control, Prevent Spread, Linens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Infection Control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98250">
                <a:tc>
                  <a:txBody>
                    <a:bodyPr/>
                    <a:lstStyle/>
                    <a:p>
                      <a:pPr algn="ctr" fontAlgn="b"/>
                      <a:r>
                        <a:rPr lang="en-US" sz="800" b="1" i="0" u="none" strike="noStrike">
                          <a:solidFill>
                            <a:srgbClr val="000000"/>
                          </a:solidFill>
                          <a:effectLst/>
                          <a:latin typeface="Arial Narrow"/>
                        </a:rPr>
                        <a:t>5</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Right to Participate Planning Care; Revise CP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Resident Assessment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98250">
                <a:tc>
                  <a:txBody>
                    <a:bodyPr/>
                    <a:lstStyle/>
                    <a:p>
                      <a:pPr algn="ctr" fontAlgn="b"/>
                      <a:r>
                        <a:rPr lang="en-US" sz="800" b="1" i="0" u="none" strike="noStrike">
                          <a:solidFill>
                            <a:srgbClr val="000000"/>
                          </a:solidFill>
                          <a:effectLst/>
                          <a:latin typeface="Arial Narrow"/>
                        </a:rPr>
                        <a:t>6</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Drug Regimen is Free From Unnecessary Drugs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Care Quality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11467">
                <a:tc>
                  <a:txBody>
                    <a:bodyPr/>
                    <a:lstStyle/>
                    <a:p>
                      <a:pPr algn="ctr" fontAlgn="b"/>
                      <a:r>
                        <a:rPr lang="en-US" sz="800" b="1" i="0" u="none" strike="noStrike">
                          <a:solidFill>
                            <a:srgbClr val="000000"/>
                          </a:solidFill>
                          <a:effectLst/>
                          <a:latin typeface="Arial Narrow"/>
                        </a:rPr>
                        <a:t>7</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Dignity and Respect of Individuality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Life Quality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11467">
                <a:tc>
                  <a:txBody>
                    <a:bodyPr/>
                    <a:lstStyle/>
                    <a:p>
                      <a:pPr algn="ctr" fontAlgn="b"/>
                      <a:r>
                        <a:rPr lang="en-US" sz="800" b="1" i="0" u="none" strike="noStrike">
                          <a:solidFill>
                            <a:srgbClr val="000000"/>
                          </a:solidFill>
                          <a:effectLst/>
                          <a:latin typeface="Arial Narrow"/>
                        </a:rPr>
                        <a:t>8T</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Free of Accident Hazards.Supervision/Devices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Care Quality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53761">
                <a:tc>
                  <a:txBody>
                    <a:bodyPr/>
                    <a:lstStyle/>
                    <a:p>
                      <a:pPr algn="ctr" fontAlgn="b"/>
                      <a:r>
                        <a:rPr lang="en-US" sz="800" b="1" i="0" u="none" strike="noStrike">
                          <a:solidFill>
                            <a:srgbClr val="000000"/>
                          </a:solidFill>
                          <a:effectLst/>
                          <a:latin typeface="Arial Narrow"/>
                        </a:rPr>
                        <a:t>8T</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Resident Records Ccmplete, Accurate, Accessible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Administration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11467">
                <a:tc>
                  <a:txBody>
                    <a:bodyPr/>
                    <a:lstStyle/>
                    <a:p>
                      <a:pPr algn="ctr" fontAlgn="b"/>
                      <a:r>
                        <a:rPr lang="en-US" sz="800" b="1" i="0" u="none" strike="noStrike">
                          <a:solidFill>
                            <a:srgbClr val="000000"/>
                          </a:solidFill>
                          <a:effectLst/>
                          <a:latin typeface="Arial Narrow"/>
                        </a:rPr>
                        <a:t>9</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Investigate/Report Allegations/individuals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Behavior Practices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04859">
                <a:tc>
                  <a:txBody>
                    <a:bodyPr/>
                    <a:lstStyle/>
                    <a:p>
                      <a:pPr algn="ctr" fontAlgn="b"/>
                      <a:r>
                        <a:rPr lang="en-US" sz="800" b="1" i="0" u="none" strike="noStrike">
                          <a:solidFill>
                            <a:srgbClr val="000000"/>
                          </a:solidFill>
                          <a:effectLst/>
                          <a:latin typeface="Arial Narrow"/>
                        </a:rPr>
                        <a:t>10</a:t>
                      </a:r>
                    </a:p>
                  </a:txBody>
                  <a:tcPr marL="0" marR="0" marT="0"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431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Drug Records, Label/Store Drugs and Biolgicals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Pharmacy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Arial Narrow"/>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dirty="0">
                          <a:solidFill>
                            <a:srgbClr val="000000"/>
                          </a:solidFill>
                          <a:effectLst/>
                          <a:latin typeface="Arial Narrow"/>
                        </a:rPr>
                        <a:t>0</a:t>
                      </a:r>
                    </a:p>
                  </a:txBody>
                  <a:tcPr marL="0" marR="0" marT="0"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bl>
          </a:graphicData>
        </a:graphic>
      </p:graphicFrame>
      <p:sp>
        <p:nvSpPr>
          <p:cNvPr id="3" name="Title 2"/>
          <p:cNvSpPr>
            <a:spLocks noGrp="1"/>
          </p:cNvSpPr>
          <p:nvPr>
            <p:ph type="title"/>
          </p:nvPr>
        </p:nvSpPr>
        <p:spPr/>
        <p:txBody>
          <a:bodyPr/>
          <a:lstStyle/>
          <a:p>
            <a:r>
              <a:rPr lang="en-US" dirty="0"/>
              <a:t>Nursing Home Citations</a:t>
            </a:r>
          </a:p>
        </p:txBody>
      </p:sp>
    </p:spTree>
    <p:extLst>
      <p:ext uri="{BB962C8B-B14F-4D97-AF65-F5344CB8AC3E}">
        <p14:creationId xmlns:p14="http://schemas.microsoft.com/office/powerpoint/2010/main" val="101857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1296988"/>
            <a:ext cx="8229600" cy="4829175"/>
          </a:xfrm>
        </p:spPr>
        <p:txBody>
          <a:bodyPr/>
          <a:lstStyle/>
          <a:p>
            <a:pPr algn="ctr">
              <a:buFontTx/>
              <a:buNone/>
            </a:pPr>
            <a:endParaRPr lang="en-US" sz="4000" b="1" i="1" dirty="0" smtClean="0">
              <a:cs typeface="Arial" charset="0"/>
            </a:endParaRPr>
          </a:p>
          <a:p>
            <a:pPr algn="ctr">
              <a:buFontTx/>
              <a:buNone/>
            </a:pPr>
            <a:r>
              <a:rPr lang="en-US" sz="4000" b="1" i="1" dirty="0" smtClean="0">
                <a:cs typeface="Arial" charset="0"/>
              </a:rPr>
              <a:t>Certified Nurse Aides</a:t>
            </a:r>
            <a:endParaRPr lang="en-US" sz="4000" b="1" i="1" dirty="0">
              <a:cs typeface="Arial" charset="0"/>
            </a:endParaRPr>
          </a:p>
          <a:p>
            <a:pPr algn="ctr">
              <a:buFontTx/>
              <a:buNone/>
            </a:pPr>
            <a:r>
              <a:rPr lang="en-US" dirty="0" smtClean="0"/>
              <a:t>10,300 Active</a:t>
            </a:r>
          </a:p>
          <a:p>
            <a:pPr algn="ctr">
              <a:buFontTx/>
              <a:buNone/>
            </a:pPr>
            <a:endParaRPr lang="en-US" sz="2400" dirty="0"/>
          </a:p>
          <a:p>
            <a:pPr algn="ctr">
              <a:buFontTx/>
              <a:buNone/>
            </a:pPr>
            <a:r>
              <a:rPr lang="en-US" sz="4000" b="1" i="1" dirty="0" smtClean="0"/>
              <a:t>Nurse Aide Training Programs</a:t>
            </a:r>
          </a:p>
          <a:p>
            <a:pPr algn="ctr">
              <a:buFontTx/>
              <a:buNone/>
            </a:pPr>
            <a:r>
              <a:rPr lang="en-US" dirty="0" smtClean="0"/>
              <a:t>32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p:txBody>
          <a:bodyPr/>
          <a:lstStyle/>
          <a:p>
            <a:pPr algn="ctr"/>
            <a:r>
              <a:rPr lang="en-US" sz="2400" dirty="0" smtClean="0"/>
              <a:t>Prioritizing our workload and maximizing efficiencies to protect our residents as best we can with fewer resources</a:t>
            </a:r>
          </a:p>
          <a:p>
            <a:pPr algn="ctr"/>
            <a:endParaRPr lang="en-US" sz="2400" dirty="0" smtClean="0"/>
          </a:p>
          <a:p>
            <a:pPr algn="ctr"/>
            <a:r>
              <a:rPr lang="en-US" sz="2400" dirty="0" smtClean="0"/>
              <a:t>Keeping current with Adult Abuse Registry placements </a:t>
            </a:r>
            <a:endParaRPr lang="en-US" dirty="0" smtClean="0"/>
          </a:p>
        </p:txBody>
      </p:sp>
      <p:sp>
        <p:nvSpPr>
          <p:cNvPr id="20483" name="Title 1"/>
          <p:cNvSpPr>
            <a:spLocks noGrp="1"/>
          </p:cNvSpPr>
          <p:nvPr>
            <p:ph type="title"/>
          </p:nvPr>
        </p:nvSpPr>
        <p:spPr/>
        <p:txBody>
          <a:bodyPr/>
          <a:lstStyle/>
          <a:p>
            <a:r>
              <a:rPr lang="en-US" i="1" dirty="0" smtClean="0">
                <a:cs typeface="Arial" charset="0"/>
              </a:rPr>
              <a:t>Our Challenges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2196790"/>
            <a:ext cx="8229600" cy="3929373"/>
          </a:xfrm>
        </p:spPr>
        <p:txBody>
          <a:bodyPr/>
          <a:lstStyle/>
          <a:p>
            <a:pPr algn="ctr">
              <a:buFontTx/>
              <a:buNone/>
            </a:pPr>
            <a:r>
              <a:rPr lang="en-US" sz="4000" b="1" i="1" dirty="0" smtClean="0"/>
              <a:t>Thank You </a:t>
            </a:r>
          </a:p>
          <a:p>
            <a:pPr algn="ctr">
              <a:buFontTx/>
              <a:buNone/>
            </a:pPr>
            <a:endParaRPr lang="en-US" sz="4000" b="1" i="1" dirty="0" smtClean="0"/>
          </a:p>
          <a:p>
            <a:pPr algn="ctr">
              <a:buFontTx/>
              <a:buNone/>
            </a:pPr>
            <a:r>
              <a:rPr lang="en-US" sz="4000" b="1" i="1" dirty="0" smtClean="0"/>
              <a:t>Are there any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subTitle" idx="1"/>
          </p:nvPr>
        </p:nvSpPr>
        <p:spPr>
          <a:xfrm>
            <a:off x="524107" y="2370138"/>
            <a:ext cx="8129240" cy="3759200"/>
          </a:xfrm>
        </p:spPr>
        <p:txBody>
          <a:bodyPr/>
          <a:lstStyle/>
          <a:p>
            <a:pPr marL="457200" indent="-457200" algn="l">
              <a:lnSpc>
                <a:spcPct val="90000"/>
              </a:lnSpc>
              <a:buFont typeface="Arial" pitchFamily="34" charset="0"/>
              <a:buChar char="•"/>
              <a:defRPr/>
            </a:pPr>
            <a:r>
              <a:rPr lang="en-US" sz="2800" dirty="0" smtClean="0"/>
              <a:t>To promote the quality of care, safety and security of people living in long-term care settings; </a:t>
            </a:r>
          </a:p>
          <a:p>
            <a:pPr marL="457200" indent="-457200" algn="l">
              <a:lnSpc>
                <a:spcPct val="90000"/>
              </a:lnSpc>
              <a:buFont typeface="Arial" pitchFamily="34" charset="0"/>
              <a:buChar char="•"/>
              <a:defRPr/>
            </a:pPr>
            <a:r>
              <a:rPr lang="en-US" sz="2800" dirty="0" smtClean="0"/>
              <a:t>To ensure facilities' compliance with state and federal laws and regulations; and</a:t>
            </a:r>
          </a:p>
          <a:p>
            <a:pPr marL="457200" indent="-457200" algn="l">
              <a:lnSpc>
                <a:spcPct val="90000"/>
              </a:lnSpc>
              <a:buFont typeface="Arial" pitchFamily="34" charset="0"/>
              <a:buChar char="•"/>
              <a:defRPr/>
            </a:pPr>
            <a:r>
              <a:rPr lang="en-US" sz="2800" dirty="0" smtClean="0"/>
              <a:t>To advocate on behalf of residents</a:t>
            </a:r>
          </a:p>
          <a:p>
            <a:pPr>
              <a:lnSpc>
                <a:spcPct val="90000"/>
              </a:lnSpc>
              <a:defRPr/>
            </a:pPr>
            <a:endParaRPr lang="en-US" dirty="0" smtClean="0"/>
          </a:p>
        </p:txBody>
      </p:sp>
      <p:sp>
        <p:nvSpPr>
          <p:cNvPr id="9219" name="Rectangle 2"/>
          <p:cNvSpPr>
            <a:spLocks noGrp="1" noChangeArrowheads="1"/>
          </p:cNvSpPr>
          <p:nvPr>
            <p:ph type="ctrTitle"/>
          </p:nvPr>
        </p:nvSpPr>
        <p:spPr>
          <a:xfrm>
            <a:off x="690563" y="1077913"/>
            <a:ext cx="7772400" cy="1355725"/>
          </a:xfrm>
        </p:spPr>
        <p:txBody>
          <a:bodyPr/>
          <a:lstStyle/>
          <a:p>
            <a:pPr>
              <a:defRPr/>
            </a:pPr>
            <a:r>
              <a:rPr lang="en-US" i="1" dirty="0" smtClean="0">
                <a:latin typeface="+mn-lt"/>
              </a:rPr>
              <a:t>Our Mission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pPr>
              <a:buFont typeface="Arial" panose="020B0604020202020204" pitchFamily="34" charset="0"/>
              <a:buChar char="•"/>
            </a:pPr>
            <a:r>
              <a:rPr lang="en-US" sz="2000" dirty="0" smtClean="0"/>
              <a:t>Annual certification of nursing homes</a:t>
            </a:r>
          </a:p>
          <a:p>
            <a:pPr>
              <a:buFont typeface="Arial" panose="020B0604020202020204" pitchFamily="34" charset="0"/>
              <a:buChar char="•"/>
            </a:pPr>
            <a:r>
              <a:rPr lang="en-US" sz="2000" dirty="0" smtClean="0"/>
              <a:t>Annual licensure of long term care facilities</a:t>
            </a:r>
          </a:p>
          <a:p>
            <a:pPr marL="684212">
              <a:buFont typeface="Wingdings" panose="05000000000000000000" pitchFamily="2" charset="2"/>
              <a:buChar char="Ø"/>
            </a:pPr>
            <a:r>
              <a:rPr lang="en-US" sz="1800" dirty="0" smtClean="0"/>
              <a:t>Nursing Homes</a:t>
            </a:r>
          </a:p>
          <a:p>
            <a:pPr marL="684213">
              <a:buFont typeface="Wingdings" panose="05000000000000000000" pitchFamily="2" charset="2"/>
              <a:buChar char="Ø"/>
            </a:pPr>
            <a:r>
              <a:rPr lang="en-US" sz="1800" dirty="0" smtClean="0"/>
              <a:t>Intermediate Care Facilities for Persons with Intellectual Disabilities</a:t>
            </a:r>
          </a:p>
          <a:p>
            <a:pPr marL="684212">
              <a:buFont typeface="Wingdings" panose="05000000000000000000" pitchFamily="2" charset="2"/>
              <a:buChar char="Ø"/>
            </a:pPr>
            <a:r>
              <a:rPr lang="en-US" sz="1800" dirty="0" smtClean="0"/>
              <a:t>Assisted Living Facilities</a:t>
            </a:r>
          </a:p>
          <a:p>
            <a:pPr marL="684212">
              <a:buFont typeface="Wingdings" panose="05000000000000000000" pitchFamily="2" charset="2"/>
              <a:buChar char="Ø"/>
            </a:pPr>
            <a:r>
              <a:rPr lang="en-US" sz="1800" dirty="0" smtClean="0"/>
              <a:t>Rest Residential Facilities</a:t>
            </a:r>
          </a:p>
          <a:p>
            <a:pPr marL="684213">
              <a:buFont typeface="Wingdings" panose="05000000000000000000" pitchFamily="2" charset="2"/>
              <a:buChar char="Ø"/>
            </a:pPr>
            <a:r>
              <a:rPr lang="en-US" sz="1800" dirty="0" smtClean="0"/>
              <a:t>Intensive Behavioral Support and Educational Residences</a:t>
            </a:r>
          </a:p>
          <a:p>
            <a:pPr marL="684213">
              <a:buFont typeface="Wingdings" panose="05000000000000000000" pitchFamily="2" charset="2"/>
              <a:buChar char="Ø"/>
            </a:pPr>
            <a:r>
              <a:rPr lang="en-US" sz="1800" dirty="0" smtClean="0"/>
              <a:t>Group Homes for Individuals with Mental Illness</a:t>
            </a:r>
          </a:p>
          <a:p>
            <a:pPr marL="684213">
              <a:buFont typeface="Wingdings" panose="05000000000000000000" pitchFamily="2" charset="2"/>
              <a:buChar char="Ø"/>
            </a:pPr>
            <a:r>
              <a:rPr lang="en-US" sz="1800" dirty="0" smtClean="0"/>
              <a:t>Group Home for Persons with AIDS</a:t>
            </a:r>
          </a:p>
          <a:p>
            <a:pPr marL="684213">
              <a:buFont typeface="Wingdings" panose="05000000000000000000" pitchFamily="2" charset="2"/>
              <a:buChar char="Ø"/>
            </a:pPr>
            <a:r>
              <a:rPr lang="en-US" sz="1800" dirty="0" smtClean="0"/>
              <a:t>Neighborhood Homes for Individuals with Developmental Disabilities</a:t>
            </a:r>
          </a:p>
          <a:p>
            <a:pPr marL="684213">
              <a:buFont typeface="Wingdings" panose="05000000000000000000" pitchFamily="2" charset="2"/>
              <a:buChar char="Ø"/>
            </a:pPr>
            <a:r>
              <a:rPr lang="en-US" sz="1800" dirty="0" smtClean="0"/>
              <a:t>Family Care Homes</a:t>
            </a:r>
          </a:p>
          <a:p>
            <a:pPr marL="684213">
              <a:buFont typeface="Wingdings" panose="05000000000000000000" pitchFamily="2" charset="2"/>
              <a:buChar char="Ø"/>
            </a:pPr>
            <a:endParaRPr lang="en-US" sz="2400" dirty="0" smtClean="0"/>
          </a:p>
          <a:p>
            <a:pPr>
              <a:buFontTx/>
              <a:buNone/>
            </a:pPr>
            <a:endParaRPr lang="en-US" sz="2400" dirty="0" smtClean="0">
              <a:solidFill>
                <a:srgbClr val="C00000"/>
              </a:solidFill>
            </a:endParaRPr>
          </a:p>
        </p:txBody>
      </p:sp>
      <p:sp>
        <p:nvSpPr>
          <p:cNvPr id="8195" name="Title 1"/>
          <p:cNvSpPr>
            <a:spLocks noGrp="1"/>
          </p:cNvSpPr>
          <p:nvPr>
            <p:ph type="title"/>
          </p:nvPr>
        </p:nvSpPr>
        <p:spPr>
          <a:xfrm>
            <a:off x="452438" y="1006475"/>
            <a:ext cx="8239125" cy="1143000"/>
          </a:xfrm>
        </p:spPr>
        <p:txBody>
          <a:bodyPr/>
          <a:lstStyle/>
          <a:p>
            <a:r>
              <a:rPr lang="en-US" sz="3200" i="1" dirty="0" smtClean="0"/>
              <a:t>We Accomplish Our Mission Through: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2438" y="1084534"/>
            <a:ext cx="8239125" cy="1143000"/>
          </a:xfrm>
          <a:prstGeom prst="rect">
            <a:avLst/>
          </a:prstGeom>
        </p:spPr>
        <p:txBody>
          <a:bodyPr/>
          <a:lstStyle>
            <a:lvl1pPr algn="ctr" rtl="0" eaLnBrk="0" fontAlgn="base" hangingPunct="0">
              <a:spcBef>
                <a:spcPct val="0"/>
              </a:spcBef>
              <a:spcAft>
                <a:spcPct val="0"/>
              </a:spcAft>
              <a:defRPr sz="4000" b="1">
                <a:solidFill>
                  <a:srgbClr val="800000"/>
                </a:solidFill>
                <a:latin typeface="+mj-lt"/>
                <a:ea typeface="+mj-ea"/>
                <a:cs typeface="+mj-cs"/>
              </a:defRPr>
            </a:lvl1pPr>
            <a:lvl2pPr algn="ctr" rtl="0" eaLnBrk="0" fontAlgn="base" hangingPunct="0">
              <a:spcBef>
                <a:spcPct val="0"/>
              </a:spcBef>
              <a:spcAft>
                <a:spcPct val="0"/>
              </a:spcAft>
              <a:defRPr sz="4000" b="1">
                <a:solidFill>
                  <a:srgbClr val="800000"/>
                </a:solidFill>
                <a:latin typeface="Arial" pitchFamily="34" charset="0"/>
              </a:defRPr>
            </a:lvl2pPr>
            <a:lvl3pPr algn="ctr" rtl="0" eaLnBrk="0" fontAlgn="base" hangingPunct="0">
              <a:spcBef>
                <a:spcPct val="0"/>
              </a:spcBef>
              <a:spcAft>
                <a:spcPct val="0"/>
              </a:spcAft>
              <a:defRPr sz="4000" b="1">
                <a:solidFill>
                  <a:srgbClr val="800000"/>
                </a:solidFill>
                <a:latin typeface="Arial" pitchFamily="34" charset="0"/>
              </a:defRPr>
            </a:lvl3pPr>
            <a:lvl4pPr algn="ctr" rtl="0" eaLnBrk="0" fontAlgn="base" hangingPunct="0">
              <a:spcBef>
                <a:spcPct val="0"/>
              </a:spcBef>
              <a:spcAft>
                <a:spcPct val="0"/>
              </a:spcAft>
              <a:defRPr sz="4000" b="1">
                <a:solidFill>
                  <a:srgbClr val="800000"/>
                </a:solidFill>
                <a:latin typeface="Arial" pitchFamily="34" charset="0"/>
              </a:defRPr>
            </a:lvl4pPr>
            <a:lvl5pPr algn="ctr" rtl="0" eaLnBrk="0" fontAlgn="base" hangingPunct="0">
              <a:spcBef>
                <a:spcPct val="0"/>
              </a:spcBef>
              <a:spcAft>
                <a:spcPct val="0"/>
              </a:spcAft>
              <a:defRPr sz="4000" b="1">
                <a:solidFill>
                  <a:srgbClr val="800000"/>
                </a:solidFill>
                <a:latin typeface="Arial" pitchFamily="34" charset="0"/>
              </a:defRPr>
            </a:lvl5pPr>
            <a:lvl6pPr marL="457200" algn="ctr" rtl="0" eaLnBrk="1" fontAlgn="base" hangingPunct="1">
              <a:spcBef>
                <a:spcPct val="0"/>
              </a:spcBef>
              <a:spcAft>
                <a:spcPct val="0"/>
              </a:spcAft>
              <a:defRPr sz="4000" b="1">
                <a:solidFill>
                  <a:schemeClr val="tx2"/>
                </a:solidFill>
                <a:latin typeface="Book Antiqua" pitchFamily="18" charset="0"/>
              </a:defRPr>
            </a:lvl6pPr>
            <a:lvl7pPr marL="914400" algn="ctr" rtl="0" eaLnBrk="1" fontAlgn="base" hangingPunct="1">
              <a:spcBef>
                <a:spcPct val="0"/>
              </a:spcBef>
              <a:spcAft>
                <a:spcPct val="0"/>
              </a:spcAft>
              <a:defRPr sz="4000" b="1">
                <a:solidFill>
                  <a:schemeClr val="tx2"/>
                </a:solidFill>
                <a:latin typeface="Book Antiqua" pitchFamily="18" charset="0"/>
              </a:defRPr>
            </a:lvl7pPr>
            <a:lvl8pPr marL="1371600" algn="ctr" rtl="0" eaLnBrk="1" fontAlgn="base" hangingPunct="1">
              <a:spcBef>
                <a:spcPct val="0"/>
              </a:spcBef>
              <a:spcAft>
                <a:spcPct val="0"/>
              </a:spcAft>
              <a:defRPr sz="4000" b="1">
                <a:solidFill>
                  <a:schemeClr val="tx2"/>
                </a:solidFill>
                <a:latin typeface="Book Antiqua" pitchFamily="18" charset="0"/>
              </a:defRPr>
            </a:lvl8pPr>
            <a:lvl9pPr marL="1828800" algn="ctr" rtl="0" eaLnBrk="1" fontAlgn="base" hangingPunct="1">
              <a:spcBef>
                <a:spcPct val="0"/>
              </a:spcBef>
              <a:spcAft>
                <a:spcPct val="0"/>
              </a:spcAft>
              <a:defRPr sz="4000" b="1">
                <a:solidFill>
                  <a:schemeClr val="tx2"/>
                </a:solidFill>
                <a:latin typeface="Book Antiqua" pitchFamily="18" charset="0"/>
              </a:defRPr>
            </a:lvl9pPr>
          </a:lstStyle>
          <a:p>
            <a:r>
              <a:rPr lang="en-US" sz="2800" i="1" kern="0" dirty="0" smtClean="0"/>
              <a:t>We Accomplish Our Mission Through: Continued</a:t>
            </a:r>
          </a:p>
        </p:txBody>
      </p:sp>
      <p:sp>
        <p:nvSpPr>
          <p:cNvPr id="4" name="Rectangle 3"/>
          <p:cNvSpPr/>
          <p:nvPr/>
        </p:nvSpPr>
        <p:spPr>
          <a:xfrm>
            <a:off x="461963" y="2245005"/>
            <a:ext cx="8229600" cy="3564053"/>
          </a:xfrm>
          <a:prstGeom prst="rect">
            <a:avLst/>
          </a:prstGeom>
        </p:spPr>
        <p:txBody>
          <a:bodyPr wrap="square">
            <a:spAutoFit/>
          </a:bodyPr>
          <a:lstStyle/>
          <a:p>
            <a:pPr marL="342900" lvl="0" indent="-342900" eaLnBrk="0" hangingPunct="0">
              <a:spcBef>
                <a:spcPct val="20000"/>
              </a:spcBef>
              <a:buClr>
                <a:srgbClr val="800000"/>
              </a:buClr>
              <a:buFont typeface="Arial" panose="020B0604020202020204" pitchFamily="34" charset="0"/>
              <a:buChar char="•"/>
            </a:pPr>
            <a:r>
              <a:rPr lang="en-US" sz="2400" kern="0" dirty="0" smtClean="0">
                <a:solidFill>
                  <a:srgbClr val="800000"/>
                </a:solidFill>
                <a:latin typeface="Arial"/>
                <a:cs typeface="+mn-cs"/>
              </a:rPr>
              <a:t>Standard and complaint surveys of all licensed facilities</a:t>
            </a:r>
          </a:p>
          <a:p>
            <a:pPr lvl="0" eaLnBrk="0" hangingPunct="0">
              <a:spcBef>
                <a:spcPct val="20000"/>
              </a:spcBef>
              <a:buClr>
                <a:srgbClr val="800000"/>
              </a:buClr>
            </a:pPr>
            <a:endParaRPr lang="en-US" sz="2400" kern="0" dirty="0" smtClean="0">
              <a:solidFill>
                <a:srgbClr val="800000"/>
              </a:solidFill>
              <a:latin typeface="Arial"/>
              <a:cs typeface="+mn-cs"/>
            </a:endParaRPr>
          </a:p>
          <a:p>
            <a:pPr marL="342900" indent="-342900" eaLnBrk="0" hangingPunct="0">
              <a:spcBef>
                <a:spcPct val="20000"/>
              </a:spcBef>
              <a:buClr>
                <a:srgbClr val="800000"/>
              </a:buClr>
              <a:buFont typeface="Arial" panose="020B0604020202020204" pitchFamily="34" charset="0"/>
              <a:buChar char="•"/>
            </a:pPr>
            <a:r>
              <a:rPr lang="en-US" sz="2400" kern="0" dirty="0" smtClean="0">
                <a:solidFill>
                  <a:srgbClr val="800000"/>
                </a:solidFill>
                <a:latin typeface="Arial"/>
              </a:rPr>
              <a:t>Operation and maintenance of the Nurse Aide Registry</a:t>
            </a:r>
            <a:endParaRPr lang="en-US" sz="2400" kern="0" dirty="0" smtClean="0">
              <a:solidFill>
                <a:srgbClr val="800000"/>
              </a:solidFill>
              <a:latin typeface="Arial"/>
              <a:cs typeface="+mn-cs"/>
            </a:endParaRPr>
          </a:p>
          <a:p>
            <a:pPr marL="342900" indent="-342900" eaLnBrk="0" hangingPunct="0">
              <a:spcBef>
                <a:spcPct val="20000"/>
              </a:spcBef>
              <a:buClr>
                <a:srgbClr val="800000"/>
              </a:buClr>
              <a:buFont typeface="Arial" panose="020B0604020202020204" pitchFamily="34" charset="0"/>
              <a:buChar char="•"/>
            </a:pPr>
            <a:endParaRPr lang="en-US" sz="2400" kern="0" dirty="0" smtClean="0">
              <a:solidFill>
                <a:srgbClr val="800000"/>
              </a:solidFill>
              <a:latin typeface="Arial"/>
            </a:endParaRPr>
          </a:p>
          <a:p>
            <a:pPr marL="342900" indent="-342900" eaLnBrk="0" hangingPunct="0">
              <a:spcBef>
                <a:spcPct val="20000"/>
              </a:spcBef>
              <a:buClr>
                <a:srgbClr val="800000"/>
              </a:buClr>
              <a:buFont typeface="Arial" panose="020B0604020202020204" pitchFamily="34" charset="0"/>
              <a:buChar char="•"/>
            </a:pPr>
            <a:r>
              <a:rPr lang="en-US" sz="2400" kern="0" dirty="0" smtClean="0">
                <a:solidFill>
                  <a:srgbClr val="800000"/>
                </a:solidFill>
                <a:latin typeface="Arial"/>
              </a:rPr>
              <a:t>Operation of the Background Check Center</a:t>
            </a:r>
            <a:endParaRPr lang="en-US" sz="2400" kern="0" dirty="0">
              <a:solidFill>
                <a:srgbClr val="800000"/>
              </a:solidFill>
              <a:latin typeface="Arial"/>
            </a:endParaRPr>
          </a:p>
          <a:p>
            <a:pPr marL="342900" indent="-342900" eaLnBrk="0" hangingPunct="0">
              <a:spcBef>
                <a:spcPct val="20000"/>
              </a:spcBef>
              <a:buClr>
                <a:srgbClr val="800000"/>
              </a:buClr>
              <a:buFont typeface="Arial" panose="020B0604020202020204" pitchFamily="34" charset="0"/>
              <a:buChar char="•"/>
            </a:pPr>
            <a:endParaRPr lang="en-US" sz="2400" kern="0" dirty="0" smtClean="0">
              <a:solidFill>
                <a:srgbClr val="800000"/>
              </a:solidFill>
              <a:latin typeface="Arial"/>
            </a:endParaRPr>
          </a:p>
          <a:p>
            <a:pPr marL="342900" indent="-342900" eaLnBrk="0" hangingPunct="0">
              <a:spcBef>
                <a:spcPct val="20000"/>
              </a:spcBef>
              <a:buClr>
                <a:srgbClr val="800000"/>
              </a:buClr>
              <a:buFont typeface="Arial" panose="020B0604020202020204" pitchFamily="34" charset="0"/>
              <a:buChar char="•"/>
            </a:pPr>
            <a:r>
              <a:rPr lang="en-US" sz="2400" kern="0" dirty="0" smtClean="0">
                <a:solidFill>
                  <a:srgbClr val="800000"/>
                </a:solidFill>
                <a:latin typeface="Arial"/>
              </a:rPr>
              <a:t>Operation of the Complaint and Incident Referral Center</a:t>
            </a:r>
            <a:endParaRPr lang="en-US" sz="2400" kern="0" dirty="0">
              <a:solidFill>
                <a:srgbClr val="800000"/>
              </a:solidFill>
              <a:latin typeface="Arial"/>
            </a:endParaRPr>
          </a:p>
          <a:p>
            <a:pPr marL="342900" lvl="0" indent="-342900" algn="ctr" eaLnBrk="0" hangingPunct="0">
              <a:spcBef>
                <a:spcPct val="20000"/>
              </a:spcBef>
              <a:buClr>
                <a:srgbClr val="800000"/>
              </a:buClr>
            </a:pPr>
            <a:endParaRPr lang="en-US" sz="2400" kern="0" dirty="0">
              <a:solidFill>
                <a:srgbClr val="800000"/>
              </a:solidFill>
              <a:latin typeface="Arial"/>
              <a:cs typeface="+mn-cs"/>
            </a:endParaRPr>
          </a:p>
        </p:txBody>
      </p:sp>
    </p:spTree>
    <p:extLst>
      <p:ext uri="{BB962C8B-B14F-4D97-AF65-F5344CB8AC3E}">
        <p14:creationId xmlns:p14="http://schemas.microsoft.com/office/powerpoint/2010/main" val="164678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2" y="2222702"/>
            <a:ext cx="8229600" cy="3933384"/>
          </a:xfrm>
          <a:prstGeom prst="rect">
            <a:avLst/>
          </a:prstGeom>
        </p:spPr>
        <p:txBody>
          <a:bodyPr wrap="square">
            <a:spAutoFit/>
          </a:bodyPr>
          <a:lstStyle/>
          <a:p>
            <a:pPr marL="342900" lvl="0" indent="-342900" eaLnBrk="0" hangingPunct="0">
              <a:spcBef>
                <a:spcPct val="20000"/>
              </a:spcBef>
              <a:buClr>
                <a:srgbClr val="800000"/>
              </a:buClr>
              <a:buFont typeface="Arial" panose="020B0604020202020204" pitchFamily="34" charset="0"/>
              <a:buChar char="•"/>
            </a:pPr>
            <a:r>
              <a:rPr lang="en-US" sz="2400" kern="0" dirty="0" smtClean="0">
                <a:solidFill>
                  <a:srgbClr val="800000"/>
                </a:solidFill>
                <a:latin typeface="Arial"/>
              </a:rPr>
              <a:t>Investigations </a:t>
            </a:r>
            <a:r>
              <a:rPr lang="en-US" sz="2400" kern="0" dirty="0">
                <a:solidFill>
                  <a:srgbClr val="800000"/>
                </a:solidFill>
                <a:latin typeface="Arial"/>
              </a:rPr>
              <a:t>of allegations of abuse, </a:t>
            </a:r>
            <a:r>
              <a:rPr lang="en-US" sz="2400" kern="0" dirty="0" smtClean="0">
                <a:solidFill>
                  <a:srgbClr val="800000"/>
                </a:solidFill>
                <a:latin typeface="Arial"/>
              </a:rPr>
              <a:t>neglect</a:t>
            </a:r>
            <a:r>
              <a:rPr lang="en-US" sz="2400" kern="0" dirty="0">
                <a:solidFill>
                  <a:srgbClr val="800000"/>
                </a:solidFill>
                <a:latin typeface="Arial"/>
              </a:rPr>
              <a:t>, mistreatment and financial </a:t>
            </a:r>
            <a:r>
              <a:rPr lang="en-US" sz="2400" kern="0" dirty="0" smtClean="0">
                <a:solidFill>
                  <a:srgbClr val="800000"/>
                </a:solidFill>
                <a:latin typeface="Arial"/>
              </a:rPr>
              <a:t>exploitation</a:t>
            </a:r>
          </a:p>
          <a:p>
            <a:pPr marL="342900" lvl="0" indent="-342900" eaLnBrk="0" hangingPunct="0">
              <a:spcBef>
                <a:spcPct val="20000"/>
              </a:spcBef>
              <a:buClr>
                <a:srgbClr val="800000"/>
              </a:buClr>
              <a:buFont typeface="Arial" panose="020B0604020202020204" pitchFamily="34" charset="0"/>
              <a:buChar char="•"/>
            </a:pPr>
            <a:endParaRPr lang="en-US" sz="2400" kern="0" dirty="0">
              <a:solidFill>
                <a:srgbClr val="800000"/>
              </a:solidFill>
              <a:latin typeface="Arial"/>
            </a:endParaRPr>
          </a:p>
          <a:p>
            <a:pPr marL="342900" lvl="0" indent="-342900" eaLnBrk="0" hangingPunct="0">
              <a:spcBef>
                <a:spcPct val="20000"/>
              </a:spcBef>
              <a:buClr>
                <a:srgbClr val="800000"/>
              </a:buClr>
              <a:buFont typeface="Arial" panose="020B0604020202020204" pitchFamily="34" charset="0"/>
              <a:buChar char="•"/>
            </a:pPr>
            <a:r>
              <a:rPr lang="en-US" sz="2400" kern="0" dirty="0">
                <a:solidFill>
                  <a:srgbClr val="800000"/>
                </a:solidFill>
                <a:latin typeface="Arial"/>
              </a:rPr>
              <a:t>Maintaining and administering the Adult Abuse </a:t>
            </a:r>
            <a:r>
              <a:rPr lang="en-US" sz="2400" kern="0" dirty="0" smtClean="0">
                <a:solidFill>
                  <a:srgbClr val="800000"/>
                </a:solidFill>
                <a:latin typeface="Arial"/>
              </a:rPr>
              <a:t>Registry</a:t>
            </a:r>
            <a:endParaRPr lang="en-US" sz="2400" kern="0" dirty="0">
              <a:solidFill>
                <a:srgbClr val="800000"/>
              </a:solidFill>
              <a:latin typeface="Arial"/>
            </a:endParaRPr>
          </a:p>
          <a:p>
            <a:pPr marL="342900" lvl="0" indent="-342900" eaLnBrk="0" hangingPunct="0">
              <a:spcBef>
                <a:spcPct val="20000"/>
              </a:spcBef>
              <a:buClr>
                <a:srgbClr val="800000"/>
              </a:buClr>
              <a:buFont typeface="Arial" panose="020B0604020202020204" pitchFamily="34" charset="0"/>
              <a:buChar char="•"/>
            </a:pPr>
            <a:endParaRPr lang="en-US" sz="2400" kern="0" dirty="0" smtClean="0">
              <a:solidFill>
                <a:srgbClr val="800000"/>
              </a:solidFill>
              <a:latin typeface="Arial"/>
            </a:endParaRPr>
          </a:p>
          <a:p>
            <a:pPr marL="342900" lvl="0" indent="-342900" eaLnBrk="0" hangingPunct="0">
              <a:spcBef>
                <a:spcPct val="20000"/>
              </a:spcBef>
              <a:buClr>
                <a:srgbClr val="800000"/>
              </a:buClr>
              <a:buFont typeface="Arial" panose="020B0604020202020204" pitchFamily="34" charset="0"/>
              <a:buChar char="•"/>
            </a:pPr>
            <a:r>
              <a:rPr lang="en-US" sz="2400" kern="0" dirty="0" smtClean="0">
                <a:solidFill>
                  <a:srgbClr val="800000"/>
                </a:solidFill>
                <a:latin typeface="Arial"/>
              </a:rPr>
              <a:t>Promulgation of regulations</a:t>
            </a:r>
          </a:p>
          <a:p>
            <a:pPr marL="342900" indent="-342900" eaLnBrk="0" hangingPunct="0">
              <a:spcBef>
                <a:spcPct val="20000"/>
              </a:spcBef>
              <a:buClr>
                <a:srgbClr val="800000"/>
              </a:buClr>
              <a:buFont typeface="Arial" panose="020B0604020202020204" pitchFamily="34" charset="0"/>
              <a:buChar char="•"/>
            </a:pPr>
            <a:endParaRPr lang="en-US" sz="2400" kern="0" dirty="0" smtClean="0">
              <a:solidFill>
                <a:srgbClr val="800000"/>
              </a:solidFill>
              <a:latin typeface="Arial"/>
            </a:endParaRPr>
          </a:p>
          <a:p>
            <a:pPr marL="342900" indent="-342900" eaLnBrk="0" hangingPunct="0">
              <a:spcBef>
                <a:spcPct val="20000"/>
              </a:spcBef>
              <a:buClr>
                <a:srgbClr val="800000"/>
              </a:buClr>
              <a:buFont typeface="Arial" panose="020B0604020202020204" pitchFamily="34" charset="0"/>
              <a:buChar char="•"/>
            </a:pPr>
            <a:r>
              <a:rPr lang="en-US" sz="2400" kern="0" dirty="0" smtClean="0">
                <a:solidFill>
                  <a:srgbClr val="800000"/>
                </a:solidFill>
                <a:latin typeface="Arial"/>
              </a:rPr>
              <a:t>Working closely with other stakeholders</a:t>
            </a:r>
            <a:endParaRPr lang="en-US" sz="2400" kern="0" dirty="0">
              <a:solidFill>
                <a:srgbClr val="800000"/>
              </a:solidFill>
              <a:latin typeface="Arial"/>
            </a:endParaRPr>
          </a:p>
          <a:p>
            <a:pPr marL="342900" lvl="0" indent="-342900" algn="ctr" eaLnBrk="0" hangingPunct="0">
              <a:spcBef>
                <a:spcPct val="20000"/>
              </a:spcBef>
              <a:buClr>
                <a:srgbClr val="800000"/>
              </a:buClr>
            </a:pPr>
            <a:endParaRPr lang="en-US" sz="2400" kern="0" dirty="0">
              <a:solidFill>
                <a:srgbClr val="800000"/>
              </a:solidFill>
              <a:latin typeface="Arial"/>
              <a:cs typeface="+mn-cs"/>
            </a:endParaRPr>
          </a:p>
        </p:txBody>
      </p:sp>
      <p:sp>
        <p:nvSpPr>
          <p:cNvPr id="3" name="Title 1"/>
          <p:cNvSpPr txBox="1">
            <a:spLocks/>
          </p:cNvSpPr>
          <p:nvPr/>
        </p:nvSpPr>
        <p:spPr>
          <a:xfrm>
            <a:off x="452438" y="1084534"/>
            <a:ext cx="8239125" cy="1143000"/>
          </a:xfrm>
          <a:prstGeom prst="rect">
            <a:avLst/>
          </a:prstGeom>
        </p:spPr>
        <p:txBody>
          <a:bodyPr/>
          <a:lstStyle>
            <a:lvl1pPr algn="ctr" rtl="0" eaLnBrk="0" fontAlgn="base" hangingPunct="0">
              <a:spcBef>
                <a:spcPct val="0"/>
              </a:spcBef>
              <a:spcAft>
                <a:spcPct val="0"/>
              </a:spcAft>
              <a:defRPr sz="4000" b="1">
                <a:solidFill>
                  <a:srgbClr val="800000"/>
                </a:solidFill>
                <a:latin typeface="+mj-lt"/>
                <a:ea typeface="+mj-ea"/>
                <a:cs typeface="+mj-cs"/>
              </a:defRPr>
            </a:lvl1pPr>
            <a:lvl2pPr algn="ctr" rtl="0" eaLnBrk="0" fontAlgn="base" hangingPunct="0">
              <a:spcBef>
                <a:spcPct val="0"/>
              </a:spcBef>
              <a:spcAft>
                <a:spcPct val="0"/>
              </a:spcAft>
              <a:defRPr sz="4000" b="1">
                <a:solidFill>
                  <a:srgbClr val="800000"/>
                </a:solidFill>
                <a:latin typeface="Arial" pitchFamily="34" charset="0"/>
              </a:defRPr>
            </a:lvl2pPr>
            <a:lvl3pPr algn="ctr" rtl="0" eaLnBrk="0" fontAlgn="base" hangingPunct="0">
              <a:spcBef>
                <a:spcPct val="0"/>
              </a:spcBef>
              <a:spcAft>
                <a:spcPct val="0"/>
              </a:spcAft>
              <a:defRPr sz="4000" b="1">
                <a:solidFill>
                  <a:srgbClr val="800000"/>
                </a:solidFill>
                <a:latin typeface="Arial" pitchFamily="34" charset="0"/>
              </a:defRPr>
            </a:lvl3pPr>
            <a:lvl4pPr algn="ctr" rtl="0" eaLnBrk="0" fontAlgn="base" hangingPunct="0">
              <a:spcBef>
                <a:spcPct val="0"/>
              </a:spcBef>
              <a:spcAft>
                <a:spcPct val="0"/>
              </a:spcAft>
              <a:defRPr sz="4000" b="1">
                <a:solidFill>
                  <a:srgbClr val="800000"/>
                </a:solidFill>
                <a:latin typeface="Arial" pitchFamily="34" charset="0"/>
              </a:defRPr>
            </a:lvl4pPr>
            <a:lvl5pPr algn="ctr" rtl="0" eaLnBrk="0" fontAlgn="base" hangingPunct="0">
              <a:spcBef>
                <a:spcPct val="0"/>
              </a:spcBef>
              <a:spcAft>
                <a:spcPct val="0"/>
              </a:spcAft>
              <a:defRPr sz="4000" b="1">
                <a:solidFill>
                  <a:srgbClr val="800000"/>
                </a:solidFill>
                <a:latin typeface="Arial" pitchFamily="34" charset="0"/>
              </a:defRPr>
            </a:lvl5pPr>
            <a:lvl6pPr marL="457200" algn="ctr" rtl="0" eaLnBrk="1" fontAlgn="base" hangingPunct="1">
              <a:spcBef>
                <a:spcPct val="0"/>
              </a:spcBef>
              <a:spcAft>
                <a:spcPct val="0"/>
              </a:spcAft>
              <a:defRPr sz="4000" b="1">
                <a:solidFill>
                  <a:schemeClr val="tx2"/>
                </a:solidFill>
                <a:latin typeface="Book Antiqua" pitchFamily="18" charset="0"/>
              </a:defRPr>
            </a:lvl6pPr>
            <a:lvl7pPr marL="914400" algn="ctr" rtl="0" eaLnBrk="1" fontAlgn="base" hangingPunct="1">
              <a:spcBef>
                <a:spcPct val="0"/>
              </a:spcBef>
              <a:spcAft>
                <a:spcPct val="0"/>
              </a:spcAft>
              <a:defRPr sz="4000" b="1">
                <a:solidFill>
                  <a:schemeClr val="tx2"/>
                </a:solidFill>
                <a:latin typeface="Book Antiqua" pitchFamily="18" charset="0"/>
              </a:defRPr>
            </a:lvl7pPr>
            <a:lvl8pPr marL="1371600" algn="ctr" rtl="0" eaLnBrk="1" fontAlgn="base" hangingPunct="1">
              <a:spcBef>
                <a:spcPct val="0"/>
              </a:spcBef>
              <a:spcAft>
                <a:spcPct val="0"/>
              </a:spcAft>
              <a:defRPr sz="4000" b="1">
                <a:solidFill>
                  <a:schemeClr val="tx2"/>
                </a:solidFill>
                <a:latin typeface="Book Antiqua" pitchFamily="18" charset="0"/>
              </a:defRPr>
            </a:lvl8pPr>
            <a:lvl9pPr marL="1828800" algn="ctr" rtl="0" eaLnBrk="1" fontAlgn="base" hangingPunct="1">
              <a:spcBef>
                <a:spcPct val="0"/>
              </a:spcBef>
              <a:spcAft>
                <a:spcPct val="0"/>
              </a:spcAft>
              <a:defRPr sz="4000" b="1">
                <a:solidFill>
                  <a:schemeClr val="tx2"/>
                </a:solidFill>
                <a:latin typeface="Book Antiqua" pitchFamily="18" charset="0"/>
              </a:defRPr>
            </a:lvl9pPr>
          </a:lstStyle>
          <a:p>
            <a:r>
              <a:rPr lang="en-US" sz="2800" i="1" kern="0" dirty="0" smtClean="0"/>
              <a:t>We Accomplish Our Mission Through: Continued</a:t>
            </a:r>
          </a:p>
        </p:txBody>
      </p:sp>
    </p:spTree>
    <p:extLst>
      <p:ext uri="{BB962C8B-B14F-4D97-AF65-F5344CB8AC3E}">
        <p14:creationId xmlns:p14="http://schemas.microsoft.com/office/powerpoint/2010/main" val="3190933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2438" y="1081668"/>
            <a:ext cx="8239125" cy="909692"/>
          </a:xfrm>
        </p:spPr>
        <p:txBody>
          <a:bodyPr>
            <a:noAutofit/>
          </a:bodyPr>
          <a:lstStyle/>
          <a:p>
            <a:pPr>
              <a:defRPr/>
            </a:pPr>
            <a:r>
              <a:rPr lang="en-US" sz="2200" i="1" dirty="0" smtClean="0"/>
              <a:t>Percentage of Licensed Facilities vs. </a:t>
            </a:r>
            <a:br>
              <a:rPr lang="en-US" sz="2200" i="1" dirty="0" smtClean="0"/>
            </a:br>
            <a:r>
              <a:rPr lang="en-US" sz="2200" i="1" dirty="0" smtClean="0"/>
              <a:t>Percentage of Licensed Beds </a:t>
            </a:r>
            <a:br>
              <a:rPr lang="en-US" sz="2200" i="1" dirty="0" smtClean="0"/>
            </a:br>
            <a:r>
              <a:rPr lang="en-US" sz="1600" i="1" dirty="0" smtClean="0"/>
              <a:t>as of 1/1/15</a:t>
            </a:r>
          </a:p>
        </p:txBody>
      </p:sp>
      <p:graphicFrame>
        <p:nvGraphicFramePr>
          <p:cNvPr id="6" name="Chart 5"/>
          <p:cNvGraphicFramePr>
            <a:graphicFrameLocks/>
          </p:cNvGraphicFramePr>
          <p:nvPr>
            <p:extLst>
              <p:ext uri="{D42A27DB-BD31-4B8C-83A1-F6EECF244321}">
                <p14:modId xmlns:p14="http://schemas.microsoft.com/office/powerpoint/2010/main" val="3973589372"/>
              </p:ext>
            </p:extLst>
          </p:nvPr>
        </p:nvGraphicFramePr>
        <p:xfrm>
          <a:off x="646772" y="1862254"/>
          <a:ext cx="7895064"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3253746"/>
              </p:ext>
            </p:extLst>
          </p:nvPr>
        </p:nvGraphicFramePr>
        <p:xfrm>
          <a:off x="412594" y="5610405"/>
          <a:ext cx="7872762" cy="367665"/>
        </p:xfrm>
        <a:graphic>
          <a:graphicData uri="http://schemas.openxmlformats.org/drawingml/2006/table">
            <a:tbl>
              <a:tblPr/>
              <a:tblGrid>
                <a:gridCol w="2161538"/>
                <a:gridCol w="713903"/>
                <a:gridCol w="713903"/>
                <a:gridCol w="713903"/>
                <a:gridCol w="713903"/>
                <a:gridCol w="713903"/>
                <a:gridCol w="713903"/>
                <a:gridCol w="713903"/>
                <a:gridCol w="713903"/>
              </a:tblGrid>
              <a:tr h="177078">
                <a:tc>
                  <a:txBody>
                    <a:bodyPr/>
                    <a:lstStyle/>
                    <a:p>
                      <a:pPr algn="l" fontAlgn="b"/>
                      <a:r>
                        <a:rPr lang="en-US" sz="1100" b="0" i="0" u="none" strike="noStrike" dirty="0" smtClean="0">
                          <a:solidFill>
                            <a:srgbClr val="000000"/>
                          </a:solidFill>
                          <a:effectLst/>
                          <a:latin typeface="Calibri"/>
                        </a:rPr>
                        <a:t>    # </a:t>
                      </a:r>
                      <a:r>
                        <a:rPr lang="en-US" sz="1100" b="0" i="0" u="none" strike="noStrike" dirty="0">
                          <a:solidFill>
                            <a:srgbClr val="000000"/>
                          </a:solidFill>
                          <a:effectLst/>
                          <a:latin typeface="Calibri"/>
                        </a:rPr>
                        <a:t>of Licensed Facilities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50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173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54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en-US" sz="1100" b="0" i="0" u="none" strike="noStrike" dirty="0" smtClean="0">
                          <a:solidFill>
                            <a:srgbClr val="000000"/>
                          </a:solidFill>
                          <a:effectLst/>
                          <a:latin typeface="Calibri"/>
                        </a:rPr>
                        <a:t>    # </a:t>
                      </a:r>
                      <a:r>
                        <a:rPr lang="en-US" sz="1100" b="0" i="0" u="none" strike="noStrike" dirty="0">
                          <a:solidFill>
                            <a:srgbClr val="000000"/>
                          </a:solidFill>
                          <a:effectLst/>
                          <a:latin typeface="Calibri"/>
                        </a:rPr>
                        <a:t>of </a:t>
                      </a:r>
                      <a:r>
                        <a:rPr lang="en-US" sz="1100" b="0" i="0" u="none" strike="noStrike" dirty="0" smtClean="0">
                          <a:solidFill>
                            <a:srgbClr val="000000"/>
                          </a:solidFill>
                          <a:effectLst/>
                          <a:latin typeface="Calibri"/>
                        </a:rPr>
                        <a:t>Licensed</a:t>
                      </a:r>
                      <a:r>
                        <a:rPr lang="en-US" sz="1100" b="0" i="0" u="none" strike="noStrike" baseline="0" dirty="0" smtClean="0">
                          <a:solidFill>
                            <a:srgbClr val="000000"/>
                          </a:solidFill>
                          <a:effectLst/>
                          <a:latin typeface="Calibri"/>
                        </a:rPr>
                        <a:t> Beds</a:t>
                      </a:r>
                      <a:endParaRPr lang="en-US" sz="11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5,133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2,070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      674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140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136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107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        16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84188" y="1433513"/>
            <a:ext cx="8229600" cy="4892675"/>
          </a:xfrm>
        </p:spPr>
        <p:txBody>
          <a:bodyPr/>
          <a:lstStyle/>
          <a:p>
            <a:pPr algn="ctr">
              <a:buFontTx/>
              <a:buNone/>
            </a:pPr>
            <a:r>
              <a:rPr lang="en-US" sz="4000" b="1" i="1" dirty="0" smtClean="0">
                <a:cs typeface="Arial" charset="0"/>
              </a:rPr>
              <a:t>Incidents</a:t>
            </a:r>
          </a:p>
          <a:p>
            <a:pPr lvl="1" algn="ctr">
              <a:buFontTx/>
              <a:buNone/>
            </a:pPr>
            <a:endParaRPr lang="en-US" dirty="0" smtClean="0"/>
          </a:p>
          <a:p>
            <a:pPr lvl="1">
              <a:spcBef>
                <a:spcPct val="0"/>
              </a:spcBef>
              <a:buFontTx/>
              <a:buNone/>
            </a:pPr>
            <a:endParaRPr lang="en-US" sz="2000" b="1" dirty="0" smtClean="0">
              <a:solidFill>
                <a:srgbClr val="FFFF00"/>
              </a:solidFill>
            </a:endParaRPr>
          </a:p>
        </p:txBody>
      </p:sp>
      <p:graphicFrame>
        <p:nvGraphicFramePr>
          <p:cNvPr id="4" name="Table 3"/>
          <p:cNvGraphicFramePr>
            <a:graphicFrameLocks noGrp="1"/>
          </p:cNvGraphicFramePr>
          <p:nvPr/>
        </p:nvGraphicFramePr>
        <p:xfrm>
          <a:off x="1581150" y="2586038"/>
          <a:ext cx="5981700" cy="3124200"/>
        </p:xfrm>
        <a:graphic>
          <a:graphicData uri="http://schemas.openxmlformats.org/drawingml/2006/table">
            <a:tbl>
              <a:tblPr/>
              <a:tblGrid>
                <a:gridCol w="1993900"/>
                <a:gridCol w="1993900"/>
                <a:gridCol w="1993900"/>
              </a:tblGrid>
              <a:tr h="819150">
                <a:tc>
                  <a:txBody>
                    <a:bodyPr/>
                    <a:lstStyle/>
                    <a:p>
                      <a:pPr algn="ctr" rtl="0" fontAlgn="ctr"/>
                      <a:r>
                        <a:rPr lang="en-US" sz="2400" b="1" i="0" u="none" strike="noStrike">
                          <a:solidFill>
                            <a:srgbClr val="800000"/>
                          </a:solidFill>
                          <a:effectLst/>
                          <a:latin typeface="Calibri"/>
                        </a:rPr>
                        <a:t>Reported Incidents</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c>
                  <a:txBody>
                    <a:bodyPr/>
                    <a:lstStyle/>
                    <a:p>
                      <a:pPr algn="ctr" rtl="0" fontAlgn="ctr"/>
                      <a:r>
                        <a:rPr lang="en-US" sz="2400" b="1" i="0" u="none" strike="noStrike">
                          <a:solidFill>
                            <a:srgbClr val="800000"/>
                          </a:solidFill>
                          <a:effectLst/>
                          <a:latin typeface="Calibri"/>
                        </a:rPr>
                        <a:t>CY 2013</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c>
                  <a:txBody>
                    <a:bodyPr/>
                    <a:lstStyle/>
                    <a:p>
                      <a:pPr algn="ctr" rtl="0" fontAlgn="ctr"/>
                      <a:r>
                        <a:rPr lang="en-US" sz="2400" b="1" i="0" u="none" strike="noStrike">
                          <a:solidFill>
                            <a:srgbClr val="800000"/>
                          </a:solidFill>
                          <a:effectLst/>
                          <a:latin typeface="Calibri"/>
                        </a:rPr>
                        <a:t>CY 2014</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r>
              <a:tr h="1152525">
                <a:tc>
                  <a:txBody>
                    <a:bodyPr/>
                    <a:lstStyle/>
                    <a:p>
                      <a:pPr algn="ctr" rtl="0" fontAlgn="ctr"/>
                      <a:r>
                        <a:rPr lang="en-US" sz="2400" b="1" i="0" u="none" strike="noStrike">
                          <a:solidFill>
                            <a:srgbClr val="800000"/>
                          </a:solidFill>
                          <a:effectLst/>
                          <a:latin typeface="Calibri"/>
                        </a:rPr>
                        <a:t>Total reports</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c>
                  <a:txBody>
                    <a:bodyPr/>
                    <a:lstStyle/>
                    <a:p>
                      <a:pPr algn="ctr" rtl="0" fontAlgn="ctr"/>
                      <a:r>
                        <a:rPr lang="en-US" sz="2400" b="1" i="0" u="none" strike="noStrike">
                          <a:solidFill>
                            <a:srgbClr val="800000"/>
                          </a:solidFill>
                          <a:effectLst/>
                          <a:latin typeface="Calibri"/>
                        </a:rPr>
                        <a:t>5,903</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c>
                  <a:txBody>
                    <a:bodyPr/>
                    <a:lstStyle/>
                    <a:p>
                      <a:pPr algn="ctr" rtl="0" fontAlgn="ctr"/>
                      <a:r>
                        <a:rPr lang="en-US" sz="2400" b="1" i="0" u="none" strike="noStrike">
                          <a:solidFill>
                            <a:srgbClr val="800000"/>
                          </a:solidFill>
                          <a:effectLst/>
                          <a:latin typeface="Calibri"/>
                        </a:rPr>
                        <a:t>5,111</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r>
              <a:tr h="1152525">
                <a:tc>
                  <a:txBody>
                    <a:bodyPr/>
                    <a:lstStyle/>
                    <a:p>
                      <a:pPr algn="ctr" rtl="0" fontAlgn="ctr"/>
                      <a:r>
                        <a:rPr lang="en-US" sz="2400" b="1" i="0" u="none" strike="noStrike">
                          <a:solidFill>
                            <a:srgbClr val="800000"/>
                          </a:solidFill>
                          <a:effectLst/>
                          <a:latin typeface="Calibri"/>
                        </a:rPr>
                        <a:t>Assigned for Follow-up</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c>
                  <a:txBody>
                    <a:bodyPr/>
                    <a:lstStyle/>
                    <a:p>
                      <a:pPr algn="ctr" rtl="0" fontAlgn="ctr"/>
                      <a:r>
                        <a:rPr lang="en-US" sz="2400" b="1" i="0" u="none" strike="noStrike">
                          <a:solidFill>
                            <a:srgbClr val="800000"/>
                          </a:solidFill>
                          <a:effectLst/>
                          <a:latin typeface="Calibri"/>
                        </a:rPr>
                        <a:t>2,072</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c>
                  <a:txBody>
                    <a:bodyPr/>
                    <a:lstStyle/>
                    <a:p>
                      <a:pPr algn="ctr" rtl="0" fontAlgn="ctr"/>
                      <a:r>
                        <a:rPr lang="en-US" sz="2400" b="1" i="0" u="none" strike="noStrike" dirty="0">
                          <a:solidFill>
                            <a:srgbClr val="800000"/>
                          </a:solidFill>
                          <a:effectLst/>
                          <a:latin typeface="Calibri"/>
                        </a:rPr>
                        <a:t>1,901</a:t>
                      </a:r>
                    </a:p>
                  </a:txBody>
                  <a:tcPr marL="9525" marR="9525" marT="9525" marB="0" anchor="ctr">
                    <a:lnL w="19050" cap="flat" cmpd="sng" algn="ctr">
                      <a:solidFill>
                        <a:srgbClr val="800000"/>
                      </a:solidFill>
                      <a:prstDash val="solid"/>
                      <a:round/>
                      <a:headEnd type="none" w="med" len="med"/>
                      <a:tailEnd type="none" w="med" len="med"/>
                    </a:lnL>
                    <a:lnR w="19050" cap="flat" cmpd="sng" algn="ctr">
                      <a:solidFill>
                        <a:srgbClr val="800000"/>
                      </a:solidFill>
                      <a:prstDash val="solid"/>
                      <a:round/>
                      <a:headEnd type="none" w="med" len="med"/>
                      <a:tailEnd type="none" w="med" len="med"/>
                    </a:lnR>
                    <a:lnT w="19050" cap="flat" cmpd="sng" algn="ctr">
                      <a:solidFill>
                        <a:srgbClr val="800000"/>
                      </a:solidFill>
                      <a:prstDash val="solid"/>
                      <a:round/>
                      <a:headEnd type="none" w="med" len="med"/>
                      <a:tailEnd type="none" w="med" len="med"/>
                    </a:lnT>
                    <a:lnB w="19050" cap="flat" cmpd="sng" algn="ctr">
                      <a:solidFill>
                        <a:srgbClr val="8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2791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98475" y="1460500"/>
            <a:ext cx="8229600" cy="4687888"/>
          </a:xfrm>
        </p:spPr>
        <p:txBody>
          <a:bodyPr/>
          <a:lstStyle/>
          <a:p>
            <a:pPr algn="ctr">
              <a:buFontTx/>
              <a:buNone/>
            </a:pPr>
            <a:r>
              <a:rPr lang="en-US" sz="4000" b="1" i="1" dirty="0" smtClean="0"/>
              <a:t>Adult Abuse Registry</a:t>
            </a:r>
          </a:p>
          <a:p>
            <a:pPr algn="ctr">
              <a:buFontTx/>
              <a:buNone/>
            </a:pPr>
            <a:endParaRPr lang="en-US" sz="2800" dirty="0" smtClean="0"/>
          </a:p>
          <a:p>
            <a:pPr algn="ctr">
              <a:buFontTx/>
              <a:buNone/>
            </a:pPr>
            <a:r>
              <a:rPr lang="en-US" sz="2400" dirty="0" smtClean="0"/>
              <a:t>	 </a:t>
            </a:r>
            <a:r>
              <a:rPr lang="en-US" sz="2800" dirty="0" smtClean="0"/>
              <a:t>178 persons currently on the registry</a:t>
            </a:r>
            <a:r>
              <a:rPr lang="en-US" sz="2400" dirty="0" smtClean="0"/>
              <a:t>	</a:t>
            </a:r>
          </a:p>
          <a:p>
            <a:pPr algn="ctr">
              <a:buFontTx/>
              <a:buNone/>
            </a:pPr>
            <a:endParaRPr lang="en-US" sz="2400" dirty="0" smtClean="0"/>
          </a:p>
          <a:p>
            <a:pPr lvl="1" algn="ctr">
              <a:buFontTx/>
              <a:buNone/>
            </a:pPr>
            <a:r>
              <a:rPr lang="en-US" dirty="0"/>
              <a:t>3</a:t>
            </a:r>
            <a:r>
              <a:rPr lang="en-US" dirty="0" smtClean="0"/>
              <a:t>6 persons were placed </a:t>
            </a:r>
            <a:r>
              <a:rPr lang="en-US" smtClean="0"/>
              <a:t>in CY 2014</a:t>
            </a:r>
            <a:endParaRPr lang="en-US" dirty="0" smtClean="0"/>
          </a:p>
          <a:p>
            <a:pPr lvl="1" algn="ctr">
              <a:buFontTx/>
              <a:buNone/>
            </a:pPr>
            <a:endParaRPr lang="en-US" sz="2400" dirty="0" smtClean="0"/>
          </a:p>
          <a:p>
            <a:pPr lvl="1" algn="ctr">
              <a:buFontTx/>
              <a:buNone/>
            </a:pPr>
            <a:r>
              <a:rPr lang="en-US" dirty="0" smtClean="0"/>
              <a:t>31 of those appealed their placements</a:t>
            </a:r>
          </a:p>
          <a:p>
            <a:pPr lvl="1" algn="ctr">
              <a:buFontTx/>
              <a:buNone/>
            </a:pPr>
            <a:endParaRPr lang="en-US" sz="1800" dirty="0" smtClean="0">
              <a:solidFill>
                <a:schemeClr val="tx1"/>
              </a:solidFill>
            </a:endParaRPr>
          </a:p>
          <a:p>
            <a:pPr lvl="1" algn="ctr">
              <a:buFontTx/>
              <a:buNone/>
            </a:pPr>
            <a:r>
              <a:rPr lang="en-US" dirty="0">
                <a:solidFill>
                  <a:schemeClr val="tx1"/>
                </a:solidFill>
              </a:rPr>
              <a:t>2</a:t>
            </a:r>
            <a:r>
              <a:rPr lang="en-US" dirty="0" smtClean="0">
                <a:solidFill>
                  <a:schemeClr val="tx1"/>
                </a:solidFill>
              </a:rPr>
              <a:t> of the 31 won their appeal</a:t>
            </a:r>
          </a:p>
          <a:p>
            <a:pPr lvl="1" algn="ctr">
              <a:buFontTx/>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1258888"/>
            <a:ext cx="8229600" cy="5018087"/>
          </a:xfrm>
        </p:spPr>
        <p:txBody>
          <a:bodyPr/>
          <a:lstStyle/>
          <a:p>
            <a:pPr algn="ctr">
              <a:lnSpc>
                <a:spcPct val="80000"/>
              </a:lnSpc>
              <a:buFontTx/>
              <a:buNone/>
            </a:pPr>
            <a:r>
              <a:rPr lang="en-US" sz="4000" b="1" i="1" dirty="0" smtClean="0">
                <a:cs typeface="Arial" charset="0"/>
              </a:rPr>
              <a:t>Background Checks</a:t>
            </a:r>
          </a:p>
          <a:p>
            <a:pPr algn="ctr">
              <a:lnSpc>
                <a:spcPct val="80000"/>
              </a:lnSpc>
              <a:buFontTx/>
              <a:buNone/>
            </a:pPr>
            <a:endParaRPr lang="en-US" sz="4000" dirty="0" smtClean="0">
              <a:solidFill>
                <a:srgbClr val="002570"/>
              </a:solidFill>
              <a:latin typeface="Lucida Calligraphy" pitchFamily="66" charset="0"/>
            </a:endParaRPr>
          </a:p>
          <a:p>
            <a:pPr marL="0" indent="0">
              <a:lnSpc>
                <a:spcPct val="80000"/>
              </a:lnSpc>
              <a:buNone/>
            </a:pPr>
            <a:endParaRPr lang="en-US" sz="2400" dirty="0" smtClean="0"/>
          </a:p>
          <a:p>
            <a:pPr algn="ctr">
              <a:lnSpc>
                <a:spcPct val="80000"/>
              </a:lnSpc>
              <a:buFontTx/>
              <a:buNone/>
            </a:pPr>
            <a:r>
              <a:rPr lang="en-US" sz="2400" dirty="0" smtClean="0"/>
              <a:t>	</a:t>
            </a:r>
            <a:endParaRPr lang="en-US" sz="2000" dirty="0" smtClean="0"/>
          </a:p>
        </p:txBody>
      </p:sp>
      <p:graphicFrame>
        <p:nvGraphicFramePr>
          <p:cNvPr id="3" name="Table 2"/>
          <p:cNvGraphicFramePr>
            <a:graphicFrameLocks noGrp="1"/>
          </p:cNvGraphicFramePr>
          <p:nvPr>
            <p:extLst>
              <p:ext uri="{D42A27DB-BD31-4B8C-83A1-F6EECF244321}">
                <p14:modId xmlns:p14="http://schemas.microsoft.com/office/powerpoint/2010/main" val="2723938713"/>
              </p:ext>
            </p:extLst>
          </p:nvPr>
        </p:nvGraphicFramePr>
        <p:xfrm>
          <a:off x="468351" y="2085278"/>
          <a:ext cx="8218447" cy="3969833"/>
        </p:xfrm>
        <a:graphic>
          <a:graphicData uri="http://schemas.openxmlformats.org/drawingml/2006/table">
            <a:tbl>
              <a:tblPr firstRow="1" bandRow="1"/>
              <a:tblGrid>
                <a:gridCol w="1745167"/>
                <a:gridCol w="1078880"/>
                <a:gridCol w="1078880"/>
                <a:gridCol w="1078880"/>
                <a:gridCol w="1078880"/>
                <a:gridCol w="1078880"/>
                <a:gridCol w="1078880"/>
              </a:tblGrid>
              <a:tr h="567119">
                <a:tc rowSpan="2">
                  <a:txBody>
                    <a:bodyPr/>
                    <a:lstStyle/>
                    <a:p>
                      <a:pPr algn="l" fontAlgn="t"/>
                      <a:r>
                        <a:rPr lang="en-US" sz="1800" b="0" i="0" u="none" strike="noStrike" dirty="0">
                          <a:solidFill>
                            <a:srgbClr val="000000"/>
                          </a:solidFill>
                          <a:effectLst/>
                          <a:latin typeface="Arial"/>
                        </a:rPr>
                        <a:t> </a:t>
                      </a:r>
                    </a:p>
                  </a:txBody>
                  <a:tcPr marL="9409" marR="9409" marT="9409" marB="0">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gridSpan="2">
                  <a:txBody>
                    <a:bodyPr/>
                    <a:lstStyle/>
                    <a:p>
                      <a:pPr algn="ctr" rtl="0" fontAlgn="ctr"/>
                      <a:r>
                        <a:rPr lang="en-US" sz="1800" b="1" i="0" u="none" strike="noStrike">
                          <a:solidFill>
                            <a:srgbClr val="800000"/>
                          </a:solidFill>
                          <a:effectLst/>
                          <a:latin typeface="Arial"/>
                        </a:rPr>
                        <a:t>Fingerprints</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en-US" sz="1800" b="1" i="0" u="none" strike="noStrike">
                          <a:solidFill>
                            <a:srgbClr val="800000"/>
                          </a:solidFill>
                          <a:effectLst/>
                          <a:latin typeface="Arial"/>
                        </a:rPr>
                        <a:t>Rap Back</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en-US" sz="1800" b="1" i="0" u="none" strike="noStrike" dirty="0">
                          <a:solidFill>
                            <a:srgbClr val="800000"/>
                          </a:solidFill>
                          <a:effectLst/>
                          <a:latin typeface="Arial"/>
                        </a:rPr>
                        <a:t>Total</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hMerge="1">
                  <a:txBody>
                    <a:bodyPr/>
                    <a:lstStyle/>
                    <a:p>
                      <a:endParaRPr lang="en-US"/>
                    </a:p>
                  </a:txBody>
                  <a:tcPr/>
                </a:tc>
              </a:tr>
              <a:tr h="567119">
                <a:tc vMerge="1">
                  <a:txBody>
                    <a:bodyPr/>
                    <a:lstStyle/>
                    <a:p>
                      <a:endParaRPr lang="en-US"/>
                    </a:p>
                  </a:txBody>
                  <a:tcPr/>
                </a:tc>
                <a:tc>
                  <a:txBody>
                    <a:bodyPr/>
                    <a:lstStyle/>
                    <a:p>
                      <a:pPr algn="ctr" rtl="0" fontAlgn="ctr"/>
                      <a:r>
                        <a:rPr lang="en-US" sz="1800" b="1" i="0" u="none" strike="noStrike">
                          <a:solidFill>
                            <a:srgbClr val="800000"/>
                          </a:solidFill>
                          <a:effectLst/>
                          <a:latin typeface="Arial"/>
                        </a:rPr>
                        <a:t>CY '13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1" i="0" u="none" strike="noStrike">
                          <a:solidFill>
                            <a:srgbClr val="800000"/>
                          </a:solidFill>
                          <a:effectLst/>
                          <a:latin typeface="Arial"/>
                        </a:rPr>
                        <a:t>CY '14</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1" i="0" u="none" strike="noStrike">
                          <a:solidFill>
                            <a:srgbClr val="800000"/>
                          </a:solidFill>
                          <a:effectLst/>
                          <a:latin typeface="Arial"/>
                        </a:rPr>
                        <a:t>CY '13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1" i="0" u="none" strike="noStrike">
                          <a:solidFill>
                            <a:srgbClr val="800000"/>
                          </a:solidFill>
                          <a:effectLst/>
                          <a:latin typeface="Arial"/>
                        </a:rPr>
                        <a:t>CY '14</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1" i="0" u="none" strike="noStrike">
                          <a:solidFill>
                            <a:srgbClr val="800000"/>
                          </a:solidFill>
                          <a:effectLst/>
                          <a:latin typeface="Arial"/>
                        </a:rPr>
                        <a:t>CY '13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1" i="0" u="none" strike="noStrike">
                          <a:solidFill>
                            <a:srgbClr val="800000"/>
                          </a:solidFill>
                          <a:effectLst/>
                          <a:latin typeface="Arial"/>
                        </a:rPr>
                        <a:t>CY '14</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567119">
                <a:tc>
                  <a:txBody>
                    <a:bodyPr/>
                    <a:lstStyle/>
                    <a:p>
                      <a:pPr algn="l" rtl="0" fontAlgn="ctr"/>
                      <a:r>
                        <a:rPr lang="en-US" sz="1800" b="0" i="0" u="none" strike="noStrike" dirty="0">
                          <a:solidFill>
                            <a:srgbClr val="800000"/>
                          </a:solidFill>
                          <a:effectLst/>
                          <a:latin typeface="Arial"/>
                        </a:rPr>
                        <a:t>All Applicants</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9,418</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10,801</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1,477</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290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10,895</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11,091</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r>
              <a:tr h="567119">
                <a:tc>
                  <a:txBody>
                    <a:bodyPr/>
                    <a:lstStyle/>
                    <a:p>
                      <a:pPr algn="l" rtl="0" fontAlgn="ctr"/>
                      <a:r>
                        <a:rPr lang="en-US" sz="1800" b="0" i="0" u="none" strike="noStrike">
                          <a:solidFill>
                            <a:srgbClr val="800000"/>
                          </a:solidFill>
                          <a:effectLst/>
                          <a:latin typeface="Arial"/>
                        </a:rPr>
                        <a:t>No Convictions</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8,353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9,253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554</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74</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8,907</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9,327</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567119">
                <a:tc>
                  <a:txBody>
                    <a:bodyPr/>
                    <a:lstStyle/>
                    <a:p>
                      <a:pPr algn="l" rtl="0" fontAlgn="ctr"/>
                      <a:r>
                        <a:rPr lang="en-US" sz="1800" b="0" i="0" u="none" strike="noStrike" dirty="0">
                          <a:solidFill>
                            <a:srgbClr val="800000"/>
                          </a:solidFill>
                          <a:effectLst/>
                          <a:latin typeface="Arial"/>
                        </a:rPr>
                        <a:t>No Disqualifier</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1,042</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1,494</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263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31</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1,305</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1,525</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r>
              <a:tr h="567119">
                <a:tc>
                  <a:txBody>
                    <a:bodyPr/>
                    <a:lstStyle/>
                    <a:p>
                      <a:pPr algn="l" rtl="0" fontAlgn="ctr"/>
                      <a:r>
                        <a:rPr lang="en-US" sz="1800" b="0" i="0" u="none" strike="noStrike">
                          <a:solidFill>
                            <a:srgbClr val="800000"/>
                          </a:solidFill>
                          <a:effectLst/>
                          <a:latin typeface="Arial"/>
                        </a:rPr>
                        <a:t>Disqualifier</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dirty="0">
                          <a:solidFill>
                            <a:srgbClr val="800000"/>
                          </a:solidFill>
                          <a:effectLst/>
                          <a:latin typeface="Arial"/>
                        </a:rPr>
                        <a:t>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c>
                  <a:txBody>
                    <a:bodyPr/>
                    <a:lstStyle/>
                    <a:p>
                      <a:pPr algn="ctr" rtl="0" fontAlgn="ctr"/>
                      <a:r>
                        <a:rPr lang="en-US" sz="1800" b="0" i="0" u="none" strike="noStrike">
                          <a:solidFill>
                            <a:srgbClr val="800000"/>
                          </a:solidFill>
                          <a:effectLst/>
                          <a:latin typeface="Arial"/>
                        </a:rPr>
                        <a:t>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tcPr>
                </a:tc>
              </a:tr>
              <a:tr h="567119">
                <a:tc>
                  <a:txBody>
                    <a:bodyPr/>
                    <a:lstStyle/>
                    <a:p>
                      <a:pPr algn="l" rtl="0" fontAlgn="ctr"/>
                      <a:r>
                        <a:rPr lang="en-US" sz="1800" b="0" i="0" u="none" strike="noStrike" dirty="0" smtClean="0">
                          <a:solidFill>
                            <a:srgbClr val="800000"/>
                          </a:solidFill>
                          <a:effectLst/>
                          <a:latin typeface="Arial"/>
                        </a:rPr>
                        <a:t>Pending </a:t>
                      </a:r>
                      <a:r>
                        <a:rPr lang="en-US" sz="1200" b="0" i="0" u="none" strike="noStrike" dirty="0" smtClean="0">
                          <a:solidFill>
                            <a:srgbClr val="800000"/>
                          </a:solidFill>
                          <a:effectLst/>
                          <a:latin typeface="Arial"/>
                        </a:rPr>
                        <a:t>(as of  12/31 of the given CY)</a:t>
                      </a:r>
                      <a:endParaRPr lang="en-US" sz="1800" b="0" i="0" u="none" strike="noStrike" dirty="0">
                        <a:solidFill>
                          <a:srgbClr val="800000"/>
                        </a:solidFill>
                        <a:effectLst/>
                        <a:latin typeface="Arial"/>
                      </a:endParaRP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23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54</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660</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185</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683</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c>
                  <a:txBody>
                    <a:bodyPr/>
                    <a:lstStyle/>
                    <a:p>
                      <a:pPr algn="ctr" rtl="0" fontAlgn="ctr"/>
                      <a:r>
                        <a:rPr lang="en-US" sz="1800" b="0" i="0" u="none" strike="noStrike" dirty="0">
                          <a:solidFill>
                            <a:srgbClr val="800000"/>
                          </a:solidFill>
                          <a:effectLst/>
                          <a:latin typeface="Arial"/>
                        </a:rPr>
                        <a:t>239</a:t>
                      </a:r>
                    </a:p>
                  </a:txBody>
                  <a:tcPr marL="9409" marR="9409" marT="9409" marB="0" anchor="ctr">
                    <a:lnL w="12700" cap="flat" cmpd="sng" algn="ctr">
                      <a:solidFill>
                        <a:srgbClr val="800000"/>
                      </a:solidFill>
                      <a:prstDash val="solid"/>
                      <a:round/>
                      <a:headEnd type="none" w="med" len="med"/>
                      <a:tailEnd type="none" w="med" len="med"/>
                    </a:lnL>
                    <a:lnR w="12700" cap="flat" cmpd="sng" algn="ctr">
                      <a:solidFill>
                        <a:srgbClr val="800000"/>
                      </a:solidFill>
                      <a:prstDash val="solid"/>
                      <a:round/>
                      <a:headEnd type="none" w="med" len="med"/>
                      <a:tailEnd type="none" w="med" len="med"/>
                    </a:lnR>
                    <a:lnT w="12700" cap="flat" cmpd="sng" algn="ctr">
                      <a:solidFill>
                        <a:srgbClr val="800000"/>
                      </a:solidFill>
                      <a:prstDash val="solid"/>
                      <a:round/>
                      <a:headEnd type="none" w="med" len="med"/>
                      <a:tailEnd type="none" w="med" len="med"/>
                    </a:lnT>
                    <a:lnB w="12700" cap="flat" cmpd="sng" algn="ctr">
                      <a:solidFill>
                        <a:srgbClr val="8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FY11 Budget Template-dhss">
  <a:themeElements>
    <a:clrScheme name="dhss custom">
      <a:dk1>
        <a:srgbClr val="800000"/>
      </a:dk1>
      <a:lt1>
        <a:srgbClr val="FFFFFF"/>
      </a:lt1>
      <a:dk2>
        <a:srgbClr val="800000"/>
      </a:dk2>
      <a:lt2>
        <a:srgbClr val="FFFFFF"/>
      </a:lt2>
      <a:accent1>
        <a:srgbClr val="FFFFFF"/>
      </a:accent1>
      <a:accent2>
        <a:srgbClr val="800000"/>
      </a:accent2>
      <a:accent3>
        <a:srgbClr val="FFFFFF"/>
      </a:accent3>
      <a:accent4>
        <a:srgbClr val="800000"/>
      </a:accent4>
      <a:accent5>
        <a:srgbClr val="FFFFFF"/>
      </a:accent5>
      <a:accent6>
        <a:srgbClr val="800000"/>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422100"/>
        </a:dk1>
        <a:lt1>
          <a:srgbClr val="CCFFFF"/>
        </a:lt1>
        <a:dk2>
          <a:srgbClr val="000000"/>
        </a:dk2>
        <a:lt2>
          <a:srgbClr val="663300"/>
        </a:lt2>
        <a:accent1>
          <a:srgbClr val="BBE0E3"/>
        </a:accent1>
        <a:accent2>
          <a:srgbClr val="333399"/>
        </a:accent2>
        <a:accent3>
          <a:srgbClr val="E2FFFF"/>
        </a:accent3>
        <a:accent4>
          <a:srgbClr val="371B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422100"/>
        </a:dk1>
        <a:lt1>
          <a:srgbClr val="CCECFF"/>
        </a:lt1>
        <a:dk2>
          <a:srgbClr val="000000"/>
        </a:dk2>
        <a:lt2>
          <a:srgbClr val="663300"/>
        </a:lt2>
        <a:accent1>
          <a:srgbClr val="BBE0E3"/>
        </a:accent1>
        <a:accent2>
          <a:srgbClr val="333399"/>
        </a:accent2>
        <a:accent3>
          <a:srgbClr val="E2F4FF"/>
        </a:accent3>
        <a:accent4>
          <a:srgbClr val="371B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2570"/>
        </a:dk1>
        <a:lt1>
          <a:srgbClr val="CCECFF"/>
        </a:lt1>
        <a:dk2>
          <a:srgbClr val="002570"/>
        </a:dk2>
        <a:lt2>
          <a:srgbClr val="000066"/>
        </a:lt2>
        <a:accent1>
          <a:srgbClr val="CCECFF"/>
        </a:accent1>
        <a:accent2>
          <a:srgbClr val="333399"/>
        </a:accent2>
        <a:accent3>
          <a:srgbClr val="E2F4FF"/>
        </a:accent3>
        <a:accent4>
          <a:srgbClr val="001E5F"/>
        </a:accent4>
        <a:accent5>
          <a:srgbClr val="E2F4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5477</TotalTime>
  <Words>1746</Words>
  <Application>Microsoft Office PowerPoint</Application>
  <PresentationFormat>On-screen Show (4:3)</PresentationFormat>
  <Paragraphs>510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FY11 Budget Template-dhss</vt:lpstr>
      <vt:lpstr>Department of Health and Social Services Division of Long Term Care Residents Protection (DLTCRP)</vt:lpstr>
      <vt:lpstr>Our Mission</vt:lpstr>
      <vt:lpstr>We Accomplish Our Mission Through:</vt:lpstr>
      <vt:lpstr>PowerPoint Presentation</vt:lpstr>
      <vt:lpstr>PowerPoint Presentation</vt:lpstr>
      <vt:lpstr>Percentage of Licensed Facilities vs.  Percentage of Licensed Beds  as of 1/1/15</vt:lpstr>
      <vt:lpstr>PowerPoint Presentation</vt:lpstr>
      <vt:lpstr>PowerPoint Presentation</vt:lpstr>
      <vt:lpstr>PowerPoint Presentation</vt:lpstr>
      <vt:lpstr> Surveys CY 2014</vt:lpstr>
      <vt:lpstr>Nursing Home Citations</vt:lpstr>
      <vt:lpstr>PowerPoint Presentation</vt:lpstr>
      <vt:lpstr>Our Challenges</vt:lpstr>
      <vt:lpstr>PowerPoint Presentation</vt:lpstr>
    </vt:vector>
  </TitlesOfParts>
  <Company>Delaware Health and Social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Department of Health and Social Services</dc:title>
  <dc:creator>Henry.Smith</dc:creator>
  <cp:lastModifiedBy>lolita.magarov</cp:lastModifiedBy>
  <cp:revision>481</cp:revision>
  <cp:lastPrinted>2015-02-04T12:49:28Z</cp:lastPrinted>
  <dcterms:created xsi:type="dcterms:W3CDTF">2010-01-21T20:43:43Z</dcterms:created>
  <dcterms:modified xsi:type="dcterms:W3CDTF">2015-02-25T13:42:15Z</dcterms:modified>
</cp:coreProperties>
</file>