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0" r:id="rId2"/>
  </p:sldMasterIdLst>
  <p:notesMasterIdLst>
    <p:notesMasterId r:id="rId10"/>
  </p:notesMasterIdLst>
  <p:handoutMasterIdLst>
    <p:handoutMasterId r:id="rId11"/>
  </p:handoutMasterIdLst>
  <p:sldIdLst>
    <p:sldId id="256" r:id="rId3"/>
    <p:sldId id="257" r:id="rId4"/>
    <p:sldId id="258" r:id="rId5"/>
    <p:sldId id="263" r:id="rId6"/>
    <p:sldId id="264" r:id="rId7"/>
    <p:sldId id="260" r:id="rId8"/>
    <p:sldId id="261" r:id="rId9"/>
  </p:sldIdLst>
  <p:sldSz cx="9144000" cy="6858000" type="screen4x3"/>
  <p:notesSz cx="6950075" cy="9236075"/>
  <p:defaultTextStyle>
    <a:defPPr>
      <a:defRPr lang="en-GB"/>
    </a:defPPr>
    <a:lvl1pPr algn="l" defTabSz="457200" rtl="0" eaLnBrk="0" fontAlgn="base" hangingPunct="0">
      <a:spcBef>
        <a:spcPct val="0"/>
      </a:spcBef>
      <a:spcAft>
        <a:spcPct val="0"/>
      </a:spcAft>
      <a:buClr>
        <a:srgbClr val="000000"/>
      </a:buClr>
      <a:buSzPct val="100000"/>
      <a:buFont typeface="Times New Roman" pitchFamily="16" charset="0"/>
      <a:defRPr sz="3200" kern="1200">
        <a:solidFill>
          <a:schemeClr val="bg1"/>
        </a:solidFill>
        <a:latin typeface="Arial" charset="0"/>
        <a:ea typeface="Microsoft YaHei" charset="-122"/>
        <a:cs typeface="+mn-cs"/>
      </a:defRPr>
    </a:lvl1pPr>
    <a:lvl2pPr marL="742950" indent="-285750" algn="l" defTabSz="457200" rtl="0" eaLnBrk="0" fontAlgn="base" hangingPunct="0">
      <a:spcBef>
        <a:spcPct val="0"/>
      </a:spcBef>
      <a:spcAft>
        <a:spcPct val="0"/>
      </a:spcAft>
      <a:buClr>
        <a:srgbClr val="000000"/>
      </a:buClr>
      <a:buSzPct val="100000"/>
      <a:buFont typeface="Times New Roman" pitchFamily="16" charset="0"/>
      <a:defRPr sz="3200" kern="1200">
        <a:solidFill>
          <a:schemeClr val="bg1"/>
        </a:solidFill>
        <a:latin typeface="Arial" charset="0"/>
        <a:ea typeface="Microsoft YaHei" charset="-122"/>
        <a:cs typeface="+mn-cs"/>
      </a:defRPr>
    </a:lvl2pPr>
    <a:lvl3pPr marL="1143000" indent="-228600" algn="l" defTabSz="457200" rtl="0" eaLnBrk="0" fontAlgn="base" hangingPunct="0">
      <a:spcBef>
        <a:spcPct val="0"/>
      </a:spcBef>
      <a:spcAft>
        <a:spcPct val="0"/>
      </a:spcAft>
      <a:buClr>
        <a:srgbClr val="000000"/>
      </a:buClr>
      <a:buSzPct val="100000"/>
      <a:buFont typeface="Times New Roman" pitchFamily="16" charset="0"/>
      <a:defRPr sz="3200" kern="1200">
        <a:solidFill>
          <a:schemeClr val="bg1"/>
        </a:solidFill>
        <a:latin typeface="Arial" charset="0"/>
        <a:ea typeface="Microsoft YaHei" charset="-122"/>
        <a:cs typeface="+mn-cs"/>
      </a:defRPr>
    </a:lvl3pPr>
    <a:lvl4pPr marL="1600200" indent="-228600" algn="l" defTabSz="457200" rtl="0" eaLnBrk="0" fontAlgn="base" hangingPunct="0">
      <a:spcBef>
        <a:spcPct val="0"/>
      </a:spcBef>
      <a:spcAft>
        <a:spcPct val="0"/>
      </a:spcAft>
      <a:buClr>
        <a:srgbClr val="000000"/>
      </a:buClr>
      <a:buSzPct val="100000"/>
      <a:buFont typeface="Times New Roman" pitchFamily="16" charset="0"/>
      <a:defRPr sz="3200" kern="1200">
        <a:solidFill>
          <a:schemeClr val="bg1"/>
        </a:solidFill>
        <a:latin typeface="Arial" charset="0"/>
        <a:ea typeface="Microsoft YaHei" charset="-122"/>
        <a:cs typeface="+mn-cs"/>
      </a:defRPr>
    </a:lvl4pPr>
    <a:lvl5pPr marL="2057400" indent="-228600" algn="l" defTabSz="457200" rtl="0" eaLnBrk="0" fontAlgn="base" hangingPunct="0">
      <a:spcBef>
        <a:spcPct val="0"/>
      </a:spcBef>
      <a:spcAft>
        <a:spcPct val="0"/>
      </a:spcAft>
      <a:buClr>
        <a:srgbClr val="000000"/>
      </a:buClr>
      <a:buSzPct val="100000"/>
      <a:buFont typeface="Times New Roman" pitchFamily="16" charset="0"/>
      <a:defRPr sz="3200" kern="1200">
        <a:solidFill>
          <a:schemeClr val="bg1"/>
        </a:solidFill>
        <a:latin typeface="Arial" charset="0"/>
        <a:ea typeface="Microsoft YaHei" charset="-122"/>
        <a:cs typeface="+mn-cs"/>
      </a:defRPr>
    </a:lvl5pPr>
    <a:lvl6pPr marL="2286000" algn="l" defTabSz="914400" rtl="0" eaLnBrk="1" latinLnBrk="0" hangingPunct="1">
      <a:defRPr sz="3200" kern="1200">
        <a:solidFill>
          <a:schemeClr val="bg1"/>
        </a:solidFill>
        <a:latin typeface="Arial" charset="0"/>
        <a:ea typeface="Microsoft YaHei" charset="-122"/>
        <a:cs typeface="+mn-cs"/>
      </a:defRPr>
    </a:lvl6pPr>
    <a:lvl7pPr marL="2743200" algn="l" defTabSz="914400" rtl="0" eaLnBrk="1" latinLnBrk="0" hangingPunct="1">
      <a:defRPr sz="3200" kern="1200">
        <a:solidFill>
          <a:schemeClr val="bg1"/>
        </a:solidFill>
        <a:latin typeface="Arial" charset="0"/>
        <a:ea typeface="Microsoft YaHei" charset="-122"/>
        <a:cs typeface="+mn-cs"/>
      </a:defRPr>
    </a:lvl7pPr>
    <a:lvl8pPr marL="3200400" algn="l" defTabSz="914400" rtl="0" eaLnBrk="1" latinLnBrk="0" hangingPunct="1">
      <a:defRPr sz="3200" kern="1200">
        <a:solidFill>
          <a:schemeClr val="bg1"/>
        </a:solidFill>
        <a:latin typeface="Arial" charset="0"/>
        <a:ea typeface="Microsoft YaHei" charset="-122"/>
        <a:cs typeface="+mn-cs"/>
      </a:defRPr>
    </a:lvl8pPr>
    <a:lvl9pPr marL="3657600" algn="l" defTabSz="914400" rtl="0" eaLnBrk="1" latinLnBrk="0" hangingPunct="1">
      <a:defRPr sz="3200" kern="1200">
        <a:solidFill>
          <a:schemeClr val="bg1"/>
        </a:solidFill>
        <a:latin typeface="Arial"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800000"/>
    <a:srgbClr val="009999"/>
    <a:srgbClr val="33CCCC"/>
    <a:srgbClr val="FFFF99"/>
    <a:srgbClr val="CCFF66"/>
    <a:srgbClr val="FF9999"/>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62286" autoAdjust="0"/>
  </p:normalViewPr>
  <p:slideViewPr>
    <p:cSldViewPr>
      <p:cViewPr>
        <p:scale>
          <a:sx n="40" d="100"/>
          <a:sy n="40" d="100"/>
        </p:scale>
        <p:origin x="-3684" y="-78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p:scale>
          <a:sx n="90" d="100"/>
          <a:sy n="90" d="100"/>
        </p:scale>
        <p:origin x="-1056" y="0"/>
      </p:cViewPr>
      <p:guideLst>
        <p:guide orient="horz" pos="2858"/>
        <p:guide pos="21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aseline="0">
                <a:solidFill>
                  <a:srgbClr val="000066"/>
                </a:solidFill>
              </a:defRPr>
            </a:pPr>
            <a:r>
              <a:rPr lang="en-US" sz="1800" baseline="0" dirty="0" smtClean="0">
                <a:solidFill>
                  <a:srgbClr val="000066"/>
                </a:solidFill>
              </a:rPr>
              <a:t>Obesity Among Adults</a:t>
            </a:r>
            <a:endParaRPr lang="en-US" sz="1800" baseline="0" dirty="0">
              <a:solidFill>
                <a:srgbClr val="000066"/>
              </a:solidFill>
            </a:endParaRPr>
          </a:p>
        </c:rich>
      </c:tx>
      <c:layout>
        <c:manualLayout>
          <c:xMode val="edge"/>
          <c:yMode val="edge"/>
          <c:x val="0.27416839456690956"/>
          <c:y val="2.2524639650105441E-2"/>
        </c:manualLayout>
      </c:layout>
      <c:overlay val="0"/>
    </c:title>
    <c:autoTitleDeleted val="0"/>
    <c:plotArea>
      <c:layout>
        <c:manualLayout>
          <c:layoutTarget val="inner"/>
          <c:xMode val="edge"/>
          <c:yMode val="edge"/>
          <c:x val="0.12038898072575895"/>
          <c:y val="5.0235267200754843E-2"/>
          <c:w val="0.83222175660601205"/>
          <c:h val="0.80894036501251299"/>
        </c:manualLayout>
      </c:layout>
      <c:lineChart>
        <c:grouping val="standard"/>
        <c:varyColors val="0"/>
        <c:ser>
          <c:idx val="0"/>
          <c:order val="0"/>
          <c:tx>
            <c:strRef>
              <c:f>Sheet1!$B$1</c:f>
              <c:strCache>
                <c:ptCount val="1"/>
                <c:pt idx="0">
                  <c:v>Series 1</c:v>
                </c:pt>
              </c:strCache>
            </c:strRef>
          </c:tx>
          <c:spPr>
            <a:ln>
              <a:solidFill>
                <a:srgbClr val="FF0000"/>
              </a:solidFill>
            </a:ln>
          </c:spPr>
          <c:marker>
            <c:spPr>
              <a:solidFill>
                <a:srgbClr val="FF0000"/>
              </a:solidFill>
            </c:spPr>
          </c:marker>
          <c:cat>
            <c:numRef>
              <c:f>Sheet1!$A$2:$A$23</c:f>
              <c:numCache>
                <c:formatCode>General</c:formatCode>
                <c:ptCount val="22"/>
                <c:pt idx="0">
                  <c:v>1992</c:v>
                </c:pt>
                <c:pt idx="1">
                  <c:v>1993</c:v>
                </c:pt>
                <c:pt idx="2">
                  <c:v>1994</c:v>
                </c:pt>
                <c:pt idx="3">
                  <c:v>1995</c:v>
                </c:pt>
                <c:pt idx="4">
                  <c:v>1996</c:v>
                </c:pt>
                <c:pt idx="5">
                  <c:v>1997</c:v>
                </c:pt>
                <c:pt idx="6">
                  <c:v>1998</c:v>
                </c:pt>
                <c:pt idx="7">
                  <c:v>1999</c:v>
                </c:pt>
                <c:pt idx="8">
                  <c:v>2000</c:v>
                </c:pt>
                <c:pt idx="9">
                  <c:v>2001</c:v>
                </c:pt>
                <c:pt idx="10">
                  <c:v>2002</c:v>
                </c:pt>
                <c:pt idx="11">
                  <c:v>2003</c:v>
                </c:pt>
                <c:pt idx="12">
                  <c:v>2004</c:v>
                </c:pt>
                <c:pt idx="13">
                  <c:v>2005</c:v>
                </c:pt>
                <c:pt idx="14">
                  <c:v>2006</c:v>
                </c:pt>
                <c:pt idx="15">
                  <c:v>2007</c:v>
                </c:pt>
                <c:pt idx="16">
                  <c:v>2008</c:v>
                </c:pt>
                <c:pt idx="17">
                  <c:v>2009</c:v>
                </c:pt>
                <c:pt idx="18">
                  <c:v>2010</c:v>
                </c:pt>
                <c:pt idx="19">
                  <c:v>2011</c:v>
                </c:pt>
                <c:pt idx="20">
                  <c:v>2012</c:v>
                </c:pt>
                <c:pt idx="21">
                  <c:v>2013</c:v>
                </c:pt>
              </c:numCache>
            </c:numRef>
          </c:cat>
          <c:val>
            <c:numRef>
              <c:f>Sheet1!$B$2:$B$23</c:f>
              <c:numCache>
                <c:formatCode>General</c:formatCode>
                <c:ptCount val="22"/>
                <c:pt idx="0">
                  <c:v>13</c:v>
                </c:pt>
                <c:pt idx="1">
                  <c:v>13.5</c:v>
                </c:pt>
                <c:pt idx="2">
                  <c:v>15.1</c:v>
                </c:pt>
                <c:pt idx="3">
                  <c:v>17.100000000000001</c:v>
                </c:pt>
                <c:pt idx="4">
                  <c:v>17.7</c:v>
                </c:pt>
                <c:pt idx="5">
                  <c:v>18.8</c:v>
                </c:pt>
                <c:pt idx="6">
                  <c:v>17.2</c:v>
                </c:pt>
                <c:pt idx="7">
                  <c:v>17.5</c:v>
                </c:pt>
                <c:pt idx="8">
                  <c:v>16.600000000000001</c:v>
                </c:pt>
                <c:pt idx="9">
                  <c:v>20.8</c:v>
                </c:pt>
                <c:pt idx="10">
                  <c:v>22.4</c:v>
                </c:pt>
                <c:pt idx="11">
                  <c:v>24</c:v>
                </c:pt>
                <c:pt idx="12">
                  <c:v>21.1</c:v>
                </c:pt>
                <c:pt idx="13">
                  <c:v>23.4</c:v>
                </c:pt>
                <c:pt idx="14">
                  <c:v>26</c:v>
                </c:pt>
                <c:pt idx="15">
                  <c:v>28.2</c:v>
                </c:pt>
                <c:pt idx="16">
                  <c:v>27.8</c:v>
                </c:pt>
                <c:pt idx="17">
                  <c:v>27.6</c:v>
                </c:pt>
                <c:pt idx="18">
                  <c:v>28.7</c:v>
                </c:pt>
                <c:pt idx="19">
                  <c:v>28.8</c:v>
                </c:pt>
                <c:pt idx="20">
                  <c:v>26.9</c:v>
                </c:pt>
                <c:pt idx="21">
                  <c:v>31</c:v>
                </c:pt>
              </c:numCache>
            </c:numRef>
          </c:val>
          <c:smooth val="0"/>
        </c:ser>
        <c:dLbls>
          <c:showLegendKey val="0"/>
          <c:showVal val="0"/>
          <c:showCatName val="0"/>
          <c:showSerName val="0"/>
          <c:showPercent val="0"/>
          <c:showBubbleSize val="0"/>
        </c:dLbls>
        <c:marker val="1"/>
        <c:smooth val="0"/>
        <c:axId val="78670080"/>
        <c:axId val="78672256"/>
      </c:lineChart>
      <c:catAx>
        <c:axId val="78670080"/>
        <c:scaling>
          <c:orientation val="minMax"/>
        </c:scaling>
        <c:delete val="0"/>
        <c:axPos val="b"/>
        <c:numFmt formatCode="General" sourceLinked="1"/>
        <c:majorTickMark val="none"/>
        <c:minorTickMark val="none"/>
        <c:tickLblPos val="nextTo"/>
        <c:spPr>
          <a:ln w="28575">
            <a:solidFill>
              <a:schemeClr val="tx1"/>
            </a:solidFill>
          </a:ln>
        </c:spPr>
        <c:txPr>
          <a:bodyPr rot="5400000"/>
          <a:lstStyle/>
          <a:p>
            <a:pPr>
              <a:defRPr sz="900" b="1" baseline="0">
                <a:solidFill>
                  <a:srgbClr val="000066"/>
                </a:solidFill>
              </a:defRPr>
            </a:pPr>
            <a:endParaRPr lang="en-US"/>
          </a:p>
        </c:txPr>
        <c:crossAx val="78672256"/>
        <c:crosses val="autoZero"/>
        <c:auto val="1"/>
        <c:lblAlgn val="ctr"/>
        <c:lblOffset val="100"/>
        <c:noMultiLvlLbl val="0"/>
      </c:catAx>
      <c:valAx>
        <c:axId val="78672256"/>
        <c:scaling>
          <c:orientation val="minMax"/>
        </c:scaling>
        <c:delete val="0"/>
        <c:axPos val="l"/>
        <c:majorGridlines>
          <c:spPr>
            <a:ln>
              <a:noFill/>
            </a:ln>
          </c:spPr>
        </c:majorGridlines>
        <c:title>
          <c:tx>
            <c:rich>
              <a:bodyPr/>
              <a:lstStyle/>
              <a:p>
                <a:pPr>
                  <a:defRPr sz="1100" baseline="0">
                    <a:solidFill>
                      <a:srgbClr val="000066"/>
                    </a:solidFill>
                  </a:defRPr>
                </a:pPr>
                <a:r>
                  <a:rPr lang="en-US" sz="1100" baseline="0" dirty="0" smtClean="0">
                    <a:solidFill>
                      <a:srgbClr val="000066"/>
                    </a:solidFill>
                  </a:rPr>
                  <a:t>Percent Obese</a:t>
                </a:r>
                <a:endParaRPr lang="en-US" sz="1100" baseline="0" dirty="0">
                  <a:solidFill>
                    <a:srgbClr val="000066"/>
                  </a:solidFill>
                </a:endParaRPr>
              </a:p>
            </c:rich>
          </c:tx>
          <c:overlay val="0"/>
        </c:title>
        <c:numFmt formatCode="General" sourceLinked="1"/>
        <c:majorTickMark val="none"/>
        <c:minorTickMark val="none"/>
        <c:tickLblPos val="nextTo"/>
        <c:spPr>
          <a:ln w="28575" cmpd="sng">
            <a:solidFill>
              <a:schemeClr val="tx1"/>
            </a:solidFill>
          </a:ln>
        </c:spPr>
        <c:txPr>
          <a:bodyPr/>
          <a:lstStyle/>
          <a:p>
            <a:pPr>
              <a:defRPr sz="1200" b="1" baseline="0">
                <a:solidFill>
                  <a:srgbClr val="000066"/>
                </a:solidFill>
              </a:defRPr>
            </a:pPr>
            <a:endParaRPr lang="en-US"/>
          </a:p>
        </c:txPr>
        <c:crossAx val="7867008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aseline="0">
                <a:solidFill>
                  <a:srgbClr val="000066"/>
                </a:solidFill>
              </a:defRPr>
            </a:pPr>
            <a:r>
              <a:rPr lang="en-US" sz="1800" baseline="0" dirty="0" smtClean="0">
                <a:solidFill>
                  <a:srgbClr val="000066"/>
                </a:solidFill>
              </a:rPr>
              <a:t>Diagnosed Diabetes</a:t>
            </a:r>
          </a:p>
          <a:p>
            <a:pPr>
              <a:defRPr sz="1800" baseline="0">
                <a:solidFill>
                  <a:srgbClr val="000066"/>
                </a:solidFill>
              </a:defRPr>
            </a:pPr>
            <a:r>
              <a:rPr lang="en-US" sz="1800" baseline="0" dirty="0" smtClean="0">
                <a:solidFill>
                  <a:srgbClr val="000066"/>
                </a:solidFill>
              </a:rPr>
              <a:t>Among Adults</a:t>
            </a:r>
            <a:endParaRPr lang="en-US" sz="1800" baseline="0" dirty="0">
              <a:solidFill>
                <a:srgbClr val="000066"/>
              </a:solidFill>
            </a:endParaRPr>
          </a:p>
        </c:rich>
      </c:tx>
      <c:layout>
        <c:manualLayout>
          <c:xMode val="edge"/>
          <c:yMode val="edge"/>
          <c:x val="0.30975240467825421"/>
          <c:y val="4.4907316272965889E-2"/>
        </c:manualLayout>
      </c:layout>
      <c:overlay val="0"/>
    </c:title>
    <c:autoTitleDeleted val="0"/>
    <c:plotArea>
      <c:layout>
        <c:manualLayout>
          <c:layoutTarget val="inner"/>
          <c:xMode val="edge"/>
          <c:yMode val="edge"/>
          <c:x val="0.1204019926099356"/>
          <c:y val="6.4613881598133582E-2"/>
          <c:w val="0.83220878794403752"/>
          <c:h val="0.77931087780694064"/>
        </c:manualLayout>
      </c:layout>
      <c:lineChart>
        <c:grouping val="standard"/>
        <c:varyColors val="0"/>
        <c:ser>
          <c:idx val="0"/>
          <c:order val="0"/>
          <c:tx>
            <c:strRef>
              <c:f>Sheet1!$B$1</c:f>
              <c:strCache>
                <c:ptCount val="1"/>
                <c:pt idx="0">
                  <c:v>Series 1</c:v>
                </c:pt>
              </c:strCache>
            </c:strRef>
          </c:tx>
          <c:spPr>
            <a:ln>
              <a:solidFill>
                <a:srgbClr val="FF0000"/>
              </a:solidFill>
            </a:ln>
          </c:spPr>
          <c:marker>
            <c:spPr>
              <a:solidFill>
                <a:srgbClr val="FF0000"/>
              </a:solidFill>
            </c:spPr>
          </c:marker>
          <c:cat>
            <c:numRef>
              <c:f>Sheet1!$A$2:$A$15</c:f>
              <c:numCache>
                <c:formatCode>General</c:formatCode>
                <c:ptCount val="14"/>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numCache>
            </c:numRef>
          </c:cat>
          <c:val>
            <c:numRef>
              <c:f>Sheet1!$B$2:$B$15</c:f>
              <c:numCache>
                <c:formatCode>General</c:formatCode>
                <c:ptCount val="14"/>
                <c:pt idx="0">
                  <c:v>6.4</c:v>
                </c:pt>
                <c:pt idx="1">
                  <c:v>7.1</c:v>
                </c:pt>
                <c:pt idx="2">
                  <c:v>7.1</c:v>
                </c:pt>
                <c:pt idx="3">
                  <c:v>7.7</c:v>
                </c:pt>
                <c:pt idx="4">
                  <c:v>7</c:v>
                </c:pt>
                <c:pt idx="5">
                  <c:v>8.5</c:v>
                </c:pt>
                <c:pt idx="6">
                  <c:v>8.1</c:v>
                </c:pt>
                <c:pt idx="7">
                  <c:v>8.7000000000000011</c:v>
                </c:pt>
                <c:pt idx="8">
                  <c:v>8.3000000000000007</c:v>
                </c:pt>
                <c:pt idx="9">
                  <c:v>8.2000000000000011</c:v>
                </c:pt>
                <c:pt idx="10">
                  <c:v>8.7000000000000011</c:v>
                </c:pt>
                <c:pt idx="11">
                  <c:v>9.7000000000000011</c:v>
                </c:pt>
                <c:pt idx="12">
                  <c:v>9.6</c:v>
                </c:pt>
                <c:pt idx="13">
                  <c:v>11.1</c:v>
                </c:pt>
              </c:numCache>
            </c:numRef>
          </c:val>
          <c:smooth val="0"/>
        </c:ser>
        <c:dLbls>
          <c:showLegendKey val="0"/>
          <c:showVal val="0"/>
          <c:showCatName val="0"/>
          <c:showSerName val="0"/>
          <c:showPercent val="0"/>
          <c:showBubbleSize val="0"/>
        </c:dLbls>
        <c:marker val="1"/>
        <c:smooth val="0"/>
        <c:axId val="77336576"/>
        <c:axId val="77337728"/>
      </c:lineChart>
      <c:catAx>
        <c:axId val="77336576"/>
        <c:scaling>
          <c:orientation val="minMax"/>
        </c:scaling>
        <c:delete val="0"/>
        <c:axPos val="b"/>
        <c:numFmt formatCode="General" sourceLinked="1"/>
        <c:majorTickMark val="none"/>
        <c:minorTickMark val="none"/>
        <c:tickLblPos val="nextTo"/>
        <c:spPr>
          <a:ln w="28575">
            <a:solidFill>
              <a:schemeClr val="tx1"/>
            </a:solidFill>
          </a:ln>
        </c:spPr>
        <c:txPr>
          <a:bodyPr rot="-5400000"/>
          <a:lstStyle/>
          <a:p>
            <a:pPr>
              <a:defRPr sz="900" b="1" baseline="0">
                <a:solidFill>
                  <a:srgbClr val="000066"/>
                </a:solidFill>
              </a:defRPr>
            </a:pPr>
            <a:endParaRPr lang="en-US"/>
          </a:p>
        </c:txPr>
        <c:crossAx val="77337728"/>
        <c:crosses val="autoZero"/>
        <c:auto val="1"/>
        <c:lblAlgn val="ctr"/>
        <c:lblOffset val="100"/>
        <c:noMultiLvlLbl val="0"/>
      </c:catAx>
      <c:valAx>
        <c:axId val="77337728"/>
        <c:scaling>
          <c:orientation val="minMax"/>
          <c:max val="14"/>
          <c:min val="0"/>
        </c:scaling>
        <c:delete val="0"/>
        <c:axPos val="l"/>
        <c:majorGridlines>
          <c:spPr>
            <a:ln>
              <a:noFill/>
            </a:ln>
          </c:spPr>
        </c:majorGridlines>
        <c:title>
          <c:tx>
            <c:rich>
              <a:bodyPr/>
              <a:lstStyle/>
              <a:p>
                <a:pPr>
                  <a:defRPr sz="1100" baseline="0">
                    <a:solidFill>
                      <a:srgbClr val="000066"/>
                    </a:solidFill>
                  </a:defRPr>
                </a:pPr>
                <a:r>
                  <a:rPr lang="en-US" sz="1100" baseline="0" dirty="0" smtClean="0">
                    <a:solidFill>
                      <a:srgbClr val="000066"/>
                    </a:solidFill>
                  </a:rPr>
                  <a:t>Percent Diabetic</a:t>
                </a:r>
                <a:endParaRPr lang="en-US" sz="1100" baseline="0" dirty="0">
                  <a:solidFill>
                    <a:srgbClr val="000066"/>
                  </a:solidFill>
                </a:endParaRPr>
              </a:p>
            </c:rich>
          </c:tx>
          <c:overlay val="0"/>
        </c:title>
        <c:numFmt formatCode="General" sourceLinked="1"/>
        <c:majorTickMark val="none"/>
        <c:minorTickMark val="none"/>
        <c:tickLblPos val="nextTo"/>
        <c:spPr>
          <a:ln w="28575" cmpd="sng">
            <a:solidFill>
              <a:schemeClr val="tx1"/>
            </a:solidFill>
          </a:ln>
        </c:spPr>
        <c:txPr>
          <a:bodyPr/>
          <a:lstStyle/>
          <a:p>
            <a:pPr>
              <a:defRPr sz="1100" b="1" baseline="0">
                <a:solidFill>
                  <a:srgbClr val="000066"/>
                </a:solidFill>
              </a:defRPr>
            </a:pPr>
            <a:endParaRPr lang="en-US"/>
          </a:p>
        </c:txPr>
        <c:crossAx val="773365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11595" cy="461489"/>
          </a:xfrm>
          <a:prstGeom prst="rect">
            <a:avLst/>
          </a:prstGeom>
        </p:spPr>
        <p:txBody>
          <a:bodyPr vert="horz" lIns="90618" tIns="45309" rIns="90618" bIns="45309" rtlCol="0"/>
          <a:lstStyle>
            <a:lvl1pPr algn="l">
              <a:defRPr sz="1200" dirty="0">
                <a:ea typeface="+mn-ea"/>
                <a:cs typeface="Arial" charset="0"/>
              </a:defRPr>
            </a:lvl1pPr>
          </a:lstStyle>
          <a:p>
            <a:pPr>
              <a:defRPr/>
            </a:pPr>
            <a:endParaRPr lang="en-US" dirty="0"/>
          </a:p>
        </p:txBody>
      </p:sp>
      <p:sp>
        <p:nvSpPr>
          <p:cNvPr id="3" name="Date Placeholder 2"/>
          <p:cNvSpPr>
            <a:spLocks noGrp="1"/>
          </p:cNvSpPr>
          <p:nvPr>
            <p:ph type="dt" sz="quarter" idx="1"/>
          </p:nvPr>
        </p:nvSpPr>
        <p:spPr>
          <a:xfrm>
            <a:off x="3936912" y="2"/>
            <a:ext cx="3011595" cy="461489"/>
          </a:xfrm>
          <a:prstGeom prst="rect">
            <a:avLst/>
          </a:prstGeom>
        </p:spPr>
        <p:txBody>
          <a:bodyPr vert="horz" lIns="90618" tIns="45309" rIns="90618" bIns="45309" rtlCol="0"/>
          <a:lstStyle>
            <a:lvl1pPr algn="r">
              <a:defRPr sz="1200">
                <a:ea typeface="+mn-ea"/>
                <a:cs typeface="Arial" charset="0"/>
              </a:defRPr>
            </a:lvl1pPr>
          </a:lstStyle>
          <a:p>
            <a:pPr>
              <a:defRPr/>
            </a:pPr>
            <a:fld id="{24F5219A-D33F-42B1-98AD-9842C8A139E9}" type="datetimeFigureOut">
              <a:rPr lang="en-US"/>
              <a:pPr>
                <a:defRPr/>
              </a:pPr>
              <a:t>2/25/2015</a:t>
            </a:fld>
            <a:endParaRPr lang="en-US" dirty="0"/>
          </a:p>
        </p:txBody>
      </p:sp>
      <p:sp>
        <p:nvSpPr>
          <p:cNvPr id="4" name="Footer Placeholder 3"/>
          <p:cNvSpPr>
            <a:spLocks noGrp="1"/>
          </p:cNvSpPr>
          <p:nvPr>
            <p:ph type="ftr" sz="quarter" idx="2"/>
          </p:nvPr>
        </p:nvSpPr>
        <p:spPr>
          <a:xfrm>
            <a:off x="2" y="8773013"/>
            <a:ext cx="3011595" cy="461489"/>
          </a:xfrm>
          <a:prstGeom prst="rect">
            <a:avLst/>
          </a:prstGeom>
        </p:spPr>
        <p:txBody>
          <a:bodyPr vert="horz" lIns="90618" tIns="45309" rIns="90618" bIns="45309" rtlCol="0" anchor="b"/>
          <a:lstStyle>
            <a:lvl1pPr algn="l">
              <a:defRPr sz="1200" dirty="0">
                <a:ea typeface="+mn-ea"/>
                <a:cs typeface="Arial" charset="0"/>
              </a:defRPr>
            </a:lvl1pPr>
          </a:lstStyle>
          <a:p>
            <a:pPr>
              <a:defRPr/>
            </a:pPr>
            <a:endParaRPr lang="en-US" dirty="0"/>
          </a:p>
        </p:txBody>
      </p:sp>
      <p:sp>
        <p:nvSpPr>
          <p:cNvPr id="5" name="Slide Number Placeholder 4"/>
          <p:cNvSpPr>
            <a:spLocks noGrp="1"/>
          </p:cNvSpPr>
          <p:nvPr>
            <p:ph type="sldNum" sz="quarter" idx="3"/>
          </p:nvPr>
        </p:nvSpPr>
        <p:spPr>
          <a:xfrm>
            <a:off x="3936912" y="8773013"/>
            <a:ext cx="3011595" cy="461489"/>
          </a:xfrm>
          <a:prstGeom prst="rect">
            <a:avLst/>
          </a:prstGeom>
        </p:spPr>
        <p:txBody>
          <a:bodyPr vert="horz" lIns="90618" tIns="45309" rIns="90618" bIns="45309" rtlCol="0" anchor="b"/>
          <a:lstStyle>
            <a:lvl1pPr algn="r">
              <a:defRPr sz="1200">
                <a:ea typeface="+mn-ea"/>
                <a:cs typeface="Arial" charset="0"/>
              </a:defRPr>
            </a:lvl1pPr>
          </a:lstStyle>
          <a:p>
            <a:pPr>
              <a:defRPr/>
            </a:pPr>
            <a:fld id="{FD1031CC-6869-4E71-BBB8-57C1E69061E1}" type="slidenum">
              <a:rPr lang="en-US"/>
              <a:pPr>
                <a:defRPr/>
              </a:pPr>
              <a:t>‹#›</a:t>
            </a:fld>
            <a:endParaRPr lang="en-US" dirty="0"/>
          </a:p>
        </p:txBody>
      </p:sp>
    </p:spTree>
    <p:extLst>
      <p:ext uri="{BB962C8B-B14F-4D97-AF65-F5344CB8AC3E}">
        <p14:creationId xmlns:p14="http://schemas.microsoft.com/office/powerpoint/2010/main" val="87885207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AutoShape 1"/>
          <p:cNvSpPr>
            <a:spLocks noChangeArrowheads="1"/>
          </p:cNvSpPr>
          <p:nvPr/>
        </p:nvSpPr>
        <p:spPr bwMode="auto">
          <a:xfrm>
            <a:off x="0" y="1"/>
            <a:ext cx="6950075" cy="9236075"/>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618" tIns="45309" rIns="90618" bIns="45309" anchor="ctr"/>
          <a:lstStyle/>
          <a:p>
            <a:endParaRPr lang="en-US" altLang="en-US" dirty="0"/>
          </a:p>
        </p:txBody>
      </p:sp>
      <p:sp>
        <p:nvSpPr>
          <p:cNvPr id="11267" name="Text Box 2"/>
          <p:cNvSpPr txBox="1">
            <a:spLocks noChangeArrowheads="1"/>
          </p:cNvSpPr>
          <p:nvPr/>
        </p:nvSpPr>
        <p:spPr bwMode="auto">
          <a:xfrm>
            <a:off x="1" y="2"/>
            <a:ext cx="3010023" cy="461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618" tIns="45309" rIns="90618" bIns="45309" anchor="ctr"/>
          <a:lstStyle/>
          <a:p>
            <a:endParaRPr lang="en-US" altLang="en-US" dirty="0"/>
          </a:p>
        </p:txBody>
      </p:sp>
      <p:sp>
        <p:nvSpPr>
          <p:cNvPr id="4099" name="Rectangle 3"/>
          <p:cNvSpPr>
            <a:spLocks noGrp="1" noChangeArrowheads="1"/>
          </p:cNvSpPr>
          <p:nvPr>
            <p:ph type="dt"/>
          </p:nvPr>
        </p:nvSpPr>
        <p:spPr bwMode="auto">
          <a:xfrm>
            <a:off x="3938481" y="0"/>
            <a:ext cx="3008452" cy="459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74" tIns="45309" rIns="90974" bIns="45309" numCol="1" anchor="t" anchorCtr="0" compatLnSpc="1">
            <a:prstTxWarp prst="textNoShape">
              <a:avLst/>
            </a:prstTxWarp>
          </a:bodyPr>
          <a:lstStyle>
            <a:lvl1pPr algn="r" eaLnBrk="1" hangingPunct="1">
              <a:buClrTx/>
              <a:buFontTx/>
              <a:buNone/>
              <a:tabLst>
                <a:tab pos="717388" algn="l"/>
                <a:tab pos="1434777" algn="l"/>
                <a:tab pos="2152166" algn="l"/>
                <a:tab pos="2869554" algn="l"/>
              </a:tabLst>
              <a:defRPr sz="1200" dirty="0">
                <a:solidFill>
                  <a:srgbClr val="000000"/>
                </a:solidFill>
                <a:latin typeface="Times New Roman" pitchFamily="16" charset="0"/>
                <a:ea typeface="+mn-ea"/>
                <a:cs typeface="Arial" charset="0"/>
              </a:defRPr>
            </a:lvl1pPr>
          </a:lstStyle>
          <a:p>
            <a:pPr>
              <a:defRPr/>
            </a:pPr>
            <a:endParaRPr lang="en-US" altLang="en-US" dirty="0"/>
          </a:p>
        </p:txBody>
      </p:sp>
      <p:sp>
        <p:nvSpPr>
          <p:cNvPr id="11269" name="Rectangle 4"/>
          <p:cNvSpPr>
            <a:spLocks noGrp="1" noRot="1" noChangeAspect="1" noChangeArrowheads="1"/>
          </p:cNvSpPr>
          <p:nvPr>
            <p:ph type="sldImg"/>
          </p:nvPr>
        </p:nvSpPr>
        <p:spPr bwMode="auto">
          <a:xfrm>
            <a:off x="1165225" y="693738"/>
            <a:ext cx="4618038" cy="3462337"/>
          </a:xfrm>
          <a:prstGeom prst="rect">
            <a:avLst/>
          </a:prstGeom>
          <a:noFill/>
          <a:ln w="1260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4101" name="Rectangle 5"/>
          <p:cNvSpPr>
            <a:spLocks noGrp="1" noChangeArrowheads="1"/>
          </p:cNvSpPr>
          <p:nvPr>
            <p:ph type="body"/>
          </p:nvPr>
        </p:nvSpPr>
        <p:spPr bwMode="auto">
          <a:xfrm>
            <a:off x="695953" y="4388083"/>
            <a:ext cx="5556603" cy="41533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74" tIns="45309" rIns="90974" bIns="45309" numCol="1" anchor="t" anchorCtr="0" compatLnSpc="1">
            <a:prstTxWarp prst="textNoShape">
              <a:avLst/>
            </a:prstTxWarp>
          </a:bodyPr>
          <a:lstStyle/>
          <a:p>
            <a:pPr lvl="0"/>
            <a:endParaRPr lang="en-US" altLang="en-US" noProof="0" smtClean="0"/>
          </a:p>
        </p:txBody>
      </p:sp>
      <p:sp>
        <p:nvSpPr>
          <p:cNvPr id="4102" name="Rectangle 6"/>
          <p:cNvSpPr>
            <a:spLocks noGrp="1" noChangeArrowheads="1"/>
          </p:cNvSpPr>
          <p:nvPr>
            <p:ph type="ftr"/>
          </p:nvPr>
        </p:nvSpPr>
        <p:spPr bwMode="auto">
          <a:xfrm>
            <a:off x="2" y="8773011"/>
            <a:ext cx="3008453" cy="459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74" tIns="45309" rIns="90974" bIns="45309" numCol="1" anchor="b" anchorCtr="0" compatLnSpc="1">
            <a:prstTxWarp prst="textNoShape">
              <a:avLst/>
            </a:prstTxWarp>
          </a:bodyPr>
          <a:lstStyle>
            <a:lvl1pPr eaLnBrk="1" hangingPunct="1">
              <a:buClrTx/>
              <a:buFontTx/>
              <a:buNone/>
              <a:tabLst>
                <a:tab pos="717388" algn="l"/>
                <a:tab pos="1434777" algn="l"/>
                <a:tab pos="2152166" algn="l"/>
                <a:tab pos="2869554" algn="l"/>
              </a:tabLst>
              <a:defRPr sz="1200" dirty="0">
                <a:solidFill>
                  <a:srgbClr val="000000"/>
                </a:solidFill>
                <a:latin typeface="Times New Roman" pitchFamily="16" charset="0"/>
                <a:ea typeface="+mn-ea"/>
                <a:cs typeface="Arial" charset="0"/>
              </a:defRPr>
            </a:lvl1pPr>
          </a:lstStyle>
          <a:p>
            <a:pPr>
              <a:defRPr/>
            </a:pPr>
            <a:r>
              <a:rPr lang="en-US" altLang="en-US" dirty="0"/>
              <a:t>DPH FY 16 JFC Presentation –  February 2015</a:t>
            </a:r>
          </a:p>
        </p:txBody>
      </p:sp>
      <p:sp>
        <p:nvSpPr>
          <p:cNvPr id="4103" name="Rectangle 7"/>
          <p:cNvSpPr>
            <a:spLocks noGrp="1" noChangeArrowheads="1"/>
          </p:cNvSpPr>
          <p:nvPr>
            <p:ph type="sldNum"/>
          </p:nvPr>
        </p:nvSpPr>
        <p:spPr bwMode="auto">
          <a:xfrm>
            <a:off x="3938481" y="8773011"/>
            <a:ext cx="3008452" cy="459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74" tIns="45309" rIns="90974" bIns="45309" numCol="1" anchor="b" anchorCtr="0" compatLnSpc="1">
            <a:prstTxWarp prst="textNoShape">
              <a:avLst/>
            </a:prstTxWarp>
          </a:bodyPr>
          <a:lstStyle>
            <a:lvl1pPr algn="r" eaLnBrk="1" hangingPunct="1">
              <a:buClrTx/>
              <a:buFontTx/>
              <a:buNone/>
              <a:tabLst>
                <a:tab pos="717388" algn="l"/>
                <a:tab pos="1434777" algn="l"/>
                <a:tab pos="2152166" algn="l"/>
                <a:tab pos="2869554" algn="l"/>
              </a:tabLst>
              <a:defRPr sz="1200">
                <a:solidFill>
                  <a:srgbClr val="000000"/>
                </a:solidFill>
                <a:latin typeface="Times New Roman" pitchFamily="16" charset="0"/>
                <a:ea typeface="+mn-ea"/>
                <a:cs typeface="Arial" charset="0"/>
              </a:defRPr>
            </a:lvl1pPr>
          </a:lstStyle>
          <a:p>
            <a:pPr>
              <a:defRPr/>
            </a:pPr>
            <a:fld id="{1B046B54-6F2E-4FEA-A09D-5FF631254092}" type="slidenum">
              <a:rPr lang="en-US" altLang="en-US"/>
              <a:pPr>
                <a:defRPr/>
              </a:pPr>
              <a:t>‹#›</a:t>
            </a:fld>
            <a:endParaRPr lang="en-US" altLang="en-US" dirty="0"/>
          </a:p>
        </p:txBody>
      </p:sp>
    </p:spTree>
    <p:extLst>
      <p:ext uri="{BB962C8B-B14F-4D97-AF65-F5344CB8AC3E}">
        <p14:creationId xmlns:p14="http://schemas.microsoft.com/office/powerpoint/2010/main" val="2488671320"/>
      </p:ext>
    </p:extLst>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6"/>
          <p:cNvSpPr>
            <a:spLocks noGrp="1" noChangeArrowheads="1"/>
          </p:cNvSpPr>
          <p:nvPr>
            <p:ph type="ft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717388" algn="l"/>
                <a:tab pos="1434777" algn="l"/>
                <a:tab pos="2152166" algn="l"/>
                <a:tab pos="2869554" algn="l"/>
              </a:tabLst>
              <a:defRPr sz="3200">
                <a:solidFill>
                  <a:schemeClr val="bg1"/>
                </a:solidFill>
                <a:latin typeface="Arial" charset="0"/>
                <a:ea typeface="Microsoft YaHei" charset="-122"/>
              </a:defRPr>
            </a:lvl1pPr>
            <a:lvl2pPr>
              <a:tabLst>
                <a:tab pos="717388" algn="l"/>
                <a:tab pos="1434777" algn="l"/>
                <a:tab pos="2152166" algn="l"/>
                <a:tab pos="2869554" algn="l"/>
              </a:tabLst>
              <a:defRPr sz="3200">
                <a:solidFill>
                  <a:schemeClr val="bg1"/>
                </a:solidFill>
                <a:latin typeface="Arial" charset="0"/>
                <a:ea typeface="Microsoft YaHei" charset="-122"/>
              </a:defRPr>
            </a:lvl2pPr>
            <a:lvl3pPr>
              <a:tabLst>
                <a:tab pos="717388" algn="l"/>
                <a:tab pos="1434777" algn="l"/>
                <a:tab pos="2152166" algn="l"/>
                <a:tab pos="2869554" algn="l"/>
              </a:tabLst>
              <a:defRPr sz="3200">
                <a:solidFill>
                  <a:schemeClr val="bg1"/>
                </a:solidFill>
                <a:latin typeface="Arial" charset="0"/>
                <a:ea typeface="Microsoft YaHei" charset="-122"/>
              </a:defRPr>
            </a:lvl3pPr>
            <a:lvl4pPr>
              <a:tabLst>
                <a:tab pos="717388" algn="l"/>
                <a:tab pos="1434777" algn="l"/>
                <a:tab pos="2152166" algn="l"/>
                <a:tab pos="2869554" algn="l"/>
              </a:tabLst>
              <a:defRPr sz="3200">
                <a:solidFill>
                  <a:schemeClr val="bg1"/>
                </a:solidFill>
                <a:latin typeface="Arial" charset="0"/>
                <a:ea typeface="Microsoft YaHei" charset="-122"/>
              </a:defRPr>
            </a:lvl4pPr>
            <a:lvl5pPr>
              <a:tabLst>
                <a:tab pos="717388" algn="l"/>
                <a:tab pos="1434777" algn="l"/>
                <a:tab pos="2152166" algn="l"/>
                <a:tab pos="2869554" algn="l"/>
              </a:tabLst>
              <a:defRPr sz="3200">
                <a:solidFill>
                  <a:schemeClr val="bg1"/>
                </a:solidFill>
                <a:latin typeface="Arial" charset="0"/>
                <a:ea typeface="Microsoft YaHei" charset="-122"/>
              </a:defRPr>
            </a:lvl5pPr>
            <a:lvl6pPr marL="2491981" indent="-226544" defTabSz="453088" eaLnBrk="0" fontAlgn="base" hangingPunct="0">
              <a:spcBef>
                <a:spcPct val="0"/>
              </a:spcBef>
              <a:spcAft>
                <a:spcPct val="0"/>
              </a:spcAft>
              <a:buClr>
                <a:srgbClr val="000000"/>
              </a:buClr>
              <a:buSzPct val="100000"/>
              <a:buFont typeface="Times New Roman" pitchFamily="16" charset="0"/>
              <a:tabLst>
                <a:tab pos="717388" algn="l"/>
                <a:tab pos="1434777" algn="l"/>
                <a:tab pos="2152166" algn="l"/>
                <a:tab pos="2869554" algn="l"/>
              </a:tabLst>
              <a:defRPr sz="3200">
                <a:solidFill>
                  <a:schemeClr val="bg1"/>
                </a:solidFill>
                <a:latin typeface="Arial" charset="0"/>
                <a:ea typeface="Microsoft YaHei" charset="-122"/>
              </a:defRPr>
            </a:lvl6pPr>
            <a:lvl7pPr marL="2945069" indent="-226544" defTabSz="453088" eaLnBrk="0" fontAlgn="base" hangingPunct="0">
              <a:spcBef>
                <a:spcPct val="0"/>
              </a:spcBef>
              <a:spcAft>
                <a:spcPct val="0"/>
              </a:spcAft>
              <a:buClr>
                <a:srgbClr val="000000"/>
              </a:buClr>
              <a:buSzPct val="100000"/>
              <a:buFont typeface="Times New Roman" pitchFamily="16" charset="0"/>
              <a:tabLst>
                <a:tab pos="717388" algn="l"/>
                <a:tab pos="1434777" algn="l"/>
                <a:tab pos="2152166" algn="l"/>
                <a:tab pos="2869554" algn="l"/>
              </a:tabLst>
              <a:defRPr sz="3200">
                <a:solidFill>
                  <a:schemeClr val="bg1"/>
                </a:solidFill>
                <a:latin typeface="Arial" charset="0"/>
                <a:ea typeface="Microsoft YaHei" charset="-122"/>
              </a:defRPr>
            </a:lvl7pPr>
            <a:lvl8pPr marL="3398156" indent="-226544" defTabSz="453088" eaLnBrk="0" fontAlgn="base" hangingPunct="0">
              <a:spcBef>
                <a:spcPct val="0"/>
              </a:spcBef>
              <a:spcAft>
                <a:spcPct val="0"/>
              </a:spcAft>
              <a:buClr>
                <a:srgbClr val="000000"/>
              </a:buClr>
              <a:buSzPct val="100000"/>
              <a:buFont typeface="Times New Roman" pitchFamily="16" charset="0"/>
              <a:tabLst>
                <a:tab pos="717388" algn="l"/>
                <a:tab pos="1434777" algn="l"/>
                <a:tab pos="2152166" algn="l"/>
                <a:tab pos="2869554" algn="l"/>
              </a:tabLst>
              <a:defRPr sz="3200">
                <a:solidFill>
                  <a:schemeClr val="bg1"/>
                </a:solidFill>
                <a:latin typeface="Arial" charset="0"/>
                <a:ea typeface="Microsoft YaHei" charset="-122"/>
              </a:defRPr>
            </a:lvl8pPr>
            <a:lvl9pPr marL="3851244" indent="-226544" defTabSz="453088" eaLnBrk="0" fontAlgn="base" hangingPunct="0">
              <a:spcBef>
                <a:spcPct val="0"/>
              </a:spcBef>
              <a:spcAft>
                <a:spcPct val="0"/>
              </a:spcAft>
              <a:buClr>
                <a:srgbClr val="000000"/>
              </a:buClr>
              <a:buSzPct val="100000"/>
              <a:buFont typeface="Times New Roman" pitchFamily="16" charset="0"/>
              <a:tabLst>
                <a:tab pos="717388" algn="l"/>
                <a:tab pos="1434777" algn="l"/>
                <a:tab pos="2152166" algn="l"/>
                <a:tab pos="2869554" algn="l"/>
              </a:tabLst>
              <a:defRPr sz="3200">
                <a:solidFill>
                  <a:schemeClr val="bg1"/>
                </a:solidFill>
                <a:latin typeface="Arial" charset="0"/>
                <a:ea typeface="Microsoft YaHei" charset="-122"/>
              </a:defRPr>
            </a:lvl9pPr>
          </a:lstStyle>
          <a:p>
            <a:r>
              <a:rPr lang="en-US" altLang="en-US" sz="1000" dirty="0">
                <a:solidFill>
                  <a:srgbClr val="000000"/>
                </a:solidFill>
                <a:latin typeface="Calibri" pitchFamily="34" charset="0"/>
              </a:rPr>
              <a:t>DPH FY 16 JFC Presentation –  February 2015</a:t>
            </a:r>
          </a:p>
        </p:txBody>
      </p:sp>
      <p:sp>
        <p:nvSpPr>
          <p:cNvPr id="12291" name="Rectangle 1"/>
          <p:cNvSpPr>
            <a:spLocks noGrp="1" noRot="1" noChangeAspect="1" noChangeArrowheads="1" noTextEdit="1"/>
          </p:cNvSpPr>
          <p:nvPr>
            <p:ph type="sldImg"/>
          </p:nvPr>
        </p:nvSpPr>
        <p:spPr>
          <a:xfrm>
            <a:off x="1165225" y="693738"/>
            <a:ext cx="4619625" cy="34639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2" name="Text Box 2"/>
          <p:cNvSpPr>
            <a:spLocks noGrp="1" noChangeArrowheads="1"/>
          </p:cNvSpPr>
          <p:nvPr>
            <p:ph type="body" idx="1"/>
          </p:nvPr>
        </p:nvSpPr>
        <p:spPr>
          <a:xfrm>
            <a:off x="695951" y="4388082"/>
            <a:ext cx="5558175" cy="4154973"/>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ts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pPr>
            <a:r>
              <a:rPr lang="en-US" altLang="en-US" sz="1400" dirty="0">
                <a:latin typeface="Arial" panose="020B0604020202020204" pitchFamily="34" charset="0"/>
                <a:ea typeface="Microsoft YaHei" charset="-122"/>
                <a:cs typeface="Arial" panose="020B0604020202020204" pitchFamily="34" charset="0"/>
              </a:rPr>
              <a:t>Representative Smith, Senator McDowell, distinguished members of the Joint Finance Committee and members of the public—good morning.  My name is Karyl Rattay, Director of the Division of Public Health.  I am joined today by Crystal Webb, Deputy Director.  This morning I will discuss the Division’s progress this fiscal year and our plans for the future. </a:t>
            </a:r>
          </a:p>
          <a:p>
            <a:pPr>
              <a:spcBef>
                <a:spcPts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pPr>
            <a:r>
              <a:rPr lang="en-US" altLang="en-US" dirty="0" smtClean="0">
                <a:latin typeface="Arial" panose="020B0604020202020204" pitchFamily="34" charset="0"/>
                <a:ea typeface="Microsoft YaHei" charset="-122"/>
                <a:cs typeface="Arial" panose="020B0604020202020204" pitchFamily="34" charset="0"/>
              </a:rPr>
              <a:t> </a:t>
            </a:r>
          </a:p>
        </p:txBody>
      </p:sp>
      <p:sp>
        <p:nvSpPr>
          <p:cNvPr id="12293" name="Text Box 4"/>
          <p:cNvSpPr txBox="1">
            <a:spLocks noChangeArrowheads="1"/>
          </p:cNvSpPr>
          <p:nvPr/>
        </p:nvSpPr>
        <p:spPr bwMode="auto">
          <a:xfrm>
            <a:off x="3957334" y="8774587"/>
            <a:ext cx="3010023" cy="46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974" tIns="45309" rIns="90974" bIns="4530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9pPr>
          </a:lstStyle>
          <a:p>
            <a:pPr algn="r" eaLnBrk="1" hangingPunct="1">
              <a:buClrTx/>
              <a:buFontTx/>
              <a:buNone/>
            </a:pPr>
            <a:fld id="{D5BA4CF3-8A8D-47A1-9C8D-11CB013952A0}" type="slidenum">
              <a:rPr lang="en-US" altLang="en-US" sz="1000">
                <a:solidFill>
                  <a:srgbClr val="000000"/>
                </a:solidFill>
                <a:latin typeface="Calibri" pitchFamily="34" charset="0"/>
              </a:rPr>
              <a:pPr algn="r" eaLnBrk="1" hangingPunct="1">
                <a:buClrTx/>
                <a:buFontTx/>
                <a:buNone/>
              </a:pPr>
              <a:t>1</a:t>
            </a:fld>
            <a:endParaRPr lang="en-US" altLang="en-US" sz="1000" dirty="0">
              <a:solidFill>
                <a:srgbClr val="000000"/>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
          <p:cNvSpPr>
            <a:spLocks noGrp="1" noRot="1" noChangeAspect="1" noChangeArrowheads="1" noTextEdit="1"/>
          </p:cNvSpPr>
          <p:nvPr>
            <p:ph type="sldImg"/>
          </p:nvPr>
        </p:nvSpPr>
        <p:spPr>
          <a:xfrm>
            <a:off x="1165225" y="693738"/>
            <a:ext cx="4619625" cy="34639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5" name="Text Box 2"/>
          <p:cNvSpPr>
            <a:spLocks noGrp="1" noChangeArrowheads="1"/>
          </p:cNvSpPr>
          <p:nvPr>
            <p:ph type="body" idx="1"/>
          </p:nvPr>
        </p:nvSpPr>
        <p:spPr>
          <a:xfrm>
            <a:off x="579438" y="4237235"/>
            <a:ext cx="5867399" cy="4689703"/>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spcBef>
                <a:spcPts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pPr>
            <a:r>
              <a:rPr lang="en-US" altLang="en-US" sz="1400" dirty="0">
                <a:latin typeface="Arial" panose="020B0604020202020204" pitchFamily="34" charset="0"/>
                <a:ea typeface="Microsoft YaHei" charset="-122"/>
                <a:cs typeface="Arial" panose="020B0604020202020204" pitchFamily="34" charset="0"/>
              </a:rPr>
              <a:t>The Division’s vision is healthy people in healthy communities. </a:t>
            </a:r>
            <a:r>
              <a:rPr lang="en-US" altLang="en-US" sz="1400" dirty="0" smtClean="0">
                <a:latin typeface="Arial" panose="020B0604020202020204" pitchFamily="34" charset="0"/>
                <a:ea typeface="Microsoft YaHei" charset="-122"/>
                <a:cs typeface="Arial" panose="020B0604020202020204" pitchFamily="34" charset="0"/>
              </a:rPr>
              <a:t> Our </a:t>
            </a:r>
            <a:r>
              <a:rPr lang="en-US" altLang="en-US" sz="1400" dirty="0">
                <a:latin typeface="Arial" panose="020B0604020202020204" pitchFamily="34" charset="0"/>
                <a:ea typeface="Microsoft YaHei" charset="-122"/>
                <a:cs typeface="Arial" panose="020B0604020202020204" pitchFamily="34" charset="0"/>
              </a:rPr>
              <a:t>mission is to protect and improve the health of all people in Delaware. </a:t>
            </a:r>
            <a:r>
              <a:rPr lang="en-US" altLang="en-US" sz="1400" dirty="0" smtClean="0">
                <a:latin typeface="Arial" panose="020B0604020202020204" pitchFamily="34" charset="0"/>
                <a:ea typeface="Microsoft YaHei" charset="-122"/>
                <a:cs typeface="Arial" panose="020B0604020202020204" pitchFamily="34" charset="0"/>
              </a:rPr>
              <a:t> We </a:t>
            </a:r>
            <a:r>
              <a:rPr lang="en-US" altLang="en-US" sz="1400" dirty="0">
                <a:latin typeface="Arial" panose="020B0604020202020204" pitchFamily="34" charset="0"/>
                <a:ea typeface="Microsoft YaHei" charset="-122"/>
                <a:cs typeface="Arial" panose="020B0604020202020204" pitchFamily="34" charset="0"/>
              </a:rPr>
              <a:t>do that in many different ways, and even though these are very difficult times, DPH has still been able to continue to provide quality services to our citizens</a:t>
            </a:r>
            <a:r>
              <a:rPr lang="en-US" altLang="en-US" sz="1400" dirty="0" smtClean="0">
                <a:latin typeface="Arial" panose="020B0604020202020204" pitchFamily="34" charset="0"/>
                <a:ea typeface="Microsoft YaHei" charset="-122"/>
                <a:cs typeface="Arial" panose="020B0604020202020204" pitchFamily="34" charset="0"/>
              </a:rPr>
              <a:t>.</a:t>
            </a:r>
            <a:endParaRPr lang="en-US" altLang="en-US" sz="1400" dirty="0">
              <a:latin typeface="Arial" panose="020B0604020202020204" pitchFamily="34" charset="0"/>
              <a:ea typeface="Microsoft YaHei" charset="-122"/>
              <a:cs typeface="Arial" panose="020B0604020202020204" pitchFamily="34" charset="0"/>
            </a:endParaRPr>
          </a:p>
          <a:p>
            <a:pPr eaLnBrk="1" hangingPunct="1">
              <a:spcBef>
                <a:spcPts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pPr>
            <a:endParaRPr lang="en-US" altLang="en-US" sz="1400" dirty="0">
              <a:latin typeface="Arial" panose="020B0604020202020204" pitchFamily="34" charset="0"/>
              <a:ea typeface="Microsoft YaHei" charset="-122"/>
              <a:cs typeface="Arial" panose="020B0604020202020204" pitchFamily="34" charset="0"/>
            </a:endParaRPr>
          </a:p>
          <a:p>
            <a:pPr eaLnBrk="1" hangingPunct="1">
              <a:spcBef>
                <a:spcPts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pPr>
            <a:r>
              <a:rPr lang="en-US" altLang="en-US" sz="1400" dirty="0">
                <a:latin typeface="Arial" panose="020B0604020202020204" pitchFamily="34" charset="0"/>
                <a:ea typeface="Microsoft YaHei" charset="-122"/>
                <a:cs typeface="Arial" panose="020B0604020202020204" pitchFamily="34" charset="0"/>
              </a:rPr>
              <a:t>A goal of public health is to foster a state of healthy Delawareans who will help strengthen our economy by creating a more productive workforce and will lessen the burden on medical costs by lowering the need for intensive treatment for chronic disease. </a:t>
            </a:r>
            <a:r>
              <a:rPr lang="en-US" altLang="en-US" sz="1400" dirty="0" smtClean="0">
                <a:latin typeface="Arial" panose="020B0604020202020204" pitchFamily="34" charset="0"/>
                <a:ea typeface="Microsoft YaHei" charset="-122"/>
                <a:cs typeface="Arial" panose="020B0604020202020204" pitchFamily="34" charset="0"/>
              </a:rPr>
              <a:t> We </a:t>
            </a:r>
            <a:r>
              <a:rPr lang="en-US" altLang="en-US" sz="1400" dirty="0">
                <a:latin typeface="Arial" panose="020B0604020202020204" pitchFamily="34" charset="0"/>
                <a:ea typeface="Microsoft YaHei" charset="-122"/>
                <a:cs typeface="Arial" panose="020B0604020202020204" pitchFamily="34" charset="0"/>
              </a:rPr>
              <a:t>are committed to achieving the greatest impact on the health of all people in Delaware by using resources in the most efficient way to achieve desired results.</a:t>
            </a:r>
          </a:p>
          <a:p>
            <a:pPr eaLnBrk="1" hangingPunct="1">
              <a:spcBef>
                <a:spcPts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pPr>
            <a:endParaRPr lang="en-US" altLang="en-US" sz="1400" dirty="0">
              <a:latin typeface="Arial" panose="020B0604020202020204" pitchFamily="34" charset="0"/>
              <a:ea typeface="Microsoft YaHei" charset="-122"/>
              <a:cs typeface="Arial" panose="020B0604020202020204" pitchFamily="34" charset="0"/>
            </a:endParaRPr>
          </a:p>
          <a:p>
            <a:pPr eaLnBrk="1" hangingPunct="1">
              <a:spcBef>
                <a:spcPts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pPr>
            <a:r>
              <a:rPr lang="en-US" altLang="en-US" sz="1400" dirty="0">
                <a:latin typeface="Arial" panose="020B0604020202020204" pitchFamily="34" charset="0"/>
                <a:ea typeface="Microsoft YaHei" charset="-122"/>
                <a:cs typeface="Arial" panose="020B0604020202020204" pitchFamily="34" charset="0"/>
              </a:rPr>
              <a:t>Prevention is the key to public health.  Public health prevention initiatives not only saves lives, but also yields excellent returns on investment.  For example, for every $1 dollar spent to prevent chronic disease, we can save $5.60 in healthcare dollars.</a:t>
            </a:r>
          </a:p>
          <a:p>
            <a:pPr eaLnBrk="1" hangingPunct="1">
              <a:spcBef>
                <a:spcPts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pPr>
            <a:endParaRPr lang="en-US" altLang="en-US" sz="1400" dirty="0">
              <a:latin typeface="Arial" panose="020B0604020202020204" pitchFamily="34" charset="0"/>
              <a:ea typeface="Microsoft YaHei" charset="-122"/>
              <a:cs typeface="Arial" panose="020B0604020202020204" pitchFamily="34" charset="0"/>
            </a:endParaRPr>
          </a:p>
          <a:p>
            <a:pPr eaLnBrk="1" hangingPunct="1">
              <a:spcBef>
                <a:spcPts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pPr>
            <a:r>
              <a:rPr lang="en-US" altLang="en-US" sz="1400" dirty="0">
                <a:latin typeface="Arial" panose="020B0604020202020204" pitchFamily="34" charset="0"/>
                <a:ea typeface="Microsoft YaHei" charset="-122"/>
                <a:cs typeface="Arial" panose="020B0604020202020204" pitchFamily="34" charset="0"/>
              </a:rPr>
              <a:t>Before reviewing the Governor’s Recommended Budget, let me begin with some of the positive things that we have been able to do and challenges that we face.</a:t>
            </a:r>
          </a:p>
        </p:txBody>
      </p:sp>
      <p:sp>
        <p:nvSpPr>
          <p:cNvPr id="12291" name="Text Box 3"/>
          <p:cNvSpPr txBox="1">
            <a:spLocks noChangeArrowheads="1"/>
          </p:cNvSpPr>
          <p:nvPr/>
        </p:nvSpPr>
        <p:spPr bwMode="auto">
          <a:xfrm>
            <a:off x="3965188" y="8774587"/>
            <a:ext cx="3010023" cy="46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974" tIns="45309" rIns="90974" bIns="4530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9pPr>
          </a:lstStyle>
          <a:p>
            <a:pPr algn="r" eaLnBrk="1" hangingPunct="1">
              <a:buClrTx/>
              <a:buFontTx/>
              <a:buNone/>
              <a:defRPr/>
            </a:pPr>
            <a:fld id="{8495701E-3B9F-4205-BAE0-4F684BC95956}" type="slidenum">
              <a:rPr lang="en-US" altLang="en-US" sz="1000">
                <a:solidFill>
                  <a:srgbClr val="000000"/>
                </a:solidFill>
                <a:latin typeface="+mj-lt"/>
                <a:ea typeface="+mn-ea"/>
              </a:rPr>
              <a:pPr algn="r" eaLnBrk="1" hangingPunct="1">
                <a:buClrTx/>
                <a:buFontTx/>
                <a:buNone/>
                <a:defRPr/>
              </a:pPr>
              <a:t>2</a:t>
            </a:fld>
            <a:endParaRPr lang="en-US" altLang="en-US" sz="1000" dirty="0">
              <a:solidFill>
                <a:srgbClr val="000000"/>
              </a:solidFill>
              <a:latin typeface="+mj-lt"/>
              <a:ea typeface="+mn-ea"/>
            </a:endParaRPr>
          </a:p>
        </p:txBody>
      </p:sp>
      <p:sp>
        <p:nvSpPr>
          <p:cNvPr id="2" name="Footer Placeholder 1"/>
          <p:cNvSpPr>
            <a:spLocks noGrp="1"/>
          </p:cNvSpPr>
          <p:nvPr>
            <p:ph type="ftr" idx="10"/>
          </p:nvPr>
        </p:nvSpPr>
        <p:spPr/>
        <p:txBody>
          <a:bodyPr/>
          <a:lstStyle/>
          <a:p>
            <a:pPr>
              <a:defRPr/>
            </a:pPr>
            <a:r>
              <a:rPr lang="en-US" altLang="en-US" sz="1000" dirty="0">
                <a:latin typeface="+mn-lt"/>
              </a:rPr>
              <a:t>DPH FY 16 JFC Presentation –  February 2015</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
          <p:cNvSpPr>
            <a:spLocks noGrp="1" noRot="1" noChangeAspect="1" noChangeArrowheads="1" noTextEdit="1"/>
          </p:cNvSpPr>
          <p:nvPr>
            <p:ph type="sldImg"/>
          </p:nvPr>
        </p:nvSpPr>
        <p:spPr>
          <a:xfrm>
            <a:off x="1165225" y="693738"/>
            <a:ext cx="4619625" cy="34639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39" name="Text Box 2"/>
          <p:cNvSpPr>
            <a:spLocks noGrp="1" noChangeArrowheads="1"/>
          </p:cNvSpPr>
          <p:nvPr>
            <p:ph type="body" idx="1"/>
          </p:nvPr>
        </p:nvSpPr>
        <p:spPr>
          <a:xfrm>
            <a:off x="733716" y="4313396"/>
            <a:ext cx="5558175" cy="4085672"/>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ts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pPr>
            <a:r>
              <a:rPr lang="en-US" altLang="en-US" sz="1400" dirty="0">
                <a:latin typeface="Arial" panose="020B0604020202020204" pitchFamily="34" charset="0"/>
                <a:ea typeface="Microsoft YaHei" charset="-122"/>
                <a:cs typeface="Arial" panose="020B0604020202020204" pitchFamily="34" charset="0"/>
              </a:rPr>
              <a:t>Our Division has been hard at work with our many partners to prevent and control a number of infectious diseases.  This is a vital responsibility of public health</a:t>
            </a:r>
            <a:r>
              <a:rPr lang="en-US" altLang="en-US" sz="1400" dirty="0" smtClean="0">
                <a:latin typeface="Arial" panose="020B0604020202020204" pitchFamily="34" charset="0"/>
                <a:ea typeface="Microsoft YaHei" charset="-122"/>
                <a:cs typeface="Arial" panose="020B0604020202020204" pitchFamily="34" charset="0"/>
              </a:rPr>
              <a:t>.</a:t>
            </a:r>
            <a:endParaRPr lang="en-US" altLang="en-US" sz="1400" dirty="0">
              <a:latin typeface="Arial" panose="020B0604020202020204" pitchFamily="34" charset="0"/>
              <a:ea typeface="Microsoft YaHei" charset="-122"/>
              <a:cs typeface="Arial" panose="020B0604020202020204" pitchFamily="34" charset="0"/>
            </a:endParaRPr>
          </a:p>
          <a:p>
            <a:pPr>
              <a:spcBef>
                <a:spcPts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pPr>
            <a:endParaRPr lang="en-US" altLang="en-US" sz="1400" dirty="0">
              <a:latin typeface="Arial" panose="020B0604020202020204" pitchFamily="34" charset="0"/>
              <a:ea typeface="Microsoft YaHei" charset="-122"/>
              <a:cs typeface="Arial" panose="020B0604020202020204" pitchFamily="34" charset="0"/>
            </a:endParaRPr>
          </a:p>
          <a:p>
            <a:pPr>
              <a:spcBef>
                <a:spcPts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pPr>
            <a:r>
              <a:rPr lang="en-US" altLang="en-US" sz="1400" dirty="0">
                <a:latin typeface="Arial" panose="020B0604020202020204" pitchFamily="34" charset="0"/>
                <a:ea typeface="Microsoft YaHei" charset="-122"/>
                <a:cs typeface="Arial" panose="020B0604020202020204" pitchFamily="34" charset="0"/>
              </a:rPr>
              <a:t>This past year has been among the most challenging we have seen in many years, and was an important reminder that we are only one new germ away from a public health disaster.  In 2014, outbreaks in whooping cough (pertussis), tuberculosis, influenza, Ebola, and now in 2015 - measles, have involved extensive DPH staff time and resources.  Delaware has experienced more flu deaths this season compared to any year in recent history.  Staff, already stretched thin, rose to these challenges during tough and stressful circumstances</a:t>
            </a:r>
            <a:r>
              <a:rPr lang="en-US" altLang="en-US" sz="1400" dirty="0" smtClean="0">
                <a:latin typeface="Arial" panose="020B0604020202020204" pitchFamily="34" charset="0"/>
                <a:ea typeface="Microsoft YaHei" charset="-122"/>
                <a:cs typeface="Arial" panose="020B0604020202020204" pitchFamily="34" charset="0"/>
              </a:rPr>
              <a:t>.</a:t>
            </a:r>
            <a:endParaRPr lang="en-US" altLang="en-US" sz="1400" dirty="0">
              <a:latin typeface="Arial" panose="020B0604020202020204" pitchFamily="34" charset="0"/>
              <a:ea typeface="Microsoft YaHei" charset="-122"/>
              <a:cs typeface="Arial" panose="020B0604020202020204" pitchFamily="34" charset="0"/>
            </a:endParaRPr>
          </a:p>
          <a:p>
            <a:pPr>
              <a:spcBef>
                <a:spcPts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pPr>
            <a:endParaRPr lang="en-US" altLang="en-US" sz="1400" dirty="0">
              <a:latin typeface="Arial" panose="020B0604020202020204" pitchFamily="34" charset="0"/>
              <a:ea typeface="Microsoft YaHei" charset="-122"/>
              <a:cs typeface="Arial" panose="020B0604020202020204" pitchFamily="34" charset="0"/>
            </a:endParaRPr>
          </a:p>
          <a:p>
            <a:pPr>
              <a:spcBef>
                <a:spcPts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pPr>
            <a:r>
              <a:rPr lang="en-US" altLang="en-US" sz="1400" dirty="0">
                <a:latin typeface="Arial" panose="020B0604020202020204" pitchFamily="34" charset="0"/>
                <a:ea typeface="Microsoft YaHei" charset="-122"/>
                <a:cs typeface="Arial" panose="020B0604020202020204" pitchFamily="34" charset="0"/>
              </a:rPr>
              <a:t>While I am proud of the DPH staff, we also must face the reality that the disease monitoring, prevention, and treatment infrastructure is already at capacity and continued investments in this area is fundamentally important to protecting Delawareans.</a:t>
            </a:r>
          </a:p>
        </p:txBody>
      </p:sp>
      <p:sp>
        <p:nvSpPr>
          <p:cNvPr id="13316" name="Text Box 4"/>
          <p:cNvSpPr txBox="1">
            <a:spLocks noChangeArrowheads="1"/>
          </p:cNvSpPr>
          <p:nvPr/>
        </p:nvSpPr>
        <p:spPr bwMode="auto">
          <a:xfrm>
            <a:off x="3940052" y="8774587"/>
            <a:ext cx="3010023" cy="46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974" tIns="45309" rIns="90974" bIns="4530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9pPr>
          </a:lstStyle>
          <a:p>
            <a:pPr algn="r" eaLnBrk="1" hangingPunct="1">
              <a:buClrTx/>
              <a:buFontTx/>
              <a:buNone/>
              <a:defRPr/>
            </a:pPr>
            <a:fld id="{0D7E7428-A15E-4A7D-B0CF-F0720C51520E}" type="slidenum">
              <a:rPr lang="en-US" altLang="en-US" sz="1000">
                <a:solidFill>
                  <a:srgbClr val="000000"/>
                </a:solidFill>
                <a:latin typeface="+mj-lt"/>
                <a:ea typeface="+mn-ea"/>
              </a:rPr>
              <a:pPr algn="r" eaLnBrk="1" hangingPunct="1">
                <a:buClrTx/>
                <a:buFontTx/>
                <a:buNone/>
                <a:defRPr/>
              </a:pPr>
              <a:t>3</a:t>
            </a:fld>
            <a:endParaRPr lang="en-US" altLang="en-US" sz="1000" dirty="0">
              <a:solidFill>
                <a:srgbClr val="000000"/>
              </a:solidFill>
              <a:latin typeface="+mj-lt"/>
              <a:ea typeface="+mn-ea"/>
            </a:endParaRPr>
          </a:p>
        </p:txBody>
      </p:sp>
      <p:sp>
        <p:nvSpPr>
          <p:cNvPr id="2" name="Footer Placeholder 1"/>
          <p:cNvSpPr>
            <a:spLocks noGrp="1"/>
          </p:cNvSpPr>
          <p:nvPr>
            <p:ph type="ftr" idx="10"/>
          </p:nvPr>
        </p:nvSpPr>
        <p:spPr/>
        <p:txBody>
          <a:bodyPr/>
          <a:lstStyle/>
          <a:p>
            <a:pPr>
              <a:defRPr/>
            </a:pPr>
            <a:r>
              <a:rPr lang="en-US" altLang="en-US" sz="1000" dirty="0">
                <a:latin typeface="+mn-lt"/>
              </a:rPr>
              <a:t>DPH FY 16 JFC Presentation –  February 2015</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p:cNvSpPr>
            <a:spLocks noGrp="1" noRot="1" noChangeAspect="1" noChangeArrowheads="1" noTextEdit="1"/>
          </p:cNvSpPr>
          <p:nvPr>
            <p:ph type="sldImg"/>
          </p:nvPr>
        </p:nvSpPr>
        <p:spPr>
          <a:xfrm>
            <a:off x="1165225" y="693738"/>
            <a:ext cx="4619625" cy="34639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3" name="Text Box 2"/>
          <p:cNvSpPr>
            <a:spLocks noGrp="1" noChangeArrowheads="1"/>
          </p:cNvSpPr>
          <p:nvPr>
            <p:ph type="body" idx="1"/>
          </p:nvPr>
        </p:nvSpPr>
        <p:spPr>
          <a:xfrm>
            <a:off x="731837" y="4237038"/>
            <a:ext cx="5426211" cy="38862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ts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pPr>
            <a:r>
              <a:rPr lang="en-US" altLang="en-US" sz="1400" dirty="0" smtClean="0">
                <a:latin typeface="Arial" panose="020B0604020202020204" pitchFamily="34" charset="0"/>
                <a:ea typeface="Microsoft YaHei" charset="-122"/>
                <a:cs typeface="Arial" panose="020B0604020202020204" pitchFamily="34" charset="0"/>
              </a:rPr>
              <a:t>Delaware faces growing challenges from chronic diseases.  Delaware is one of a few states that continues to see increases in obesity rates and the percentage of Delawareans with diabetes has now reached double digits – and is expected to increase further.  I remain extremely concerned about our smoking rates.  If we do not reverse these trends, health care spending and poorer health outcomes will continue to grow.</a:t>
            </a:r>
          </a:p>
          <a:p>
            <a:pPr>
              <a:spcBef>
                <a:spcPts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pPr>
            <a:endParaRPr lang="en-US" altLang="en-US" sz="1400" dirty="0" smtClean="0">
              <a:latin typeface="Arial" panose="020B0604020202020204" pitchFamily="34" charset="0"/>
              <a:ea typeface="Microsoft YaHei" charset="-122"/>
              <a:cs typeface="Arial" panose="020B0604020202020204" pitchFamily="34" charset="0"/>
            </a:endParaRPr>
          </a:p>
          <a:p>
            <a:pPr>
              <a:spcBef>
                <a:spcPts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pPr>
            <a:r>
              <a:rPr lang="en-US" altLang="en-US" sz="1400" dirty="0" smtClean="0">
                <a:latin typeface="Arial" panose="020B0604020202020204" pitchFamily="34" charset="0"/>
                <a:ea typeface="Microsoft YaHei" charset="-122"/>
                <a:cs typeface="Arial" panose="020B0604020202020204" pitchFamily="34" charset="0"/>
              </a:rPr>
              <a:t>We work hard at DPH to be innovative as we leverage all resources available to us.  For example, without any additional funding, we created and published on our website a guide to providing healthy foods and snacks for meetings and it received over </a:t>
            </a:r>
            <a:r>
              <a:rPr lang="en-US" altLang="en-US" sz="1400" b="1" dirty="0" smtClean="0">
                <a:latin typeface="Arial" panose="020B0604020202020204" pitchFamily="34" charset="0"/>
                <a:ea typeface="Microsoft YaHei" charset="-122"/>
                <a:cs typeface="Arial" panose="020B0604020202020204" pitchFamily="34" charset="0"/>
              </a:rPr>
              <a:t>100,000 hits in 2014—</a:t>
            </a:r>
            <a:r>
              <a:rPr lang="en-US" altLang="en-US" sz="1400" dirty="0" smtClean="0">
                <a:latin typeface="Arial" panose="020B0604020202020204" pitchFamily="34" charset="0"/>
                <a:ea typeface="Microsoft YaHei" charset="-122"/>
                <a:cs typeface="Arial" panose="020B0604020202020204" pitchFamily="34" charset="0"/>
              </a:rPr>
              <a:t>the</a:t>
            </a:r>
            <a:r>
              <a:rPr lang="en-US" altLang="en-US" sz="1400" b="1" dirty="0" smtClean="0">
                <a:latin typeface="Arial" panose="020B0604020202020204" pitchFamily="34" charset="0"/>
                <a:ea typeface="Microsoft YaHei" charset="-122"/>
                <a:cs typeface="Arial" panose="020B0604020202020204" pitchFamily="34" charset="0"/>
              </a:rPr>
              <a:t> </a:t>
            </a:r>
            <a:r>
              <a:rPr lang="en-US" altLang="en-US" sz="1400" dirty="0" smtClean="0">
                <a:latin typeface="Arial" panose="020B0604020202020204" pitchFamily="34" charset="0"/>
                <a:ea typeface="Microsoft YaHei" charset="-122"/>
                <a:cs typeface="Arial" panose="020B0604020202020204" pitchFamily="34" charset="0"/>
              </a:rPr>
              <a:t>fourth most popular document on the entire DPH website.  </a:t>
            </a:r>
            <a:endParaRPr lang="en-US" altLang="en-US" sz="1400" dirty="0">
              <a:latin typeface="Calibri" pitchFamily="34" charset="0"/>
              <a:ea typeface="Microsoft YaHei" charset="-122"/>
            </a:endParaRPr>
          </a:p>
        </p:txBody>
      </p:sp>
      <p:sp>
        <p:nvSpPr>
          <p:cNvPr id="15365" name="Text Box 4"/>
          <p:cNvSpPr txBox="1">
            <a:spLocks noChangeArrowheads="1"/>
          </p:cNvSpPr>
          <p:nvPr/>
        </p:nvSpPr>
        <p:spPr bwMode="auto">
          <a:xfrm>
            <a:off x="3940052" y="8774587"/>
            <a:ext cx="3010023" cy="46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974" tIns="45309" rIns="90974" bIns="4530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9pPr>
          </a:lstStyle>
          <a:p>
            <a:pPr algn="r" eaLnBrk="1" hangingPunct="1">
              <a:buClrTx/>
              <a:buFontTx/>
              <a:buNone/>
            </a:pPr>
            <a:fld id="{93B7D186-9299-4946-B43E-730389AF9015}" type="slidenum">
              <a:rPr lang="en-US" altLang="en-US" sz="1000">
                <a:solidFill>
                  <a:srgbClr val="000000"/>
                </a:solidFill>
                <a:latin typeface="Calibri" pitchFamily="34" charset="0"/>
              </a:rPr>
              <a:pPr algn="r" eaLnBrk="1" hangingPunct="1">
                <a:buClrTx/>
                <a:buFontTx/>
                <a:buNone/>
              </a:pPr>
              <a:t>4</a:t>
            </a:fld>
            <a:endParaRPr lang="en-US" altLang="en-US" sz="1000" dirty="0">
              <a:solidFill>
                <a:srgbClr val="000000"/>
              </a:solidFill>
              <a:latin typeface="Calibri" pitchFamily="34" charset="0"/>
            </a:endParaRPr>
          </a:p>
        </p:txBody>
      </p:sp>
      <p:sp>
        <p:nvSpPr>
          <p:cNvPr id="2" name="Footer Placeholder 1"/>
          <p:cNvSpPr>
            <a:spLocks noGrp="1"/>
          </p:cNvSpPr>
          <p:nvPr>
            <p:ph type="ftr" idx="10"/>
          </p:nvPr>
        </p:nvSpPr>
        <p:spPr/>
        <p:txBody>
          <a:bodyPr/>
          <a:lstStyle/>
          <a:p>
            <a:pPr>
              <a:defRPr/>
            </a:pPr>
            <a:r>
              <a:rPr lang="en-US" altLang="en-US" sz="1000" dirty="0">
                <a:latin typeface="+mj-lt"/>
              </a:rPr>
              <a:t>DPH FY 16 JFC Presentation –  February 2015</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defRPr/>
            </a:pPr>
            <a:r>
              <a:rPr lang="en-US" altLang="en-US" sz="1400" dirty="0" smtClean="0">
                <a:solidFill>
                  <a:schemeClr val="tx1"/>
                </a:solidFill>
                <a:latin typeface="Arial" panose="020B0604020202020204" pitchFamily="34" charset="0"/>
                <a:ea typeface="Microsoft YaHei" charset="-122"/>
                <a:cs typeface="Arial" panose="020B0604020202020204" pitchFamily="34" charset="0"/>
              </a:rPr>
              <a:t>As a prevention-focused agency, DPH is dedicated to working with other state agencies and our many partners to build a healthier future for all Delawareans.  To that end, we continued to work towards achieving </a:t>
            </a:r>
            <a:r>
              <a:rPr lang="en-US" altLang="en-US" sz="1400" smtClean="0">
                <a:solidFill>
                  <a:schemeClr val="tx1"/>
                </a:solidFill>
                <a:latin typeface="Arial" panose="020B0604020202020204" pitchFamily="34" charset="0"/>
                <a:ea typeface="Microsoft YaHei" charset="-122"/>
                <a:cs typeface="Arial" panose="020B0604020202020204" pitchFamily="34" charset="0"/>
              </a:rPr>
              <a:t>the priorities </a:t>
            </a:r>
            <a:r>
              <a:rPr lang="en-US" altLang="en-US" sz="1400" dirty="0" smtClean="0">
                <a:solidFill>
                  <a:schemeClr val="tx1"/>
                </a:solidFill>
                <a:latin typeface="Arial" panose="020B0604020202020204" pitchFamily="34" charset="0"/>
                <a:ea typeface="Microsoft YaHei" charset="-122"/>
                <a:cs typeface="Arial" panose="020B0604020202020204" pitchFamily="34" charset="0"/>
              </a:rPr>
              <a:t>that we have identified based on data and the input of many partners, which are to:</a:t>
            </a:r>
          </a:p>
          <a:p>
            <a:pPr>
              <a:spcBef>
                <a:spcPts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defRPr/>
            </a:pPr>
            <a:endParaRPr lang="en-US" altLang="en-US" sz="600" dirty="0" smtClean="0">
              <a:solidFill>
                <a:schemeClr val="tx1"/>
              </a:solidFill>
              <a:latin typeface="Arial" panose="020B0604020202020204" pitchFamily="34" charset="0"/>
              <a:ea typeface="Microsoft YaHei" charset="-122"/>
              <a:cs typeface="Arial" panose="020B0604020202020204" pitchFamily="34" charset="0"/>
            </a:endParaRPr>
          </a:p>
          <a:p>
            <a:pPr marL="400050" lvl="1" indent="-282575">
              <a:spcBef>
                <a:spcPts val="0"/>
              </a:spcBef>
              <a:buClrTx/>
              <a:buFont typeface="Arial" panose="020B0604020202020204" pitchFamily="34" charset="0"/>
              <a:buChar char="•"/>
              <a:tabLst>
                <a:tab pos="0" algn="l"/>
                <a:tab pos="906175" algn="l"/>
                <a:tab pos="1812350" algn="l"/>
                <a:tab pos="2718525" algn="l"/>
                <a:tab pos="3624700" algn="l"/>
                <a:tab pos="4530875" algn="l"/>
                <a:tab pos="5437050" algn="l"/>
                <a:tab pos="6343225" algn="l"/>
                <a:tab pos="7249400" algn="l"/>
                <a:tab pos="8155575" algn="l"/>
                <a:tab pos="9061750" algn="l"/>
                <a:tab pos="9967925" algn="l"/>
              </a:tabLst>
              <a:defRPr/>
            </a:pPr>
            <a:r>
              <a:rPr lang="en-US" altLang="en-US" sz="1400" dirty="0" smtClean="0">
                <a:solidFill>
                  <a:schemeClr val="tx1"/>
                </a:solidFill>
                <a:latin typeface="Arial" panose="020B0604020202020204" pitchFamily="34" charset="0"/>
                <a:ea typeface="Microsoft YaHei" charset="-122"/>
                <a:cs typeface="Arial" panose="020B0604020202020204" pitchFamily="34" charset="0"/>
              </a:rPr>
              <a:t>Promote healthy lifestyles and address the obesity epidemic;</a:t>
            </a:r>
          </a:p>
          <a:p>
            <a:pPr marL="403225" marR="0" indent="-282575" algn="l" defTabSz="457200" rtl="0" eaLnBrk="0" fontAlgn="base" latinLnBrk="0" hangingPunct="0">
              <a:lnSpc>
                <a:spcPct val="100000"/>
              </a:lnSpc>
              <a:spcBef>
                <a:spcPts val="0"/>
              </a:spcBef>
              <a:spcAft>
                <a:spcPct val="0"/>
              </a:spcAft>
              <a:buClrTx/>
              <a:buSzPct val="100000"/>
              <a:buFont typeface="Arial" panose="020B0604020202020204" pitchFamily="34" charset="0"/>
              <a:buChar char="•"/>
              <a:tabLst>
                <a:tab pos="0" algn="l"/>
                <a:tab pos="906175" algn="l"/>
                <a:tab pos="1812350" algn="l"/>
                <a:tab pos="2718525" algn="l"/>
                <a:tab pos="3624700" algn="l"/>
                <a:tab pos="4530875" algn="l"/>
                <a:tab pos="5437050" algn="l"/>
                <a:tab pos="6343225" algn="l"/>
                <a:tab pos="7249400" algn="l"/>
                <a:tab pos="8155575" algn="l"/>
                <a:tab pos="9061750" algn="l"/>
                <a:tab pos="9967925" algn="l"/>
              </a:tabLst>
              <a:defRPr/>
            </a:pPr>
            <a:r>
              <a:rPr lang="en-US" altLang="en-US" sz="1400" dirty="0" smtClean="0">
                <a:solidFill>
                  <a:schemeClr val="tx1"/>
                </a:solidFill>
                <a:latin typeface="Arial" panose="020B0604020202020204" pitchFamily="34" charset="0"/>
                <a:ea typeface="Microsoft YaHei" charset="-122"/>
                <a:cs typeface="Arial" panose="020B0604020202020204" pitchFamily="34" charset="0"/>
              </a:rPr>
              <a:t>Support the implementation of the State Health Care Innovation Plan, ensuring that our health system becomes more integrated and prevention-oriented and working with partners to build healthy neighborhoods; </a:t>
            </a:r>
          </a:p>
          <a:p>
            <a:pPr marL="403225" indent="-282575">
              <a:spcBef>
                <a:spcPts val="0"/>
              </a:spcBef>
              <a:buClrTx/>
              <a:buFont typeface="Arial" panose="020B0604020202020204" pitchFamily="34" charset="0"/>
              <a:buChar char="•"/>
              <a:tabLst>
                <a:tab pos="0" algn="l"/>
                <a:tab pos="906175" algn="l"/>
                <a:tab pos="1812350" algn="l"/>
                <a:tab pos="2718525" algn="l"/>
                <a:tab pos="3624700" algn="l"/>
                <a:tab pos="4530875" algn="l"/>
                <a:tab pos="5437050" algn="l"/>
                <a:tab pos="6343225" algn="l"/>
                <a:tab pos="7249400" algn="l"/>
                <a:tab pos="8155575" algn="l"/>
                <a:tab pos="9061750" algn="l"/>
                <a:tab pos="9967925" algn="l"/>
              </a:tabLst>
              <a:defRPr/>
            </a:pPr>
            <a:r>
              <a:rPr lang="en-US" altLang="en-US" sz="1400" dirty="0" smtClean="0">
                <a:solidFill>
                  <a:schemeClr val="tx1"/>
                </a:solidFill>
                <a:latin typeface="Arial" panose="020B0604020202020204" pitchFamily="34" charset="0"/>
                <a:ea typeface="Microsoft YaHei" charset="-122"/>
                <a:cs typeface="Arial" panose="020B0604020202020204" pitchFamily="34" charset="0"/>
              </a:rPr>
              <a:t>Achieve health equity by working with communities that have the poorest health outcomes to address their most important determinants of health;</a:t>
            </a:r>
          </a:p>
          <a:p>
            <a:pPr marL="403225" indent="-282575">
              <a:spcBef>
                <a:spcPts val="0"/>
              </a:spcBef>
              <a:buClrTx/>
              <a:buFont typeface="Arial" panose="020B0604020202020204" pitchFamily="34" charset="0"/>
              <a:buChar char="•"/>
              <a:tabLst>
                <a:tab pos="0" algn="l"/>
                <a:tab pos="906175" algn="l"/>
                <a:tab pos="1812350" algn="l"/>
                <a:tab pos="2718525" algn="l"/>
                <a:tab pos="3624700" algn="l"/>
                <a:tab pos="4530875" algn="l"/>
                <a:tab pos="5437050" algn="l"/>
                <a:tab pos="6343225" algn="l"/>
                <a:tab pos="7249400" algn="l"/>
                <a:tab pos="8155575" algn="l"/>
                <a:tab pos="9061750" algn="l"/>
                <a:tab pos="9967925" algn="l"/>
              </a:tabLst>
              <a:defRPr/>
            </a:pPr>
            <a:r>
              <a:rPr lang="en-US" altLang="en-US" sz="1400" dirty="0" smtClean="0">
                <a:solidFill>
                  <a:schemeClr val="tx1"/>
                </a:solidFill>
                <a:latin typeface="Arial" panose="020B0604020202020204" pitchFamily="34" charset="0"/>
                <a:ea typeface="Microsoft YaHei" charset="-122"/>
                <a:cs typeface="Arial" panose="020B0604020202020204" pitchFamily="34" charset="0"/>
              </a:rPr>
              <a:t>Address the epidemic of the misuse and abuse of prescription drugs;</a:t>
            </a:r>
          </a:p>
          <a:p>
            <a:pPr marL="403225" indent="-282575">
              <a:spcBef>
                <a:spcPts val="0"/>
              </a:spcBef>
              <a:buClrTx/>
              <a:buFont typeface="Arial" panose="020B0604020202020204" pitchFamily="34" charset="0"/>
              <a:buChar char="•"/>
              <a:tabLst>
                <a:tab pos="0" algn="l"/>
                <a:tab pos="906175" algn="l"/>
                <a:tab pos="1812350" algn="l"/>
                <a:tab pos="2718525" algn="l"/>
                <a:tab pos="3624700" algn="l"/>
                <a:tab pos="4530875" algn="l"/>
                <a:tab pos="5437050" algn="l"/>
                <a:tab pos="6343225" algn="l"/>
                <a:tab pos="7249400" algn="l"/>
                <a:tab pos="8155575" algn="l"/>
                <a:tab pos="9061750" algn="l"/>
                <a:tab pos="9967925" algn="l"/>
              </a:tabLst>
              <a:defRPr/>
            </a:pPr>
            <a:r>
              <a:rPr lang="en-US" altLang="en-US" sz="1400" dirty="0" smtClean="0">
                <a:solidFill>
                  <a:schemeClr val="tx1"/>
                </a:solidFill>
                <a:latin typeface="Arial" panose="020B0604020202020204" pitchFamily="34" charset="0"/>
                <a:ea typeface="Microsoft YaHei" charset="-122"/>
                <a:cs typeface="Arial" panose="020B0604020202020204" pitchFamily="34" charset="0"/>
              </a:rPr>
              <a:t>Improve DPH performance in all areas and seek national accreditation of the Division.</a:t>
            </a:r>
          </a:p>
        </p:txBody>
      </p:sp>
      <p:sp>
        <p:nvSpPr>
          <p:cNvPr id="4" name="Slide Number Placeholder 3"/>
          <p:cNvSpPr>
            <a:spLocks noGrp="1"/>
          </p:cNvSpPr>
          <p:nvPr>
            <p:ph type="sldNum" sz="quarter" idx="10"/>
          </p:nvPr>
        </p:nvSpPr>
        <p:spPr/>
        <p:txBody>
          <a:bodyPr/>
          <a:lstStyle/>
          <a:p>
            <a:pPr>
              <a:defRPr/>
            </a:pPr>
            <a:fld id="{1E9CF2BA-D54A-4C27-9CBA-F3106CA13C47}" type="slidenum">
              <a:rPr lang="en-US" smtClean="0"/>
              <a:pPr>
                <a:defRPr/>
              </a:pPr>
              <a:t>5</a:t>
            </a:fld>
            <a:endParaRPr lang="en-US" dirty="0"/>
          </a:p>
        </p:txBody>
      </p:sp>
    </p:spTree>
    <p:extLst>
      <p:ext uri="{BB962C8B-B14F-4D97-AF65-F5344CB8AC3E}">
        <p14:creationId xmlns:p14="http://schemas.microsoft.com/office/powerpoint/2010/main" val="715441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p:cNvSpPr>
            <a:spLocks noGrp="1" noRot="1" noChangeAspect="1" noChangeArrowheads="1" noTextEdit="1"/>
          </p:cNvSpPr>
          <p:nvPr>
            <p:ph type="sldImg"/>
          </p:nvPr>
        </p:nvSpPr>
        <p:spPr>
          <a:xfrm>
            <a:off x="1112837" y="427037"/>
            <a:ext cx="4619625" cy="34639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1" name="Text Box 2"/>
          <p:cNvSpPr>
            <a:spLocks noGrp="1" noChangeArrowheads="1"/>
          </p:cNvSpPr>
          <p:nvPr>
            <p:ph type="body" idx="1"/>
          </p:nvPr>
        </p:nvSpPr>
        <p:spPr>
          <a:xfrm>
            <a:off x="198437" y="3932237"/>
            <a:ext cx="6627105" cy="5073094"/>
          </a:xfrm>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ct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defRPr/>
            </a:pPr>
            <a:r>
              <a:rPr lang="en-US" altLang="en-US" sz="1300" dirty="0">
                <a:latin typeface="Arial" panose="020B0604020202020204" pitchFamily="34" charset="0"/>
                <a:ea typeface="Microsoft YaHei" charset="-122"/>
                <a:cs typeface="Arial" panose="020B0604020202020204" pitchFamily="34" charset="0"/>
              </a:rPr>
              <a:t>The Fiscal Year 2016 Governor’s Recommended Budget includes: </a:t>
            </a:r>
          </a:p>
          <a:p>
            <a:pPr>
              <a:spcBef>
                <a:spcPct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defRPr/>
            </a:pPr>
            <a:endParaRPr lang="en-US" altLang="en-US" sz="900" dirty="0">
              <a:latin typeface="Arial" panose="020B0604020202020204" pitchFamily="34" charset="0"/>
              <a:ea typeface="Microsoft YaHei" charset="-122"/>
              <a:cs typeface="Arial" panose="020B0604020202020204" pitchFamily="34" charset="0"/>
            </a:endParaRPr>
          </a:p>
          <a:p>
            <a:pPr>
              <a:spcBef>
                <a:spcPct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defRPr/>
            </a:pPr>
            <a:r>
              <a:rPr lang="en-US" altLang="en-US" sz="1300" b="1" u="sng" dirty="0">
                <a:latin typeface="Arial" panose="020B0604020202020204" pitchFamily="34" charset="0"/>
                <a:ea typeface="Microsoft YaHei" charset="-122"/>
                <a:cs typeface="Arial" panose="020B0604020202020204" pitchFamily="34" charset="0"/>
              </a:rPr>
              <a:t>Lease Escalators </a:t>
            </a:r>
            <a:r>
              <a:rPr lang="en-US" altLang="en-US" sz="1300" dirty="0">
                <a:latin typeface="Arial" panose="020B0604020202020204" pitchFamily="34" charset="0"/>
                <a:ea typeface="Microsoft YaHei" charset="-122"/>
                <a:cs typeface="Arial" panose="020B0604020202020204" pitchFamily="34" charset="0"/>
              </a:rPr>
              <a:t> - The addition of $14.8 for lease escalators.  </a:t>
            </a:r>
            <a:endParaRPr lang="en-US" altLang="en-US" sz="1300" u="sng" dirty="0">
              <a:latin typeface="Arial" panose="020B0604020202020204" pitchFamily="34" charset="0"/>
              <a:ea typeface="Microsoft YaHei" charset="-122"/>
              <a:cs typeface="Arial" panose="020B0604020202020204" pitchFamily="34" charset="0"/>
            </a:endParaRPr>
          </a:p>
          <a:p>
            <a:pPr>
              <a:spcBef>
                <a:spcPct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defRPr/>
            </a:pPr>
            <a:endParaRPr lang="en-US" altLang="en-US" sz="900" b="1" u="sng" dirty="0">
              <a:latin typeface="Arial" panose="020B0604020202020204" pitchFamily="34" charset="0"/>
              <a:ea typeface="Microsoft YaHei" charset="-122"/>
              <a:cs typeface="Arial" panose="020B0604020202020204" pitchFamily="34" charset="0"/>
            </a:endParaRPr>
          </a:p>
          <a:p>
            <a:pPr>
              <a:spcBef>
                <a:spcPct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defRPr/>
            </a:pPr>
            <a:r>
              <a:rPr lang="en-US" altLang="en-US" sz="1300" b="1" u="sng" dirty="0">
                <a:latin typeface="Arial" panose="020B0604020202020204" pitchFamily="34" charset="0"/>
                <a:ea typeface="Microsoft YaHei" charset="-122"/>
                <a:cs typeface="Arial" panose="020B0604020202020204" pitchFamily="34" charset="0"/>
              </a:rPr>
              <a:t>New Substance Abuse Prevention Initiatives </a:t>
            </a:r>
            <a:r>
              <a:rPr lang="en-US" altLang="en-US" sz="1300" dirty="0">
                <a:latin typeface="Arial" panose="020B0604020202020204" pitchFamily="34" charset="0"/>
                <a:ea typeface="Microsoft YaHei" charset="-122"/>
                <a:cs typeface="Arial" panose="020B0604020202020204" pitchFamily="34" charset="0"/>
              </a:rPr>
              <a:t> - There is an epidemic of substance abuse in Delaware.  Working closely with the Division of Substance Abuse and Mental Health, DPH is focused on continuing the Help is Here substance abuse prevention and treatment campaign, as well as increasing the education and outreach resources available to schools and the community.  We must get ahead of this epidemic. </a:t>
            </a:r>
            <a:r>
              <a:rPr lang="en-US" altLang="en-US" sz="1300" dirty="0" smtClean="0">
                <a:latin typeface="Arial" panose="020B0604020202020204" pitchFamily="34" charset="0"/>
                <a:ea typeface="Microsoft YaHei" charset="-122"/>
                <a:cs typeface="Arial" panose="020B0604020202020204" pitchFamily="34" charset="0"/>
              </a:rPr>
              <a:t> The </a:t>
            </a:r>
            <a:r>
              <a:rPr lang="en-US" altLang="en-US" sz="1300" dirty="0">
                <a:latin typeface="Arial" panose="020B0604020202020204" pitchFamily="34" charset="0"/>
                <a:ea typeface="Microsoft YaHei" charset="-122"/>
                <a:cs typeface="Arial" panose="020B0604020202020204" pitchFamily="34" charset="0"/>
              </a:rPr>
              <a:t>FY 2016 GRB includes $50.0 of new funding and a structural transfer of $50.0 from OMB to broaden addiction prevention education.</a:t>
            </a:r>
          </a:p>
          <a:p>
            <a:pPr>
              <a:spcBef>
                <a:spcPct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defRPr/>
            </a:pPr>
            <a:endParaRPr lang="en-US" altLang="en-US" sz="900" dirty="0">
              <a:latin typeface="Arial" panose="020B0604020202020204" pitchFamily="34" charset="0"/>
              <a:ea typeface="Microsoft YaHei" charset="-122"/>
              <a:cs typeface="Arial" panose="020B0604020202020204" pitchFamily="34" charset="0"/>
            </a:endParaRPr>
          </a:p>
          <a:p>
            <a:pPr>
              <a:spcBef>
                <a:spcPct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defRPr/>
            </a:pPr>
            <a:r>
              <a:rPr lang="en-US" altLang="en-US" sz="1300" dirty="0">
                <a:latin typeface="Arial" panose="020B0604020202020204" pitchFamily="34" charset="0"/>
                <a:ea typeface="Microsoft YaHei" charset="-122"/>
                <a:cs typeface="Arial" panose="020B0604020202020204" pitchFamily="34" charset="0"/>
              </a:rPr>
              <a:t>Recognizing the ongoing fiscal challenges the State faces, combined with both declining resources available through the Health Fund and </a:t>
            </a:r>
            <a:r>
              <a:rPr lang="en-US" altLang="en-US" sz="1300" dirty="0" smtClean="0">
                <a:latin typeface="Arial" panose="020B0604020202020204" pitchFamily="34" charset="0"/>
                <a:ea typeface="Microsoft YaHei" charset="-122"/>
                <a:cs typeface="Arial" panose="020B0604020202020204" pitchFamily="34" charset="0"/>
              </a:rPr>
              <a:t>the potential for </a:t>
            </a:r>
            <a:r>
              <a:rPr lang="en-US" altLang="en-US" sz="1300" dirty="0">
                <a:latin typeface="Arial" panose="020B0604020202020204" pitchFamily="34" charset="0"/>
                <a:ea typeface="Microsoft YaHei" charset="-122"/>
                <a:cs typeface="Arial" panose="020B0604020202020204" pitchFamily="34" charset="0"/>
              </a:rPr>
              <a:t>the Affordable Care Act </a:t>
            </a:r>
            <a:r>
              <a:rPr lang="en-US" altLang="en-US" sz="1300" dirty="0" smtClean="0">
                <a:latin typeface="Arial" panose="020B0604020202020204" pitchFamily="34" charset="0"/>
                <a:ea typeface="Microsoft YaHei" charset="-122"/>
                <a:cs typeface="Arial" panose="020B0604020202020204" pitchFamily="34" charset="0"/>
              </a:rPr>
              <a:t>to serve individuals </a:t>
            </a:r>
            <a:r>
              <a:rPr lang="en-US" altLang="en-US" sz="1300" dirty="0">
                <a:latin typeface="Arial" panose="020B0604020202020204" pitchFamily="34" charset="0"/>
                <a:ea typeface="Microsoft YaHei" charset="-122"/>
                <a:cs typeface="Arial" panose="020B0604020202020204" pitchFamily="34" charset="0"/>
              </a:rPr>
              <a:t>who have been </a:t>
            </a:r>
            <a:r>
              <a:rPr lang="en-US" altLang="en-US" sz="1300" dirty="0" smtClean="0">
                <a:latin typeface="Arial" panose="020B0604020202020204" pitchFamily="34" charset="0"/>
                <a:ea typeface="Microsoft YaHei" charset="-122"/>
                <a:cs typeface="Arial" panose="020B0604020202020204" pitchFamily="34" charset="0"/>
              </a:rPr>
              <a:t>enrolled in the Delaware</a:t>
            </a:r>
            <a:r>
              <a:rPr lang="en-US" altLang="en-US" sz="1300" baseline="0" dirty="0" smtClean="0">
                <a:latin typeface="Arial" panose="020B0604020202020204" pitchFamily="34" charset="0"/>
                <a:ea typeface="Microsoft YaHei" charset="-122"/>
                <a:cs typeface="Arial" panose="020B0604020202020204" pitchFamily="34" charset="0"/>
              </a:rPr>
              <a:t> Cancer Treatment Program</a:t>
            </a:r>
            <a:r>
              <a:rPr lang="en-US" altLang="en-US" sz="1300" dirty="0" smtClean="0">
                <a:latin typeface="Arial" panose="020B0604020202020204" pitchFamily="34" charset="0"/>
                <a:ea typeface="Microsoft YaHei" charset="-122"/>
                <a:cs typeface="Arial" panose="020B0604020202020204" pitchFamily="34" charset="0"/>
              </a:rPr>
              <a:t>, </a:t>
            </a:r>
            <a:r>
              <a:rPr lang="en-US" altLang="en-US" sz="1300" dirty="0">
                <a:latin typeface="Arial" panose="020B0604020202020204" pitchFamily="34" charset="0"/>
                <a:ea typeface="Microsoft YaHei" charset="-122"/>
                <a:cs typeface="Arial" panose="020B0604020202020204" pitchFamily="34" charset="0"/>
              </a:rPr>
              <a:t>the Governor’s Recommended Budget shows a reduction in Tobacco Settlement funding for DPH as follows:</a:t>
            </a:r>
          </a:p>
          <a:p>
            <a:pPr>
              <a:spcBef>
                <a:spcPct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defRPr/>
            </a:pPr>
            <a:endParaRPr lang="en-US" altLang="en-US" sz="600" dirty="0">
              <a:latin typeface="Arial" panose="020B0604020202020204" pitchFamily="34" charset="0"/>
              <a:ea typeface="Microsoft YaHei" charset="-122"/>
              <a:cs typeface="Arial" panose="020B0604020202020204" pitchFamily="34" charset="0"/>
            </a:endParaRPr>
          </a:p>
          <a:p>
            <a:pPr marL="283180" indent="-283180">
              <a:spcBef>
                <a:spcPct val="0"/>
              </a:spcBef>
              <a:buClrTx/>
              <a:buFont typeface="Arial" panose="020B0604020202020204" pitchFamily="34" charset="0"/>
              <a:buChar char="•"/>
              <a:tabLst>
                <a:tab pos="0" algn="l"/>
                <a:tab pos="906175" algn="l"/>
                <a:tab pos="1812350" algn="l"/>
                <a:tab pos="2718525" algn="l"/>
                <a:tab pos="3624700" algn="l"/>
                <a:tab pos="4530875" algn="l"/>
                <a:tab pos="5437050" algn="l"/>
                <a:tab pos="6343225" algn="l"/>
                <a:tab pos="7249400" algn="l"/>
                <a:tab pos="8155575" algn="l"/>
                <a:tab pos="9061750" algn="l"/>
                <a:tab pos="9967925" algn="l"/>
              </a:tabLst>
              <a:defRPr/>
            </a:pPr>
            <a:r>
              <a:rPr lang="en-US" altLang="en-US" sz="1300" b="1" u="sng" dirty="0">
                <a:latin typeface="Arial" panose="020B0604020202020204" pitchFamily="34" charset="0"/>
                <a:ea typeface="Microsoft YaHei" charset="-122"/>
                <a:cs typeface="Arial" panose="020B0604020202020204" pitchFamily="34" charset="0"/>
              </a:rPr>
              <a:t>Cancer Council Recommendations</a:t>
            </a:r>
            <a:r>
              <a:rPr lang="en-US" altLang="en-US" sz="1300" dirty="0">
                <a:latin typeface="Arial" panose="020B0604020202020204" pitchFamily="34" charset="0"/>
                <a:ea typeface="Microsoft YaHei" charset="-122"/>
                <a:cs typeface="Arial" panose="020B0604020202020204" pitchFamily="34" charset="0"/>
              </a:rPr>
              <a:t> – Reduction of $3,342.6 from the Tobacco Settlement</a:t>
            </a:r>
            <a:r>
              <a:rPr lang="en-US" altLang="en-US" sz="1300" dirty="0" smtClean="0">
                <a:latin typeface="Arial" panose="020B0604020202020204" pitchFamily="34" charset="0"/>
                <a:ea typeface="Microsoft YaHei" charset="-122"/>
                <a:cs typeface="Arial" panose="020B0604020202020204" pitchFamily="34" charset="0"/>
              </a:rPr>
              <a:t>.</a:t>
            </a:r>
          </a:p>
          <a:p>
            <a:pPr marL="283180" indent="-283180">
              <a:spcBef>
                <a:spcPct val="0"/>
              </a:spcBef>
              <a:buClrTx/>
              <a:buFont typeface="Arial" panose="020B0604020202020204" pitchFamily="34" charset="0"/>
              <a:buNone/>
              <a:tabLst>
                <a:tab pos="0" algn="l"/>
                <a:tab pos="906175" algn="l"/>
                <a:tab pos="1812350" algn="l"/>
                <a:tab pos="2718525" algn="l"/>
                <a:tab pos="3624700" algn="l"/>
                <a:tab pos="4530875" algn="l"/>
                <a:tab pos="5437050" algn="l"/>
                <a:tab pos="6343225" algn="l"/>
                <a:tab pos="7249400" algn="l"/>
                <a:tab pos="8155575" algn="l"/>
                <a:tab pos="9061750" algn="l"/>
                <a:tab pos="9967925" algn="l"/>
              </a:tabLst>
              <a:defRPr/>
            </a:pPr>
            <a:endParaRPr lang="en-US" altLang="en-US" sz="1000" dirty="0">
              <a:latin typeface="Arial" panose="020B0604020202020204" pitchFamily="34" charset="0"/>
              <a:ea typeface="Microsoft YaHei" charset="-122"/>
              <a:cs typeface="Arial" panose="020B0604020202020204" pitchFamily="34" charset="0"/>
            </a:endParaRPr>
          </a:p>
          <a:p>
            <a:pPr marL="283180" indent="-283180">
              <a:spcBef>
                <a:spcPct val="0"/>
              </a:spcBef>
              <a:buClrTx/>
              <a:buFont typeface="Arial" panose="020B0604020202020204" pitchFamily="34" charset="0"/>
              <a:buChar char="•"/>
              <a:tabLst>
                <a:tab pos="0" algn="l"/>
                <a:tab pos="906175" algn="l"/>
                <a:tab pos="1812350" algn="l"/>
                <a:tab pos="2718525" algn="l"/>
                <a:tab pos="3624700" algn="l"/>
                <a:tab pos="4530875" algn="l"/>
                <a:tab pos="5437050" algn="l"/>
                <a:tab pos="6343225" algn="l"/>
                <a:tab pos="7249400" algn="l"/>
                <a:tab pos="8155575" algn="l"/>
                <a:tab pos="9061750" algn="l"/>
                <a:tab pos="9967925" algn="l"/>
              </a:tabLst>
              <a:defRPr/>
            </a:pPr>
            <a:r>
              <a:rPr lang="en-US" altLang="en-US" sz="1300" b="1" u="sng" dirty="0">
                <a:latin typeface="Arial" panose="020B0604020202020204" pitchFamily="34" charset="0"/>
                <a:ea typeface="Microsoft YaHei" charset="-122"/>
                <a:cs typeface="Arial" panose="020B0604020202020204" pitchFamily="34" charset="0"/>
              </a:rPr>
              <a:t>Additional Tobacco Settlement Reductions</a:t>
            </a:r>
            <a:r>
              <a:rPr lang="en-US" altLang="en-US" sz="1300" dirty="0">
                <a:latin typeface="Arial" panose="020B0604020202020204" pitchFamily="34" charset="0"/>
                <a:ea typeface="Microsoft YaHei" charset="-122"/>
                <a:cs typeface="Arial" panose="020B0604020202020204" pitchFamily="34" charset="0"/>
              </a:rPr>
              <a:t> – Reduction of an additional $701.7 which includes</a:t>
            </a:r>
            <a:r>
              <a:rPr lang="en-US" altLang="en-US" sz="1300" dirty="0" smtClean="0">
                <a:latin typeface="Arial" panose="020B0604020202020204" pitchFamily="34" charset="0"/>
                <a:ea typeface="Microsoft YaHei" charset="-122"/>
                <a:cs typeface="Arial" panose="020B0604020202020204" pitchFamily="34" charset="0"/>
              </a:rPr>
              <a:t>: $</a:t>
            </a:r>
            <a:r>
              <a:rPr lang="en-US" altLang="en-US" sz="1300" dirty="0">
                <a:latin typeface="Arial" panose="020B0604020202020204" pitchFamily="34" charset="0"/>
                <a:ea typeface="Microsoft YaHei" charset="-122"/>
                <a:cs typeface="Arial" panose="020B0604020202020204" pitchFamily="34" charset="0"/>
              </a:rPr>
              <a:t>57.5 in Uninsured Action Plan; $70.8 in Personnel; $279.6 in Contractual Services; $251 in New Nurse Development; $38.7 in Diabetes; and $4.1 in Public Access Defibrillation</a:t>
            </a:r>
            <a:r>
              <a:rPr lang="en-US" altLang="en-US" sz="1300" dirty="0" smtClean="0">
                <a:latin typeface="Arial" panose="020B0604020202020204" pitchFamily="34" charset="0"/>
                <a:ea typeface="Microsoft YaHei" charset="-122"/>
                <a:cs typeface="Arial" panose="020B0604020202020204" pitchFamily="34" charset="0"/>
              </a:rPr>
              <a:t>.</a:t>
            </a:r>
            <a:endParaRPr lang="en-US" altLang="en-US" sz="1300" dirty="0">
              <a:latin typeface="Arial" panose="020B0604020202020204" pitchFamily="34" charset="0"/>
              <a:ea typeface="Microsoft YaHei" charset="-122"/>
              <a:cs typeface="Arial" panose="020B0604020202020204" pitchFamily="34" charset="0"/>
            </a:endParaRPr>
          </a:p>
        </p:txBody>
      </p:sp>
      <p:sp>
        <p:nvSpPr>
          <p:cNvPr id="17412" name="Text Box 3"/>
          <p:cNvSpPr txBox="1">
            <a:spLocks noChangeArrowheads="1"/>
          </p:cNvSpPr>
          <p:nvPr/>
        </p:nvSpPr>
        <p:spPr bwMode="auto">
          <a:xfrm>
            <a:off x="1" y="9005331"/>
            <a:ext cx="3010023" cy="2307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974" tIns="45309" rIns="90974" bIns="4530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9pPr>
          </a:lstStyle>
          <a:p>
            <a:pPr eaLnBrk="1" hangingPunct="1">
              <a:buClrTx/>
              <a:buFontTx/>
              <a:buNone/>
            </a:pPr>
            <a:r>
              <a:rPr lang="en-US" altLang="en-US" sz="1000" dirty="0">
                <a:solidFill>
                  <a:srgbClr val="000000"/>
                </a:solidFill>
                <a:latin typeface="Calibri" pitchFamily="34" charset="0"/>
              </a:rPr>
              <a:t>DPH FY 16 JFC Presentation –  February 2015</a:t>
            </a:r>
          </a:p>
        </p:txBody>
      </p:sp>
      <p:sp>
        <p:nvSpPr>
          <p:cNvPr id="17413" name="Text Box 4"/>
          <p:cNvSpPr txBox="1">
            <a:spLocks noChangeArrowheads="1"/>
          </p:cNvSpPr>
          <p:nvPr/>
        </p:nvSpPr>
        <p:spPr bwMode="auto">
          <a:xfrm>
            <a:off x="3955762" y="8782463"/>
            <a:ext cx="3010023" cy="4614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974" tIns="45309" rIns="90974" bIns="4530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9pPr>
          </a:lstStyle>
          <a:p>
            <a:pPr algn="r" eaLnBrk="1" hangingPunct="1">
              <a:buClrTx/>
              <a:buFontTx/>
              <a:buNone/>
            </a:pPr>
            <a:fld id="{0C6DBB2E-2B87-4291-898E-CE23BCE988ED}" type="slidenum">
              <a:rPr lang="en-US" altLang="en-US" sz="1000">
                <a:solidFill>
                  <a:srgbClr val="000000"/>
                </a:solidFill>
                <a:latin typeface="Calibri" pitchFamily="34" charset="0"/>
              </a:rPr>
              <a:pPr algn="r" eaLnBrk="1" hangingPunct="1">
                <a:buClrTx/>
                <a:buFontTx/>
                <a:buNone/>
              </a:pPr>
              <a:t>6</a:t>
            </a:fld>
            <a:endParaRPr lang="en-US" altLang="en-US" sz="1000" dirty="0">
              <a:solidFill>
                <a:srgbClr val="000000"/>
              </a:solidFill>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
          <p:cNvSpPr>
            <a:spLocks noGrp="1" noRot="1" noChangeAspect="1" noChangeArrowheads="1" noTextEdit="1"/>
          </p:cNvSpPr>
          <p:nvPr>
            <p:ph type="sldImg"/>
          </p:nvPr>
        </p:nvSpPr>
        <p:spPr>
          <a:xfrm>
            <a:off x="1165225" y="693738"/>
            <a:ext cx="4619625" cy="34639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5" name="Text Box 2"/>
          <p:cNvSpPr>
            <a:spLocks noGrp="1" noChangeArrowheads="1"/>
          </p:cNvSpPr>
          <p:nvPr>
            <p:ph type="body" idx="1"/>
          </p:nvPr>
        </p:nvSpPr>
        <p:spPr>
          <a:xfrm>
            <a:off x="695951" y="4388081"/>
            <a:ext cx="5558175" cy="1753956"/>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spcBef>
                <a:spcPts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pPr>
            <a:r>
              <a:rPr lang="en-US" altLang="en-US" sz="1400" dirty="0">
                <a:latin typeface="Arial" panose="020B0604020202020204" pitchFamily="34" charset="0"/>
                <a:ea typeface="Microsoft YaHei" charset="-122"/>
                <a:cs typeface="Arial" panose="020B0604020202020204" pitchFamily="34" charset="0"/>
              </a:rPr>
              <a:t>Thank you for the opportunity to discuss our progress and the challenges and opportunities that the future presents to us as we work together to improve the health of our citizens.  </a:t>
            </a:r>
            <a:endParaRPr lang="en-US" altLang="en-US" sz="1400" dirty="0" smtClean="0">
              <a:latin typeface="Arial" panose="020B0604020202020204" pitchFamily="34" charset="0"/>
              <a:ea typeface="Microsoft YaHei" charset="-122"/>
              <a:cs typeface="Arial" panose="020B0604020202020204" pitchFamily="34" charset="0"/>
            </a:endParaRPr>
          </a:p>
          <a:p>
            <a:pPr>
              <a:spcBef>
                <a:spcPts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pPr>
            <a:endParaRPr lang="en-US" altLang="en-US" sz="1400" dirty="0">
              <a:latin typeface="Arial" panose="020B0604020202020204" pitchFamily="34" charset="0"/>
              <a:ea typeface="Microsoft YaHei" charset="-122"/>
              <a:cs typeface="Arial" panose="020B0604020202020204" pitchFamily="34" charset="0"/>
            </a:endParaRPr>
          </a:p>
          <a:p>
            <a:pPr>
              <a:spcBef>
                <a:spcPts val="0"/>
              </a:spcBef>
              <a:buClrTx/>
              <a:tabLst>
                <a:tab pos="0" algn="l"/>
                <a:tab pos="906175" algn="l"/>
                <a:tab pos="1812350" algn="l"/>
                <a:tab pos="2718525" algn="l"/>
                <a:tab pos="3624700" algn="l"/>
                <a:tab pos="4530875" algn="l"/>
                <a:tab pos="5437050" algn="l"/>
                <a:tab pos="6343225" algn="l"/>
                <a:tab pos="7249400" algn="l"/>
                <a:tab pos="8155575" algn="l"/>
                <a:tab pos="9061750" algn="l"/>
                <a:tab pos="9967925" algn="l"/>
              </a:tabLst>
            </a:pPr>
            <a:r>
              <a:rPr lang="en-US" altLang="en-US" sz="1400" dirty="0" smtClean="0">
                <a:latin typeface="Arial" panose="020B0604020202020204" pitchFamily="34" charset="0"/>
                <a:ea typeface="Microsoft YaHei" charset="-122"/>
                <a:cs typeface="Arial" panose="020B0604020202020204" pitchFamily="34" charset="0"/>
              </a:rPr>
              <a:t>I </a:t>
            </a:r>
            <a:r>
              <a:rPr lang="en-US" altLang="en-US" sz="1400" dirty="0">
                <a:latin typeface="Arial" panose="020B0604020202020204" pitchFamily="34" charset="0"/>
                <a:ea typeface="Microsoft YaHei" charset="-122"/>
                <a:cs typeface="Arial" panose="020B0604020202020204" pitchFamily="34" charset="0"/>
              </a:rPr>
              <a:t>will be happy to answer any questions that you have</a:t>
            </a:r>
            <a:r>
              <a:rPr lang="en-US" altLang="en-US" sz="1400" dirty="0" smtClean="0">
                <a:latin typeface="Arial" panose="020B0604020202020204" pitchFamily="34" charset="0"/>
                <a:ea typeface="Microsoft YaHei" charset="-122"/>
                <a:cs typeface="Arial" panose="020B0604020202020204" pitchFamily="34" charset="0"/>
              </a:rPr>
              <a:t>.</a:t>
            </a:r>
            <a:endParaRPr lang="en-US" altLang="en-US" sz="1400" dirty="0">
              <a:latin typeface="Arial" panose="020B0604020202020204" pitchFamily="34" charset="0"/>
              <a:ea typeface="Microsoft YaHei" charset="-122"/>
              <a:cs typeface="Arial" panose="020B0604020202020204" pitchFamily="34" charset="0"/>
            </a:endParaRPr>
          </a:p>
        </p:txBody>
      </p:sp>
      <p:sp>
        <p:nvSpPr>
          <p:cNvPr id="18436" name="Text Box 3"/>
          <p:cNvSpPr txBox="1">
            <a:spLocks noChangeArrowheads="1"/>
          </p:cNvSpPr>
          <p:nvPr/>
        </p:nvSpPr>
        <p:spPr bwMode="auto">
          <a:xfrm>
            <a:off x="1" y="8774587"/>
            <a:ext cx="3010023" cy="46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974" tIns="45309" rIns="90974" bIns="4530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9pPr>
          </a:lstStyle>
          <a:p>
            <a:pPr eaLnBrk="1" hangingPunct="1">
              <a:buClrTx/>
              <a:buFontTx/>
              <a:buNone/>
            </a:pPr>
            <a:r>
              <a:rPr lang="en-US" altLang="en-US" sz="1000" dirty="0">
                <a:solidFill>
                  <a:srgbClr val="000000"/>
                </a:solidFill>
                <a:latin typeface="Calibri" pitchFamily="34" charset="0"/>
              </a:rPr>
              <a:t>DPH FY 16 JFC Presentation –  February 2015</a:t>
            </a:r>
          </a:p>
        </p:txBody>
      </p:sp>
      <p:sp>
        <p:nvSpPr>
          <p:cNvPr id="18437" name="Text Box 4"/>
          <p:cNvSpPr txBox="1">
            <a:spLocks noChangeArrowheads="1"/>
          </p:cNvSpPr>
          <p:nvPr/>
        </p:nvSpPr>
        <p:spPr bwMode="auto">
          <a:xfrm>
            <a:off x="3940052" y="8777737"/>
            <a:ext cx="3010023" cy="46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974" tIns="45309" rIns="90974" bIns="45309"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9pPr>
          </a:lstStyle>
          <a:p>
            <a:pPr algn="r" eaLnBrk="1" hangingPunct="1">
              <a:buClrTx/>
              <a:buFontTx/>
              <a:buNone/>
            </a:pPr>
            <a:fld id="{D34A3305-FFB7-48C2-81EF-9D98C48900D9}" type="slidenum">
              <a:rPr lang="en-US" altLang="en-US" sz="1000">
                <a:solidFill>
                  <a:srgbClr val="000000"/>
                </a:solidFill>
                <a:latin typeface="Calibri" pitchFamily="34" charset="0"/>
              </a:rPr>
              <a:pPr algn="r" eaLnBrk="1" hangingPunct="1">
                <a:buClrTx/>
                <a:buFontTx/>
                <a:buNone/>
              </a:pPr>
              <a:t>7</a:t>
            </a:fld>
            <a:endParaRPr lang="en-US" altLang="en-US" sz="1000" dirty="0">
              <a:solidFill>
                <a:srgbClr val="000000"/>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idx="10"/>
          </p:nvPr>
        </p:nvSpPr>
        <p:spPr>
          <a:ln/>
        </p:spPr>
        <p:txBody>
          <a:bodyPr/>
          <a:lstStyle>
            <a:lvl1pPr>
              <a:defRPr/>
            </a:lvl1pPr>
          </a:lstStyle>
          <a:p>
            <a:pPr>
              <a:defRPr/>
            </a:pPr>
            <a:r>
              <a:rPr lang="en-US" altLang="en-US" dirty="0"/>
              <a:t>DPH FY 16 JFC Presentation – February  2015</a:t>
            </a:r>
          </a:p>
        </p:txBody>
      </p:sp>
      <p:sp>
        <p:nvSpPr>
          <p:cNvPr id="5" name="Rectangle 5"/>
          <p:cNvSpPr>
            <a:spLocks noGrp="1" noChangeArrowheads="1"/>
          </p:cNvSpPr>
          <p:nvPr>
            <p:ph type="sldNum" idx="11"/>
          </p:nvPr>
        </p:nvSpPr>
        <p:spPr>
          <a:ln/>
        </p:spPr>
        <p:txBody>
          <a:bodyPr/>
          <a:lstStyle>
            <a:lvl1pPr>
              <a:defRPr/>
            </a:lvl1pPr>
          </a:lstStyle>
          <a:p>
            <a:pPr>
              <a:defRPr/>
            </a:pPr>
            <a:fld id="{39D50CD6-E540-4246-84C7-FEBB8365E3D5}" type="slidenum">
              <a:rPr lang="en-US" altLang="en-US"/>
              <a:pPr>
                <a:defRPr/>
              </a:pPr>
              <a:t>‹#›</a:t>
            </a:fld>
            <a:endParaRPr lang="en-US" altLang="en-US" dirty="0"/>
          </a:p>
        </p:txBody>
      </p:sp>
    </p:spTree>
    <p:extLst>
      <p:ext uri="{BB962C8B-B14F-4D97-AF65-F5344CB8AC3E}">
        <p14:creationId xmlns:p14="http://schemas.microsoft.com/office/powerpoint/2010/main" val="1898771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idx="10"/>
          </p:nvPr>
        </p:nvSpPr>
        <p:spPr>
          <a:ln/>
        </p:spPr>
        <p:txBody>
          <a:bodyPr/>
          <a:lstStyle>
            <a:lvl1pPr>
              <a:defRPr/>
            </a:lvl1pPr>
          </a:lstStyle>
          <a:p>
            <a:pPr>
              <a:defRPr/>
            </a:pPr>
            <a:r>
              <a:rPr lang="en-US" altLang="en-US" dirty="0"/>
              <a:t>DPH FY 16 JFC Presentation – February  2015</a:t>
            </a:r>
          </a:p>
        </p:txBody>
      </p:sp>
      <p:sp>
        <p:nvSpPr>
          <p:cNvPr id="5" name="Rectangle 5"/>
          <p:cNvSpPr>
            <a:spLocks noGrp="1" noChangeArrowheads="1"/>
          </p:cNvSpPr>
          <p:nvPr>
            <p:ph type="sldNum" idx="11"/>
          </p:nvPr>
        </p:nvSpPr>
        <p:spPr>
          <a:ln/>
        </p:spPr>
        <p:txBody>
          <a:bodyPr/>
          <a:lstStyle>
            <a:lvl1pPr>
              <a:defRPr/>
            </a:lvl1pPr>
          </a:lstStyle>
          <a:p>
            <a:pPr>
              <a:defRPr/>
            </a:pPr>
            <a:fld id="{EAF1ECBA-ECCF-49A0-B5A3-8B4C80C04B6B}" type="slidenum">
              <a:rPr lang="en-US" altLang="en-US"/>
              <a:pPr>
                <a:defRPr/>
              </a:pPr>
              <a:t>‹#›</a:t>
            </a:fld>
            <a:endParaRPr lang="en-US" altLang="en-US" dirty="0"/>
          </a:p>
        </p:txBody>
      </p:sp>
    </p:spTree>
    <p:extLst>
      <p:ext uri="{BB962C8B-B14F-4D97-AF65-F5344CB8AC3E}">
        <p14:creationId xmlns:p14="http://schemas.microsoft.com/office/powerpoint/2010/main" val="3782005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0988" y="1006475"/>
            <a:ext cx="2058987" cy="5118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2438" y="1006475"/>
            <a:ext cx="6026150" cy="5118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idx="10"/>
          </p:nvPr>
        </p:nvSpPr>
        <p:spPr>
          <a:ln/>
        </p:spPr>
        <p:txBody>
          <a:bodyPr/>
          <a:lstStyle>
            <a:lvl1pPr>
              <a:defRPr/>
            </a:lvl1pPr>
          </a:lstStyle>
          <a:p>
            <a:pPr>
              <a:defRPr/>
            </a:pPr>
            <a:r>
              <a:rPr lang="en-US" altLang="en-US" dirty="0"/>
              <a:t>DPH FY 16 JFC Presentation – February  2015</a:t>
            </a:r>
          </a:p>
        </p:txBody>
      </p:sp>
      <p:sp>
        <p:nvSpPr>
          <p:cNvPr id="5" name="Rectangle 5"/>
          <p:cNvSpPr>
            <a:spLocks noGrp="1" noChangeArrowheads="1"/>
          </p:cNvSpPr>
          <p:nvPr>
            <p:ph type="sldNum" idx="11"/>
          </p:nvPr>
        </p:nvSpPr>
        <p:spPr>
          <a:ln/>
        </p:spPr>
        <p:txBody>
          <a:bodyPr/>
          <a:lstStyle>
            <a:lvl1pPr>
              <a:defRPr/>
            </a:lvl1pPr>
          </a:lstStyle>
          <a:p>
            <a:pPr>
              <a:defRPr/>
            </a:pPr>
            <a:fld id="{F96BB7F7-0583-40D5-807B-440EA5C40249}" type="slidenum">
              <a:rPr lang="en-US" altLang="en-US"/>
              <a:pPr>
                <a:defRPr/>
              </a:pPr>
              <a:t>‹#›</a:t>
            </a:fld>
            <a:endParaRPr lang="en-US" altLang="en-US" dirty="0"/>
          </a:p>
        </p:txBody>
      </p:sp>
    </p:spTree>
    <p:extLst>
      <p:ext uri="{BB962C8B-B14F-4D97-AF65-F5344CB8AC3E}">
        <p14:creationId xmlns:p14="http://schemas.microsoft.com/office/powerpoint/2010/main" val="2330998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dt" idx="10"/>
          </p:nvPr>
        </p:nvSpPr>
        <p:spPr>
          <a:ln/>
        </p:spPr>
        <p:txBody>
          <a:bodyPr/>
          <a:lstStyle>
            <a:lvl1pPr>
              <a:defRPr/>
            </a:lvl1pPr>
          </a:lstStyle>
          <a:p>
            <a:pPr>
              <a:defRPr/>
            </a:pPr>
            <a:r>
              <a:rPr lang="en-US" altLang="en-US" dirty="0"/>
              <a:t>DPH FY 16 JFC Presentation – February  2015</a:t>
            </a:r>
          </a:p>
        </p:txBody>
      </p:sp>
      <p:sp>
        <p:nvSpPr>
          <p:cNvPr id="5" name="Rectangle 7"/>
          <p:cNvSpPr>
            <a:spLocks noGrp="1" noChangeArrowheads="1"/>
          </p:cNvSpPr>
          <p:nvPr>
            <p:ph type="sldNum" idx="11"/>
          </p:nvPr>
        </p:nvSpPr>
        <p:spPr>
          <a:ln/>
        </p:spPr>
        <p:txBody>
          <a:bodyPr/>
          <a:lstStyle>
            <a:lvl1pPr>
              <a:defRPr/>
            </a:lvl1pPr>
          </a:lstStyle>
          <a:p>
            <a:pPr>
              <a:defRPr/>
            </a:pPr>
            <a:fld id="{9D75ECCB-9CDB-4657-9A68-0D404D80592A}" type="slidenum">
              <a:rPr lang="en-US" altLang="en-US"/>
              <a:pPr>
                <a:defRPr/>
              </a:pPr>
              <a:t>‹#›</a:t>
            </a:fld>
            <a:endParaRPr lang="en-US" altLang="en-US" dirty="0"/>
          </a:p>
        </p:txBody>
      </p:sp>
    </p:spTree>
    <p:extLst>
      <p:ext uri="{BB962C8B-B14F-4D97-AF65-F5344CB8AC3E}">
        <p14:creationId xmlns:p14="http://schemas.microsoft.com/office/powerpoint/2010/main" val="3928659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idx="10"/>
          </p:nvPr>
        </p:nvSpPr>
        <p:spPr>
          <a:ln/>
        </p:spPr>
        <p:txBody>
          <a:bodyPr/>
          <a:lstStyle>
            <a:lvl1pPr>
              <a:defRPr/>
            </a:lvl1pPr>
          </a:lstStyle>
          <a:p>
            <a:pPr>
              <a:defRPr/>
            </a:pPr>
            <a:r>
              <a:rPr lang="en-US" altLang="en-US" dirty="0"/>
              <a:t>DPH FY 16 JFC Presentation – February  2015</a:t>
            </a:r>
          </a:p>
        </p:txBody>
      </p:sp>
      <p:sp>
        <p:nvSpPr>
          <p:cNvPr id="5" name="Rectangle 7"/>
          <p:cNvSpPr>
            <a:spLocks noGrp="1" noChangeArrowheads="1"/>
          </p:cNvSpPr>
          <p:nvPr>
            <p:ph type="sldNum" idx="11"/>
          </p:nvPr>
        </p:nvSpPr>
        <p:spPr>
          <a:ln/>
        </p:spPr>
        <p:txBody>
          <a:bodyPr/>
          <a:lstStyle>
            <a:lvl1pPr>
              <a:defRPr/>
            </a:lvl1pPr>
          </a:lstStyle>
          <a:p>
            <a:pPr>
              <a:defRPr/>
            </a:pPr>
            <a:fld id="{90306AC7-2080-4F39-BA46-DF4420C63791}" type="slidenum">
              <a:rPr lang="en-US" altLang="en-US"/>
              <a:pPr>
                <a:defRPr/>
              </a:pPr>
              <a:t>‹#›</a:t>
            </a:fld>
            <a:endParaRPr lang="en-US" altLang="en-US" dirty="0"/>
          </a:p>
        </p:txBody>
      </p:sp>
    </p:spTree>
    <p:extLst>
      <p:ext uri="{BB962C8B-B14F-4D97-AF65-F5344CB8AC3E}">
        <p14:creationId xmlns:p14="http://schemas.microsoft.com/office/powerpoint/2010/main" val="1494806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idx="10"/>
          </p:nvPr>
        </p:nvSpPr>
        <p:spPr>
          <a:ln/>
        </p:spPr>
        <p:txBody>
          <a:bodyPr/>
          <a:lstStyle>
            <a:lvl1pPr>
              <a:defRPr/>
            </a:lvl1pPr>
          </a:lstStyle>
          <a:p>
            <a:pPr>
              <a:defRPr/>
            </a:pPr>
            <a:r>
              <a:rPr lang="en-US" altLang="en-US" dirty="0"/>
              <a:t>DPH FY 16 JFC Presentation – February  2015</a:t>
            </a:r>
          </a:p>
        </p:txBody>
      </p:sp>
      <p:sp>
        <p:nvSpPr>
          <p:cNvPr id="5" name="Rectangle 7"/>
          <p:cNvSpPr>
            <a:spLocks noGrp="1" noChangeArrowheads="1"/>
          </p:cNvSpPr>
          <p:nvPr>
            <p:ph type="sldNum" idx="11"/>
          </p:nvPr>
        </p:nvSpPr>
        <p:spPr>
          <a:ln/>
        </p:spPr>
        <p:txBody>
          <a:bodyPr/>
          <a:lstStyle>
            <a:lvl1pPr>
              <a:defRPr/>
            </a:lvl1pPr>
          </a:lstStyle>
          <a:p>
            <a:pPr>
              <a:defRPr/>
            </a:pPr>
            <a:fld id="{EFF5F047-D562-444C-BB42-C17FFEDC15FA}" type="slidenum">
              <a:rPr lang="en-US" altLang="en-US"/>
              <a:pPr>
                <a:defRPr/>
              </a:pPr>
              <a:t>‹#›</a:t>
            </a:fld>
            <a:endParaRPr lang="en-US" altLang="en-US" dirty="0"/>
          </a:p>
        </p:txBody>
      </p:sp>
    </p:spTree>
    <p:extLst>
      <p:ext uri="{BB962C8B-B14F-4D97-AF65-F5344CB8AC3E}">
        <p14:creationId xmlns:p14="http://schemas.microsoft.com/office/powerpoint/2010/main" val="11143169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70113"/>
            <a:ext cx="4037013" cy="395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2170113"/>
            <a:ext cx="4038600" cy="395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idx="10"/>
          </p:nvPr>
        </p:nvSpPr>
        <p:spPr>
          <a:ln/>
        </p:spPr>
        <p:txBody>
          <a:bodyPr/>
          <a:lstStyle>
            <a:lvl1pPr>
              <a:defRPr/>
            </a:lvl1pPr>
          </a:lstStyle>
          <a:p>
            <a:pPr>
              <a:defRPr/>
            </a:pPr>
            <a:r>
              <a:rPr lang="en-US" altLang="en-US" dirty="0"/>
              <a:t>DPH FY 16 JFC Presentation – February  2015</a:t>
            </a:r>
          </a:p>
        </p:txBody>
      </p:sp>
      <p:sp>
        <p:nvSpPr>
          <p:cNvPr id="6" name="Rectangle 7"/>
          <p:cNvSpPr>
            <a:spLocks noGrp="1" noChangeArrowheads="1"/>
          </p:cNvSpPr>
          <p:nvPr>
            <p:ph type="sldNum" idx="11"/>
          </p:nvPr>
        </p:nvSpPr>
        <p:spPr>
          <a:ln/>
        </p:spPr>
        <p:txBody>
          <a:bodyPr/>
          <a:lstStyle>
            <a:lvl1pPr>
              <a:defRPr/>
            </a:lvl1pPr>
          </a:lstStyle>
          <a:p>
            <a:pPr>
              <a:defRPr/>
            </a:pPr>
            <a:fld id="{7F4697BD-AED6-4E10-88DA-2974D7D10C20}" type="slidenum">
              <a:rPr lang="en-US" altLang="en-US"/>
              <a:pPr>
                <a:defRPr/>
              </a:pPr>
              <a:t>‹#›</a:t>
            </a:fld>
            <a:endParaRPr lang="en-US" altLang="en-US" dirty="0"/>
          </a:p>
        </p:txBody>
      </p:sp>
    </p:spTree>
    <p:extLst>
      <p:ext uri="{BB962C8B-B14F-4D97-AF65-F5344CB8AC3E}">
        <p14:creationId xmlns:p14="http://schemas.microsoft.com/office/powerpoint/2010/main" val="2165400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idx="10"/>
          </p:nvPr>
        </p:nvSpPr>
        <p:spPr>
          <a:ln/>
        </p:spPr>
        <p:txBody>
          <a:bodyPr/>
          <a:lstStyle>
            <a:lvl1pPr>
              <a:defRPr/>
            </a:lvl1pPr>
          </a:lstStyle>
          <a:p>
            <a:pPr>
              <a:defRPr/>
            </a:pPr>
            <a:r>
              <a:rPr lang="en-US" altLang="en-US" dirty="0"/>
              <a:t>DPH FY 16 JFC Presentation – February  2015</a:t>
            </a:r>
          </a:p>
        </p:txBody>
      </p:sp>
      <p:sp>
        <p:nvSpPr>
          <p:cNvPr id="8" name="Rectangle 7"/>
          <p:cNvSpPr>
            <a:spLocks noGrp="1" noChangeArrowheads="1"/>
          </p:cNvSpPr>
          <p:nvPr>
            <p:ph type="sldNum" idx="11"/>
          </p:nvPr>
        </p:nvSpPr>
        <p:spPr>
          <a:ln/>
        </p:spPr>
        <p:txBody>
          <a:bodyPr/>
          <a:lstStyle>
            <a:lvl1pPr>
              <a:defRPr/>
            </a:lvl1pPr>
          </a:lstStyle>
          <a:p>
            <a:pPr>
              <a:defRPr/>
            </a:pPr>
            <a:fld id="{F0E3CB43-2402-4F89-BF98-11C60036C9D4}" type="slidenum">
              <a:rPr lang="en-US" altLang="en-US"/>
              <a:pPr>
                <a:defRPr/>
              </a:pPr>
              <a:t>‹#›</a:t>
            </a:fld>
            <a:endParaRPr lang="en-US" altLang="en-US" dirty="0"/>
          </a:p>
        </p:txBody>
      </p:sp>
    </p:spTree>
    <p:extLst>
      <p:ext uri="{BB962C8B-B14F-4D97-AF65-F5344CB8AC3E}">
        <p14:creationId xmlns:p14="http://schemas.microsoft.com/office/powerpoint/2010/main" val="5971380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idx="10"/>
          </p:nvPr>
        </p:nvSpPr>
        <p:spPr>
          <a:ln/>
        </p:spPr>
        <p:txBody>
          <a:bodyPr/>
          <a:lstStyle>
            <a:lvl1pPr>
              <a:defRPr/>
            </a:lvl1pPr>
          </a:lstStyle>
          <a:p>
            <a:pPr>
              <a:defRPr/>
            </a:pPr>
            <a:r>
              <a:rPr lang="en-US" altLang="en-US" dirty="0"/>
              <a:t>DPH FY 16 JFC Presentation – February  2015</a:t>
            </a:r>
          </a:p>
        </p:txBody>
      </p:sp>
      <p:sp>
        <p:nvSpPr>
          <p:cNvPr id="4" name="Rectangle 7"/>
          <p:cNvSpPr>
            <a:spLocks noGrp="1" noChangeArrowheads="1"/>
          </p:cNvSpPr>
          <p:nvPr>
            <p:ph type="sldNum" idx="11"/>
          </p:nvPr>
        </p:nvSpPr>
        <p:spPr>
          <a:ln/>
        </p:spPr>
        <p:txBody>
          <a:bodyPr/>
          <a:lstStyle>
            <a:lvl1pPr>
              <a:defRPr/>
            </a:lvl1pPr>
          </a:lstStyle>
          <a:p>
            <a:pPr>
              <a:defRPr/>
            </a:pPr>
            <a:fld id="{D317F509-C13E-4C4B-B05A-3999722EC6FC}" type="slidenum">
              <a:rPr lang="en-US" altLang="en-US"/>
              <a:pPr>
                <a:defRPr/>
              </a:pPr>
              <a:t>‹#›</a:t>
            </a:fld>
            <a:endParaRPr lang="en-US" altLang="en-US" dirty="0"/>
          </a:p>
        </p:txBody>
      </p:sp>
    </p:spTree>
    <p:extLst>
      <p:ext uri="{BB962C8B-B14F-4D97-AF65-F5344CB8AC3E}">
        <p14:creationId xmlns:p14="http://schemas.microsoft.com/office/powerpoint/2010/main" val="21738782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idx="10"/>
          </p:nvPr>
        </p:nvSpPr>
        <p:spPr>
          <a:ln/>
        </p:spPr>
        <p:txBody>
          <a:bodyPr/>
          <a:lstStyle>
            <a:lvl1pPr>
              <a:defRPr/>
            </a:lvl1pPr>
          </a:lstStyle>
          <a:p>
            <a:pPr>
              <a:defRPr/>
            </a:pPr>
            <a:r>
              <a:rPr lang="en-US" altLang="en-US" dirty="0"/>
              <a:t>DPH FY 16 JFC Presentation – February  2015</a:t>
            </a:r>
          </a:p>
        </p:txBody>
      </p:sp>
      <p:sp>
        <p:nvSpPr>
          <p:cNvPr id="3" name="Rectangle 7"/>
          <p:cNvSpPr>
            <a:spLocks noGrp="1" noChangeArrowheads="1"/>
          </p:cNvSpPr>
          <p:nvPr>
            <p:ph type="sldNum" idx="11"/>
          </p:nvPr>
        </p:nvSpPr>
        <p:spPr>
          <a:ln/>
        </p:spPr>
        <p:txBody>
          <a:bodyPr/>
          <a:lstStyle>
            <a:lvl1pPr>
              <a:defRPr/>
            </a:lvl1pPr>
          </a:lstStyle>
          <a:p>
            <a:pPr>
              <a:defRPr/>
            </a:pPr>
            <a:fld id="{86745110-90BA-41BA-A8D1-9B69750A25A5}" type="slidenum">
              <a:rPr lang="en-US" altLang="en-US"/>
              <a:pPr>
                <a:defRPr/>
              </a:pPr>
              <a:t>‹#›</a:t>
            </a:fld>
            <a:endParaRPr lang="en-US" altLang="en-US" dirty="0"/>
          </a:p>
        </p:txBody>
      </p:sp>
    </p:spTree>
    <p:extLst>
      <p:ext uri="{BB962C8B-B14F-4D97-AF65-F5344CB8AC3E}">
        <p14:creationId xmlns:p14="http://schemas.microsoft.com/office/powerpoint/2010/main" val="24973399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idx="10"/>
          </p:nvPr>
        </p:nvSpPr>
        <p:spPr>
          <a:ln/>
        </p:spPr>
        <p:txBody>
          <a:bodyPr/>
          <a:lstStyle>
            <a:lvl1pPr>
              <a:defRPr/>
            </a:lvl1pPr>
          </a:lstStyle>
          <a:p>
            <a:pPr>
              <a:defRPr/>
            </a:pPr>
            <a:r>
              <a:rPr lang="en-US" altLang="en-US" dirty="0"/>
              <a:t>DPH FY 16 JFC Presentation – February  2015</a:t>
            </a:r>
          </a:p>
        </p:txBody>
      </p:sp>
      <p:sp>
        <p:nvSpPr>
          <p:cNvPr id="6" name="Rectangle 7"/>
          <p:cNvSpPr>
            <a:spLocks noGrp="1" noChangeArrowheads="1"/>
          </p:cNvSpPr>
          <p:nvPr>
            <p:ph type="sldNum" idx="11"/>
          </p:nvPr>
        </p:nvSpPr>
        <p:spPr>
          <a:ln/>
        </p:spPr>
        <p:txBody>
          <a:bodyPr/>
          <a:lstStyle>
            <a:lvl1pPr>
              <a:defRPr/>
            </a:lvl1pPr>
          </a:lstStyle>
          <a:p>
            <a:pPr>
              <a:defRPr/>
            </a:pPr>
            <a:fld id="{17F4DA17-B15A-4170-8728-93A3BA07A24C}" type="slidenum">
              <a:rPr lang="en-US" altLang="en-US"/>
              <a:pPr>
                <a:defRPr/>
              </a:pPr>
              <a:t>‹#›</a:t>
            </a:fld>
            <a:endParaRPr lang="en-US" altLang="en-US" dirty="0"/>
          </a:p>
        </p:txBody>
      </p:sp>
    </p:spTree>
    <p:extLst>
      <p:ext uri="{BB962C8B-B14F-4D97-AF65-F5344CB8AC3E}">
        <p14:creationId xmlns:p14="http://schemas.microsoft.com/office/powerpoint/2010/main" val="191436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idx="10"/>
          </p:nvPr>
        </p:nvSpPr>
        <p:spPr>
          <a:ln/>
        </p:spPr>
        <p:txBody>
          <a:bodyPr/>
          <a:lstStyle>
            <a:lvl1pPr>
              <a:defRPr/>
            </a:lvl1pPr>
          </a:lstStyle>
          <a:p>
            <a:pPr>
              <a:defRPr/>
            </a:pPr>
            <a:r>
              <a:rPr lang="en-US" altLang="en-US" dirty="0"/>
              <a:t>DPH FY 16 JFC Presentation – February  2015</a:t>
            </a:r>
          </a:p>
        </p:txBody>
      </p:sp>
      <p:sp>
        <p:nvSpPr>
          <p:cNvPr id="5" name="Rectangle 5"/>
          <p:cNvSpPr>
            <a:spLocks noGrp="1" noChangeArrowheads="1"/>
          </p:cNvSpPr>
          <p:nvPr>
            <p:ph type="sldNum" idx="11"/>
          </p:nvPr>
        </p:nvSpPr>
        <p:spPr>
          <a:ln/>
        </p:spPr>
        <p:txBody>
          <a:bodyPr/>
          <a:lstStyle>
            <a:lvl1pPr>
              <a:defRPr/>
            </a:lvl1pPr>
          </a:lstStyle>
          <a:p>
            <a:pPr>
              <a:defRPr/>
            </a:pPr>
            <a:fld id="{8ECA1428-0763-4D24-B398-74825D7CD0CB}" type="slidenum">
              <a:rPr lang="en-US" altLang="en-US"/>
              <a:pPr>
                <a:defRPr/>
              </a:pPr>
              <a:t>‹#›</a:t>
            </a:fld>
            <a:endParaRPr lang="en-US" altLang="en-US" dirty="0"/>
          </a:p>
        </p:txBody>
      </p:sp>
    </p:spTree>
    <p:extLst>
      <p:ext uri="{BB962C8B-B14F-4D97-AF65-F5344CB8AC3E}">
        <p14:creationId xmlns:p14="http://schemas.microsoft.com/office/powerpoint/2010/main" val="13176026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idx="10"/>
          </p:nvPr>
        </p:nvSpPr>
        <p:spPr>
          <a:ln/>
        </p:spPr>
        <p:txBody>
          <a:bodyPr/>
          <a:lstStyle>
            <a:lvl1pPr>
              <a:defRPr/>
            </a:lvl1pPr>
          </a:lstStyle>
          <a:p>
            <a:pPr>
              <a:defRPr/>
            </a:pPr>
            <a:r>
              <a:rPr lang="en-US" altLang="en-US" dirty="0"/>
              <a:t>DPH FY 16 JFC Presentation – February  2015</a:t>
            </a:r>
          </a:p>
        </p:txBody>
      </p:sp>
      <p:sp>
        <p:nvSpPr>
          <p:cNvPr id="6" name="Rectangle 7"/>
          <p:cNvSpPr>
            <a:spLocks noGrp="1" noChangeArrowheads="1"/>
          </p:cNvSpPr>
          <p:nvPr>
            <p:ph type="sldNum" idx="11"/>
          </p:nvPr>
        </p:nvSpPr>
        <p:spPr>
          <a:ln/>
        </p:spPr>
        <p:txBody>
          <a:bodyPr/>
          <a:lstStyle>
            <a:lvl1pPr>
              <a:defRPr/>
            </a:lvl1pPr>
          </a:lstStyle>
          <a:p>
            <a:pPr>
              <a:defRPr/>
            </a:pPr>
            <a:fld id="{8EA6DBA6-F92C-48BB-A6DD-30391919255D}" type="slidenum">
              <a:rPr lang="en-US" altLang="en-US"/>
              <a:pPr>
                <a:defRPr/>
              </a:pPr>
              <a:t>‹#›</a:t>
            </a:fld>
            <a:endParaRPr lang="en-US" altLang="en-US" dirty="0"/>
          </a:p>
        </p:txBody>
      </p:sp>
    </p:spTree>
    <p:extLst>
      <p:ext uri="{BB962C8B-B14F-4D97-AF65-F5344CB8AC3E}">
        <p14:creationId xmlns:p14="http://schemas.microsoft.com/office/powerpoint/2010/main" val="38817795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idx="10"/>
          </p:nvPr>
        </p:nvSpPr>
        <p:spPr>
          <a:ln/>
        </p:spPr>
        <p:txBody>
          <a:bodyPr/>
          <a:lstStyle>
            <a:lvl1pPr>
              <a:defRPr/>
            </a:lvl1pPr>
          </a:lstStyle>
          <a:p>
            <a:pPr>
              <a:defRPr/>
            </a:pPr>
            <a:r>
              <a:rPr lang="en-US" altLang="en-US" dirty="0"/>
              <a:t>DPH FY 16 JFC Presentation – February  2015</a:t>
            </a:r>
          </a:p>
        </p:txBody>
      </p:sp>
      <p:sp>
        <p:nvSpPr>
          <p:cNvPr id="5" name="Rectangle 7"/>
          <p:cNvSpPr>
            <a:spLocks noGrp="1" noChangeArrowheads="1"/>
          </p:cNvSpPr>
          <p:nvPr>
            <p:ph type="sldNum" idx="11"/>
          </p:nvPr>
        </p:nvSpPr>
        <p:spPr>
          <a:ln/>
        </p:spPr>
        <p:txBody>
          <a:bodyPr/>
          <a:lstStyle>
            <a:lvl1pPr>
              <a:defRPr/>
            </a:lvl1pPr>
          </a:lstStyle>
          <a:p>
            <a:pPr>
              <a:defRPr/>
            </a:pPr>
            <a:fld id="{3454931C-4F1E-4E75-BF92-3C0A2EEF3A38}" type="slidenum">
              <a:rPr lang="en-US" altLang="en-US"/>
              <a:pPr>
                <a:defRPr/>
              </a:pPr>
              <a:t>‹#›</a:t>
            </a:fld>
            <a:endParaRPr lang="en-US" altLang="en-US" dirty="0"/>
          </a:p>
        </p:txBody>
      </p:sp>
    </p:spTree>
    <p:extLst>
      <p:ext uri="{BB962C8B-B14F-4D97-AF65-F5344CB8AC3E}">
        <p14:creationId xmlns:p14="http://schemas.microsoft.com/office/powerpoint/2010/main" val="17842287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0988" y="1006475"/>
            <a:ext cx="2058987" cy="5118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2438" y="1006475"/>
            <a:ext cx="6026150" cy="5118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idx="10"/>
          </p:nvPr>
        </p:nvSpPr>
        <p:spPr>
          <a:ln/>
        </p:spPr>
        <p:txBody>
          <a:bodyPr/>
          <a:lstStyle>
            <a:lvl1pPr>
              <a:defRPr/>
            </a:lvl1pPr>
          </a:lstStyle>
          <a:p>
            <a:pPr>
              <a:defRPr/>
            </a:pPr>
            <a:r>
              <a:rPr lang="en-US" altLang="en-US" dirty="0"/>
              <a:t>DPH FY 16 JFC Presentation – February  2015</a:t>
            </a:r>
          </a:p>
        </p:txBody>
      </p:sp>
      <p:sp>
        <p:nvSpPr>
          <p:cNvPr id="5" name="Rectangle 7"/>
          <p:cNvSpPr>
            <a:spLocks noGrp="1" noChangeArrowheads="1"/>
          </p:cNvSpPr>
          <p:nvPr>
            <p:ph type="sldNum" idx="11"/>
          </p:nvPr>
        </p:nvSpPr>
        <p:spPr>
          <a:ln/>
        </p:spPr>
        <p:txBody>
          <a:bodyPr/>
          <a:lstStyle>
            <a:lvl1pPr>
              <a:defRPr/>
            </a:lvl1pPr>
          </a:lstStyle>
          <a:p>
            <a:pPr>
              <a:defRPr/>
            </a:pPr>
            <a:fld id="{4CC812E4-10AA-4206-8536-3691874F44FA}" type="slidenum">
              <a:rPr lang="en-US" altLang="en-US"/>
              <a:pPr>
                <a:defRPr/>
              </a:pPr>
              <a:t>‹#›</a:t>
            </a:fld>
            <a:endParaRPr lang="en-US" altLang="en-US" dirty="0"/>
          </a:p>
        </p:txBody>
      </p:sp>
    </p:spTree>
    <p:extLst>
      <p:ext uri="{BB962C8B-B14F-4D97-AF65-F5344CB8AC3E}">
        <p14:creationId xmlns:p14="http://schemas.microsoft.com/office/powerpoint/2010/main" val="2001248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idx="10"/>
          </p:nvPr>
        </p:nvSpPr>
        <p:spPr>
          <a:ln/>
        </p:spPr>
        <p:txBody>
          <a:bodyPr/>
          <a:lstStyle>
            <a:lvl1pPr>
              <a:defRPr/>
            </a:lvl1pPr>
          </a:lstStyle>
          <a:p>
            <a:pPr>
              <a:defRPr/>
            </a:pPr>
            <a:r>
              <a:rPr lang="en-US" altLang="en-US" dirty="0"/>
              <a:t>DPH FY 16 JFC Presentation – February  2015</a:t>
            </a:r>
          </a:p>
        </p:txBody>
      </p:sp>
      <p:sp>
        <p:nvSpPr>
          <p:cNvPr id="5" name="Rectangle 5"/>
          <p:cNvSpPr>
            <a:spLocks noGrp="1" noChangeArrowheads="1"/>
          </p:cNvSpPr>
          <p:nvPr>
            <p:ph type="sldNum" idx="11"/>
          </p:nvPr>
        </p:nvSpPr>
        <p:spPr>
          <a:ln/>
        </p:spPr>
        <p:txBody>
          <a:bodyPr/>
          <a:lstStyle>
            <a:lvl1pPr>
              <a:defRPr/>
            </a:lvl1pPr>
          </a:lstStyle>
          <a:p>
            <a:pPr>
              <a:defRPr/>
            </a:pPr>
            <a:fld id="{88AA7EED-11B6-4D20-B23D-3FBB7740A8CD}" type="slidenum">
              <a:rPr lang="en-US" altLang="en-US"/>
              <a:pPr>
                <a:defRPr/>
              </a:pPr>
              <a:t>‹#›</a:t>
            </a:fld>
            <a:endParaRPr lang="en-US" altLang="en-US" dirty="0"/>
          </a:p>
        </p:txBody>
      </p:sp>
    </p:spTree>
    <p:extLst>
      <p:ext uri="{BB962C8B-B14F-4D97-AF65-F5344CB8AC3E}">
        <p14:creationId xmlns:p14="http://schemas.microsoft.com/office/powerpoint/2010/main" val="876084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70113"/>
            <a:ext cx="4037013" cy="395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2170113"/>
            <a:ext cx="4038600" cy="395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idx="10"/>
          </p:nvPr>
        </p:nvSpPr>
        <p:spPr>
          <a:ln/>
        </p:spPr>
        <p:txBody>
          <a:bodyPr/>
          <a:lstStyle>
            <a:lvl1pPr>
              <a:defRPr/>
            </a:lvl1pPr>
          </a:lstStyle>
          <a:p>
            <a:pPr>
              <a:defRPr/>
            </a:pPr>
            <a:r>
              <a:rPr lang="en-US" altLang="en-US" dirty="0"/>
              <a:t>DPH FY 16 JFC Presentation – February  2015</a:t>
            </a:r>
          </a:p>
        </p:txBody>
      </p:sp>
      <p:sp>
        <p:nvSpPr>
          <p:cNvPr id="6" name="Rectangle 5"/>
          <p:cNvSpPr>
            <a:spLocks noGrp="1" noChangeArrowheads="1"/>
          </p:cNvSpPr>
          <p:nvPr>
            <p:ph type="sldNum" idx="11"/>
          </p:nvPr>
        </p:nvSpPr>
        <p:spPr>
          <a:ln/>
        </p:spPr>
        <p:txBody>
          <a:bodyPr/>
          <a:lstStyle>
            <a:lvl1pPr>
              <a:defRPr/>
            </a:lvl1pPr>
          </a:lstStyle>
          <a:p>
            <a:pPr>
              <a:defRPr/>
            </a:pPr>
            <a:fld id="{C68EA870-DF70-4FB8-8C71-5F5906045727}" type="slidenum">
              <a:rPr lang="en-US" altLang="en-US"/>
              <a:pPr>
                <a:defRPr/>
              </a:pPr>
              <a:t>‹#›</a:t>
            </a:fld>
            <a:endParaRPr lang="en-US" altLang="en-US" dirty="0"/>
          </a:p>
        </p:txBody>
      </p:sp>
    </p:spTree>
    <p:extLst>
      <p:ext uri="{BB962C8B-B14F-4D97-AF65-F5344CB8AC3E}">
        <p14:creationId xmlns:p14="http://schemas.microsoft.com/office/powerpoint/2010/main" val="3525986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idx="10"/>
          </p:nvPr>
        </p:nvSpPr>
        <p:spPr>
          <a:ln/>
        </p:spPr>
        <p:txBody>
          <a:bodyPr/>
          <a:lstStyle>
            <a:lvl1pPr>
              <a:defRPr/>
            </a:lvl1pPr>
          </a:lstStyle>
          <a:p>
            <a:pPr>
              <a:defRPr/>
            </a:pPr>
            <a:r>
              <a:rPr lang="en-US" altLang="en-US" dirty="0"/>
              <a:t>DPH FY 16 JFC Presentation – February  2015</a:t>
            </a:r>
          </a:p>
        </p:txBody>
      </p:sp>
      <p:sp>
        <p:nvSpPr>
          <p:cNvPr id="8" name="Rectangle 5"/>
          <p:cNvSpPr>
            <a:spLocks noGrp="1" noChangeArrowheads="1"/>
          </p:cNvSpPr>
          <p:nvPr>
            <p:ph type="sldNum" idx="11"/>
          </p:nvPr>
        </p:nvSpPr>
        <p:spPr>
          <a:ln/>
        </p:spPr>
        <p:txBody>
          <a:bodyPr/>
          <a:lstStyle>
            <a:lvl1pPr>
              <a:defRPr/>
            </a:lvl1pPr>
          </a:lstStyle>
          <a:p>
            <a:pPr>
              <a:defRPr/>
            </a:pPr>
            <a:fld id="{D1422868-33F6-40EC-A940-D948BE529B56}" type="slidenum">
              <a:rPr lang="en-US" altLang="en-US"/>
              <a:pPr>
                <a:defRPr/>
              </a:pPr>
              <a:t>‹#›</a:t>
            </a:fld>
            <a:endParaRPr lang="en-US" altLang="en-US" dirty="0"/>
          </a:p>
        </p:txBody>
      </p:sp>
    </p:spTree>
    <p:extLst>
      <p:ext uri="{BB962C8B-B14F-4D97-AF65-F5344CB8AC3E}">
        <p14:creationId xmlns:p14="http://schemas.microsoft.com/office/powerpoint/2010/main" val="24981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idx="10"/>
          </p:nvPr>
        </p:nvSpPr>
        <p:spPr>
          <a:ln/>
        </p:spPr>
        <p:txBody>
          <a:bodyPr/>
          <a:lstStyle>
            <a:lvl1pPr>
              <a:defRPr/>
            </a:lvl1pPr>
          </a:lstStyle>
          <a:p>
            <a:pPr>
              <a:defRPr/>
            </a:pPr>
            <a:r>
              <a:rPr lang="en-US" altLang="en-US" dirty="0"/>
              <a:t>DPH FY 16 JFC Presentation – February  2015</a:t>
            </a:r>
          </a:p>
        </p:txBody>
      </p:sp>
      <p:sp>
        <p:nvSpPr>
          <p:cNvPr id="4" name="Rectangle 5"/>
          <p:cNvSpPr>
            <a:spLocks noGrp="1" noChangeArrowheads="1"/>
          </p:cNvSpPr>
          <p:nvPr>
            <p:ph type="sldNum" idx="11"/>
          </p:nvPr>
        </p:nvSpPr>
        <p:spPr>
          <a:ln/>
        </p:spPr>
        <p:txBody>
          <a:bodyPr/>
          <a:lstStyle>
            <a:lvl1pPr>
              <a:defRPr/>
            </a:lvl1pPr>
          </a:lstStyle>
          <a:p>
            <a:pPr>
              <a:defRPr/>
            </a:pPr>
            <a:fld id="{1ECB8884-86F3-4B4B-A6F0-C324B21745C3}" type="slidenum">
              <a:rPr lang="en-US" altLang="en-US"/>
              <a:pPr>
                <a:defRPr/>
              </a:pPr>
              <a:t>‹#›</a:t>
            </a:fld>
            <a:endParaRPr lang="en-US" altLang="en-US" dirty="0"/>
          </a:p>
        </p:txBody>
      </p:sp>
    </p:spTree>
    <p:extLst>
      <p:ext uri="{BB962C8B-B14F-4D97-AF65-F5344CB8AC3E}">
        <p14:creationId xmlns:p14="http://schemas.microsoft.com/office/powerpoint/2010/main" val="3996286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pPr>
              <a:defRPr/>
            </a:pPr>
            <a:r>
              <a:rPr lang="en-US" altLang="en-US" dirty="0"/>
              <a:t>DPH FY 16 JFC Presentation – February  2015</a:t>
            </a:r>
          </a:p>
        </p:txBody>
      </p:sp>
      <p:sp>
        <p:nvSpPr>
          <p:cNvPr id="3" name="Rectangle 5"/>
          <p:cNvSpPr>
            <a:spLocks noGrp="1" noChangeArrowheads="1"/>
          </p:cNvSpPr>
          <p:nvPr>
            <p:ph type="sldNum" idx="11"/>
          </p:nvPr>
        </p:nvSpPr>
        <p:spPr>
          <a:ln/>
        </p:spPr>
        <p:txBody>
          <a:bodyPr/>
          <a:lstStyle>
            <a:lvl1pPr>
              <a:defRPr/>
            </a:lvl1pPr>
          </a:lstStyle>
          <a:p>
            <a:pPr>
              <a:defRPr/>
            </a:pPr>
            <a:fld id="{41496B40-1BBA-42A8-9E2F-AB8D00983741}" type="slidenum">
              <a:rPr lang="en-US" altLang="en-US"/>
              <a:pPr>
                <a:defRPr/>
              </a:pPr>
              <a:t>‹#›</a:t>
            </a:fld>
            <a:endParaRPr lang="en-US" altLang="en-US" dirty="0"/>
          </a:p>
        </p:txBody>
      </p:sp>
    </p:spTree>
    <p:extLst>
      <p:ext uri="{BB962C8B-B14F-4D97-AF65-F5344CB8AC3E}">
        <p14:creationId xmlns:p14="http://schemas.microsoft.com/office/powerpoint/2010/main" val="378556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r>
              <a:rPr lang="en-US" altLang="en-US" dirty="0"/>
              <a:t>DPH FY 16 JFC Presentation – February  2015</a:t>
            </a:r>
          </a:p>
        </p:txBody>
      </p:sp>
      <p:sp>
        <p:nvSpPr>
          <p:cNvPr id="6" name="Rectangle 5"/>
          <p:cNvSpPr>
            <a:spLocks noGrp="1" noChangeArrowheads="1"/>
          </p:cNvSpPr>
          <p:nvPr>
            <p:ph type="sldNum" idx="11"/>
          </p:nvPr>
        </p:nvSpPr>
        <p:spPr>
          <a:ln/>
        </p:spPr>
        <p:txBody>
          <a:bodyPr/>
          <a:lstStyle>
            <a:lvl1pPr>
              <a:defRPr/>
            </a:lvl1pPr>
          </a:lstStyle>
          <a:p>
            <a:pPr>
              <a:defRPr/>
            </a:pPr>
            <a:fld id="{97AC0532-9E52-470B-929E-D29C884AAEA5}" type="slidenum">
              <a:rPr lang="en-US" altLang="en-US"/>
              <a:pPr>
                <a:defRPr/>
              </a:pPr>
              <a:t>‹#›</a:t>
            </a:fld>
            <a:endParaRPr lang="en-US" altLang="en-US" dirty="0"/>
          </a:p>
        </p:txBody>
      </p:sp>
    </p:spTree>
    <p:extLst>
      <p:ext uri="{BB962C8B-B14F-4D97-AF65-F5344CB8AC3E}">
        <p14:creationId xmlns:p14="http://schemas.microsoft.com/office/powerpoint/2010/main" val="3597069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r>
              <a:rPr lang="en-US" altLang="en-US" dirty="0"/>
              <a:t>DPH FY 16 JFC Presentation – February  2015</a:t>
            </a:r>
          </a:p>
        </p:txBody>
      </p:sp>
      <p:sp>
        <p:nvSpPr>
          <p:cNvPr id="6" name="Rectangle 5"/>
          <p:cNvSpPr>
            <a:spLocks noGrp="1" noChangeArrowheads="1"/>
          </p:cNvSpPr>
          <p:nvPr>
            <p:ph type="sldNum" idx="11"/>
          </p:nvPr>
        </p:nvSpPr>
        <p:spPr>
          <a:ln/>
        </p:spPr>
        <p:txBody>
          <a:bodyPr/>
          <a:lstStyle>
            <a:lvl1pPr>
              <a:defRPr/>
            </a:lvl1pPr>
          </a:lstStyle>
          <a:p>
            <a:pPr>
              <a:defRPr/>
            </a:pPr>
            <a:fld id="{A8BA0637-215D-46A6-91C2-AE63E54C8DBE}" type="slidenum">
              <a:rPr lang="en-US" altLang="en-US"/>
              <a:pPr>
                <a:defRPr/>
              </a:pPr>
              <a:t>‹#›</a:t>
            </a:fld>
            <a:endParaRPr lang="en-US" altLang="en-US" dirty="0"/>
          </a:p>
        </p:txBody>
      </p:sp>
    </p:spTree>
    <p:extLst>
      <p:ext uri="{BB962C8B-B14F-4D97-AF65-F5344CB8AC3E}">
        <p14:creationId xmlns:p14="http://schemas.microsoft.com/office/powerpoint/2010/main" val="3251208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rgbClr val="CACACA"/>
            </a:gs>
            <a:gs pos="0">
              <a:srgbClr val="FFFFFF"/>
            </a:gs>
            <a:gs pos="100000">
              <a:srgbClr val="959595"/>
            </a:gs>
          </a:gsLst>
          <a:lin ang="5400000" scaled="1"/>
          <a:tileRect/>
        </a:gra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01613" y="377825"/>
            <a:ext cx="5429250" cy="8096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1" name="Rectangle 2"/>
          <p:cNvSpPr>
            <a:spLocks noGrp="1" noChangeArrowheads="1"/>
          </p:cNvSpPr>
          <p:nvPr>
            <p:ph type="body" idx="1"/>
          </p:nvPr>
        </p:nvSpPr>
        <p:spPr bwMode="auto">
          <a:xfrm>
            <a:off x="457200" y="2170113"/>
            <a:ext cx="8228013" cy="3954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2052" name="Rectangle 3"/>
          <p:cNvSpPr>
            <a:spLocks noGrp="1" noChangeArrowheads="1"/>
          </p:cNvSpPr>
          <p:nvPr>
            <p:ph type="title"/>
          </p:nvPr>
        </p:nvSpPr>
        <p:spPr bwMode="auto">
          <a:xfrm>
            <a:off x="452438" y="1006475"/>
            <a:ext cx="8237537"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en-US" smtClean="0"/>
              <a:t>Click to edit the title text format</a:t>
            </a:r>
          </a:p>
        </p:txBody>
      </p:sp>
      <p:sp>
        <p:nvSpPr>
          <p:cNvPr id="2" name="Rectangle 4"/>
          <p:cNvSpPr>
            <a:spLocks noGrp="1" noChangeArrowheads="1"/>
          </p:cNvSpPr>
          <p:nvPr>
            <p:ph type="dt"/>
          </p:nvPr>
        </p:nvSpPr>
        <p:spPr bwMode="auto">
          <a:xfrm>
            <a:off x="117475" y="6491288"/>
            <a:ext cx="2719388"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eaLnBrk="1">
              <a:buClrTx/>
              <a:buFontTx/>
              <a:buNone/>
              <a:tabLst>
                <a:tab pos="723900" algn="l"/>
                <a:tab pos="1447800" algn="l"/>
                <a:tab pos="2171700" algn="l"/>
              </a:tabLst>
              <a:defRPr sz="1000" dirty="0">
                <a:solidFill>
                  <a:srgbClr val="000000"/>
                </a:solidFill>
                <a:latin typeface="Calibri" pitchFamily="32" charset="0"/>
                <a:ea typeface="+mn-ea"/>
                <a:cs typeface="Arial" charset="0"/>
              </a:defRPr>
            </a:lvl1pPr>
          </a:lstStyle>
          <a:p>
            <a:pPr>
              <a:defRPr/>
            </a:pPr>
            <a:r>
              <a:rPr lang="en-US" altLang="en-US" dirty="0"/>
              <a:t>DPH FY 16 JFC Presentation – February  2015</a:t>
            </a:r>
          </a:p>
        </p:txBody>
      </p:sp>
      <p:sp>
        <p:nvSpPr>
          <p:cNvPr id="2053" name="Rectangle 5"/>
          <p:cNvSpPr>
            <a:spLocks noGrp="1" noChangeArrowheads="1"/>
          </p:cNvSpPr>
          <p:nvPr>
            <p:ph type="sldNum"/>
          </p:nvPr>
        </p:nvSpPr>
        <p:spPr bwMode="auto">
          <a:xfrm>
            <a:off x="7889875" y="6491288"/>
            <a:ext cx="784225" cy="246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eaLnBrk="1">
              <a:buClrTx/>
              <a:buFontTx/>
              <a:buNone/>
              <a:tabLst>
                <a:tab pos="723900" algn="l"/>
              </a:tabLst>
              <a:defRPr sz="1000">
                <a:solidFill>
                  <a:srgbClr val="000000"/>
                </a:solidFill>
                <a:latin typeface="Calibri" pitchFamily="32" charset="0"/>
                <a:ea typeface="+mn-ea"/>
                <a:cs typeface="Arial" charset="0"/>
              </a:defRPr>
            </a:lvl1pPr>
          </a:lstStyle>
          <a:p>
            <a:pPr>
              <a:defRPr/>
            </a:pPr>
            <a:fld id="{9C3324A2-1459-4D47-94FA-A4657EE5FA7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p:txStyles>
    <p:titleStyle>
      <a:lvl1pPr algn="ctr" defTabSz="457200" rtl="0" eaLnBrk="0" fontAlgn="base" hangingPunct="0">
        <a:spcBef>
          <a:spcPct val="0"/>
        </a:spcBef>
        <a:spcAft>
          <a:spcPct val="0"/>
        </a:spcAft>
        <a:buClr>
          <a:srgbClr val="000000"/>
        </a:buClr>
        <a:buSzPct val="100000"/>
        <a:buFont typeface="Times New Roman" pitchFamily="16" charset="0"/>
        <a:defRPr sz="4000" b="1">
          <a:solidFill>
            <a:srgbClr val="8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6" charset="0"/>
        <a:defRPr sz="4000" b="1">
          <a:solidFill>
            <a:srgbClr val="800000"/>
          </a:solidFill>
          <a:latin typeface="Arial" charset="0"/>
          <a:ea typeface="Microsoft YaHei" charset="-122"/>
        </a:defRPr>
      </a:lvl2pPr>
      <a:lvl3pPr algn="ctr" defTabSz="457200" rtl="0" eaLnBrk="0" fontAlgn="base" hangingPunct="0">
        <a:spcBef>
          <a:spcPct val="0"/>
        </a:spcBef>
        <a:spcAft>
          <a:spcPct val="0"/>
        </a:spcAft>
        <a:buClr>
          <a:srgbClr val="000000"/>
        </a:buClr>
        <a:buSzPct val="100000"/>
        <a:buFont typeface="Times New Roman" pitchFamily="16" charset="0"/>
        <a:defRPr sz="4000" b="1">
          <a:solidFill>
            <a:srgbClr val="800000"/>
          </a:solidFill>
          <a:latin typeface="Arial" charset="0"/>
          <a:ea typeface="Microsoft YaHei" charset="-122"/>
        </a:defRPr>
      </a:lvl3pPr>
      <a:lvl4pPr algn="ctr" defTabSz="457200" rtl="0" eaLnBrk="0" fontAlgn="base" hangingPunct="0">
        <a:spcBef>
          <a:spcPct val="0"/>
        </a:spcBef>
        <a:spcAft>
          <a:spcPct val="0"/>
        </a:spcAft>
        <a:buClr>
          <a:srgbClr val="000000"/>
        </a:buClr>
        <a:buSzPct val="100000"/>
        <a:buFont typeface="Times New Roman" pitchFamily="16" charset="0"/>
        <a:defRPr sz="4000" b="1">
          <a:solidFill>
            <a:srgbClr val="800000"/>
          </a:solidFill>
          <a:latin typeface="Arial" charset="0"/>
          <a:ea typeface="Microsoft YaHei" charset="-122"/>
        </a:defRPr>
      </a:lvl4pPr>
      <a:lvl5pPr algn="ctr" defTabSz="457200" rtl="0" eaLnBrk="0" fontAlgn="base" hangingPunct="0">
        <a:spcBef>
          <a:spcPct val="0"/>
        </a:spcBef>
        <a:spcAft>
          <a:spcPct val="0"/>
        </a:spcAft>
        <a:buClr>
          <a:srgbClr val="000000"/>
        </a:buClr>
        <a:buSzPct val="100000"/>
        <a:buFont typeface="Times New Roman" pitchFamily="16" charset="0"/>
        <a:defRPr sz="4000" b="1">
          <a:solidFill>
            <a:srgbClr val="800000"/>
          </a:solidFill>
          <a:latin typeface="Arial" charset="0"/>
          <a:ea typeface="Microsoft YaHei" charset="-122"/>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4000" b="1">
          <a:solidFill>
            <a:srgbClr val="800000"/>
          </a:solidFill>
          <a:latin typeface="Arial" charset="0"/>
          <a:ea typeface="Microsoft YaHei" charset="-122"/>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4000" b="1">
          <a:solidFill>
            <a:srgbClr val="800000"/>
          </a:solidFill>
          <a:latin typeface="Arial" charset="0"/>
          <a:ea typeface="Microsoft YaHei" charset="-122"/>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4000" b="1">
          <a:solidFill>
            <a:srgbClr val="800000"/>
          </a:solidFill>
          <a:latin typeface="Arial" charset="0"/>
          <a:ea typeface="Microsoft YaHei" charset="-122"/>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4000" b="1">
          <a:solidFill>
            <a:srgbClr val="800000"/>
          </a:solidFill>
          <a:latin typeface="Arial" charset="0"/>
          <a:ea typeface="Microsoft YaHei" charset="-122"/>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6" charset="0"/>
        <a:defRPr sz="3200">
          <a:solidFill>
            <a:srgbClr val="8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6" charset="0"/>
        <a:defRPr sz="2800">
          <a:solidFill>
            <a:srgbClr val="800000"/>
          </a:solidFill>
          <a:latin typeface="+mn-lt"/>
          <a:ea typeface="+mn-ea"/>
        </a:defRPr>
      </a:lvl2pPr>
      <a:lvl3pPr marL="1143000" indent="-228600" algn="l" defTabSz="457200" rtl="0" eaLnBrk="0" fontAlgn="base" hangingPunct="0">
        <a:spcBef>
          <a:spcPts val="600"/>
        </a:spcBef>
        <a:spcAft>
          <a:spcPct val="0"/>
        </a:spcAft>
        <a:buClr>
          <a:srgbClr val="000000"/>
        </a:buClr>
        <a:buSzPct val="100000"/>
        <a:buFont typeface="Times New Roman" pitchFamily="16" charset="0"/>
        <a:defRPr sz="2400">
          <a:solidFill>
            <a:srgbClr val="800000"/>
          </a:solidFill>
          <a:latin typeface="+mn-lt"/>
          <a:ea typeface="+mn-ea"/>
        </a:defRPr>
      </a:lvl3pPr>
      <a:lvl4pPr marL="1600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800000"/>
          </a:solidFill>
          <a:latin typeface="+mn-lt"/>
          <a:ea typeface="+mn-ea"/>
        </a:defRPr>
      </a:lvl4pPr>
      <a:lvl5pPr marL="20574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800000"/>
          </a:solidFill>
          <a:latin typeface="+mn-lt"/>
          <a:ea typeface="+mn-ea"/>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800000"/>
          </a:solidFill>
          <a:latin typeface="+mn-lt"/>
          <a:ea typeface="+mn-ea"/>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800000"/>
          </a:solidFill>
          <a:latin typeface="+mn-lt"/>
          <a:ea typeface="+mn-ea"/>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800000"/>
          </a:solidFill>
          <a:latin typeface="+mn-lt"/>
          <a:ea typeface="+mn-ea"/>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8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rgbClr val="CACACA"/>
            </a:gs>
            <a:gs pos="0">
              <a:srgbClr val="FFFFFF"/>
            </a:gs>
            <a:gs pos="100000">
              <a:srgbClr val="959595"/>
            </a:gs>
          </a:gsLst>
          <a:lin ang="5400000" scaled="1"/>
          <a:tileRect/>
        </a:gradFill>
        <a:effectLst/>
      </p:bgPr>
    </p:bg>
    <p:spTree>
      <p:nvGrpSpPr>
        <p:cNvPr id="1" name=""/>
        <p:cNvGrpSpPr/>
        <p:nvPr/>
      </p:nvGrpSpPr>
      <p:grpSpPr>
        <a:xfrm>
          <a:off x="0" y="0"/>
          <a:ext cx="0" cy="0"/>
          <a:chOff x="0" y="0"/>
          <a:chExt cx="0" cy="0"/>
        </a:xfrm>
      </p:grpSpPr>
      <p:sp>
        <p:nvSpPr>
          <p:cNvPr id="3074" name="Line 1"/>
          <p:cNvSpPr>
            <a:spLocks noChangeShapeType="1"/>
          </p:cNvSpPr>
          <p:nvPr/>
        </p:nvSpPr>
        <p:spPr bwMode="auto">
          <a:xfrm>
            <a:off x="2362200" y="6400800"/>
            <a:ext cx="4495800" cy="1588"/>
          </a:xfrm>
          <a:prstGeom prst="line">
            <a:avLst/>
          </a:prstGeom>
          <a:noFill/>
          <a:ln w="38160" cap="sq">
            <a:solidFill>
              <a:srgbClr val="FFFFFF"/>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2" name="Text Box 2"/>
          <p:cNvSpPr txBox="1">
            <a:spLocks noChangeArrowheads="1"/>
          </p:cNvSpPr>
          <p:nvPr/>
        </p:nvSpPr>
        <p:spPr bwMode="auto">
          <a:xfrm>
            <a:off x="2362200" y="6477000"/>
            <a:ext cx="44958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9pPr>
          </a:lstStyle>
          <a:p>
            <a:pPr algn="ctr" eaLnBrk="1" hangingPunct="1">
              <a:spcBef>
                <a:spcPts val="1000"/>
              </a:spcBef>
              <a:buClrTx/>
              <a:buFontTx/>
              <a:buNone/>
              <a:defRPr/>
            </a:pPr>
            <a:r>
              <a:rPr lang="en-US" altLang="en-US" sz="1600" b="1" i="1" dirty="0" smtClean="0">
                <a:solidFill>
                  <a:srgbClr val="FFFFFF"/>
                </a:solidFill>
                <a:latin typeface="Book Antiqua" pitchFamily="16" charset="0"/>
                <a:ea typeface="+mn-ea"/>
              </a:rPr>
              <a:t>Delaware Health and Social Services</a:t>
            </a:r>
          </a:p>
        </p:txBody>
      </p:sp>
      <p:pic>
        <p:nvPicPr>
          <p:cNvPr id="3076" name="Picture 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20663" y="404813"/>
            <a:ext cx="5429250" cy="8096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7" name="Rectangle 4"/>
          <p:cNvSpPr>
            <a:spLocks noGrp="1" noChangeArrowheads="1"/>
          </p:cNvSpPr>
          <p:nvPr>
            <p:ph type="body" idx="1"/>
          </p:nvPr>
        </p:nvSpPr>
        <p:spPr bwMode="auto">
          <a:xfrm>
            <a:off x="457200" y="2170113"/>
            <a:ext cx="8228013" cy="39544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3078" name="Rectangle 5"/>
          <p:cNvSpPr>
            <a:spLocks noGrp="1" noChangeArrowheads="1"/>
          </p:cNvSpPr>
          <p:nvPr>
            <p:ph type="title"/>
          </p:nvPr>
        </p:nvSpPr>
        <p:spPr bwMode="auto">
          <a:xfrm>
            <a:off x="452438" y="1006475"/>
            <a:ext cx="8237537"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en-US" smtClean="0"/>
              <a:t>Click to edit the title text format</a:t>
            </a:r>
          </a:p>
        </p:txBody>
      </p:sp>
      <p:sp>
        <p:nvSpPr>
          <p:cNvPr id="3" name="Rectangle 6"/>
          <p:cNvSpPr>
            <a:spLocks noGrp="1" noChangeArrowheads="1"/>
          </p:cNvSpPr>
          <p:nvPr>
            <p:ph type="dt"/>
          </p:nvPr>
        </p:nvSpPr>
        <p:spPr bwMode="auto">
          <a:xfrm>
            <a:off x="117475" y="6491288"/>
            <a:ext cx="2719388"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eaLnBrk="1">
              <a:buClrTx/>
              <a:buFontTx/>
              <a:buNone/>
              <a:tabLst>
                <a:tab pos="723900" algn="l"/>
                <a:tab pos="1447800" algn="l"/>
                <a:tab pos="2171700" algn="l"/>
              </a:tabLst>
              <a:defRPr sz="1000" dirty="0">
                <a:solidFill>
                  <a:srgbClr val="000000"/>
                </a:solidFill>
                <a:latin typeface="Calibri" pitchFamily="32" charset="0"/>
                <a:ea typeface="+mn-ea"/>
                <a:cs typeface="Arial" charset="0"/>
              </a:defRPr>
            </a:lvl1pPr>
          </a:lstStyle>
          <a:p>
            <a:pPr>
              <a:defRPr/>
            </a:pPr>
            <a:r>
              <a:rPr lang="en-US" altLang="en-US" dirty="0"/>
              <a:t>DPH FY 16 JFC Presentation – February  2015</a:t>
            </a:r>
          </a:p>
        </p:txBody>
      </p:sp>
      <p:sp>
        <p:nvSpPr>
          <p:cNvPr id="3079" name="Rectangle 7"/>
          <p:cNvSpPr>
            <a:spLocks noGrp="1" noChangeArrowheads="1"/>
          </p:cNvSpPr>
          <p:nvPr>
            <p:ph type="sldNum"/>
          </p:nvPr>
        </p:nvSpPr>
        <p:spPr bwMode="auto">
          <a:xfrm>
            <a:off x="7889875" y="6491288"/>
            <a:ext cx="784225" cy="246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eaLnBrk="1">
              <a:buClrTx/>
              <a:buFontTx/>
              <a:buNone/>
              <a:tabLst>
                <a:tab pos="723900" algn="l"/>
              </a:tabLst>
              <a:defRPr sz="1000">
                <a:solidFill>
                  <a:srgbClr val="000000"/>
                </a:solidFill>
                <a:latin typeface="Calibri" pitchFamily="32" charset="0"/>
                <a:ea typeface="+mn-ea"/>
                <a:cs typeface="Arial" charset="0"/>
              </a:defRPr>
            </a:lvl1pPr>
          </a:lstStyle>
          <a:p>
            <a:pPr>
              <a:defRPr/>
            </a:pPr>
            <a:fld id="{A890B554-CC70-4338-9C51-875774BAD6B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p:txStyles>
    <p:titleStyle>
      <a:lvl1pPr algn="ctr" defTabSz="457200" rtl="0" eaLnBrk="0" fontAlgn="base" hangingPunct="0">
        <a:spcBef>
          <a:spcPct val="0"/>
        </a:spcBef>
        <a:spcAft>
          <a:spcPct val="0"/>
        </a:spcAft>
        <a:buClr>
          <a:srgbClr val="000000"/>
        </a:buClr>
        <a:buSzPct val="100000"/>
        <a:buFont typeface="Times New Roman" pitchFamily="16" charset="0"/>
        <a:defRPr sz="4000" b="1">
          <a:solidFill>
            <a:srgbClr val="8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6" charset="0"/>
        <a:defRPr sz="4000" b="1">
          <a:solidFill>
            <a:srgbClr val="800000"/>
          </a:solidFill>
          <a:latin typeface="Arial" charset="0"/>
          <a:ea typeface="Microsoft YaHei" charset="-122"/>
        </a:defRPr>
      </a:lvl2pPr>
      <a:lvl3pPr algn="ctr" defTabSz="457200" rtl="0" eaLnBrk="0" fontAlgn="base" hangingPunct="0">
        <a:spcBef>
          <a:spcPct val="0"/>
        </a:spcBef>
        <a:spcAft>
          <a:spcPct val="0"/>
        </a:spcAft>
        <a:buClr>
          <a:srgbClr val="000000"/>
        </a:buClr>
        <a:buSzPct val="100000"/>
        <a:buFont typeface="Times New Roman" pitchFamily="16" charset="0"/>
        <a:defRPr sz="4000" b="1">
          <a:solidFill>
            <a:srgbClr val="800000"/>
          </a:solidFill>
          <a:latin typeface="Arial" charset="0"/>
          <a:ea typeface="Microsoft YaHei" charset="-122"/>
        </a:defRPr>
      </a:lvl3pPr>
      <a:lvl4pPr algn="ctr" defTabSz="457200" rtl="0" eaLnBrk="0" fontAlgn="base" hangingPunct="0">
        <a:spcBef>
          <a:spcPct val="0"/>
        </a:spcBef>
        <a:spcAft>
          <a:spcPct val="0"/>
        </a:spcAft>
        <a:buClr>
          <a:srgbClr val="000000"/>
        </a:buClr>
        <a:buSzPct val="100000"/>
        <a:buFont typeface="Times New Roman" pitchFamily="16" charset="0"/>
        <a:defRPr sz="4000" b="1">
          <a:solidFill>
            <a:srgbClr val="800000"/>
          </a:solidFill>
          <a:latin typeface="Arial" charset="0"/>
          <a:ea typeface="Microsoft YaHei" charset="-122"/>
        </a:defRPr>
      </a:lvl4pPr>
      <a:lvl5pPr algn="ctr" defTabSz="457200" rtl="0" eaLnBrk="0" fontAlgn="base" hangingPunct="0">
        <a:spcBef>
          <a:spcPct val="0"/>
        </a:spcBef>
        <a:spcAft>
          <a:spcPct val="0"/>
        </a:spcAft>
        <a:buClr>
          <a:srgbClr val="000000"/>
        </a:buClr>
        <a:buSzPct val="100000"/>
        <a:buFont typeface="Times New Roman" pitchFamily="16" charset="0"/>
        <a:defRPr sz="4000" b="1">
          <a:solidFill>
            <a:srgbClr val="800000"/>
          </a:solidFill>
          <a:latin typeface="Arial" charset="0"/>
          <a:ea typeface="Microsoft YaHei" charset="-122"/>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4000" b="1">
          <a:solidFill>
            <a:srgbClr val="800000"/>
          </a:solidFill>
          <a:latin typeface="Arial" charset="0"/>
          <a:ea typeface="Microsoft YaHei" charset="-122"/>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4000" b="1">
          <a:solidFill>
            <a:srgbClr val="800000"/>
          </a:solidFill>
          <a:latin typeface="Arial" charset="0"/>
          <a:ea typeface="Microsoft YaHei" charset="-122"/>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4000" b="1">
          <a:solidFill>
            <a:srgbClr val="800000"/>
          </a:solidFill>
          <a:latin typeface="Arial" charset="0"/>
          <a:ea typeface="Microsoft YaHei" charset="-122"/>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4000" b="1">
          <a:solidFill>
            <a:srgbClr val="800000"/>
          </a:solidFill>
          <a:latin typeface="Arial" charset="0"/>
          <a:ea typeface="Microsoft YaHei" charset="-122"/>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6" charset="0"/>
        <a:defRPr sz="3200">
          <a:solidFill>
            <a:srgbClr val="8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6" charset="0"/>
        <a:defRPr sz="2800">
          <a:solidFill>
            <a:srgbClr val="800000"/>
          </a:solidFill>
          <a:latin typeface="+mn-lt"/>
          <a:ea typeface="+mn-ea"/>
        </a:defRPr>
      </a:lvl2pPr>
      <a:lvl3pPr marL="1143000" indent="-228600" algn="l" defTabSz="457200" rtl="0" eaLnBrk="0" fontAlgn="base" hangingPunct="0">
        <a:spcBef>
          <a:spcPts val="600"/>
        </a:spcBef>
        <a:spcAft>
          <a:spcPct val="0"/>
        </a:spcAft>
        <a:buClr>
          <a:srgbClr val="000000"/>
        </a:buClr>
        <a:buSzPct val="100000"/>
        <a:buFont typeface="Times New Roman" pitchFamily="16" charset="0"/>
        <a:defRPr sz="2400">
          <a:solidFill>
            <a:srgbClr val="800000"/>
          </a:solidFill>
          <a:latin typeface="+mn-lt"/>
          <a:ea typeface="+mn-ea"/>
        </a:defRPr>
      </a:lvl3pPr>
      <a:lvl4pPr marL="1600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800000"/>
          </a:solidFill>
          <a:latin typeface="+mn-lt"/>
          <a:ea typeface="+mn-ea"/>
        </a:defRPr>
      </a:lvl4pPr>
      <a:lvl5pPr marL="20574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800000"/>
          </a:solidFill>
          <a:latin typeface="+mn-lt"/>
          <a:ea typeface="+mn-ea"/>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800000"/>
          </a:solidFill>
          <a:latin typeface="+mn-lt"/>
          <a:ea typeface="+mn-ea"/>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800000"/>
          </a:solidFill>
          <a:latin typeface="+mn-lt"/>
          <a:ea typeface="+mn-ea"/>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800000"/>
          </a:solidFill>
          <a:latin typeface="+mn-lt"/>
          <a:ea typeface="+mn-ea"/>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8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374650" y="1497013"/>
            <a:ext cx="8229600" cy="468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rgbClr val="002570"/>
                </a:solidFill>
                <a:latin typeface="Arial" charset="0"/>
                <a:cs typeface="Arial"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rgbClr val="002570"/>
                </a:solidFill>
                <a:latin typeface="Arial" charset="0"/>
                <a:cs typeface="Arial"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rgbClr val="002570"/>
                </a:solidFill>
                <a:latin typeface="Arial" charset="0"/>
                <a:cs typeface="Arial"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rgbClr val="002570"/>
                </a:solidFill>
                <a:latin typeface="Arial" charset="0"/>
                <a:cs typeface="Arial"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rgbClr val="002570"/>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rgbClr val="002570"/>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rgbClr val="002570"/>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rgbClr val="002570"/>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rgbClr val="002570"/>
                </a:solidFill>
                <a:latin typeface="Arial" charset="0"/>
                <a:cs typeface="Arial" charset="0"/>
              </a:defRPr>
            </a:lvl9pPr>
          </a:lstStyle>
          <a:p>
            <a:pPr algn="ctr">
              <a:buClrTx/>
              <a:buFontTx/>
              <a:buNone/>
              <a:defRPr/>
            </a:pPr>
            <a:r>
              <a:rPr lang="en-US" altLang="en-US" b="1" i="1" dirty="0" smtClean="0">
                <a:solidFill>
                  <a:srgbClr val="800000"/>
                </a:solidFill>
                <a:latin typeface="+mj-lt"/>
              </a:rPr>
              <a:t>Department of Health and Social Services</a:t>
            </a:r>
          </a:p>
          <a:p>
            <a:pPr algn="ctr">
              <a:buClrTx/>
              <a:buFontTx/>
              <a:buNone/>
              <a:defRPr/>
            </a:pPr>
            <a:endParaRPr lang="en-US" altLang="en-US" b="1" i="1" dirty="0" smtClean="0">
              <a:solidFill>
                <a:srgbClr val="800000"/>
              </a:solidFill>
              <a:latin typeface="+mj-lt"/>
            </a:endParaRPr>
          </a:p>
          <a:p>
            <a:pPr algn="ctr">
              <a:buClrTx/>
              <a:buFontTx/>
              <a:buNone/>
              <a:defRPr/>
            </a:pPr>
            <a:r>
              <a:rPr lang="en-US" altLang="en-US" b="1" i="1" dirty="0" smtClean="0">
                <a:solidFill>
                  <a:srgbClr val="800000"/>
                </a:solidFill>
                <a:latin typeface="+mj-lt"/>
              </a:rPr>
              <a:t> Division of Public Health</a:t>
            </a:r>
          </a:p>
          <a:p>
            <a:pPr algn="ctr">
              <a:buClrTx/>
              <a:buFontTx/>
              <a:buNone/>
              <a:defRPr/>
            </a:pPr>
            <a:r>
              <a:rPr lang="en-US" altLang="en-US" sz="2600" b="1" dirty="0" smtClean="0">
                <a:solidFill>
                  <a:srgbClr val="800000"/>
                </a:solidFill>
                <a:latin typeface="+mj-lt"/>
              </a:rPr>
              <a:t>Joint Finance Committee Hearing</a:t>
            </a:r>
          </a:p>
          <a:p>
            <a:pPr algn="ctr">
              <a:buClrTx/>
              <a:buFontTx/>
              <a:buNone/>
              <a:defRPr/>
            </a:pPr>
            <a:r>
              <a:rPr lang="en-US" altLang="en-US" sz="2600" b="1" dirty="0" smtClean="0">
                <a:solidFill>
                  <a:srgbClr val="800000"/>
                </a:solidFill>
                <a:latin typeface="+mj-lt"/>
              </a:rPr>
              <a:t>Fiscal Year 2016</a:t>
            </a:r>
          </a:p>
          <a:p>
            <a:pPr algn="ctr" eaLnBrk="1" hangingPunct="1">
              <a:lnSpc>
                <a:spcPct val="90000"/>
              </a:lnSpc>
              <a:spcBef>
                <a:spcPts val="600"/>
              </a:spcBef>
              <a:buClrTx/>
              <a:buFontTx/>
              <a:buNone/>
              <a:defRPr/>
            </a:pPr>
            <a:endParaRPr lang="en-US" altLang="en-US" sz="2400" b="1" i="1" dirty="0" smtClean="0">
              <a:solidFill>
                <a:srgbClr val="800000"/>
              </a:solidFill>
              <a:latin typeface="+mj-lt"/>
              <a:ea typeface="+mn-ea"/>
            </a:endParaRPr>
          </a:p>
          <a:p>
            <a:pPr algn="ctr" eaLnBrk="1" hangingPunct="1">
              <a:lnSpc>
                <a:spcPct val="90000"/>
              </a:lnSpc>
              <a:spcBef>
                <a:spcPts val="700"/>
              </a:spcBef>
              <a:buClrTx/>
              <a:buFontTx/>
              <a:buNone/>
              <a:defRPr/>
            </a:pPr>
            <a:r>
              <a:rPr lang="en-US" altLang="en-US" sz="2800" b="1" i="1" dirty="0" smtClean="0">
                <a:solidFill>
                  <a:srgbClr val="800000"/>
                </a:solidFill>
                <a:latin typeface="+mj-lt"/>
                <a:ea typeface="+mn-ea"/>
              </a:rPr>
              <a:t>Karyl Rattay, MD, MS, FAAP</a:t>
            </a:r>
          </a:p>
          <a:p>
            <a:pPr algn="ctr" eaLnBrk="1" hangingPunct="1">
              <a:lnSpc>
                <a:spcPct val="90000"/>
              </a:lnSpc>
              <a:spcBef>
                <a:spcPts val="700"/>
              </a:spcBef>
              <a:buClrTx/>
              <a:buFontTx/>
              <a:buNone/>
              <a:defRPr/>
            </a:pPr>
            <a:r>
              <a:rPr lang="en-US" altLang="en-US" sz="2800" b="1" i="1" dirty="0" smtClean="0">
                <a:solidFill>
                  <a:srgbClr val="800000"/>
                </a:solidFill>
                <a:latin typeface="+mj-lt"/>
                <a:ea typeface="+mn-ea"/>
              </a:rPr>
              <a:t>Division Director</a:t>
            </a:r>
          </a:p>
          <a:p>
            <a:pPr algn="ctr" eaLnBrk="1" hangingPunct="1">
              <a:lnSpc>
                <a:spcPct val="90000"/>
              </a:lnSpc>
              <a:spcBef>
                <a:spcPts val="700"/>
              </a:spcBef>
              <a:buClrTx/>
              <a:buFontTx/>
              <a:buNone/>
              <a:defRPr/>
            </a:pPr>
            <a:r>
              <a:rPr lang="en-US" altLang="en-US" sz="2800" b="1" i="1" dirty="0" smtClean="0">
                <a:solidFill>
                  <a:srgbClr val="800000"/>
                </a:solidFill>
                <a:latin typeface="+mj-lt"/>
                <a:ea typeface="+mn-ea"/>
              </a:rPr>
              <a:t>February 25, 2015</a:t>
            </a:r>
          </a:p>
          <a:p>
            <a:pPr algn="ctr">
              <a:spcBef>
                <a:spcPts val="700"/>
              </a:spcBef>
              <a:buClrTx/>
              <a:buFontTx/>
              <a:buNone/>
              <a:defRPr/>
            </a:pPr>
            <a:endParaRPr lang="en-US" altLang="en-US" sz="2800" b="1" i="1" dirty="0" smtClean="0">
              <a:solidFill>
                <a:srgbClr val="800000"/>
              </a:solidFill>
              <a:latin typeface="Calibri" pitchFamily="32" charset="0"/>
              <a:ea typeface="+mn-ea"/>
            </a:endParaRPr>
          </a:p>
        </p:txBody>
      </p:sp>
      <p:sp>
        <p:nvSpPr>
          <p:cNvPr id="3" name="Line 7"/>
          <p:cNvSpPr>
            <a:spLocks noChangeShapeType="1"/>
          </p:cNvSpPr>
          <p:nvPr/>
        </p:nvSpPr>
        <p:spPr bwMode="auto">
          <a:xfrm>
            <a:off x="2286000" y="4038600"/>
            <a:ext cx="4495800" cy="0"/>
          </a:xfrm>
          <a:prstGeom prst="line">
            <a:avLst/>
          </a:prstGeom>
          <a:noFill/>
          <a:ln w="381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452438" y="1006475"/>
            <a:ext cx="8239125"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2570"/>
                </a:solidFill>
                <a:latin typeface="Arial" charset="0"/>
                <a:cs typeface="Arial" charset="0"/>
              </a:defRPr>
            </a:lvl9pPr>
          </a:lstStyle>
          <a:p>
            <a:pPr algn="ctr" eaLnBrk="1" hangingPunct="1">
              <a:buClrTx/>
              <a:buFontTx/>
              <a:buNone/>
              <a:defRPr/>
            </a:pPr>
            <a:r>
              <a:rPr lang="en-US" altLang="en-US" b="1" dirty="0" smtClean="0">
                <a:solidFill>
                  <a:srgbClr val="800000"/>
                </a:solidFill>
                <a:latin typeface="+mj-lt"/>
              </a:rPr>
              <a:t>Overview of Public Health</a:t>
            </a:r>
          </a:p>
        </p:txBody>
      </p:sp>
      <p:sp>
        <p:nvSpPr>
          <p:cNvPr id="6146" name="Text Box 2"/>
          <p:cNvSpPr txBox="1">
            <a:spLocks noChangeArrowheads="1"/>
          </p:cNvSpPr>
          <p:nvPr/>
        </p:nvSpPr>
        <p:spPr bwMode="auto">
          <a:xfrm>
            <a:off x="457200" y="2057400"/>
            <a:ext cx="8229600" cy="419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2570"/>
                </a:solidFill>
                <a:latin typeface="Arial" charset="0"/>
                <a:cs typeface="Arial"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2570"/>
                </a:solidFill>
                <a:latin typeface="Arial"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2570"/>
                </a:solidFill>
                <a:latin typeface="Arial"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2570"/>
                </a:solidFill>
                <a:latin typeface="Arial"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2570"/>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2570"/>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2570"/>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2570"/>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2570"/>
                </a:solidFill>
                <a:latin typeface="Arial" charset="0"/>
                <a:cs typeface="Arial" charset="0"/>
              </a:defRPr>
            </a:lvl9pPr>
          </a:lstStyle>
          <a:p>
            <a:pPr eaLnBrk="1" hangingPunct="1">
              <a:lnSpc>
                <a:spcPct val="90000"/>
              </a:lnSpc>
              <a:spcBef>
                <a:spcPts val="700"/>
              </a:spcBef>
              <a:buClr>
                <a:srgbClr val="800000"/>
              </a:buClr>
              <a:buFont typeface="Calibri" pitchFamily="32" charset="0"/>
              <a:buChar char="•"/>
              <a:defRPr/>
            </a:pPr>
            <a:r>
              <a:rPr lang="en-US" altLang="en-US" sz="2800" b="1" dirty="0" smtClean="0">
                <a:solidFill>
                  <a:srgbClr val="800000"/>
                </a:solidFill>
                <a:latin typeface="+mj-lt"/>
              </a:rPr>
              <a:t>Our mission is to protect &amp; improve the health of all people in Delaware.</a:t>
            </a:r>
          </a:p>
          <a:p>
            <a:pPr eaLnBrk="1" hangingPunct="1">
              <a:spcBef>
                <a:spcPts val="0"/>
              </a:spcBef>
              <a:buClr>
                <a:srgbClr val="800000"/>
              </a:buClr>
              <a:defRPr/>
            </a:pPr>
            <a:endParaRPr lang="en-US" altLang="en-US" sz="600" b="1" dirty="0" smtClean="0">
              <a:solidFill>
                <a:srgbClr val="800000"/>
              </a:solidFill>
              <a:latin typeface="+mj-lt"/>
            </a:endParaRPr>
          </a:p>
          <a:p>
            <a:pPr eaLnBrk="1" hangingPunct="1">
              <a:spcBef>
                <a:spcPts val="0"/>
              </a:spcBef>
              <a:buClr>
                <a:srgbClr val="800000"/>
              </a:buClr>
              <a:buFont typeface="Calibri" pitchFamily="32" charset="0"/>
              <a:buChar char="•"/>
              <a:defRPr/>
            </a:pPr>
            <a:r>
              <a:rPr lang="en-US" altLang="en-US" sz="2800" b="1" dirty="0" smtClean="0">
                <a:solidFill>
                  <a:srgbClr val="800000"/>
                </a:solidFill>
                <a:latin typeface="+mj-lt"/>
              </a:rPr>
              <a:t>We are committed to achieving the greatest impact on the health of all people in Delaware by using resources in the most efficient way to achieve desired results.</a:t>
            </a:r>
          </a:p>
          <a:p>
            <a:pPr eaLnBrk="1" hangingPunct="1">
              <a:spcBef>
                <a:spcPts val="0"/>
              </a:spcBef>
              <a:buClr>
                <a:srgbClr val="800000"/>
              </a:buClr>
              <a:defRPr/>
            </a:pPr>
            <a:endParaRPr lang="en-US" altLang="en-US" sz="600" b="1" dirty="0" smtClean="0">
              <a:solidFill>
                <a:srgbClr val="800000"/>
              </a:solidFill>
              <a:latin typeface="+mj-lt"/>
            </a:endParaRPr>
          </a:p>
          <a:p>
            <a:pPr eaLnBrk="1" hangingPunct="1">
              <a:lnSpc>
                <a:spcPct val="90000"/>
              </a:lnSpc>
              <a:spcBef>
                <a:spcPts val="700"/>
              </a:spcBef>
              <a:buClr>
                <a:srgbClr val="800000"/>
              </a:buClr>
              <a:buFont typeface="Calibri" pitchFamily="32" charset="0"/>
              <a:buChar char="•"/>
              <a:defRPr/>
            </a:pPr>
            <a:r>
              <a:rPr lang="en-US" altLang="en-US" sz="2800" b="1" dirty="0" smtClean="0">
                <a:solidFill>
                  <a:srgbClr val="800000"/>
                </a:solidFill>
                <a:latin typeface="+mj-lt"/>
              </a:rPr>
              <a:t>Our vision is healthy people in healthy communities.</a:t>
            </a:r>
          </a:p>
          <a:p>
            <a:pPr eaLnBrk="1" hangingPunct="1">
              <a:spcBef>
                <a:spcPts val="0"/>
              </a:spcBef>
              <a:buClr>
                <a:srgbClr val="800000"/>
              </a:buClr>
              <a:defRPr/>
            </a:pPr>
            <a:endParaRPr lang="en-US" altLang="en-US" sz="600" b="1" dirty="0" smtClean="0">
              <a:solidFill>
                <a:srgbClr val="800000"/>
              </a:solidFill>
              <a:latin typeface="+mj-lt"/>
            </a:endParaRPr>
          </a:p>
          <a:p>
            <a:pPr eaLnBrk="1" hangingPunct="1">
              <a:lnSpc>
                <a:spcPct val="90000"/>
              </a:lnSpc>
              <a:spcBef>
                <a:spcPts val="700"/>
              </a:spcBef>
              <a:buClr>
                <a:srgbClr val="800000"/>
              </a:buClr>
              <a:buFont typeface="Calibri" pitchFamily="32" charset="0"/>
              <a:buChar char="•"/>
              <a:defRPr/>
            </a:pPr>
            <a:r>
              <a:rPr lang="en-US" altLang="en-US" sz="2800" b="1" dirty="0" smtClean="0">
                <a:solidFill>
                  <a:srgbClr val="800000"/>
                </a:solidFill>
                <a:latin typeface="+mj-lt"/>
              </a:rPr>
              <a:t>Prevention is key to public health.</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57200" y="1360488"/>
            <a:ext cx="8229600" cy="620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chemeClr val="bg1"/>
                </a:solidFill>
                <a:latin typeface="Arial" charset="0"/>
                <a:ea typeface="Microsoft YaHei"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chemeClr val="bg1"/>
                </a:solidFill>
                <a:latin typeface="Arial" charset="0"/>
                <a:ea typeface="Microsoft YaHei"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chemeClr val="bg1"/>
                </a:solidFill>
                <a:latin typeface="Arial" charset="0"/>
                <a:ea typeface="Microsoft YaHei"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chemeClr val="bg1"/>
                </a:solidFill>
                <a:latin typeface="Arial" charset="0"/>
                <a:ea typeface="Microsoft YaHei"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chemeClr val="bg1"/>
                </a:solidFill>
                <a:latin typeface="Arial" charset="0"/>
                <a:ea typeface="Microsoft YaHei" charset="-122"/>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chemeClr val="bg1"/>
                </a:solidFill>
                <a:latin typeface="Arial" charset="0"/>
                <a:ea typeface="Microsoft YaHei" charset="-122"/>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chemeClr val="bg1"/>
                </a:solidFill>
                <a:latin typeface="Arial" charset="0"/>
                <a:ea typeface="Microsoft YaHei" charset="-122"/>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chemeClr val="bg1"/>
                </a:solidFill>
                <a:latin typeface="Arial" charset="0"/>
                <a:ea typeface="Microsoft YaHei" charset="-122"/>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Lst>
              <a:defRPr sz="3200">
                <a:solidFill>
                  <a:schemeClr val="bg1"/>
                </a:solidFill>
                <a:latin typeface="Arial" charset="0"/>
                <a:ea typeface="Microsoft YaHei" charset="-122"/>
              </a:defRPr>
            </a:lvl9pPr>
          </a:lstStyle>
          <a:p>
            <a:pPr algn="ctr">
              <a:spcBef>
                <a:spcPts val="900"/>
              </a:spcBef>
              <a:buClrTx/>
              <a:buFontTx/>
              <a:buNone/>
            </a:pPr>
            <a:r>
              <a:rPr lang="en-US" altLang="en-US" sz="3000" b="1" dirty="0">
                <a:solidFill>
                  <a:srgbClr val="800000"/>
                </a:solidFill>
              </a:rPr>
              <a:t>Stopping the </a:t>
            </a:r>
            <a:r>
              <a:rPr lang="en-US" altLang="en-US" sz="3000" b="1" dirty="0" smtClean="0">
                <a:solidFill>
                  <a:srgbClr val="800000"/>
                </a:solidFill>
              </a:rPr>
              <a:t>Spread </a:t>
            </a:r>
            <a:r>
              <a:rPr lang="en-US" altLang="en-US" sz="3000" b="1" dirty="0">
                <a:solidFill>
                  <a:srgbClr val="800000"/>
                </a:solidFill>
              </a:rPr>
              <a:t>of </a:t>
            </a:r>
            <a:r>
              <a:rPr lang="en-US" altLang="en-US" sz="3000" b="1" dirty="0" smtClean="0">
                <a:solidFill>
                  <a:srgbClr val="800000"/>
                </a:solidFill>
              </a:rPr>
              <a:t>Infectious Diseases</a:t>
            </a:r>
            <a:endParaRPr lang="en-US" altLang="en-US" sz="3000" b="1" dirty="0">
              <a:solidFill>
                <a:srgbClr val="800000"/>
              </a:solidFill>
            </a:endParaRPr>
          </a:p>
        </p:txBody>
      </p:sp>
      <p:pic>
        <p:nvPicPr>
          <p:cNvPr id="614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79513" y="2200275"/>
            <a:ext cx="6710362" cy="37115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914400" y="1219200"/>
            <a:ext cx="7239000" cy="80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569913" algn="l"/>
                <a:tab pos="1484313" algn="l"/>
                <a:tab pos="2398713" algn="l"/>
                <a:tab pos="3313113" algn="l"/>
                <a:tab pos="4227513" algn="l"/>
                <a:tab pos="5141913" algn="l"/>
                <a:tab pos="6056313" algn="l"/>
                <a:tab pos="6970713" algn="l"/>
                <a:tab pos="7885113" algn="l"/>
                <a:tab pos="8799513" algn="l"/>
                <a:tab pos="9713913" algn="l"/>
                <a:tab pos="10628313" algn="l"/>
              </a:tabLst>
              <a:defRPr sz="3200">
                <a:solidFill>
                  <a:schemeClr val="bg1"/>
                </a:solidFill>
                <a:latin typeface="Arial" charset="0"/>
                <a:ea typeface="Microsoft YaHei" charset="-122"/>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 pos="10628313" algn="l"/>
              </a:tabLst>
              <a:defRPr sz="3200">
                <a:solidFill>
                  <a:schemeClr val="bg1"/>
                </a:solidFill>
                <a:latin typeface="Arial" charset="0"/>
                <a:ea typeface="Microsoft YaHei" charset="-122"/>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 pos="10628313" algn="l"/>
              </a:tabLst>
              <a:defRPr sz="3200">
                <a:solidFill>
                  <a:schemeClr val="bg1"/>
                </a:solidFill>
                <a:latin typeface="Arial" charset="0"/>
                <a:ea typeface="Microsoft YaHei" charset="-122"/>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 pos="10628313" algn="l"/>
              </a:tabLst>
              <a:defRPr sz="3200">
                <a:solidFill>
                  <a:schemeClr val="bg1"/>
                </a:solidFill>
                <a:latin typeface="Arial" charset="0"/>
                <a:ea typeface="Microsoft YaHei" charset="-122"/>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 pos="10628313" algn="l"/>
              </a:tabLst>
              <a:defRPr sz="3200">
                <a:solidFill>
                  <a:schemeClr val="bg1"/>
                </a:solidFill>
                <a:latin typeface="Arial" charset="0"/>
                <a:ea typeface="Microsoft YaHei" charset="-122"/>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 pos="10628313" algn="l"/>
              </a:tabLst>
              <a:defRPr sz="3200">
                <a:solidFill>
                  <a:schemeClr val="bg1"/>
                </a:solidFill>
                <a:latin typeface="Arial" charset="0"/>
                <a:ea typeface="Microsoft YaHei" charset="-122"/>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 pos="10628313" algn="l"/>
              </a:tabLst>
              <a:defRPr sz="3200">
                <a:solidFill>
                  <a:schemeClr val="bg1"/>
                </a:solidFill>
                <a:latin typeface="Arial" charset="0"/>
                <a:ea typeface="Microsoft YaHei" charset="-122"/>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 pos="10628313" algn="l"/>
              </a:tabLst>
              <a:defRPr sz="3200">
                <a:solidFill>
                  <a:schemeClr val="bg1"/>
                </a:solidFill>
                <a:latin typeface="Arial" charset="0"/>
                <a:ea typeface="Microsoft YaHei" charset="-122"/>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569913" algn="l"/>
                <a:tab pos="1484313" algn="l"/>
                <a:tab pos="2398713" algn="l"/>
                <a:tab pos="3313113" algn="l"/>
                <a:tab pos="4227513" algn="l"/>
                <a:tab pos="5141913" algn="l"/>
                <a:tab pos="6056313" algn="l"/>
                <a:tab pos="6970713" algn="l"/>
                <a:tab pos="7885113" algn="l"/>
                <a:tab pos="8799513" algn="l"/>
                <a:tab pos="9713913" algn="l"/>
                <a:tab pos="10628313" algn="l"/>
              </a:tabLst>
              <a:defRPr sz="3200">
                <a:solidFill>
                  <a:schemeClr val="bg1"/>
                </a:solidFill>
                <a:latin typeface="Arial" charset="0"/>
                <a:ea typeface="Microsoft YaHei" charset="-122"/>
              </a:defRPr>
            </a:lvl9pPr>
          </a:lstStyle>
          <a:p>
            <a:pPr algn="ctr">
              <a:buClr>
                <a:srgbClr val="800000"/>
              </a:buClr>
            </a:pPr>
            <a:r>
              <a:rPr lang="en-US" altLang="en-US" sz="3600" b="1" dirty="0">
                <a:solidFill>
                  <a:srgbClr val="800000"/>
                </a:solidFill>
              </a:rPr>
              <a:t>Reducing </a:t>
            </a:r>
            <a:r>
              <a:rPr lang="en-US" altLang="en-US" sz="3600" b="1" dirty="0" smtClean="0">
                <a:solidFill>
                  <a:srgbClr val="800000"/>
                </a:solidFill>
              </a:rPr>
              <a:t>Chronic Disease</a:t>
            </a:r>
            <a:endParaRPr lang="en-US" altLang="en-US" sz="3600" b="1" dirty="0">
              <a:solidFill>
                <a:srgbClr val="800000"/>
              </a:solidFill>
            </a:endParaRPr>
          </a:p>
        </p:txBody>
      </p:sp>
      <p:graphicFrame>
        <p:nvGraphicFramePr>
          <p:cNvPr id="2" name="Chart 1"/>
          <p:cNvGraphicFramePr/>
          <p:nvPr>
            <p:extLst>
              <p:ext uri="{D42A27DB-BD31-4B8C-83A1-F6EECF244321}">
                <p14:modId xmlns:p14="http://schemas.microsoft.com/office/powerpoint/2010/main" val="3051347448"/>
              </p:ext>
            </p:extLst>
          </p:nvPr>
        </p:nvGraphicFramePr>
        <p:xfrm>
          <a:off x="381000" y="2286000"/>
          <a:ext cx="4405154" cy="338296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685800" y="5867400"/>
            <a:ext cx="8153400" cy="246221"/>
          </a:xfrm>
          <a:prstGeom prst="rect">
            <a:avLst/>
          </a:prstGeom>
          <a:noFill/>
        </p:spPr>
        <p:txBody>
          <a:bodyPr wrap="square" rtlCol="0">
            <a:spAutoFit/>
          </a:bodyPr>
          <a:lstStyle/>
          <a:p>
            <a:pPr algn="ctr"/>
            <a:r>
              <a:rPr lang="en-US" sz="1000" b="1" dirty="0">
                <a:solidFill>
                  <a:srgbClr val="000066"/>
                </a:solidFill>
              </a:rPr>
              <a:t>Source: Delaware Health and Social </a:t>
            </a:r>
            <a:r>
              <a:rPr lang="en-US" sz="1000" b="1" dirty="0" smtClean="0">
                <a:solidFill>
                  <a:srgbClr val="000066"/>
                </a:solidFill>
              </a:rPr>
              <a:t>Services, Division </a:t>
            </a:r>
            <a:r>
              <a:rPr lang="en-US" sz="1000" b="1" dirty="0">
                <a:solidFill>
                  <a:srgbClr val="000066"/>
                </a:solidFill>
              </a:rPr>
              <a:t>of Public Health, Behavioral Risk Factor Survey</a:t>
            </a:r>
          </a:p>
        </p:txBody>
      </p:sp>
      <p:graphicFrame>
        <p:nvGraphicFramePr>
          <p:cNvPr id="8" name="Chart 7"/>
          <p:cNvGraphicFramePr/>
          <p:nvPr>
            <p:extLst>
              <p:ext uri="{D42A27DB-BD31-4B8C-83A1-F6EECF244321}">
                <p14:modId xmlns:p14="http://schemas.microsoft.com/office/powerpoint/2010/main" val="735221078"/>
              </p:ext>
            </p:extLst>
          </p:nvPr>
        </p:nvGraphicFramePr>
        <p:xfrm>
          <a:off x="4572000" y="2133600"/>
          <a:ext cx="4402668" cy="3657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824434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3122032"/>
            <a:ext cx="8305800" cy="3202568"/>
          </a:xfrm>
          <a:prstGeom prst="rect">
            <a:avLst/>
          </a:prstGeom>
          <a:solidFill>
            <a:srgbClr val="009999">
              <a:alpha val="40000"/>
            </a:srgb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613706" y="2009145"/>
            <a:ext cx="8153400" cy="990600"/>
          </a:xfrm>
          <a:prstGeom prst="rect">
            <a:avLst/>
          </a:prstGeom>
          <a:solidFill>
            <a:srgbClr val="33CCCC">
              <a:alpha val="28627"/>
            </a:srgbClr>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0424" name="TextBox 8"/>
          <p:cNvSpPr txBox="1">
            <a:spLocks noChangeArrowheads="1"/>
          </p:cNvSpPr>
          <p:nvPr/>
        </p:nvSpPr>
        <p:spPr bwMode="auto">
          <a:xfrm>
            <a:off x="1478280" y="892885"/>
            <a:ext cx="6604000" cy="58477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r>
              <a:rPr lang="en-US" sz="3200" b="1" dirty="0" smtClean="0">
                <a:solidFill>
                  <a:schemeClr val="tx1"/>
                </a:solidFill>
                <a:latin typeface="Tw Cen MT" panose="020B0602020104020603" pitchFamily="34" charset="0"/>
              </a:rPr>
              <a:t>DPH </a:t>
            </a:r>
            <a:r>
              <a:rPr lang="en-US" sz="3200" b="1" dirty="0">
                <a:solidFill>
                  <a:schemeClr val="tx1"/>
                </a:solidFill>
                <a:latin typeface="Tw Cen MT" panose="020B0602020104020603" pitchFamily="34" charset="0"/>
              </a:rPr>
              <a:t>Strategic Direction</a:t>
            </a:r>
          </a:p>
        </p:txBody>
      </p:sp>
      <p:sp>
        <p:nvSpPr>
          <p:cNvPr id="60430" name="TextBox 14"/>
          <p:cNvSpPr txBox="1">
            <a:spLocks noChangeArrowheads="1"/>
          </p:cNvSpPr>
          <p:nvPr/>
        </p:nvSpPr>
        <p:spPr bwMode="auto">
          <a:xfrm>
            <a:off x="722086" y="5723873"/>
            <a:ext cx="7721600" cy="492125"/>
          </a:xfrm>
          <a:prstGeom prst="rect">
            <a:avLst/>
          </a:prstGeom>
          <a:noFill/>
          <a:ln w="9525">
            <a:noFill/>
            <a:miter lim="800000"/>
            <a:headEnd/>
            <a:tailEnd/>
          </a:ln>
        </p:spPr>
        <p:txBody>
          <a:bodyPr anchor="ctr">
            <a:spAutoFit/>
          </a:bodyPr>
          <a:lstStyle/>
          <a:p>
            <a:pPr algn="ctr"/>
            <a:r>
              <a:rPr lang="en-US" sz="1400" b="1" dirty="0">
                <a:solidFill>
                  <a:schemeClr val="bg1"/>
                </a:solidFill>
                <a:latin typeface="Georgia" pitchFamily="18" charset="0"/>
              </a:rPr>
              <a:t>Our Values</a:t>
            </a:r>
          </a:p>
          <a:p>
            <a:pPr algn="ctr"/>
            <a:r>
              <a:rPr lang="en-US" sz="1200" b="1" dirty="0">
                <a:solidFill>
                  <a:schemeClr val="bg1"/>
                </a:solidFill>
                <a:latin typeface="Georgia" pitchFamily="18" charset="0"/>
              </a:rPr>
              <a:t>Integrity</a:t>
            </a:r>
            <a:r>
              <a:rPr lang="en-US" sz="1200" dirty="0">
                <a:solidFill>
                  <a:schemeClr val="bg1"/>
                </a:solidFill>
                <a:latin typeface="Georgia" pitchFamily="18" charset="0"/>
              </a:rPr>
              <a:t>    </a:t>
            </a:r>
            <a:r>
              <a:rPr lang="en-US" sz="1200" dirty="0">
                <a:solidFill>
                  <a:schemeClr val="bg1"/>
                </a:solidFill>
                <a:latin typeface="Georgia" pitchFamily="18" charset="0"/>
                <a:sym typeface="Symbol" pitchFamily="18" charset="2"/>
              </a:rPr>
              <a:t>    </a:t>
            </a:r>
            <a:r>
              <a:rPr lang="en-US" sz="1200" b="1" dirty="0">
                <a:solidFill>
                  <a:schemeClr val="bg1"/>
                </a:solidFill>
                <a:latin typeface="Georgia" pitchFamily="18" charset="0"/>
                <a:sym typeface="Symbol" pitchFamily="18" charset="2"/>
              </a:rPr>
              <a:t>Respect</a:t>
            </a:r>
            <a:r>
              <a:rPr lang="en-US" sz="1200" dirty="0">
                <a:solidFill>
                  <a:schemeClr val="bg1"/>
                </a:solidFill>
                <a:latin typeface="Georgia" pitchFamily="18" charset="0"/>
                <a:sym typeface="Symbol" pitchFamily="18" charset="2"/>
              </a:rPr>
              <a:t>        </a:t>
            </a:r>
            <a:r>
              <a:rPr lang="en-US" sz="1200" b="1" dirty="0">
                <a:solidFill>
                  <a:schemeClr val="bg1"/>
                </a:solidFill>
                <a:latin typeface="Georgia" pitchFamily="18" charset="0"/>
                <a:sym typeface="Symbol" pitchFamily="18" charset="2"/>
              </a:rPr>
              <a:t>Participation</a:t>
            </a:r>
            <a:r>
              <a:rPr lang="en-US" sz="1200" dirty="0">
                <a:solidFill>
                  <a:schemeClr val="bg1"/>
                </a:solidFill>
                <a:latin typeface="Georgia" pitchFamily="18" charset="0"/>
                <a:sym typeface="Symbol" pitchFamily="18" charset="2"/>
              </a:rPr>
              <a:t>        </a:t>
            </a:r>
            <a:r>
              <a:rPr lang="en-US" sz="1200" b="1" dirty="0">
                <a:solidFill>
                  <a:schemeClr val="bg1"/>
                </a:solidFill>
                <a:latin typeface="Georgia" pitchFamily="18" charset="0"/>
                <a:sym typeface="Symbol" pitchFamily="18" charset="2"/>
              </a:rPr>
              <a:t>Accountability</a:t>
            </a:r>
            <a:r>
              <a:rPr lang="en-US" sz="1200" dirty="0">
                <a:solidFill>
                  <a:schemeClr val="bg1"/>
                </a:solidFill>
                <a:latin typeface="Georgia" pitchFamily="18" charset="0"/>
                <a:sym typeface="Symbol" pitchFamily="18" charset="2"/>
              </a:rPr>
              <a:t>        </a:t>
            </a:r>
            <a:r>
              <a:rPr lang="en-US" sz="1200" b="1" dirty="0">
                <a:solidFill>
                  <a:schemeClr val="bg1"/>
                </a:solidFill>
                <a:latin typeface="Georgia" pitchFamily="18" charset="0"/>
                <a:sym typeface="Symbol" pitchFamily="18" charset="2"/>
              </a:rPr>
              <a:t>Teamwork</a:t>
            </a:r>
            <a:r>
              <a:rPr lang="en-US" sz="1200" dirty="0">
                <a:solidFill>
                  <a:schemeClr val="bg1"/>
                </a:solidFill>
                <a:latin typeface="Georgia" pitchFamily="18" charset="0"/>
                <a:sym typeface="Symbol" pitchFamily="18" charset="2"/>
              </a:rPr>
              <a:t>        </a:t>
            </a:r>
            <a:r>
              <a:rPr lang="en-US" sz="1200" b="1" dirty="0">
                <a:solidFill>
                  <a:schemeClr val="bg1"/>
                </a:solidFill>
                <a:latin typeface="Georgia" pitchFamily="18" charset="0"/>
                <a:sym typeface="Symbol" pitchFamily="18" charset="2"/>
              </a:rPr>
              <a:t>Excellence</a:t>
            </a:r>
            <a:endParaRPr lang="en-US" sz="1200" b="1" dirty="0">
              <a:solidFill>
                <a:schemeClr val="bg1"/>
              </a:solidFill>
              <a:latin typeface="Georgia" pitchFamily="18" charset="0"/>
            </a:endParaRPr>
          </a:p>
        </p:txBody>
      </p:sp>
      <p:sp>
        <p:nvSpPr>
          <p:cNvPr id="16" name="Oval 15"/>
          <p:cNvSpPr/>
          <p:nvPr/>
        </p:nvSpPr>
        <p:spPr>
          <a:xfrm>
            <a:off x="2795155" y="1420586"/>
            <a:ext cx="3733800" cy="571500"/>
          </a:xfrm>
          <a:prstGeom prst="ellipse">
            <a:avLst/>
          </a:prstGeom>
          <a:solidFill>
            <a:schemeClr val="bg1"/>
          </a:solidFill>
          <a:ln>
            <a:solidFill>
              <a:schemeClr val="bg1">
                <a:lumMod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a:off x="918026" y="2133411"/>
            <a:ext cx="1672774" cy="98862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Rectangle 18"/>
          <p:cNvSpPr/>
          <p:nvPr/>
        </p:nvSpPr>
        <p:spPr>
          <a:xfrm>
            <a:off x="5029200" y="2247900"/>
            <a:ext cx="1263073" cy="874132"/>
          </a:xfrm>
          <a:prstGeom prst="rect">
            <a:avLst/>
          </a:prstGeom>
          <a:solidFill>
            <a:srgbClr val="FFFF99"/>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Rectangle 19"/>
          <p:cNvSpPr/>
          <p:nvPr/>
        </p:nvSpPr>
        <p:spPr>
          <a:xfrm>
            <a:off x="6747988" y="2247899"/>
            <a:ext cx="1541598" cy="874133"/>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Rectangle 20"/>
          <p:cNvSpPr/>
          <p:nvPr/>
        </p:nvSpPr>
        <p:spPr>
          <a:xfrm>
            <a:off x="990601" y="3886200"/>
            <a:ext cx="1600199" cy="762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Rectangle 21"/>
          <p:cNvSpPr/>
          <p:nvPr/>
        </p:nvSpPr>
        <p:spPr>
          <a:xfrm>
            <a:off x="6705601" y="4278868"/>
            <a:ext cx="1600199" cy="685800"/>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Rectangle 22"/>
          <p:cNvSpPr/>
          <p:nvPr/>
        </p:nvSpPr>
        <p:spPr>
          <a:xfrm>
            <a:off x="6689386" y="3306536"/>
            <a:ext cx="1600200" cy="762000"/>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Rectangle 23"/>
          <p:cNvSpPr/>
          <p:nvPr/>
        </p:nvSpPr>
        <p:spPr>
          <a:xfrm>
            <a:off x="1389380" y="5079422"/>
            <a:ext cx="6705600" cy="311875"/>
          </a:xfrm>
          <a:prstGeom prst="rect">
            <a:avLst/>
          </a:prstGeom>
          <a:solidFill>
            <a:schemeClr val="bg2">
              <a:lumMod val="7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Rectangle 24"/>
          <p:cNvSpPr/>
          <p:nvPr/>
        </p:nvSpPr>
        <p:spPr>
          <a:xfrm>
            <a:off x="1344683" y="5427790"/>
            <a:ext cx="6781800" cy="30797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0441" name="TextBox 25"/>
          <p:cNvSpPr txBox="1">
            <a:spLocks noChangeArrowheads="1"/>
          </p:cNvSpPr>
          <p:nvPr/>
        </p:nvSpPr>
        <p:spPr bwMode="auto">
          <a:xfrm>
            <a:off x="2971801" y="1537059"/>
            <a:ext cx="3380508" cy="338554"/>
          </a:xfrm>
          <a:prstGeom prst="rect">
            <a:avLst/>
          </a:prstGeom>
          <a:noFill/>
          <a:ln w="9525">
            <a:noFill/>
            <a:miter lim="800000"/>
            <a:headEnd/>
            <a:tailEnd/>
          </a:ln>
        </p:spPr>
        <p:txBody>
          <a:bodyPr wrap="square">
            <a:spAutoFit/>
          </a:bodyPr>
          <a:lstStyle/>
          <a:p>
            <a:pPr algn="ctr"/>
            <a:r>
              <a:rPr lang="en-US" sz="1600" b="1" dirty="0">
                <a:solidFill>
                  <a:schemeClr val="tx1"/>
                </a:solidFill>
                <a:latin typeface="Optima" pitchFamily="34" charset="0"/>
              </a:rPr>
              <a:t>Improve </a:t>
            </a:r>
            <a:r>
              <a:rPr lang="en-US" sz="1600" b="1" dirty="0" smtClean="0">
                <a:solidFill>
                  <a:schemeClr val="tx1"/>
                </a:solidFill>
                <a:latin typeface="Optima" pitchFamily="34" charset="0"/>
              </a:rPr>
              <a:t>Health; Minimize </a:t>
            </a:r>
            <a:r>
              <a:rPr lang="en-US" sz="1600" b="1" dirty="0">
                <a:solidFill>
                  <a:schemeClr val="tx1"/>
                </a:solidFill>
                <a:latin typeface="Optima" pitchFamily="34" charset="0"/>
              </a:rPr>
              <a:t>Risk</a:t>
            </a:r>
          </a:p>
        </p:txBody>
      </p:sp>
      <p:cxnSp>
        <p:nvCxnSpPr>
          <p:cNvPr id="27" name="Straight Arrow Connector 26"/>
          <p:cNvCxnSpPr>
            <a:stCxn id="16" idx="4"/>
          </p:cNvCxnSpPr>
          <p:nvPr/>
        </p:nvCxnSpPr>
        <p:spPr>
          <a:xfrm flipH="1">
            <a:off x="2335559" y="1992086"/>
            <a:ext cx="2326496" cy="9999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 name="Straight Arrow Connector 27"/>
          <p:cNvCxnSpPr>
            <a:stCxn id="16" idx="4"/>
          </p:cNvCxnSpPr>
          <p:nvPr/>
        </p:nvCxnSpPr>
        <p:spPr>
          <a:xfrm flipH="1">
            <a:off x="3819913" y="1992086"/>
            <a:ext cx="842142" cy="2558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9" name="Straight Arrow Connector 28"/>
          <p:cNvCxnSpPr>
            <a:stCxn id="16" idx="4"/>
          </p:cNvCxnSpPr>
          <p:nvPr/>
        </p:nvCxnSpPr>
        <p:spPr>
          <a:xfrm>
            <a:off x="4662055" y="1992086"/>
            <a:ext cx="858157" cy="24855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a:off x="4672331" y="1992086"/>
            <a:ext cx="2552700" cy="2336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0446" name="TextBox 30"/>
          <p:cNvSpPr txBox="1">
            <a:spLocks noChangeArrowheads="1"/>
          </p:cNvSpPr>
          <p:nvPr/>
        </p:nvSpPr>
        <p:spPr bwMode="auto">
          <a:xfrm>
            <a:off x="1045647" y="2133411"/>
            <a:ext cx="1417531" cy="738664"/>
          </a:xfrm>
          <a:prstGeom prst="rect">
            <a:avLst/>
          </a:prstGeom>
          <a:solidFill>
            <a:srgbClr val="0070C0"/>
          </a:solidFill>
          <a:ln w="9525">
            <a:noFill/>
            <a:miter lim="800000"/>
            <a:headEnd/>
            <a:tailEnd/>
          </a:ln>
        </p:spPr>
        <p:txBody>
          <a:bodyPr wrap="square">
            <a:spAutoFit/>
          </a:bodyPr>
          <a:lstStyle/>
          <a:p>
            <a:pPr algn="ctr"/>
            <a:r>
              <a:rPr lang="en-US" sz="1400" b="1" dirty="0">
                <a:effectLst>
                  <a:outerShdw blurRad="38100" dist="38100" dir="2700000" algn="tl">
                    <a:srgbClr val="000000">
                      <a:alpha val="43137"/>
                    </a:srgbClr>
                  </a:outerShdw>
                </a:effectLst>
                <a:latin typeface="Optima" pitchFamily="34" charset="0"/>
              </a:rPr>
              <a:t>Improve Health-Related Lifestyles</a:t>
            </a:r>
          </a:p>
        </p:txBody>
      </p:sp>
      <p:sp>
        <p:nvSpPr>
          <p:cNvPr id="60447" name="TextBox 31"/>
          <p:cNvSpPr txBox="1">
            <a:spLocks noChangeArrowheads="1"/>
          </p:cNvSpPr>
          <p:nvPr/>
        </p:nvSpPr>
        <p:spPr bwMode="auto">
          <a:xfrm>
            <a:off x="1173269" y="3949366"/>
            <a:ext cx="1162288" cy="523220"/>
          </a:xfrm>
          <a:prstGeom prst="rect">
            <a:avLst/>
          </a:prstGeom>
          <a:noFill/>
          <a:ln w="9525">
            <a:noFill/>
            <a:miter lim="800000"/>
            <a:headEnd/>
            <a:tailEnd/>
          </a:ln>
        </p:spPr>
        <p:txBody>
          <a:bodyPr wrap="square" anchor="ctr">
            <a:spAutoFit/>
          </a:bodyPr>
          <a:lstStyle/>
          <a:p>
            <a:pPr algn="ctr"/>
            <a:r>
              <a:rPr lang="en-US" sz="1400" b="1" dirty="0">
                <a:latin typeface="Optima" pitchFamily="34" charset="0"/>
              </a:rPr>
              <a:t>Reduce obesity</a:t>
            </a:r>
          </a:p>
        </p:txBody>
      </p:sp>
      <p:sp>
        <p:nvSpPr>
          <p:cNvPr id="60448" name="TextBox 32"/>
          <p:cNvSpPr txBox="1">
            <a:spLocks noChangeArrowheads="1"/>
          </p:cNvSpPr>
          <p:nvPr/>
        </p:nvSpPr>
        <p:spPr bwMode="auto">
          <a:xfrm>
            <a:off x="3292929" y="2266550"/>
            <a:ext cx="1193800" cy="1169551"/>
          </a:xfrm>
          <a:prstGeom prst="rect">
            <a:avLst/>
          </a:prstGeom>
          <a:solidFill>
            <a:srgbClr val="FF9999"/>
          </a:solidFill>
          <a:ln w="25400">
            <a:solidFill>
              <a:schemeClr val="tx1"/>
            </a:solidFill>
            <a:miter lim="800000"/>
            <a:headEnd/>
            <a:tailEnd/>
          </a:ln>
        </p:spPr>
        <p:txBody>
          <a:bodyPr>
            <a:spAutoFit/>
          </a:bodyPr>
          <a:lstStyle/>
          <a:p>
            <a:pPr algn="ctr"/>
            <a:r>
              <a:rPr lang="en-US" sz="1400" b="1" dirty="0">
                <a:solidFill>
                  <a:schemeClr val="tx1"/>
                </a:solidFill>
                <a:latin typeface="Optima" pitchFamily="34" charset="0"/>
              </a:rPr>
              <a:t>Improve Access To Quality and Safe Healthcare</a:t>
            </a:r>
          </a:p>
        </p:txBody>
      </p:sp>
      <p:sp>
        <p:nvSpPr>
          <p:cNvPr id="60449" name="TextBox 33"/>
          <p:cNvSpPr txBox="1">
            <a:spLocks noChangeArrowheads="1"/>
          </p:cNvSpPr>
          <p:nvPr/>
        </p:nvSpPr>
        <p:spPr bwMode="auto">
          <a:xfrm>
            <a:off x="5022273" y="2286000"/>
            <a:ext cx="1270000" cy="738664"/>
          </a:xfrm>
          <a:prstGeom prst="rect">
            <a:avLst/>
          </a:prstGeom>
          <a:noFill/>
          <a:ln w="9525">
            <a:noFill/>
            <a:miter lim="800000"/>
            <a:headEnd/>
            <a:tailEnd/>
          </a:ln>
        </p:spPr>
        <p:txBody>
          <a:bodyPr wrap="square" anchor="ctr">
            <a:spAutoFit/>
          </a:bodyPr>
          <a:lstStyle/>
          <a:p>
            <a:pPr algn="ctr"/>
            <a:r>
              <a:rPr lang="en-US" sz="1400" b="1" dirty="0">
                <a:solidFill>
                  <a:schemeClr val="tx1"/>
                </a:solidFill>
                <a:latin typeface="Optima" pitchFamily="34" charset="0"/>
              </a:rPr>
              <a:t>Achieve Health Equity</a:t>
            </a:r>
          </a:p>
        </p:txBody>
      </p:sp>
      <p:sp>
        <p:nvSpPr>
          <p:cNvPr id="60450" name="TextBox 34"/>
          <p:cNvSpPr txBox="1">
            <a:spLocks noChangeArrowheads="1"/>
          </p:cNvSpPr>
          <p:nvPr/>
        </p:nvSpPr>
        <p:spPr bwMode="auto">
          <a:xfrm>
            <a:off x="6849110" y="2328106"/>
            <a:ext cx="1313180" cy="523220"/>
          </a:xfrm>
          <a:prstGeom prst="rect">
            <a:avLst/>
          </a:prstGeom>
          <a:noFill/>
          <a:ln w="9525">
            <a:noFill/>
            <a:miter lim="800000"/>
            <a:headEnd/>
            <a:tailEnd/>
          </a:ln>
        </p:spPr>
        <p:txBody>
          <a:bodyPr wrap="square">
            <a:spAutoFit/>
          </a:bodyPr>
          <a:lstStyle/>
          <a:p>
            <a:pPr algn="ctr"/>
            <a:r>
              <a:rPr lang="en-US" sz="1400" b="1" dirty="0">
                <a:effectLst>
                  <a:outerShdw blurRad="38100" dist="38100" dir="2700000" algn="tl">
                    <a:srgbClr val="000000">
                      <a:alpha val="43137"/>
                    </a:srgbClr>
                  </a:outerShdw>
                </a:effectLst>
                <a:latin typeface="Optima" pitchFamily="34" charset="0"/>
              </a:rPr>
              <a:t>Improve Performance</a:t>
            </a:r>
          </a:p>
        </p:txBody>
      </p:sp>
      <p:sp>
        <p:nvSpPr>
          <p:cNvPr id="60451" name="TextBox 35"/>
          <p:cNvSpPr txBox="1">
            <a:spLocks noChangeArrowheads="1"/>
          </p:cNvSpPr>
          <p:nvPr/>
        </p:nvSpPr>
        <p:spPr bwMode="auto">
          <a:xfrm>
            <a:off x="6705601" y="3258234"/>
            <a:ext cx="1600199" cy="646331"/>
          </a:xfrm>
          <a:prstGeom prst="rect">
            <a:avLst/>
          </a:prstGeom>
          <a:noFill/>
          <a:ln w="9525">
            <a:noFill/>
            <a:miter lim="800000"/>
            <a:headEnd/>
            <a:tailEnd/>
          </a:ln>
        </p:spPr>
        <p:txBody>
          <a:bodyPr wrap="square">
            <a:spAutoFit/>
          </a:bodyPr>
          <a:lstStyle/>
          <a:p>
            <a:pPr algn="ctr"/>
            <a:r>
              <a:rPr lang="en-US" sz="1200" b="1" dirty="0">
                <a:effectLst>
                  <a:outerShdw blurRad="38100" dist="38100" dir="2700000" algn="tl">
                    <a:srgbClr val="000000">
                      <a:alpha val="43137"/>
                    </a:srgbClr>
                  </a:outerShdw>
                </a:effectLst>
                <a:latin typeface="Optima" pitchFamily="34" charset="0"/>
              </a:rPr>
              <a:t>Implement a performance management system</a:t>
            </a:r>
          </a:p>
        </p:txBody>
      </p:sp>
      <p:sp>
        <p:nvSpPr>
          <p:cNvPr id="60452" name="TextBox 36"/>
          <p:cNvSpPr txBox="1">
            <a:spLocks noChangeArrowheads="1"/>
          </p:cNvSpPr>
          <p:nvPr/>
        </p:nvSpPr>
        <p:spPr bwMode="auto">
          <a:xfrm>
            <a:off x="6729845" y="4230496"/>
            <a:ext cx="1575955" cy="738664"/>
          </a:xfrm>
          <a:prstGeom prst="rect">
            <a:avLst/>
          </a:prstGeom>
          <a:noFill/>
          <a:ln w="9525">
            <a:noFill/>
            <a:miter lim="800000"/>
            <a:headEnd/>
            <a:tailEnd/>
          </a:ln>
        </p:spPr>
        <p:txBody>
          <a:bodyPr wrap="square" anchor="ctr">
            <a:spAutoFit/>
          </a:bodyPr>
          <a:lstStyle/>
          <a:p>
            <a:pPr algn="ctr"/>
            <a:r>
              <a:rPr lang="en-US" sz="1400" b="1" dirty="0">
                <a:effectLst>
                  <a:outerShdw blurRad="38100" dist="38100" dir="2700000" algn="tl">
                    <a:srgbClr val="000000">
                      <a:alpha val="43137"/>
                    </a:srgbClr>
                  </a:outerShdw>
                </a:effectLst>
                <a:latin typeface="Optima" pitchFamily="34" charset="0"/>
              </a:rPr>
              <a:t>Improve organizational culture</a:t>
            </a:r>
          </a:p>
        </p:txBody>
      </p:sp>
      <p:sp>
        <p:nvSpPr>
          <p:cNvPr id="38" name="Rectangle 37"/>
          <p:cNvSpPr/>
          <p:nvPr/>
        </p:nvSpPr>
        <p:spPr>
          <a:xfrm>
            <a:off x="5049652" y="3617686"/>
            <a:ext cx="1295400" cy="1066800"/>
          </a:xfrm>
          <a:prstGeom prst="rect">
            <a:avLst/>
          </a:prstGeom>
          <a:solidFill>
            <a:srgbClr val="FFFF99"/>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0454" name="TextBox 38"/>
          <p:cNvSpPr txBox="1">
            <a:spLocks noChangeArrowheads="1"/>
          </p:cNvSpPr>
          <p:nvPr/>
        </p:nvSpPr>
        <p:spPr bwMode="auto">
          <a:xfrm>
            <a:off x="5029200" y="3657600"/>
            <a:ext cx="1295400" cy="954107"/>
          </a:xfrm>
          <a:prstGeom prst="rect">
            <a:avLst/>
          </a:prstGeom>
          <a:noFill/>
          <a:ln w="9525">
            <a:noFill/>
            <a:miter lim="800000"/>
            <a:headEnd/>
            <a:tailEnd/>
          </a:ln>
        </p:spPr>
        <p:txBody>
          <a:bodyPr wrap="square">
            <a:spAutoFit/>
          </a:bodyPr>
          <a:lstStyle/>
          <a:p>
            <a:pPr algn="ctr"/>
            <a:r>
              <a:rPr lang="en-US" sz="1400" b="1" dirty="0">
                <a:solidFill>
                  <a:schemeClr val="tx1"/>
                </a:solidFill>
                <a:latin typeface="Optima" pitchFamily="34" charset="0"/>
              </a:rPr>
              <a:t>Improve the health of minority populations</a:t>
            </a:r>
          </a:p>
        </p:txBody>
      </p:sp>
      <p:sp>
        <p:nvSpPr>
          <p:cNvPr id="60456" name="TextBox 40"/>
          <p:cNvSpPr txBox="1">
            <a:spLocks noChangeArrowheads="1"/>
          </p:cNvSpPr>
          <p:nvPr/>
        </p:nvSpPr>
        <p:spPr bwMode="auto">
          <a:xfrm>
            <a:off x="3331029" y="4064907"/>
            <a:ext cx="1117600" cy="738664"/>
          </a:xfrm>
          <a:prstGeom prst="rect">
            <a:avLst/>
          </a:prstGeom>
          <a:solidFill>
            <a:srgbClr val="FF9999"/>
          </a:solidFill>
          <a:ln w="25400">
            <a:solidFill>
              <a:schemeClr val="tx1"/>
            </a:solidFill>
            <a:miter lim="800000"/>
            <a:headEnd/>
            <a:tailEnd/>
          </a:ln>
        </p:spPr>
        <p:txBody>
          <a:bodyPr>
            <a:spAutoFit/>
          </a:bodyPr>
          <a:lstStyle/>
          <a:p>
            <a:pPr algn="ctr"/>
            <a:r>
              <a:rPr lang="en-US" sz="1400" b="1" dirty="0">
                <a:solidFill>
                  <a:schemeClr val="tx1"/>
                </a:solidFill>
                <a:latin typeface="Optima" pitchFamily="34" charset="0"/>
              </a:rPr>
              <a:t>Implement Health Reform</a:t>
            </a:r>
          </a:p>
        </p:txBody>
      </p:sp>
      <p:sp>
        <p:nvSpPr>
          <p:cNvPr id="60457" name="TextBox 41"/>
          <p:cNvSpPr txBox="1">
            <a:spLocks noChangeArrowheads="1"/>
          </p:cNvSpPr>
          <p:nvPr/>
        </p:nvSpPr>
        <p:spPr bwMode="auto">
          <a:xfrm>
            <a:off x="1342044" y="5054311"/>
            <a:ext cx="6740236" cy="338554"/>
          </a:xfrm>
          <a:prstGeom prst="rect">
            <a:avLst/>
          </a:prstGeom>
          <a:noFill/>
          <a:ln w="9525">
            <a:noFill/>
            <a:miter lim="800000"/>
            <a:headEnd/>
            <a:tailEnd/>
          </a:ln>
        </p:spPr>
        <p:txBody>
          <a:bodyPr wrap="square" anchor="ctr">
            <a:spAutoFit/>
          </a:bodyPr>
          <a:lstStyle/>
          <a:p>
            <a:pPr algn="ctr"/>
            <a:r>
              <a:rPr lang="en-US" sz="1600" b="1" dirty="0">
                <a:effectLst>
                  <a:outerShdw blurRad="38100" dist="38100" dir="2700000" algn="tl">
                    <a:srgbClr val="000000">
                      <a:alpha val="43137"/>
                    </a:srgbClr>
                  </a:outerShdw>
                </a:effectLst>
                <a:latin typeface="Optima" pitchFamily="34" charset="0"/>
              </a:rPr>
              <a:t>Emphasize population-based activities as core </a:t>
            </a:r>
            <a:r>
              <a:rPr lang="en-US" sz="1600" b="1" dirty="0" smtClean="0">
                <a:effectLst>
                  <a:outerShdw blurRad="38100" dist="38100" dir="2700000" algn="tl">
                    <a:srgbClr val="000000">
                      <a:alpha val="43137"/>
                    </a:srgbClr>
                  </a:outerShdw>
                </a:effectLst>
                <a:latin typeface="Optima" pitchFamily="34" charset="0"/>
              </a:rPr>
              <a:t>services.</a:t>
            </a:r>
            <a:endParaRPr lang="en-US" sz="1600" b="1" dirty="0">
              <a:effectLst>
                <a:outerShdw blurRad="38100" dist="38100" dir="2700000" algn="tl">
                  <a:srgbClr val="000000">
                    <a:alpha val="43137"/>
                  </a:srgbClr>
                </a:outerShdw>
              </a:effectLst>
              <a:latin typeface="Optima" pitchFamily="34" charset="0"/>
            </a:endParaRPr>
          </a:p>
        </p:txBody>
      </p:sp>
      <p:sp>
        <p:nvSpPr>
          <p:cNvPr id="60458" name="TextBox 42"/>
          <p:cNvSpPr txBox="1">
            <a:spLocks noChangeArrowheads="1"/>
          </p:cNvSpPr>
          <p:nvPr/>
        </p:nvSpPr>
        <p:spPr bwMode="auto">
          <a:xfrm>
            <a:off x="1324066" y="5397211"/>
            <a:ext cx="6781800" cy="338554"/>
          </a:xfrm>
          <a:prstGeom prst="rect">
            <a:avLst/>
          </a:prstGeom>
          <a:noFill/>
          <a:ln w="9525">
            <a:noFill/>
            <a:miter lim="800000"/>
            <a:headEnd/>
            <a:tailEnd/>
          </a:ln>
        </p:spPr>
        <p:txBody>
          <a:bodyPr anchor="ctr">
            <a:spAutoFit/>
          </a:bodyPr>
          <a:lstStyle/>
          <a:p>
            <a:pPr algn="ctr"/>
            <a:r>
              <a:rPr lang="en-US" sz="1600" b="1" dirty="0">
                <a:solidFill>
                  <a:schemeClr val="tx1"/>
                </a:solidFill>
                <a:latin typeface="Optima" pitchFamily="34" charset="0"/>
              </a:rPr>
              <a:t>Strengthen the community-based public health </a:t>
            </a:r>
            <a:r>
              <a:rPr lang="en-US" sz="1600" b="1" dirty="0" smtClean="0">
                <a:solidFill>
                  <a:schemeClr val="tx1"/>
                </a:solidFill>
                <a:latin typeface="Optima" pitchFamily="34" charset="0"/>
              </a:rPr>
              <a:t>system.</a:t>
            </a:r>
            <a:endParaRPr lang="en-US" sz="1600" b="1" dirty="0">
              <a:solidFill>
                <a:schemeClr val="tx1"/>
              </a:solidFill>
              <a:latin typeface="Optima" pitchFamily="34" charset="0"/>
            </a:endParaRPr>
          </a:p>
        </p:txBody>
      </p:sp>
      <p:cxnSp>
        <p:nvCxnSpPr>
          <p:cNvPr id="50" name="Straight Arrow Connector 49"/>
          <p:cNvCxnSpPr>
            <a:stCxn id="17" idx="2"/>
          </p:cNvCxnSpPr>
          <p:nvPr/>
        </p:nvCxnSpPr>
        <p:spPr>
          <a:xfrm>
            <a:off x="1754413" y="3122032"/>
            <a:ext cx="0" cy="76416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Straight Arrow Connector 50"/>
          <p:cNvCxnSpPr>
            <a:stCxn id="60448" idx="2"/>
            <a:endCxn id="60456" idx="0"/>
          </p:cNvCxnSpPr>
          <p:nvPr/>
        </p:nvCxnSpPr>
        <p:spPr>
          <a:xfrm>
            <a:off x="3889829" y="3436101"/>
            <a:ext cx="0" cy="62880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2" name="Straight Arrow Connector 51"/>
          <p:cNvCxnSpPr>
            <a:stCxn id="19" idx="2"/>
            <a:endCxn id="38" idx="0"/>
          </p:cNvCxnSpPr>
          <p:nvPr/>
        </p:nvCxnSpPr>
        <p:spPr>
          <a:xfrm>
            <a:off x="5660737" y="3122032"/>
            <a:ext cx="36615" cy="49565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3" name="Straight Arrow Connector 52"/>
          <p:cNvCxnSpPr>
            <a:stCxn id="20" idx="2"/>
          </p:cNvCxnSpPr>
          <p:nvPr/>
        </p:nvCxnSpPr>
        <p:spPr>
          <a:xfrm>
            <a:off x="7518787" y="3122032"/>
            <a:ext cx="29301" cy="1905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8" name="Straight Arrow Connector 77"/>
          <p:cNvCxnSpPr/>
          <p:nvPr/>
        </p:nvCxnSpPr>
        <p:spPr>
          <a:xfrm>
            <a:off x="7505700" y="4094946"/>
            <a:ext cx="14019" cy="152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53462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349250" y="1017588"/>
            <a:ext cx="8512175"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bg1"/>
                </a:solidFill>
                <a:latin typeface="Arial" charset="0"/>
                <a:ea typeface="Microsoft YaHei" charset="-122"/>
              </a:defRPr>
            </a:lvl9pPr>
          </a:lstStyle>
          <a:p>
            <a:pPr algn="ctr">
              <a:buClrTx/>
              <a:buFontTx/>
              <a:buNone/>
            </a:pPr>
            <a:r>
              <a:rPr lang="en-US" altLang="en-US" sz="3600" b="1" dirty="0">
                <a:solidFill>
                  <a:srgbClr val="800000"/>
                </a:solidFill>
              </a:rPr>
              <a:t>Division of Public Health  </a:t>
            </a:r>
            <a:r>
              <a:rPr lang="en-US" altLang="en-US" sz="3000" b="1" dirty="0">
                <a:solidFill>
                  <a:srgbClr val="800000"/>
                </a:solidFill>
              </a:rPr>
              <a:t/>
            </a:r>
            <a:br>
              <a:rPr lang="en-US" altLang="en-US" sz="3000" b="1" dirty="0">
                <a:solidFill>
                  <a:srgbClr val="800000"/>
                </a:solidFill>
              </a:rPr>
            </a:br>
            <a:r>
              <a:rPr lang="en-US" altLang="en-US" sz="3100" b="1" dirty="0">
                <a:solidFill>
                  <a:srgbClr val="800000"/>
                </a:solidFill>
              </a:rPr>
              <a:t>FY 2016 Governor’s Recommended Budget</a:t>
            </a:r>
          </a:p>
        </p:txBody>
      </p:sp>
      <p:sp>
        <p:nvSpPr>
          <p:cNvPr id="2" name="Text Box 2"/>
          <p:cNvSpPr txBox="1">
            <a:spLocks noChangeArrowheads="1"/>
          </p:cNvSpPr>
          <p:nvPr/>
        </p:nvSpPr>
        <p:spPr bwMode="auto">
          <a:xfrm>
            <a:off x="301625" y="2590800"/>
            <a:ext cx="8461375" cy="274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2570"/>
                </a:solidFill>
                <a:latin typeface="Arial" charset="0"/>
                <a:cs typeface="Arial" charset="0"/>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2570"/>
                </a:solidFill>
                <a:latin typeface="Arial" charset="0"/>
                <a:cs typeface="Arial" charset="0"/>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2570"/>
                </a:solidFill>
                <a:latin typeface="Arial" charset="0"/>
                <a:cs typeface="Arial" charset="0"/>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2570"/>
                </a:solidFill>
                <a:latin typeface="Arial" charset="0"/>
                <a:cs typeface="Arial" charset="0"/>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2570"/>
                </a:solidFill>
                <a:latin typeface="Arial" charset="0"/>
                <a:cs typeface="Arial" charset="0"/>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2570"/>
                </a:solidFill>
                <a:latin typeface="Arial" charset="0"/>
                <a:cs typeface="Arial" charset="0"/>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2570"/>
                </a:solidFill>
                <a:latin typeface="Arial" charset="0"/>
                <a:cs typeface="Arial" charset="0"/>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2570"/>
                </a:solidFill>
                <a:latin typeface="Arial" charset="0"/>
                <a:cs typeface="Arial" charset="0"/>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911225" algn="l"/>
                <a:tab pos="1825625" algn="l"/>
                <a:tab pos="2740025" algn="l"/>
                <a:tab pos="3654425" algn="l"/>
                <a:tab pos="4568825" algn="l"/>
                <a:tab pos="5483225" algn="l"/>
                <a:tab pos="6397625" algn="l"/>
                <a:tab pos="7312025" algn="l"/>
                <a:tab pos="8226425" algn="l"/>
                <a:tab pos="9140825" algn="l"/>
                <a:tab pos="10055225" algn="l"/>
              </a:tabLst>
              <a:defRPr sz="3200">
                <a:solidFill>
                  <a:srgbClr val="002570"/>
                </a:solidFill>
                <a:latin typeface="Arial" charset="0"/>
                <a:cs typeface="Arial" charset="0"/>
              </a:defRPr>
            </a:lvl9pPr>
          </a:lstStyle>
          <a:p>
            <a:pPr marL="342900" indent="-342900">
              <a:spcBef>
                <a:spcPts val="2400"/>
              </a:spcBef>
              <a:buClr>
                <a:srgbClr val="800000"/>
              </a:buClr>
              <a:buFont typeface="Arial" panose="020B0604020202020204" pitchFamily="34" charset="0"/>
              <a:buChar char="•"/>
              <a:defRPr/>
            </a:pPr>
            <a:r>
              <a:rPr lang="en-US" altLang="en-US" sz="2400" b="1" dirty="0" smtClean="0">
                <a:solidFill>
                  <a:srgbClr val="800000"/>
                </a:solidFill>
                <a:latin typeface="Arial" panose="020B0604020202020204" pitchFamily="34" charset="0"/>
                <a:cs typeface="Arial" panose="020B0604020202020204" pitchFamily="34" charset="0"/>
              </a:rPr>
              <a:t>Lease Escalators					$14.8 </a:t>
            </a:r>
          </a:p>
          <a:p>
            <a:pPr marL="342900" indent="-342900">
              <a:spcBef>
                <a:spcPts val="2400"/>
              </a:spcBef>
              <a:buClr>
                <a:srgbClr val="800000"/>
              </a:buClr>
              <a:buFont typeface="Arial" panose="020B0604020202020204" pitchFamily="34" charset="0"/>
              <a:buChar char="•"/>
              <a:defRPr/>
            </a:pPr>
            <a:r>
              <a:rPr lang="en-US" altLang="en-US" sz="2400" b="1" dirty="0" smtClean="0">
                <a:solidFill>
                  <a:srgbClr val="800000"/>
                </a:solidFill>
                <a:latin typeface="Arial" panose="020B0604020202020204" pitchFamily="34" charset="0"/>
                <a:cs typeface="Arial" panose="020B0604020202020204" pitchFamily="34" charset="0"/>
              </a:rPr>
              <a:t>New Substance Abuse Prevention Initiatives	$50.0</a:t>
            </a:r>
          </a:p>
          <a:p>
            <a:pPr marL="342900" indent="-342900">
              <a:spcBef>
                <a:spcPts val="2400"/>
              </a:spcBef>
              <a:buClr>
                <a:srgbClr val="800000"/>
              </a:buClr>
              <a:buFont typeface="Arial" panose="020B0604020202020204" pitchFamily="34" charset="0"/>
              <a:buChar char="•"/>
              <a:defRPr/>
            </a:pPr>
            <a:r>
              <a:rPr lang="en-US" altLang="en-US" sz="2400" b="1" dirty="0" smtClean="0">
                <a:solidFill>
                  <a:srgbClr val="800000"/>
                </a:solidFill>
                <a:latin typeface="Arial" panose="020B0604020202020204" pitchFamily="34" charset="0"/>
                <a:cs typeface="Arial" panose="020B0604020202020204" pitchFamily="34" charset="0"/>
              </a:rPr>
              <a:t>Cancer Council Recommendations		     ($3,342.6)</a:t>
            </a:r>
            <a:endParaRPr lang="en-US" altLang="en-US" sz="1800" b="1" dirty="0" smtClean="0">
              <a:solidFill>
                <a:srgbClr val="800000"/>
              </a:solidFill>
              <a:latin typeface="Arial" panose="020B0604020202020204" pitchFamily="34" charset="0"/>
              <a:cs typeface="Arial" panose="020B0604020202020204" pitchFamily="34" charset="0"/>
            </a:endParaRPr>
          </a:p>
          <a:p>
            <a:pPr>
              <a:spcBef>
                <a:spcPts val="2400"/>
              </a:spcBef>
              <a:buClr>
                <a:srgbClr val="800000"/>
              </a:buClr>
              <a:buFont typeface="Calibri" pitchFamily="32" charset="0"/>
              <a:buChar char="•"/>
              <a:defRPr/>
            </a:pPr>
            <a:r>
              <a:rPr lang="en-US" altLang="en-US" sz="2400" b="1" dirty="0" smtClean="0">
                <a:solidFill>
                  <a:srgbClr val="800000"/>
                </a:solidFill>
                <a:latin typeface="Arial" panose="020B0604020202020204" pitchFamily="34" charset="0"/>
                <a:cs typeface="Arial" panose="020B0604020202020204" pitchFamily="34" charset="0"/>
              </a:rPr>
              <a:t>Other Tobacco Settlement Reductions	        ($701.7)</a:t>
            </a:r>
          </a:p>
          <a:p>
            <a:pPr>
              <a:spcBef>
                <a:spcPts val="1200"/>
              </a:spcBef>
              <a:buClrTx/>
              <a:buFontTx/>
              <a:buNone/>
              <a:defRPr/>
            </a:pPr>
            <a:endParaRPr lang="en-US" altLang="en-US" b="1" dirty="0" smtClean="0">
              <a:solidFill>
                <a:srgbClr val="800000"/>
              </a:solidFill>
              <a:latin typeface="Calibri"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1"/>
          <p:cNvGrpSpPr>
            <a:grpSpLocks/>
          </p:cNvGrpSpPr>
          <p:nvPr/>
        </p:nvGrpSpPr>
        <p:grpSpPr bwMode="auto">
          <a:xfrm>
            <a:off x="1230313" y="1860550"/>
            <a:ext cx="6651625" cy="3881438"/>
            <a:chOff x="775" y="1172"/>
            <a:chExt cx="4190" cy="2445"/>
          </a:xfrm>
        </p:grpSpPr>
        <p:pic>
          <p:nvPicPr>
            <p:cNvPr id="1024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5" y="1172"/>
              <a:ext cx="4190" cy="244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6" name="Text Box 3"/>
            <p:cNvSpPr txBox="1">
              <a:spLocks noChangeArrowheads="1"/>
            </p:cNvSpPr>
            <p:nvPr/>
          </p:nvSpPr>
          <p:spPr bwMode="auto">
            <a:xfrm>
              <a:off x="775" y="1172"/>
              <a:ext cx="4190" cy="24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altLang="en-US" sz="32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altLang="en-US" sz="32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altLang="en-US" sz="32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altLang="en-US" sz="32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8789</TotalTime>
  <Words>1261</Words>
  <Application>Microsoft Office PowerPoint</Application>
  <PresentationFormat>On-screen Show (4:3)</PresentationFormat>
  <Paragraphs>96</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Delaware Department of Health and Social Services</dc:title>
  <dc:creator>Henry.Smith</dc:creator>
  <cp:lastModifiedBy>lolita.magarov</cp:lastModifiedBy>
  <cp:revision>572</cp:revision>
  <cp:lastPrinted>2015-02-25T13:32:55Z</cp:lastPrinted>
  <dcterms:created xsi:type="dcterms:W3CDTF">2010-01-21T20:43:43Z</dcterms:created>
  <dcterms:modified xsi:type="dcterms:W3CDTF">2015-02-25T15:46:27Z</dcterms:modified>
</cp:coreProperties>
</file>