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5" r:id="rId6"/>
    <p:sldId id="257" r:id="rId7"/>
    <p:sldId id="274" r:id="rId8"/>
    <p:sldId id="271" r:id="rId9"/>
    <p:sldId id="337" r:id="rId10"/>
    <p:sldId id="352" r:id="rId11"/>
    <p:sldId id="422" r:id="rId12"/>
    <p:sldId id="380" r:id="rId13"/>
    <p:sldId id="421" r:id="rId14"/>
    <p:sldId id="420" r:id="rId15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6" autoAdjust="0"/>
    <p:restoredTop sz="88489" autoAdjust="0"/>
  </p:normalViewPr>
  <p:slideViewPr>
    <p:cSldViewPr>
      <p:cViewPr varScale="1">
        <p:scale>
          <a:sx n="61" d="100"/>
          <a:sy n="61" d="100"/>
        </p:scale>
        <p:origin x="204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54"/>
    </p:cViewPr>
  </p:sorterViewPr>
  <p:notesViewPr>
    <p:cSldViewPr>
      <p:cViewPr varScale="1">
        <p:scale>
          <a:sx n="59" d="100"/>
          <a:sy n="59" d="100"/>
        </p:scale>
        <p:origin x="-1740" y="-96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38FF0-8AF5-43F7-B096-EE3A6C6F203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5E0CE-A6A5-44A3-B0D9-3E2D30FE5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08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8343963-7ABC-45E5-9464-7F33FBA0EA8B}" type="datetimeFigureOut">
              <a:rPr lang="en-US"/>
              <a:pPr>
                <a:defRPr/>
              </a:pPr>
              <a:t>3/2/2020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3B6D4A8-4238-4673-B76A-8563E15A38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0323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015A8A-F840-4900-9FF3-8074F8961F5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Going Statewide</a:t>
            </a:r>
            <a:endParaRPr lang="en-US" dirty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E269E9D-7A3B-4F8D-B668-F6E2A5F70C55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E7A161-3E64-4CCA-93C2-D6824CB34BE2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Managers access is driven by the reports to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Division coordinators were charged with reporting this and gave us this information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is the targeted audience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DF0232F-BDC2-4B51-8570-81A85E3B5DB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their info as an as employee and manager is from this screen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773303-8DE5-40D3-A4E6-70E198F93B5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Based on information from division coordinators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will add them in</a:t>
            </a:r>
            <a:endParaRPr lang="en-US" dirty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786F3D8-5F7D-4780-8758-BDDC723467D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Managers need to approve timesheets for employees to be paid properly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Auditors cannot approve timesheets</a:t>
            </a:r>
          </a:p>
          <a:p>
            <a:pPr defTabSz="923925">
              <a:spcBef>
                <a:spcPct val="0"/>
              </a:spcBef>
            </a:pPr>
            <a:endParaRPr lang="en-US" dirty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F6B1AD-42EB-4BCE-AB82-1A80F926A22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23925">
              <a:spcBef>
                <a:spcPct val="0"/>
              </a:spcBef>
            </a:pPr>
            <a:endParaRPr lang="en-US" b="1" u="sng" dirty="0"/>
          </a:p>
        </p:txBody>
      </p:sp>
      <p:sp>
        <p:nvSpPr>
          <p:cNvPr id="1054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12D1A5F-CC72-498A-850E-AE122859D694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="1" dirty="0"/>
          </a:p>
          <a:p>
            <a:pPr>
              <a:spcBef>
                <a:spcPct val="0"/>
              </a:spcBef>
            </a:pPr>
            <a:endParaRPr lang="en-US" b="1" dirty="0"/>
          </a:p>
          <a:p>
            <a:pPr>
              <a:spcBef>
                <a:spcPct val="0"/>
              </a:spcBef>
            </a:pPr>
            <a:endParaRPr lang="en-US" b="1" dirty="0"/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endParaRPr lang="en-US" dirty="0"/>
          </a:p>
          <a:p>
            <a:pPr>
              <a:spcBef>
                <a:spcPct val="0"/>
              </a:spcBef>
            </a:pPr>
            <a:endParaRPr lang="en-US" b="1" dirty="0"/>
          </a:p>
        </p:txBody>
      </p:sp>
      <p:sp>
        <p:nvSpPr>
          <p:cNvPr id="1239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678CFD-B0F5-4BEF-BE6D-BA2D1E09515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61C9F-F6D9-4A93-8257-916602F234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DDA5A-3F8B-47C1-926A-C399F8343F41}" type="datetime1">
              <a:rPr lang="en-US"/>
              <a:pPr>
                <a:defRPr/>
              </a:pPr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CEE67-A9D6-4499-815F-7F5C09257A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52A2B-7FC6-4F2B-887C-7B6ED1D9C5E1}" type="datetime1">
              <a:rPr lang="en-US"/>
              <a:pPr>
                <a:defRPr/>
              </a:pPr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50A8C-EE9C-424C-A7C6-31499B9576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41068-5098-48DE-B439-46624397FEFE}" type="datetime1">
              <a:rPr lang="en-US"/>
              <a:pPr>
                <a:defRPr/>
              </a:pPr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857E8-FA7B-4B91-AE01-C1B23779D4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B890A-E575-4944-9A32-768B0B03FBA8}" type="datetime1">
              <a:rPr lang="en-US"/>
              <a:pPr>
                <a:defRPr/>
              </a:pPr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D8A02-5743-4A1B-BEBC-A6647EF779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75A35-C07A-4CA6-8E84-352A9D253FD9}" type="datetime1">
              <a:rPr lang="en-US"/>
              <a:pPr>
                <a:defRPr/>
              </a:pPr>
              <a:t>3/2/2020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8F582-C2EB-4103-9EB2-C34988C997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C3C1C-4FCF-4DFE-9639-FDF58DFB20D9}" type="datetime1">
              <a:rPr lang="en-US"/>
              <a:pPr>
                <a:defRPr/>
              </a:pPr>
              <a:t>3/2/2020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A9235-5F70-4520-8D83-FCBB3ED69C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6395B-E338-45C0-BCD7-45017DDBD87B}" type="datetime1">
              <a:rPr lang="en-US"/>
              <a:pPr>
                <a:defRPr/>
              </a:pPr>
              <a:t>3/2/2020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51C3D-246F-4250-85BF-CDE4EA9EC8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4E737-2F4F-42DE-8B48-EEC0E5096571}" type="datetime1">
              <a:rPr lang="en-US"/>
              <a:pPr>
                <a:defRPr/>
              </a:pPr>
              <a:t>3/2/2020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F9E69-FCC9-4D46-B454-380E5E3DEF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2AB87-1413-4FEF-BBA1-F6355EB47037}" type="datetime1">
              <a:rPr lang="en-US"/>
              <a:pPr>
                <a:defRPr/>
              </a:pPr>
              <a:t>3/2/2020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F8903-DAD8-4BDD-832B-3ABB3D6157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B5CE7-7ED0-4165-B21A-531EA513F5ED}" type="datetime1">
              <a:rPr lang="en-US"/>
              <a:pPr>
                <a:defRPr/>
              </a:pPr>
              <a:t>3/2/2020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FE1FF-58A0-412C-AF94-F27EEE6F58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4BD97"/>
            </a:gs>
            <a:gs pos="50000">
              <a:srgbClr val="DDD9C3"/>
            </a:gs>
            <a:gs pos="100000">
              <a:srgbClr val="C4BD97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AB60FF-4C1C-4D78-8026-C5DE00F0F285}" type="datetime1">
              <a:rPr lang="en-US"/>
              <a:pPr>
                <a:defRPr/>
              </a:pPr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F79AC7-FB96-4726-B3E5-A174F7CB08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/>
          <p:cNvPicPr/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" y="76200"/>
            <a:ext cx="1524000" cy="838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dhr.delaware.gov/closings/" TargetMode="External"/><Relationship Id="rId3" Type="http://schemas.openxmlformats.org/officeDocument/2006/relationships/hyperlink" Target="https://dhr.delaware.gov/policies/index.shtml" TargetMode="External"/><Relationship Id="rId7" Type="http://schemas.openxmlformats.org/officeDocument/2006/relationships/hyperlink" Target="https://dhss.delaware.gov/dhss/dms/hrm/estar/jobaid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merb.delaware.gov/state-merit-rules/" TargetMode="External"/><Relationship Id="rId5" Type="http://schemas.openxmlformats.org/officeDocument/2006/relationships/hyperlink" Target="https://dhr.delaware.gov/labor/holidays/" TargetMode="External"/><Relationship Id="rId4" Type="http://schemas.openxmlformats.org/officeDocument/2006/relationships/hyperlink" Target="http://extranet.phrst.state.de.us/default.s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erp.state.de.us/psp/ps92pd/?cmd=logi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733800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b="1" dirty="0"/>
              <a:t>Auditor Functions</a:t>
            </a:r>
            <a:br>
              <a:rPr lang="en-US" sz="6600" b="1" dirty="0"/>
            </a:br>
            <a:r>
              <a:rPr lang="en-US" sz="6600" b="1" dirty="0"/>
              <a:t>First Glance</a:t>
            </a:r>
          </a:p>
        </p:txBody>
      </p:sp>
      <p:pic>
        <p:nvPicPr>
          <p:cNvPr id="4" name="Picture 3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914400"/>
            <a:ext cx="4343400" cy="23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988BFB-3058-4644-9F65-B9AE3144C8E2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Recommended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8839200" cy="4648200"/>
          </a:xfrm>
        </p:spPr>
        <p:txBody>
          <a:bodyPr/>
          <a:lstStyle/>
          <a:p>
            <a:r>
              <a:rPr lang="en-US" dirty="0"/>
              <a:t>Timesheet Exceptions within Date Range</a:t>
            </a:r>
          </a:p>
          <a:p>
            <a:r>
              <a:rPr lang="en-US" dirty="0"/>
              <a:t>Time off Request</a:t>
            </a:r>
          </a:p>
          <a:p>
            <a:r>
              <a:rPr lang="en-US" dirty="0"/>
              <a:t>Amended Timesheets – Currently Open</a:t>
            </a:r>
          </a:p>
          <a:p>
            <a:r>
              <a:rPr lang="en-US" dirty="0"/>
              <a:t>Timesheet Audit for Date Range</a:t>
            </a:r>
          </a:p>
          <a:p>
            <a:r>
              <a:rPr lang="en-US" dirty="0"/>
              <a:t>Hours Worked by Pay Code</a:t>
            </a:r>
          </a:p>
          <a:p>
            <a:r>
              <a:rPr lang="en-US" sz="2700" dirty="0"/>
              <a:t>Timesheet Detail Audit, No time exist 2 days before </a:t>
            </a:r>
            <a:r>
              <a:rPr lang="en-US" sz="2700" dirty="0" err="1"/>
              <a:t>PPEnd</a:t>
            </a:r>
            <a:endParaRPr lang="en-US" sz="2700" dirty="0"/>
          </a:p>
          <a:p>
            <a:r>
              <a:rPr lang="en-US" dirty="0"/>
              <a:t>Unapproved Timesheets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C8F582-C2EB-4103-9EB2-C34988C9978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085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4400"/>
          </a:xfrm>
        </p:spPr>
        <p:txBody>
          <a:bodyPr/>
          <a:lstStyle/>
          <a:p>
            <a:r>
              <a:rPr lang="en-US" b="1" dirty="0"/>
              <a:t>Reference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066801"/>
            <a:ext cx="8763000" cy="5654674"/>
          </a:xfrm>
        </p:spPr>
        <p:txBody>
          <a:bodyPr rtlCol="0">
            <a:normAutofit fontScale="70000" lnSpcReduction="20000"/>
          </a:bodyPr>
          <a:lstStyle/>
          <a:p>
            <a:pPr indent="0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n-US" dirty="0">
                <a:hlinkClick r:id="rId3"/>
              </a:rPr>
              <a:t>https://dhss.delaware.gov/dhss/dms/hrm/estar/estar.html</a:t>
            </a:r>
          </a:p>
          <a:p>
            <a:pPr marL="685800" fontAlgn="auto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500" dirty="0"/>
              <a:t>DHSS </a:t>
            </a:r>
            <a:r>
              <a:rPr lang="en-US" sz="2500" dirty="0" err="1"/>
              <a:t>eSTAR</a:t>
            </a:r>
            <a:r>
              <a:rPr lang="en-US" sz="2500" dirty="0"/>
              <a:t> information</a:t>
            </a:r>
          </a:p>
          <a:p>
            <a:pPr indent="0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en-US" sz="2500" dirty="0">
              <a:hlinkClick r:id="rId3"/>
            </a:endParaRPr>
          </a:p>
          <a:p>
            <a:pPr indent="0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n-US" dirty="0">
                <a:hlinkClick r:id="rId3"/>
              </a:rPr>
              <a:t>https://dhr.delaware.gov/policies/index.shtml</a:t>
            </a:r>
            <a:r>
              <a:rPr lang="en-US" dirty="0"/>
              <a:t> </a:t>
            </a:r>
          </a:p>
          <a:p>
            <a:pPr lvl="1" indent="0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 Quick Leave Reference Guide</a:t>
            </a:r>
          </a:p>
          <a:p>
            <a:pPr lvl="1" indent="0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 Floating Holiday Policy</a:t>
            </a:r>
          </a:p>
          <a:p>
            <a:pPr lvl="1" indent="0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 Compensatory Time Policy</a:t>
            </a:r>
          </a:p>
          <a:p>
            <a:pPr lvl="1" indent="0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 Alternative Work Schedule</a:t>
            </a:r>
          </a:p>
          <a:p>
            <a:pPr lvl="1" indent="0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 Parental Leave Policy and Procedure</a:t>
            </a:r>
          </a:p>
          <a:p>
            <a:pPr lvl="1" indent="0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 Voluntary Reduce Work Hours</a:t>
            </a:r>
          </a:p>
          <a:p>
            <a:pPr lvl="1" indent="0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 FLSA</a:t>
            </a:r>
          </a:p>
          <a:p>
            <a:pPr indent="0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n-US" dirty="0">
                <a:hlinkClick r:id="rId4"/>
              </a:rPr>
              <a:t>http://extranet.phrst.state.de.us/default.shtml</a:t>
            </a:r>
            <a:r>
              <a:rPr lang="en-US" dirty="0"/>
              <a:t> </a:t>
            </a:r>
          </a:p>
          <a:p>
            <a:pPr marL="1143000" lvl="1" indent="-3429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err="1"/>
              <a:t>eSTAR</a:t>
            </a:r>
            <a:r>
              <a:rPr lang="en-US" dirty="0"/>
              <a:t> Tab</a:t>
            </a:r>
          </a:p>
          <a:p>
            <a:pPr marL="800100" lvl="1" indent="0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en-US" dirty="0"/>
          </a:p>
          <a:p>
            <a:pPr indent="0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n-US" dirty="0"/>
              <a:t>Holidays 	</a:t>
            </a:r>
            <a:r>
              <a:rPr lang="en-US" sz="2200" dirty="0">
                <a:hlinkClick r:id="rId5"/>
              </a:rPr>
              <a:t>https://dhr.delaware.gov/labor/holidays/</a:t>
            </a:r>
            <a:r>
              <a:rPr lang="en-US" sz="2200" dirty="0"/>
              <a:t> </a:t>
            </a:r>
          </a:p>
          <a:p>
            <a:pPr indent="0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n-US" dirty="0"/>
              <a:t>Merit Rules </a:t>
            </a:r>
            <a:r>
              <a:rPr lang="en-US" sz="2200" dirty="0">
                <a:hlinkClick r:id="rId6"/>
              </a:rPr>
              <a:t>https://merb.delaware.gov/state-merit-rules/</a:t>
            </a:r>
            <a:r>
              <a:rPr lang="en-US" sz="2200" dirty="0"/>
              <a:t> </a:t>
            </a:r>
          </a:p>
          <a:p>
            <a:pPr indent="0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n-US" dirty="0"/>
              <a:t>Job Aides </a:t>
            </a:r>
            <a:r>
              <a:rPr lang="en-US" sz="2200" dirty="0">
                <a:hlinkClick r:id="rId7"/>
              </a:rPr>
              <a:t>https://dhss.delaware.gov/dhss/dms/hrm/estar/jobaid.html</a:t>
            </a:r>
            <a:r>
              <a:rPr lang="en-US" sz="2200" dirty="0"/>
              <a:t> </a:t>
            </a:r>
          </a:p>
          <a:p>
            <a:pPr indent="0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r>
              <a:rPr lang="en-US" dirty="0"/>
              <a:t>SWCE announcements </a:t>
            </a:r>
            <a:r>
              <a:rPr lang="en-US" sz="2100" dirty="0">
                <a:hlinkClick r:id="rId8"/>
              </a:rPr>
              <a:t>https://dhr.delaware.gov/closings/</a:t>
            </a:r>
            <a:r>
              <a:rPr lang="en-US" sz="2100" dirty="0"/>
              <a:t>  and DHSS notifications</a:t>
            </a:r>
          </a:p>
          <a:p>
            <a:pPr indent="0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en-US" sz="2200" dirty="0"/>
          </a:p>
          <a:p>
            <a:pPr indent="0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A5AED-E8BC-4F03-9C29-8F7214E56061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044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eSTAR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4906963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eSTAR</a:t>
            </a:r>
            <a:r>
              <a:rPr lang="en-US" dirty="0"/>
              <a:t>  Time and Attendance application automates and standardizes the time collection and approval processes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Meet business goals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Control labor costs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Improve workforce productivity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Manage time off requests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Gives employees the ability to view and manage leave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Feeds directly into payroll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Enforces regulations concerning pay policies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  <a:p>
            <a:pPr marL="457200" lvl="1" indent="0" fontAlgn="auto">
              <a:spcAft>
                <a:spcPts val="0"/>
              </a:spcAft>
              <a:buNone/>
              <a:defRPr/>
            </a:pP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3CC9C-56F5-4C52-9026-4BECCD0F5CFB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b="1"/>
              <a:t>Objectives</a:t>
            </a:r>
          </a:p>
        </p:txBody>
      </p:sp>
      <p:sp>
        <p:nvSpPr>
          <p:cNvPr id="18435" name="Content Placeholder 4"/>
          <p:cNvSpPr>
            <a:spLocks noGrp="1"/>
          </p:cNvSpPr>
          <p:nvPr>
            <p:ph idx="1"/>
          </p:nvPr>
        </p:nvSpPr>
        <p:spPr>
          <a:xfrm>
            <a:off x="419100" y="2286000"/>
            <a:ext cx="8229600" cy="4297363"/>
          </a:xfrm>
        </p:spPr>
        <p:txBody>
          <a:bodyPr/>
          <a:lstStyle/>
          <a:p>
            <a:r>
              <a:rPr lang="en-US" sz="2800" dirty="0"/>
              <a:t>Log into </a:t>
            </a:r>
            <a:r>
              <a:rPr lang="en-US" sz="2800" dirty="0" err="1"/>
              <a:t>eSTAR</a:t>
            </a:r>
            <a:r>
              <a:rPr lang="en-US" sz="2800" dirty="0"/>
              <a:t> and navigate through the application </a:t>
            </a:r>
          </a:p>
          <a:p>
            <a:r>
              <a:rPr lang="en-US" sz="2800" dirty="0"/>
              <a:t>Modifying: Employee Schedules and Timesheets</a:t>
            </a:r>
          </a:p>
          <a:p>
            <a:r>
              <a:rPr lang="en-US" sz="2800" dirty="0"/>
              <a:t>Modifying Balances</a:t>
            </a:r>
          </a:p>
          <a:p>
            <a:r>
              <a:rPr lang="en-US" sz="2800" dirty="0"/>
              <a:t>Time off Request (TOR)</a:t>
            </a:r>
          </a:p>
          <a:p>
            <a:r>
              <a:rPr lang="en-US" sz="2800" dirty="0"/>
              <a:t>Run Reports</a:t>
            </a:r>
          </a:p>
          <a:p>
            <a:r>
              <a:rPr lang="en-US" sz="2800" dirty="0"/>
              <a:t>Locations of Reference information</a:t>
            </a:r>
          </a:p>
          <a:p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D7D28-5F26-4EEC-B910-7E1AD3667AD5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28600" y="1143000"/>
            <a:ext cx="8610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Arial" charset="0"/>
              <a:buNone/>
            </a:pPr>
            <a:r>
              <a:rPr lang="en-US" altLang="en-US" sz="3200" dirty="0"/>
              <a:t>This session is intended to provide a first glance at the Auditor Role: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9043" y="5091112"/>
            <a:ext cx="1447800" cy="1447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err="1"/>
              <a:t>eSTAR</a:t>
            </a:r>
            <a:r>
              <a:rPr lang="en-US" altLang="en-US" b="1" dirty="0"/>
              <a:t> Access</a:t>
            </a:r>
            <a:endParaRPr lang="en-US" b="1" dirty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458200" cy="4953000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None/>
            </a:pPr>
            <a:r>
              <a:rPr lang="en-US" dirty="0"/>
              <a:t>Auditors access </a:t>
            </a:r>
            <a:r>
              <a:rPr lang="en-US" b="1" dirty="0" err="1"/>
              <a:t>eSTAR</a:t>
            </a:r>
            <a:r>
              <a:rPr lang="en-US" dirty="0"/>
              <a:t> to review employee timesheets by logging into ERP.</a:t>
            </a:r>
            <a:endParaRPr lang="en-US" altLang="en-US" dirty="0"/>
          </a:p>
          <a:p>
            <a:pPr marL="0" indent="0">
              <a:spcBef>
                <a:spcPct val="0"/>
              </a:spcBef>
              <a:buNone/>
            </a:pPr>
            <a:r>
              <a:rPr lang="en-US" sz="2800" dirty="0">
                <a:hlinkClick r:id="rId3"/>
              </a:rPr>
              <a:t>https://portal.erp.state.de.us/psp/ps92pd/?cmd=login</a:t>
            </a:r>
            <a:r>
              <a:rPr lang="en-US" sz="2800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D0468E-AB66-4128-8ED6-B1872C6F20B4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800" y="3486870"/>
            <a:ext cx="3271838" cy="323460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/>
              <a:t>The Auditor Dashboard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181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400" dirty="0"/>
              <a:t>    </a:t>
            </a:r>
          </a:p>
        </p:txBody>
      </p:sp>
      <p:sp>
        <p:nvSpPr>
          <p:cNvPr id="24579" name="Rectangle 6"/>
          <p:cNvSpPr>
            <a:spLocks noChangeArrowheads="1"/>
          </p:cNvSpPr>
          <p:nvPr/>
        </p:nvSpPr>
        <p:spPr bwMode="auto">
          <a:xfrm>
            <a:off x="381000" y="1066800"/>
            <a:ext cx="830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 </a:t>
            </a:r>
            <a:r>
              <a:rPr lang="en-US" sz="2200" dirty="0">
                <a:latin typeface="Calibri" pitchFamily="34" charset="0"/>
              </a:rPr>
              <a:t>The Auditor’s Dashboard offers functions for handling the time and attendance data for their employees.</a:t>
            </a:r>
          </a:p>
        </p:txBody>
      </p:sp>
      <p:sp>
        <p:nvSpPr>
          <p:cNvPr id="24580" name="Rectangle 8"/>
          <p:cNvSpPr>
            <a:spLocks noChangeArrowheads="1"/>
          </p:cNvSpPr>
          <p:nvPr/>
        </p:nvSpPr>
        <p:spPr bwMode="auto">
          <a:xfrm>
            <a:off x="533400" y="1828800"/>
            <a:ext cx="6477000" cy="1977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300"/>
              </a:spcBef>
              <a:buFont typeface="Arial" charset="0"/>
              <a:buChar char="•"/>
            </a:pPr>
            <a:r>
              <a:rPr lang="en-US" sz="2200" dirty="0">
                <a:latin typeface="Calibri" pitchFamily="34" charset="0"/>
              </a:rPr>
              <a:t>  Time Entry</a:t>
            </a:r>
          </a:p>
          <a:p>
            <a:pPr algn="ctr">
              <a:spcBef>
                <a:spcPts val="300"/>
              </a:spcBef>
              <a:buFont typeface="Arial" charset="0"/>
              <a:buChar char="•"/>
            </a:pPr>
            <a:r>
              <a:rPr lang="en-US" sz="2200" dirty="0">
                <a:latin typeface="Calibri" pitchFamily="34" charset="0"/>
              </a:rPr>
              <a:t>  Schedules</a:t>
            </a:r>
          </a:p>
          <a:p>
            <a:pPr algn="ctr">
              <a:spcBef>
                <a:spcPts val="300"/>
              </a:spcBef>
              <a:buFont typeface="Arial" charset="0"/>
              <a:buChar char="•"/>
            </a:pPr>
            <a:r>
              <a:rPr lang="en-US" sz="2200" dirty="0">
                <a:latin typeface="Calibri" pitchFamily="34" charset="0"/>
              </a:rPr>
              <a:t>  Reporting</a:t>
            </a:r>
          </a:p>
          <a:p>
            <a:pPr algn="ctr">
              <a:spcBef>
                <a:spcPts val="300"/>
              </a:spcBef>
              <a:buFont typeface="Arial" charset="0"/>
              <a:buChar char="•"/>
            </a:pPr>
            <a:r>
              <a:rPr lang="en-US" sz="2200" dirty="0">
                <a:latin typeface="Calibri" pitchFamily="34" charset="0"/>
              </a:rPr>
              <a:t>  Exceptions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endParaRPr lang="en-US" sz="2200" dirty="0">
              <a:latin typeface="Calibri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309EF-57A5-4D3C-973D-9A3DF19DE2A9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516831"/>
            <a:ext cx="7772400" cy="322160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4400"/>
          </a:xfrm>
        </p:spPr>
        <p:txBody>
          <a:bodyPr/>
          <a:lstStyle/>
          <a:p>
            <a:r>
              <a:rPr lang="en-US" b="1" dirty="0"/>
              <a:t>Working with Schedules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AB668D-4ADD-40EF-BA22-374F8424F0F7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676400"/>
            <a:ext cx="8077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All Merit employees should be assigned a schedule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Job Aid 22 will provide you with the current schedules available in </a:t>
            </a:r>
            <a:r>
              <a:rPr lang="en-US" sz="2000" dirty="0" err="1">
                <a:latin typeface="+mn-lt"/>
              </a:rPr>
              <a:t>eSTAR</a:t>
            </a:r>
            <a:endParaRPr lang="en-US" sz="2000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If a schedule needs to be created please send a Schedule Request 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C/S employee should have a “empty” schedule.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This employee should manually enter hours daily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If an employee’s schedule changes, the approved schedule needs to be updated in </a:t>
            </a:r>
            <a:r>
              <a:rPr lang="en-US" sz="2400" dirty="0" err="1">
                <a:latin typeface="+mn-lt"/>
              </a:rPr>
              <a:t>eSTAR</a:t>
            </a:r>
            <a:endParaRPr lang="en-US" sz="2400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If the employee is Time and Attendance verify that HR has received the new AWS schedule for the employee file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Schedules will flow over to the timesheet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8229600" cy="914400"/>
          </a:xfrm>
        </p:spPr>
        <p:txBody>
          <a:bodyPr/>
          <a:lstStyle/>
          <a:p>
            <a:r>
              <a:rPr lang="en-US" b="1" dirty="0"/>
              <a:t>Modifying Timesheets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25D03-5E3E-4741-B95E-1C63C92BEDAC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28600" y="1600200"/>
            <a:ext cx="8218714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You can modify the current timesheet or amend a timesheet with in the last 28 days</a:t>
            </a: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Prior to this you will need to complete an amendment form</a:t>
            </a: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Amended timesheet must be approved before it will process</a:t>
            </a:r>
          </a:p>
          <a:p>
            <a:pPr marL="742950" lvl="1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An amended timesheet will process in the current pay period</a:t>
            </a: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The system allows the auditor to see if an employees timesheet contains errors/exception messages</a:t>
            </a: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Timesheets with errors need attention before approval</a:t>
            </a: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Only a manager can approve the timesheet</a:t>
            </a: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If you see “lock by Jon Doe” this means the manager has approved the timesheet but it has not processed.  IF you need to make a change you will have to have the manager </a:t>
            </a:r>
            <a:r>
              <a:rPr lang="en-US" sz="2000" dirty="0" err="1">
                <a:latin typeface="+mn-lt"/>
              </a:rPr>
              <a:t>unapprove</a:t>
            </a:r>
            <a:r>
              <a:rPr lang="en-US" sz="2000" dirty="0">
                <a:latin typeface="+mn-lt"/>
              </a:rPr>
              <a:t> the timesheet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Modifying Balances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New employee to DHSS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auditor should receive an email notifying them of what the balances should be.</a:t>
            </a:r>
          </a:p>
          <a:p>
            <a:pPr lvl="2"/>
            <a:r>
              <a:rPr lang="en-US" dirty="0"/>
              <a:t>Annual Leave</a:t>
            </a:r>
          </a:p>
          <a:p>
            <a:pPr lvl="2"/>
            <a:r>
              <a:rPr lang="en-US" dirty="0"/>
              <a:t>Sick Leave </a:t>
            </a:r>
          </a:p>
          <a:p>
            <a:pPr lvl="2"/>
            <a:r>
              <a:rPr lang="en-US" dirty="0"/>
              <a:t>Floating Holiday</a:t>
            </a:r>
          </a:p>
          <a:p>
            <a:pPr lvl="2"/>
            <a:r>
              <a:rPr lang="en-US" dirty="0"/>
              <a:t>Next accrual amount</a:t>
            </a:r>
          </a:p>
          <a:p>
            <a:pPr lvl="2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this information is not correct after 30 days of employment please contact the Human Resources office.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C8F582-C2EB-4103-9EB2-C34988C9978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321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4400"/>
          </a:xfrm>
        </p:spPr>
        <p:txBody>
          <a:bodyPr/>
          <a:lstStyle/>
          <a:p>
            <a:r>
              <a:rPr lang="en-US" b="1" dirty="0"/>
              <a:t>Time Off Requests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63683D-B22F-4940-B5A9-0E1EBA003C31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1353787"/>
            <a:ext cx="8763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When an employee submits a time off request, the request is forwarded to the employee’s manager for review</a:t>
            </a:r>
          </a:p>
          <a:p>
            <a:endParaRPr lang="en-US" sz="24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The manager can then approve or reject the request</a:t>
            </a:r>
          </a:p>
          <a:p>
            <a:endParaRPr lang="en-US" sz="24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Managers can cancel a request  for an employee after approval in </a:t>
            </a:r>
            <a:r>
              <a:rPr lang="en-US" sz="2400" dirty="0" err="1">
                <a:latin typeface="+mn-lt"/>
              </a:rPr>
              <a:t>eSTAR</a:t>
            </a:r>
            <a:endParaRPr lang="en-US" sz="2400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An employee can cancel a pending request.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Once a request is approved an employee </a:t>
            </a:r>
            <a:r>
              <a:rPr lang="en-US" sz="2400" b="1" u="sng" dirty="0">
                <a:latin typeface="+mn-lt"/>
              </a:rPr>
              <a:t>cannot</a:t>
            </a:r>
            <a:r>
              <a:rPr lang="en-US" sz="2400" dirty="0">
                <a:latin typeface="+mn-lt"/>
              </a:rPr>
              <a:t> cancel the request in </a:t>
            </a:r>
            <a:r>
              <a:rPr lang="en-US" sz="2400" dirty="0" err="1">
                <a:latin typeface="+mn-lt"/>
              </a:rPr>
              <a:t>eSTAR</a:t>
            </a:r>
            <a:r>
              <a:rPr lang="en-US" sz="2400" dirty="0">
                <a:latin typeface="+mn-lt"/>
              </a:rPr>
              <a:t>.  The employee must contact their supervisor.</a:t>
            </a:r>
          </a:p>
          <a:p>
            <a:pPr lvl="1"/>
            <a:endParaRPr lang="en-US" sz="24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When an employee request leave on a holiday this must be manually entered on the timesheet.</a:t>
            </a:r>
          </a:p>
          <a:p>
            <a:endParaRPr lang="en-US" sz="2400"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76EEAF3D58CB4FB5AB8E84D9E4159C" ma:contentTypeVersion="0" ma:contentTypeDescription="Create a new document." ma:contentTypeScope="" ma:versionID="d4c8cbe119085f01ab80ff88fc1b9b7a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0FFCC22-594A-4CD0-8E31-B2B5E99DEE9B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3D88306-0805-43DA-AF73-E56728D84F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7EF9E47A-7E1E-4F97-87E9-1398900B14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20132</TotalTime>
  <Words>716</Words>
  <Application>Microsoft Office PowerPoint</Application>
  <PresentationFormat>On-screen Show (4:3)</PresentationFormat>
  <Paragraphs>131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Auditor Functions First Glance</vt:lpstr>
      <vt:lpstr>eSTAR Overview</vt:lpstr>
      <vt:lpstr>Objectives</vt:lpstr>
      <vt:lpstr>eSTAR Access</vt:lpstr>
      <vt:lpstr>The Auditor Dashboard</vt:lpstr>
      <vt:lpstr>Working with Schedules</vt:lpstr>
      <vt:lpstr>Modifying Timesheets</vt:lpstr>
      <vt:lpstr>Modifying Balances</vt:lpstr>
      <vt:lpstr>Time Off Requests</vt:lpstr>
      <vt:lpstr>Recommended Reports</vt:lpstr>
      <vt:lpstr>Reference </vt:lpstr>
    </vt:vector>
  </TitlesOfParts>
  <Company>State of Delaware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Wanda Kazlauskas</dc:creator>
  <cp:lastModifiedBy>Magarov, Lolita (DHSS)</cp:lastModifiedBy>
  <cp:revision>1750</cp:revision>
  <cp:lastPrinted>2019-09-19T15:56:52Z</cp:lastPrinted>
  <dcterms:created xsi:type="dcterms:W3CDTF">2015-02-27T21:11:01Z</dcterms:created>
  <dcterms:modified xsi:type="dcterms:W3CDTF">2020-03-02T13:15:35Z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0x0101003A76EEAF3D58CB4FB5AB8E84D9E4159C</vt:lpwstr>
  </property>
</Properties>
</file>