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49" r:id="rId1"/>
    <p:sldMasterId id="2147484063" r:id="rId2"/>
    <p:sldMasterId id="2147484074" r:id="rId3"/>
    <p:sldMasterId id="2147484085" r:id="rId4"/>
    <p:sldMasterId id="2147484092" r:id="rId5"/>
    <p:sldMasterId id="2147484107" r:id="rId6"/>
    <p:sldMasterId id="2147484117" r:id="rId7"/>
    <p:sldMasterId id="2147484132" r:id="rId8"/>
  </p:sldMasterIdLst>
  <p:notesMasterIdLst>
    <p:notesMasterId r:id="rId70"/>
  </p:notesMasterIdLst>
  <p:handoutMasterIdLst>
    <p:handoutMasterId r:id="rId71"/>
  </p:handoutMasterIdLst>
  <p:sldIdLst>
    <p:sldId id="368" r:id="rId9"/>
    <p:sldId id="396" r:id="rId10"/>
    <p:sldId id="370" r:id="rId11"/>
    <p:sldId id="374" r:id="rId12"/>
    <p:sldId id="403" r:id="rId13"/>
    <p:sldId id="397" r:id="rId14"/>
    <p:sldId id="1732" r:id="rId15"/>
    <p:sldId id="260" r:id="rId16"/>
    <p:sldId id="263" r:id="rId17"/>
    <p:sldId id="262" r:id="rId18"/>
    <p:sldId id="2147472255" r:id="rId19"/>
    <p:sldId id="2147472256" r:id="rId20"/>
    <p:sldId id="269" r:id="rId21"/>
    <p:sldId id="2145727183" r:id="rId22"/>
    <p:sldId id="2145727202" r:id="rId23"/>
    <p:sldId id="271" r:id="rId24"/>
    <p:sldId id="2147472239" r:id="rId25"/>
    <p:sldId id="1715" r:id="rId26"/>
    <p:sldId id="268" r:id="rId27"/>
    <p:sldId id="2147472242" r:id="rId28"/>
    <p:sldId id="2145727203" r:id="rId29"/>
    <p:sldId id="2147472081" r:id="rId30"/>
    <p:sldId id="2145727192" r:id="rId31"/>
    <p:sldId id="2147472246" r:id="rId32"/>
    <p:sldId id="2147472075" r:id="rId33"/>
    <p:sldId id="2147472245" r:id="rId34"/>
    <p:sldId id="2147472243" r:id="rId35"/>
    <p:sldId id="1738" r:id="rId36"/>
    <p:sldId id="2147472077" r:id="rId37"/>
    <p:sldId id="399" r:id="rId38"/>
    <p:sldId id="2147472610" r:id="rId39"/>
    <p:sldId id="2147472622" r:id="rId40"/>
    <p:sldId id="2147472634" r:id="rId41"/>
    <p:sldId id="2147472619" r:id="rId42"/>
    <p:sldId id="2147472618" r:id="rId43"/>
    <p:sldId id="2147472635" r:id="rId44"/>
    <p:sldId id="2147472620" r:id="rId45"/>
    <p:sldId id="2147472637" r:id="rId46"/>
    <p:sldId id="2147472636" r:id="rId47"/>
    <p:sldId id="2147472638" r:id="rId48"/>
    <p:sldId id="2147472616" r:id="rId49"/>
    <p:sldId id="2147472621" r:id="rId50"/>
    <p:sldId id="2147472617" r:id="rId51"/>
    <p:sldId id="2147472612" r:id="rId52"/>
    <p:sldId id="2147472626" r:id="rId53"/>
    <p:sldId id="2147472627" r:id="rId54"/>
    <p:sldId id="2147472624" r:id="rId55"/>
    <p:sldId id="2147472625" r:id="rId56"/>
    <p:sldId id="1118" r:id="rId57"/>
    <p:sldId id="2826" r:id="rId58"/>
    <p:sldId id="2802" r:id="rId59"/>
    <p:sldId id="2838" r:id="rId60"/>
    <p:sldId id="2719" r:id="rId61"/>
    <p:sldId id="2147472614" r:id="rId62"/>
    <p:sldId id="2147472615" r:id="rId63"/>
    <p:sldId id="2147472632" r:id="rId64"/>
    <p:sldId id="2147472639" r:id="rId65"/>
    <p:sldId id="2147472628" r:id="rId66"/>
    <p:sldId id="402" r:id="rId67"/>
    <p:sldId id="401" r:id="rId68"/>
    <p:sldId id="372" r:id="rId69"/>
  </p:sldIdLst>
  <p:sldSz cx="9144000" cy="6858000" type="screen4x3"/>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1">
          <p15:clr>
            <a:srgbClr val="A4A3A4"/>
          </p15:clr>
        </p15:guide>
        <p15:guide id="2" orient="horz" pos="3888">
          <p15:clr>
            <a:srgbClr val="A4A3A4"/>
          </p15:clr>
        </p15:guide>
        <p15:guide id="3" orient="horz" pos="1500">
          <p15:clr>
            <a:srgbClr val="A4A3A4"/>
          </p15:clr>
        </p15:guide>
        <p15:guide id="4" orient="horz" pos="2652">
          <p15:clr>
            <a:srgbClr val="A4A3A4"/>
          </p15:clr>
        </p15:guide>
        <p15:guide id="5" orient="horz" pos="348">
          <p15:clr>
            <a:srgbClr val="A4A3A4"/>
          </p15:clr>
        </p15:guide>
        <p15:guide id="6" orient="horz" pos="912" userDrawn="1">
          <p15:clr>
            <a:srgbClr val="A4A3A4"/>
          </p15:clr>
        </p15:guide>
        <p15:guide id="7" orient="horz" pos="3219">
          <p15:clr>
            <a:srgbClr val="A4A3A4"/>
          </p15:clr>
        </p15:guide>
        <p15:guide id="8" orient="horz" pos="3802">
          <p15:clr>
            <a:srgbClr val="A4A3A4"/>
          </p15:clr>
        </p15:guide>
        <p15:guide id="9" pos="289">
          <p15:clr>
            <a:srgbClr val="A4A3A4"/>
          </p15:clr>
        </p15:guide>
        <p15:guide id="10" pos="5472">
          <p15:clr>
            <a:srgbClr val="A4A3A4"/>
          </p15:clr>
        </p15:guide>
        <p15:guide id="11" pos="2060">
          <p15:clr>
            <a:srgbClr val="A4A3A4"/>
          </p15:clr>
        </p15:guide>
        <p15:guide id="12" pos="3696">
          <p15:clr>
            <a:srgbClr val="A4A3A4"/>
          </p15:clr>
        </p15:guide>
        <p15:guide id="13" pos="4581">
          <p15:clr>
            <a:srgbClr val="A4A3A4"/>
          </p15:clr>
        </p15:guide>
        <p15:guide id="14" pos="2951">
          <p15:clr>
            <a:srgbClr val="A4A3A4"/>
          </p15:clr>
        </p15:guide>
        <p15:guide id="15" pos="2811">
          <p15:clr>
            <a:srgbClr val="A4A3A4"/>
          </p15:clr>
        </p15:guide>
        <p15:guide id="16" pos="1178">
          <p15:clr>
            <a:srgbClr val="A4A3A4"/>
          </p15:clr>
        </p15:guide>
        <p15:guide id="17" orient="horz" pos="932">
          <p15:clr>
            <a:srgbClr val="A4A3A4"/>
          </p15:clr>
        </p15:guide>
        <p15:guide id="18" pos="284">
          <p15:clr>
            <a:srgbClr val="A4A3A4"/>
          </p15:clr>
        </p15:guide>
        <p15:guide id="19" pos="1916">
          <p15:clr>
            <a:srgbClr val="A4A3A4"/>
          </p15:clr>
        </p15:guide>
        <p15:guide id="20" pos="3835">
          <p15:clr>
            <a:srgbClr val="A4A3A4"/>
          </p15:clr>
        </p15:guide>
        <p15:guide id="21" pos="4725">
          <p15:clr>
            <a:srgbClr val="A4A3A4"/>
          </p15:clr>
        </p15:guide>
        <p15:guide id="22" pos="1032" userDrawn="1">
          <p15:clr>
            <a:srgbClr val="A4A3A4"/>
          </p15:clr>
        </p15:guide>
        <p15:guide id="23" pos="3710">
          <p15:clr>
            <a:srgbClr val="A4A3A4"/>
          </p15:clr>
        </p15:guide>
      </p15:sldGuideLst>
    </p:ext>
    <p:ext uri="{2D200454-40CA-4A62-9FC3-DE9A4176ACB9}">
      <p15:notesGuideLst xmlns:p15="http://schemas.microsoft.com/office/powerpoint/2012/main">
        <p15:guide id="1" orient="horz" pos="2190" userDrawn="1">
          <p15:clr>
            <a:srgbClr val="A4A3A4"/>
          </p15:clr>
        </p15:guide>
        <p15:guide id="2"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061F"/>
    <a:srgbClr val="B0003B"/>
    <a:srgbClr val="691D2C"/>
    <a:srgbClr val="339FF0"/>
    <a:srgbClr val="CC0000"/>
    <a:srgbClr val="427301"/>
    <a:srgbClr val="9BC832"/>
    <a:srgbClr val="1C1C1C"/>
    <a:srgbClr val="333333"/>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0" autoAdjust="0"/>
    <p:restoredTop sz="81656" autoAdjust="0"/>
  </p:normalViewPr>
  <p:slideViewPr>
    <p:cSldViewPr snapToGrid="0" snapToObjects="1">
      <p:cViewPr varScale="1">
        <p:scale>
          <a:sx n="44" d="100"/>
          <a:sy n="44" d="100"/>
        </p:scale>
        <p:origin x="1332" y="60"/>
      </p:cViewPr>
      <p:guideLst>
        <p:guide orient="horz" pos="2071"/>
        <p:guide orient="horz" pos="3888"/>
        <p:guide orient="horz" pos="1500"/>
        <p:guide orient="horz" pos="2652"/>
        <p:guide orient="horz" pos="348"/>
        <p:guide orient="horz" pos="912"/>
        <p:guide orient="horz" pos="3219"/>
        <p:guide orient="horz" pos="3802"/>
        <p:guide pos="289"/>
        <p:guide pos="5472"/>
        <p:guide pos="2060"/>
        <p:guide pos="3696"/>
        <p:guide pos="4581"/>
        <p:guide pos="2951"/>
        <p:guide pos="2811"/>
        <p:guide pos="1178"/>
        <p:guide orient="horz" pos="932"/>
        <p:guide pos="284"/>
        <p:guide pos="1916"/>
        <p:guide pos="3835"/>
        <p:guide pos="4725"/>
        <p:guide pos="1032"/>
        <p:guide pos="371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7" d="100"/>
          <a:sy n="87" d="100"/>
        </p:scale>
        <p:origin x="3816" y="84"/>
      </p:cViewPr>
      <p:guideLst>
        <p:guide orient="horz" pos="2190"/>
        <p:guide pos="2909"/>
      </p:guideLst>
    </p:cSldViewPr>
  </p:notes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C2421-0AF9-4EF6-A6FF-75EC24B037F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9537B27-32E4-4E48-A668-0E64EA168EFA}">
      <dgm:prSet phldrT="[Text]"/>
      <dgm:spPr>
        <a:solidFill>
          <a:srgbClr val="156488"/>
        </a:solidFill>
      </dgm:spPr>
      <dgm:t>
        <a:bodyPr/>
        <a:lstStyle/>
        <a:p>
          <a:pPr>
            <a:buSzPct val="100000"/>
            <a:buAutoNum type="arabicPeriod"/>
          </a:pPr>
          <a:r>
            <a:rPr lang="en-US" dirty="0">
              <a:latin typeface="+mn-lt"/>
            </a:rPr>
            <a:t>Behavioral Health (including substance abuse services)</a:t>
          </a:r>
        </a:p>
      </dgm:t>
    </dgm:pt>
    <dgm:pt modelId="{35FA1949-3C3A-4A55-9A7D-256007E6071C}" type="parTrans" cxnId="{F605D011-433C-41A4-BF2B-3545AC0E4EF2}">
      <dgm:prSet/>
      <dgm:spPr/>
      <dgm:t>
        <a:bodyPr/>
        <a:lstStyle/>
        <a:p>
          <a:endParaRPr lang="en-US">
            <a:latin typeface="Century Gothic" panose="020B0502020202020204" pitchFamily="34" charset="0"/>
          </a:endParaRPr>
        </a:p>
      </dgm:t>
    </dgm:pt>
    <dgm:pt modelId="{ABB6967E-F768-4F41-8BB3-B29C19E0AC24}" type="sibTrans" cxnId="{F605D011-433C-41A4-BF2B-3545AC0E4EF2}">
      <dgm:prSet/>
      <dgm:spPr/>
      <dgm:t>
        <a:bodyPr/>
        <a:lstStyle/>
        <a:p>
          <a:endParaRPr lang="en-US">
            <a:latin typeface="Century Gothic" panose="020B0502020202020204" pitchFamily="34" charset="0"/>
          </a:endParaRPr>
        </a:p>
      </dgm:t>
    </dgm:pt>
    <dgm:pt modelId="{2C2E3137-6DE7-4397-9A60-D14B8D975ABC}">
      <dgm:prSet/>
      <dgm:spPr>
        <a:solidFill>
          <a:schemeClr val="accent3">
            <a:lumMod val="50000"/>
          </a:schemeClr>
        </a:solidFill>
      </dgm:spPr>
      <dgm:t>
        <a:bodyPr/>
        <a:lstStyle/>
        <a:p>
          <a:r>
            <a:rPr lang="en-US" dirty="0">
              <a:latin typeface="+mn-lt"/>
            </a:rPr>
            <a:t>Education, Job Training, and Skills Development</a:t>
          </a:r>
        </a:p>
      </dgm:t>
    </dgm:pt>
    <dgm:pt modelId="{E75FBD84-7C21-40C9-B92B-B4F5E0293FC2}" type="parTrans" cxnId="{B76D44B9-42AB-47A1-A486-1A98FE464ACE}">
      <dgm:prSet/>
      <dgm:spPr/>
      <dgm:t>
        <a:bodyPr/>
        <a:lstStyle/>
        <a:p>
          <a:endParaRPr lang="en-US">
            <a:latin typeface="Century Gothic" panose="020B0502020202020204" pitchFamily="34" charset="0"/>
          </a:endParaRPr>
        </a:p>
      </dgm:t>
    </dgm:pt>
    <dgm:pt modelId="{C8393133-4C7F-49AD-9912-7D5A2C304C05}" type="sibTrans" cxnId="{B76D44B9-42AB-47A1-A486-1A98FE464ACE}">
      <dgm:prSet/>
      <dgm:spPr/>
      <dgm:t>
        <a:bodyPr/>
        <a:lstStyle/>
        <a:p>
          <a:endParaRPr lang="en-US">
            <a:latin typeface="Century Gothic" panose="020B0502020202020204" pitchFamily="34" charset="0"/>
          </a:endParaRPr>
        </a:p>
      </dgm:t>
    </dgm:pt>
    <dgm:pt modelId="{78B205A6-1DEE-49B9-8937-FE45CA1836CC}">
      <dgm:prSet/>
      <dgm:spPr>
        <a:solidFill>
          <a:schemeClr val="accent4">
            <a:lumMod val="50000"/>
          </a:schemeClr>
        </a:solidFill>
      </dgm:spPr>
      <dgm:t>
        <a:bodyPr/>
        <a:lstStyle/>
        <a:p>
          <a:r>
            <a:rPr lang="en-US" dirty="0">
              <a:latin typeface="+mn-lt"/>
            </a:rPr>
            <a:t>Senior Services</a:t>
          </a:r>
        </a:p>
      </dgm:t>
    </dgm:pt>
    <dgm:pt modelId="{7F459B9D-3F7B-4920-B52E-C06FD5BD210E}" type="parTrans" cxnId="{30F9F0FE-244F-453F-B6E8-6E9096A2CC6B}">
      <dgm:prSet/>
      <dgm:spPr/>
      <dgm:t>
        <a:bodyPr/>
        <a:lstStyle/>
        <a:p>
          <a:endParaRPr lang="en-US">
            <a:latin typeface="Century Gothic" panose="020B0502020202020204" pitchFamily="34" charset="0"/>
          </a:endParaRPr>
        </a:p>
      </dgm:t>
    </dgm:pt>
    <dgm:pt modelId="{37E67C02-0F9F-418E-95A2-C058D15707D2}" type="sibTrans" cxnId="{30F9F0FE-244F-453F-B6E8-6E9096A2CC6B}">
      <dgm:prSet/>
      <dgm:spPr/>
      <dgm:t>
        <a:bodyPr/>
        <a:lstStyle/>
        <a:p>
          <a:endParaRPr lang="en-US">
            <a:latin typeface="Century Gothic" panose="020B0502020202020204" pitchFamily="34" charset="0"/>
          </a:endParaRPr>
        </a:p>
      </dgm:t>
    </dgm:pt>
    <dgm:pt modelId="{BA5404BD-3636-4371-97D3-B55B5B70AD29}">
      <dgm:prSet/>
      <dgm:spPr>
        <a:solidFill>
          <a:schemeClr val="accent5">
            <a:lumMod val="50000"/>
          </a:schemeClr>
        </a:solidFill>
      </dgm:spPr>
      <dgm:t>
        <a:bodyPr/>
        <a:lstStyle/>
        <a:p>
          <a:r>
            <a:rPr lang="en-US" dirty="0">
              <a:latin typeface="+mn-lt"/>
            </a:rPr>
            <a:t>Affordable Housing</a:t>
          </a:r>
        </a:p>
      </dgm:t>
    </dgm:pt>
    <dgm:pt modelId="{A41EF1B6-594A-4867-BC23-61252868DF01}" type="parTrans" cxnId="{6B1CC118-3B7A-4FA5-BF0B-A1CA84E2ED99}">
      <dgm:prSet/>
      <dgm:spPr/>
      <dgm:t>
        <a:bodyPr/>
        <a:lstStyle/>
        <a:p>
          <a:endParaRPr lang="en-US">
            <a:latin typeface="Century Gothic" panose="020B0502020202020204" pitchFamily="34" charset="0"/>
          </a:endParaRPr>
        </a:p>
      </dgm:t>
    </dgm:pt>
    <dgm:pt modelId="{3F7E084E-8179-41C4-81F8-B6D5A0B27FD1}" type="sibTrans" cxnId="{6B1CC118-3B7A-4FA5-BF0B-A1CA84E2ED99}">
      <dgm:prSet/>
      <dgm:spPr/>
      <dgm:t>
        <a:bodyPr/>
        <a:lstStyle/>
        <a:p>
          <a:endParaRPr lang="en-US">
            <a:latin typeface="Century Gothic" panose="020B0502020202020204" pitchFamily="34" charset="0"/>
          </a:endParaRPr>
        </a:p>
      </dgm:t>
    </dgm:pt>
    <dgm:pt modelId="{26D8FD1F-F810-4852-8E6A-2F2DDCCE8BD1}" type="pres">
      <dgm:prSet presAssocID="{F76C2421-0AF9-4EF6-A6FF-75EC24B037F7}" presName="diagram" presStyleCnt="0">
        <dgm:presLayoutVars>
          <dgm:dir/>
          <dgm:resizeHandles val="exact"/>
        </dgm:presLayoutVars>
      </dgm:prSet>
      <dgm:spPr/>
    </dgm:pt>
    <dgm:pt modelId="{F81993E3-557D-410F-A889-08AE1731134A}" type="pres">
      <dgm:prSet presAssocID="{89537B27-32E4-4E48-A668-0E64EA168EFA}" presName="node" presStyleLbl="node1" presStyleIdx="0" presStyleCnt="4">
        <dgm:presLayoutVars>
          <dgm:bulletEnabled val="1"/>
        </dgm:presLayoutVars>
      </dgm:prSet>
      <dgm:spPr/>
    </dgm:pt>
    <dgm:pt modelId="{98D94D38-7C0D-4077-8B80-0523540553C3}" type="pres">
      <dgm:prSet presAssocID="{ABB6967E-F768-4F41-8BB3-B29C19E0AC24}" presName="sibTrans" presStyleCnt="0"/>
      <dgm:spPr/>
    </dgm:pt>
    <dgm:pt modelId="{23BA0A92-E9C4-453B-AAD1-4E5289723030}" type="pres">
      <dgm:prSet presAssocID="{2C2E3137-6DE7-4397-9A60-D14B8D975ABC}" presName="node" presStyleLbl="node1" presStyleIdx="1" presStyleCnt="4" custLinFactNeighborX="811" custLinFactNeighborY="-676">
        <dgm:presLayoutVars>
          <dgm:bulletEnabled val="1"/>
        </dgm:presLayoutVars>
      </dgm:prSet>
      <dgm:spPr/>
    </dgm:pt>
    <dgm:pt modelId="{7D00AF49-5D3A-47F5-AB52-4CFE26B7449B}" type="pres">
      <dgm:prSet presAssocID="{C8393133-4C7F-49AD-9912-7D5A2C304C05}" presName="sibTrans" presStyleCnt="0"/>
      <dgm:spPr/>
    </dgm:pt>
    <dgm:pt modelId="{C667ECC3-33E8-4D34-BA49-90A82AB71948}" type="pres">
      <dgm:prSet presAssocID="{78B205A6-1DEE-49B9-8937-FE45CA1836CC}" presName="node" presStyleLbl="node1" presStyleIdx="2" presStyleCnt="4">
        <dgm:presLayoutVars>
          <dgm:bulletEnabled val="1"/>
        </dgm:presLayoutVars>
      </dgm:prSet>
      <dgm:spPr/>
    </dgm:pt>
    <dgm:pt modelId="{120AC80C-0AB4-4485-AFB7-7C1B897597B5}" type="pres">
      <dgm:prSet presAssocID="{37E67C02-0F9F-418E-95A2-C058D15707D2}" presName="sibTrans" presStyleCnt="0"/>
      <dgm:spPr/>
    </dgm:pt>
    <dgm:pt modelId="{A324BE1F-21E1-47F7-BEB3-5DBE1EC290C4}" type="pres">
      <dgm:prSet presAssocID="{BA5404BD-3636-4371-97D3-B55B5B70AD29}" presName="node" presStyleLbl="node1" presStyleIdx="3" presStyleCnt="4" custLinFactNeighborX="-1987" custLinFactNeighborY="-976">
        <dgm:presLayoutVars>
          <dgm:bulletEnabled val="1"/>
        </dgm:presLayoutVars>
      </dgm:prSet>
      <dgm:spPr/>
    </dgm:pt>
  </dgm:ptLst>
  <dgm:cxnLst>
    <dgm:cxn modelId="{F605D011-433C-41A4-BF2B-3545AC0E4EF2}" srcId="{F76C2421-0AF9-4EF6-A6FF-75EC24B037F7}" destId="{89537B27-32E4-4E48-A668-0E64EA168EFA}" srcOrd="0" destOrd="0" parTransId="{35FA1949-3C3A-4A55-9A7D-256007E6071C}" sibTransId="{ABB6967E-F768-4F41-8BB3-B29C19E0AC24}"/>
    <dgm:cxn modelId="{E0F90417-0044-4908-AE81-64D76E6AD164}" type="presOf" srcId="{F76C2421-0AF9-4EF6-A6FF-75EC24B037F7}" destId="{26D8FD1F-F810-4852-8E6A-2F2DDCCE8BD1}" srcOrd="0" destOrd="0" presId="urn:microsoft.com/office/officeart/2005/8/layout/default"/>
    <dgm:cxn modelId="{6B1CC118-3B7A-4FA5-BF0B-A1CA84E2ED99}" srcId="{F76C2421-0AF9-4EF6-A6FF-75EC24B037F7}" destId="{BA5404BD-3636-4371-97D3-B55B5B70AD29}" srcOrd="3" destOrd="0" parTransId="{A41EF1B6-594A-4867-BC23-61252868DF01}" sibTransId="{3F7E084E-8179-41C4-81F8-B6D5A0B27FD1}"/>
    <dgm:cxn modelId="{2598A768-A84D-4DB2-87F9-F4F6D6F72264}" type="presOf" srcId="{89537B27-32E4-4E48-A668-0E64EA168EFA}" destId="{F81993E3-557D-410F-A889-08AE1731134A}" srcOrd="0" destOrd="0" presId="urn:microsoft.com/office/officeart/2005/8/layout/default"/>
    <dgm:cxn modelId="{B76D44B9-42AB-47A1-A486-1A98FE464ACE}" srcId="{F76C2421-0AF9-4EF6-A6FF-75EC24B037F7}" destId="{2C2E3137-6DE7-4397-9A60-D14B8D975ABC}" srcOrd="1" destOrd="0" parTransId="{E75FBD84-7C21-40C9-B92B-B4F5E0293FC2}" sibTransId="{C8393133-4C7F-49AD-9912-7D5A2C304C05}"/>
    <dgm:cxn modelId="{F801F6BE-9BD8-45F4-8A1A-B9A3BD2B0960}" type="presOf" srcId="{2C2E3137-6DE7-4397-9A60-D14B8D975ABC}" destId="{23BA0A92-E9C4-453B-AAD1-4E5289723030}" srcOrd="0" destOrd="0" presId="urn:microsoft.com/office/officeart/2005/8/layout/default"/>
    <dgm:cxn modelId="{1B47E2CB-A619-4A9B-937F-31692E302472}" type="presOf" srcId="{78B205A6-1DEE-49B9-8937-FE45CA1836CC}" destId="{C667ECC3-33E8-4D34-BA49-90A82AB71948}" srcOrd="0" destOrd="0" presId="urn:microsoft.com/office/officeart/2005/8/layout/default"/>
    <dgm:cxn modelId="{7730A9F0-60BA-49BB-938D-4296A2C79885}" type="presOf" srcId="{BA5404BD-3636-4371-97D3-B55B5B70AD29}" destId="{A324BE1F-21E1-47F7-BEB3-5DBE1EC290C4}" srcOrd="0" destOrd="0" presId="urn:microsoft.com/office/officeart/2005/8/layout/default"/>
    <dgm:cxn modelId="{30F9F0FE-244F-453F-B6E8-6E9096A2CC6B}" srcId="{F76C2421-0AF9-4EF6-A6FF-75EC24B037F7}" destId="{78B205A6-1DEE-49B9-8937-FE45CA1836CC}" srcOrd="2" destOrd="0" parTransId="{7F459B9D-3F7B-4920-B52E-C06FD5BD210E}" sibTransId="{37E67C02-0F9F-418E-95A2-C058D15707D2}"/>
    <dgm:cxn modelId="{2B534A5C-9D0C-4AF9-9B9B-80EADBB8AE12}" type="presParOf" srcId="{26D8FD1F-F810-4852-8E6A-2F2DDCCE8BD1}" destId="{F81993E3-557D-410F-A889-08AE1731134A}" srcOrd="0" destOrd="0" presId="urn:microsoft.com/office/officeart/2005/8/layout/default"/>
    <dgm:cxn modelId="{701AF711-7C38-4925-9A92-9A7A7BCF3ACD}" type="presParOf" srcId="{26D8FD1F-F810-4852-8E6A-2F2DDCCE8BD1}" destId="{98D94D38-7C0D-4077-8B80-0523540553C3}" srcOrd="1" destOrd="0" presId="urn:microsoft.com/office/officeart/2005/8/layout/default"/>
    <dgm:cxn modelId="{1525D3A3-E428-42C8-A528-675F9F0C6DCD}" type="presParOf" srcId="{26D8FD1F-F810-4852-8E6A-2F2DDCCE8BD1}" destId="{23BA0A92-E9C4-453B-AAD1-4E5289723030}" srcOrd="2" destOrd="0" presId="urn:microsoft.com/office/officeart/2005/8/layout/default"/>
    <dgm:cxn modelId="{9D5E7664-2EAC-4710-ADC6-2A8868A622E1}" type="presParOf" srcId="{26D8FD1F-F810-4852-8E6A-2F2DDCCE8BD1}" destId="{7D00AF49-5D3A-47F5-AB52-4CFE26B7449B}" srcOrd="3" destOrd="0" presId="urn:microsoft.com/office/officeart/2005/8/layout/default"/>
    <dgm:cxn modelId="{D9CF35A9-DDA5-4DA1-AB1E-A2F9760D67CE}" type="presParOf" srcId="{26D8FD1F-F810-4852-8E6A-2F2DDCCE8BD1}" destId="{C667ECC3-33E8-4D34-BA49-90A82AB71948}" srcOrd="4" destOrd="0" presId="urn:microsoft.com/office/officeart/2005/8/layout/default"/>
    <dgm:cxn modelId="{DDC37F60-FB03-498C-8A48-84C82C0E3C2F}" type="presParOf" srcId="{26D8FD1F-F810-4852-8E6A-2F2DDCCE8BD1}" destId="{120AC80C-0AB4-4485-AFB7-7C1B897597B5}" srcOrd="5" destOrd="0" presId="urn:microsoft.com/office/officeart/2005/8/layout/default"/>
    <dgm:cxn modelId="{062D516A-241C-4D9F-AF37-65A23DE80915}" type="presParOf" srcId="{26D8FD1F-F810-4852-8E6A-2F2DDCCE8BD1}" destId="{A324BE1F-21E1-47F7-BEB3-5DBE1EC290C4}"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F3B6A-4509-4896-A6CE-405EA2D4730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5CBFE3D-2102-4CFC-BD5B-AEF514BDC88C}">
      <dgm:prSet/>
      <dgm:spPr/>
      <dgm:t>
        <a:bodyPr/>
        <a:lstStyle/>
        <a:p>
          <a:r>
            <a:rPr lang="en-US"/>
            <a:t>Partners</a:t>
          </a:r>
        </a:p>
      </dgm:t>
    </dgm:pt>
    <dgm:pt modelId="{93CFA32C-7C7C-47FE-AB25-E7132CEDF67D}" type="parTrans" cxnId="{5501790A-426B-4586-B1C9-AF1E49866A77}">
      <dgm:prSet/>
      <dgm:spPr/>
      <dgm:t>
        <a:bodyPr/>
        <a:lstStyle/>
        <a:p>
          <a:endParaRPr lang="en-US"/>
        </a:p>
      </dgm:t>
    </dgm:pt>
    <dgm:pt modelId="{6EB2D8D4-BB1F-4F5F-A275-7870224A42E9}" type="sibTrans" cxnId="{5501790A-426B-4586-B1C9-AF1E49866A77}">
      <dgm:prSet/>
      <dgm:spPr/>
      <dgm:t>
        <a:bodyPr/>
        <a:lstStyle/>
        <a:p>
          <a:endParaRPr lang="en-US"/>
        </a:p>
      </dgm:t>
    </dgm:pt>
    <dgm:pt modelId="{3B41C652-8612-42AB-8FB3-56B9940A1930}">
      <dgm:prSet/>
      <dgm:spPr/>
      <dgm:t>
        <a:bodyPr/>
        <a:lstStyle/>
        <a:p>
          <a:r>
            <a:rPr lang="en-US" dirty="0"/>
            <a:t>Philanthropy Funded Construction (1.4M dollars) </a:t>
          </a:r>
        </a:p>
      </dgm:t>
    </dgm:pt>
    <dgm:pt modelId="{BFD97D97-4B2C-4051-BAB5-8FB421C526EC}" type="parTrans" cxnId="{C2AE3B5A-5F00-4050-A207-742ADDCCF3D7}">
      <dgm:prSet/>
      <dgm:spPr/>
      <dgm:t>
        <a:bodyPr/>
        <a:lstStyle/>
        <a:p>
          <a:endParaRPr lang="en-US"/>
        </a:p>
      </dgm:t>
    </dgm:pt>
    <dgm:pt modelId="{DCABBF46-78CC-492D-BD7A-DD8D74C44ADB}" type="sibTrans" cxnId="{C2AE3B5A-5F00-4050-A207-742ADDCCF3D7}">
      <dgm:prSet/>
      <dgm:spPr/>
      <dgm:t>
        <a:bodyPr/>
        <a:lstStyle/>
        <a:p>
          <a:endParaRPr lang="en-US"/>
        </a:p>
      </dgm:t>
    </dgm:pt>
    <dgm:pt modelId="{FDECD1C5-2769-4840-916A-23B15FD9DB50}">
      <dgm:prSet/>
      <dgm:spPr/>
      <dgm:t>
        <a:bodyPr/>
        <a:lstStyle/>
        <a:p>
          <a:r>
            <a:rPr lang="en-US" dirty="0"/>
            <a:t>Conference room</a:t>
          </a:r>
        </a:p>
      </dgm:t>
    </dgm:pt>
    <dgm:pt modelId="{194D2EA2-27F1-4B6A-88F8-A9C6DC597C26}" type="parTrans" cxnId="{D38D4684-2B8A-4F72-9763-8A2E96E9A5DF}">
      <dgm:prSet/>
      <dgm:spPr/>
      <dgm:t>
        <a:bodyPr/>
        <a:lstStyle/>
        <a:p>
          <a:endParaRPr lang="en-US"/>
        </a:p>
      </dgm:t>
    </dgm:pt>
    <dgm:pt modelId="{D440B7D2-F2F2-42A7-BCE7-C1F1C5829420}" type="sibTrans" cxnId="{D38D4684-2B8A-4F72-9763-8A2E96E9A5DF}">
      <dgm:prSet/>
      <dgm:spPr/>
      <dgm:t>
        <a:bodyPr/>
        <a:lstStyle/>
        <a:p>
          <a:endParaRPr lang="en-US"/>
        </a:p>
      </dgm:t>
    </dgm:pt>
    <dgm:pt modelId="{81E25A04-7707-4F59-8432-E50B7DB2F211}">
      <dgm:prSet/>
      <dgm:spPr/>
      <dgm:t>
        <a:bodyPr/>
        <a:lstStyle/>
        <a:p>
          <a:r>
            <a:rPr lang="en-US" dirty="0"/>
            <a:t>Lobby Refresh</a:t>
          </a:r>
        </a:p>
      </dgm:t>
    </dgm:pt>
    <dgm:pt modelId="{B177EB12-97B8-4CA2-A45C-70B8EB7A5302}" type="parTrans" cxnId="{9A920A11-B174-4FB0-85B5-6EA431A2A4AE}">
      <dgm:prSet/>
      <dgm:spPr/>
      <dgm:t>
        <a:bodyPr/>
        <a:lstStyle/>
        <a:p>
          <a:endParaRPr lang="en-US"/>
        </a:p>
      </dgm:t>
    </dgm:pt>
    <dgm:pt modelId="{0A936F74-0105-4363-B46F-4727530DA273}" type="sibTrans" cxnId="{9A920A11-B174-4FB0-85B5-6EA431A2A4AE}">
      <dgm:prSet/>
      <dgm:spPr/>
      <dgm:t>
        <a:bodyPr/>
        <a:lstStyle/>
        <a:p>
          <a:endParaRPr lang="en-US"/>
        </a:p>
      </dgm:t>
    </dgm:pt>
    <dgm:pt modelId="{6EC22E1D-5EB6-4F2E-B7E0-D47A19AAF4B8}">
      <dgm:prSet/>
      <dgm:spPr/>
      <dgm:t>
        <a:bodyPr/>
        <a:lstStyle/>
        <a:p>
          <a:r>
            <a:rPr lang="en-US" dirty="0"/>
            <a:t>Bathrooms</a:t>
          </a:r>
        </a:p>
      </dgm:t>
    </dgm:pt>
    <dgm:pt modelId="{C88415BC-0754-4EF5-AF09-9C228A2DCDEA}" type="parTrans" cxnId="{5F3A5955-9B1A-40A4-860F-AB003AC0D18E}">
      <dgm:prSet/>
      <dgm:spPr/>
      <dgm:t>
        <a:bodyPr/>
        <a:lstStyle/>
        <a:p>
          <a:endParaRPr lang="en-US"/>
        </a:p>
      </dgm:t>
    </dgm:pt>
    <dgm:pt modelId="{983ECA4D-C0AA-4685-B7C4-978964128640}" type="sibTrans" cxnId="{5F3A5955-9B1A-40A4-860F-AB003AC0D18E}">
      <dgm:prSet/>
      <dgm:spPr/>
      <dgm:t>
        <a:bodyPr/>
        <a:lstStyle/>
        <a:p>
          <a:endParaRPr lang="en-US"/>
        </a:p>
      </dgm:t>
    </dgm:pt>
    <dgm:pt modelId="{8D71DA10-D292-4D6F-B7DD-4C430D9F941E}">
      <dgm:prSet/>
      <dgm:spPr/>
      <dgm:t>
        <a:bodyPr/>
        <a:lstStyle/>
        <a:p>
          <a:r>
            <a:rPr lang="en-US" dirty="0"/>
            <a:t>Programs on Mainstreet (Health Equity Programs)</a:t>
          </a:r>
        </a:p>
      </dgm:t>
    </dgm:pt>
    <dgm:pt modelId="{BEB38078-5AF6-4EBB-ABE7-F908BCA88C6C}" type="parTrans" cxnId="{349110B7-01DF-489F-9F82-1A075FBA7032}">
      <dgm:prSet/>
      <dgm:spPr/>
      <dgm:t>
        <a:bodyPr/>
        <a:lstStyle/>
        <a:p>
          <a:endParaRPr lang="en-US"/>
        </a:p>
      </dgm:t>
    </dgm:pt>
    <dgm:pt modelId="{8864A1E1-93E3-40F2-BD22-BF5F7C800F90}" type="sibTrans" cxnId="{349110B7-01DF-489F-9F82-1A075FBA7032}">
      <dgm:prSet/>
      <dgm:spPr/>
      <dgm:t>
        <a:bodyPr/>
        <a:lstStyle/>
        <a:p>
          <a:endParaRPr lang="en-US"/>
        </a:p>
      </dgm:t>
    </dgm:pt>
    <dgm:pt modelId="{6FFC0893-219C-4E74-BDD0-0E511EF51842}">
      <dgm:prSet/>
      <dgm:spPr/>
      <dgm:t>
        <a:bodyPr/>
        <a:lstStyle/>
        <a:p>
          <a:r>
            <a:rPr lang="en-US" dirty="0"/>
            <a:t>Food insecurity ( Backpacks, Homeless food boxes, Farm boxes, Surplus food)</a:t>
          </a:r>
        </a:p>
      </dgm:t>
    </dgm:pt>
    <dgm:pt modelId="{96FE739F-A3F8-495D-998C-A07BCDB431E3}" type="parTrans" cxnId="{393DDF39-B8C2-44E5-8D44-7640370E540F}">
      <dgm:prSet/>
      <dgm:spPr/>
      <dgm:t>
        <a:bodyPr/>
        <a:lstStyle/>
        <a:p>
          <a:endParaRPr lang="en-US"/>
        </a:p>
      </dgm:t>
    </dgm:pt>
    <dgm:pt modelId="{1AF341E5-6B1C-48A0-B4BB-D555C3FDD453}" type="sibTrans" cxnId="{393DDF39-B8C2-44E5-8D44-7640370E540F}">
      <dgm:prSet/>
      <dgm:spPr/>
      <dgm:t>
        <a:bodyPr/>
        <a:lstStyle/>
        <a:p>
          <a:endParaRPr lang="en-US"/>
        </a:p>
      </dgm:t>
    </dgm:pt>
    <dgm:pt modelId="{73C9998F-AEB3-40B2-A7B0-CB34CE12D2CF}">
      <dgm:prSet/>
      <dgm:spPr/>
      <dgm:t>
        <a:bodyPr/>
        <a:lstStyle/>
        <a:p>
          <a:r>
            <a:rPr lang="en-US"/>
            <a:t>DME ( Durable Medical Equipment)</a:t>
          </a:r>
        </a:p>
      </dgm:t>
    </dgm:pt>
    <dgm:pt modelId="{9F712408-E696-49B5-A95B-EBC962A84B8C}" type="parTrans" cxnId="{634E0DBB-DCAD-4641-B2FA-10A7A262C7C0}">
      <dgm:prSet/>
      <dgm:spPr/>
      <dgm:t>
        <a:bodyPr/>
        <a:lstStyle/>
        <a:p>
          <a:endParaRPr lang="en-US"/>
        </a:p>
      </dgm:t>
    </dgm:pt>
    <dgm:pt modelId="{FE1775A2-40C5-4F82-990D-1873B9A0F8CF}" type="sibTrans" cxnId="{634E0DBB-DCAD-4641-B2FA-10A7A262C7C0}">
      <dgm:prSet/>
      <dgm:spPr/>
      <dgm:t>
        <a:bodyPr/>
        <a:lstStyle/>
        <a:p>
          <a:endParaRPr lang="en-US"/>
        </a:p>
      </dgm:t>
    </dgm:pt>
    <dgm:pt modelId="{5B4FEB50-DE38-4E61-A092-9D6D57FC3BA7}">
      <dgm:prSet/>
      <dgm:spPr/>
      <dgm:t>
        <a:bodyPr/>
        <a:lstStyle/>
        <a:p>
          <a:r>
            <a:rPr lang="en-US" dirty="0"/>
            <a:t>Personal Care items</a:t>
          </a:r>
        </a:p>
      </dgm:t>
    </dgm:pt>
    <dgm:pt modelId="{FDF4672E-5DDD-4402-AAB3-A04CBBC09B14}" type="parTrans" cxnId="{52B72170-59C6-4111-85B2-588D933D2E39}">
      <dgm:prSet/>
      <dgm:spPr/>
      <dgm:t>
        <a:bodyPr/>
        <a:lstStyle/>
        <a:p>
          <a:endParaRPr lang="en-US"/>
        </a:p>
      </dgm:t>
    </dgm:pt>
    <dgm:pt modelId="{F83B93D0-CB89-41A7-8A25-18DC7F02F3BF}" type="sibTrans" cxnId="{52B72170-59C6-4111-85B2-588D933D2E39}">
      <dgm:prSet/>
      <dgm:spPr/>
      <dgm:t>
        <a:bodyPr/>
        <a:lstStyle/>
        <a:p>
          <a:endParaRPr lang="en-US"/>
        </a:p>
      </dgm:t>
    </dgm:pt>
    <dgm:pt modelId="{378B58A9-DACF-4822-BF81-E3DD2BA86585}">
      <dgm:prSet/>
      <dgm:spPr/>
      <dgm:t>
        <a:bodyPr/>
        <a:lstStyle/>
        <a:p>
          <a:r>
            <a:rPr lang="en-US" dirty="0"/>
            <a:t>Expansion of Tiny Steps program (Cribs, car seats)</a:t>
          </a:r>
        </a:p>
      </dgm:t>
    </dgm:pt>
    <dgm:pt modelId="{80A01FC3-0879-44D3-A089-DBDCB65C40B1}" type="parTrans" cxnId="{FB341E0A-883E-4360-8442-ADECE7439455}">
      <dgm:prSet/>
      <dgm:spPr/>
      <dgm:t>
        <a:bodyPr/>
        <a:lstStyle/>
        <a:p>
          <a:endParaRPr lang="en-US"/>
        </a:p>
      </dgm:t>
    </dgm:pt>
    <dgm:pt modelId="{9D740D1D-481F-41CF-81BA-0E5A1041B697}" type="sibTrans" cxnId="{FB341E0A-883E-4360-8442-ADECE7439455}">
      <dgm:prSet/>
      <dgm:spPr/>
      <dgm:t>
        <a:bodyPr/>
        <a:lstStyle/>
        <a:p>
          <a:endParaRPr lang="en-US"/>
        </a:p>
      </dgm:t>
    </dgm:pt>
    <dgm:pt modelId="{058F8275-555F-4F8A-A77D-F50B8D8759EC}">
      <dgm:prSet/>
      <dgm:spPr/>
      <dgm:t>
        <a:bodyPr/>
        <a:lstStyle/>
        <a:p>
          <a:r>
            <a:rPr lang="en-US" b="0" dirty="0"/>
            <a:t>Community Health Workers (to be funded by Philanthropy)</a:t>
          </a:r>
        </a:p>
      </dgm:t>
    </dgm:pt>
    <dgm:pt modelId="{B0039F62-3463-41EE-BF73-EDC7D381D0EA}" type="parTrans" cxnId="{E29E7ABD-A8DA-4E15-9C03-98E9A2D8C030}">
      <dgm:prSet/>
      <dgm:spPr/>
      <dgm:t>
        <a:bodyPr/>
        <a:lstStyle/>
        <a:p>
          <a:endParaRPr lang="en-US"/>
        </a:p>
      </dgm:t>
    </dgm:pt>
    <dgm:pt modelId="{768F0AE7-298B-4EFB-95B9-F60FAEABE343}" type="sibTrans" cxnId="{E29E7ABD-A8DA-4E15-9C03-98E9A2D8C030}">
      <dgm:prSet/>
      <dgm:spPr/>
      <dgm:t>
        <a:bodyPr/>
        <a:lstStyle/>
        <a:p>
          <a:endParaRPr lang="en-US"/>
        </a:p>
      </dgm:t>
    </dgm:pt>
    <dgm:pt modelId="{94D1CEE6-ACE5-4391-9C50-2460FE2D1C72}">
      <dgm:prSet/>
      <dgm:spPr/>
      <dgm:t>
        <a:bodyPr/>
        <a:lstStyle/>
        <a:p>
          <a:r>
            <a:rPr lang="en-US" dirty="0"/>
            <a:t>Mainstreet tenant build out</a:t>
          </a:r>
        </a:p>
      </dgm:t>
    </dgm:pt>
    <dgm:pt modelId="{C242D58D-4E04-47E4-A67E-0D37F7DDB176}" type="parTrans" cxnId="{21945CD2-9E79-4E4F-8561-496B92403961}">
      <dgm:prSet/>
      <dgm:spPr/>
      <dgm:t>
        <a:bodyPr/>
        <a:lstStyle/>
        <a:p>
          <a:endParaRPr lang="en-US"/>
        </a:p>
      </dgm:t>
    </dgm:pt>
    <dgm:pt modelId="{37B0BA22-907F-42E4-B64B-975719F9DD13}" type="sibTrans" cxnId="{21945CD2-9E79-4E4F-8561-496B92403961}">
      <dgm:prSet/>
      <dgm:spPr/>
      <dgm:t>
        <a:bodyPr/>
        <a:lstStyle/>
        <a:p>
          <a:endParaRPr lang="en-US"/>
        </a:p>
      </dgm:t>
    </dgm:pt>
    <dgm:pt modelId="{9B30B851-BD67-4FBC-981C-2F9509557F08}">
      <dgm:prSet/>
      <dgm:spPr/>
      <dgm:t>
        <a:bodyPr/>
        <a:lstStyle/>
        <a:p>
          <a:r>
            <a:rPr lang="en-US" dirty="0"/>
            <a:t>Engage smaller community-based organizations </a:t>
          </a:r>
        </a:p>
      </dgm:t>
    </dgm:pt>
    <dgm:pt modelId="{78F0D95A-019D-40EB-9B06-168C51D7CEFB}" type="parTrans" cxnId="{2812FB8F-7F52-4FFB-BA4C-5F02DF5313FB}">
      <dgm:prSet/>
      <dgm:spPr/>
      <dgm:t>
        <a:bodyPr/>
        <a:lstStyle/>
        <a:p>
          <a:endParaRPr lang="en-US"/>
        </a:p>
      </dgm:t>
    </dgm:pt>
    <dgm:pt modelId="{BB92A589-C11C-4DB9-939B-1B79F6DEA449}" type="sibTrans" cxnId="{2812FB8F-7F52-4FFB-BA4C-5F02DF5313FB}">
      <dgm:prSet/>
      <dgm:spPr/>
      <dgm:t>
        <a:bodyPr/>
        <a:lstStyle/>
        <a:p>
          <a:endParaRPr lang="en-US"/>
        </a:p>
      </dgm:t>
    </dgm:pt>
    <dgm:pt modelId="{B4D4374C-6FF2-4FD3-9E77-448800ABBB9C}">
      <dgm:prSet/>
      <dgm:spPr/>
      <dgm:t>
        <a:bodyPr/>
        <a:lstStyle/>
        <a:p>
          <a:r>
            <a:rPr lang="en-US" dirty="0"/>
            <a:t>Educational partners</a:t>
          </a:r>
        </a:p>
      </dgm:t>
    </dgm:pt>
    <dgm:pt modelId="{3A63A688-E157-4529-91B1-84078011A2B5}" type="parTrans" cxnId="{1D7FA471-8905-4639-95FE-214EB708D1D9}">
      <dgm:prSet/>
      <dgm:spPr/>
      <dgm:t>
        <a:bodyPr/>
        <a:lstStyle/>
        <a:p>
          <a:endParaRPr lang="en-US"/>
        </a:p>
      </dgm:t>
    </dgm:pt>
    <dgm:pt modelId="{DC5D9EE0-C86B-4D43-8FAA-D679B187E21D}" type="sibTrans" cxnId="{1D7FA471-8905-4639-95FE-214EB708D1D9}">
      <dgm:prSet/>
      <dgm:spPr/>
      <dgm:t>
        <a:bodyPr/>
        <a:lstStyle/>
        <a:p>
          <a:endParaRPr lang="en-US"/>
        </a:p>
      </dgm:t>
    </dgm:pt>
    <dgm:pt modelId="{62123593-9923-4CD3-BAD9-F25CE681F8D5}">
      <dgm:prSet/>
      <dgm:spPr/>
      <dgm:t>
        <a:bodyPr/>
        <a:lstStyle/>
        <a:p>
          <a:r>
            <a:rPr lang="en-US" dirty="0"/>
            <a:t>Focus on Delaware partners for Behavioral Health/SUD services</a:t>
          </a:r>
        </a:p>
      </dgm:t>
    </dgm:pt>
    <dgm:pt modelId="{C0E8D994-2AC0-4130-9205-BD804143A4C3}" type="parTrans" cxnId="{1083781D-8C70-4730-8DDA-DD81733D4BA3}">
      <dgm:prSet/>
      <dgm:spPr/>
      <dgm:t>
        <a:bodyPr/>
        <a:lstStyle/>
        <a:p>
          <a:endParaRPr lang="en-US"/>
        </a:p>
      </dgm:t>
    </dgm:pt>
    <dgm:pt modelId="{1F258C2F-EA5E-47EC-B837-ABD82FC08AF7}" type="sibTrans" cxnId="{1083781D-8C70-4730-8DDA-DD81733D4BA3}">
      <dgm:prSet/>
      <dgm:spPr/>
      <dgm:t>
        <a:bodyPr/>
        <a:lstStyle/>
        <a:p>
          <a:endParaRPr lang="en-US"/>
        </a:p>
      </dgm:t>
    </dgm:pt>
    <dgm:pt modelId="{241FF33C-B1EA-4B83-AF36-09C87131BF2F}">
      <dgm:prSet/>
      <dgm:spPr/>
      <dgm:t>
        <a:bodyPr/>
        <a:lstStyle/>
        <a:p>
          <a:r>
            <a:rPr lang="en-US" dirty="0"/>
            <a:t>Follow up and reengage partners both small and large (i.e. Nemours, NovaCare, Delaware Hospice-dementia)</a:t>
          </a:r>
        </a:p>
      </dgm:t>
    </dgm:pt>
    <dgm:pt modelId="{52078A69-8239-44C5-AAA6-DC573713C661}" type="parTrans" cxnId="{8B0814AD-123C-47B0-8ED0-79DD2AD47B32}">
      <dgm:prSet/>
      <dgm:spPr/>
      <dgm:t>
        <a:bodyPr/>
        <a:lstStyle/>
        <a:p>
          <a:endParaRPr lang="en-US"/>
        </a:p>
      </dgm:t>
    </dgm:pt>
    <dgm:pt modelId="{347D8602-9685-4477-A3D5-638A33872B29}" type="sibTrans" cxnId="{8B0814AD-123C-47B0-8ED0-79DD2AD47B32}">
      <dgm:prSet/>
      <dgm:spPr/>
      <dgm:t>
        <a:bodyPr/>
        <a:lstStyle/>
        <a:p>
          <a:endParaRPr lang="en-US"/>
        </a:p>
      </dgm:t>
    </dgm:pt>
    <dgm:pt modelId="{768B4E82-DBEF-4682-91FE-4F2662BE6080}">
      <dgm:prSet/>
      <dgm:spPr/>
      <dgm:t>
        <a:bodyPr/>
        <a:lstStyle/>
        <a:p>
          <a:r>
            <a:rPr lang="en-US" dirty="0"/>
            <a:t>Financial Literacy</a:t>
          </a:r>
        </a:p>
      </dgm:t>
    </dgm:pt>
    <dgm:pt modelId="{FD49244A-359F-484D-887C-897C33258E6A}" type="parTrans" cxnId="{59E6C4D4-169B-41C1-8191-A8860D1E9C14}">
      <dgm:prSet/>
      <dgm:spPr/>
      <dgm:t>
        <a:bodyPr/>
        <a:lstStyle/>
        <a:p>
          <a:endParaRPr lang="en-US"/>
        </a:p>
      </dgm:t>
    </dgm:pt>
    <dgm:pt modelId="{6BA9CF7F-B65F-48B2-9CBD-18583A5343EF}" type="sibTrans" cxnId="{59E6C4D4-169B-41C1-8191-A8860D1E9C14}">
      <dgm:prSet/>
      <dgm:spPr/>
      <dgm:t>
        <a:bodyPr/>
        <a:lstStyle/>
        <a:p>
          <a:endParaRPr lang="en-US"/>
        </a:p>
      </dgm:t>
    </dgm:pt>
    <dgm:pt modelId="{ADAB5CD0-9CEF-4D4E-B845-47CB46B312C4}">
      <dgm:prSet/>
      <dgm:spPr/>
      <dgm:t>
        <a:bodyPr/>
        <a:lstStyle/>
        <a:p>
          <a:r>
            <a:rPr lang="en-US" dirty="0"/>
            <a:t>Access to Healthcare </a:t>
          </a:r>
        </a:p>
      </dgm:t>
    </dgm:pt>
    <dgm:pt modelId="{B2867DB7-743B-4215-83B5-6189F4ABA18C}" type="parTrans" cxnId="{41F5B084-8A12-4B27-B4D8-CE342CA641DF}">
      <dgm:prSet/>
      <dgm:spPr/>
      <dgm:t>
        <a:bodyPr/>
        <a:lstStyle/>
        <a:p>
          <a:endParaRPr lang="en-US"/>
        </a:p>
      </dgm:t>
    </dgm:pt>
    <dgm:pt modelId="{F20321AB-3003-4DEC-A896-C19AE85280D4}" type="sibTrans" cxnId="{41F5B084-8A12-4B27-B4D8-CE342CA641DF}">
      <dgm:prSet/>
      <dgm:spPr/>
      <dgm:t>
        <a:bodyPr/>
        <a:lstStyle/>
        <a:p>
          <a:endParaRPr lang="en-US"/>
        </a:p>
      </dgm:t>
    </dgm:pt>
    <dgm:pt modelId="{40DBBAF7-D3A4-4DA2-A21A-572677CEAC23}">
      <dgm:prSet/>
      <dgm:spPr/>
      <dgm:t>
        <a:bodyPr/>
        <a:lstStyle/>
        <a:p>
          <a:r>
            <a:rPr lang="en-US" dirty="0"/>
            <a:t>SIOH self-sufficiency programs</a:t>
          </a:r>
        </a:p>
      </dgm:t>
    </dgm:pt>
    <dgm:pt modelId="{502F7099-BE08-4DA2-B794-2CF045DE70BB}" type="parTrans" cxnId="{4C4FCAD2-ABF6-4003-8A13-49DA6714CF09}">
      <dgm:prSet/>
      <dgm:spPr/>
      <dgm:t>
        <a:bodyPr/>
        <a:lstStyle/>
        <a:p>
          <a:endParaRPr lang="en-US"/>
        </a:p>
      </dgm:t>
    </dgm:pt>
    <dgm:pt modelId="{2CB5CDB8-E2BA-45FF-AD1B-B7F1DE5CEE05}" type="sibTrans" cxnId="{4C4FCAD2-ABF6-4003-8A13-49DA6714CF09}">
      <dgm:prSet/>
      <dgm:spPr/>
      <dgm:t>
        <a:bodyPr/>
        <a:lstStyle/>
        <a:p>
          <a:endParaRPr lang="en-US"/>
        </a:p>
      </dgm:t>
    </dgm:pt>
    <dgm:pt modelId="{719F05D6-5D4B-464D-9DAE-C23B6B7024B6}">
      <dgm:prSet/>
      <dgm:spPr/>
      <dgm:t>
        <a:bodyPr/>
        <a:lstStyle/>
        <a:p>
          <a:r>
            <a:rPr lang="en-US" dirty="0"/>
            <a:t>Develop outcome and measures</a:t>
          </a:r>
        </a:p>
      </dgm:t>
    </dgm:pt>
    <dgm:pt modelId="{58252272-2BB1-4E66-B571-9188D7D02198}" type="parTrans" cxnId="{0E4DF51B-1C55-45FE-A29B-1BFD9373AA1C}">
      <dgm:prSet/>
      <dgm:spPr/>
      <dgm:t>
        <a:bodyPr/>
        <a:lstStyle/>
        <a:p>
          <a:endParaRPr lang="en-US"/>
        </a:p>
      </dgm:t>
    </dgm:pt>
    <dgm:pt modelId="{FE83257E-43A4-4F06-92C1-2FFC3DEB80FC}" type="sibTrans" cxnId="{0E4DF51B-1C55-45FE-A29B-1BFD9373AA1C}">
      <dgm:prSet/>
      <dgm:spPr/>
      <dgm:t>
        <a:bodyPr/>
        <a:lstStyle/>
        <a:p>
          <a:endParaRPr lang="en-US"/>
        </a:p>
      </dgm:t>
    </dgm:pt>
    <dgm:pt modelId="{8DFB5D90-CB31-4203-98DC-37413E094155}" type="pres">
      <dgm:prSet presAssocID="{930F3B6A-4509-4896-A6CE-405EA2D4730C}" presName="linear" presStyleCnt="0">
        <dgm:presLayoutVars>
          <dgm:dir/>
          <dgm:animLvl val="lvl"/>
          <dgm:resizeHandles val="exact"/>
        </dgm:presLayoutVars>
      </dgm:prSet>
      <dgm:spPr/>
    </dgm:pt>
    <dgm:pt modelId="{B7D882F3-504A-46DA-9750-D9CA0C1E85F5}" type="pres">
      <dgm:prSet presAssocID="{15CBFE3D-2102-4CFC-BD5B-AEF514BDC88C}" presName="parentLin" presStyleCnt="0"/>
      <dgm:spPr/>
    </dgm:pt>
    <dgm:pt modelId="{AE6AE866-F8D2-4A96-8233-E4EB1E9C0229}" type="pres">
      <dgm:prSet presAssocID="{15CBFE3D-2102-4CFC-BD5B-AEF514BDC88C}" presName="parentLeftMargin" presStyleLbl="node1" presStyleIdx="0" presStyleCnt="4"/>
      <dgm:spPr/>
    </dgm:pt>
    <dgm:pt modelId="{997E1B53-5DCA-4DE2-B6A4-D8EDDAFFA47E}" type="pres">
      <dgm:prSet presAssocID="{15CBFE3D-2102-4CFC-BD5B-AEF514BDC88C}" presName="parentText" presStyleLbl="node1" presStyleIdx="0" presStyleCnt="4">
        <dgm:presLayoutVars>
          <dgm:chMax val="0"/>
          <dgm:bulletEnabled val="1"/>
        </dgm:presLayoutVars>
      </dgm:prSet>
      <dgm:spPr/>
    </dgm:pt>
    <dgm:pt modelId="{5600F096-81DF-4387-99F3-F7561CED4E3E}" type="pres">
      <dgm:prSet presAssocID="{15CBFE3D-2102-4CFC-BD5B-AEF514BDC88C}" presName="negativeSpace" presStyleCnt="0"/>
      <dgm:spPr/>
    </dgm:pt>
    <dgm:pt modelId="{E54966DB-4DFD-4EE3-BDDF-3B1AB0CAF1D0}" type="pres">
      <dgm:prSet presAssocID="{15CBFE3D-2102-4CFC-BD5B-AEF514BDC88C}" presName="childText" presStyleLbl="conFgAcc1" presStyleIdx="0" presStyleCnt="4">
        <dgm:presLayoutVars>
          <dgm:bulletEnabled val="1"/>
        </dgm:presLayoutVars>
      </dgm:prSet>
      <dgm:spPr/>
    </dgm:pt>
    <dgm:pt modelId="{DA9DB9BC-ED64-4C07-A7BE-03219DE4A907}" type="pres">
      <dgm:prSet presAssocID="{6EB2D8D4-BB1F-4F5F-A275-7870224A42E9}" presName="spaceBetweenRectangles" presStyleCnt="0"/>
      <dgm:spPr/>
    </dgm:pt>
    <dgm:pt modelId="{963DEE71-750F-4D48-92C3-B6E46F8FDCA7}" type="pres">
      <dgm:prSet presAssocID="{3B41C652-8612-42AB-8FB3-56B9940A1930}" presName="parentLin" presStyleCnt="0"/>
      <dgm:spPr/>
    </dgm:pt>
    <dgm:pt modelId="{D0505C49-B38C-4726-953B-6DC9BCFE8A59}" type="pres">
      <dgm:prSet presAssocID="{3B41C652-8612-42AB-8FB3-56B9940A1930}" presName="parentLeftMargin" presStyleLbl="node1" presStyleIdx="0" presStyleCnt="4"/>
      <dgm:spPr/>
    </dgm:pt>
    <dgm:pt modelId="{414AF822-304C-4AA5-8CF8-43B822E16D48}" type="pres">
      <dgm:prSet presAssocID="{3B41C652-8612-42AB-8FB3-56B9940A1930}" presName="parentText" presStyleLbl="node1" presStyleIdx="1" presStyleCnt="4">
        <dgm:presLayoutVars>
          <dgm:chMax val="0"/>
          <dgm:bulletEnabled val="1"/>
        </dgm:presLayoutVars>
      </dgm:prSet>
      <dgm:spPr/>
    </dgm:pt>
    <dgm:pt modelId="{E73A9FEC-D636-4AD8-BDFB-A06034428344}" type="pres">
      <dgm:prSet presAssocID="{3B41C652-8612-42AB-8FB3-56B9940A1930}" presName="negativeSpace" presStyleCnt="0"/>
      <dgm:spPr/>
    </dgm:pt>
    <dgm:pt modelId="{74C624B9-FCE1-4D21-9A45-6A756E68DA63}" type="pres">
      <dgm:prSet presAssocID="{3B41C652-8612-42AB-8FB3-56B9940A1930}" presName="childText" presStyleLbl="conFgAcc1" presStyleIdx="1" presStyleCnt="4">
        <dgm:presLayoutVars>
          <dgm:bulletEnabled val="1"/>
        </dgm:presLayoutVars>
      </dgm:prSet>
      <dgm:spPr/>
    </dgm:pt>
    <dgm:pt modelId="{697D9CA8-E07C-49E4-9BAA-30AE3FE8D6B7}" type="pres">
      <dgm:prSet presAssocID="{DCABBF46-78CC-492D-BD7A-DD8D74C44ADB}" presName="spaceBetweenRectangles" presStyleCnt="0"/>
      <dgm:spPr/>
    </dgm:pt>
    <dgm:pt modelId="{FE51007F-85BD-4E68-A56C-DB2D9F4C4E28}" type="pres">
      <dgm:prSet presAssocID="{8D71DA10-D292-4D6F-B7DD-4C430D9F941E}" presName="parentLin" presStyleCnt="0"/>
      <dgm:spPr/>
    </dgm:pt>
    <dgm:pt modelId="{BD6DDFD1-6BBB-4B29-9204-01D08AD7ACCB}" type="pres">
      <dgm:prSet presAssocID="{8D71DA10-D292-4D6F-B7DD-4C430D9F941E}" presName="parentLeftMargin" presStyleLbl="node1" presStyleIdx="1" presStyleCnt="4"/>
      <dgm:spPr/>
    </dgm:pt>
    <dgm:pt modelId="{2AC237A5-1B3F-4287-BBCE-22ACBD1B9B67}" type="pres">
      <dgm:prSet presAssocID="{8D71DA10-D292-4D6F-B7DD-4C430D9F941E}" presName="parentText" presStyleLbl="node1" presStyleIdx="2" presStyleCnt="4">
        <dgm:presLayoutVars>
          <dgm:chMax val="0"/>
          <dgm:bulletEnabled val="1"/>
        </dgm:presLayoutVars>
      </dgm:prSet>
      <dgm:spPr/>
    </dgm:pt>
    <dgm:pt modelId="{07F7AEFA-B5F7-4672-896B-EB16F5BD65E9}" type="pres">
      <dgm:prSet presAssocID="{8D71DA10-D292-4D6F-B7DD-4C430D9F941E}" presName="negativeSpace" presStyleCnt="0"/>
      <dgm:spPr/>
    </dgm:pt>
    <dgm:pt modelId="{41A75D4B-2CF8-4CAD-8CD4-CC33FD0F2823}" type="pres">
      <dgm:prSet presAssocID="{8D71DA10-D292-4D6F-B7DD-4C430D9F941E}" presName="childText" presStyleLbl="conFgAcc1" presStyleIdx="2" presStyleCnt="4">
        <dgm:presLayoutVars>
          <dgm:bulletEnabled val="1"/>
        </dgm:presLayoutVars>
      </dgm:prSet>
      <dgm:spPr/>
    </dgm:pt>
    <dgm:pt modelId="{60742615-6BB2-4FBD-ABAB-1C1F46032546}" type="pres">
      <dgm:prSet presAssocID="{8864A1E1-93E3-40F2-BD22-BF5F7C800F90}" presName="spaceBetweenRectangles" presStyleCnt="0"/>
      <dgm:spPr/>
    </dgm:pt>
    <dgm:pt modelId="{41BD7788-31B2-4A22-92DA-E73A7ABBD521}" type="pres">
      <dgm:prSet presAssocID="{058F8275-555F-4F8A-A77D-F50B8D8759EC}" presName="parentLin" presStyleCnt="0"/>
      <dgm:spPr/>
    </dgm:pt>
    <dgm:pt modelId="{1F87D2BB-DB29-41BF-9D9E-26CC096F3CC5}" type="pres">
      <dgm:prSet presAssocID="{058F8275-555F-4F8A-A77D-F50B8D8759EC}" presName="parentLeftMargin" presStyleLbl="node1" presStyleIdx="2" presStyleCnt="4"/>
      <dgm:spPr/>
    </dgm:pt>
    <dgm:pt modelId="{EE3916DA-7763-47A9-A249-0F1779E9006C}" type="pres">
      <dgm:prSet presAssocID="{058F8275-555F-4F8A-A77D-F50B8D8759EC}" presName="parentText" presStyleLbl="node1" presStyleIdx="3" presStyleCnt="4">
        <dgm:presLayoutVars>
          <dgm:chMax val="0"/>
          <dgm:bulletEnabled val="1"/>
        </dgm:presLayoutVars>
      </dgm:prSet>
      <dgm:spPr/>
    </dgm:pt>
    <dgm:pt modelId="{C05012CB-DB5E-48F1-A3CB-7A0493C1710D}" type="pres">
      <dgm:prSet presAssocID="{058F8275-555F-4F8A-A77D-F50B8D8759EC}" presName="negativeSpace" presStyleCnt="0"/>
      <dgm:spPr/>
    </dgm:pt>
    <dgm:pt modelId="{0C9B343D-1D81-480C-A46F-05F91D69965E}" type="pres">
      <dgm:prSet presAssocID="{058F8275-555F-4F8A-A77D-F50B8D8759EC}" presName="childText" presStyleLbl="conFgAcc1" presStyleIdx="3" presStyleCnt="4">
        <dgm:presLayoutVars>
          <dgm:bulletEnabled val="1"/>
        </dgm:presLayoutVars>
      </dgm:prSet>
      <dgm:spPr/>
    </dgm:pt>
  </dgm:ptLst>
  <dgm:cxnLst>
    <dgm:cxn modelId="{53937106-8343-4EBC-B5A0-6E44645BCE74}" type="presOf" srcId="{15CBFE3D-2102-4CFC-BD5B-AEF514BDC88C}" destId="{997E1B53-5DCA-4DE2-B6A4-D8EDDAFFA47E}" srcOrd="1" destOrd="0" presId="urn:microsoft.com/office/officeart/2005/8/layout/list1"/>
    <dgm:cxn modelId="{FB341E0A-883E-4360-8442-ADECE7439455}" srcId="{8D71DA10-D292-4D6F-B7DD-4C430D9F941E}" destId="{378B58A9-DACF-4822-BF81-E3DD2BA86585}" srcOrd="6" destOrd="0" parTransId="{80A01FC3-0879-44D3-A089-DBDCB65C40B1}" sibTransId="{9D740D1D-481F-41CF-81BA-0E5A1041B697}"/>
    <dgm:cxn modelId="{5501790A-426B-4586-B1C9-AF1E49866A77}" srcId="{930F3B6A-4509-4896-A6CE-405EA2D4730C}" destId="{15CBFE3D-2102-4CFC-BD5B-AEF514BDC88C}" srcOrd="0" destOrd="0" parTransId="{93CFA32C-7C7C-47FE-AB25-E7132CEDF67D}" sibTransId="{6EB2D8D4-BB1F-4F5F-A275-7870224A42E9}"/>
    <dgm:cxn modelId="{B854680E-C1F2-432A-BC7D-938864D5993C}" type="presOf" srcId="{40DBBAF7-D3A4-4DA2-A21A-572677CEAC23}" destId="{41A75D4B-2CF8-4CAD-8CD4-CC33FD0F2823}" srcOrd="0" destOrd="5" presId="urn:microsoft.com/office/officeart/2005/8/layout/list1"/>
    <dgm:cxn modelId="{9A920A11-B174-4FB0-85B5-6EA431A2A4AE}" srcId="{3B41C652-8612-42AB-8FB3-56B9940A1930}" destId="{81E25A04-7707-4F59-8432-E50B7DB2F211}" srcOrd="2" destOrd="0" parTransId="{B177EB12-97B8-4CA2-A45C-70B8EB7A5302}" sibTransId="{0A936F74-0105-4363-B46F-4727530DA273}"/>
    <dgm:cxn modelId="{3ECD4112-A550-4613-A2D1-2987E18B8540}" type="presOf" srcId="{058F8275-555F-4F8A-A77D-F50B8D8759EC}" destId="{EE3916DA-7763-47A9-A249-0F1779E9006C}" srcOrd="1" destOrd="0" presId="urn:microsoft.com/office/officeart/2005/8/layout/list1"/>
    <dgm:cxn modelId="{0B84E113-44F6-4CD8-8B29-42252E31AFC7}" type="presOf" srcId="{378B58A9-DACF-4822-BF81-E3DD2BA86585}" destId="{41A75D4B-2CF8-4CAD-8CD4-CC33FD0F2823}" srcOrd="0" destOrd="6" presId="urn:microsoft.com/office/officeart/2005/8/layout/list1"/>
    <dgm:cxn modelId="{0E4DF51B-1C55-45FE-A29B-1BFD9373AA1C}" srcId="{15CBFE3D-2102-4CFC-BD5B-AEF514BDC88C}" destId="{719F05D6-5D4B-464D-9DAE-C23B6B7024B6}" srcOrd="4" destOrd="0" parTransId="{58252272-2BB1-4E66-B571-9188D7D02198}" sibTransId="{FE83257E-43A4-4F06-92C1-2FFC3DEB80FC}"/>
    <dgm:cxn modelId="{C6D4181C-ACCA-4E49-8939-401E534E1470}" type="presOf" srcId="{719F05D6-5D4B-464D-9DAE-C23B6B7024B6}" destId="{E54966DB-4DFD-4EE3-BDDF-3B1AB0CAF1D0}" srcOrd="0" destOrd="4" presId="urn:microsoft.com/office/officeart/2005/8/layout/list1"/>
    <dgm:cxn modelId="{1083781D-8C70-4730-8DDA-DD81733D4BA3}" srcId="{15CBFE3D-2102-4CFC-BD5B-AEF514BDC88C}" destId="{62123593-9923-4CD3-BAD9-F25CE681F8D5}" srcOrd="1" destOrd="0" parTransId="{C0E8D994-2AC0-4130-9205-BD804143A4C3}" sibTransId="{1F258C2F-EA5E-47EC-B837-ABD82FC08AF7}"/>
    <dgm:cxn modelId="{8DE0192A-F6C2-4077-B8D0-0AAD4952DC16}" type="presOf" srcId="{81E25A04-7707-4F59-8432-E50B7DB2F211}" destId="{74C624B9-FCE1-4D21-9A45-6A756E68DA63}" srcOrd="0" destOrd="2" presId="urn:microsoft.com/office/officeart/2005/8/layout/list1"/>
    <dgm:cxn modelId="{6666AF2C-F721-4F38-871B-074364B15124}" type="presOf" srcId="{9B30B851-BD67-4FBC-981C-2F9509557F08}" destId="{E54966DB-4DFD-4EE3-BDDF-3B1AB0CAF1D0}" srcOrd="0" destOrd="0" presId="urn:microsoft.com/office/officeart/2005/8/layout/list1"/>
    <dgm:cxn modelId="{BE3BB92C-D663-4C7D-9EBD-86B3811E738D}" type="presOf" srcId="{3B41C652-8612-42AB-8FB3-56B9940A1930}" destId="{D0505C49-B38C-4726-953B-6DC9BCFE8A59}" srcOrd="0" destOrd="0" presId="urn:microsoft.com/office/officeart/2005/8/layout/list1"/>
    <dgm:cxn modelId="{393DDF39-B8C2-44E5-8D44-7640370E540F}" srcId="{8D71DA10-D292-4D6F-B7DD-4C430D9F941E}" destId="{6FFC0893-219C-4E74-BDD0-0E511EF51842}" srcOrd="0" destOrd="0" parTransId="{96FE739F-A3F8-495D-998C-A07BCDB431E3}" sibTransId="{1AF341E5-6B1C-48A0-B4BB-D555C3FDD453}"/>
    <dgm:cxn modelId="{2C18093F-3099-4047-AA4B-BBD654DE8978}" type="presOf" srcId="{B4D4374C-6FF2-4FD3-9E77-448800ABBB9C}" destId="{E54966DB-4DFD-4EE3-BDDF-3B1AB0CAF1D0}" srcOrd="0" destOrd="3" presId="urn:microsoft.com/office/officeart/2005/8/layout/list1"/>
    <dgm:cxn modelId="{7386345F-6CD9-4F97-B6AD-8D6132EB0F3B}" type="presOf" srcId="{768B4E82-DBEF-4682-91FE-4F2662BE6080}" destId="{41A75D4B-2CF8-4CAD-8CD4-CC33FD0F2823}" srcOrd="0" destOrd="3" presId="urn:microsoft.com/office/officeart/2005/8/layout/list1"/>
    <dgm:cxn modelId="{8229CE61-0E3E-4AAB-B7BF-090E529919BE}" type="presOf" srcId="{ADAB5CD0-9CEF-4D4E-B845-47CB46B312C4}" destId="{41A75D4B-2CF8-4CAD-8CD4-CC33FD0F2823}" srcOrd="0" destOrd="4" presId="urn:microsoft.com/office/officeart/2005/8/layout/list1"/>
    <dgm:cxn modelId="{41EB0364-5E01-482C-AB8D-24CD066EC60B}" type="presOf" srcId="{73C9998F-AEB3-40B2-A7B0-CB34CE12D2CF}" destId="{41A75D4B-2CF8-4CAD-8CD4-CC33FD0F2823}" srcOrd="0" destOrd="1" presId="urn:microsoft.com/office/officeart/2005/8/layout/list1"/>
    <dgm:cxn modelId="{0CB7BA68-7D17-44F2-88AB-3EA6F30D4BCF}" type="presOf" srcId="{FDECD1C5-2769-4840-916A-23B15FD9DB50}" destId="{74C624B9-FCE1-4D21-9A45-6A756E68DA63}" srcOrd="0" destOrd="0" presId="urn:microsoft.com/office/officeart/2005/8/layout/list1"/>
    <dgm:cxn modelId="{44C49F49-0DC6-4EDA-AC8D-596FDB6BA9E2}" type="presOf" srcId="{8D71DA10-D292-4D6F-B7DD-4C430D9F941E}" destId="{BD6DDFD1-6BBB-4B29-9204-01D08AD7ACCB}" srcOrd="0" destOrd="0" presId="urn:microsoft.com/office/officeart/2005/8/layout/list1"/>
    <dgm:cxn modelId="{5D4B836A-1753-42C1-92AA-6E72C54CBA72}" type="presOf" srcId="{6EC22E1D-5EB6-4F2E-B7E0-D47A19AAF4B8}" destId="{74C624B9-FCE1-4D21-9A45-6A756E68DA63}" srcOrd="0" destOrd="3" presId="urn:microsoft.com/office/officeart/2005/8/layout/list1"/>
    <dgm:cxn modelId="{CE6F146D-F273-4F14-BE63-B3E3106E1401}" type="presOf" srcId="{15CBFE3D-2102-4CFC-BD5B-AEF514BDC88C}" destId="{AE6AE866-F8D2-4A96-8233-E4EB1E9C0229}" srcOrd="0" destOrd="0" presId="urn:microsoft.com/office/officeart/2005/8/layout/list1"/>
    <dgm:cxn modelId="{52B72170-59C6-4111-85B2-588D933D2E39}" srcId="{8D71DA10-D292-4D6F-B7DD-4C430D9F941E}" destId="{5B4FEB50-DE38-4E61-A092-9D6D57FC3BA7}" srcOrd="2" destOrd="0" parTransId="{FDF4672E-5DDD-4402-AAB3-A04CBBC09B14}" sibTransId="{F83B93D0-CB89-41A7-8A25-18DC7F02F3BF}"/>
    <dgm:cxn modelId="{46FC8B70-6930-4AD4-BC05-AC1A3D354DDC}" type="presOf" srcId="{930F3B6A-4509-4896-A6CE-405EA2D4730C}" destId="{8DFB5D90-CB31-4203-98DC-37413E094155}" srcOrd="0" destOrd="0" presId="urn:microsoft.com/office/officeart/2005/8/layout/list1"/>
    <dgm:cxn modelId="{1D7FA471-8905-4639-95FE-214EB708D1D9}" srcId="{15CBFE3D-2102-4CFC-BD5B-AEF514BDC88C}" destId="{B4D4374C-6FF2-4FD3-9E77-448800ABBB9C}" srcOrd="3" destOrd="0" parTransId="{3A63A688-E157-4529-91B1-84078011A2B5}" sibTransId="{DC5D9EE0-C86B-4D43-8FAA-D679B187E21D}"/>
    <dgm:cxn modelId="{5F3A5955-9B1A-40A4-860F-AB003AC0D18E}" srcId="{3B41C652-8612-42AB-8FB3-56B9940A1930}" destId="{6EC22E1D-5EB6-4F2E-B7E0-D47A19AAF4B8}" srcOrd="3" destOrd="0" parTransId="{C88415BC-0754-4EF5-AF09-9C228A2DCDEA}" sibTransId="{983ECA4D-C0AA-4685-B7C4-978964128640}"/>
    <dgm:cxn modelId="{14B4D376-550F-401E-87D9-2F4EA942D9FD}" type="presOf" srcId="{3B41C652-8612-42AB-8FB3-56B9940A1930}" destId="{414AF822-304C-4AA5-8CF8-43B822E16D48}" srcOrd="1" destOrd="0" presId="urn:microsoft.com/office/officeart/2005/8/layout/list1"/>
    <dgm:cxn modelId="{6D84A359-046F-4CC8-BD61-ED7E68D372D9}" type="presOf" srcId="{94D1CEE6-ACE5-4391-9C50-2460FE2D1C72}" destId="{74C624B9-FCE1-4D21-9A45-6A756E68DA63}" srcOrd="0" destOrd="1" presId="urn:microsoft.com/office/officeart/2005/8/layout/list1"/>
    <dgm:cxn modelId="{C2AE3B5A-5F00-4050-A207-742ADDCCF3D7}" srcId="{930F3B6A-4509-4896-A6CE-405EA2D4730C}" destId="{3B41C652-8612-42AB-8FB3-56B9940A1930}" srcOrd="1" destOrd="0" parTransId="{BFD97D97-4B2C-4051-BAB5-8FB421C526EC}" sibTransId="{DCABBF46-78CC-492D-BD7A-DD8D74C44ADB}"/>
    <dgm:cxn modelId="{30496D5A-B676-4A73-95D1-4FCC65C0806A}" type="presOf" srcId="{241FF33C-B1EA-4B83-AF36-09C87131BF2F}" destId="{E54966DB-4DFD-4EE3-BDDF-3B1AB0CAF1D0}" srcOrd="0" destOrd="2" presId="urn:microsoft.com/office/officeart/2005/8/layout/list1"/>
    <dgm:cxn modelId="{D38D4684-2B8A-4F72-9763-8A2E96E9A5DF}" srcId="{3B41C652-8612-42AB-8FB3-56B9940A1930}" destId="{FDECD1C5-2769-4840-916A-23B15FD9DB50}" srcOrd="0" destOrd="0" parTransId="{194D2EA2-27F1-4B6A-88F8-A9C6DC597C26}" sibTransId="{D440B7D2-F2F2-42A7-BCE7-C1F1C5829420}"/>
    <dgm:cxn modelId="{41F5B084-8A12-4B27-B4D8-CE342CA641DF}" srcId="{8D71DA10-D292-4D6F-B7DD-4C430D9F941E}" destId="{ADAB5CD0-9CEF-4D4E-B845-47CB46B312C4}" srcOrd="4" destOrd="0" parTransId="{B2867DB7-743B-4215-83B5-6189F4ABA18C}" sibTransId="{F20321AB-3003-4DEC-A896-C19AE85280D4}"/>
    <dgm:cxn modelId="{2812FB8F-7F52-4FFB-BA4C-5F02DF5313FB}" srcId="{15CBFE3D-2102-4CFC-BD5B-AEF514BDC88C}" destId="{9B30B851-BD67-4FBC-981C-2F9509557F08}" srcOrd="0" destOrd="0" parTransId="{78F0D95A-019D-40EB-9B06-168C51D7CEFB}" sibTransId="{BB92A589-C11C-4DB9-939B-1B79F6DEA449}"/>
    <dgm:cxn modelId="{8B0814AD-123C-47B0-8ED0-79DD2AD47B32}" srcId="{15CBFE3D-2102-4CFC-BD5B-AEF514BDC88C}" destId="{241FF33C-B1EA-4B83-AF36-09C87131BF2F}" srcOrd="2" destOrd="0" parTransId="{52078A69-8239-44C5-AAA6-DC573713C661}" sibTransId="{347D8602-9685-4477-A3D5-638A33872B29}"/>
    <dgm:cxn modelId="{7C055CAD-B6E5-4C0A-94DE-07FEABBABE4E}" type="presOf" srcId="{6FFC0893-219C-4E74-BDD0-0E511EF51842}" destId="{41A75D4B-2CF8-4CAD-8CD4-CC33FD0F2823}" srcOrd="0" destOrd="0" presId="urn:microsoft.com/office/officeart/2005/8/layout/list1"/>
    <dgm:cxn modelId="{3DDA80B0-28D2-48A6-BE04-04EA16AC6041}" type="presOf" srcId="{058F8275-555F-4F8A-A77D-F50B8D8759EC}" destId="{1F87D2BB-DB29-41BF-9D9E-26CC096F3CC5}" srcOrd="0" destOrd="0" presId="urn:microsoft.com/office/officeart/2005/8/layout/list1"/>
    <dgm:cxn modelId="{C825B3B6-8E27-4105-8017-57059ABD39DE}" type="presOf" srcId="{5B4FEB50-DE38-4E61-A092-9D6D57FC3BA7}" destId="{41A75D4B-2CF8-4CAD-8CD4-CC33FD0F2823}" srcOrd="0" destOrd="2" presId="urn:microsoft.com/office/officeart/2005/8/layout/list1"/>
    <dgm:cxn modelId="{349110B7-01DF-489F-9F82-1A075FBA7032}" srcId="{930F3B6A-4509-4896-A6CE-405EA2D4730C}" destId="{8D71DA10-D292-4D6F-B7DD-4C430D9F941E}" srcOrd="2" destOrd="0" parTransId="{BEB38078-5AF6-4EBB-ABE7-F908BCA88C6C}" sibTransId="{8864A1E1-93E3-40F2-BD22-BF5F7C800F90}"/>
    <dgm:cxn modelId="{634E0DBB-DCAD-4641-B2FA-10A7A262C7C0}" srcId="{8D71DA10-D292-4D6F-B7DD-4C430D9F941E}" destId="{73C9998F-AEB3-40B2-A7B0-CB34CE12D2CF}" srcOrd="1" destOrd="0" parTransId="{9F712408-E696-49B5-A95B-EBC962A84B8C}" sibTransId="{FE1775A2-40C5-4F82-990D-1873B9A0F8CF}"/>
    <dgm:cxn modelId="{E29E7ABD-A8DA-4E15-9C03-98E9A2D8C030}" srcId="{930F3B6A-4509-4896-A6CE-405EA2D4730C}" destId="{058F8275-555F-4F8A-A77D-F50B8D8759EC}" srcOrd="3" destOrd="0" parTransId="{B0039F62-3463-41EE-BF73-EDC7D381D0EA}" sibTransId="{768F0AE7-298B-4EFB-95B9-F60FAEABE343}"/>
    <dgm:cxn modelId="{6586F8CD-AED1-4AF0-BDEA-5EB7D9C33D2E}" type="presOf" srcId="{62123593-9923-4CD3-BAD9-F25CE681F8D5}" destId="{E54966DB-4DFD-4EE3-BDDF-3B1AB0CAF1D0}" srcOrd="0" destOrd="1" presId="urn:microsoft.com/office/officeart/2005/8/layout/list1"/>
    <dgm:cxn modelId="{21945CD2-9E79-4E4F-8561-496B92403961}" srcId="{3B41C652-8612-42AB-8FB3-56B9940A1930}" destId="{94D1CEE6-ACE5-4391-9C50-2460FE2D1C72}" srcOrd="1" destOrd="0" parTransId="{C242D58D-4E04-47E4-A67E-0D37F7DDB176}" sibTransId="{37B0BA22-907F-42E4-B64B-975719F9DD13}"/>
    <dgm:cxn modelId="{4C4FCAD2-ABF6-4003-8A13-49DA6714CF09}" srcId="{8D71DA10-D292-4D6F-B7DD-4C430D9F941E}" destId="{40DBBAF7-D3A4-4DA2-A21A-572677CEAC23}" srcOrd="5" destOrd="0" parTransId="{502F7099-BE08-4DA2-B794-2CF045DE70BB}" sibTransId="{2CB5CDB8-E2BA-45FF-AD1B-B7F1DE5CEE05}"/>
    <dgm:cxn modelId="{59E6C4D4-169B-41C1-8191-A8860D1E9C14}" srcId="{8D71DA10-D292-4D6F-B7DD-4C430D9F941E}" destId="{768B4E82-DBEF-4682-91FE-4F2662BE6080}" srcOrd="3" destOrd="0" parTransId="{FD49244A-359F-484D-887C-897C33258E6A}" sibTransId="{6BA9CF7F-B65F-48B2-9CBD-18583A5343EF}"/>
    <dgm:cxn modelId="{2EA6FDEC-9C1C-497B-A495-0C3BE2B5E97C}" type="presOf" srcId="{8D71DA10-D292-4D6F-B7DD-4C430D9F941E}" destId="{2AC237A5-1B3F-4287-BBCE-22ACBD1B9B67}" srcOrd="1" destOrd="0" presId="urn:microsoft.com/office/officeart/2005/8/layout/list1"/>
    <dgm:cxn modelId="{FBFDCFA0-2956-4F45-AC23-82B2706198D0}" type="presParOf" srcId="{8DFB5D90-CB31-4203-98DC-37413E094155}" destId="{B7D882F3-504A-46DA-9750-D9CA0C1E85F5}" srcOrd="0" destOrd="0" presId="urn:microsoft.com/office/officeart/2005/8/layout/list1"/>
    <dgm:cxn modelId="{7CD63210-6037-40C8-A382-154682DDB45C}" type="presParOf" srcId="{B7D882F3-504A-46DA-9750-D9CA0C1E85F5}" destId="{AE6AE866-F8D2-4A96-8233-E4EB1E9C0229}" srcOrd="0" destOrd="0" presId="urn:microsoft.com/office/officeart/2005/8/layout/list1"/>
    <dgm:cxn modelId="{78FBCE55-FF89-49D5-9F32-95833330DCB5}" type="presParOf" srcId="{B7D882F3-504A-46DA-9750-D9CA0C1E85F5}" destId="{997E1B53-5DCA-4DE2-B6A4-D8EDDAFFA47E}" srcOrd="1" destOrd="0" presId="urn:microsoft.com/office/officeart/2005/8/layout/list1"/>
    <dgm:cxn modelId="{55EA0F3C-53B7-4CB5-A033-81BC28613D62}" type="presParOf" srcId="{8DFB5D90-CB31-4203-98DC-37413E094155}" destId="{5600F096-81DF-4387-99F3-F7561CED4E3E}" srcOrd="1" destOrd="0" presId="urn:microsoft.com/office/officeart/2005/8/layout/list1"/>
    <dgm:cxn modelId="{513753C2-8285-4CCF-8E75-973DC4763CE2}" type="presParOf" srcId="{8DFB5D90-CB31-4203-98DC-37413E094155}" destId="{E54966DB-4DFD-4EE3-BDDF-3B1AB0CAF1D0}" srcOrd="2" destOrd="0" presId="urn:microsoft.com/office/officeart/2005/8/layout/list1"/>
    <dgm:cxn modelId="{423E8AF3-51C6-459D-82E8-60A2E9930089}" type="presParOf" srcId="{8DFB5D90-CB31-4203-98DC-37413E094155}" destId="{DA9DB9BC-ED64-4C07-A7BE-03219DE4A907}" srcOrd="3" destOrd="0" presId="urn:microsoft.com/office/officeart/2005/8/layout/list1"/>
    <dgm:cxn modelId="{B606EE94-3264-4DCD-8D50-EA7CD20F4D41}" type="presParOf" srcId="{8DFB5D90-CB31-4203-98DC-37413E094155}" destId="{963DEE71-750F-4D48-92C3-B6E46F8FDCA7}" srcOrd="4" destOrd="0" presId="urn:microsoft.com/office/officeart/2005/8/layout/list1"/>
    <dgm:cxn modelId="{DFE9837B-FB2B-4F05-9AFB-5D682B50AB21}" type="presParOf" srcId="{963DEE71-750F-4D48-92C3-B6E46F8FDCA7}" destId="{D0505C49-B38C-4726-953B-6DC9BCFE8A59}" srcOrd="0" destOrd="0" presId="urn:microsoft.com/office/officeart/2005/8/layout/list1"/>
    <dgm:cxn modelId="{EFDE6057-6C04-41D8-8805-B8FA195B4044}" type="presParOf" srcId="{963DEE71-750F-4D48-92C3-B6E46F8FDCA7}" destId="{414AF822-304C-4AA5-8CF8-43B822E16D48}" srcOrd="1" destOrd="0" presId="urn:microsoft.com/office/officeart/2005/8/layout/list1"/>
    <dgm:cxn modelId="{ED481584-1185-4AEB-BED7-2B958BDC7911}" type="presParOf" srcId="{8DFB5D90-CB31-4203-98DC-37413E094155}" destId="{E73A9FEC-D636-4AD8-BDFB-A06034428344}" srcOrd="5" destOrd="0" presId="urn:microsoft.com/office/officeart/2005/8/layout/list1"/>
    <dgm:cxn modelId="{2839D75B-64CD-4C12-8265-D2F3089F67A5}" type="presParOf" srcId="{8DFB5D90-CB31-4203-98DC-37413E094155}" destId="{74C624B9-FCE1-4D21-9A45-6A756E68DA63}" srcOrd="6" destOrd="0" presId="urn:microsoft.com/office/officeart/2005/8/layout/list1"/>
    <dgm:cxn modelId="{B2053E2F-BDE5-412C-8D49-F1E968B91AFA}" type="presParOf" srcId="{8DFB5D90-CB31-4203-98DC-37413E094155}" destId="{697D9CA8-E07C-49E4-9BAA-30AE3FE8D6B7}" srcOrd="7" destOrd="0" presId="urn:microsoft.com/office/officeart/2005/8/layout/list1"/>
    <dgm:cxn modelId="{90E1E727-A998-4D7E-B8D0-97ED94948EBD}" type="presParOf" srcId="{8DFB5D90-CB31-4203-98DC-37413E094155}" destId="{FE51007F-85BD-4E68-A56C-DB2D9F4C4E28}" srcOrd="8" destOrd="0" presId="urn:microsoft.com/office/officeart/2005/8/layout/list1"/>
    <dgm:cxn modelId="{AC608C53-1C57-4DFF-BE4F-B822CAFA787C}" type="presParOf" srcId="{FE51007F-85BD-4E68-A56C-DB2D9F4C4E28}" destId="{BD6DDFD1-6BBB-4B29-9204-01D08AD7ACCB}" srcOrd="0" destOrd="0" presId="urn:microsoft.com/office/officeart/2005/8/layout/list1"/>
    <dgm:cxn modelId="{D4E5F9A5-C0AE-49D0-890D-959E6E2EA28F}" type="presParOf" srcId="{FE51007F-85BD-4E68-A56C-DB2D9F4C4E28}" destId="{2AC237A5-1B3F-4287-BBCE-22ACBD1B9B67}" srcOrd="1" destOrd="0" presId="urn:microsoft.com/office/officeart/2005/8/layout/list1"/>
    <dgm:cxn modelId="{AD208E77-B26C-4A3F-9A5D-A84BDD636C46}" type="presParOf" srcId="{8DFB5D90-CB31-4203-98DC-37413E094155}" destId="{07F7AEFA-B5F7-4672-896B-EB16F5BD65E9}" srcOrd="9" destOrd="0" presId="urn:microsoft.com/office/officeart/2005/8/layout/list1"/>
    <dgm:cxn modelId="{069C8451-A3B0-4D78-BC7D-137D06ADF7CC}" type="presParOf" srcId="{8DFB5D90-CB31-4203-98DC-37413E094155}" destId="{41A75D4B-2CF8-4CAD-8CD4-CC33FD0F2823}" srcOrd="10" destOrd="0" presId="urn:microsoft.com/office/officeart/2005/8/layout/list1"/>
    <dgm:cxn modelId="{09DC421B-EB6F-4B68-80C9-5518A3D8EC91}" type="presParOf" srcId="{8DFB5D90-CB31-4203-98DC-37413E094155}" destId="{60742615-6BB2-4FBD-ABAB-1C1F46032546}" srcOrd="11" destOrd="0" presId="urn:microsoft.com/office/officeart/2005/8/layout/list1"/>
    <dgm:cxn modelId="{A6A18265-9014-4F32-BB68-C42612312121}" type="presParOf" srcId="{8DFB5D90-CB31-4203-98DC-37413E094155}" destId="{41BD7788-31B2-4A22-92DA-E73A7ABBD521}" srcOrd="12" destOrd="0" presId="urn:microsoft.com/office/officeart/2005/8/layout/list1"/>
    <dgm:cxn modelId="{4B0E77ED-90C9-4FAD-9641-9454FB5661AF}" type="presParOf" srcId="{41BD7788-31B2-4A22-92DA-E73A7ABBD521}" destId="{1F87D2BB-DB29-41BF-9D9E-26CC096F3CC5}" srcOrd="0" destOrd="0" presId="urn:microsoft.com/office/officeart/2005/8/layout/list1"/>
    <dgm:cxn modelId="{B83912E4-CF6C-4A4F-87BB-9B2A84B34396}" type="presParOf" srcId="{41BD7788-31B2-4A22-92DA-E73A7ABBD521}" destId="{EE3916DA-7763-47A9-A249-0F1779E9006C}" srcOrd="1" destOrd="0" presId="urn:microsoft.com/office/officeart/2005/8/layout/list1"/>
    <dgm:cxn modelId="{478AEBC0-17F1-49A2-814F-19BE0E21CED9}" type="presParOf" srcId="{8DFB5D90-CB31-4203-98DC-37413E094155}" destId="{C05012CB-DB5E-48F1-A3CB-7A0493C1710D}" srcOrd="13" destOrd="0" presId="urn:microsoft.com/office/officeart/2005/8/layout/list1"/>
    <dgm:cxn modelId="{54AAC17E-2F0D-4EE0-9DEF-3B4451B34602}" type="presParOf" srcId="{8DFB5D90-CB31-4203-98DC-37413E094155}" destId="{0C9B343D-1D81-480C-A46F-05F91D69965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F88BD9-2A07-49D4-A43E-9B2D955EB5F8}" type="doc">
      <dgm:prSet loTypeId="urn:microsoft.com/office/officeart/2005/8/layout/cycle2" loCatId="cycle" qsTypeId="urn:microsoft.com/office/officeart/2005/8/quickstyle/simple4" qsCatId="simple" csTypeId="urn:microsoft.com/office/officeart/2005/8/colors/accent0_3" csCatId="mainScheme" phldr="1"/>
      <dgm:spPr/>
      <dgm:t>
        <a:bodyPr/>
        <a:lstStyle/>
        <a:p>
          <a:endParaRPr lang="en-US"/>
        </a:p>
      </dgm:t>
    </dgm:pt>
    <dgm:pt modelId="{042170B6-96EE-45BF-AB69-32B6A767CB18}">
      <dgm:prSet/>
      <dgm:spPr/>
      <dgm:t>
        <a:bodyPr/>
        <a:lstStyle/>
        <a:p>
          <a:r>
            <a:rPr lang="en-US" dirty="0"/>
            <a:t>Funding efforts</a:t>
          </a:r>
        </a:p>
      </dgm:t>
    </dgm:pt>
    <dgm:pt modelId="{C472A3D2-BCA4-4B18-B693-206DC98F8D33}" type="parTrans" cxnId="{5188A2A2-1A74-47F0-98B2-9B90059CEBD4}">
      <dgm:prSet/>
      <dgm:spPr/>
      <dgm:t>
        <a:bodyPr/>
        <a:lstStyle/>
        <a:p>
          <a:endParaRPr lang="en-US"/>
        </a:p>
      </dgm:t>
    </dgm:pt>
    <dgm:pt modelId="{FBA4BAC1-881C-406E-A964-8D5FE5C5AEBD}" type="sibTrans" cxnId="{5188A2A2-1A74-47F0-98B2-9B90059CEBD4}">
      <dgm:prSet/>
      <dgm:spPr/>
      <dgm:t>
        <a:bodyPr/>
        <a:lstStyle/>
        <a:p>
          <a:endParaRPr lang="en-US"/>
        </a:p>
      </dgm:t>
    </dgm:pt>
    <dgm:pt modelId="{468A6553-63EC-4113-8520-339A24B27551}">
      <dgm:prSet/>
      <dgm:spPr/>
      <dgm:t>
        <a:bodyPr/>
        <a:lstStyle/>
        <a:p>
          <a:r>
            <a:rPr lang="en-US" dirty="0"/>
            <a:t>Tenants</a:t>
          </a:r>
        </a:p>
      </dgm:t>
    </dgm:pt>
    <dgm:pt modelId="{6B55362B-A8D7-4A82-AB83-8440D6E7A41D}" type="parTrans" cxnId="{007BF47D-A2E3-4E70-8E9D-9B9AB6AFD17D}">
      <dgm:prSet/>
      <dgm:spPr/>
      <dgm:t>
        <a:bodyPr/>
        <a:lstStyle/>
        <a:p>
          <a:endParaRPr lang="en-US"/>
        </a:p>
      </dgm:t>
    </dgm:pt>
    <dgm:pt modelId="{77EF9214-54DD-40CB-85BA-FCDF7FE93E4A}" type="sibTrans" cxnId="{007BF47D-A2E3-4E70-8E9D-9B9AB6AFD17D}">
      <dgm:prSet/>
      <dgm:spPr/>
      <dgm:t>
        <a:bodyPr/>
        <a:lstStyle/>
        <a:p>
          <a:endParaRPr lang="en-US"/>
        </a:p>
      </dgm:t>
    </dgm:pt>
    <dgm:pt modelId="{2A96153C-6630-4CBB-A97F-9E8CB287AEB6}">
      <dgm:prSet/>
      <dgm:spPr/>
      <dgm:t>
        <a:bodyPr/>
        <a:lstStyle/>
        <a:p>
          <a:r>
            <a:rPr lang="en-US" dirty="0"/>
            <a:t>CHWB programs</a:t>
          </a:r>
        </a:p>
      </dgm:t>
    </dgm:pt>
    <dgm:pt modelId="{B5C00795-40DE-4F1A-926C-4746B15BBB93}" type="parTrans" cxnId="{ADAC5EFC-724D-4AE9-AEA3-241C27B4A1B1}">
      <dgm:prSet/>
      <dgm:spPr/>
      <dgm:t>
        <a:bodyPr/>
        <a:lstStyle/>
        <a:p>
          <a:endParaRPr lang="en-US"/>
        </a:p>
      </dgm:t>
    </dgm:pt>
    <dgm:pt modelId="{98C57094-9FE4-494A-A828-30130BEBA149}" type="sibTrans" cxnId="{ADAC5EFC-724D-4AE9-AEA3-241C27B4A1B1}">
      <dgm:prSet/>
      <dgm:spPr/>
      <dgm:t>
        <a:bodyPr/>
        <a:lstStyle/>
        <a:p>
          <a:endParaRPr lang="en-US"/>
        </a:p>
      </dgm:t>
    </dgm:pt>
    <dgm:pt modelId="{57C13616-EE4E-4182-837C-69E7402A75CF}">
      <dgm:prSet/>
      <dgm:spPr/>
      <dgm:t>
        <a:bodyPr/>
        <a:lstStyle/>
        <a:p>
          <a:r>
            <a:rPr lang="en-US" dirty="0"/>
            <a:t>Governance</a:t>
          </a:r>
        </a:p>
        <a:p>
          <a:r>
            <a:rPr lang="en-US" dirty="0"/>
            <a:t>&amp; Collaboration</a:t>
          </a:r>
        </a:p>
      </dgm:t>
    </dgm:pt>
    <dgm:pt modelId="{4BC6AA56-3C41-41C6-8646-B241F6509208}" type="parTrans" cxnId="{C268713D-F900-419C-9F9D-BFF117F34051}">
      <dgm:prSet/>
      <dgm:spPr/>
      <dgm:t>
        <a:bodyPr/>
        <a:lstStyle/>
        <a:p>
          <a:endParaRPr lang="en-US"/>
        </a:p>
      </dgm:t>
    </dgm:pt>
    <dgm:pt modelId="{3B7B78D0-F90A-4044-B5FE-2353021B801F}" type="sibTrans" cxnId="{C268713D-F900-419C-9F9D-BFF117F34051}">
      <dgm:prSet/>
      <dgm:spPr/>
      <dgm:t>
        <a:bodyPr/>
        <a:lstStyle/>
        <a:p>
          <a:endParaRPr lang="en-US"/>
        </a:p>
      </dgm:t>
    </dgm:pt>
    <dgm:pt modelId="{C9ACFB52-D5EB-4B5B-A056-70790329683D}">
      <dgm:prSet/>
      <dgm:spPr/>
      <dgm:t>
        <a:bodyPr/>
        <a:lstStyle/>
        <a:p>
          <a:r>
            <a:rPr lang="en-US"/>
            <a:t>Education </a:t>
          </a:r>
          <a:r>
            <a:rPr lang="en-US" dirty="0"/>
            <a:t>Center</a:t>
          </a:r>
        </a:p>
      </dgm:t>
    </dgm:pt>
    <dgm:pt modelId="{C603ABE1-6123-40D4-808A-EF440D14C210}" type="parTrans" cxnId="{802E77DF-9C65-4596-ADBE-08BABB414FD1}">
      <dgm:prSet/>
      <dgm:spPr/>
      <dgm:t>
        <a:bodyPr/>
        <a:lstStyle/>
        <a:p>
          <a:endParaRPr lang="en-US"/>
        </a:p>
      </dgm:t>
    </dgm:pt>
    <dgm:pt modelId="{6A0BC47E-D16F-4C24-A91B-F25D715620A8}" type="sibTrans" cxnId="{802E77DF-9C65-4596-ADBE-08BABB414FD1}">
      <dgm:prSet/>
      <dgm:spPr/>
      <dgm:t>
        <a:bodyPr/>
        <a:lstStyle/>
        <a:p>
          <a:endParaRPr lang="en-US"/>
        </a:p>
      </dgm:t>
    </dgm:pt>
    <dgm:pt modelId="{E48EA663-D8BE-463F-AE55-6CCF40330910}" type="pres">
      <dgm:prSet presAssocID="{A8F88BD9-2A07-49D4-A43E-9B2D955EB5F8}" presName="cycle" presStyleCnt="0">
        <dgm:presLayoutVars>
          <dgm:dir/>
          <dgm:resizeHandles val="exact"/>
        </dgm:presLayoutVars>
      </dgm:prSet>
      <dgm:spPr/>
    </dgm:pt>
    <dgm:pt modelId="{7D50D3DE-7939-4FFC-A482-1A0BDD3ECFAF}" type="pres">
      <dgm:prSet presAssocID="{042170B6-96EE-45BF-AB69-32B6A767CB18}" presName="node" presStyleLbl="node1" presStyleIdx="0" presStyleCnt="5">
        <dgm:presLayoutVars>
          <dgm:bulletEnabled val="1"/>
        </dgm:presLayoutVars>
      </dgm:prSet>
      <dgm:spPr/>
    </dgm:pt>
    <dgm:pt modelId="{FF65ECCF-B9B2-483E-8EBB-2577DE0B4F89}" type="pres">
      <dgm:prSet presAssocID="{FBA4BAC1-881C-406E-A964-8D5FE5C5AEBD}" presName="sibTrans" presStyleLbl="sibTrans2D1" presStyleIdx="0" presStyleCnt="5"/>
      <dgm:spPr/>
    </dgm:pt>
    <dgm:pt modelId="{22D335CA-3C45-4853-A3D6-1E976F06A9EC}" type="pres">
      <dgm:prSet presAssocID="{FBA4BAC1-881C-406E-A964-8D5FE5C5AEBD}" presName="connectorText" presStyleLbl="sibTrans2D1" presStyleIdx="0" presStyleCnt="5"/>
      <dgm:spPr/>
    </dgm:pt>
    <dgm:pt modelId="{36B5C5AB-F03E-4056-B37A-2AE9A67527B3}" type="pres">
      <dgm:prSet presAssocID="{57C13616-EE4E-4182-837C-69E7402A75CF}" presName="node" presStyleLbl="node1" presStyleIdx="1" presStyleCnt="5">
        <dgm:presLayoutVars>
          <dgm:bulletEnabled val="1"/>
        </dgm:presLayoutVars>
      </dgm:prSet>
      <dgm:spPr/>
    </dgm:pt>
    <dgm:pt modelId="{DFB744FE-9C2F-4DD6-8EB3-CD63DF44EB06}" type="pres">
      <dgm:prSet presAssocID="{3B7B78D0-F90A-4044-B5FE-2353021B801F}" presName="sibTrans" presStyleLbl="sibTrans2D1" presStyleIdx="1" presStyleCnt="5"/>
      <dgm:spPr/>
    </dgm:pt>
    <dgm:pt modelId="{5DB99477-A4A9-4457-AB7C-262A03ABAB8C}" type="pres">
      <dgm:prSet presAssocID="{3B7B78D0-F90A-4044-B5FE-2353021B801F}" presName="connectorText" presStyleLbl="sibTrans2D1" presStyleIdx="1" presStyleCnt="5"/>
      <dgm:spPr/>
    </dgm:pt>
    <dgm:pt modelId="{42C82150-C689-45D6-852B-AA0C32ABA285}" type="pres">
      <dgm:prSet presAssocID="{C9ACFB52-D5EB-4B5B-A056-70790329683D}" presName="node" presStyleLbl="node1" presStyleIdx="2" presStyleCnt="5">
        <dgm:presLayoutVars>
          <dgm:bulletEnabled val="1"/>
        </dgm:presLayoutVars>
      </dgm:prSet>
      <dgm:spPr/>
    </dgm:pt>
    <dgm:pt modelId="{4DBF3117-198E-42E0-A2BC-3DF57D46EEAF}" type="pres">
      <dgm:prSet presAssocID="{6A0BC47E-D16F-4C24-A91B-F25D715620A8}" presName="sibTrans" presStyleLbl="sibTrans2D1" presStyleIdx="2" presStyleCnt="5"/>
      <dgm:spPr/>
    </dgm:pt>
    <dgm:pt modelId="{C535D297-FDAC-4A05-B8F2-0448159375ED}" type="pres">
      <dgm:prSet presAssocID="{6A0BC47E-D16F-4C24-A91B-F25D715620A8}" presName="connectorText" presStyleLbl="sibTrans2D1" presStyleIdx="2" presStyleCnt="5"/>
      <dgm:spPr/>
    </dgm:pt>
    <dgm:pt modelId="{D20BF97E-616E-4443-B160-CB0243FEB0A5}" type="pres">
      <dgm:prSet presAssocID="{468A6553-63EC-4113-8520-339A24B27551}" presName="node" presStyleLbl="node1" presStyleIdx="3" presStyleCnt="5">
        <dgm:presLayoutVars>
          <dgm:bulletEnabled val="1"/>
        </dgm:presLayoutVars>
      </dgm:prSet>
      <dgm:spPr/>
    </dgm:pt>
    <dgm:pt modelId="{4D1F1DC0-4A90-41BB-9BD8-6616BBAFCBD1}" type="pres">
      <dgm:prSet presAssocID="{77EF9214-54DD-40CB-85BA-FCDF7FE93E4A}" presName="sibTrans" presStyleLbl="sibTrans2D1" presStyleIdx="3" presStyleCnt="5"/>
      <dgm:spPr/>
    </dgm:pt>
    <dgm:pt modelId="{BB482C86-6FA4-4F2D-A18A-2F1FB02DE813}" type="pres">
      <dgm:prSet presAssocID="{77EF9214-54DD-40CB-85BA-FCDF7FE93E4A}" presName="connectorText" presStyleLbl="sibTrans2D1" presStyleIdx="3" presStyleCnt="5"/>
      <dgm:spPr/>
    </dgm:pt>
    <dgm:pt modelId="{21519F62-B150-43B5-8735-3216FBF0DBAD}" type="pres">
      <dgm:prSet presAssocID="{2A96153C-6630-4CBB-A97F-9E8CB287AEB6}" presName="node" presStyleLbl="node1" presStyleIdx="4" presStyleCnt="5">
        <dgm:presLayoutVars>
          <dgm:bulletEnabled val="1"/>
        </dgm:presLayoutVars>
      </dgm:prSet>
      <dgm:spPr/>
    </dgm:pt>
    <dgm:pt modelId="{3B2D9150-7565-4032-8011-D12B5CE055A4}" type="pres">
      <dgm:prSet presAssocID="{98C57094-9FE4-494A-A828-30130BEBA149}" presName="sibTrans" presStyleLbl="sibTrans2D1" presStyleIdx="4" presStyleCnt="5"/>
      <dgm:spPr/>
    </dgm:pt>
    <dgm:pt modelId="{F00CDC0B-A2A8-49CC-94B1-59D098678A90}" type="pres">
      <dgm:prSet presAssocID="{98C57094-9FE4-494A-A828-30130BEBA149}" presName="connectorText" presStyleLbl="sibTrans2D1" presStyleIdx="4" presStyleCnt="5"/>
      <dgm:spPr/>
    </dgm:pt>
  </dgm:ptLst>
  <dgm:cxnLst>
    <dgm:cxn modelId="{0632FC1B-9011-4101-B885-488684A290D7}" type="presOf" srcId="{FBA4BAC1-881C-406E-A964-8D5FE5C5AEBD}" destId="{22D335CA-3C45-4853-A3D6-1E976F06A9EC}" srcOrd="1" destOrd="0" presId="urn:microsoft.com/office/officeart/2005/8/layout/cycle2"/>
    <dgm:cxn modelId="{37669E23-938B-4E17-B10C-8CD248FFFFA1}" type="presOf" srcId="{6A0BC47E-D16F-4C24-A91B-F25D715620A8}" destId="{4DBF3117-198E-42E0-A2BC-3DF57D46EEAF}" srcOrd="0" destOrd="0" presId="urn:microsoft.com/office/officeart/2005/8/layout/cycle2"/>
    <dgm:cxn modelId="{F199E224-DBAF-41F2-9F9C-17AA39C9F7BB}" type="presOf" srcId="{6A0BC47E-D16F-4C24-A91B-F25D715620A8}" destId="{C535D297-FDAC-4A05-B8F2-0448159375ED}" srcOrd="1" destOrd="0" presId="urn:microsoft.com/office/officeart/2005/8/layout/cycle2"/>
    <dgm:cxn modelId="{2D873830-73A8-47E3-8853-18946D65F633}" type="presOf" srcId="{77EF9214-54DD-40CB-85BA-FCDF7FE93E4A}" destId="{BB482C86-6FA4-4F2D-A18A-2F1FB02DE813}" srcOrd="1" destOrd="0" presId="urn:microsoft.com/office/officeart/2005/8/layout/cycle2"/>
    <dgm:cxn modelId="{C268713D-F900-419C-9F9D-BFF117F34051}" srcId="{A8F88BD9-2A07-49D4-A43E-9B2D955EB5F8}" destId="{57C13616-EE4E-4182-837C-69E7402A75CF}" srcOrd="1" destOrd="0" parTransId="{4BC6AA56-3C41-41C6-8646-B241F6509208}" sibTransId="{3B7B78D0-F90A-4044-B5FE-2353021B801F}"/>
    <dgm:cxn modelId="{A885194A-C767-4892-A580-F6BDD0BB3F84}" type="presOf" srcId="{C9ACFB52-D5EB-4B5B-A056-70790329683D}" destId="{42C82150-C689-45D6-852B-AA0C32ABA285}" srcOrd="0" destOrd="0" presId="urn:microsoft.com/office/officeart/2005/8/layout/cycle2"/>
    <dgm:cxn modelId="{D79DF56C-C378-4F96-9471-298372A649A6}" type="presOf" srcId="{A8F88BD9-2A07-49D4-A43E-9B2D955EB5F8}" destId="{E48EA663-D8BE-463F-AE55-6CCF40330910}" srcOrd="0" destOrd="0" presId="urn:microsoft.com/office/officeart/2005/8/layout/cycle2"/>
    <dgm:cxn modelId="{C9A2F550-A6FB-406A-A6E8-DD86982EE64D}" type="presOf" srcId="{2A96153C-6630-4CBB-A97F-9E8CB287AEB6}" destId="{21519F62-B150-43B5-8735-3216FBF0DBAD}" srcOrd="0" destOrd="0" presId="urn:microsoft.com/office/officeart/2005/8/layout/cycle2"/>
    <dgm:cxn modelId="{B6EA5871-2AAB-440B-960D-2FEAFC442A39}" type="presOf" srcId="{FBA4BAC1-881C-406E-A964-8D5FE5C5AEBD}" destId="{FF65ECCF-B9B2-483E-8EBB-2577DE0B4F89}" srcOrd="0" destOrd="0" presId="urn:microsoft.com/office/officeart/2005/8/layout/cycle2"/>
    <dgm:cxn modelId="{007BF47D-A2E3-4E70-8E9D-9B9AB6AFD17D}" srcId="{A8F88BD9-2A07-49D4-A43E-9B2D955EB5F8}" destId="{468A6553-63EC-4113-8520-339A24B27551}" srcOrd="3" destOrd="0" parTransId="{6B55362B-A8D7-4A82-AB83-8440D6E7A41D}" sibTransId="{77EF9214-54DD-40CB-85BA-FCDF7FE93E4A}"/>
    <dgm:cxn modelId="{E866D48B-2DDD-42C3-972A-383FFE8063B6}" type="presOf" srcId="{98C57094-9FE4-494A-A828-30130BEBA149}" destId="{F00CDC0B-A2A8-49CC-94B1-59D098678A90}" srcOrd="1" destOrd="0" presId="urn:microsoft.com/office/officeart/2005/8/layout/cycle2"/>
    <dgm:cxn modelId="{5188A2A2-1A74-47F0-98B2-9B90059CEBD4}" srcId="{A8F88BD9-2A07-49D4-A43E-9B2D955EB5F8}" destId="{042170B6-96EE-45BF-AB69-32B6A767CB18}" srcOrd="0" destOrd="0" parTransId="{C472A3D2-BCA4-4B18-B693-206DC98F8D33}" sibTransId="{FBA4BAC1-881C-406E-A964-8D5FE5C5AEBD}"/>
    <dgm:cxn modelId="{9F0D84AA-DCBC-4386-9A79-401C8AA09B6B}" type="presOf" srcId="{77EF9214-54DD-40CB-85BA-FCDF7FE93E4A}" destId="{4D1F1DC0-4A90-41BB-9BD8-6616BBAFCBD1}" srcOrd="0" destOrd="0" presId="urn:microsoft.com/office/officeart/2005/8/layout/cycle2"/>
    <dgm:cxn modelId="{1909C6D9-A6C1-46CA-9AB4-5A407B36C601}" type="presOf" srcId="{042170B6-96EE-45BF-AB69-32B6A767CB18}" destId="{7D50D3DE-7939-4FFC-A482-1A0BDD3ECFAF}" srcOrd="0" destOrd="0" presId="urn:microsoft.com/office/officeart/2005/8/layout/cycle2"/>
    <dgm:cxn modelId="{40C16EDC-1D2F-4FEF-A1AE-83A3954BDF60}" type="presOf" srcId="{98C57094-9FE4-494A-A828-30130BEBA149}" destId="{3B2D9150-7565-4032-8011-D12B5CE055A4}" srcOrd="0" destOrd="0" presId="urn:microsoft.com/office/officeart/2005/8/layout/cycle2"/>
    <dgm:cxn modelId="{802E77DF-9C65-4596-ADBE-08BABB414FD1}" srcId="{A8F88BD9-2A07-49D4-A43E-9B2D955EB5F8}" destId="{C9ACFB52-D5EB-4B5B-A056-70790329683D}" srcOrd="2" destOrd="0" parTransId="{C603ABE1-6123-40D4-808A-EF440D14C210}" sibTransId="{6A0BC47E-D16F-4C24-A91B-F25D715620A8}"/>
    <dgm:cxn modelId="{E587A5DF-DA64-4985-A912-AE73B5078917}" type="presOf" srcId="{57C13616-EE4E-4182-837C-69E7402A75CF}" destId="{36B5C5AB-F03E-4056-B37A-2AE9A67527B3}" srcOrd="0" destOrd="0" presId="urn:microsoft.com/office/officeart/2005/8/layout/cycle2"/>
    <dgm:cxn modelId="{7DFD19E0-2457-4991-A4C5-1C85BF665050}" type="presOf" srcId="{468A6553-63EC-4113-8520-339A24B27551}" destId="{D20BF97E-616E-4443-B160-CB0243FEB0A5}" srcOrd="0" destOrd="0" presId="urn:microsoft.com/office/officeart/2005/8/layout/cycle2"/>
    <dgm:cxn modelId="{7BFBCEF3-F267-4708-B333-BD8714DE5E30}" type="presOf" srcId="{3B7B78D0-F90A-4044-B5FE-2353021B801F}" destId="{DFB744FE-9C2F-4DD6-8EB3-CD63DF44EB06}" srcOrd="0" destOrd="0" presId="urn:microsoft.com/office/officeart/2005/8/layout/cycle2"/>
    <dgm:cxn modelId="{ADAC5EFC-724D-4AE9-AEA3-241C27B4A1B1}" srcId="{A8F88BD9-2A07-49D4-A43E-9B2D955EB5F8}" destId="{2A96153C-6630-4CBB-A97F-9E8CB287AEB6}" srcOrd="4" destOrd="0" parTransId="{B5C00795-40DE-4F1A-926C-4746B15BBB93}" sibTransId="{98C57094-9FE4-494A-A828-30130BEBA149}"/>
    <dgm:cxn modelId="{AA41D8FC-68CD-483E-8B89-19E3AD5C0221}" type="presOf" srcId="{3B7B78D0-F90A-4044-B5FE-2353021B801F}" destId="{5DB99477-A4A9-4457-AB7C-262A03ABAB8C}" srcOrd="1" destOrd="0" presId="urn:microsoft.com/office/officeart/2005/8/layout/cycle2"/>
    <dgm:cxn modelId="{D6C2B5E5-ABFB-46BF-B812-8B266400DC2F}" type="presParOf" srcId="{E48EA663-D8BE-463F-AE55-6CCF40330910}" destId="{7D50D3DE-7939-4FFC-A482-1A0BDD3ECFAF}" srcOrd="0" destOrd="0" presId="urn:microsoft.com/office/officeart/2005/8/layout/cycle2"/>
    <dgm:cxn modelId="{3D789037-1304-4A29-B93C-01CD8BC29CFA}" type="presParOf" srcId="{E48EA663-D8BE-463F-AE55-6CCF40330910}" destId="{FF65ECCF-B9B2-483E-8EBB-2577DE0B4F89}" srcOrd="1" destOrd="0" presId="urn:microsoft.com/office/officeart/2005/8/layout/cycle2"/>
    <dgm:cxn modelId="{3A7386CA-03D4-4767-AB83-46C30A86B9EA}" type="presParOf" srcId="{FF65ECCF-B9B2-483E-8EBB-2577DE0B4F89}" destId="{22D335CA-3C45-4853-A3D6-1E976F06A9EC}" srcOrd="0" destOrd="0" presId="urn:microsoft.com/office/officeart/2005/8/layout/cycle2"/>
    <dgm:cxn modelId="{126F4448-E13F-4554-96D6-C4A389ED678D}" type="presParOf" srcId="{E48EA663-D8BE-463F-AE55-6CCF40330910}" destId="{36B5C5AB-F03E-4056-B37A-2AE9A67527B3}" srcOrd="2" destOrd="0" presId="urn:microsoft.com/office/officeart/2005/8/layout/cycle2"/>
    <dgm:cxn modelId="{208CEDD1-434C-4068-AC60-E459C7E0EF2A}" type="presParOf" srcId="{E48EA663-D8BE-463F-AE55-6CCF40330910}" destId="{DFB744FE-9C2F-4DD6-8EB3-CD63DF44EB06}" srcOrd="3" destOrd="0" presId="urn:microsoft.com/office/officeart/2005/8/layout/cycle2"/>
    <dgm:cxn modelId="{69177C77-25A9-458A-B861-D053D169C0EC}" type="presParOf" srcId="{DFB744FE-9C2F-4DD6-8EB3-CD63DF44EB06}" destId="{5DB99477-A4A9-4457-AB7C-262A03ABAB8C}" srcOrd="0" destOrd="0" presId="urn:microsoft.com/office/officeart/2005/8/layout/cycle2"/>
    <dgm:cxn modelId="{D56360A5-8E49-417F-BB3A-EE1815F63775}" type="presParOf" srcId="{E48EA663-D8BE-463F-AE55-6CCF40330910}" destId="{42C82150-C689-45D6-852B-AA0C32ABA285}" srcOrd="4" destOrd="0" presId="urn:microsoft.com/office/officeart/2005/8/layout/cycle2"/>
    <dgm:cxn modelId="{15FADB29-6F27-4D35-BA86-BDA84E7191B0}" type="presParOf" srcId="{E48EA663-D8BE-463F-AE55-6CCF40330910}" destId="{4DBF3117-198E-42E0-A2BC-3DF57D46EEAF}" srcOrd="5" destOrd="0" presId="urn:microsoft.com/office/officeart/2005/8/layout/cycle2"/>
    <dgm:cxn modelId="{04BBF25D-7C3E-4E7E-A5AB-97D4619C5B9E}" type="presParOf" srcId="{4DBF3117-198E-42E0-A2BC-3DF57D46EEAF}" destId="{C535D297-FDAC-4A05-B8F2-0448159375ED}" srcOrd="0" destOrd="0" presId="urn:microsoft.com/office/officeart/2005/8/layout/cycle2"/>
    <dgm:cxn modelId="{12176985-D016-40F6-A74E-3E8A23C5E3AD}" type="presParOf" srcId="{E48EA663-D8BE-463F-AE55-6CCF40330910}" destId="{D20BF97E-616E-4443-B160-CB0243FEB0A5}" srcOrd="6" destOrd="0" presId="urn:microsoft.com/office/officeart/2005/8/layout/cycle2"/>
    <dgm:cxn modelId="{D7E4F523-4D86-41DE-9870-2227DC6E2D21}" type="presParOf" srcId="{E48EA663-D8BE-463F-AE55-6CCF40330910}" destId="{4D1F1DC0-4A90-41BB-9BD8-6616BBAFCBD1}" srcOrd="7" destOrd="0" presId="urn:microsoft.com/office/officeart/2005/8/layout/cycle2"/>
    <dgm:cxn modelId="{CDDC3A65-2BD3-40C9-B740-31A5BA4E1D87}" type="presParOf" srcId="{4D1F1DC0-4A90-41BB-9BD8-6616BBAFCBD1}" destId="{BB482C86-6FA4-4F2D-A18A-2F1FB02DE813}" srcOrd="0" destOrd="0" presId="urn:microsoft.com/office/officeart/2005/8/layout/cycle2"/>
    <dgm:cxn modelId="{C8FBD615-4FE4-4EFF-ADCE-1D85AB036CB6}" type="presParOf" srcId="{E48EA663-D8BE-463F-AE55-6CCF40330910}" destId="{21519F62-B150-43B5-8735-3216FBF0DBAD}" srcOrd="8" destOrd="0" presId="urn:microsoft.com/office/officeart/2005/8/layout/cycle2"/>
    <dgm:cxn modelId="{1D391C78-9653-4FCB-AE32-677B0FA5C424}" type="presParOf" srcId="{E48EA663-D8BE-463F-AE55-6CCF40330910}" destId="{3B2D9150-7565-4032-8011-D12B5CE055A4}" srcOrd="9" destOrd="0" presId="urn:microsoft.com/office/officeart/2005/8/layout/cycle2"/>
    <dgm:cxn modelId="{D90D7C38-315E-417B-823C-7C4F68A79ADB}" type="presParOf" srcId="{3B2D9150-7565-4032-8011-D12B5CE055A4}" destId="{F00CDC0B-A2A8-49CC-94B1-59D098678A9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993E3-557D-410F-A889-08AE1731134A}">
      <dsp:nvSpPr>
        <dsp:cNvPr id="0" name=""/>
        <dsp:cNvSpPr/>
      </dsp:nvSpPr>
      <dsp:spPr>
        <a:xfrm>
          <a:off x="247030" y="469"/>
          <a:ext cx="2660332" cy="1596199"/>
        </a:xfrm>
        <a:prstGeom prst="rect">
          <a:avLst/>
        </a:prstGeom>
        <a:solidFill>
          <a:srgbClr val="1564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SzPct val="100000"/>
            <a:buNone/>
          </a:pPr>
          <a:r>
            <a:rPr lang="en-US" sz="2600" kern="1200" dirty="0">
              <a:latin typeface="+mn-lt"/>
            </a:rPr>
            <a:t>Behavioral Health (including substance abuse services)</a:t>
          </a:r>
        </a:p>
      </dsp:txBody>
      <dsp:txXfrm>
        <a:off x="247030" y="469"/>
        <a:ext cx="2660332" cy="1596199"/>
      </dsp:txXfrm>
    </dsp:sp>
    <dsp:sp modelId="{23BA0A92-E9C4-453B-AAD1-4E5289723030}">
      <dsp:nvSpPr>
        <dsp:cNvPr id="0" name=""/>
        <dsp:cNvSpPr/>
      </dsp:nvSpPr>
      <dsp:spPr>
        <a:xfrm>
          <a:off x="3194972" y="0"/>
          <a:ext cx="2660332" cy="1596199"/>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n-lt"/>
            </a:rPr>
            <a:t>Education, Job Training, and Skills Development</a:t>
          </a:r>
        </a:p>
      </dsp:txBody>
      <dsp:txXfrm>
        <a:off x="3194972" y="0"/>
        <a:ext cx="2660332" cy="1596199"/>
      </dsp:txXfrm>
    </dsp:sp>
    <dsp:sp modelId="{C667ECC3-33E8-4D34-BA49-90A82AB71948}">
      <dsp:nvSpPr>
        <dsp:cNvPr id="0" name=""/>
        <dsp:cNvSpPr/>
      </dsp:nvSpPr>
      <dsp:spPr>
        <a:xfrm>
          <a:off x="247030" y="1862702"/>
          <a:ext cx="2660332" cy="1596199"/>
        </a:xfrm>
        <a:prstGeom prst="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n-lt"/>
            </a:rPr>
            <a:t>Senior Services</a:t>
          </a:r>
        </a:p>
      </dsp:txBody>
      <dsp:txXfrm>
        <a:off x="247030" y="1862702"/>
        <a:ext cx="2660332" cy="1596199"/>
      </dsp:txXfrm>
    </dsp:sp>
    <dsp:sp modelId="{A324BE1F-21E1-47F7-BEB3-5DBE1EC290C4}">
      <dsp:nvSpPr>
        <dsp:cNvPr id="0" name=""/>
        <dsp:cNvSpPr/>
      </dsp:nvSpPr>
      <dsp:spPr>
        <a:xfrm>
          <a:off x="3120536" y="1847123"/>
          <a:ext cx="2660332" cy="1596199"/>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n-lt"/>
            </a:rPr>
            <a:t>Affordable Housing</a:t>
          </a:r>
        </a:p>
      </dsp:txBody>
      <dsp:txXfrm>
        <a:off x="3120536" y="1847123"/>
        <a:ext cx="2660332" cy="1596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966DB-4DFD-4EE3-BDDF-3B1AB0CAF1D0}">
      <dsp:nvSpPr>
        <dsp:cNvPr id="0" name=""/>
        <dsp:cNvSpPr/>
      </dsp:nvSpPr>
      <dsp:spPr>
        <a:xfrm>
          <a:off x="0" y="297739"/>
          <a:ext cx="8236688"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9259" tIns="166624" rIns="639259"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Engage smaller community-based organizations </a:t>
          </a:r>
        </a:p>
        <a:p>
          <a:pPr marL="57150" lvl="1" indent="-57150" algn="l" defTabSz="355600">
            <a:lnSpc>
              <a:spcPct val="90000"/>
            </a:lnSpc>
            <a:spcBef>
              <a:spcPct val="0"/>
            </a:spcBef>
            <a:spcAft>
              <a:spcPct val="15000"/>
            </a:spcAft>
            <a:buChar char="•"/>
          </a:pPr>
          <a:r>
            <a:rPr lang="en-US" sz="800" kern="1200" dirty="0"/>
            <a:t>Focus on Delaware partners for Behavioral Health/SUD services</a:t>
          </a:r>
        </a:p>
        <a:p>
          <a:pPr marL="57150" lvl="1" indent="-57150" algn="l" defTabSz="355600">
            <a:lnSpc>
              <a:spcPct val="90000"/>
            </a:lnSpc>
            <a:spcBef>
              <a:spcPct val="0"/>
            </a:spcBef>
            <a:spcAft>
              <a:spcPct val="15000"/>
            </a:spcAft>
            <a:buChar char="•"/>
          </a:pPr>
          <a:r>
            <a:rPr lang="en-US" sz="800" kern="1200" dirty="0"/>
            <a:t>Follow up and reengage partners both small and large (i.e. Nemours, NovaCare, Delaware Hospice-dementia)</a:t>
          </a:r>
        </a:p>
        <a:p>
          <a:pPr marL="57150" lvl="1" indent="-57150" algn="l" defTabSz="355600">
            <a:lnSpc>
              <a:spcPct val="90000"/>
            </a:lnSpc>
            <a:spcBef>
              <a:spcPct val="0"/>
            </a:spcBef>
            <a:spcAft>
              <a:spcPct val="15000"/>
            </a:spcAft>
            <a:buChar char="•"/>
          </a:pPr>
          <a:r>
            <a:rPr lang="en-US" sz="800" kern="1200" dirty="0"/>
            <a:t>Educational partners</a:t>
          </a:r>
        </a:p>
        <a:p>
          <a:pPr marL="57150" lvl="1" indent="-57150" algn="l" defTabSz="355600">
            <a:lnSpc>
              <a:spcPct val="90000"/>
            </a:lnSpc>
            <a:spcBef>
              <a:spcPct val="0"/>
            </a:spcBef>
            <a:spcAft>
              <a:spcPct val="15000"/>
            </a:spcAft>
            <a:buChar char="•"/>
          </a:pPr>
          <a:r>
            <a:rPr lang="en-US" sz="800" kern="1200" dirty="0"/>
            <a:t>Develop outcome and measures</a:t>
          </a:r>
        </a:p>
      </dsp:txBody>
      <dsp:txXfrm>
        <a:off x="0" y="297739"/>
        <a:ext cx="8236688" cy="831600"/>
      </dsp:txXfrm>
    </dsp:sp>
    <dsp:sp modelId="{997E1B53-5DCA-4DE2-B6A4-D8EDDAFFA47E}">
      <dsp:nvSpPr>
        <dsp:cNvPr id="0" name=""/>
        <dsp:cNvSpPr/>
      </dsp:nvSpPr>
      <dsp:spPr>
        <a:xfrm>
          <a:off x="411834" y="179659"/>
          <a:ext cx="5765681" cy="236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929" tIns="0" rIns="217929" bIns="0" numCol="1" spcCol="1270" anchor="ctr" anchorCtr="0">
          <a:noAutofit/>
        </a:bodyPr>
        <a:lstStyle/>
        <a:p>
          <a:pPr marL="0" lvl="0" indent="0" algn="l" defTabSz="355600">
            <a:lnSpc>
              <a:spcPct val="90000"/>
            </a:lnSpc>
            <a:spcBef>
              <a:spcPct val="0"/>
            </a:spcBef>
            <a:spcAft>
              <a:spcPct val="35000"/>
            </a:spcAft>
            <a:buNone/>
          </a:pPr>
          <a:r>
            <a:rPr lang="en-US" sz="800" kern="1200"/>
            <a:t>Partners</a:t>
          </a:r>
        </a:p>
      </dsp:txBody>
      <dsp:txXfrm>
        <a:off x="423362" y="191187"/>
        <a:ext cx="5742625" cy="213104"/>
      </dsp:txXfrm>
    </dsp:sp>
    <dsp:sp modelId="{74C624B9-FCE1-4D21-9A45-6A756E68DA63}">
      <dsp:nvSpPr>
        <dsp:cNvPr id="0" name=""/>
        <dsp:cNvSpPr/>
      </dsp:nvSpPr>
      <dsp:spPr>
        <a:xfrm>
          <a:off x="0" y="1290619"/>
          <a:ext cx="8236688"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9259" tIns="166624" rIns="639259"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Conference room</a:t>
          </a:r>
        </a:p>
        <a:p>
          <a:pPr marL="57150" lvl="1" indent="-57150" algn="l" defTabSz="355600">
            <a:lnSpc>
              <a:spcPct val="90000"/>
            </a:lnSpc>
            <a:spcBef>
              <a:spcPct val="0"/>
            </a:spcBef>
            <a:spcAft>
              <a:spcPct val="15000"/>
            </a:spcAft>
            <a:buChar char="•"/>
          </a:pPr>
          <a:r>
            <a:rPr lang="en-US" sz="800" kern="1200" dirty="0"/>
            <a:t>Mainstreet tenant build out</a:t>
          </a:r>
        </a:p>
        <a:p>
          <a:pPr marL="57150" lvl="1" indent="-57150" algn="l" defTabSz="355600">
            <a:lnSpc>
              <a:spcPct val="90000"/>
            </a:lnSpc>
            <a:spcBef>
              <a:spcPct val="0"/>
            </a:spcBef>
            <a:spcAft>
              <a:spcPct val="15000"/>
            </a:spcAft>
            <a:buChar char="•"/>
          </a:pPr>
          <a:r>
            <a:rPr lang="en-US" sz="800" kern="1200" dirty="0"/>
            <a:t>Lobby Refresh</a:t>
          </a:r>
        </a:p>
        <a:p>
          <a:pPr marL="57150" lvl="1" indent="-57150" algn="l" defTabSz="355600">
            <a:lnSpc>
              <a:spcPct val="90000"/>
            </a:lnSpc>
            <a:spcBef>
              <a:spcPct val="0"/>
            </a:spcBef>
            <a:spcAft>
              <a:spcPct val="15000"/>
            </a:spcAft>
            <a:buChar char="•"/>
          </a:pPr>
          <a:r>
            <a:rPr lang="en-US" sz="800" kern="1200" dirty="0"/>
            <a:t>Bathrooms</a:t>
          </a:r>
        </a:p>
      </dsp:txBody>
      <dsp:txXfrm>
        <a:off x="0" y="1290619"/>
        <a:ext cx="8236688" cy="705600"/>
      </dsp:txXfrm>
    </dsp:sp>
    <dsp:sp modelId="{414AF822-304C-4AA5-8CF8-43B822E16D48}">
      <dsp:nvSpPr>
        <dsp:cNvPr id="0" name=""/>
        <dsp:cNvSpPr/>
      </dsp:nvSpPr>
      <dsp:spPr>
        <a:xfrm>
          <a:off x="411834" y="1172539"/>
          <a:ext cx="5765681" cy="236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929" tIns="0" rIns="217929" bIns="0" numCol="1" spcCol="1270" anchor="ctr" anchorCtr="0">
          <a:noAutofit/>
        </a:bodyPr>
        <a:lstStyle/>
        <a:p>
          <a:pPr marL="0" lvl="0" indent="0" algn="l" defTabSz="355600">
            <a:lnSpc>
              <a:spcPct val="90000"/>
            </a:lnSpc>
            <a:spcBef>
              <a:spcPct val="0"/>
            </a:spcBef>
            <a:spcAft>
              <a:spcPct val="35000"/>
            </a:spcAft>
            <a:buNone/>
          </a:pPr>
          <a:r>
            <a:rPr lang="en-US" sz="800" kern="1200" dirty="0"/>
            <a:t>Philanthropy Funded Construction (1.4M dollars) </a:t>
          </a:r>
        </a:p>
      </dsp:txBody>
      <dsp:txXfrm>
        <a:off x="423362" y="1184067"/>
        <a:ext cx="5742625" cy="213104"/>
      </dsp:txXfrm>
    </dsp:sp>
    <dsp:sp modelId="{41A75D4B-2CF8-4CAD-8CD4-CC33FD0F2823}">
      <dsp:nvSpPr>
        <dsp:cNvPr id="0" name=""/>
        <dsp:cNvSpPr/>
      </dsp:nvSpPr>
      <dsp:spPr>
        <a:xfrm>
          <a:off x="0" y="2157499"/>
          <a:ext cx="8236688" cy="108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9259" tIns="166624" rIns="639259"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Food insecurity ( Backpacks, Homeless food boxes, Farm boxes, Surplus food)</a:t>
          </a:r>
        </a:p>
        <a:p>
          <a:pPr marL="57150" lvl="1" indent="-57150" algn="l" defTabSz="355600">
            <a:lnSpc>
              <a:spcPct val="90000"/>
            </a:lnSpc>
            <a:spcBef>
              <a:spcPct val="0"/>
            </a:spcBef>
            <a:spcAft>
              <a:spcPct val="15000"/>
            </a:spcAft>
            <a:buChar char="•"/>
          </a:pPr>
          <a:r>
            <a:rPr lang="en-US" sz="800" kern="1200"/>
            <a:t>DME ( Durable Medical Equipment)</a:t>
          </a:r>
        </a:p>
        <a:p>
          <a:pPr marL="57150" lvl="1" indent="-57150" algn="l" defTabSz="355600">
            <a:lnSpc>
              <a:spcPct val="90000"/>
            </a:lnSpc>
            <a:spcBef>
              <a:spcPct val="0"/>
            </a:spcBef>
            <a:spcAft>
              <a:spcPct val="15000"/>
            </a:spcAft>
            <a:buChar char="•"/>
          </a:pPr>
          <a:r>
            <a:rPr lang="en-US" sz="800" kern="1200" dirty="0"/>
            <a:t>Personal Care items</a:t>
          </a:r>
        </a:p>
        <a:p>
          <a:pPr marL="57150" lvl="1" indent="-57150" algn="l" defTabSz="355600">
            <a:lnSpc>
              <a:spcPct val="90000"/>
            </a:lnSpc>
            <a:spcBef>
              <a:spcPct val="0"/>
            </a:spcBef>
            <a:spcAft>
              <a:spcPct val="15000"/>
            </a:spcAft>
            <a:buChar char="•"/>
          </a:pPr>
          <a:r>
            <a:rPr lang="en-US" sz="800" kern="1200" dirty="0"/>
            <a:t>Financial Literacy</a:t>
          </a:r>
        </a:p>
        <a:p>
          <a:pPr marL="57150" lvl="1" indent="-57150" algn="l" defTabSz="355600">
            <a:lnSpc>
              <a:spcPct val="90000"/>
            </a:lnSpc>
            <a:spcBef>
              <a:spcPct val="0"/>
            </a:spcBef>
            <a:spcAft>
              <a:spcPct val="15000"/>
            </a:spcAft>
            <a:buChar char="•"/>
          </a:pPr>
          <a:r>
            <a:rPr lang="en-US" sz="800" kern="1200" dirty="0"/>
            <a:t>Access to Healthcare </a:t>
          </a:r>
        </a:p>
        <a:p>
          <a:pPr marL="57150" lvl="1" indent="-57150" algn="l" defTabSz="355600">
            <a:lnSpc>
              <a:spcPct val="90000"/>
            </a:lnSpc>
            <a:spcBef>
              <a:spcPct val="0"/>
            </a:spcBef>
            <a:spcAft>
              <a:spcPct val="15000"/>
            </a:spcAft>
            <a:buChar char="•"/>
          </a:pPr>
          <a:r>
            <a:rPr lang="en-US" sz="800" kern="1200" dirty="0"/>
            <a:t>SIOH self-sufficiency programs</a:t>
          </a:r>
        </a:p>
        <a:p>
          <a:pPr marL="57150" lvl="1" indent="-57150" algn="l" defTabSz="355600">
            <a:lnSpc>
              <a:spcPct val="90000"/>
            </a:lnSpc>
            <a:spcBef>
              <a:spcPct val="0"/>
            </a:spcBef>
            <a:spcAft>
              <a:spcPct val="15000"/>
            </a:spcAft>
            <a:buChar char="•"/>
          </a:pPr>
          <a:r>
            <a:rPr lang="en-US" sz="800" kern="1200" dirty="0"/>
            <a:t>Expansion of Tiny Steps program (Cribs, car seats)</a:t>
          </a:r>
        </a:p>
      </dsp:txBody>
      <dsp:txXfrm>
        <a:off x="0" y="2157499"/>
        <a:ext cx="8236688" cy="1083600"/>
      </dsp:txXfrm>
    </dsp:sp>
    <dsp:sp modelId="{2AC237A5-1B3F-4287-BBCE-22ACBD1B9B67}">
      <dsp:nvSpPr>
        <dsp:cNvPr id="0" name=""/>
        <dsp:cNvSpPr/>
      </dsp:nvSpPr>
      <dsp:spPr>
        <a:xfrm>
          <a:off x="411834" y="2039419"/>
          <a:ext cx="5765681" cy="236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929" tIns="0" rIns="217929" bIns="0" numCol="1" spcCol="1270" anchor="ctr" anchorCtr="0">
          <a:noAutofit/>
        </a:bodyPr>
        <a:lstStyle/>
        <a:p>
          <a:pPr marL="0" lvl="0" indent="0" algn="l" defTabSz="355600">
            <a:lnSpc>
              <a:spcPct val="90000"/>
            </a:lnSpc>
            <a:spcBef>
              <a:spcPct val="0"/>
            </a:spcBef>
            <a:spcAft>
              <a:spcPct val="35000"/>
            </a:spcAft>
            <a:buNone/>
          </a:pPr>
          <a:r>
            <a:rPr lang="en-US" sz="800" kern="1200" dirty="0"/>
            <a:t>Programs on Mainstreet (Health Equity Programs)</a:t>
          </a:r>
        </a:p>
      </dsp:txBody>
      <dsp:txXfrm>
        <a:off x="423362" y="2050947"/>
        <a:ext cx="5742625" cy="213104"/>
      </dsp:txXfrm>
    </dsp:sp>
    <dsp:sp modelId="{0C9B343D-1D81-480C-A46F-05F91D69965E}">
      <dsp:nvSpPr>
        <dsp:cNvPr id="0" name=""/>
        <dsp:cNvSpPr/>
      </dsp:nvSpPr>
      <dsp:spPr>
        <a:xfrm>
          <a:off x="0" y="3402379"/>
          <a:ext cx="8236688" cy="20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3916DA-7763-47A9-A249-0F1779E9006C}">
      <dsp:nvSpPr>
        <dsp:cNvPr id="0" name=""/>
        <dsp:cNvSpPr/>
      </dsp:nvSpPr>
      <dsp:spPr>
        <a:xfrm>
          <a:off x="411834" y="3284299"/>
          <a:ext cx="5765681" cy="236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929" tIns="0" rIns="217929" bIns="0" numCol="1" spcCol="1270" anchor="ctr" anchorCtr="0">
          <a:noAutofit/>
        </a:bodyPr>
        <a:lstStyle/>
        <a:p>
          <a:pPr marL="0" lvl="0" indent="0" algn="l" defTabSz="355600">
            <a:lnSpc>
              <a:spcPct val="90000"/>
            </a:lnSpc>
            <a:spcBef>
              <a:spcPct val="0"/>
            </a:spcBef>
            <a:spcAft>
              <a:spcPct val="35000"/>
            </a:spcAft>
            <a:buNone/>
          </a:pPr>
          <a:r>
            <a:rPr lang="en-US" sz="800" b="0" kern="1200" dirty="0"/>
            <a:t>Community Health Workers (to be funded by Philanthropy)</a:t>
          </a:r>
        </a:p>
      </dsp:txBody>
      <dsp:txXfrm>
        <a:off x="423362" y="3295827"/>
        <a:ext cx="5742625" cy="213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0D3DE-7939-4FFC-A482-1A0BDD3ECFAF}">
      <dsp:nvSpPr>
        <dsp:cNvPr id="0" name=""/>
        <dsp:cNvSpPr/>
      </dsp:nvSpPr>
      <dsp:spPr>
        <a:xfrm>
          <a:off x="1534528" y="1114"/>
          <a:ext cx="1112864" cy="1112864"/>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Funding efforts</a:t>
          </a:r>
        </a:p>
      </dsp:txBody>
      <dsp:txXfrm>
        <a:off x="1697503" y="164089"/>
        <a:ext cx="786914" cy="786914"/>
      </dsp:txXfrm>
    </dsp:sp>
    <dsp:sp modelId="{FF65ECCF-B9B2-483E-8EBB-2577DE0B4F89}">
      <dsp:nvSpPr>
        <dsp:cNvPr id="0" name=""/>
        <dsp:cNvSpPr/>
      </dsp:nvSpPr>
      <dsp:spPr>
        <a:xfrm rot="2160000">
          <a:off x="2612188" y="855864"/>
          <a:ext cx="295700" cy="375591"/>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620659" y="904911"/>
        <a:ext cx="206990" cy="225355"/>
      </dsp:txXfrm>
    </dsp:sp>
    <dsp:sp modelId="{36B5C5AB-F03E-4056-B37A-2AE9A67527B3}">
      <dsp:nvSpPr>
        <dsp:cNvPr id="0" name=""/>
        <dsp:cNvSpPr/>
      </dsp:nvSpPr>
      <dsp:spPr>
        <a:xfrm>
          <a:off x="2886225" y="983180"/>
          <a:ext cx="1112864" cy="1112864"/>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Governance</a:t>
          </a:r>
        </a:p>
        <a:p>
          <a:pPr marL="0" lvl="0" indent="0" algn="ctr" defTabSz="444500">
            <a:lnSpc>
              <a:spcPct val="90000"/>
            </a:lnSpc>
            <a:spcBef>
              <a:spcPct val="0"/>
            </a:spcBef>
            <a:spcAft>
              <a:spcPct val="35000"/>
            </a:spcAft>
            <a:buNone/>
          </a:pPr>
          <a:r>
            <a:rPr lang="en-US" sz="1000" kern="1200" dirty="0"/>
            <a:t>&amp; Collaboration</a:t>
          </a:r>
        </a:p>
      </dsp:txBody>
      <dsp:txXfrm>
        <a:off x="3049200" y="1146155"/>
        <a:ext cx="786914" cy="786914"/>
      </dsp:txXfrm>
    </dsp:sp>
    <dsp:sp modelId="{DFB744FE-9C2F-4DD6-8EB3-CD63DF44EB06}">
      <dsp:nvSpPr>
        <dsp:cNvPr id="0" name=""/>
        <dsp:cNvSpPr/>
      </dsp:nvSpPr>
      <dsp:spPr>
        <a:xfrm rot="6480000">
          <a:off x="3039242" y="2138365"/>
          <a:ext cx="295700" cy="375591"/>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097303" y="2171299"/>
        <a:ext cx="206990" cy="225355"/>
      </dsp:txXfrm>
    </dsp:sp>
    <dsp:sp modelId="{42C82150-C689-45D6-852B-AA0C32ABA285}">
      <dsp:nvSpPr>
        <dsp:cNvPr id="0" name=""/>
        <dsp:cNvSpPr/>
      </dsp:nvSpPr>
      <dsp:spPr>
        <a:xfrm>
          <a:off x="2369922" y="2572195"/>
          <a:ext cx="1112864" cy="1112864"/>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Education </a:t>
          </a:r>
          <a:r>
            <a:rPr lang="en-US" sz="1000" kern="1200" dirty="0"/>
            <a:t>Center</a:t>
          </a:r>
        </a:p>
      </dsp:txBody>
      <dsp:txXfrm>
        <a:off x="2532897" y="2735170"/>
        <a:ext cx="786914" cy="786914"/>
      </dsp:txXfrm>
    </dsp:sp>
    <dsp:sp modelId="{4DBF3117-198E-42E0-A2BC-3DF57D46EEAF}">
      <dsp:nvSpPr>
        <dsp:cNvPr id="0" name=""/>
        <dsp:cNvSpPr/>
      </dsp:nvSpPr>
      <dsp:spPr>
        <a:xfrm rot="10800000">
          <a:off x="1951479" y="2940832"/>
          <a:ext cx="295700" cy="375591"/>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2040189" y="3015950"/>
        <a:ext cx="206990" cy="225355"/>
      </dsp:txXfrm>
    </dsp:sp>
    <dsp:sp modelId="{D20BF97E-616E-4443-B160-CB0243FEB0A5}">
      <dsp:nvSpPr>
        <dsp:cNvPr id="0" name=""/>
        <dsp:cNvSpPr/>
      </dsp:nvSpPr>
      <dsp:spPr>
        <a:xfrm>
          <a:off x="699133" y="2572195"/>
          <a:ext cx="1112864" cy="1112864"/>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Tenants</a:t>
          </a:r>
        </a:p>
      </dsp:txBody>
      <dsp:txXfrm>
        <a:off x="862108" y="2735170"/>
        <a:ext cx="786914" cy="786914"/>
      </dsp:txXfrm>
    </dsp:sp>
    <dsp:sp modelId="{4D1F1DC0-4A90-41BB-9BD8-6616BBAFCBD1}">
      <dsp:nvSpPr>
        <dsp:cNvPr id="0" name=""/>
        <dsp:cNvSpPr/>
      </dsp:nvSpPr>
      <dsp:spPr>
        <a:xfrm rot="15120000">
          <a:off x="852150" y="2154283"/>
          <a:ext cx="295700" cy="375591"/>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910211" y="2271585"/>
        <a:ext cx="206990" cy="225355"/>
      </dsp:txXfrm>
    </dsp:sp>
    <dsp:sp modelId="{21519F62-B150-43B5-8735-3216FBF0DBAD}">
      <dsp:nvSpPr>
        <dsp:cNvPr id="0" name=""/>
        <dsp:cNvSpPr/>
      </dsp:nvSpPr>
      <dsp:spPr>
        <a:xfrm>
          <a:off x="182830" y="983180"/>
          <a:ext cx="1112864" cy="1112864"/>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CHWB programs</a:t>
          </a:r>
        </a:p>
      </dsp:txBody>
      <dsp:txXfrm>
        <a:off x="345805" y="1146155"/>
        <a:ext cx="786914" cy="786914"/>
      </dsp:txXfrm>
    </dsp:sp>
    <dsp:sp modelId="{3B2D9150-7565-4032-8011-D12B5CE055A4}">
      <dsp:nvSpPr>
        <dsp:cNvPr id="0" name=""/>
        <dsp:cNvSpPr/>
      </dsp:nvSpPr>
      <dsp:spPr>
        <a:xfrm rot="19440000">
          <a:off x="1260491" y="865702"/>
          <a:ext cx="295700" cy="375591"/>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268962" y="966891"/>
        <a:ext cx="206990" cy="22535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1"/>
          <p:cNvSpPr>
            <a:spLocks noGrp="1"/>
          </p:cNvSpPr>
          <p:nvPr>
            <p:ph type="hdr" sz="quarter"/>
          </p:nvPr>
        </p:nvSpPr>
        <p:spPr>
          <a:xfrm>
            <a:off x="307875" y="173753"/>
            <a:ext cx="8299167" cy="283151"/>
          </a:xfrm>
          <a:prstGeom prst="rect">
            <a:avLst/>
          </a:prstGeom>
        </p:spPr>
        <p:txBody>
          <a:bodyPr vert="horz" lIns="0" tIns="0" rIns="0" bIns="0" rtlCol="0"/>
          <a:lstStyle>
            <a:lvl1pPr algn="l">
              <a:defRPr sz="1000" baseline="0">
                <a:solidFill>
                  <a:schemeClr val="bg2">
                    <a:lumMod val="75000"/>
                  </a:schemeClr>
                </a:solidFill>
                <a:latin typeface="Arial" charset="0"/>
              </a:defRPr>
            </a:lvl1pPr>
          </a:lstStyle>
          <a:p>
            <a:r>
              <a:rPr lang="en-US" dirty="0"/>
              <a:t>Leading the Team You Inherit</a:t>
            </a:r>
          </a:p>
        </p:txBody>
      </p:sp>
      <p:sp>
        <p:nvSpPr>
          <p:cNvPr id="7" name="Slide Number Placeholder 6"/>
          <p:cNvSpPr>
            <a:spLocks noGrp="1"/>
          </p:cNvSpPr>
          <p:nvPr>
            <p:ph type="sldNum" sz="quarter" idx="3"/>
          </p:nvPr>
        </p:nvSpPr>
        <p:spPr>
          <a:xfrm>
            <a:off x="8437563" y="6663177"/>
            <a:ext cx="475791" cy="173752"/>
          </a:xfrm>
          <a:prstGeom prst="rect">
            <a:avLst/>
          </a:prstGeom>
        </p:spPr>
        <p:txBody>
          <a:bodyPr vert="horz" lIns="0" tIns="0" rIns="0" bIns="0" rtlCol="0" anchor="b"/>
          <a:lstStyle>
            <a:lvl1pPr algn="r">
              <a:defRPr sz="1000" baseline="0">
                <a:solidFill>
                  <a:schemeClr val="bg2">
                    <a:lumMod val="75000"/>
                  </a:schemeClr>
                </a:solidFill>
                <a:latin typeface="Arial" charset="0"/>
              </a:defRPr>
            </a:lvl1pPr>
          </a:lstStyle>
          <a:p>
            <a:fld id="{F19303DE-3E45-4DD3-9505-92EF4803EF97}" type="slidenum">
              <a:rPr lang="en-US" smtClean="0"/>
              <a:pPr/>
              <a:t>‹#›</a:t>
            </a:fld>
            <a:r>
              <a:rPr lang="en-US" dirty="0"/>
              <a:t>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258" y="6706823"/>
            <a:ext cx="8220393" cy="130106"/>
          </a:xfrm>
          <a:prstGeom prst="rect">
            <a:avLst/>
          </a:prstGeom>
        </p:spPr>
      </p:pic>
    </p:spTree>
    <p:extLst>
      <p:ext uri="{BB962C8B-B14F-4D97-AF65-F5344CB8AC3E}">
        <p14:creationId xmlns:p14="http://schemas.microsoft.com/office/powerpoint/2010/main" val="267922780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881313" y="520700"/>
            <a:ext cx="3473450" cy="2606675"/>
          </a:xfrm>
          <a:prstGeom prst="rect">
            <a:avLst/>
          </a:prstGeom>
          <a:noFill/>
          <a:ln w="12700">
            <a:solidFill>
              <a:prstClr val="black"/>
            </a:solidFill>
          </a:ln>
        </p:spPr>
        <p:txBody>
          <a:bodyPr vert="horz" lIns="92472" tIns="46236" rIns="92472" bIns="46236" rtlCol="0" anchor="ctr"/>
          <a:lstStyle/>
          <a:p>
            <a:r>
              <a:rPr lang="en-US" dirty="0"/>
              <a:t> </a:t>
            </a:r>
          </a:p>
        </p:txBody>
      </p:sp>
      <p:sp>
        <p:nvSpPr>
          <p:cNvPr id="5" name="Notes Placeholder 4"/>
          <p:cNvSpPr>
            <a:spLocks noGrp="1"/>
          </p:cNvSpPr>
          <p:nvPr>
            <p:ph type="body" sz="quarter" idx="3"/>
          </p:nvPr>
        </p:nvSpPr>
        <p:spPr>
          <a:xfrm>
            <a:off x="1539349" y="3301287"/>
            <a:ext cx="6157383" cy="3127534"/>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6"/>
          <p:cNvSpPr>
            <a:spLocks noGrp="1"/>
          </p:cNvSpPr>
          <p:nvPr>
            <p:ph type="sldNum" sz="quarter" idx="5"/>
          </p:nvPr>
        </p:nvSpPr>
        <p:spPr>
          <a:xfrm>
            <a:off x="8437563" y="6663177"/>
            <a:ext cx="475791" cy="173752"/>
          </a:xfrm>
          <a:prstGeom prst="rect">
            <a:avLst/>
          </a:prstGeom>
        </p:spPr>
        <p:txBody>
          <a:bodyPr vert="horz" lIns="0" tIns="0" rIns="0" bIns="0" rtlCol="0" anchor="b"/>
          <a:lstStyle>
            <a:lvl1pPr algn="r">
              <a:defRPr sz="1000" baseline="0">
                <a:solidFill>
                  <a:schemeClr val="tx1"/>
                </a:solidFill>
                <a:latin typeface="Arial" charset="0"/>
              </a:defRPr>
            </a:lvl1pPr>
          </a:lstStyle>
          <a:p>
            <a:fld id="{F19303DE-3E45-4DD3-9505-92EF4803EF97}" type="slidenum">
              <a:rPr lang="en-US" smtClean="0"/>
              <a:pPr/>
              <a:t>‹#›</a:t>
            </a:fld>
            <a:r>
              <a:rPr lang="en-US" dirty="0"/>
              <a:t> </a:t>
            </a:r>
          </a:p>
        </p:txBody>
      </p:sp>
      <p:sp>
        <p:nvSpPr>
          <p:cNvPr id="2" name="Footer Placeholder 1"/>
          <p:cNvSpPr>
            <a:spLocks noGrp="1"/>
          </p:cNvSpPr>
          <p:nvPr>
            <p:ph type="ftr" sz="quarter" idx="4"/>
          </p:nvPr>
        </p:nvSpPr>
        <p:spPr>
          <a:xfrm>
            <a:off x="1" y="6601438"/>
            <a:ext cx="4001386" cy="348638"/>
          </a:xfrm>
          <a:prstGeom prst="rect">
            <a:avLst/>
          </a:prstGeom>
        </p:spPr>
        <p:txBody>
          <a:bodyPr vert="horz" lIns="91385" tIns="45693" rIns="91385" bIns="45693" rtlCol="0" anchor="b"/>
          <a:lstStyle>
            <a:lvl1pPr algn="l">
              <a:defRPr sz="900">
                <a:solidFill>
                  <a:schemeClr val="tx1"/>
                </a:solidFill>
                <a:latin typeface="+mj-lt"/>
              </a:defRPr>
            </a:lvl1pPr>
          </a:lstStyle>
          <a:p>
            <a:r>
              <a:rPr lang="en-US"/>
              <a:t>FY 2020 DHSS Public Hearing</a:t>
            </a:r>
            <a:endParaRPr lang="en-US" dirty="0"/>
          </a:p>
        </p:txBody>
      </p:sp>
    </p:spTree>
    <p:extLst>
      <p:ext uri="{BB962C8B-B14F-4D97-AF65-F5344CB8AC3E}">
        <p14:creationId xmlns:p14="http://schemas.microsoft.com/office/powerpoint/2010/main" val="587102967"/>
      </p:ext>
    </p:extLst>
  </p:cSld>
  <p:clrMap bg1="lt1" tx1="dk1" bg2="lt2" tx2="dk2" accent1="accent1" accent2="accent2" accent3="accent3" accent4="accent4" accent5="accent5" accent6="accent6" hlink="hlink" folHlink="folHlink"/>
  <p:hf/>
  <p:notesStyle>
    <a:lvl1pPr marL="109728" indent="-114300" algn="l" defTabSz="914400" rtl="0" eaLnBrk="1" latinLnBrk="0" hangingPunct="1">
      <a:lnSpc>
        <a:spcPct val="110000"/>
      </a:lnSpc>
      <a:spcBef>
        <a:spcPts val="300"/>
      </a:spcBef>
      <a:buFont typeface="Arial" panose="020B0604020202020204" pitchFamily="34" charset="0"/>
      <a:buChar char="•"/>
      <a:defRPr sz="1000" kern="1200">
        <a:solidFill>
          <a:schemeClr val="tx1"/>
        </a:solidFill>
        <a:latin typeface="+mj-lt"/>
        <a:ea typeface="+mn-ea"/>
        <a:cs typeface="+mn-cs"/>
      </a:defRPr>
    </a:lvl1pPr>
    <a:lvl2pPr marL="398463" indent="-111125" algn="l" defTabSz="914400" rtl="0" eaLnBrk="1" latinLnBrk="0" hangingPunct="1">
      <a:lnSpc>
        <a:spcPct val="100000"/>
      </a:lnSpc>
      <a:spcBef>
        <a:spcPts val="300"/>
      </a:spcBef>
      <a:buFont typeface="Arial" panose="020B0604020202020204" pitchFamily="34" charset="0"/>
      <a:buChar char="•"/>
      <a:defRPr sz="1000" kern="1200">
        <a:solidFill>
          <a:schemeClr val="tx1"/>
        </a:solidFill>
        <a:latin typeface="+mj-lt"/>
        <a:ea typeface="+mn-ea"/>
        <a:cs typeface="+mn-cs"/>
      </a:defRPr>
    </a:lvl2pPr>
    <a:lvl3pPr marL="398463" indent="-111125" algn="l" defTabSz="914400" rtl="0" eaLnBrk="1" latinLnBrk="0" hangingPunct="1">
      <a:lnSpc>
        <a:spcPct val="95000"/>
      </a:lnSpc>
      <a:spcBef>
        <a:spcPts val="300"/>
      </a:spcBef>
      <a:buFont typeface="Arial" panose="020B0604020202020204" pitchFamily="34" charset="0"/>
      <a:buChar char="•"/>
      <a:defRPr sz="1000" kern="1200">
        <a:solidFill>
          <a:schemeClr val="tx1"/>
        </a:solidFill>
        <a:latin typeface="+mj-lt"/>
        <a:ea typeface="+mn-ea"/>
        <a:cs typeface="+mn-cs"/>
      </a:defRPr>
    </a:lvl3pPr>
    <a:lvl4pPr marL="398463" indent="-111125" algn="l" defTabSz="914400" rtl="0" eaLnBrk="1" latinLnBrk="0" hangingPunct="1">
      <a:lnSpc>
        <a:spcPct val="95000"/>
      </a:lnSpc>
      <a:spcBef>
        <a:spcPts val="300"/>
      </a:spcBef>
      <a:buFont typeface="Arial" panose="020B0604020202020204" pitchFamily="34" charset="0"/>
      <a:buChar char="•"/>
      <a:defRPr sz="1000" kern="1200">
        <a:solidFill>
          <a:schemeClr val="tx1"/>
        </a:solidFill>
        <a:latin typeface="+mj-lt"/>
        <a:ea typeface="+mn-ea"/>
        <a:cs typeface="+mn-cs"/>
      </a:defRPr>
    </a:lvl4pPr>
    <a:lvl5pPr marL="398463" indent="-111125" algn="l" defTabSz="914400" rtl="0" eaLnBrk="1" latinLnBrk="0" hangingPunct="1">
      <a:lnSpc>
        <a:spcPct val="95000"/>
      </a:lnSpc>
      <a:spcBef>
        <a:spcPts val="300"/>
      </a:spcBef>
      <a:buFont typeface="Arial" panose="020B0604020202020204" pitchFamily="34" charset="0"/>
      <a:buChar char="•"/>
      <a:defRPr sz="1000" kern="1200">
        <a:solidFill>
          <a:schemeClr val="tx1"/>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1</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33855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9888" y="523875"/>
            <a:ext cx="3497262" cy="26241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4089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11</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848669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8450" y="515938"/>
            <a:ext cx="3436938" cy="2579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7480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13</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415665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9888" y="523875"/>
            <a:ext cx="3497262" cy="2624138"/>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3625223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15</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423432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9888" y="523875"/>
            <a:ext cx="3497262" cy="26241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523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8300" y="523875"/>
            <a:ext cx="3498850" cy="26241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053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8300" y="523875"/>
            <a:ext cx="3498850" cy="2624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pPr marL="0" marR="0" lvl="0" indent="0" algn="ctr" defTabSz="2438337" rtl="0" eaLnBrk="1" fontAlgn="auto" latinLnBrk="0" hangingPunct="0">
              <a:lnSpc>
                <a:spcPct val="100000"/>
              </a:lnSpc>
              <a:spcBef>
                <a:spcPts val="0"/>
              </a:spcBef>
              <a:spcAft>
                <a:spcPts val="0"/>
              </a:spcAft>
              <a:buClrTx/>
              <a:buSzTx/>
              <a:buFontTx/>
              <a:buNone/>
              <a:tabLst/>
              <a:defRPr/>
            </a:pPr>
            <a:fld id="{F7C267A1-D341-45CE-83D9-F0790BC9CEF3}" type="slidenum">
              <a:rPr kumimoji="0" lang="en-US" altLang="en-US" sz="2400" b="0" i="0" u="none" strike="noStrike" kern="0" cap="none" spc="0" normalizeH="0" baseline="0" noProof="0">
                <a:ln>
                  <a:noFill/>
                </a:ln>
                <a:solidFill>
                  <a:srgbClr val="000000"/>
                </a:solidFill>
                <a:effectLst/>
                <a:uLnTx/>
                <a:uFillTx/>
                <a:latin typeface="Helvetica Neue"/>
                <a:sym typeface="Helvetica Neue"/>
              </a:rPr>
              <a:pPr marL="0" marR="0" lvl="0" indent="0" algn="ctr" defTabSz="2438337" rtl="0" eaLnBrk="1" fontAlgn="auto" latinLnBrk="0" hangingPunct="0">
                <a:lnSpc>
                  <a:spcPct val="100000"/>
                </a:lnSpc>
                <a:spcBef>
                  <a:spcPts val="0"/>
                </a:spcBef>
                <a:spcAft>
                  <a:spcPts val="0"/>
                </a:spcAft>
                <a:buClrTx/>
                <a:buSzTx/>
                <a:buFontTx/>
                <a:buNone/>
                <a:tabLst/>
                <a:defRPr/>
              </a:pPr>
              <a:t>18</a:t>
            </a:fld>
            <a:endParaRPr kumimoji="0" lang="en-US" altLang="en-US" sz="2400" b="0" i="0" u="none" strike="noStrike" kern="0" cap="none" spc="0" normalizeH="0" baseline="0" noProof="0" dirty="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845997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2913" y="533400"/>
            <a:ext cx="3556000" cy="2667000"/>
          </a:xfrm>
        </p:spPr>
      </p:sp>
      <p:sp>
        <p:nvSpPr>
          <p:cNvPr id="3" name="Notes Placeholder 2"/>
          <p:cNvSpPr>
            <a:spLocks noGrp="1"/>
          </p:cNvSpPr>
          <p:nvPr>
            <p:ph type="body" idx="1"/>
          </p:nvPr>
        </p:nvSpPr>
        <p:spPr/>
        <p:txBody>
          <a:bodyPr/>
          <a:lstStyle/>
          <a:p>
            <a:r>
              <a:rPr lang="en-US" sz="1200" dirty="0"/>
              <a:t>This is an illustration of what our program layout can look like.</a:t>
            </a:r>
          </a:p>
          <a:p>
            <a:endParaRPr lang="en-US" sz="1200" dirty="0"/>
          </a:p>
          <a:p>
            <a:r>
              <a:rPr lang="en-US" sz="1200" dirty="0"/>
              <a:t>The initial step will be to create the platform which the initial service partners and tenants will operate and benefit from colocation.  This platform will facilitate future partners to be added as needs and demand indicate. </a:t>
            </a:r>
          </a:p>
          <a:p>
            <a:endParaRPr lang="en-US" sz="1200" dirty="0"/>
          </a:p>
          <a:p>
            <a:r>
              <a:rPr lang="en-US" sz="1200" dirty="0"/>
              <a:t>You will see the main street and treatment services as primary focus with the added tenants specializing and addressing what we learned through the interviews of most need.</a:t>
            </a:r>
          </a:p>
          <a:p>
            <a:endParaRPr lang="en-US" sz="1200" dirty="0"/>
          </a:p>
          <a:p>
            <a:r>
              <a:rPr lang="en-US" sz="1200" dirty="0"/>
              <a:t>We have had several presentations with </a:t>
            </a:r>
            <a:r>
              <a:rPr lang="en-US" sz="1200" dirty="0" err="1"/>
              <a:t>Dynamis</a:t>
            </a:r>
            <a:r>
              <a:rPr lang="en-US" sz="1200" dirty="0"/>
              <a:t> including the SF Community board and several strong possible tenants.  There is a successful healthy village in Milford DE which I have visited several times.  Most recently, I visited with three of our board members including Joe </a:t>
            </a:r>
            <a:r>
              <a:rPr lang="en-US" sz="1200" dirty="0" err="1"/>
              <a:t>DiSantos</a:t>
            </a:r>
            <a:r>
              <a:rPr lang="en-US" sz="1200" dirty="0"/>
              <a:t>. Seeing it and how it works in person enabled the board members to understand and get excited.  The one vital part that we all realized is the advantage SF has that Milford does not, is having treatment services and emergency room at the same facility.</a:t>
            </a:r>
          </a:p>
          <a:p>
            <a:endParaRPr lang="en-US" sz="1200" dirty="0"/>
          </a:p>
          <a:p>
            <a:r>
              <a:rPr lang="en-US" sz="1200" dirty="0"/>
              <a:t>Example of patient who go to ER and admitted – we do a good job in providing medical care and try to provide connections for their social needs but once he leaves …. Imagine being able to take that same patient directly to the services and not have that patient end up in the ER and readmitted again but this opportunity also can help to take care of the whole person.  A person’s health is only 20% of what makes a difference for a person’s </a:t>
            </a:r>
            <a:r>
              <a:rPr lang="en-US" sz="1200" dirty="0" err="1"/>
              <a:t>well being</a:t>
            </a:r>
            <a:r>
              <a:rPr lang="en-US" sz="1200" dirty="0"/>
              <a:t>, the other 80% are made up of the environmental and lifestyles of an individual.</a:t>
            </a:r>
          </a:p>
          <a:p>
            <a:endParaRPr lang="en-US" sz="1200" dirty="0"/>
          </a:p>
          <a:p>
            <a:r>
              <a:rPr lang="en-US" sz="1200" dirty="0"/>
              <a:t> </a:t>
            </a:r>
          </a:p>
          <a:p>
            <a:endParaRPr lang="en-US" dirty="0"/>
          </a:p>
        </p:txBody>
      </p:sp>
    </p:spTree>
    <p:extLst>
      <p:ext uri="{BB962C8B-B14F-4D97-AF65-F5344CB8AC3E}">
        <p14:creationId xmlns:p14="http://schemas.microsoft.com/office/powerpoint/2010/main" val="315164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2</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124446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20</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922508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8450" y="515938"/>
            <a:ext cx="3436938" cy="2579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382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22</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106095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23</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055163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24</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548599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8450" y="515938"/>
            <a:ext cx="3436938" cy="2579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601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8450" y="515938"/>
            <a:ext cx="3436938" cy="2579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427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8450" y="515938"/>
            <a:ext cx="3436938" cy="2579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7980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28</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420197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8450" y="515938"/>
            <a:ext cx="3436938" cy="2579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5800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3</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954660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30</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862221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81313" y="520700"/>
            <a:ext cx="3473450" cy="2606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947E882-4F88-4F35-AC86-05A64CBB64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34464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32</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49454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33</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1267702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34</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1493554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35</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1046198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36</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603224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37</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204991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38</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156530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39</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86934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168546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40</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206280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41</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4207395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42</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1334507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43</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836513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44</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1071159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45</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975815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46</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238663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47</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918903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48</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4541369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49</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062466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932942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50</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724140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51</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537767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52</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8876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53</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224414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54</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5527650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55</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799573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56</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29979471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57</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1047753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58</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0885327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59</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972626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6</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551622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60</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16134176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61</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584681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7</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056052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8</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41138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9</a:t>
            </a:fld>
            <a:r>
              <a:rPr lang="en-US"/>
              <a:t> </a:t>
            </a:r>
            <a:endParaRPr lang="en-US" dirty="0"/>
          </a:p>
        </p:txBody>
      </p:sp>
      <p:sp>
        <p:nvSpPr>
          <p:cNvPr id="5" name="Footer Placeholder 4"/>
          <p:cNvSpPr>
            <a:spLocks noGrp="1"/>
          </p:cNvSpPr>
          <p:nvPr>
            <p:ph type="ftr" sz="quarter" idx="4"/>
          </p:nvPr>
        </p:nvSpPr>
        <p:spPr/>
        <p:txBody>
          <a:bodyPr/>
          <a:lstStyle/>
          <a:p>
            <a:r>
              <a:rPr lang="en-US"/>
              <a:t>FY 2020 DHSS Public Hearing</a:t>
            </a:r>
            <a:endParaRPr lang="en-US" dirty="0"/>
          </a:p>
        </p:txBody>
      </p:sp>
    </p:spTree>
    <p:extLst>
      <p:ext uri="{BB962C8B-B14F-4D97-AF65-F5344CB8AC3E}">
        <p14:creationId xmlns:p14="http://schemas.microsoft.com/office/powerpoint/2010/main" val="356989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1DEEE8D-914B-4C0D-816D-91BD4E3976DB}" type="datetime1">
              <a:rPr lang="en-US" smtClean="0"/>
              <a:t>2/2/2024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8" name="Picture 7"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7557484" y="990600"/>
            <a:ext cx="1013460" cy="1036320"/>
          </a:xfrm>
          <a:prstGeom prst="rect">
            <a:avLst/>
          </a:prstGeom>
          <a:noFill/>
          <a:ln>
            <a:noFill/>
          </a:ln>
        </p:spPr>
      </p:pic>
    </p:spTree>
    <p:extLst>
      <p:ext uri="{BB962C8B-B14F-4D97-AF65-F5344CB8AC3E}">
        <p14:creationId xmlns:p14="http://schemas.microsoft.com/office/powerpoint/2010/main" val="94055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
            <a:ext cx="9143998" cy="6857999"/>
          </a:xfrm>
          <a:prstGeom prst="rect">
            <a:avLst/>
          </a:prstGeom>
        </p:spPr>
      </p:pic>
      <p:sp>
        <p:nvSpPr>
          <p:cNvPr id="8" name="Text Placeholder 7"/>
          <p:cNvSpPr>
            <a:spLocks noGrp="1"/>
          </p:cNvSpPr>
          <p:nvPr>
            <p:ph type="body" sz="quarter" idx="14" hasCustomPrompt="1"/>
          </p:nvPr>
        </p:nvSpPr>
        <p:spPr>
          <a:xfrm>
            <a:off x="820613" y="4148752"/>
            <a:ext cx="3050947" cy="975601"/>
          </a:xfrm>
        </p:spPr>
        <p:txBody>
          <a:bodyPr>
            <a:normAutofit/>
          </a:bodyPr>
          <a:lstStyle>
            <a:lvl1pPr marL="0" indent="0">
              <a:lnSpc>
                <a:spcPts val="1388"/>
              </a:lnSpc>
              <a:spcAft>
                <a:spcPts val="0"/>
              </a:spcAft>
              <a:buNone/>
              <a:defRPr sz="1200" baseline="0">
                <a:solidFill>
                  <a:srgbClr val="443D3E"/>
                </a:solidFill>
              </a:defRPr>
            </a:lvl1pPr>
          </a:lstStyle>
          <a:p>
            <a:pPr lvl="0"/>
            <a:r>
              <a:rPr lang="en-US" dirty="0"/>
              <a:t>Presenter’s Name Here</a:t>
            </a:r>
            <a:br>
              <a:rPr lang="en-US" dirty="0"/>
            </a:br>
            <a:r>
              <a:rPr lang="en-US" dirty="0"/>
              <a:t>Title Here</a:t>
            </a:r>
          </a:p>
          <a:p>
            <a:pPr lvl="0"/>
            <a:r>
              <a:rPr lang="en-US" dirty="0"/>
              <a:t>Date Here</a:t>
            </a:r>
          </a:p>
        </p:txBody>
      </p:sp>
      <p:sp>
        <p:nvSpPr>
          <p:cNvPr id="9" name="Title 1"/>
          <p:cNvSpPr>
            <a:spLocks noGrp="1"/>
          </p:cNvSpPr>
          <p:nvPr>
            <p:ph type="ctrTitle"/>
          </p:nvPr>
        </p:nvSpPr>
        <p:spPr>
          <a:xfrm>
            <a:off x="795443" y="2394492"/>
            <a:ext cx="5755623" cy="906277"/>
          </a:xfrm>
        </p:spPr>
        <p:txBody>
          <a:bodyPr anchor="ctr">
            <a:noAutofit/>
          </a:bodyPr>
          <a:lstStyle>
            <a:lvl1pPr>
              <a:lnSpc>
                <a:spcPts val="2775"/>
              </a:lnSpc>
              <a:defRPr sz="2400">
                <a:solidFill>
                  <a:srgbClr val="443D3E"/>
                </a:solidFill>
              </a:defRPr>
            </a:lvl1pPr>
          </a:lstStyle>
          <a:p>
            <a:r>
              <a:rPr lang="en-US"/>
              <a:t>Click to edit Master title style</a:t>
            </a:r>
            <a:endParaRPr lang="en-US" dirty="0"/>
          </a:p>
        </p:txBody>
      </p:sp>
      <p:sp>
        <p:nvSpPr>
          <p:cNvPr id="10" name="Subtitle 2"/>
          <p:cNvSpPr>
            <a:spLocks noGrp="1"/>
          </p:cNvSpPr>
          <p:nvPr>
            <p:ph type="subTitle" idx="1"/>
          </p:nvPr>
        </p:nvSpPr>
        <p:spPr>
          <a:xfrm>
            <a:off x="795445" y="3329977"/>
            <a:ext cx="5755622" cy="634273"/>
          </a:xfrm>
          <a:prstGeom prst="rect">
            <a:avLst/>
          </a:prstGeom>
        </p:spPr>
        <p:txBody>
          <a:bodyPr>
            <a:normAutofit/>
          </a:bodyPr>
          <a:lstStyle>
            <a:lvl1pPr marL="0" indent="0" algn="l">
              <a:buNone/>
              <a:defRPr sz="1800">
                <a:solidFill>
                  <a:srgbClr val="6E258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B3E3BE25-21D5-4346-A5AC-E931D69ACC81}"/>
              </a:ext>
            </a:extLst>
          </p:cNvPr>
          <p:cNvPicPr>
            <a:picLocks noChangeAspect="1"/>
          </p:cNvPicPr>
          <p:nvPr/>
        </p:nvPicPr>
        <p:blipFill>
          <a:blip r:embed="rId3"/>
          <a:stretch>
            <a:fillRect/>
          </a:stretch>
        </p:blipFill>
        <p:spPr>
          <a:xfrm>
            <a:off x="239580" y="555304"/>
            <a:ext cx="3525970" cy="1456379"/>
          </a:xfrm>
          <a:prstGeom prst="rect">
            <a:avLst/>
          </a:prstGeom>
        </p:spPr>
      </p:pic>
    </p:spTree>
    <p:extLst>
      <p:ext uri="{BB962C8B-B14F-4D97-AF65-F5344CB8AC3E}">
        <p14:creationId xmlns:p14="http://schemas.microsoft.com/office/powerpoint/2010/main" val="352944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urple Breaker P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 y="283"/>
            <a:ext cx="9143245" cy="6857434"/>
          </a:xfrm>
          <a:prstGeom prst="rect">
            <a:avLst/>
          </a:prstGeom>
        </p:spPr>
      </p:pic>
      <p:sp>
        <p:nvSpPr>
          <p:cNvPr id="6" name="Title 1"/>
          <p:cNvSpPr>
            <a:spLocks noGrp="1"/>
          </p:cNvSpPr>
          <p:nvPr>
            <p:ph type="title"/>
          </p:nvPr>
        </p:nvSpPr>
        <p:spPr>
          <a:xfrm>
            <a:off x="731677" y="1006540"/>
            <a:ext cx="4626536" cy="1346139"/>
          </a:xfrm>
        </p:spPr>
        <p:txBody>
          <a:bodyPr anchor="t">
            <a:noAutofit/>
          </a:bodyPr>
          <a:lstStyle>
            <a:lvl1pPr>
              <a:lnSpc>
                <a:spcPts val="2625"/>
              </a:lnSpc>
              <a:defRPr sz="2100">
                <a:solidFill>
                  <a:schemeClr val="tx2"/>
                </a:solidFill>
              </a:defRPr>
            </a:lvl1pPr>
          </a:lstStyle>
          <a:p>
            <a:r>
              <a:rPr lang="en-US"/>
              <a:t>Click to edit Master title style</a:t>
            </a:r>
            <a:endParaRPr lang="en-US" dirty="0"/>
          </a:p>
        </p:txBody>
      </p:sp>
      <p:sp>
        <p:nvSpPr>
          <p:cNvPr id="15" name="Footer Placeholder 2"/>
          <p:cNvSpPr>
            <a:spLocks noGrp="1"/>
          </p:cNvSpPr>
          <p:nvPr>
            <p:ph type="ftr" sz="quarter" idx="3"/>
          </p:nvPr>
        </p:nvSpPr>
        <p:spPr>
          <a:xfrm>
            <a:off x="4874632" y="6540950"/>
            <a:ext cx="3835387" cy="249201"/>
          </a:xfrm>
          <a:prstGeom prst="rect">
            <a:avLst/>
          </a:prstGeom>
        </p:spPr>
        <p:txBody>
          <a:bodyPr/>
          <a:lstStyle>
            <a:lvl1pPr algn="r">
              <a:defRPr sz="450">
                <a:solidFill>
                  <a:schemeClr val="bg1"/>
                </a:solidFill>
              </a:defRPr>
            </a:lvl1pPr>
          </a:lstStyle>
          <a:p>
            <a:endParaRPr lang="en-US" dirty="0"/>
          </a:p>
        </p:txBody>
      </p:sp>
      <p:sp>
        <p:nvSpPr>
          <p:cNvPr id="17" name="Slide Number Placeholder 6"/>
          <p:cNvSpPr>
            <a:spLocks noGrp="1"/>
          </p:cNvSpPr>
          <p:nvPr>
            <p:ph type="sldNum" sz="quarter" idx="4"/>
          </p:nvPr>
        </p:nvSpPr>
        <p:spPr>
          <a:xfrm>
            <a:off x="8573392" y="6443107"/>
            <a:ext cx="406692" cy="365125"/>
          </a:xfrm>
          <a:prstGeom prst="rect">
            <a:avLst/>
          </a:prstGeom>
        </p:spPr>
        <p:txBody>
          <a:bodyPr vert="horz" lIns="91440" tIns="45720" rIns="0" bIns="45720" rtlCol="0" anchor="ctr"/>
          <a:lstStyle>
            <a:lvl1pPr algn="r">
              <a:defRPr sz="525">
                <a:solidFill>
                  <a:schemeClr val="bg1"/>
                </a:solidFill>
              </a:defRPr>
            </a:lvl1pPr>
          </a:lstStyle>
          <a:p>
            <a:fld id="{34608583-B46F-41FD-B242-6D7F38CF1785}" type="slidenum">
              <a:rPr lang="en-US" smtClean="0"/>
              <a:t>‹#›</a:t>
            </a:fld>
            <a:endParaRPr lang="en-US" dirty="0"/>
          </a:p>
        </p:txBody>
      </p:sp>
      <p:pic>
        <p:nvPicPr>
          <p:cNvPr id="7" name="Picture 6">
            <a:extLst>
              <a:ext uri="{FF2B5EF4-FFF2-40B4-BE49-F238E27FC236}">
                <a16:creationId xmlns:a16="http://schemas.microsoft.com/office/drawing/2014/main" id="{130ECF55-5509-8C4A-9EFD-67F362E570F7}"/>
              </a:ext>
            </a:extLst>
          </p:cNvPr>
          <p:cNvPicPr>
            <a:picLocks noChangeAspect="1"/>
          </p:cNvPicPr>
          <p:nvPr/>
        </p:nvPicPr>
        <p:blipFill>
          <a:blip r:embed="rId3"/>
          <a:stretch>
            <a:fillRect/>
          </a:stretch>
        </p:blipFill>
        <p:spPr>
          <a:xfrm>
            <a:off x="379" y="6205402"/>
            <a:ext cx="1567706" cy="647531"/>
          </a:xfrm>
          <a:prstGeom prst="rect">
            <a:avLst/>
          </a:prstGeom>
        </p:spPr>
      </p:pic>
    </p:spTree>
    <p:extLst>
      <p:ext uri="{BB962C8B-B14F-4D97-AF65-F5344CB8AC3E}">
        <p14:creationId xmlns:p14="http://schemas.microsoft.com/office/powerpoint/2010/main" val="3762635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reen Breaker P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 y="283"/>
            <a:ext cx="9143245" cy="6857434"/>
          </a:xfrm>
          <a:prstGeom prst="rect">
            <a:avLst/>
          </a:prstGeom>
        </p:spPr>
      </p:pic>
      <p:sp>
        <p:nvSpPr>
          <p:cNvPr id="15" name="Footer Placeholder 2"/>
          <p:cNvSpPr>
            <a:spLocks noGrp="1"/>
          </p:cNvSpPr>
          <p:nvPr>
            <p:ph type="ftr" sz="quarter" idx="3"/>
          </p:nvPr>
        </p:nvSpPr>
        <p:spPr>
          <a:xfrm>
            <a:off x="4874632" y="6540950"/>
            <a:ext cx="3835387" cy="249201"/>
          </a:xfrm>
          <a:prstGeom prst="rect">
            <a:avLst/>
          </a:prstGeom>
        </p:spPr>
        <p:txBody>
          <a:bodyPr/>
          <a:lstStyle>
            <a:lvl1pPr algn="r">
              <a:defRPr sz="450">
                <a:solidFill>
                  <a:schemeClr val="bg1"/>
                </a:solidFill>
              </a:defRPr>
            </a:lvl1pPr>
          </a:lstStyle>
          <a:p>
            <a:endParaRPr lang="en-US" dirty="0"/>
          </a:p>
        </p:txBody>
      </p:sp>
      <p:sp>
        <p:nvSpPr>
          <p:cNvPr id="17" name="Slide Number Placeholder 6"/>
          <p:cNvSpPr>
            <a:spLocks noGrp="1"/>
          </p:cNvSpPr>
          <p:nvPr>
            <p:ph type="sldNum" sz="quarter" idx="4"/>
          </p:nvPr>
        </p:nvSpPr>
        <p:spPr>
          <a:xfrm>
            <a:off x="8573392" y="6443107"/>
            <a:ext cx="406692" cy="365125"/>
          </a:xfrm>
          <a:prstGeom prst="rect">
            <a:avLst/>
          </a:prstGeom>
        </p:spPr>
        <p:txBody>
          <a:bodyPr vert="horz" lIns="91440" tIns="45720" rIns="0" bIns="45720" rtlCol="0" anchor="ctr"/>
          <a:lstStyle>
            <a:lvl1pPr algn="r">
              <a:defRPr sz="525">
                <a:solidFill>
                  <a:schemeClr val="bg1"/>
                </a:solidFill>
              </a:defRPr>
            </a:lvl1pPr>
          </a:lstStyle>
          <a:p>
            <a:fld id="{34608583-B46F-41FD-B242-6D7F38CF1785}" type="slidenum">
              <a:rPr lang="en-US" smtClean="0"/>
              <a:t>‹#›</a:t>
            </a:fld>
            <a:endParaRPr lang="en-US" dirty="0"/>
          </a:p>
        </p:txBody>
      </p:sp>
      <p:sp>
        <p:nvSpPr>
          <p:cNvPr id="7" name="Title 1"/>
          <p:cNvSpPr>
            <a:spLocks noGrp="1"/>
          </p:cNvSpPr>
          <p:nvPr>
            <p:ph type="title"/>
          </p:nvPr>
        </p:nvSpPr>
        <p:spPr>
          <a:xfrm>
            <a:off x="731677" y="1006540"/>
            <a:ext cx="4643628" cy="1346139"/>
          </a:xfrm>
        </p:spPr>
        <p:txBody>
          <a:bodyPr anchor="t">
            <a:noAutofit/>
          </a:bodyPr>
          <a:lstStyle>
            <a:lvl1pPr>
              <a:lnSpc>
                <a:spcPts val="2625"/>
              </a:lnSpc>
              <a:defRPr sz="2100">
                <a:solidFill>
                  <a:schemeClr val="accent4"/>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581EBE1-52C8-DA47-89AD-AE3D81F32749}"/>
              </a:ext>
            </a:extLst>
          </p:cNvPr>
          <p:cNvPicPr>
            <a:picLocks noChangeAspect="1"/>
          </p:cNvPicPr>
          <p:nvPr/>
        </p:nvPicPr>
        <p:blipFill>
          <a:blip r:embed="rId3"/>
          <a:stretch>
            <a:fillRect/>
          </a:stretch>
        </p:blipFill>
        <p:spPr>
          <a:xfrm>
            <a:off x="379" y="6205402"/>
            <a:ext cx="1567706" cy="647531"/>
          </a:xfrm>
          <a:prstGeom prst="rect">
            <a:avLst/>
          </a:prstGeom>
        </p:spPr>
      </p:pic>
    </p:spTree>
    <p:extLst>
      <p:ext uri="{BB962C8B-B14F-4D97-AF65-F5344CB8AC3E}">
        <p14:creationId xmlns:p14="http://schemas.microsoft.com/office/powerpoint/2010/main" val="438773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0588D9-C2F8-8F46-8A3D-2358300227C5}"/>
              </a:ext>
            </a:extLst>
          </p:cNvPr>
          <p:cNvPicPr>
            <a:picLocks noChangeAspect="1"/>
          </p:cNvPicPr>
          <p:nvPr/>
        </p:nvPicPr>
        <p:blipFill>
          <a:blip r:embed="rId2"/>
          <a:stretch>
            <a:fillRect/>
          </a:stretch>
        </p:blipFill>
        <p:spPr>
          <a:xfrm>
            <a:off x="41822" y="6256755"/>
            <a:ext cx="1404881" cy="580277"/>
          </a:xfrm>
          <a:prstGeom prst="rect">
            <a:avLst/>
          </a:prstGeom>
        </p:spPr>
      </p:pic>
      <p:sp>
        <p:nvSpPr>
          <p:cNvPr id="12" name="Content Placeholder 11"/>
          <p:cNvSpPr>
            <a:spLocks noGrp="1"/>
          </p:cNvSpPr>
          <p:nvPr>
            <p:ph sz="quarter" idx="12"/>
          </p:nvPr>
        </p:nvSpPr>
        <p:spPr>
          <a:xfrm>
            <a:off x="393409" y="1319372"/>
            <a:ext cx="8236688" cy="5044851"/>
          </a:xfrm>
        </p:spPr>
        <p:txBody>
          <a:bodyPr/>
          <a:lstStyle>
            <a:lvl1pPr marL="170260" indent="-170260">
              <a:defRPr sz="2100">
                <a:latin typeface="Arial" panose="020B0604020202020204" pitchFamily="34" charset="0"/>
                <a:cs typeface="Arial" panose="020B0604020202020204" pitchFamily="34" charset="0"/>
              </a:defRPr>
            </a:lvl1pPr>
            <a:lvl2pPr marL="383381" indent="-169069">
              <a:defRPr>
                <a:latin typeface="Arial" panose="020B0604020202020204" pitchFamily="34" charset="0"/>
                <a:cs typeface="Arial" panose="020B0604020202020204" pitchFamily="34" charset="0"/>
              </a:defRPr>
            </a:lvl2pPr>
            <a:lvl3pPr marL="559594" indent="-132160">
              <a:spcAft>
                <a:spcPts val="450"/>
              </a:spcAft>
              <a:buSzPct val="100000"/>
              <a:tabLst/>
              <a:defRPr>
                <a:latin typeface="Arial" panose="020B0604020202020204" pitchFamily="34" charset="0"/>
                <a:cs typeface="Arial" panose="020B0604020202020204" pitchFamily="34" charset="0"/>
              </a:defRPr>
            </a:lvl3pPr>
            <a:lvl4pPr marL="689372" indent="-129779">
              <a:spcAft>
                <a:spcPts val="450"/>
              </a:spcAft>
              <a:tabLst/>
              <a:defRPr>
                <a:latin typeface="Calibri" panose="020F0502020204030204" pitchFamily="34" charset="0"/>
              </a:defRPr>
            </a:lvl4pPr>
            <a:lvl5pPr>
              <a:spcAft>
                <a:spcPts val="450"/>
              </a:spcAft>
              <a:defRPr baseline="0">
                <a:latin typeface="Calibri" panose="020F0502020204030204" pitchFamily="34" charset="0"/>
              </a:defRPr>
            </a:lvl5pPr>
            <a:lvl6pPr marL="1714500" indent="-169069">
              <a:spcAft>
                <a:spcPts val="450"/>
              </a:spcAft>
              <a:buFontTx/>
              <a:buNone/>
              <a:defRPr/>
            </a:lvl6pPr>
          </a:lstStyle>
          <a:p>
            <a:pPr lvl="0"/>
            <a:r>
              <a:rPr lang="en-US"/>
              <a:t>Click to edit Master text styles</a:t>
            </a:r>
          </a:p>
          <a:p>
            <a:pPr lvl="1"/>
            <a:r>
              <a:rPr lang="en-US"/>
              <a:t>Second level</a:t>
            </a:r>
          </a:p>
          <a:p>
            <a:pPr lvl="2"/>
            <a:r>
              <a:rPr lang="en-US"/>
              <a:t>Third level</a:t>
            </a:r>
          </a:p>
        </p:txBody>
      </p:sp>
      <p:sp>
        <p:nvSpPr>
          <p:cNvPr id="24" name="Slide Number Placeholder 6"/>
          <p:cNvSpPr>
            <a:spLocks noGrp="1"/>
          </p:cNvSpPr>
          <p:nvPr>
            <p:ph type="sldNum" sz="quarter" idx="4"/>
          </p:nvPr>
        </p:nvSpPr>
        <p:spPr>
          <a:xfrm>
            <a:off x="8573392" y="6443107"/>
            <a:ext cx="406692" cy="365125"/>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34608583-B46F-41FD-B242-6D7F38CF1785}" type="slidenum">
              <a:rPr lang="en-US" smtClean="0"/>
              <a:t>‹#›</a:t>
            </a:fld>
            <a:endParaRPr lang="en-US" dirty="0"/>
          </a:p>
        </p:txBody>
      </p:sp>
      <p:sp>
        <p:nvSpPr>
          <p:cNvPr id="25" name="Footer Placeholder 2"/>
          <p:cNvSpPr>
            <a:spLocks noGrp="1"/>
          </p:cNvSpPr>
          <p:nvPr>
            <p:ph type="ftr" sz="quarter" idx="3"/>
          </p:nvPr>
        </p:nvSpPr>
        <p:spPr>
          <a:xfrm>
            <a:off x="4874632" y="6540950"/>
            <a:ext cx="3835387" cy="249201"/>
          </a:xfrm>
          <a:prstGeom prst="rect">
            <a:avLst/>
          </a:prstGeom>
        </p:spPr>
        <p:txBody>
          <a:bodyPr/>
          <a:lstStyle>
            <a:lvl1pPr algn="r">
              <a:defRPr sz="450">
                <a:solidFill>
                  <a:schemeClr val="tx1">
                    <a:lumMod val="60000"/>
                    <a:lumOff val="40000"/>
                  </a:schemeClr>
                </a:solidFill>
              </a:defRPr>
            </a:lvl1pPr>
          </a:lstStyle>
          <a:p>
            <a:endParaRPr lang="en-US" dirty="0"/>
          </a:p>
        </p:txBody>
      </p:sp>
      <p:sp>
        <p:nvSpPr>
          <p:cNvPr id="7" name="Title Placeholder 1"/>
          <p:cNvSpPr>
            <a:spLocks noGrp="1"/>
          </p:cNvSpPr>
          <p:nvPr>
            <p:ph type="title"/>
          </p:nvPr>
        </p:nvSpPr>
        <p:spPr>
          <a:xfrm>
            <a:off x="393408" y="359254"/>
            <a:ext cx="8229600" cy="664874"/>
          </a:xfrm>
          <a:prstGeom prst="rect">
            <a:avLst/>
          </a:prstGeom>
        </p:spPr>
        <p:txBody>
          <a:bodyPr vert="horz" lIns="0" tIns="0" rIns="91440" bIns="45720" rtlCol="0" anchor="ctr" anchorCtr="0">
            <a:norm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68846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496" y="1319378"/>
            <a:ext cx="4038600" cy="4525963"/>
          </a:xfrm>
        </p:spPr>
        <p:txBody>
          <a:bodyPr/>
          <a:lstStyle>
            <a:lvl1pPr>
              <a:defRPr sz="180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91496" y="1319378"/>
            <a:ext cx="4038600" cy="4525963"/>
          </a:xfrm>
        </p:spPr>
        <p:txBody>
          <a:bodyPr/>
          <a:lstStyle>
            <a:lvl1pPr>
              <a:defRPr sz="180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15" name="Title Placeholder 1"/>
          <p:cNvSpPr>
            <a:spLocks noGrp="1"/>
          </p:cNvSpPr>
          <p:nvPr>
            <p:ph type="title"/>
          </p:nvPr>
        </p:nvSpPr>
        <p:spPr>
          <a:xfrm>
            <a:off x="393408" y="359258"/>
            <a:ext cx="8229600" cy="610765"/>
          </a:xfrm>
          <a:prstGeom prst="rect">
            <a:avLst/>
          </a:prstGeom>
        </p:spPr>
        <p:txBody>
          <a:bodyPr vert="horz" lIns="0" tIns="0" rIns="91440" bIns="45720" rtlCol="0" anchor="ctr" anchorCtr="0">
            <a:normAutofit/>
          </a:bodyPr>
          <a:lstStyle/>
          <a:p>
            <a:r>
              <a:rPr lang="en-US"/>
              <a:t>Click to edit Master title style</a:t>
            </a:r>
            <a:endParaRPr lang="en-US" dirty="0"/>
          </a:p>
        </p:txBody>
      </p:sp>
      <p:sp>
        <p:nvSpPr>
          <p:cNvPr id="23" name="Slide Number Placeholder 6"/>
          <p:cNvSpPr>
            <a:spLocks noGrp="1"/>
          </p:cNvSpPr>
          <p:nvPr>
            <p:ph type="sldNum" sz="quarter" idx="4"/>
          </p:nvPr>
        </p:nvSpPr>
        <p:spPr>
          <a:xfrm>
            <a:off x="8573392" y="6443107"/>
            <a:ext cx="406692" cy="365125"/>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34608583-B46F-41FD-B242-6D7F38CF1785}" type="slidenum">
              <a:rPr lang="en-US" smtClean="0"/>
              <a:t>‹#›</a:t>
            </a:fld>
            <a:endParaRPr lang="en-US" dirty="0"/>
          </a:p>
        </p:txBody>
      </p:sp>
      <p:sp>
        <p:nvSpPr>
          <p:cNvPr id="24" name="Footer Placeholder 2"/>
          <p:cNvSpPr>
            <a:spLocks noGrp="1"/>
          </p:cNvSpPr>
          <p:nvPr>
            <p:ph type="ftr" sz="quarter" idx="3"/>
          </p:nvPr>
        </p:nvSpPr>
        <p:spPr>
          <a:xfrm>
            <a:off x="4874632" y="6540950"/>
            <a:ext cx="3835387" cy="249201"/>
          </a:xfrm>
          <a:prstGeom prst="rect">
            <a:avLst/>
          </a:prstGeom>
        </p:spPr>
        <p:txBody>
          <a:bodyPr/>
          <a:lstStyle>
            <a:lvl1pPr algn="r">
              <a:defRPr sz="450">
                <a:solidFill>
                  <a:schemeClr val="tx1">
                    <a:lumMod val="60000"/>
                    <a:lumOff val="40000"/>
                  </a:schemeClr>
                </a:solidFill>
              </a:defRPr>
            </a:lvl1pPr>
          </a:lstStyle>
          <a:p>
            <a:endParaRPr lang="en-US" dirty="0"/>
          </a:p>
        </p:txBody>
      </p:sp>
      <p:pic>
        <p:nvPicPr>
          <p:cNvPr id="9" name="Picture 8">
            <a:extLst>
              <a:ext uri="{FF2B5EF4-FFF2-40B4-BE49-F238E27FC236}">
                <a16:creationId xmlns:a16="http://schemas.microsoft.com/office/drawing/2014/main" id="{4B6F9EC0-04FF-9146-9B5E-79513567B2DE}"/>
              </a:ext>
            </a:extLst>
          </p:cNvPr>
          <p:cNvPicPr>
            <a:picLocks noChangeAspect="1"/>
          </p:cNvPicPr>
          <p:nvPr/>
        </p:nvPicPr>
        <p:blipFill>
          <a:blip r:embed="rId2"/>
          <a:stretch>
            <a:fillRect/>
          </a:stretch>
        </p:blipFill>
        <p:spPr>
          <a:xfrm>
            <a:off x="41822" y="6256755"/>
            <a:ext cx="1404881" cy="580277"/>
          </a:xfrm>
          <a:prstGeom prst="rect">
            <a:avLst/>
          </a:prstGeom>
        </p:spPr>
      </p:pic>
    </p:spTree>
    <p:extLst>
      <p:ext uri="{BB962C8B-B14F-4D97-AF65-F5344CB8AC3E}">
        <p14:creationId xmlns:p14="http://schemas.microsoft.com/office/powerpoint/2010/main" val="3975747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497" y="1315385"/>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0497" y="1955147"/>
            <a:ext cx="4040188" cy="3951288"/>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588323" y="1315385"/>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88323" y="1955147"/>
            <a:ext cx="4041775" cy="3951288"/>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5" name="Title Placeholder 1"/>
          <p:cNvSpPr>
            <a:spLocks noGrp="1"/>
          </p:cNvSpPr>
          <p:nvPr>
            <p:ph type="title"/>
          </p:nvPr>
        </p:nvSpPr>
        <p:spPr>
          <a:xfrm>
            <a:off x="393408" y="359258"/>
            <a:ext cx="8229600" cy="610765"/>
          </a:xfrm>
          <a:prstGeom prst="rect">
            <a:avLst/>
          </a:prstGeom>
        </p:spPr>
        <p:txBody>
          <a:bodyPr vert="horz" lIns="0" tIns="0" rIns="91440" bIns="45720" rtlCol="0" anchor="ctr" anchorCtr="0">
            <a:normAutofit/>
          </a:bodyPr>
          <a:lstStyle/>
          <a:p>
            <a:r>
              <a:rPr lang="en-US"/>
              <a:t>Click to edit Master title style</a:t>
            </a:r>
            <a:endParaRPr lang="en-US" dirty="0"/>
          </a:p>
        </p:txBody>
      </p:sp>
      <p:sp>
        <p:nvSpPr>
          <p:cNvPr id="25" name="Slide Number Placeholder 6"/>
          <p:cNvSpPr>
            <a:spLocks noGrp="1"/>
          </p:cNvSpPr>
          <p:nvPr>
            <p:ph type="sldNum" sz="quarter" idx="11"/>
          </p:nvPr>
        </p:nvSpPr>
        <p:spPr>
          <a:xfrm>
            <a:off x="8573392" y="6443107"/>
            <a:ext cx="406692" cy="365125"/>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34608583-B46F-41FD-B242-6D7F38CF1785}" type="slidenum">
              <a:rPr lang="en-US" smtClean="0"/>
              <a:t>‹#›</a:t>
            </a:fld>
            <a:endParaRPr lang="en-US" dirty="0"/>
          </a:p>
        </p:txBody>
      </p:sp>
      <p:sp>
        <p:nvSpPr>
          <p:cNvPr id="26" name="Footer Placeholder 2"/>
          <p:cNvSpPr>
            <a:spLocks noGrp="1"/>
          </p:cNvSpPr>
          <p:nvPr>
            <p:ph type="ftr" sz="quarter" idx="12"/>
          </p:nvPr>
        </p:nvSpPr>
        <p:spPr>
          <a:xfrm>
            <a:off x="4874632" y="6540950"/>
            <a:ext cx="3835387" cy="249201"/>
          </a:xfrm>
          <a:prstGeom prst="rect">
            <a:avLst/>
          </a:prstGeom>
        </p:spPr>
        <p:txBody>
          <a:bodyPr/>
          <a:lstStyle>
            <a:lvl1pPr algn="r">
              <a:defRPr sz="450">
                <a:solidFill>
                  <a:schemeClr val="tx1">
                    <a:lumMod val="60000"/>
                    <a:lumOff val="40000"/>
                  </a:schemeClr>
                </a:solidFill>
              </a:defRPr>
            </a:lvl1pPr>
          </a:lstStyle>
          <a:p>
            <a:endParaRPr lang="en-US" dirty="0"/>
          </a:p>
        </p:txBody>
      </p:sp>
      <p:pic>
        <p:nvPicPr>
          <p:cNvPr id="10" name="Picture 9">
            <a:extLst>
              <a:ext uri="{FF2B5EF4-FFF2-40B4-BE49-F238E27FC236}">
                <a16:creationId xmlns:a16="http://schemas.microsoft.com/office/drawing/2014/main" id="{2594703A-823D-1F48-B1A9-EA27AF94AAEA}"/>
              </a:ext>
            </a:extLst>
          </p:cNvPr>
          <p:cNvPicPr>
            <a:picLocks noChangeAspect="1"/>
          </p:cNvPicPr>
          <p:nvPr/>
        </p:nvPicPr>
        <p:blipFill>
          <a:blip r:embed="rId2"/>
          <a:stretch>
            <a:fillRect/>
          </a:stretch>
        </p:blipFill>
        <p:spPr>
          <a:xfrm>
            <a:off x="41822" y="6256755"/>
            <a:ext cx="1404881" cy="580277"/>
          </a:xfrm>
          <a:prstGeom prst="rect">
            <a:avLst/>
          </a:prstGeom>
        </p:spPr>
      </p:pic>
    </p:spTree>
    <p:extLst>
      <p:ext uri="{BB962C8B-B14F-4D97-AF65-F5344CB8AC3E}">
        <p14:creationId xmlns:p14="http://schemas.microsoft.com/office/powerpoint/2010/main" val="1900954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792288" y="5367338"/>
            <a:ext cx="5486400" cy="98225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08583-B46F-41FD-B242-6D7F38CF1785}" type="slidenum">
              <a:rPr lang="en-US" smtClean="0"/>
              <a:t>‹#›</a:t>
            </a:fld>
            <a:endParaRPr lang="en-US" dirty="0"/>
          </a:p>
        </p:txBody>
      </p:sp>
      <p:pic>
        <p:nvPicPr>
          <p:cNvPr id="10" name="Picture 9">
            <a:extLst>
              <a:ext uri="{FF2B5EF4-FFF2-40B4-BE49-F238E27FC236}">
                <a16:creationId xmlns:a16="http://schemas.microsoft.com/office/drawing/2014/main" id="{A012BF8C-A98C-DA4E-A3AA-5511301D1D30}"/>
              </a:ext>
            </a:extLst>
          </p:cNvPr>
          <p:cNvPicPr>
            <a:picLocks noChangeAspect="1"/>
          </p:cNvPicPr>
          <p:nvPr/>
        </p:nvPicPr>
        <p:blipFill>
          <a:blip r:embed="rId2"/>
          <a:stretch>
            <a:fillRect/>
          </a:stretch>
        </p:blipFill>
        <p:spPr>
          <a:xfrm>
            <a:off x="41822" y="6256755"/>
            <a:ext cx="1404881" cy="580277"/>
          </a:xfrm>
          <a:prstGeom prst="rect">
            <a:avLst/>
          </a:prstGeom>
        </p:spPr>
      </p:pic>
    </p:spTree>
    <p:extLst>
      <p:ext uri="{BB962C8B-B14F-4D97-AF65-F5344CB8AC3E}">
        <p14:creationId xmlns:p14="http://schemas.microsoft.com/office/powerpoint/2010/main" val="1889079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452438" y="476250"/>
            <a:ext cx="8239125" cy="716582"/>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452438" y="1122982"/>
            <a:ext cx="8239125" cy="467391"/>
          </a:xfrm>
          <a:prstGeom prst="rect">
            <a:avLst/>
          </a:prstGeom>
        </p:spPr>
        <p:txBody>
          <a:bodyPr lIns="45718" tIns="45718" rIns="45718" bIns="45718" numCol="1" spcCol="38100"/>
          <a:lstStyle>
            <a:lvl1pPr marL="0" indent="0" defTabSz="309563">
              <a:lnSpc>
                <a:spcPct val="100000"/>
              </a:lnSpc>
              <a:spcBef>
                <a:spcPts val="0"/>
              </a:spcBef>
              <a:buSzTx/>
              <a:buNone/>
              <a:defRPr sz="2063" b="1"/>
            </a:lvl1pPr>
            <a:lvl2pPr marL="490538" indent="-261938" defTabSz="309563">
              <a:lnSpc>
                <a:spcPct val="100000"/>
              </a:lnSpc>
              <a:spcBef>
                <a:spcPts val="0"/>
              </a:spcBef>
              <a:defRPr sz="2063" b="1"/>
            </a:lvl2pPr>
            <a:lvl3pPr marL="719138" indent="-261938" defTabSz="309563">
              <a:lnSpc>
                <a:spcPct val="100000"/>
              </a:lnSpc>
              <a:spcBef>
                <a:spcPts val="0"/>
              </a:spcBef>
              <a:defRPr sz="2063" b="1"/>
            </a:lvl3pPr>
            <a:lvl4pPr marL="947738" indent="-261938" defTabSz="309563">
              <a:lnSpc>
                <a:spcPct val="100000"/>
              </a:lnSpc>
              <a:spcBef>
                <a:spcPts val="0"/>
              </a:spcBef>
              <a:defRPr sz="2063" b="1"/>
            </a:lvl4pPr>
            <a:lvl5pPr marL="1176338" indent="-261938" defTabSz="309563">
              <a:lnSpc>
                <a:spcPct val="100000"/>
              </a:lnSpc>
              <a:spcBef>
                <a:spcPts val="0"/>
              </a:spcBef>
              <a:defRPr sz="2063"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452438" y="2124253"/>
            <a:ext cx="8239125" cy="4128007"/>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xfrm>
            <a:off x="4545600" y="6441212"/>
            <a:ext cx="207036" cy="2865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205050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3535B60-3468-4FC4-9BA2-115D9537FBC6}"/>
              </a:ext>
            </a:extLst>
          </p:cNvPr>
          <p:cNvSpPr>
            <a:spLocks noGrp="1"/>
          </p:cNvSpPr>
          <p:nvPr>
            <p:ph type="ftr" sz="quarter" idx="10"/>
          </p:nvPr>
        </p:nvSpPr>
        <p:spPr>
          <a:xfrm>
            <a:off x="3121093" y="6297615"/>
            <a:ext cx="2593879" cy="363537"/>
          </a:xfrm>
          <a:prstGeom prst="rect">
            <a:avLst/>
          </a:prstGeom>
        </p:spPr>
        <p:txBody>
          <a:bodyPr/>
          <a:lstStyle/>
          <a:p>
            <a:pPr>
              <a:defRPr/>
            </a:pPr>
            <a:endParaRPr lang="en-US" dirty="0">
              <a:solidFill>
                <a:schemeClr val="bg1">
                  <a:lumMod val="65000"/>
                </a:schemeClr>
              </a:solidFill>
            </a:endParaRPr>
          </a:p>
        </p:txBody>
      </p:sp>
      <p:sp>
        <p:nvSpPr>
          <p:cNvPr id="4" name="Slide Number Placeholder 3">
            <a:extLst>
              <a:ext uri="{FF2B5EF4-FFF2-40B4-BE49-F238E27FC236}">
                <a16:creationId xmlns:a16="http://schemas.microsoft.com/office/drawing/2014/main" id="{5A931375-B2F1-4B52-A58D-6729524B1969}"/>
              </a:ext>
            </a:extLst>
          </p:cNvPr>
          <p:cNvSpPr>
            <a:spLocks noGrp="1"/>
          </p:cNvSpPr>
          <p:nvPr>
            <p:ph type="sldNum" sz="quarter" idx="11"/>
          </p:nvPr>
        </p:nvSpPr>
        <p:spPr>
          <a:xfrm>
            <a:off x="4491038" y="6437977"/>
            <a:ext cx="316161" cy="289823"/>
          </a:xfrm>
        </p:spPr>
        <p:txBody>
          <a:bodyPr/>
          <a:lstStyle/>
          <a:p>
            <a:pPr>
              <a:defRPr/>
            </a:pPr>
            <a:fld id="{9250A1E4-D513-4CB8-9211-5F1663142E0F}" type="slidenum">
              <a:rPr lang="en-US" smtClean="0"/>
              <a:pPr>
                <a:defRPr/>
              </a:pPr>
              <a:t>‹#›</a:t>
            </a:fld>
            <a:endParaRPr lang="en-US" dirty="0"/>
          </a:p>
        </p:txBody>
      </p:sp>
      <p:sp>
        <p:nvSpPr>
          <p:cNvPr id="5" name="Rectangle 4">
            <a:extLst>
              <a:ext uri="{FF2B5EF4-FFF2-40B4-BE49-F238E27FC236}">
                <a16:creationId xmlns:a16="http://schemas.microsoft.com/office/drawing/2014/main" id="{B135C8B1-0D32-47F5-9ADF-E227D895681D}"/>
              </a:ext>
            </a:extLst>
          </p:cNvPr>
          <p:cNvSpPr/>
          <p:nvPr userDrawn="1"/>
        </p:nvSpPr>
        <p:spPr>
          <a:xfrm>
            <a:off x="1" y="1"/>
            <a:ext cx="9144000" cy="2295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5013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80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E68B287-1F7F-43CC-8604-31A9A7D13B28}" type="datetime1">
              <a:rPr lang="en-US" smtClean="0"/>
              <a:t>2/2/2024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C9C541C6-75BC-4360-B680-4A647707B817}" type="slidenum">
              <a:rPr lang="en-US" altLang="en-US" smtClean="0"/>
              <a:pPr/>
              <a:t>‹#›</a:t>
            </a:fld>
            <a:endParaRPr lang="en-US" altLang="en-US" dirty="0"/>
          </a:p>
        </p:txBody>
      </p:sp>
    </p:spTree>
    <p:extLst>
      <p:ext uri="{BB962C8B-B14F-4D97-AF65-F5344CB8AC3E}">
        <p14:creationId xmlns:p14="http://schemas.microsoft.com/office/powerpoint/2010/main" val="3559650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
            <a:ext cx="9143998" cy="6857999"/>
          </a:xfrm>
          <a:prstGeom prst="rect">
            <a:avLst/>
          </a:prstGeom>
        </p:spPr>
      </p:pic>
      <p:sp>
        <p:nvSpPr>
          <p:cNvPr id="8" name="Text Placeholder 7"/>
          <p:cNvSpPr>
            <a:spLocks noGrp="1"/>
          </p:cNvSpPr>
          <p:nvPr>
            <p:ph type="body" sz="quarter" idx="14" hasCustomPrompt="1"/>
          </p:nvPr>
        </p:nvSpPr>
        <p:spPr>
          <a:xfrm>
            <a:off x="820613" y="4148752"/>
            <a:ext cx="3050947" cy="975601"/>
          </a:xfrm>
        </p:spPr>
        <p:txBody>
          <a:bodyPr>
            <a:normAutofit/>
          </a:bodyPr>
          <a:lstStyle>
            <a:lvl1pPr marL="0" indent="0">
              <a:lnSpc>
                <a:spcPts val="1388"/>
              </a:lnSpc>
              <a:spcAft>
                <a:spcPts val="0"/>
              </a:spcAft>
              <a:buNone/>
              <a:defRPr sz="1200" baseline="0">
                <a:solidFill>
                  <a:srgbClr val="443D3E"/>
                </a:solidFill>
              </a:defRPr>
            </a:lvl1pPr>
          </a:lstStyle>
          <a:p>
            <a:pPr lvl="0"/>
            <a:r>
              <a:rPr lang="en-US" dirty="0"/>
              <a:t>Presenter’s Name Here</a:t>
            </a:r>
            <a:br>
              <a:rPr lang="en-US" dirty="0"/>
            </a:br>
            <a:r>
              <a:rPr lang="en-US" dirty="0"/>
              <a:t>Title Here</a:t>
            </a:r>
          </a:p>
          <a:p>
            <a:pPr lvl="0"/>
            <a:r>
              <a:rPr lang="en-US" dirty="0"/>
              <a:t>Date Here</a:t>
            </a:r>
          </a:p>
        </p:txBody>
      </p:sp>
      <p:sp>
        <p:nvSpPr>
          <p:cNvPr id="9" name="Title 1"/>
          <p:cNvSpPr>
            <a:spLocks noGrp="1"/>
          </p:cNvSpPr>
          <p:nvPr>
            <p:ph type="ctrTitle"/>
          </p:nvPr>
        </p:nvSpPr>
        <p:spPr>
          <a:xfrm>
            <a:off x="795443" y="2394492"/>
            <a:ext cx="5755623" cy="906277"/>
          </a:xfrm>
        </p:spPr>
        <p:txBody>
          <a:bodyPr anchor="ctr">
            <a:noAutofit/>
          </a:bodyPr>
          <a:lstStyle>
            <a:lvl1pPr>
              <a:lnSpc>
                <a:spcPts val="2775"/>
              </a:lnSpc>
              <a:defRPr sz="2400">
                <a:solidFill>
                  <a:srgbClr val="443D3E"/>
                </a:solidFill>
              </a:defRPr>
            </a:lvl1pPr>
          </a:lstStyle>
          <a:p>
            <a:r>
              <a:rPr lang="en-US"/>
              <a:t>Click to edit Master title style</a:t>
            </a:r>
            <a:endParaRPr lang="en-US" dirty="0"/>
          </a:p>
        </p:txBody>
      </p:sp>
      <p:sp>
        <p:nvSpPr>
          <p:cNvPr id="10" name="Subtitle 2"/>
          <p:cNvSpPr>
            <a:spLocks noGrp="1"/>
          </p:cNvSpPr>
          <p:nvPr>
            <p:ph type="subTitle" idx="1"/>
          </p:nvPr>
        </p:nvSpPr>
        <p:spPr>
          <a:xfrm>
            <a:off x="795445" y="3329977"/>
            <a:ext cx="5755622" cy="634273"/>
          </a:xfrm>
          <a:prstGeom prst="rect">
            <a:avLst/>
          </a:prstGeom>
        </p:spPr>
        <p:txBody>
          <a:bodyPr>
            <a:normAutofit/>
          </a:bodyPr>
          <a:lstStyle>
            <a:lvl1pPr marL="0" indent="0" algn="l">
              <a:buNone/>
              <a:defRPr sz="1800">
                <a:solidFill>
                  <a:srgbClr val="6E258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B3E3BE25-21D5-4346-A5AC-E931D69ACC81}"/>
              </a:ext>
            </a:extLst>
          </p:cNvPr>
          <p:cNvPicPr>
            <a:picLocks noChangeAspect="1"/>
          </p:cNvPicPr>
          <p:nvPr/>
        </p:nvPicPr>
        <p:blipFill>
          <a:blip r:embed="rId3"/>
          <a:stretch>
            <a:fillRect/>
          </a:stretch>
        </p:blipFill>
        <p:spPr>
          <a:xfrm>
            <a:off x="239580" y="555304"/>
            <a:ext cx="3525970" cy="1456379"/>
          </a:xfrm>
          <a:prstGeom prst="rect">
            <a:avLst/>
          </a:prstGeom>
        </p:spPr>
      </p:pic>
    </p:spTree>
    <p:extLst>
      <p:ext uri="{BB962C8B-B14F-4D97-AF65-F5344CB8AC3E}">
        <p14:creationId xmlns:p14="http://schemas.microsoft.com/office/powerpoint/2010/main" val="3699948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urple Breaker P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 y="283"/>
            <a:ext cx="9143245" cy="6857434"/>
          </a:xfrm>
          <a:prstGeom prst="rect">
            <a:avLst/>
          </a:prstGeom>
        </p:spPr>
      </p:pic>
      <p:sp>
        <p:nvSpPr>
          <p:cNvPr id="6" name="Title 1"/>
          <p:cNvSpPr>
            <a:spLocks noGrp="1"/>
          </p:cNvSpPr>
          <p:nvPr>
            <p:ph type="title"/>
          </p:nvPr>
        </p:nvSpPr>
        <p:spPr>
          <a:xfrm>
            <a:off x="731677" y="1006540"/>
            <a:ext cx="4626536" cy="1346139"/>
          </a:xfrm>
        </p:spPr>
        <p:txBody>
          <a:bodyPr anchor="t">
            <a:noAutofit/>
          </a:bodyPr>
          <a:lstStyle>
            <a:lvl1pPr>
              <a:lnSpc>
                <a:spcPts val="2625"/>
              </a:lnSpc>
              <a:defRPr sz="2100">
                <a:solidFill>
                  <a:schemeClr val="tx2"/>
                </a:solidFill>
              </a:defRPr>
            </a:lvl1pPr>
          </a:lstStyle>
          <a:p>
            <a:r>
              <a:rPr lang="en-US"/>
              <a:t>Click to edit Master title style</a:t>
            </a:r>
            <a:endParaRPr lang="en-US" dirty="0"/>
          </a:p>
        </p:txBody>
      </p:sp>
      <p:sp>
        <p:nvSpPr>
          <p:cNvPr id="15" name="Footer Placeholder 2"/>
          <p:cNvSpPr>
            <a:spLocks noGrp="1"/>
          </p:cNvSpPr>
          <p:nvPr>
            <p:ph type="ftr" sz="quarter" idx="3"/>
          </p:nvPr>
        </p:nvSpPr>
        <p:spPr>
          <a:xfrm>
            <a:off x="4874632" y="6540950"/>
            <a:ext cx="3835387" cy="249201"/>
          </a:xfrm>
          <a:prstGeom prst="rect">
            <a:avLst/>
          </a:prstGeom>
        </p:spPr>
        <p:txBody>
          <a:bodyPr/>
          <a:lstStyle>
            <a:lvl1pPr algn="r">
              <a:defRPr sz="450">
                <a:solidFill>
                  <a:schemeClr val="bg1"/>
                </a:solidFill>
              </a:defRPr>
            </a:lvl1pPr>
          </a:lstStyle>
          <a:p>
            <a:endParaRPr lang="en-US" dirty="0"/>
          </a:p>
        </p:txBody>
      </p:sp>
      <p:sp>
        <p:nvSpPr>
          <p:cNvPr id="17" name="Slide Number Placeholder 6"/>
          <p:cNvSpPr>
            <a:spLocks noGrp="1"/>
          </p:cNvSpPr>
          <p:nvPr>
            <p:ph type="sldNum" sz="quarter" idx="4"/>
          </p:nvPr>
        </p:nvSpPr>
        <p:spPr>
          <a:xfrm>
            <a:off x="8573392" y="6443107"/>
            <a:ext cx="406692" cy="365125"/>
          </a:xfrm>
          <a:prstGeom prst="rect">
            <a:avLst/>
          </a:prstGeom>
        </p:spPr>
        <p:txBody>
          <a:bodyPr vert="horz" lIns="91440" tIns="45720" rIns="0" bIns="45720" rtlCol="0" anchor="ctr"/>
          <a:lstStyle>
            <a:lvl1pPr algn="r">
              <a:defRPr sz="525">
                <a:solidFill>
                  <a:schemeClr val="bg1"/>
                </a:solidFill>
              </a:defRPr>
            </a:lvl1pPr>
          </a:lstStyle>
          <a:p>
            <a:fld id="{34608583-B46F-41FD-B242-6D7F38CF1785}" type="slidenum">
              <a:rPr lang="en-US" smtClean="0"/>
              <a:t>‹#›</a:t>
            </a:fld>
            <a:endParaRPr lang="en-US" dirty="0"/>
          </a:p>
        </p:txBody>
      </p:sp>
      <p:pic>
        <p:nvPicPr>
          <p:cNvPr id="7" name="Picture 6">
            <a:extLst>
              <a:ext uri="{FF2B5EF4-FFF2-40B4-BE49-F238E27FC236}">
                <a16:creationId xmlns:a16="http://schemas.microsoft.com/office/drawing/2014/main" id="{130ECF55-5509-8C4A-9EFD-67F362E570F7}"/>
              </a:ext>
            </a:extLst>
          </p:cNvPr>
          <p:cNvPicPr>
            <a:picLocks noChangeAspect="1"/>
          </p:cNvPicPr>
          <p:nvPr/>
        </p:nvPicPr>
        <p:blipFill>
          <a:blip r:embed="rId3"/>
          <a:stretch>
            <a:fillRect/>
          </a:stretch>
        </p:blipFill>
        <p:spPr>
          <a:xfrm>
            <a:off x="379" y="6205402"/>
            <a:ext cx="1567706" cy="647531"/>
          </a:xfrm>
          <a:prstGeom prst="rect">
            <a:avLst/>
          </a:prstGeom>
        </p:spPr>
      </p:pic>
    </p:spTree>
    <p:extLst>
      <p:ext uri="{BB962C8B-B14F-4D97-AF65-F5344CB8AC3E}">
        <p14:creationId xmlns:p14="http://schemas.microsoft.com/office/powerpoint/2010/main" val="3359663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Green Breaker P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 y="283"/>
            <a:ext cx="9143245" cy="6857434"/>
          </a:xfrm>
          <a:prstGeom prst="rect">
            <a:avLst/>
          </a:prstGeom>
        </p:spPr>
      </p:pic>
      <p:sp>
        <p:nvSpPr>
          <p:cNvPr id="15" name="Footer Placeholder 2"/>
          <p:cNvSpPr>
            <a:spLocks noGrp="1"/>
          </p:cNvSpPr>
          <p:nvPr>
            <p:ph type="ftr" sz="quarter" idx="3"/>
          </p:nvPr>
        </p:nvSpPr>
        <p:spPr>
          <a:xfrm>
            <a:off x="4874632" y="6540950"/>
            <a:ext cx="3835387" cy="249201"/>
          </a:xfrm>
          <a:prstGeom prst="rect">
            <a:avLst/>
          </a:prstGeom>
        </p:spPr>
        <p:txBody>
          <a:bodyPr/>
          <a:lstStyle>
            <a:lvl1pPr algn="r">
              <a:defRPr sz="450">
                <a:solidFill>
                  <a:schemeClr val="bg1"/>
                </a:solidFill>
              </a:defRPr>
            </a:lvl1pPr>
          </a:lstStyle>
          <a:p>
            <a:endParaRPr lang="en-US" dirty="0"/>
          </a:p>
        </p:txBody>
      </p:sp>
      <p:sp>
        <p:nvSpPr>
          <p:cNvPr id="17" name="Slide Number Placeholder 6"/>
          <p:cNvSpPr>
            <a:spLocks noGrp="1"/>
          </p:cNvSpPr>
          <p:nvPr>
            <p:ph type="sldNum" sz="quarter" idx="4"/>
          </p:nvPr>
        </p:nvSpPr>
        <p:spPr>
          <a:xfrm>
            <a:off x="8573392" y="6443107"/>
            <a:ext cx="406692" cy="365125"/>
          </a:xfrm>
          <a:prstGeom prst="rect">
            <a:avLst/>
          </a:prstGeom>
        </p:spPr>
        <p:txBody>
          <a:bodyPr vert="horz" lIns="91440" tIns="45720" rIns="0" bIns="45720" rtlCol="0" anchor="ctr"/>
          <a:lstStyle>
            <a:lvl1pPr algn="r">
              <a:defRPr sz="525">
                <a:solidFill>
                  <a:schemeClr val="bg1"/>
                </a:solidFill>
              </a:defRPr>
            </a:lvl1pPr>
          </a:lstStyle>
          <a:p>
            <a:fld id="{34608583-B46F-41FD-B242-6D7F38CF1785}" type="slidenum">
              <a:rPr lang="en-US" smtClean="0"/>
              <a:t>‹#›</a:t>
            </a:fld>
            <a:endParaRPr lang="en-US" dirty="0"/>
          </a:p>
        </p:txBody>
      </p:sp>
      <p:sp>
        <p:nvSpPr>
          <p:cNvPr id="7" name="Title 1"/>
          <p:cNvSpPr>
            <a:spLocks noGrp="1"/>
          </p:cNvSpPr>
          <p:nvPr>
            <p:ph type="title"/>
          </p:nvPr>
        </p:nvSpPr>
        <p:spPr>
          <a:xfrm>
            <a:off x="731677" y="1006540"/>
            <a:ext cx="4643628" cy="1346139"/>
          </a:xfrm>
        </p:spPr>
        <p:txBody>
          <a:bodyPr anchor="t">
            <a:noAutofit/>
          </a:bodyPr>
          <a:lstStyle>
            <a:lvl1pPr>
              <a:lnSpc>
                <a:spcPts val="2625"/>
              </a:lnSpc>
              <a:defRPr sz="2100">
                <a:solidFill>
                  <a:schemeClr val="accent4"/>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581EBE1-52C8-DA47-89AD-AE3D81F32749}"/>
              </a:ext>
            </a:extLst>
          </p:cNvPr>
          <p:cNvPicPr>
            <a:picLocks noChangeAspect="1"/>
          </p:cNvPicPr>
          <p:nvPr/>
        </p:nvPicPr>
        <p:blipFill>
          <a:blip r:embed="rId3"/>
          <a:stretch>
            <a:fillRect/>
          </a:stretch>
        </p:blipFill>
        <p:spPr>
          <a:xfrm>
            <a:off x="379" y="6205402"/>
            <a:ext cx="1567706" cy="647531"/>
          </a:xfrm>
          <a:prstGeom prst="rect">
            <a:avLst/>
          </a:prstGeom>
        </p:spPr>
      </p:pic>
    </p:spTree>
    <p:extLst>
      <p:ext uri="{BB962C8B-B14F-4D97-AF65-F5344CB8AC3E}">
        <p14:creationId xmlns:p14="http://schemas.microsoft.com/office/powerpoint/2010/main" val="13254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0588D9-C2F8-8F46-8A3D-2358300227C5}"/>
              </a:ext>
            </a:extLst>
          </p:cNvPr>
          <p:cNvPicPr>
            <a:picLocks noChangeAspect="1"/>
          </p:cNvPicPr>
          <p:nvPr/>
        </p:nvPicPr>
        <p:blipFill>
          <a:blip r:embed="rId2"/>
          <a:stretch>
            <a:fillRect/>
          </a:stretch>
        </p:blipFill>
        <p:spPr>
          <a:xfrm>
            <a:off x="41822" y="6256755"/>
            <a:ext cx="1404881" cy="580277"/>
          </a:xfrm>
          <a:prstGeom prst="rect">
            <a:avLst/>
          </a:prstGeom>
        </p:spPr>
      </p:pic>
      <p:sp>
        <p:nvSpPr>
          <p:cNvPr id="12" name="Content Placeholder 11"/>
          <p:cNvSpPr>
            <a:spLocks noGrp="1"/>
          </p:cNvSpPr>
          <p:nvPr>
            <p:ph sz="quarter" idx="12"/>
          </p:nvPr>
        </p:nvSpPr>
        <p:spPr>
          <a:xfrm>
            <a:off x="393409" y="1319372"/>
            <a:ext cx="8236688" cy="5044851"/>
          </a:xfrm>
        </p:spPr>
        <p:txBody>
          <a:bodyPr/>
          <a:lstStyle>
            <a:lvl1pPr marL="170260" indent="-170260">
              <a:defRPr sz="2100">
                <a:latin typeface="Arial" panose="020B0604020202020204" pitchFamily="34" charset="0"/>
                <a:cs typeface="Arial" panose="020B0604020202020204" pitchFamily="34" charset="0"/>
              </a:defRPr>
            </a:lvl1pPr>
            <a:lvl2pPr marL="383381" indent="-169069">
              <a:defRPr>
                <a:latin typeface="Arial" panose="020B0604020202020204" pitchFamily="34" charset="0"/>
                <a:cs typeface="Arial" panose="020B0604020202020204" pitchFamily="34" charset="0"/>
              </a:defRPr>
            </a:lvl2pPr>
            <a:lvl3pPr marL="559594" indent="-132160">
              <a:spcAft>
                <a:spcPts val="450"/>
              </a:spcAft>
              <a:buSzPct val="100000"/>
              <a:tabLst/>
              <a:defRPr>
                <a:latin typeface="Arial" panose="020B0604020202020204" pitchFamily="34" charset="0"/>
                <a:cs typeface="Arial" panose="020B0604020202020204" pitchFamily="34" charset="0"/>
              </a:defRPr>
            </a:lvl3pPr>
            <a:lvl4pPr marL="689372" indent="-129779">
              <a:spcAft>
                <a:spcPts val="450"/>
              </a:spcAft>
              <a:tabLst/>
              <a:defRPr>
                <a:latin typeface="Calibri" panose="020F0502020204030204" pitchFamily="34" charset="0"/>
              </a:defRPr>
            </a:lvl4pPr>
            <a:lvl5pPr>
              <a:spcAft>
                <a:spcPts val="450"/>
              </a:spcAft>
              <a:defRPr baseline="0">
                <a:latin typeface="Calibri" panose="020F0502020204030204" pitchFamily="34" charset="0"/>
              </a:defRPr>
            </a:lvl5pPr>
            <a:lvl6pPr marL="1714500" indent="-169069">
              <a:spcAft>
                <a:spcPts val="450"/>
              </a:spcAft>
              <a:buFontTx/>
              <a:buNone/>
              <a:defRPr/>
            </a:lvl6pPr>
          </a:lstStyle>
          <a:p>
            <a:pPr lvl="0"/>
            <a:r>
              <a:rPr lang="en-US"/>
              <a:t>Click to edit Master text styles</a:t>
            </a:r>
          </a:p>
          <a:p>
            <a:pPr lvl="1"/>
            <a:r>
              <a:rPr lang="en-US"/>
              <a:t>Second level</a:t>
            </a:r>
          </a:p>
          <a:p>
            <a:pPr lvl="2"/>
            <a:r>
              <a:rPr lang="en-US"/>
              <a:t>Third level</a:t>
            </a:r>
          </a:p>
        </p:txBody>
      </p:sp>
      <p:sp>
        <p:nvSpPr>
          <p:cNvPr id="24" name="Slide Number Placeholder 6"/>
          <p:cNvSpPr>
            <a:spLocks noGrp="1"/>
          </p:cNvSpPr>
          <p:nvPr>
            <p:ph type="sldNum" sz="quarter" idx="4"/>
          </p:nvPr>
        </p:nvSpPr>
        <p:spPr>
          <a:xfrm>
            <a:off x="8573392" y="6443107"/>
            <a:ext cx="406692" cy="365125"/>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34608583-B46F-41FD-B242-6D7F38CF1785}" type="slidenum">
              <a:rPr lang="en-US" smtClean="0"/>
              <a:t>‹#›</a:t>
            </a:fld>
            <a:endParaRPr lang="en-US" dirty="0"/>
          </a:p>
        </p:txBody>
      </p:sp>
      <p:sp>
        <p:nvSpPr>
          <p:cNvPr id="25" name="Footer Placeholder 2"/>
          <p:cNvSpPr>
            <a:spLocks noGrp="1"/>
          </p:cNvSpPr>
          <p:nvPr>
            <p:ph type="ftr" sz="quarter" idx="3"/>
          </p:nvPr>
        </p:nvSpPr>
        <p:spPr>
          <a:xfrm>
            <a:off x="4874632" y="6540950"/>
            <a:ext cx="3835387" cy="249201"/>
          </a:xfrm>
          <a:prstGeom prst="rect">
            <a:avLst/>
          </a:prstGeom>
        </p:spPr>
        <p:txBody>
          <a:bodyPr/>
          <a:lstStyle>
            <a:lvl1pPr algn="r">
              <a:defRPr sz="450">
                <a:solidFill>
                  <a:schemeClr val="tx1">
                    <a:lumMod val="60000"/>
                    <a:lumOff val="40000"/>
                  </a:schemeClr>
                </a:solidFill>
              </a:defRPr>
            </a:lvl1pPr>
          </a:lstStyle>
          <a:p>
            <a:endParaRPr lang="en-US" dirty="0"/>
          </a:p>
        </p:txBody>
      </p:sp>
      <p:sp>
        <p:nvSpPr>
          <p:cNvPr id="7" name="Title Placeholder 1"/>
          <p:cNvSpPr>
            <a:spLocks noGrp="1"/>
          </p:cNvSpPr>
          <p:nvPr>
            <p:ph type="title"/>
          </p:nvPr>
        </p:nvSpPr>
        <p:spPr>
          <a:xfrm>
            <a:off x="393408" y="359254"/>
            <a:ext cx="8229600" cy="664874"/>
          </a:xfrm>
          <a:prstGeom prst="rect">
            <a:avLst/>
          </a:prstGeom>
        </p:spPr>
        <p:txBody>
          <a:bodyPr vert="horz" lIns="0" tIns="0" rIns="91440" bIns="45720" rtlCol="0" anchor="ctr" anchorCtr="0">
            <a:norm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03890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496" y="1319378"/>
            <a:ext cx="4038600" cy="4525963"/>
          </a:xfrm>
        </p:spPr>
        <p:txBody>
          <a:bodyPr/>
          <a:lstStyle>
            <a:lvl1pPr>
              <a:defRPr sz="180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91496" y="1319378"/>
            <a:ext cx="4038600" cy="4525963"/>
          </a:xfrm>
        </p:spPr>
        <p:txBody>
          <a:bodyPr/>
          <a:lstStyle>
            <a:lvl1pPr>
              <a:defRPr sz="180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15" name="Title Placeholder 1"/>
          <p:cNvSpPr>
            <a:spLocks noGrp="1"/>
          </p:cNvSpPr>
          <p:nvPr>
            <p:ph type="title"/>
          </p:nvPr>
        </p:nvSpPr>
        <p:spPr>
          <a:xfrm>
            <a:off x="393408" y="359258"/>
            <a:ext cx="8229600" cy="610765"/>
          </a:xfrm>
          <a:prstGeom prst="rect">
            <a:avLst/>
          </a:prstGeom>
        </p:spPr>
        <p:txBody>
          <a:bodyPr vert="horz" lIns="0" tIns="0" rIns="91440" bIns="45720" rtlCol="0" anchor="ctr" anchorCtr="0">
            <a:normAutofit/>
          </a:bodyPr>
          <a:lstStyle/>
          <a:p>
            <a:r>
              <a:rPr lang="en-US"/>
              <a:t>Click to edit Master title style</a:t>
            </a:r>
            <a:endParaRPr lang="en-US" dirty="0"/>
          </a:p>
        </p:txBody>
      </p:sp>
      <p:sp>
        <p:nvSpPr>
          <p:cNvPr id="23" name="Slide Number Placeholder 6"/>
          <p:cNvSpPr>
            <a:spLocks noGrp="1"/>
          </p:cNvSpPr>
          <p:nvPr>
            <p:ph type="sldNum" sz="quarter" idx="4"/>
          </p:nvPr>
        </p:nvSpPr>
        <p:spPr>
          <a:xfrm>
            <a:off x="8573392" y="6443107"/>
            <a:ext cx="406692" cy="365125"/>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34608583-B46F-41FD-B242-6D7F38CF1785}" type="slidenum">
              <a:rPr lang="en-US" smtClean="0"/>
              <a:t>‹#›</a:t>
            </a:fld>
            <a:endParaRPr lang="en-US" dirty="0"/>
          </a:p>
        </p:txBody>
      </p:sp>
      <p:sp>
        <p:nvSpPr>
          <p:cNvPr id="24" name="Footer Placeholder 2"/>
          <p:cNvSpPr>
            <a:spLocks noGrp="1"/>
          </p:cNvSpPr>
          <p:nvPr>
            <p:ph type="ftr" sz="quarter" idx="3"/>
          </p:nvPr>
        </p:nvSpPr>
        <p:spPr>
          <a:xfrm>
            <a:off x="4874632" y="6540950"/>
            <a:ext cx="3835387" cy="249201"/>
          </a:xfrm>
          <a:prstGeom prst="rect">
            <a:avLst/>
          </a:prstGeom>
        </p:spPr>
        <p:txBody>
          <a:bodyPr/>
          <a:lstStyle>
            <a:lvl1pPr algn="r">
              <a:defRPr sz="450">
                <a:solidFill>
                  <a:schemeClr val="tx1">
                    <a:lumMod val="60000"/>
                    <a:lumOff val="40000"/>
                  </a:schemeClr>
                </a:solidFill>
              </a:defRPr>
            </a:lvl1pPr>
          </a:lstStyle>
          <a:p>
            <a:endParaRPr lang="en-US" dirty="0"/>
          </a:p>
        </p:txBody>
      </p:sp>
      <p:pic>
        <p:nvPicPr>
          <p:cNvPr id="9" name="Picture 8">
            <a:extLst>
              <a:ext uri="{FF2B5EF4-FFF2-40B4-BE49-F238E27FC236}">
                <a16:creationId xmlns:a16="http://schemas.microsoft.com/office/drawing/2014/main" id="{4B6F9EC0-04FF-9146-9B5E-79513567B2DE}"/>
              </a:ext>
            </a:extLst>
          </p:cNvPr>
          <p:cNvPicPr>
            <a:picLocks noChangeAspect="1"/>
          </p:cNvPicPr>
          <p:nvPr/>
        </p:nvPicPr>
        <p:blipFill>
          <a:blip r:embed="rId2"/>
          <a:stretch>
            <a:fillRect/>
          </a:stretch>
        </p:blipFill>
        <p:spPr>
          <a:xfrm>
            <a:off x="41822" y="6256755"/>
            <a:ext cx="1404881" cy="580277"/>
          </a:xfrm>
          <a:prstGeom prst="rect">
            <a:avLst/>
          </a:prstGeom>
        </p:spPr>
      </p:pic>
    </p:spTree>
    <p:extLst>
      <p:ext uri="{BB962C8B-B14F-4D97-AF65-F5344CB8AC3E}">
        <p14:creationId xmlns:p14="http://schemas.microsoft.com/office/powerpoint/2010/main" val="2598017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497" y="1315385"/>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0497" y="1955147"/>
            <a:ext cx="4040188" cy="3951288"/>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588323" y="1315385"/>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88323" y="1955147"/>
            <a:ext cx="4041775" cy="3951288"/>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5" name="Title Placeholder 1"/>
          <p:cNvSpPr>
            <a:spLocks noGrp="1"/>
          </p:cNvSpPr>
          <p:nvPr>
            <p:ph type="title"/>
          </p:nvPr>
        </p:nvSpPr>
        <p:spPr>
          <a:xfrm>
            <a:off x="393408" y="359258"/>
            <a:ext cx="8229600" cy="610765"/>
          </a:xfrm>
          <a:prstGeom prst="rect">
            <a:avLst/>
          </a:prstGeom>
        </p:spPr>
        <p:txBody>
          <a:bodyPr vert="horz" lIns="0" tIns="0" rIns="91440" bIns="45720" rtlCol="0" anchor="ctr" anchorCtr="0">
            <a:normAutofit/>
          </a:bodyPr>
          <a:lstStyle/>
          <a:p>
            <a:r>
              <a:rPr lang="en-US"/>
              <a:t>Click to edit Master title style</a:t>
            </a:r>
            <a:endParaRPr lang="en-US" dirty="0"/>
          </a:p>
        </p:txBody>
      </p:sp>
      <p:sp>
        <p:nvSpPr>
          <p:cNvPr id="25" name="Slide Number Placeholder 6"/>
          <p:cNvSpPr>
            <a:spLocks noGrp="1"/>
          </p:cNvSpPr>
          <p:nvPr>
            <p:ph type="sldNum" sz="quarter" idx="11"/>
          </p:nvPr>
        </p:nvSpPr>
        <p:spPr>
          <a:xfrm>
            <a:off x="8573392" y="6443107"/>
            <a:ext cx="406692" cy="365125"/>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34608583-B46F-41FD-B242-6D7F38CF1785}" type="slidenum">
              <a:rPr lang="en-US" smtClean="0"/>
              <a:t>‹#›</a:t>
            </a:fld>
            <a:endParaRPr lang="en-US" dirty="0"/>
          </a:p>
        </p:txBody>
      </p:sp>
      <p:sp>
        <p:nvSpPr>
          <p:cNvPr id="26" name="Footer Placeholder 2"/>
          <p:cNvSpPr>
            <a:spLocks noGrp="1"/>
          </p:cNvSpPr>
          <p:nvPr>
            <p:ph type="ftr" sz="quarter" idx="12"/>
          </p:nvPr>
        </p:nvSpPr>
        <p:spPr>
          <a:xfrm>
            <a:off x="4874632" y="6540950"/>
            <a:ext cx="3835387" cy="249201"/>
          </a:xfrm>
          <a:prstGeom prst="rect">
            <a:avLst/>
          </a:prstGeom>
        </p:spPr>
        <p:txBody>
          <a:bodyPr/>
          <a:lstStyle>
            <a:lvl1pPr algn="r">
              <a:defRPr sz="450">
                <a:solidFill>
                  <a:schemeClr val="tx1">
                    <a:lumMod val="60000"/>
                    <a:lumOff val="40000"/>
                  </a:schemeClr>
                </a:solidFill>
              </a:defRPr>
            </a:lvl1pPr>
          </a:lstStyle>
          <a:p>
            <a:endParaRPr lang="en-US" dirty="0"/>
          </a:p>
        </p:txBody>
      </p:sp>
      <p:pic>
        <p:nvPicPr>
          <p:cNvPr id="10" name="Picture 9">
            <a:extLst>
              <a:ext uri="{FF2B5EF4-FFF2-40B4-BE49-F238E27FC236}">
                <a16:creationId xmlns:a16="http://schemas.microsoft.com/office/drawing/2014/main" id="{2594703A-823D-1F48-B1A9-EA27AF94AAEA}"/>
              </a:ext>
            </a:extLst>
          </p:cNvPr>
          <p:cNvPicPr>
            <a:picLocks noChangeAspect="1"/>
          </p:cNvPicPr>
          <p:nvPr/>
        </p:nvPicPr>
        <p:blipFill>
          <a:blip r:embed="rId2"/>
          <a:stretch>
            <a:fillRect/>
          </a:stretch>
        </p:blipFill>
        <p:spPr>
          <a:xfrm>
            <a:off x="41822" y="6256755"/>
            <a:ext cx="1404881" cy="580277"/>
          </a:xfrm>
          <a:prstGeom prst="rect">
            <a:avLst/>
          </a:prstGeom>
        </p:spPr>
      </p:pic>
    </p:spTree>
    <p:extLst>
      <p:ext uri="{BB962C8B-B14F-4D97-AF65-F5344CB8AC3E}">
        <p14:creationId xmlns:p14="http://schemas.microsoft.com/office/powerpoint/2010/main" val="3059271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792288" y="5367338"/>
            <a:ext cx="5486400" cy="98225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608583-B46F-41FD-B242-6D7F38CF1785}" type="slidenum">
              <a:rPr lang="en-US" smtClean="0"/>
              <a:t>‹#›</a:t>
            </a:fld>
            <a:endParaRPr lang="en-US" dirty="0"/>
          </a:p>
        </p:txBody>
      </p:sp>
      <p:pic>
        <p:nvPicPr>
          <p:cNvPr id="10" name="Picture 9">
            <a:extLst>
              <a:ext uri="{FF2B5EF4-FFF2-40B4-BE49-F238E27FC236}">
                <a16:creationId xmlns:a16="http://schemas.microsoft.com/office/drawing/2014/main" id="{A012BF8C-A98C-DA4E-A3AA-5511301D1D30}"/>
              </a:ext>
            </a:extLst>
          </p:cNvPr>
          <p:cNvPicPr>
            <a:picLocks noChangeAspect="1"/>
          </p:cNvPicPr>
          <p:nvPr/>
        </p:nvPicPr>
        <p:blipFill>
          <a:blip r:embed="rId2"/>
          <a:stretch>
            <a:fillRect/>
          </a:stretch>
        </p:blipFill>
        <p:spPr>
          <a:xfrm>
            <a:off x="41822" y="6256755"/>
            <a:ext cx="1404881" cy="580277"/>
          </a:xfrm>
          <a:prstGeom prst="rect">
            <a:avLst/>
          </a:prstGeom>
        </p:spPr>
      </p:pic>
    </p:spTree>
    <p:extLst>
      <p:ext uri="{BB962C8B-B14F-4D97-AF65-F5344CB8AC3E}">
        <p14:creationId xmlns:p14="http://schemas.microsoft.com/office/powerpoint/2010/main" val="1926301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452438" y="476250"/>
            <a:ext cx="8239125" cy="716582"/>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452438" y="1122982"/>
            <a:ext cx="8239125" cy="467391"/>
          </a:xfrm>
          <a:prstGeom prst="rect">
            <a:avLst/>
          </a:prstGeom>
        </p:spPr>
        <p:txBody>
          <a:bodyPr lIns="45718" tIns="45718" rIns="45718" bIns="45718" numCol="1" spcCol="38100"/>
          <a:lstStyle>
            <a:lvl1pPr marL="0" indent="0" defTabSz="309563">
              <a:lnSpc>
                <a:spcPct val="100000"/>
              </a:lnSpc>
              <a:spcBef>
                <a:spcPts val="0"/>
              </a:spcBef>
              <a:buSzTx/>
              <a:buNone/>
              <a:defRPr sz="2063" b="1"/>
            </a:lvl1pPr>
            <a:lvl2pPr marL="490538" indent="-261938" defTabSz="309563">
              <a:lnSpc>
                <a:spcPct val="100000"/>
              </a:lnSpc>
              <a:spcBef>
                <a:spcPts val="0"/>
              </a:spcBef>
              <a:defRPr sz="2063" b="1"/>
            </a:lvl2pPr>
            <a:lvl3pPr marL="719138" indent="-261938" defTabSz="309563">
              <a:lnSpc>
                <a:spcPct val="100000"/>
              </a:lnSpc>
              <a:spcBef>
                <a:spcPts val="0"/>
              </a:spcBef>
              <a:defRPr sz="2063" b="1"/>
            </a:lvl3pPr>
            <a:lvl4pPr marL="947738" indent="-261938" defTabSz="309563">
              <a:lnSpc>
                <a:spcPct val="100000"/>
              </a:lnSpc>
              <a:spcBef>
                <a:spcPts val="0"/>
              </a:spcBef>
              <a:defRPr sz="2063" b="1"/>
            </a:lvl4pPr>
            <a:lvl5pPr marL="1176338" indent="-261938" defTabSz="309563">
              <a:lnSpc>
                <a:spcPct val="100000"/>
              </a:lnSpc>
              <a:spcBef>
                <a:spcPts val="0"/>
              </a:spcBef>
              <a:defRPr sz="2063"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452438" y="2124253"/>
            <a:ext cx="8239125" cy="4128007"/>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xfrm>
            <a:off x="4545600" y="6441212"/>
            <a:ext cx="207036" cy="2865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15603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9F2B9-85A1-4F33-967C-A2452033C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DC50B-5941-CB05-6B58-49196473EA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1FFE5-BFF7-F142-ABF5-F071A050C015}"/>
              </a:ext>
            </a:extLst>
          </p:cNvPr>
          <p:cNvSpPr>
            <a:spLocks noGrp="1"/>
          </p:cNvSpPr>
          <p:nvPr>
            <p:ph type="dt" sz="half" idx="10"/>
          </p:nvPr>
        </p:nvSpPr>
        <p:spPr/>
        <p:txBody>
          <a:bodyPr/>
          <a:lstStyle/>
          <a:p>
            <a:fld id="{DA86516C-3515-40AD-A0F1-E47A69AF6717}" type="datetimeFigureOut">
              <a:rPr lang="en-US" smtClean="0"/>
              <a:t>2/2/2024</a:t>
            </a:fld>
            <a:endParaRPr lang="en-US"/>
          </a:p>
        </p:txBody>
      </p:sp>
      <p:sp>
        <p:nvSpPr>
          <p:cNvPr id="5" name="Footer Placeholder 4">
            <a:extLst>
              <a:ext uri="{FF2B5EF4-FFF2-40B4-BE49-F238E27FC236}">
                <a16:creationId xmlns:a16="http://schemas.microsoft.com/office/drawing/2014/main" id="{55EBFEAB-CC89-C935-B005-7006F113A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1F3BD-338A-905E-1733-AD46F3F7ACC9}"/>
              </a:ext>
            </a:extLst>
          </p:cNvPr>
          <p:cNvSpPr>
            <a:spLocks noGrp="1"/>
          </p:cNvSpPr>
          <p:nvPr>
            <p:ph type="sldNum" sz="quarter" idx="12"/>
          </p:nvPr>
        </p:nvSpPr>
        <p:spPr/>
        <p:txBody>
          <a:bodyPr/>
          <a:lstStyle/>
          <a:p>
            <a:fld id="{415ACC06-2588-400F-9ED3-69ED840BC01A}" type="slidenum">
              <a:rPr lang="en-US" smtClean="0"/>
              <a:t>‹#›</a:t>
            </a:fld>
            <a:endParaRPr lang="en-US"/>
          </a:p>
        </p:txBody>
      </p:sp>
    </p:spTree>
    <p:extLst>
      <p:ext uri="{BB962C8B-B14F-4D97-AF65-F5344CB8AC3E}">
        <p14:creationId xmlns:p14="http://schemas.microsoft.com/office/powerpoint/2010/main" val="3785749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864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4E642E9-EAE0-43DC-BDED-4C29057B439E}" type="datetime1">
              <a:rPr lang="en-US" smtClean="0"/>
              <a:t>2/2/2024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3757196" y="858393"/>
            <a:ext cx="1802131" cy="1838706"/>
          </a:xfrm>
          <a:prstGeom prst="rect">
            <a:avLst/>
          </a:prstGeom>
          <a:noFill/>
          <a:ln>
            <a:noFill/>
          </a:ln>
        </p:spPr>
      </p:pic>
    </p:spTree>
    <p:extLst>
      <p:ext uri="{BB962C8B-B14F-4D97-AF65-F5344CB8AC3E}">
        <p14:creationId xmlns:p14="http://schemas.microsoft.com/office/powerpoint/2010/main" val="1608141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CG_ChooseHealth_Presentation_TitleArt.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93080" y="1435711"/>
            <a:ext cx="7539100" cy="1931251"/>
          </a:xfrm>
        </p:spPr>
        <p:txBody>
          <a:bodyPr>
            <a:normAutofit/>
          </a:bodyPr>
          <a:lstStyle>
            <a:lvl1pPr>
              <a:defRPr sz="2700">
                <a:solidFill>
                  <a:srgbClr val="FFFFFF"/>
                </a:solidFill>
                <a:latin typeface="+mj-lt"/>
                <a:cs typeface="Times"/>
              </a:defRPr>
            </a:lvl1pPr>
          </a:lstStyle>
          <a:p>
            <a:r>
              <a:rPr lang="en-US" dirty="0"/>
              <a:t>Click to edit Master title style</a:t>
            </a:r>
          </a:p>
        </p:txBody>
      </p:sp>
      <p:sp>
        <p:nvSpPr>
          <p:cNvPr id="3" name="Subtitle 2"/>
          <p:cNvSpPr>
            <a:spLocks noGrp="1"/>
          </p:cNvSpPr>
          <p:nvPr>
            <p:ph type="subTitle" idx="1"/>
          </p:nvPr>
        </p:nvSpPr>
        <p:spPr>
          <a:xfrm>
            <a:off x="793080" y="3399105"/>
            <a:ext cx="6853300" cy="901657"/>
          </a:xfrm>
        </p:spPr>
        <p:txBody>
          <a:bodyPr>
            <a:normAutofit/>
          </a:bodyPr>
          <a:lstStyle>
            <a:lvl1pPr marL="0" indent="0" algn="l">
              <a:buNone/>
              <a:defRPr sz="1351">
                <a:solidFill>
                  <a:srgbClr val="FFFFFF"/>
                </a:solidFill>
                <a:latin typeface="Arial"/>
                <a:cs typeface="Aria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06560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mj-l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137157" indent="-205735">
              <a:buClr>
                <a:srgbClr val="007ED9"/>
              </a:buClr>
              <a:buFont typeface="Arial"/>
              <a:buChar char="•"/>
              <a:defRPr sz="1800"/>
            </a:lvl1pPr>
            <a:lvl2pPr marL="557199" indent="-214308">
              <a:buClr>
                <a:srgbClr val="007ED9"/>
              </a:buClr>
              <a:buFont typeface="Arial"/>
              <a:buChar char="•"/>
              <a:defRPr sz="1800"/>
            </a:lvl2pPr>
            <a:lvl3pPr marL="857229" indent="-171446">
              <a:buClr>
                <a:srgbClr val="007ED9"/>
              </a:buClr>
              <a:buFont typeface="Arial"/>
              <a:buChar char="•"/>
              <a:defRPr sz="1800"/>
            </a:lvl3pPr>
            <a:lvl4pPr marL="1200121" indent="-171446">
              <a:buClr>
                <a:srgbClr val="007ED9"/>
              </a:buClr>
              <a:buFont typeface="Arial"/>
              <a:buChar char="•"/>
              <a:defRPr sz="1800"/>
            </a:lvl4pPr>
            <a:lvl5pPr marL="1543012" indent="-171446">
              <a:buClr>
                <a:srgbClr val="007ED9"/>
              </a:buClr>
              <a:buFont typeface="Arial"/>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62"/>
            <a:ext cx="2133600" cy="365125"/>
          </a:xfrm>
          <a:prstGeom prst="rect">
            <a:avLst/>
          </a:prstGeom>
        </p:spPr>
        <p:txBody>
          <a:bodyPr/>
          <a:lstStyle>
            <a:lvl1pPr eaLnBrk="1" fontAlgn="auto" hangingPunct="1">
              <a:spcBef>
                <a:spcPts val="0"/>
              </a:spcBef>
              <a:spcAft>
                <a:spcPts val="0"/>
              </a:spcAft>
              <a:defRPr>
                <a:solidFill>
                  <a:srgbClr val="FFFFFF"/>
                </a:solidFill>
                <a:latin typeface="+mn-lt"/>
                <a:cs typeface="+mn-cs"/>
              </a:defRPr>
            </a:lvl1pPr>
          </a:lstStyle>
          <a:p>
            <a:pPr>
              <a:defRPr/>
            </a:pPr>
            <a:endParaRPr lang="en-US" dirty="0"/>
          </a:p>
        </p:txBody>
      </p:sp>
      <p:sp>
        <p:nvSpPr>
          <p:cNvPr id="5" name="Footer Placeholder 4"/>
          <p:cNvSpPr>
            <a:spLocks noGrp="1"/>
          </p:cNvSpPr>
          <p:nvPr>
            <p:ph type="ftr" sz="quarter" idx="11"/>
          </p:nvPr>
        </p:nvSpPr>
        <p:spPr>
          <a:xfrm>
            <a:off x="3124200" y="6356362"/>
            <a:ext cx="2895600" cy="365125"/>
          </a:xfrm>
          <a:prstGeom prst="rect">
            <a:avLst/>
          </a:prstGeom>
        </p:spPr>
        <p:txBody>
          <a:bodyPr/>
          <a:lstStyle>
            <a:lvl1pPr eaLnBrk="1" fontAlgn="auto" hangingPunct="1">
              <a:spcBef>
                <a:spcPts val="0"/>
              </a:spcBef>
              <a:spcAft>
                <a:spcPts val="0"/>
              </a:spcAft>
              <a:defRPr>
                <a:solidFill>
                  <a:srgbClr val="FFFFFF"/>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7F6B9C3-684B-44AE-B018-336CC860393B}" type="slidenum">
              <a:rPr lang="en-US" altLang="en-US"/>
              <a:pPr>
                <a:defRPr/>
              </a:pPr>
              <a:t>‹#›</a:t>
            </a:fld>
            <a:endParaRPr lang="en-US" altLang="en-US" dirty="0"/>
          </a:p>
        </p:txBody>
      </p:sp>
    </p:spTree>
    <p:extLst>
      <p:ext uri="{BB962C8B-B14F-4D97-AF65-F5344CB8AC3E}">
        <p14:creationId xmlns:p14="http://schemas.microsoft.com/office/powerpoint/2010/main" val="3121102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433390"/>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dirty="0"/>
          </a:p>
        </p:txBody>
      </p:sp>
      <p:sp>
        <p:nvSpPr>
          <p:cNvPr id="4" name="Title 1"/>
          <p:cNvSpPr>
            <a:spLocks noGrp="1"/>
          </p:cNvSpPr>
          <p:nvPr>
            <p:ph type="title"/>
          </p:nvPr>
        </p:nvSpPr>
        <p:spPr>
          <a:xfrm>
            <a:off x="820738" y="114284"/>
            <a:ext cx="7767700" cy="1143000"/>
          </a:xfrm>
        </p:spPr>
        <p:txBody>
          <a:bodyPr>
            <a:normAutofit/>
          </a:bodyPr>
          <a:lstStyle>
            <a:lvl1pPr>
              <a:defRPr sz="2400" baseline="0">
                <a:latin typeface="Arial" pitchFamily="34" charset="0"/>
              </a:defRPr>
            </a:lvl1pPr>
          </a:lstStyle>
          <a:p>
            <a:endParaRPr lang="en-US" dirty="0"/>
          </a:p>
        </p:txBody>
      </p:sp>
      <p:sp>
        <p:nvSpPr>
          <p:cNvPr id="5" name="Date Placeholder 4"/>
          <p:cNvSpPr>
            <a:spLocks noGrp="1"/>
          </p:cNvSpPr>
          <p:nvPr>
            <p:ph type="dt" sz="half" idx="10"/>
          </p:nvPr>
        </p:nvSpPr>
        <p:spPr>
          <a:xfrm>
            <a:off x="457200" y="6356362"/>
            <a:ext cx="2133600" cy="365125"/>
          </a:xfrm>
          <a:prstGeom prst="rect">
            <a:avLst/>
          </a:prstGeom>
        </p:spPr>
        <p:txBody>
          <a:bodyPr/>
          <a:lstStyle>
            <a:lvl1pPr eaLnBrk="1" fontAlgn="auto" hangingPunct="1">
              <a:spcBef>
                <a:spcPts val="0"/>
              </a:spcBef>
              <a:spcAft>
                <a:spcPts val="0"/>
              </a:spcAft>
              <a:defRPr>
                <a:solidFill>
                  <a:srgbClr val="FFFFFF"/>
                </a:solidFill>
                <a:latin typeface="+mn-lt"/>
                <a:cs typeface="+mn-cs"/>
              </a:defRPr>
            </a:lvl1pPr>
          </a:lstStyle>
          <a:p>
            <a:pPr>
              <a:defRPr/>
            </a:pPr>
            <a:endParaRPr lang="en-US" dirty="0"/>
          </a:p>
        </p:txBody>
      </p:sp>
    </p:spTree>
    <p:extLst>
      <p:ext uri="{BB962C8B-B14F-4D97-AF65-F5344CB8AC3E}">
        <p14:creationId xmlns:p14="http://schemas.microsoft.com/office/powerpoint/2010/main" val="4057041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baseline="0">
                <a:latin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457200" y="1765300"/>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405062"/>
            <a:ext cx="4040188" cy="3563938"/>
          </a:xfrm>
        </p:spPr>
        <p:txBody>
          <a:bodyPr/>
          <a:lstStyle>
            <a:lvl1pPr marL="257168" indent="-257168">
              <a:buClr>
                <a:srgbClr val="409D47"/>
              </a:buClr>
              <a:buFont typeface="Arial"/>
              <a:buChar char="•"/>
              <a:defRPr sz="1800"/>
            </a:lvl1pPr>
            <a:lvl2pPr marL="600060" indent="-257168">
              <a:buClr>
                <a:srgbClr val="409D47"/>
              </a:buClr>
              <a:buFont typeface="Arial"/>
              <a:buChar char="•"/>
              <a:defRPr sz="1500"/>
            </a:lvl2pPr>
            <a:lvl3pPr marL="900091" indent="-214308">
              <a:buClr>
                <a:srgbClr val="409D47"/>
              </a:buClr>
              <a:buFont typeface="Arial"/>
              <a:buChar char="•"/>
              <a:defRPr sz="1351"/>
            </a:lvl3pPr>
            <a:lvl4pPr marL="1242982" indent="-214308">
              <a:buClr>
                <a:srgbClr val="409D47"/>
              </a:buClr>
              <a:buFont typeface="Arial"/>
              <a:buChar char="•"/>
              <a:defRPr sz="1200"/>
            </a:lvl4pPr>
            <a:lvl5pPr marL="1585874" indent="-214308">
              <a:buClr>
                <a:srgbClr val="409D47"/>
              </a:buClr>
              <a:buFont typeface="Arial"/>
              <a:buChar cha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765300"/>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1" y="2405062"/>
            <a:ext cx="4041775" cy="3563938"/>
          </a:xfrm>
        </p:spPr>
        <p:txBody>
          <a:bodyPr/>
          <a:lstStyle>
            <a:lvl1pPr>
              <a:buClr>
                <a:srgbClr val="409D47"/>
              </a:buClr>
              <a:defRPr sz="1800"/>
            </a:lvl1pPr>
            <a:lvl2pPr>
              <a:buClr>
                <a:srgbClr val="409D47"/>
              </a:buClr>
              <a:defRPr sz="1500"/>
            </a:lvl2pPr>
            <a:lvl3pPr>
              <a:buClr>
                <a:srgbClr val="409D47"/>
              </a:buClr>
              <a:defRPr sz="1351"/>
            </a:lvl3pPr>
            <a:lvl4pPr>
              <a:buClr>
                <a:srgbClr val="409D47"/>
              </a:buClr>
              <a:defRPr sz="1200"/>
            </a:lvl4pPr>
            <a:lvl5pPr>
              <a:buClr>
                <a:srgbClr val="409D47"/>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62"/>
            <a:ext cx="2133600" cy="365125"/>
          </a:xfrm>
          <a:prstGeom prst="rect">
            <a:avLst/>
          </a:prstGeom>
        </p:spPr>
        <p:txBody>
          <a:bodyPr/>
          <a:lstStyle>
            <a:lvl1pPr eaLnBrk="1" fontAlgn="auto" hangingPunct="1">
              <a:spcBef>
                <a:spcPts val="0"/>
              </a:spcBef>
              <a:spcAft>
                <a:spcPts val="0"/>
              </a:spcAft>
              <a:defRPr>
                <a:solidFill>
                  <a:srgbClr val="FFFFFF"/>
                </a:solidFill>
                <a:latin typeface="+mn-lt"/>
                <a:cs typeface="+mn-cs"/>
              </a:defRPr>
            </a:lvl1pPr>
          </a:lstStyle>
          <a:p>
            <a:pPr>
              <a:defRPr/>
            </a:pPr>
            <a:endParaRPr lang="en-US" dirty="0"/>
          </a:p>
        </p:txBody>
      </p:sp>
    </p:spTree>
    <p:extLst>
      <p:ext uri="{BB962C8B-B14F-4D97-AF65-F5344CB8AC3E}">
        <p14:creationId xmlns:p14="http://schemas.microsoft.com/office/powerpoint/2010/main" val="1863132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20738" y="114284"/>
            <a:ext cx="7767700" cy="1143000"/>
          </a:xfrm>
          <a:prstGeom prst="rect">
            <a:avLst/>
          </a:prstGeom>
        </p:spPr>
        <p:txBody>
          <a:bodyPr rtlCol="0">
            <a:normAutofit/>
          </a:bodyPr>
          <a:lstStyle/>
          <a:p>
            <a:r>
              <a:rPr lang="en-US" dirty="0"/>
              <a:t>Click to edit Master title style</a:t>
            </a:r>
          </a:p>
        </p:txBody>
      </p:sp>
      <p:sp>
        <p:nvSpPr>
          <p:cNvPr id="4" name="Date Placeholder 1"/>
          <p:cNvSpPr>
            <a:spLocks noGrp="1"/>
          </p:cNvSpPr>
          <p:nvPr>
            <p:ph type="dt" sz="half" idx="10"/>
          </p:nvPr>
        </p:nvSpPr>
        <p:spPr>
          <a:xfrm>
            <a:off x="457200" y="6356362"/>
            <a:ext cx="2133600" cy="365125"/>
          </a:xfrm>
          <a:prstGeom prst="rect">
            <a:avLst/>
          </a:prstGeom>
        </p:spPr>
        <p:txBody>
          <a:bodyPr/>
          <a:lstStyle>
            <a:lvl1pPr eaLnBrk="1" fontAlgn="auto" hangingPunct="1">
              <a:spcBef>
                <a:spcPts val="0"/>
              </a:spcBef>
              <a:spcAft>
                <a:spcPts val="0"/>
              </a:spcAft>
              <a:defRPr>
                <a:solidFill>
                  <a:srgbClr val="FFFFFF"/>
                </a:solidFill>
                <a:latin typeface="+mn-lt"/>
                <a:cs typeface="+mn-cs"/>
              </a:defRPr>
            </a:lvl1pPr>
          </a:lstStyle>
          <a:p>
            <a:pPr>
              <a:defRPr/>
            </a:pPr>
            <a:endParaRPr lang="en-US" dirty="0"/>
          </a:p>
        </p:txBody>
      </p:sp>
    </p:spTree>
    <p:extLst>
      <p:ext uri="{BB962C8B-B14F-4D97-AF65-F5344CB8AC3E}">
        <p14:creationId xmlns:p14="http://schemas.microsoft.com/office/powerpoint/2010/main" val="3271179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62"/>
            <a:ext cx="2133600" cy="365125"/>
          </a:xfrm>
          <a:prstGeom prst="rect">
            <a:avLst/>
          </a:prstGeom>
        </p:spPr>
        <p:txBody>
          <a:bodyPr/>
          <a:lstStyle>
            <a:lvl1pPr eaLnBrk="1" fontAlgn="auto" hangingPunct="1">
              <a:spcBef>
                <a:spcPts val="0"/>
              </a:spcBef>
              <a:spcAft>
                <a:spcPts val="0"/>
              </a:spcAft>
              <a:defRPr>
                <a:solidFill>
                  <a:prstClr val="black">
                    <a:tint val="75000"/>
                  </a:prstClr>
                </a:solidFill>
                <a:latin typeface="Calibri"/>
                <a:cs typeface="+mn-cs"/>
              </a:defRPr>
            </a:lvl1pPr>
          </a:lstStyle>
          <a:p>
            <a:pPr>
              <a:defRPr/>
            </a:pPr>
            <a:endParaRPr lang="en-US" dirty="0"/>
          </a:p>
        </p:txBody>
      </p:sp>
      <p:sp>
        <p:nvSpPr>
          <p:cNvPr id="5" name="Footer Placeholder 4"/>
          <p:cNvSpPr>
            <a:spLocks noGrp="1"/>
          </p:cNvSpPr>
          <p:nvPr>
            <p:ph type="ftr" sz="quarter" idx="11"/>
          </p:nvPr>
        </p:nvSpPr>
        <p:spPr>
          <a:xfrm>
            <a:off x="3124200" y="6356362"/>
            <a:ext cx="2895600" cy="365125"/>
          </a:xfrm>
          <a:prstGeom prst="rect">
            <a:avLst/>
          </a:prstGeom>
        </p:spPr>
        <p:txBody>
          <a:bodyPr/>
          <a:lstStyle>
            <a:lvl1pPr eaLnBrk="1" fontAlgn="auto" hangingPunct="1">
              <a:spcBef>
                <a:spcPts val="0"/>
              </a:spcBef>
              <a:spcAft>
                <a:spcPts val="0"/>
              </a:spcAft>
              <a:defRPr>
                <a:solidFill>
                  <a:prstClr val="black">
                    <a:tint val="75000"/>
                  </a:prstClr>
                </a:solidFill>
                <a:latin typeface="Calibri"/>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898989"/>
                </a:solidFill>
                <a:latin typeface="Calibri" panose="020F0502020204030204" pitchFamily="34" charset="0"/>
              </a:defRPr>
            </a:lvl1pPr>
          </a:lstStyle>
          <a:p>
            <a:pPr>
              <a:defRPr/>
            </a:pPr>
            <a:fld id="{EC23DDB0-BE13-483C-97CA-C8126B7C1842}" type="slidenum">
              <a:rPr lang="en-US" altLang="en-US"/>
              <a:pPr>
                <a:defRPr/>
              </a:pPr>
              <a:t>‹#›</a:t>
            </a:fld>
            <a:endParaRPr lang="en-US" altLang="en-US" dirty="0"/>
          </a:p>
        </p:txBody>
      </p:sp>
    </p:spTree>
    <p:extLst>
      <p:ext uri="{BB962C8B-B14F-4D97-AF65-F5344CB8AC3E}">
        <p14:creationId xmlns:p14="http://schemas.microsoft.com/office/powerpoint/2010/main" val="3872224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567864FA-209B-1043-A841-ED36060A1A9B}"/>
              </a:ext>
            </a:extLst>
          </p:cNvPr>
          <p:cNvSpPr>
            <a:spLocks noGrp="1"/>
          </p:cNvSpPr>
          <p:nvPr>
            <p:ph type="subTitle" idx="1"/>
          </p:nvPr>
        </p:nvSpPr>
        <p:spPr>
          <a:xfrm>
            <a:off x="1371600" y="3124200"/>
            <a:ext cx="6400800" cy="1752600"/>
          </a:xfrm>
        </p:spPr>
        <p:txBody>
          <a:bodyPr/>
          <a:lstStyle>
            <a:lvl1pPr marL="0" indent="0" algn="ctr">
              <a:buNone/>
              <a:defRPr>
                <a:solidFill>
                  <a:schemeClr val="accent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Content Placeholder 4">
            <a:extLst>
              <a:ext uri="{FF2B5EF4-FFF2-40B4-BE49-F238E27FC236}">
                <a16:creationId xmlns:a16="http://schemas.microsoft.com/office/drawing/2014/main" id="{0032CEFA-0C9E-F447-ADE1-E24CB476DEFC}"/>
              </a:ext>
            </a:extLst>
          </p:cNvPr>
          <p:cNvSpPr>
            <a:spLocks noGrp="1"/>
          </p:cNvSpPr>
          <p:nvPr>
            <p:ph sz="quarter" idx="10" hasCustomPrompt="1"/>
          </p:nvPr>
        </p:nvSpPr>
        <p:spPr>
          <a:xfrm>
            <a:off x="685800" y="1397000"/>
            <a:ext cx="7772400" cy="1422400"/>
          </a:xfrm>
        </p:spPr>
        <p:txBody>
          <a:bodyPr anchor="ctr"/>
          <a:lstStyle>
            <a:lvl1pPr marL="0" indent="0" algn="ctr">
              <a:buNone/>
              <a:defRPr sz="3200"/>
            </a:lvl1pPr>
          </a:lstStyle>
          <a:p>
            <a:pPr lvl="0"/>
            <a:r>
              <a:rPr lang="en-US" dirty="0"/>
              <a:t>Click to edit Master title style</a:t>
            </a:r>
          </a:p>
        </p:txBody>
      </p:sp>
    </p:spTree>
    <p:extLst>
      <p:ext uri="{BB962C8B-B14F-4D97-AF65-F5344CB8AC3E}">
        <p14:creationId xmlns:p14="http://schemas.microsoft.com/office/powerpoint/2010/main" val="26606480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7"/>
            <a:ext cx="7772400" cy="1470025"/>
          </a:xfrm>
        </p:spPr>
        <p:txBody>
          <a:bodyPr/>
          <a:lstStyle>
            <a:lvl1pPr>
              <a:defRPr>
                <a:solidFill>
                  <a:srgbClr val="006096"/>
                </a:solidFill>
              </a:defRPr>
            </a:lvl1pPr>
          </a:lstStyle>
          <a:p>
            <a:r>
              <a:rPr lang="en-US" dirty="0"/>
              <a:t>Click to edit Master title style</a:t>
            </a:r>
          </a:p>
        </p:txBody>
      </p:sp>
      <p:sp>
        <p:nvSpPr>
          <p:cNvPr id="3" name="Subtitle 2"/>
          <p:cNvSpPr>
            <a:spLocks noGrp="1"/>
          </p:cNvSpPr>
          <p:nvPr>
            <p:ph type="subTitle" idx="1"/>
          </p:nvPr>
        </p:nvSpPr>
        <p:spPr>
          <a:xfrm>
            <a:off x="1371600" y="3124200"/>
            <a:ext cx="6400800" cy="1752600"/>
          </a:xfrm>
        </p:spPr>
        <p:txBody>
          <a:bodyPr/>
          <a:lstStyle>
            <a:lvl1pPr marL="0" indent="0" algn="ctr">
              <a:buNone/>
              <a:defRPr>
                <a:solidFill>
                  <a:schemeClr val="accent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1802404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349"/>
            <a:ext cx="8229600" cy="990600"/>
          </a:xfrm>
        </p:spPr>
        <p:txBody>
          <a:bodyPr/>
          <a:lstStyle>
            <a:lvl1pPr>
              <a:defRPr b="1">
                <a:solidFill>
                  <a:srgbClr val="006096"/>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6096"/>
                </a:solidFill>
              </a:defRPr>
            </a:lvl1pPr>
            <a:lvl2pPr>
              <a:defRPr>
                <a:solidFill>
                  <a:srgbClr val="006096"/>
                </a:solidFill>
              </a:defRPr>
            </a:lvl2pPr>
            <a:lvl3pPr>
              <a:defRPr>
                <a:solidFill>
                  <a:srgbClr val="006096"/>
                </a:solidFill>
              </a:defRPr>
            </a:lvl3pPr>
            <a:lvl4pPr>
              <a:defRPr>
                <a:solidFill>
                  <a:srgbClr val="006096"/>
                </a:solidFill>
              </a:defRPr>
            </a:lvl4pPr>
            <a:lvl5pPr>
              <a:defRPr>
                <a:solidFill>
                  <a:srgbClr val="00609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3423740"/>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530601"/>
            <a:ext cx="7772400" cy="1362075"/>
          </a:xfrm>
        </p:spPr>
        <p:txBody>
          <a:bodyPr anchor="t">
            <a:normAutofit/>
          </a:bodyPr>
          <a:lstStyle>
            <a:lvl1pPr algn="l">
              <a:defRPr sz="3200" b="1" cap="all">
                <a:solidFill>
                  <a:srgbClr val="00B0F0"/>
                </a:solidFill>
              </a:defRPr>
            </a:lvl1pPr>
          </a:lstStyle>
          <a:p>
            <a:r>
              <a:rPr lang="en-US" dirty="0"/>
              <a:t>Click to edit Master title style</a:t>
            </a:r>
          </a:p>
        </p:txBody>
      </p:sp>
      <p:sp>
        <p:nvSpPr>
          <p:cNvPr id="3" name="Text Placeholder 2"/>
          <p:cNvSpPr>
            <a:spLocks noGrp="1"/>
          </p:cNvSpPr>
          <p:nvPr>
            <p:ph type="body" idx="1"/>
          </p:nvPr>
        </p:nvSpPr>
        <p:spPr>
          <a:xfrm>
            <a:off x="722313" y="20304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3401886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789642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12700"/>
            <a:ext cx="8229600" cy="990600"/>
          </a:xfrm>
        </p:spPr>
        <p:txBody>
          <a:bodyPr/>
          <a:lstStyle>
            <a:lvl1pPr>
              <a:defRPr b="1">
                <a:solidFill>
                  <a:srgbClr val="006096"/>
                </a:solidFill>
              </a:defRPr>
            </a:lvl1pPr>
          </a:lstStyle>
          <a:p>
            <a:r>
              <a:rPr lang="en-US" dirty="0"/>
              <a:t>Click to edit Master title style</a:t>
            </a:r>
          </a:p>
        </p:txBody>
      </p:sp>
      <p:sp>
        <p:nvSpPr>
          <p:cNvPr id="3" name="Content Placeholder 2"/>
          <p:cNvSpPr>
            <a:spLocks noGrp="1"/>
          </p:cNvSpPr>
          <p:nvPr>
            <p:ph sz="half" idx="1"/>
          </p:nvPr>
        </p:nvSpPr>
        <p:spPr>
          <a:xfrm>
            <a:off x="457200" y="1879603"/>
            <a:ext cx="4038600" cy="3581399"/>
          </a:xfrm>
        </p:spPr>
        <p:txBody>
          <a:bodyPr/>
          <a:lstStyle>
            <a:lvl1pPr>
              <a:defRPr sz="2800">
                <a:solidFill>
                  <a:srgbClr val="006096"/>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79603"/>
            <a:ext cx="4038600" cy="3581399"/>
          </a:xfrm>
        </p:spPr>
        <p:txBody>
          <a:bodyPr/>
          <a:lstStyle>
            <a:lvl1pPr>
              <a:defRPr sz="2800">
                <a:solidFill>
                  <a:srgbClr val="006096"/>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5416381"/>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69928"/>
            <a:ext cx="4040188" cy="1031875"/>
          </a:xfrm>
        </p:spPr>
        <p:txBody>
          <a:bodyPr anchor="b"/>
          <a:lstStyle>
            <a:lvl1pPr marL="0" indent="0">
              <a:buNone/>
              <a:defRPr sz="2400" b="1">
                <a:solidFill>
                  <a:srgbClr val="00609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701800"/>
            <a:ext cx="4040188" cy="3951288"/>
          </a:xfrm>
        </p:spPr>
        <p:txBody>
          <a:bodyPr/>
          <a:lstStyle>
            <a:lvl1pPr>
              <a:defRPr sz="2400">
                <a:solidFill>
                  <a:srgbClr val="006096"/>
                </a:solidFill>
              </a:defRPr>
            </a:lvl1pPr>
            <a:lvl2pPr>
              <a:defRPr sz="2000">
                <a:solidFill>
                  <a:srgbClr val="006096"/>
                </a:solidFill>
              </a:defRPr>
            </a:lvl2pPr>
            <a:lvl3pPr>
              <a:defRPr sz="1800">
                <a:solidFill>
                  <a:srgbClr val="006096"/>
                </a:solidFill>
              </a:defRPr>
            </a:lvl3pPr>
            <a:lvl4pPr>
              <a:defRPr sz="1600">
                <a:solidFill>
                  <a:srgbClr val="006096"/>
                </a:solidFill>
              </a:defRPr>
            </a:lvl4pPr>
            <a:lvl5pPr>
              <a:defRPr sz="1600">
                <a:solidFill>
                  <a:srgbClr val="006096"/>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669928"/>
            <a:ext cx="4041775" cy="1031875"/>
          </a:xfrm>
        </p:spPr>
        <p:txBody>
          <a:bodyPr anchor="b"/>
          <a:lstStyle>
            <a:lvl1pPr marL="0" indent="0">
              <a:buNone/>
              <a:defRPr sz="2400" b="1">
                <a:solidFill>
                  <a:srgbClr val="006096"/>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701800"/>
            <a:ext cx="4041775" cy="3951288"/>
          </a:xfrm>
        </p:spPr>
        <p:txBody>
          <a:bodyPr/>
          <a:lstStyle>
            <a:lvl1pPr>
              <a:defRPr sz="2400">
                <a:solidFill>
                  <a:srgbClr val="006096"/>
                </a:solidFill>
              </a:defRPr>
            </a:lvl1pPr>
            <a:lvl2pPr>
              <a:defRPr sz="2000">
                <a:solidFill>
                  <a:srgbClr val="006096"/>
                </a:solidFill>
              </a:defRPr>
            </a:lvl2pPr>
            <a:lvl3pPr>
              <a:defRPr sz="1800">
                <a:solidFill>
                  <a:srgbClr val="006096"/>
                </a:solidFill>
              </a:defRPr>
            </a:lvl3pPr>
            <a:lvl4pPr>
              <a:defRPr sz="1600">
                <a:solidFill>
                  <a:srgbClr val="006096"/>
                </a:solidFill>
              </a:defRPr>
            </a:lvl4pPr>
            <a:lvl5pPr>
              <a:defRPr sz="1600">
                <a:solidFill>
                  <a:srgbClr val="006096"/>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068365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349"/>
            <a:ext cx="8229600" cy="895351"/>
          </a:xfrm>
        </p:spPr>
        <p:txBody>
          <a:bodyPr/>
          <a:lstStyle>
            <a:lvl1pPr>
              <a:defRPr b="1">
                <a:solidFill>
                  <a:srgbClr val="006096"/>
                </a:solidFill>
              </a:defRPr>
            </a:lvl1pPr>
          </a:lstStyle>
          <a:p>
            <a:r>
              <a:rPr lang="en-US" dirty="0"/>
              <a:t>Click to edit Master title style</a:t>
            </a:r>
          </a:p>
        </p:txBody>
      </p:sp>
    </p:spTree>
    <p:extLst>
      <p:ext uri="{BB962C8B-B14F-4D97-AF65-F5344CB8AC3E}">
        <p14:creationId xmlns:p14="http://schemas.microsoft.com/office/powerpoint/2010/main" val="6651879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11623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685801"/>
            <a:ext cx="3008313" cy="1263651"/>
          </a:xfrm>
        </p:spPr>
        <p:txBody>
          <a:bodyPr anchor="b"/>
          <a:lstStyle>
            <a:lvl1pPr algn="l">
              <a:defRPr sz="2000" b="1">
                <a:solidFill>
                  <a:srgbClr val="006096"/>
                </a:solidFill>
              </a:defRPr>
            </a:lvl1pPr>
          </a:lstStyle>
          <a:p>
            <a:r>
              <a:rPr lang="en-US" dirty="0"/>
              <a:t>Click to edit Master title style</a:t>
            </a:r>
          </a:p>
        </p:txBody>
      </p:sp>
      <p:sp>
        <p:nvSpPr>
          <p:cNvPr id="3" name="Content Placeholder 2"/>
          <p:cNvSpPr>
            <a:spLocks noGrp="1"/>
          </p:cNvSpPr>
          <p:nvPr>
            <p:ph idx="1"/>
          </p:nvPr>
        </p:nvSpPr>
        <p:spPr>
          <a:xfrm>
            <a:off x="3575050" y="685801"/>
            <a:ext cx="5111750" cy="4775200"/>
          </a:xfrm>
        </p:spPr>
        <p:txBody>
          <a:bodyPr/>
          <a:lstStyle>
            <a:lvl1pPr>
              <a:defRPr sz="3200">
                <a:solidFill>
                  <a:srgbClr val="006096"/>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2209801"/>
            <a:ext cx="3008313" cy="3251200"/>
          </a:xfrm>
        </p:spPr>
        <p:txBody>
          <a:bodyPr/>
          <a:lstStyle>
            <a:lvl1pPr marL="0" indent="0">
              <a:buNone/>
              <a:defRPr sz="1400">
                <a:solidFill>
                  <a:srgbClr val="00609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331492163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solidFill>
                  <a:srgbClr val="006096"/>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rgbClr val="006096"/>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500063"/>
          </a:xfrm>
        </p:spPr>
        <p:txBody>
          <a:bodyPr/>
          <a:lstStyle>
            <a:lvl1pPr marL="0" indent="0">
              <a:buNone/>
              <a:defRPr sz="1400">
                <a:solidFill>
                  <a:srgbClr val="006096"/>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321138978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lstStyle>
            <a:lvl1pPr>
              <a:defRPr b="1">
                <a:solidFill>
                  <a:srgbClr val="006096"/>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678686"/>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84201"/>
            <a:ext cx="2057400" cy="48768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84201"/>
            <a:ext cx="6019800" cy="4876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67932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66009"/>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66009"/>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3F012596-4909-634E-9277-8129B5C72CDC}" type="datetimeFigureOut">
              <a:rPr lang="en-US" smtClean="0"/>
              <a:pPr/>
              <a:t>2/2/2024</a:t>
            </a:fld>
            <a:endParaRPr lang="en-US" dirty="0"/>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B64FC64E-1929-764D-B3E4-C468550F551E}" type="slidenum">
              <a:rPr lang="en-US" smtClean="0"/>
              <a:pPr/>
              <a:t>‹#›</a:t>
            </a:fld>
            <a:endParaRPr lang="en-US" dirty="0"/>
          </a:p>
        </p:txBody>
      </p:sp>
      <p:sp>
        <p:nvSpPr>
          <p:cNvPr id="9" name="Title 1"/>
          <p:cNvSpPr>
            <a:spLocks noGrp="1"/>
          </p:cNvSpPr>
          <p:nvPr>
            <p:ph type="title"/>
          </p:nvPr>
        </p:nvSpPr>
        <p:spPr>
          <a:xfrm>
            <a:off x="457200" y="929543"/>
            <a:ext cx="8229600" cy="886833"/>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81700704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12"/>
        <p:cNvGrpSpPr/>
        <p:nvPr/>
      </p:nvGrpSpPr>
      <p:grpSpPr>
        <a:xfrm>
          <a:off x="0" y="0"/>
          <a:ext cx="0" cy="0"/>
          <a:chOff x="0" y="0"/>
          <a:chExt cx="0" cy="0"/>
        </a:xfrm>
      </p:grpSpPr>
      <p:sp>
        <p:nvSpPr>
          <p:cNvPr id="13" name="Google Shape;13;p2"/>
          <p:cNvSpPr txBox="1">
            <a:spLocks noGrp="1"/>
          </p:cNvSpPr>
          <p:nvPr>
            <p:ph type="subTitle" idx="1"/>
          </p:nvPr>
        </p:nvSpPr>
        <p:spPr>
          <a:xfrm>
            <a:off x="1371600" y="3124200"/>
            <a:ext cx="6400800" cy="1752600"/>
          </a:xfrm>
          <a:prstGeom prst="rect">
            <a:avLst/>
          </a:prstGeom>
          <a:noFill/>
          <a:ln>
            <a:noFill/>
          </a:ln>
        </p:spPr>
        <p:txBody>
          <a:bodyPr spcFirstLastPara="1" wrap="square" lIns="91425" tIns="45700" rIns="91425" bIns="45700" anchor="t" anchorCtr="0">
            <a:noAutofit/>
          </a:bodyPr>
          <a:lstStyle>
            <a:lvl1pPr lvl="0" algn="ctr">
              <a:spcBef>
                <a:spcPts val="360"/>
              </a:spcBef>
              <a:spcAft>
                <a:spcPts val="0"/>
              </a:spcAft>
              <a:buClr>
                <a:schemeClr val="accent5"/>
              </a:buClr>
              <a:buSzPts val="1800"/>
              <a:buNone/>
              <a:defRPr>
                <a:solidFill>
                  <a:schemeClr val="accent5"/>
                </a:solidFill>
              </a:defRPr>
            </a:lvl1pPr>
            <a:lvl2pPr lvl="1" algn="ctr">
              <a:spcBef>
                <a:spcPts val="360"/>
              </a:spcBef>
              <a:spcAft>
                <a:spcPts val="0"/>
              </a:spcAft>
              <a:buClr>
                <a:srgbClr val="888888"/>
              </a:buClr>
              <a:buSzPts val="18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6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
          <p:cNvSpPr txBox="1">
            <a:spLocks noGrp="1"/>
          </p:cNvSpPr>
          <p:nvPr>
            <p:ph type="body" idx="2"/>
          </p:nvPr>
        </p:nvSpPr>
        <p:spPr>
          <a:xfrm>
            <a:off x="685800" y="1397000"/>
            <a:ext cx="7772400" cy="1422400"/>
          </a:xfrm>
          <a:prstGeom prst="rect">
            <a:avLst/>
          </a:prstGeom>
          <a:noFill/>
          <a:ln>
            <a:noFill/>
          </a:ln>
        </p:spPr>
        <p:txBody>
          <a:bodyPr spcFirstLastPara="1" wrap="square" lIns="91425" tIns="45700" rIns="91425" bIns="45700" anchor="ctr" anchorCtr="0">
            <a:noAutofit/>
          </a:bodyPr>
          <a:lstStyle>
            <a:lvl1pPr marL="457189" lvl="0" indent="-228594" algn="ctr">
              <a:spcBef>
                <a:spcPts val="640"/>
              </a:spcBef>
              <a:spcAft>
                <a:spcPts val="0"/>
              </a:spcAft>
              <a:buClr>
                <a:schemeClr val="lt1"/>
              </a:buClr>
              <a:buSzPts val="3200"/>
              <a:buNone/>
              <a:defRPr sz="3200"/>
            </a:lvl1pPr>
            <a:lvl2pPr marL="914378" lvl="1" indent="-342892" algn="l">
              <a:spcBef>
                <a:spcPts val="360"/>
              </a:spcBef>
              <a:spcAft>
                <a:spcPts val="0"/>
              </a:spcAft>
              <a:buClr>
                <a:schemeClr val="lt1"/>
              </a:buClr>
              <a:buSzPts val="1800"/>
              <a:buChar char="–"/>
              <a:defRPr/>
            </a:lvl2pPr>
            <a:lvl3pPr marL="1371566" lvl="2" indent="-342892" algn="l">
              <a:spcBef>
                <a:spcPts val="360"/>
              </a:spcBef>
              <a:spcAft>
                <a:spcPts val="0"/>
              </a:spcAft>
              <a:buClr>
                <a:schemeClr val="lt1"/>
              </a:buClr>
              <a:buSzPts val="1800"/>
              <a:buChar char="•"/>
              <a:defRPr/>
            </a:lvl3pPr>
            <a:lvl4pPr marL="1828754" lvl="3" indent="-342892" algn="l">
              <a:spcBef>
                <a:spcPts val="360"/>
              </a:spcBef>
              <a:spcAft>
                <a:spcPts val="0"/>
              </a:spcAft>
              <a:buClr>
                <a:schemeClr val="lt1"/>
              </a:buClr>
              <a:buSzPts val="1800"/>
              <a:buChar char="–"/>
              <a:defRPr/>
            </a:lvl4pPr>
            <a:lvl5pPr marL="2285943" lvl="4" indent="-342892" algn="l">
              <a:spcBef>
                <a:spcPts val="360"/>
              </a:spcBef>
              <a:spcAft>
                <a:spcPts val="0"/>
              </a:spcAft>
              <a:buClr>
                <a:schemeClr val="lt1"/>
              </a:buClr>
              <a:buSzPts val="1800"/>
              <a:buChar char="»"/>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26374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F9409F-EA0E-4762-8385-6368984803F7}" type="datetime1">
              <a:rPr lang="en-US" smtClean="0"/>
              <a:t>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3FF57B-5F25-B54A-A918-FB50C2689073}" type="slidenum">
              <a:rPr lang="en-US" smtClean="0"/>
              <a:pPr/>
              <a:t>‹#›</a:t>
            </a:fld>
            <a:endParaRPr lang="en-US" dirty="0"/>
          </a:p>
        </p:txBody>
      </p:sp>
      <p:pic>
        <p:nvPicPr>
          <p:cNvPr id="11" name="Picture 10"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7557483" y="4812030"/>
            <a:ext cx="1013460" cy="1036320"/>
          </a:xfrm>
          <a:prstGeom prst="rect">
            <a:avLst/>
          </a:prstGeom>
          <a:noFill/>
          <a:ln>
            <a:noFill/>
          </a:ln>
        </p:spPr>
      </p:pic>
    </p:spTree>
    <p:extLst>
      <p:ext uri="{BB962C8B-B14F-4D97-AF65-F5344CB8AC3E}">
        <p14:creationId xmlns:p14="http://schemas.microsoft.com/office/powerpoint/2010/main" val="1778642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3"/>
        <p:cNvGrpSpPr/>
        <p:nvPr/>
      </p:nvGrpSpPr>
      <p:grpSpPr>
        <a:xfrm>
          <a:off x="0" y="0"/>
          <a:ext cx="0" cy="0"/>
          <a:chOff x="0" y="0"/>
          <a:chExt cx="0" cy="0"/>
        </a:xfrm>
      </p:grpSpPr>
      <p:sp>
        <p:nvSpPr>
          <p:cNvPr id="54" name="Google Shape;54;p14"/>
          <p:cNvSpPr txBox="1">
            <a:spLocks noGrp="1"/>
          </p:cNvSpPr>
          <p:nvPr>
            <p:ph type="subTitle" idx="1"/>
          </p:nvPr>
        </p:nvSpPr>
        <p:spPr>
          <a:xfrm>
            <a:off x="1371600" y="3124200"/>
            <a:ext cx="6400800" cy="1752600"/>
          </a:xfrm>
          <a:prstGeom prst="rect">
            <a:avLst/>
          </a:prstGeom>
          <a:noFill/>
          <a:ln>
            <a:noFill/>
          </a:ln>
        </p:spPr>
        <p:txBody>
          <a:bodyPr spcFirstLastPara="1" wrap="square" lIns="91425" tIns="45700" rIns="91425" bIns="45700" anchor="t" anchorCtr="0">
            <a:noAutofit/>
          </a:bodyPr>
          <a:lstStyle>
            <a:lvl1pPr lvl="0" algn="ctr">
              <a:spcBef>
                <a:spcPts val="360"/>
              </a:spcBef>
              <a:spcAft>
                <a:spcPts val="0"/>
              </a:spcAft>
              <a:buClr>
                <a:schemeClr val="accent5"/>
              </a:buClr>
              <a:buSzPts val="1800"/>
              <a:buNone/>
              <a:defRPr>
                <a:solidFill>
                  <a:schemeClr val="accent5"/>
                </a:solidFill>
              </a:defRPr>
            </a:lvl1pPr>
            <a:lvl2pPr lvl="1" algn="ctr">
              <a:spcBef>
                <a:spcPts val="360"/>
              </a:spcBef>
              <a:spcAft>
                <a:spcPts val="0"/>
              </a:spcAft>
              <a:buClr>
                <a:srgbClr val="888888"/>
              </a:buClr>
              <a:buSzPts val="18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6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5" name="Google Shape;55;p14"/>
          <p:cNvSpPr txBox="1">
            <a:spLocks noGrp="1"/>
          </p:cNvSpPr>
          <p:nvPr>
            <p:ph type="body" idx="2"/>
          </p:nvPr>
        </p:nvSpPr>
        <p:spPr>
          <a:xfrm>
            <a:off x="685800" y="1397000"/>
            <a:ext cx="7772400" cy="1422400"/>
          </a:xfrm>
          <a:prstGeom prst="rect">
            <a:avLst/>
          </a:prstGeom>
          <a:noFill/>
          <a:ln>
            <a:noFill/>
          </a:ln>
        </p:spPr>
        <p:txBody>
          <a:bodyPr spcFirstLastPara="1" wrap="square" lIns="91425" tIns="45700" rIns="91425" bIns="45700" anchor="ctr" anchorCtr="0">
            <a:noAutofit/>
          </a:bodyPr>
          <a:lstStyle>
            <a:lvl1pPr marL="457189" lvl="0" indent="-228594" algn="ctr">
              <a:spcBef>
                <a:spcPts val="640"/>
              </a:spcBef>
              <a:spcAft>
                <a:spcPts val="0"/>
              </a:spcAft>
              <a:buClr>
                <a:schemeClr val="lt1"/>
              </a:buClr>
              <a:buSzPts val="3200"/>
              <a:buNone/>
              <a:defRPr sz="3200"/>
            </a:lvl1pPr>
            <a:lvl2pPr marL="914378" lvl="1" indent="-342892" algn="l">
              <a:spcBef>
                <a:spcPts val="360"/>
              </a:spcBef>
              <a:spcAft>
                <a:spcPts val="0"/>
              </a:spcAft>
              <a:buClr>
                <a:schemeClr val="lt1"/>
              </a:buClr>
              <a:buSzPts val="1800"/>
              <a:buChar char="–"/>
              <a:defRPr/>
            </a:lvl2pPr>
            <a:lvl3pPr marL="1371566" lvl="2" indent="-342892" algn="l">
              <a:spcBef>
                <a:spcPts val="360"/>
              </a:spcBef>
              <a:spcAft>
                <a:spcPts val="0"/>
              </a:spcAft>
              <a:buClr>
                <a:schemeClr val="lt1"/>
              </a:buClr>
              <a:buSzPts val="1800"/>
              <a:buChar char="•"/>
              <a:defRPr/>
            </a:lvl3pPr>
            <a:lvl4pPr marL="1828754" lvl="3" indent="-342892" algn="l">
              <a:spcBef>
                <a:spcPts val="360"/>
              </a:spcBef>
              <a:spcAft>
                <a:spcPts val="0"/>
              </a:spcAft>
              <a:buClr>
                <a:schemeClr val="lt1"/>
              </a:buClr>
              <a:buSzPts val="1800"/>
              <a:buChar char="–"/>
              <a:defRPr/>
            </a:lvl4pPr>
            <a:lvl5pPr marL="2285943" lvl="4" indent="-342892" algn="l">
              <a:spcBef>
                <a:spcPts val="360"/>
              </a:spcBef>
              <a:spcAft>
                <a:spcPts val="0"/>
              </a:spcAft>
              <a:buClr>
                <a:schemeClr val="lt1"/>
              </a:buClr>
              <a:buSzPts val="1800"/>
              <a:buChar char="»"/>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05573778"/>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722313" y="3530601"/>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SzPts val="1400"/>
              <a:buNone/>
              <a:defRPr sz="3200" b="1" cap="none">
                <a:solidFill>
                  <a:srgbClr val="00B0F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18"/>
          <p:cNvSpPr txBox="1">
            <a:spLocks noGrp="1"/>
          </p:cNvSpPr>
          <p:nvPr>
            <p:ph type="body" idx="1"/>
          </p:nvPr>
        </p:nvSpPr>
        <p:spPr>
          <a:xfrm>
            <a:off x="722313" y="2030413"/>
            <a:ext cx="7772400" cy="1500187"/>
          </a:xfrm>
          <a:prstGeom prst="rect">
            <a:avLst/>
          </a:prstGeom>
          <a:noFill/>
          <a:ln>
            <a:noFill/>
          </a:ln>
        </p:spPr>
        <p:txBody>
          <a:bodyPr spcFirstLastPara="1" wrap="square" lIns="91425" tIns="45700" rIns="91425" bIns="45700" anchor="b" anchorCtr="0">
            <a:noAutofit/>
          </a:bodyPr>
          <a:lstStyle>
            <a:lvl1pPr marL="457189" lvl="0" indent="-228594" algn="l">
              <a:spcBef>
                <a:spcPts val="400"/>
              </a:spcBef>
              <a:spcAft>
                <a:spcPts val="0"/>
              </a:spcAft>
              <a:buClr>
                <a:srgbClr val="888888"/>
              </a:buClr>
              <a:buSzPts val="2000"/>
              <a:buNone/>
              <a:defRPr sz="2000">
                <a:solidFill>
                  <a:srgbClr val="888888"/>
                </a:solidFill>
              </a:defRPr>
            </a:lvl1pPr>
            <a:lvl2pPr marL="914378" lvl="1" indent="-228594" algn="l">
              <a:spcBef>
                <a:spcPts val="360"/>
              </a:spcBef>
              <a:spcAft>
                <a:spcPts val="0"/>
              </a:spcAft>
              <a:buClr>
                <a:srgbClr val="888888"/>
              </a:buClr>
              <a:buSzPts val="1800"/>
              <a:buNone/>
              <a:defRPr sz="1800">
                <a:solidFill>
                  <a:srgbClr val="888888"/>
                </a:solidFill>
              </a:defRPr>
            </a:lvl2pPr>
            <a:lvl3pPr marL="1371566" lvl="2" indent="-228594" algn="l">
              <a:spcBef>
                <a:spcPts val="320"/>
              </a:spcBef>
              <a:spcAft>
                <a:spcPts val="0"/>
              </a:spcAft>
              <a:buClr>
                <a:srgbClr val="888888"/>
              </a:buClr>
              <a:buSzPts val="1600"/>
              <a:buNone/>
              <a:defRPr sz="1600">
                <a:solidFill>
                  <a:srgbClr val="888888"/>
                </a:solidFill>
              </a:defRPr>
            </a:lvl3pPr>
            <a:lvl4pPr marL="1828754" lvl="3" indent="-228594" algn="l">
              <a:spcBef>
                <a:spcPts val="280"/>
              </a:spcBef>
              <a:spcAft>
                <a:spcPts val="0"/>
              </a:spcAft>
              <a:buClr>
                <a:srgbClr val="888888"/>
              </a:buClr>
              <a:buSzPts val="1400"/>
              <a:buNone/>
              <a:defRPr sz="1400">
                <a:solidFill>
                  <a:srgbClr val="888888"/>
                </a:solidFill>
              </a:defRPr>
            </a:lvl4pPr>
            <a:lvl5pPr marL="2285943" lvl="4" indent="-228594" algn="l">
              <a:spcBef>
                <a:spcPts val="280"/>
              </a:spcBef>
              <a:spcAft>
                <a:spcPts val="0"/>
              </a:spcAft>
              <a:buClr>
                <a:srgbClr val="888888"/>
              </a:buClr>
              <a:buSzPts val="1400"/>
              <a:buNone/>
              <a:defRPr sz="1400">
                <a:solidFill>
                  <a:srgbClr val="888888"/>
                </a:solidFill>
              </a:defRPr>
            </a:lvl5pPr>
            <a:lvl6pPr marL="2743132" lvl="5" indent="-228594" algn="l">
              <a:spcBef>
                <a:spcPts val="280"/>
              </a:spcBef>
              <a:spcAft>
                <a:spcPts val="0"/>
              </a:spcAft>
              <a:buClr>
                <a:srgbClr val="888888"/>
              </a:buClr>
              <a:buSzPts val="1400"/>
              <a:buNone/>
              <a:defRPr sz="1400">
                <a:solidFill>
                  <a:srgbClr val="888888"/>
                </a:solidFill>
              </a:defRPr>
            </a:lvl6pPr>
            <a:lvl7pPr marL="3200320" lvl="6" indent="-228594" algn="l">
              <a:spcBef>
                <a:spcPts val="280"/>
              </a:spcBef>
              <a:spcAft>
                <a:spcPts val="0"/>
              </a:spcAft>
              <a:buClr>
                <a:srgbClr val="888888"/>
              </a:buClr>
              <a:buSzPts val="1400"/>
              <a:buNone/>
              <a:defRPr sz="1400">
                <a:solidFill>
                  <a:srgbClr val="888888"/>
                </a:solidFill>
              </a:defRPr>
            </a:lvl7pPr>
            <a:lvl8pPr marL="3657509" lvl="7" indent="-228594" algn="l">
              <a:spcBef>
                <a:spcPts val="280"/>
              </a:spcBef>
              <a:spcAft>
                <a:spcPts val="0"/>
              </a:spcAft>
              <a:buClr>
                <a:srgbClr val="888888"/>
              </a:buClr>
              <a:buSzPts val="1400"/>
              <a:buNone/>
              <a:defRPr sz="1400">
                <a:solidFill>
                  <a:srgbClr val="888888"/>
                </a:solidFill>
              </a:defRPr>
            </a:lvl8pPr>
            <a:lvl9pPr marL="4114697" lvl="8" indent="-228594" algn="l">
              <a:spcBef>
                <a:spcPts val="280"/>
              </a:spcBef>
              <a:spcAft>
                <a:spcPts val="0"/>
              </a:spcAft>
              <a:buClr>
                <a:srgbClr val="888888"/>
              </a:buClr>
              <a:buSzPts val="1400"/>
              <a:buNone/>
              <a:defRPr sz="1400">
                <a:solidFill>
                  <a:srgbClr val="888888"/>
                </a:solidFill>
              </a:defRPr>
            </a:lvl9pPr>
          </a:lstStyle>
          <a:p>
            <a:endParaRPr/>
          </a:p>
        </p:txBody>
      </p:sp>
      <p:sp>
        <p:nvSpPr>
          <p:cNvPr id="69" name="Google Shape;69;p18"/>
          <p:cNvSpPr txBox="1">
            <a:spLocks noGrp="1"/>
          </p:cNvSpPr>
          <p:nvPr>
            <p:ph type="sldNum" idx="12"/>
          </p:nvPr>
        </p:nvSpPr>
        <p:spPr>
          <a:xfrm>
            <a:off x="3352800" y="6356352"/>
            <a:ext cx="2133600" cy="366183"/>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spcAft>
                <a:spcPts val="0"/>
              </a:spcAft>
              <a:buNone/>
              <a:defRPr sz="1800">
                <a:solidFill>
                  <a:schemeClr val="lt1"/>
                </a:solidFill>
                <a:latin typeface="Arial"/>
                <a:ea typeface="Arial"/>
                <a:cs typeface="Arial"/>
                <a:sym typeface="Arial"/>
              </a:defRPr>
            </a:lvl1pPr>
            <a:lvl2pPr marL="0" marR="0" lvl="1" indent="0" algn="ctr" rtl="0">
              <a:spcBef>
                <a:spcPts val="0"/>
              </a:spcBef>
              <a:spcAft>
                <a:spcPts val="0"/>
              </a:spcAft>
              <a:buNone/>
              <a:defRPr sz="1800">
                <a:solidFill>
                  <a:schemeClr val="lt1"/>
                </a:solidFill>
                <a:latin typeface="Arial"/>
                <a:ea typeface="Arial"/>
                <a:cs typeface="Arial"/>
                <a:sym typeface="Arial"/>
              </a:defRPr>
            </a:lvl2pPr>
            <a:lvl3pPr marL="0" marR="0" lvl="2" indent="0" algn="ctr" rtl="0">
              <a:spcBef>
                <a:spcPts val="0"/>
              </a:spcBef>
              <a:spcAft>
                <a:spcPts val="0"/>
              </a:spcAft>
              <a:buNone/>
              <a:defRPr sz="1800">
                <a:solidFill>
                  <a:schemeClr val="lt1"/>
                </a:solidFill>
                <a:latin typeface="Arial"/>
                <a:ea typeface="Arial"/>
                <a:cs typeface="Arial"/>
                <a:sym typeface="Arial"/>
              </a:defRPr>
            </a:lvl3pPr>
            <a:lvl4pPr marL="0" marR="0" lvl="3" indent="0" algn="ctr" rtl="0">
              <a:spcBef>
                <a:spcPts val="0"/>
              </a:spcBef>
              <a:spcAft>
                <a:spcPts val="0"/>
              </a:spcAft>
              <a:buNone/>
              <a:defRPr sz="1800">
                <a:solidFill>
                  <a:schemeClr val="lt1"/>
                </a:solidFill>
                <a:latin typeface="Arial"/>
                <a:ea typeface="Arial"/>
                <a:cs typeface="Arial"/>
                <a:sym typeface="Arial"/>
              </a:defRPr>
            </a:lvl4pPr>
            <a:lvl5pPr marL="0" marR="0" lvl="4" indent="0" algn="ctr" rtl="0">
              <a:spcBef>
                <a:spcPts val="0"/>
              </a:spcBef>
              <a:spcAft>
                <a:spcPts val="0"/>
              </a:spcAft>
              <a:buNone/>
              <a:defRPr sz="1800">
                <a:solidFill>
                  <a:schemeClr val="lt1"/>
                </a:solidFill>
                <a:latin typeface="Arial"/>
                <a:ea typeface="Arial"/>
                <a:cs typeface="Arial"/>
                <a:sym typeface="Arial"/>
              </a:defRPr>
            </a:lvl5pPr>
            <a:lvl6pPr marL="0" marR="0" lvl="5" indent="0" algn="ctr" rtl="0">
              <a:spcBef>
                <a:spcPts val="0"/>
              </a:spcBef>
              <a:spcAft>
                <a:spcPts val="0"/>
              </a:spcAft>
              <a:buNone/>
              <a:defRPr sz="1800">
                <a:solidFill>
                  <a:schemeClr val="lt1"/>
                </a:solidFill>
                <a:latin typeface="Arial"/>
                <a:ea typeface="Arial"/>
                <a:cs typeface="Arial"/>
                <a:sym typeface="Arial"/>
              </a:defRPr>
            </a:lvl6pPr>
            <a:lvl7pPr marL="0" marR="0" lvl="6" indent="0" algn="ctr" rtl="0">
              <a:spcBef>
                <a:spcPts val="0"/>
              </a:spcBef>
              <a:spcAft>
                <a:spcPts val="0"/>
              </a:spcAft>
              <a:buNone/>
              <a:defRPr sz="1800">
                <a:solidFill>
                  <a:schemeClr val="lt1"/>
                </a:solidFill>
                <a:latin typeface="Arial"/>
                <a:ea typeface="Arial"/>
                <a:cs typeface="Arial"/>
                <a:sym typeface="Arial"/>
              </a:defRPr>
            </a:lvl7pPr>
            <a:lvl8pPr marL="0" marR="0" lvl="7" indent="0" algn="ctr" rtl="0">
              <a:spcBef>
                <a:spcPts val="0"/>
              </a:spcBef>
              <a:spcAft>
                <a:spcPts val="0"/>
              </a:spcAft>
              <a:buNone/>
              <a:defRPr sz="1800">
                <a:solidFill>
                  <a:schemeClr val="lt1"/>
                </a:solidFill>
                <a:latin typeface="Arial"/>
                <a:ea typeface="Arial"/>
                <a:cs typeface="Arial"/>
                <a:sym typeface="Arial"/>
              </a:defRPr>
            </a:lvl8pPr>
            <a:lvl9pPr marL="0" marR="0" lvl="8" indent="0" algn="ctr" rtl="0">
              <a:spcBef>
                <a:spcPts val="0"/>
              </a:spcBef>
              <a:spcAft>
                <a:spcPts val="0"/>
              </a:spcAft>
              <a:buNone/>
              <a:defRPr sz="1800">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404813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p:cSld name="Comparison">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75"/>
        <p:cNvGrpSpPr/>
        <p:nvPr/>
      </p:nvGrpSpPr>
      <p:grpSpPr>
        <a:xfrm>
          <a:off x="0" y="0"/>
          <a:ext cx="0" cy="0"/>
          <a:chOff x="0" y="0"/>
          <a:chExt cx="0" cy="0"/>
        </a:xfrm>
      </p:grpSpPr>
      <p:sp>
        <p:nvSpPr>
          <p:cNvPr id="76" name="Google Shape;76;p20"/>
          <p:cNvSpPr txBox="1">
            <a:spLocks noGrp="1"/>
          </p:cNvSpPr>
          <p:nvPr>
            <p:ph type="body" idx="1"/>
          </p:nvPr>
        </p:nvSpPr>
        <p:spPr>
          <a:xfrm>
            <a:off x="457200" y="669928"/>
            <a:ext cx="4040188" cy="1031875"/>
          </a:xfrm>
          <a:prstGeom prst="rect">
            <a:avLst/>
          </a:prstGeom>
          <a:noFill/>
          <a:ln>
            <a:noFill/>
          </a:ln>
        </p:spPr>
        <p:txBody>
          <a:bodyPr spcFirstLastPara="1" wrap="square" lIns="91425" tIns="45700" rIns="91425" bIns="45700" anchor="b" anchorCtr="0">
            <a:noAutofit/>
          </a:bodyPr>
          <a:lstStyle>
            <a:lvl1pPr marL="457189" lvl="0" indent="-228594" algn="l">
              <a:spcBef>
                <a:spcPts val="480"/>
              </a:spcBef>
              <a:spcAft>
                <a:spcPts val="0"/>
              </a:spcAft>
              <a:buClr>
                <a:srgbClr val="006096"/>
              </a:buClr>
              <a:buSzPts val="2400"/>
              <a:buNone/>
              <a:defRPr sz="2400" b="1">
                <a:solidFill>
                  <a:srgbClr val="006096"/>
                </a:solidFill>
              </a:defRPr>
            </a:lvl1pPr>
            <a:lvl2pPr marL="914378" lvl="1" indent="-228594" algn="l">
              <a:spcBef>
                <a:spcPts val="400"/>
              </a:spcBef>
              <a:spcAft>
                <a:spcPts val="0"/>
              </a:spcAft>
              <a:buClr>
                <a:schemeClr val="lt1"/>
              </a:buClr>
              <a:buSzPts val="2000"/>
              <a:buNone/>
              <a:defRPr sz="2000" b="1"/>
            </a:lvl2pPr>
            <a:lvl3pPr marL="1371566" lvl="2" indent="-228594" algn="l">
              <a:spcBef>
                <a:spcPts val="360"/>
              </a:spcBef>
              <a:spcAft>
                <a:spcPts val="0"/>
              </a:spcAft>
              <a:buClr>
                <a:schemeClr val="lt1"/>
              </a:buClr>
              <a:buSzPts val="1800"/>
              <a:buNone/>
              <a:defRPr sz="1800" b="1"/>
            </a:lvl3pPr>
            <a:lvl4pPr marL="1828754" lvl="3" indent="-228594" algn="l">
              <a:spcBef>
                <a:spcPts val="320"/>
              </a:spcBef>
              <a:spcAft>
                <a:spcPts val="0"/>
              </a:spcAft>
              <a:buClr>
                <a:schemeClr val="lt1"/>
              </a:buClr>
              <a:buSzPts val="1600"/>
              <a:buNone/>
              <a:defRPr sz="1600" b="1"/>
            </a:lvl4pPr>
            <a:lvl5pPr marL="2285943" lvl="4" indent="-228594" algn="l">
              <a:spcBef>
                <a:spcPts val="320"/>
              </a:spcBef>
              <a:spcAft>
                <a:spcPts val="0"/>
              </a:spcAft>
              <a:buClr>
                <a:schemeClr val="lt1"/>
              </a:buClr>
              <a:buSzPts val="1600"/>
              <a:buNone/>
              <a:defRPr sz="1600" b="1"/>
            </a:lvl5pPr>
            <a:lvl6pPr marL="2743132" lvl="5" indent="-228594" algn="l">
              <a:spcBef>
                <a:spcPts val="320"/>
              </a:spcBef>
              <a:spcAft>
                <a:spcPts val="0"/>
              </a:spcAft>
              <a:buClr>
                <a:schemeClr val="dk1"/>
              </a:buClr>
              <a:buSzPts val="1600"/>
              <a:buNone/>
              <a:defRPr sz="1600" b="1"/>
            </a:lvl6pPr>
            <a:lvl7pPr marL="3200320" lvl="6" indent="-228594" algn="l">
              <a:spcBef>
                <a:spcPts val="320"/>
              </a:spcBef>
              <a:spcAft>
                <a:spcPts val="0"/>
              </a:spcAft>
              <a:buClr>
                <a:schemeClr val="dk1"/>
              </a:buClr>
              <a:buSzPts val="1600"/>
              <a:buNone/>
              <a:defRPr sz="1600" b="1"/>
            </a:lvl7pPr>
            <a:lvl8pPr marL="3657509" lvl="7" indent="-228594" algn="l">
              <a:spcBef>
                <a:spcPts val="320"/>
              </a:spcBef>
              <a:spcAft>
                <a:spcPts val="0"/>
              </a:spcAft>
              <a:buClr>
                <a:schemeClr val="dk1"/>
              </a:buClr>
              <a:buSzPts val="1600"/>
              <a:buNone/>
              <a:defRPr sz="1600" b="1"/>
            </a:lvl8pPr>
            <a:lvl9pPr marL="4114697" lvl="8" indent="-228594" algn="l">
              <a:spcBef>
                <a:spcPts val="320"/>
              </a:spcBef>
              <a:spcAft>
                <a:spcPts val="0"/>
              </a:spcAft>
              <a:buClr>
                <a:schemeClr val="dk1"/>
              </a:buClr>
              <a:buSzPts val="1600"/>
              <a:buNone/>
              <a:defRPr sz="1600" b="1"/>
            </a:lvl9pPr>
          </a:lstStyle>
          <a:p>
            <a:endParaRPr/>
          </a:p>
        </p:txBody>
      </p:sp>
      <p:sp>
        <p:nvSpPr>
          <p:cNvPr id="77" name="Google Shape;77;p20"/>
          <p:cNvSpPr txBox="1">
            <a:spLocks noGrp="1"/>
          </p:cNvSpPr>
          <p:nvPr>
            <p:ph type="body" idx="2"/>
          </p:nvPr>
        </p:nvSpPr>
        <p:spPr>
          <a:xfrm>
            <a:off x="457200" y="1701800"/>
            <a:ext cx="4040188" cy="3951288"/>
          </a:xfrm>
          <a:prstGeom prst="rect">
            <a:avLst/>
          </a:prstGeom>
          <a:noFill/>
          <a:ln>
            <a:noFill/>
          </a:ln>
        </p:spPr>
        <p:txBody>
          <a:bodyPr spcFirstLastPara="1" wrap="square" lIns="91425" tIns="45700" rIns="91425" bIns="45700" anchor="t" anchorCtr="0">
            <a:noAutofit/>
          </a:bodyPr>
          <a:lstStyle>
            <a:lvl1pPr marL="457189" lvl="0" indent="-380990" algn="l">
              <a:spcBef>
                <a:spcPts val="480"/>
              </a:spcBef>
              <a:spcAft>
                <a:spcPts val="0"/>
              </a:spcAft>
              <a:buClr>
                <a:srgbClr val="006096"/>
              </a:buClr>
              <a:buSzPts val="2400"/>
              <a:buChar char="•"/>
              <a:defRPr sz="2400">
                <a:solidFill>
                  <a:srgbClr val="006096"/>
                </a:solidFill>
              </a:defRPr>
            </a:lvl1pPr>
            <a:lvl2pPr marL="914378" lvl="1" indent="-355591" algn="l">
              <a:spcBef>
                <a:spcPts val="400"/>
              </a:spcBef>
              <a:spcAft>
                <a:spcPts val="0"/>
              </a:spcAft>
              <a:buClr>
                <a:srgbClr val="006096"/>
              </a:buClr>
              <a:buSzPts val="2000"/>
              <a:buChar char="–"/>
              <a:defRPr sz="2000">
                <a:solidFill>
                  <a:srgbClr val="006096"/>
                </a:solidFill>
              </a:defRPr>
            </a:lvl2pPr>
            <a:lvl3pPr marL="1371566" lvl="2" indent="-342892" algn="l">
              <a:spcBef>
                <a:spcPts val="360"/>
              </a:spcBef>
              <a:spcAft>
                <a:spcPts val="0"/>
              </a:spcAft>
              <a:buClr>
                <a:srgbClr val="006096"/>
              </a:buClr>
              <a:buSzPts val="1800"/>
              <a:buChar char="•"/>
              <a:defRPr sz="1800">
                <a:solidFill>
                  <a:srgbClr val="006096"/>
                </a:solidFill>
              </a:defRPr>
            </a:lvl3pPr>
            <a:lvl4pPr marL="1828754" lvl="3" indent="-330192" algn="l">
              <a:spcBef>
                <a:spcPts val="320"/>
              </a:spcBef>
              <a:spcAft>
                <a:spcPts val="0"/>
              </a:spcAft>
              <a:buClr>
                <a:srgbClr val="006096"/>
              </a:buClr>
              <a:buSzPts val="1600"/>
              <a:buChar char="–"/>
              <a:defRPr sz="1600">
                <a:solidFill>
                  <a:srgbClr val="006096"/>
                </a:solidFill>
              </a:defRPr>
            </a:lvl4pPr>
            <a:lvl5pPr marL="2285943" lvl="4" indent="-330192" algn="l">
              <a:spcBef>
                <a:spcPts val="320"/>
              </a:spcBef>
              <a:spcAft>
                <a:spcPts val="0"/>
              </a:spcAft>
              <a:buClr>
                <a:srgbClr val="006096"/>
              </a:buClr>
              <a:buSzPts val="1600"/>
              <a:buChar char="»"/>
              <a:defRPr sz="1600">
                <a:solidFill>
                  <a:srgbClr val="006096"/>
                </a:solidFill>
              </a:defRPr>
            </a:lvl5pPr>
            <a:lvl6pPr marL="2743132" lvl="5" indent="-330192" algn="l">
              <a:spcBef>
                <a:spcPts val="320"/>
              </a:spcBef>
              <a:spcAft>
                <a:spcPts val="0"/>
              </a:spcAft>
              <a:buClr>
                <a:schemeClr val="dk1"/>
              </a:buClr>
              <a:buSzPts val="1600"/>
              <a:buChar char="•"/>
              <a:defRPr sz="1600"/>
            </a:lvl6pPr>
            <a:lvl7pPr marL="3200320" lvl="6" indent="-330192" algn="l">
              <a:spcBef>
                <a:spcPts val="320"/>
              </a:spcBef>
              <a:spcAft>
                <a:spcPts val="0"/>
              </a:spcAft>
              <a:buClr>
                <a:schemeClr val="dk1"/>
              </a:buClr>
              <a:buSzPts val="1600"/>
              <a:buChar char="•"/>
              <a:defRPr sz="1600"/>
            </a:lvl7pPr>
            <a:lvl8pPr marL="3657509" lvl="7" indent="-330192" algn="l">
              <a:spcBef>
                <a:spcPts val="320"/>
              </a:spcBef>
              <a:spcAft>
                <a:spcPts val="0"/>
              </a:spcAft>
              <a:buClr>
                <a:schemeClr val="dk1"/>
              </a:buClr>
              <a:buSzPts val="1600"/>
              <a:buChar char="•"/>
              <a:defRPr sz="1600"/>
            </a:lvl8pPr>
            <a:lvl9pPr marL="4114697" lvl="8" indent="-330192" algn="l">
              <a:spcBef>
                <a:spcPts val="320"/>
              </a:spcBef>
              <a:spcAft>
                <a:spcPts val="0"/>
              </a:spcAft>
              <a:buClr>
                <a:schemeClr val="dk1"/>
              </a:buClr>
              <a:buSzPts val="1600"/>
              <a:buChar char="•"/>
              <a:defRPr sz="1600"/>
            </a:lvl9pPr>
          </a:lstStyle>
          <a:p>
            <a:endParaRPr/>
          </a:p>
        </p:txBody>
      </p:sp>
      <p:sp>
        <p:nvSpPr>
          <p:cNvPr id="78" name="Google Shape;78;p20"/>
          <p:cNvSpPr txBox="1">
            <a:spLocks noGrp="1"/>
          </p:cNvSpPr>
          <p:nvPr>
            <p:ph type="body" idx="3"/>
          </p:nvPr>
        </p:nvSpPr>
        <p:spPr>
          <a:xfrm>
            <a:off x="4645027" y="669928"/>
            <a:ext cx="4041775" cy="1031875"/>
          </a:xfrm>
          <a:prstGeom prst="rect">
            <a:avLst/>
          </a:prstGeom>
          <a:noFill/>
          <a:ln>
            <a:noFill/>
          </a:ln>
        </p:spPr>
        <p:txBody>
          <a:bodyPr spcFirstLastPara="1" wrap="square" lIns="91425" tIns="45700" rIns="91425" bIns="45700" anchor="b" anchorCtr="0">
            <a:noAutofit/>
          </a:bodyPr>
          <a:lstStyle>
            <a:lvl1pPr marL="457189" lvl="0" indent="-228594" algn="l">
              <a:spcBef>
                <a:spcPts val="480"/>
              </a:spcBef>
              <a:spcAft>
                <a:spcPts val="0"/>
              </a:spcAft>
              <a:buClr>
                <a:srgbClr val="006096"/>
              </a:buClr>
              <a:buSzPts val="2400"/>
              <a:buNone/>
              <a:defRPr sz="2400" b="1">
                <a:solidFill>
                  <a:srgbClr val="006096"/>
                </a:solidFill>
              </a:defRPr>
            </a:lvl1pPr>
            <a:lvl2pPr marL="914378" lvl="1" indent="-228594" algn="l">
              <a:spcBef>
                <a:spcPts val="400"/>
              </a:spcBef>
              <a:spcAft>
                <a:spcPts val="0"/>
              </a:spcAft>
              <a:buClr>
                <a:schemeClr val="lt1"/>
              </a:buClr>
              <a:buSzPts val="2000"/>
              <a:buNone/>
              <a:defRPr sz="2000" b="1"/>
            </a:lvl2pPr>
            <a:lvl3pPr marL="1371566" lvl="2" indent="-228594" algn="l">
              <a:spcBef>
                <a:spcPts val="360"/>
              </a:spcBef>
              <a:spcAft>
                <a:spcPts val="0"/>
              </a:spcAft>
              <a:buClr>
                <a:schemeClr val="lt1"/>
              </a:buClr>
              <a:buSzPts val="1800"/>
              <a:buNone/>
              <a:defRPr sz="1800" b="1"/>
            </a:lvl3pPr>
            <a:lvl4pPr marL="1828754" lvl="3" indent="-228594" algn="l">
              <a:spcBef>
                <a:spcPts val="320"/>
              </a:spcBef>
              <a:spcAft>
                <a:spcPts val="0"/>
              </a:spcAft>
              <a:buClr>
                <a:schemeClr val="lt1"/>
              </a:buClr>
              <a:buSzPts val="1600"/>
              <a:buNone/>
              <a:defRPr sz="1600" b="1"/>
            </a:lvl4pPr>
            <a:lvl5pPr marL="2285943" lvl="4" indent="-228594" algn="l">
              <a:spcBef>
                <a:spcPts val="320"/>
              </a:spcBef>
              <a:spcAft>
                <a:spcPts val="0"/>
              </a:spcAft>
              <a:buClr>
                <a:schemeClr val="lt1"/>
              </a:buClr>
              <a:buSzPts val="1600"/>
              <a:buNone/>
              <a:defRPr sz="1600" b="1"/>
            </a:lvl5pPr>
            <a:lvl6pPr marL="2743132" lvl="5" indent="-228594" algn="l">
              <a:spcBef>
                <a:spcPts val="320"/>
              </a:spcBef>
              <a:spcAft>
                <a:spcPts val="0"/>
              </a:spcAft>
              <a:buClr>
                <a:schemeClr val="dk1"/>
              </a:buClr>
              <a:buSzPts val="1600"/>
              <a:buNone/>
              <a:defRPr sz="1600" b="1"/>
            </a:lvl6pPr>
            <a:lvl7pPr marL="3200320" lvl="6" indent="-228594" algn="l">
              <a:spcBef>
                <a:spcPts val="320"/>
              </a:spcBef>
              <a:spcAft>
                <a:spcPts val="0"/>
              </a:spcAft>
              <a:buClr>
                <a:schemeClr val="dk1"/>
              </a:buClr>
              <a:buSzPts val="1600"/>
              <a:buNone/>
              <a:defRPr sz="1600" b="1"/>
            </a:lvl7pPr>
            <a:lvl8pPr marL="3657509" lvl="7" indent="-228594" algn="l">
              <a:spcBef>
                <a:spcPts val="320"/>
              </a:spcBef>
              <a:spcAft>
                <a:spcPts val="0"/>
              </a:spcAft>
              <a:buClr>
                <a:schemeClr val="dk1"/>
              </a:buClr>
              <a:buSzPts val="1600"/>
              <a:buNone/>
              <a:defRPr sz="1600" b="1"/>
            </a:lvl8pPr>
            <a:lvl9pPr marL="4114697" lvl="8" indent="-228594" algn="l">
              <a:spcBef>
                <a:spcPts val="320"/>
              </a:spcBef>
              <a:spcAft>
                <a:spcPts val="0"/>
              </a:spcAft>
              <a:buClr>
                <a:schemeClr val="dk1"/>
              </a:buClr>
              <a:buSzPts val="1600"/>
              <a:buNone/>
              <a:defRPr sz="1600" b="1"/>
            </a:lvl9pPr>
          </a:lstStyle>
          <a:p>
            <a:endParaRPr/>
          </a:p>
        </p:txBody>
      </p:sp>
      <p:sp>
        <p:nvSpPr>
          <p:cNvPr id="79" name="Google Shape;79;p20"/>
          <p:cNvSpPr txBox="1">
            <a:spLocks noGrp="1"/>
          </p:cNvSpPr>
          <p:nvPr>
            <p:ph type="body" idx="4"/>
          </p:nvPr>
        </p:nvSpPr>
        <p:spPr>
          <a:xfrm>
            <a:off x="4645027" y="1701800"/>
            <a:ext cx="4041775" cy="3951288"/>
          </a:xfrm>
          <a:prstGeom prst="rect">
            <a:avLst/>
          </a:prstGeom>
          <a:noFill/>
          <a:ln>
            <a:noFill/>
          </a:ln>
        </p:spPr>
        <p:txBody>
          <a:bodyPr spcFirstLastPara="1" wrap="square" lIns="91425" tIns="45700" rIns="91425" bIns="45700" anchor="t" anchorCtr="0">
            <a:noAutofit/>
          </a:bodyPr>
          <a:lstStyle>
            <a:lvl1pPr marL="457189" lvl="0" indent="-380990" algn="l">
              <a:spcBef>
                <a:spcPts val="480"/>
              </a:spcBef>
              <a:spcAft>
                <a:spcPts val="0"/>
              </a:spcAft>
              <a:buClr>
                <a:srgbClr val="006096"/>
              </a:buClr>
              <a:buSzPts val="2400"/>
              <a:buChar char="•"/>
              <a:defRPr sz="2400">
                <a:solidFill>
                  <a:srgbClr val="006096"/>
                </a:solidFill>
              </a:defRPr>
            </a:lvl1pPr>
            <a:lvl2pPr marL="914378" lvl="1" indent="-355591" algn="l">
              <a:spcBef>
                <a:spcPts val="400"/>
              </a:spcBef>
              <a:spcAft>
                <a:spcPts val="0"/>
              </a:spcAft>
              <a:buClr>
                <a:srgbClr val="006096"/>
              </a:buClr>
              <a:buSzPts val="2000"/>
              <a:buChar char="–"/>
              <a:defRPr sz="2000">
                <a:solidFill>
                  <a:srgbClr val="006096"/>
                </a:solidFill>
              </a:defRPr>
            </a:lvl2pPr>
            <a:lvl3pPr marL="1371566" lvl="2" indent="-342892" algn="l">
              <a:spcBef>
                <a:spcPts val="360"/>
              </a:spcBef>
              <a:spcAft>
                <a:spcPts val="0"/>
              </a:spcAft>
              <a:buClr>
                <a:srgbClr val="006096"/>
              </a:buClr>
              <a:buSzPts val="1800"/>
              <a:buChar char="•"/>
              <a:defRPr sz="1800">
                <a:solidFill>
                  <a:srgbClr val="006096"/>
                </a:solidFill>
              </a:defRPr>
            </a:lvl3pPr>
            <a:lvl4pPr marL="1828754" lvl="3" indent="-330192" algn="l">
              <a:spcBef>
                <a:spcPts val="320"/>
              </a:spcBef>
              <a:spcAft>
                <a:spcPts val="0"/>
              </a:spcAft>
              <a:buClr>
                <a:srgbClr val="006096"/>
              </a:buClr>
              <a:buSzPts val="1600"/>
              <a:buChar char="–"/>
              <a:defRPr sz="1600">
                <a:solidFill>
                  <a:srgbClr val="006096"/>
                </a:solidFill>
              </a:defRPr>
            </a:lvl4pPr>
            <a:lvl5pPr marL="2285943" lvl="4" indent="-330192" algn="l">
              <a:spcBef>
                <a:spcPts val="320"/>
              </a:spcBef>
              <a:spcAft>
                <a:spcPts val="0"/>
              </a:spcAft>
              <a:buClr>
                <a:srgbClr val="006096"/>
              </a:buClr>
              <a:buSzPts val="1600"/>
              <a:buChar char="»"/>
              <a:defRPr sz="1600">
                <a:solidFill>
                  <a:srgbClr val="006096"/>
                </a:solidFill>
              </a:defRPr>
            </a:lvl5pPr>
            <a:lvl6pPr marL="2743132" lvl="5" indent="-330192" algn="l">
              <a:spcBef>
                <a:spcPts val="320"/>
              </a:spcBef>
              <a:spcAft>
                <a:spcPts val="0"/>
              </a:spcAft>
              <a:buClr>
                <a:schemeClr val="dk1"/>
              </a:buClr>
              <a:buSzPts val="1600"/>
              <a:buChar char="•"/>
              <a:defRPr sz="1600"/>
            </a:lvl6pPr>
            <a:lvl7pPr marL="3200320" lvl="6" indent="-330192" algn="l">
              <a:spcBef>
                <a:spcPts val="320"/>
              </a:spcBef>
              <a:spcAft>
                <a:spcPts val="0"/>
              </a:spcAft>
              <a:buClr>
                <a:schemeClr val="dk1"/>
              </a:buClr>
              <a:buSzPts val="1600"/>
              <a:buChar char="•"/>
              <a:defRPr sz="1600"/>
            </a:lvl7pPr>
            <a:lvl8pPr marL="3657509" lvl="7" indent="-330192" algn="l">
              <a:spcBef>
                <a:spcPts val="320"/>
              </a:spcBef>
              <a:spcAft>
                <a:spcPts val="0"/>
              </a:spcAft>
              <a:buClr>
                <a:schemeClr val="dk1"/>
              </a:buClr>
              <a:buSzPts val="1600"/>
              <a:buChar char="•"/>
              <a:defRPr sz="1600"/>
            </a:lvl8pPr>
            <a:lvl9pPr marL="4114697" lvl="8" indent="-330192" algn="l">
              <a:spcBef>
                <a:spcPts val="320"/>
              </a:spcBef>
              <a:spcAft>
                <a:spcPts val="0"/>
              </a:spcAft>
              <a:buClr>
                <a:schemeClr val="dk1"/>
              </a:buClr>
              <a:buSzPts val="1600"/>
              <a:buChar char="•"/>
              <a:defRPr sz="1600"/>
            </a:lvl9pPr>
          </a:lstStyle>
          <a:p>
            <a:endParaRPr/>
          </a:p>
        </p:txBody>
      </p:sp>
      <p:sp>
        <p:nvSpPr>
          <p:cNvPr id="80" name="Google Shape;80;p20"/>
          <p:cNvSpPr txBox="1">
            <a:spLocks noGrp="1"/>
          </p:cNvSpPr>
          <p:nvPr>
            <p:ph type="sldNum" idx="12"/>
          </p:nvPr>
        </p:nvSpPr>
        <p:spPr>
          <a:xfrm>
            <a:off x="3505200" y="6356352"/>
            <a:ext cx="2133600" cy="366183"/>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spcAft>
                <a:spcPts val="0"/>
              </a:spcAft>
              <a:buNone/>
              <a:defRPr sz="1800">
                <a:solidFill>
                  <a:schemeClr val="lt1"/>
                </a:solidFill>
                <a:latin typeface="Arial"/>
                <a:ea typeface="Arial"/>
                <a:cs typeface="Arial"/>
                <a:sym typeface="Arial"/>
              </a:defRPr>
            </a:lvl1pPr>
            <a:lvl2pPr marL="0" marR="0" lvl="1" indent="0" algn="ctr" rtl="0">
              <a:spcBef>
                <a:spcPts val="0"/>
              </a:spcBef>
              <a:spcAft>
                <a:spcPts val="0"/>
              </a:spcAft>
              <a:buNone/>
              <a:defRPr sz="1800">
                <a:solidFill>
                  <a:schemeClr val="lt1"/>
                </a:solidFill>
                <a:latin typeface="Arial"/>
                <a:ea typeface="Arial"/>
                <a:cs typeface="Arial"/>
                <a:sym typeface="Arial"/>
              </a:defRPr>
            </a:lvl2pPr>
            <a:lvl3pPr marL="0" marR="0" lvl="2" indent="0" algn="ctr" rtl="0">
              <a:spcBef>
                <a:spcPts val="0"/>
              </a:spcBef>
              <a:spcAft>
                <a:spcPts val="0"/>
              </a:spcAft>
              <a:buNone/>
              <a:defRPr sz="1800">
                <a:solidFill>
                  <a:schemeClr val="lt1"/>
                </a:solidFill>
                <a:latin typeface="Arial"/>
                <a:ea typeface="Arial"/>
                <a:cs typeface="Arial"/>
                <a:sym typeface="Arial"/>
              </a:defRPr>
            </a:lvl3pPr>
            <a:lvl4pPr marL="0" marR="0" lvl="3" indent="0" algn="ctr" rtl="0">
              <a:spcBef>
                <a:spcPts val="0"/>
              </a:spcBef>
              <a:spcAft>
                <a:spcPts val="0"/>
              </a:spcAft>
              <a:buNone/>
              <a:defRPr sz="1800">
                <a:solidFill>
                  <a:schemeClr val="lt1"/>
                </a:solidFill>
                <a:latin typeface="Arial"/>
                <a:ea typeface="Arial"/>
                <a:cs typeface="Arial"/>
                <a:sym typeface="Arial"/>
              </a:defRPr>
            </a:lvl4pPr>
            <a:lvl5pPr marL="0" marR="0" lvl="4" indent="0" algn="ctr" rtl="0">
              <a:spcBef>
                <a:spcPts val="0"/>
              </a:spcBef>
              <a:spcAft>
                <a:spcPts val="0"/>
              </a:spcAft>
              <a:buNone/>
              <a:defRPr sz="1800">
                <a:solidFill>
                  <a:schemeClr val="lt1"/>
                </a:solidFill>
                <a:latin typeface="Arial"/>
                <a:ea typeface="Arial"/>
                <a:cs typeface="Arial"/>
                <a:sym typeface="Arial"/>
              </a:defRPr>
            </a:lvl5pPr>
            <a:lvl6pPr marL="0" marR="0" lvl="5" indent="0" algn="ctr" rtl="0">
              <a:spcBef>
                <a:spcPts val="0"/>
              </a:spcBef>
              <a:spcAft>
                <a:spcPts val="0"/>
              </a:spcAft>
              <a:buNone/>
              <a:defRPr sz="1800">
                <a:solidFill>
                  <a:schemeClr val="lt1"/>
                </a:solidFill>
                <a:latin typeface="Arial"/>
                <a:ea typeface="Arial"/>
                <a:cs typeface="Arial"/>
                <a:sym typeface="Arial"/>
              </a:defRPr>
            </a:lvl6pPr>
            <a:lvl7pPr marL="0" marR="0" lvl="6" indent="0" algn="ctr" rtl="0">
              <a:spcBef>
                <a:spcPts val="0"/>
              </a:spcBef>
              <a:spcAft>
                <a:spcPts val="0"/>
              </a:spcAft>
              <a:buNone/>
              <a:defRPr sz="1800">
                <a:solidFill>
                  <a:schemeClr val="lt1"/>
                </a:solidFill>
                <a:latin typeface="Arial"/>
                <a:ea typeface="Arial"/>
                <a:cs typeface="Arial"/>
                <a:sym typeface="Arial"/>
              </a:defRPr>
            </a:lvl7pPr>
            <a:lvl8pPr marL="0" marR="0" lvl="7" indent="0" algn="ctr" rtl="0">
              <a:spcBef>
                <a:spcPts val="0"/>
              </a:spcBef>
              <a:spcAft>
                <a:spcPts val="0"/>
              </a:spcAft>
              <a:buNone/>
              <a:defRPr sz="1800">
                <a:solidFill>
                  <a:schemeClr val="lt1"/>
                </a:solidFill>
                <a:latin typeface="Arial"/>
                <a:ea typeface="Arial"/>
                <a:cs typeface="Arial"/>
                <a:sym typeface="Arial"/>
              </a:defRPr>
            </a:lvl8pPr>
            <a:lvl9pPr marL="0" marR="0" lvl="8" indent="0" algn="ctr" rtl="0">
              <a:spcBef>
                <a:spcPts val="0"/>
              </a:spcBef>
              <a:spcAft>
                <a:spcPts val="0"/>
              </a:spcAft>
              <a:buNone/>
              <a:defRPr sz="1800">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096885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a:off x="1792288" y="4800601"/>
            <a:ext cx="54864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solidFill>
                  <a:srgbClr val="006096"/>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2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006096"/>
              </a:buClr>
              <a:buSzPts val="3200"/>
              <a:buFont typeface="Arial"/>
              <a:buNone/>
              <a:defRPr sz="3200" b="0" i="0" u="none" strike="noStrike" cap="none">
                <a:solidFill>
                  <a:srgbClr val="006096"/>
                </a:solidFill>
                <a:latin typeface="Calibri"/>
                <a:ea typeface="Calibri"/>
                <a:cs typeface="Calibri"/>
                <a:sym typeface="Calibri"/>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92" name="Google Shape;92;p23"/>
          <p:cNvSpPr txBox="1">
            <a:spLocks noGrp="1"/>
          </p:cNvSpPr>
          <p:nvPr>
            <p:ph type="body" idx="1"/>
          </p:nvPr>
        </p:nvSpPr>
        <p:spPr>
          <a:xfrm>
            <a:off x="1792288" y="5367339"/>
            <a:ext cx="5486400" cy="500063"/>
          </a:xfrm>
          <a:prstGeom prst="rect">
            <a:avLst/>
          </a:prstGeom>
          <a:noFill/>
          <a:ln>
            <a:noFill/>
          </a:ln>
        </p:spPr>
        <p:txBody>
          <a:bodyPr spcFirstLastPara="1" wrap="square" lIns="91425" tIns="45700" rIns="91425" bIns="45700" anchor="t" anchorCtr="0">
            <a:noAutofit/>
          </a:bodyPr>
          <a:lstStyle>
            <a:lvl1pPr marL="457189" lvl="0" indent="-228594" algn="l">
              <a:spcBef>
                <a:spcPts val="280"/>
              </a:spcBef>
              <a:spcAft>
                <a:spcPts val="0"/>
              </a:spcAft>
              <a:buClr>
                <a:srgbClr val="006096"/>
              </a:buClr>
              <a:buSzPts val="1400"/>
              <a:buNone/>
              <a:defRPr sz="1400">
                <a:solidFill>
                  <a:srgbClr val="006096"/>
                </a:solidFill>
              </a:defRPr>
            </a:lvl1pPr>
            <a:lvl2pPr marL="914378" lvl="1" indent="-228594" algn="l">
              <a:spcBef>
                <a:spcPts val="240"/>
              </a:spcBef>
              <a:spcAft>
                <a:spcPts val="0"/>
              </a:spcAft>
              <a:buClr>
                <a:schemeClr val="lt1"/>
              </a:buClr>
              <a:buSzPts val="1200"/>
              <a:buNone/>
              <a:defRPr sz="1200"/>
            </a:lvl2pPr>
            <a:lvl3pPr marL="1371566" lvl="2" indent="-228594" algn="l">
              <a:spcBef>
                <a:spcPts val="200"/>
              </a:spcBef>
              <a:spcAft>
                <a:spcPts val="0"/>
              </a:spcAft>
              <a:buClr>
                <a:schemeClr val="lt1"/>
              </a:buClr>
              <a:buSzPts val="1000"/>
              <a:buNone/>
              <a:defRPr sz="1000"/>
            </a:lvl3pPr>
            <a:lvl4pPr marL="1828754" lvl="3" indent="-228594" algn="l">
              <a:spcBef>
                <a:spcPts val="180"/>
              </a:spcBef>
              <a:spcAft>
                <a:spcPts val="0"/>
              </a:spcAft>
              <a:buClr>
                <a:schemeClr val="lt1"/>
              </a:buClr>
              <a:buSzPts val="900"/>
              <a:buNone/>
              <a:defRPr sz="900"/>
            </a:lvl4pPr>
            <a:lvl5pPr marL="2285943" lvl="4" indent="-228594" algn="l">
              <a:spcBef>
                <a:spcPts val="180"/>
              </a:spcBef>
              <a:spcAft>
                <a:spcPts val="0"/>
              </a:spcAft>
              <a:buClr>
                <a:schemeClr val="lt1"/>
              </a:buClr>
              <a:buSzPts val="900"/>
              <a:buNone/>
              <a:defRPr sz="900"/>
            </a:lvl5pPr>
            <a:lvl6pPr marL="2743132" lvl="5" indent="-228594" algn="l">
              <a:spcBef>
                <a:spcPts val="180"/>
              </a:spcBef>
              <a:spcAft>
                <a:spcPts val="0"/>
              </a:spcAft>
              <a:buClr>
                <a:schemeClr val="dk1"/>
              </a:buClr>
              <a:buSzPts val="900"/>
              <a:buNone/>
              <a:defRPr sz="900"/>
            </a:lvl6pPr>
            <a:lvl7pPr marL="3200320" lvl="6" indent="-228594" algn="l">
              <a:spcBef>
                <a:spcPts val="180"/>
              </a:spcBef>
              <a:spcAft>
                <a:spcPts val="0"/>
              </a:spcAft>
              <a:buClr>
                <a:schemeClr val="dk1"/>
              </a:buClr>
              <a:buSzPts val="900"/>
              <a:buNone/>
              <a:defRPr sz="900"/>
            </a:lvl7pPr>
            <a:lvl8pPr marL="3657509" lvl="7" indent="-228594" algn="l">
              <a:spcBef>
                <a:spcPts val="180"/>
              </a:spcBef>
              <a:spcAft>
                <a:spcPts val="0"/>
              </a:spcAft>
              <a:buClr>
                <a:schemeClr val="dk1"/>
              </a:buClr>
              <a:buSzPts val="900"/>
              <a:buNone/>
              <a:defRPr sz="900"/>
            </a:lvl8pPr>
            <a:lvl9pPr marL="4114697" lvl="8" indent="-228594" algn="l">
              <a:spcBef>
                <a:spcPts val="180"/>
              </a:spcBef>
              <a:spcAft>
                <a:spcPts val="0"/>
              </a:spcAft>
              <a:buClr>
                <a:schemeClr val="dk1"/>
              </a:buClr>
              <a:buSzPts val="900"/>
              <a:buNone/>
              <a:defRPr sz="900"/>
            </a:lvl9pPr>
          </a:lstStyle>
          <a:p>
            <a:endParaRPr/>
          </a:p>
        </p:txBody>
      </p:sp>
      <p:sp>
        <p:nvSpPr>
          <p:cNvPr id="93" name="Google Shape;93;p23"/>
          <p:cNvSpPr txBox="1">
            <a:spLocks noGrp="1"/>
          </p:cNvSpPr>
          <p:nvPr>
            <p:ph type="sldNum" idx="12"/>
          </p:nvPr>
        </p:nvSpPr>
        <p:spPr>
          <a:xfrm>
            <a:off x="3352800" y="6356352"/>
            <a:ext cx="2133600" cy="366183"/>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spcAft>
                <a:spcPts val="0"/>
              </a:spcAft>
              <a:buNone/>
              <a:defRPr sz="1800">
                <a:solidFill>
                  <a:schemeClr val="lt1"/>
                </a:solidFill>
                <a:latin typeface="Arial"/>
                <a:ea typeface="Arial"/>
                <a:cs typeface="Arial"/>
                <a:sym typeface="Arial"/>
              </a:defRPr>
            </a:lvl1pPr>
            <a:lvl2pPr marL="0" marR="0" lvl="1" indent="0" algn="ctr" rtl="0">
              <a:spcBef>
                <a:spcPts val="0"/>
              </a:spcBef>
              <a:spcAft>
                <a:spcPts val="0"/>
              </a:spcAft>
              <a:buNone/>
              <a:defRPr sz="1800">
                <a:solidFill>
                  <a:schemeClr val="lt1"/>
                </a:solidFill>
                <a:latin typeface="Arial"/>
                <a:ea typeface="Arial"/>
                <a:cs typeface="Arial"/>
                <a:sym typeface="Arial"/>
              </a:defRPr>
            </a:lvl2pPr>
            <a:lvl3pPr marL="0" marR="0" lvl="2" indent="0" algn="ctr" rtl="0">
              <a:spcBef>
                <a:spcPts val="0"/>
              </a:spcBef>
              <a:spcAft>
                <a:spcPts val="0"/>
              </a:spcAft>
              <a:buNone/>
              <a:defRPr sz="1800">
                <a:solidFill>
                  <a:schemeClr val="lt1"/>
                </a:solidFill>
                <a:latin typeface="Arial"/>
                <a:ea typeface="Arial"/>
                <a:cs typeface="Arial"/>
                <a:sym typeface="Arial"/>
              </a:defRPr>
            </a:lvl3pPr>
            <a:lvl4pPr marL="0" marR="0" lvl="3" indent="0" algn="ctr" rtl="0">
              <a:spcBef>
                <a:spcPts val="0"/>
              </a:spcBef>
              <a:spcAft>
                <a:spcPts val="0"/>
              </a:spcAft>
              <a:buNone/>
              <a:defRPr sz="1800">
                <a:solidFill>
                  <a:schemeClr val="lt1"/>
                </a:solidFill>
                <a:latin typeface="Arial"/>
                <a:ea typeface="Arial"/>
                <a:cs typeface="Arial"/>
                <a:sym typeface="Arial"/>
              </a:defRPr>
            </a:lvl4pPr>
            <a:lvl5pPr marL="0" marR="0" lvl="4" indent="0" algn="ctr" rtl="0">
              <a:spcBef>
                <a:spcPts val="0"/>
              </a:spcBef>
              <a:spcAft>
                <a:spcPts val="0"/>
              </a:spcAft>
              <a:buNone/>
              <a:defRPr sz="1800">
                <a:solidFill>
                  <a:schemeClr val="lt1"/>
                </a:solidFill>
                <a:latin typeface="Arial"/>
                <a:ea typeface="Arial"/>
                <a:cs typeface="Arial"/>
                <a:sym typeface="Arial"/>
              </a:defRPr>
            </a:lvl5pPr>
            <a:lvl6pPr marL="0" marR="0" lvl="5" indent="0" algn="ctr" rtl="0">
              <a:spcBef>
                <a:spcPts val="0"/>
              </a:spcBef>
              <a:spcAft>
                <a:spcPts val="0"/>
              </a:spcAft>
              <a:buNone/>
              <a:defRPr sz="1800">
                <a:solidFill>
                  <a:schemeClr val="lt1"/>
                </a:solidFill>
                <a:latin typeface="Arial"/>
                <a:ea typeface="Arial"/>
                <a:cs typeface="Arial"/>
                <a:sym typeface="Arial"/>
              </a:defRPr>
            </a:lvl6pPr>
            <a:lvl7pPr marL="0" marR="0" lvl="6" indent="0" algn="ctr" rtl="0">
              <a:spcBef>
                <a:spcPts val="0"/>
              </a:spcBef>
              <a:spcAft>
                <a:spcPts val="0"/>
              </a:spcAft>
              <a:buNone/>
              <a:defRPr sz="1800">
                <a:solidFill>
                  <a:schemeClr val="lt1"/>
                </a:solidFill>
                <a:latin typeface="Arial"/>
                <a:ea typeface="Arial"/>
                <a:cs typeface="Arial"/>
                <a:sym typeface="Arial"/>
              </a:defRPr>
            </a:lvl7pPr>
            <a:lvl8pPr marL="0" marR="0" lvl="7" indent="0" algn="ctr" rtl="0">
              <a:spcBef>
                <a:spcPts val="0"/>
              </a:spcBef>
              <a:spcAft>
                <a:spcPts val="0"/>
              </a:spcAft>
              <a:buNone/>
              <a:defRPr sz="1800">
                <a:solidFill>
                  <a:schemeClr val="lt1"/>
                </a:solidFill>
                <a:latin typeface="Arial"/>
                <a:ea typeface="Arial"/>
                <a:cs typeface="Arial"/>
                <a:sym typeface="Arial"/>
              </a:defRPr>
            </a:lvl8pPr>
            <a:lvl9pPr marL="0" marR="0" lvl="8" indent="0" algn="ctr" rtl="0">
              <a:spcBef>
                <a:spcPts val="0"/>
              </a:spcBef>
              <a:spcAft>
                <a:spcPts val="0"/>
              </a:spcAft>
              <a:buNone/>
              <a:defRPr sz="1800">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913395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457200" y="787400"/>
            <a:ext cx="822960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6096"/>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6" name="Google Shape;96;p24"/>
          <p:cNvSpPr txBox="1">
            <a:spLocks noGrp="1"/>
          </p:cNvSpPr>
          <p:nvPr>
            <p:ph type="body" idx="1"/>
          </p:nvPr>
        </p:nvSpPr>
        <p:spPr>
          <a:xfrm rot="5400000">
            <a:off x="2804584" y="-188384"/>
            <a:ext cx="3534833" cy="8229600"/>
          </a:xfrm>
          <a:prstGeom prst="rect">
            <a:avLst/>
          </a:prstGeom>
          <a:noFill/>
          <a:ln>
            <a:noFill/>
          </a:ln>
        </p:spPr>
        <p:txBody>
          <a:bodyPr spcFirstLastPara="1" wrap="square" lIns="91425" tIns="45700" rIns="91425" bIns="45700" anchor="t" anchorCtr="0">
            <a:noAutofit/>
          </a:bodyPr>
          <a:lstStyle>
            <a:lvl1pPr marL="457189" lvl="0" indent="-342892" algn="l">
              <a:spcBef>
                <a:spcPts val="360"/>
              </a:spcBef>
              <a:spcAft>
                <a:spcPts val="0"/>
              </a:spcAft>
              <a:buClr>
                <a:schemeClr val="lt1"/>
              </a:buClr>
              <a:buSzPts val="1800"/>
              <a:buChar char="•"/>
              <a:defRPr/>
            </a:lvl1pPr>
            <a:lvl2pPr marL="914378" lvl="1" indent="-342892" algn="l">
              <a:spcBef>
                <a:spcPts val="360"/>
              </a:spcBef>
              <a:spcAft>
                <a:spcPts val="0"/>
              </a:spcAft>
              <a:buClr>
                <a:schemeClr val="lt1"/>
              </a:buClr>
              <a:buSzPts val="1800"/>
              <a:buChar char="–"/>
              <a:defRPr/>
            </a:lvl2pPr>
            <a:lvl3pPr marL="1371566" lvl="2" indent="-342892" algn="l">
              <a:spcBef>
                <a:spcPts val="360"/>
              </a:spcBef>
              <a:spcAft>
                <a:spcPts val="0"/>
              </a:spcAft>
              <a:buClr>
                <a:schemeClr val="lt1"/>
              </a:buClr>
              <a:buSzPts val="1800"/>
              <a:buChar char="•"/>
              <a:defRPr/>
            </a:lvl3pPr>
            <a:lvl4pPr marL="1828754" lvl="3" indent="-342892" algn="l">
              <a:spcBef>
                <a:spcPts val="360"/>
              </a:spcBef>
              <a:spcAft>
                <a:spcPts val="0"/>
              </a:spcAft>
              <a:buClr>
                <a:schemeClr val="lt1"/>
              </a:buClr>
              <a:buSzPts val="1800"/>
              <a:buChar char="–"/>
              <a:defRPr/>
            </a:lvl4pPr>
            <a:lvl5pPr marL="2285943" lvl="4" indent="-342892" algn="l">
              <a:spcBef>
                <a:spcPts val="360"/>
              </a:spcBef>
              <a:spcAft>
                <a:spcPts val="0"/>
              </a:spcAft>
              <a:buClr>
                <a:schemeClr val="lt1"/>
              </a:buClr>
              <a:buSzPts val="1800"/>
              <a:buChar char="»"/>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
        <p:nvSpPr>
          <p:cNvPr id="97" name="Google Shape;97;p24"/>
          <p:cNvSpPr txBox="1">
            <a:spLocks noGrp="1"/>
          </p:cNvSpPr>
          <p:nvPr>
            <p:ph type="sldNum" idx="12"/>
          </p:nvPr>
        </p:nvSpPr>
        <p:spPr>
          <a:xfrm>
            <a:off x="3505200" y="6356352"/>
            <a:ext cx="2133600" cy="366183"/>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spcAft>
                <a:spcPts val="0"/>
              </a:spcAft>
              <a:buNone/>
              <a:defRPr sz="1800">
                <a:solidFill>
                  <a:schemeClr val="lt1"/>
                </a:solidFill>
                <a:latin typeface="Arial"/>
                <a:ea typeface="Arial"/>
                <a:cs typeface="Arial"/>
                <a:sym typeface="Arial"/>
              </a:defRPr>
            </a:lvl1pPr>
            <a:lvl2pPr marL="0" marR="0" lvl="1" indent="0" algn="ctr" rtl="0">
              <a:spcBef>
                <a:spcPts val="0"/>
              </a:spcBef>
              <a:spcAft>
                <a:spcPts val="0"/>
              </a:spcAft>
              <a:buNone/>
              <a:defRPr sz="1800">
                <a:solidFill>
                  <a:schemeClr val="lt1"/>
                </a:solidFill>
                <a:latin typeface="Arial"/>
                <a:ea typeface="Arial"/>
                <a:cs typeface="Arial"/>
                <a:sym typeface="Arial"/>
              </a:defRPr>
            </a:lvl2pPr>
            <a:lvl3pPr marL="0" marR="0" lvl="2" indent="0" algn="ctr" rtl="0">
              <a:spcBef>
                <a:spcPts val="0"/>
              </a:spcBef>
              <a:spcAft>
                <a:spcPts val="0"/>
              </a:spcAft>
              <a:buNone/>
              <a:defRPr sz="1800">
                <a:solidFill>
                  <a:schemeClr val="lt1"/>
                </a:solidFill>
                <a:latin typeface="Arial"/>
                <a:ea typeface="Arial"/>
                <a:cs typeface="Arial"/>
                <a:sym typeface="Arial"/>
              </a:defRPr>
            </a:lvl3pPr>
            <a:lvl4pPr marL="0" marR="0" lvl="3" indent="0" algn="ctr" rtl="0">
              <a:spcBef>
                <a:spcPts val="0"/>
              </a:spcBef>
              <a:spcAft>
                <a:spcPts val="0"/>
              </a:spcAft>
              <a:buNone/>
              <a:defRPr sz="1800">
                <a:solidFill>
                  <a:schemeClr val="lt1"/>
                </a:solidFill>
                <a:latin typeface="Arial"/>
                <a:ea typeface="Arial"/>
                <a:cs typeface="Arial"/>
                <a:sym typeface="Arial"/>
              </a:defRPr>
            </a:lvl4pPr>
            <a:lvl5pPr marL="0" marR="0" lvl="4" indent="0" algn="ctr" rtl="0">
              <a:spcBef>
                <a:spcPts val="0"/>
              </a:spcBef>
              <a:spcAft>
                <a:spcPts val="0"/>
              </a:spcAft>
              <a:buNone/>
              <a:defRPr sz="1800">
                <a:solidFill>
                  <a:schemeClr val="lt1"/>
                </a:solidFill>
                <a:latin typeface="Arial"/>
                <a:ea typeface="Arial"/>
                <a:cs typeface="Arial"/>
                <a:sym typeface="Arial"/>
              </a:defRPr>
            </a:lvl5pPr>
            <a:lvl6pPr marL="0" marR="0" lvl="5" indent="0" algn="ctr" rtl="0">
              <a:spcBef>
                <a:spcPts val="0"/>
              </a:spcBef>
              <a:spcAft>
                <a:spcPts val="0"/>
              </a:spcAft>
              <a:buNone/>
              <a:defRPr sz="1800">
                <a:solidFill>
                  <a:schemeClr val="lt1"/>
                </a:solidFill>
                <a:latin typeface="Arial"/>
                <a:ea typeface="Arial"/>
                <a:cs typeface="Arial"/>
                <a:sym typeface="Arial"/>
              </a:defRPr>
            </a:lvl6pPr>
            <a:lvl7pPr marL="0" marR="0" lvl="6" indent="0" algn="ctr" rtl="0">
              <a:spcBef>
                <a:spcPts val="0"/>
              </a:spcBef>
              <a:spcAft>
                <a:spcPts val="0"/>
              </a:spcAft>
              <a:buNone/>
              <a:defRPr sz="1800">
                <a:solidFill>
                  <a:schemeClr val="lt1"/>
                </a:solidFill>
                <a:latin typeface="Arial"/>
                <a:ea typeface="Arial"/>
                <a:cs typeface="Arial"/>
                <a:sym typeface="Arial"/>
              </a:defRPr>
            </a:lvl7pPr>
            <a:lvl8pPr marL="0" marR="0" lvl="7" indent="0" algn="ctr" rtl="0">
              <a:spcBef>
                <a:spcPts val="0"/>
              </a:spcBef>
              <a:spcAft>
                <a:spcPts val="0"/>
              </a:spcAft>
              <a:buNone/>
              <a:defRPr sz="1800">
                <a:solidFill>
                  <a:schemeClr val="lt1"/>
                </a:solidFill>
                <a:latin typeface="Arial"/>
                <a:ea typeface="Arial"/>
                <a:cs typeface="Arial"/>
                <a:sym typeface="Arial"/>
              </a:defRPr>
            </a:lvl8pPr>
            <a:lvl9pPr marL="0" marR="0" lvl="8" indent="0" algn="ctr" rtl="0">
              <a:spcBef>
                <a:spcPts val="0"/>
              </a:spcBef>
              <a:spcAft>
                <a:spcPts val="0"/>
              </a:spcAft>
              <a:buNone/>
              <a:defRPr sz="1800">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6682634"/>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98"/>
        <p:cNvGrpSpPr/>
        <p:nvPr/>
      </p:nvGrpSpPr>
      <p:grpSpPr>
        <a:xfrm>
          <a:off x="0" y="0"/>
          <a:ext cx="0" cy="0"/>
          <a:chOff x="0" y="0"/>
          <a:chExt cx="0" cy="0"/>
        </a:xfrm>
      </p:grpSpPr>
      <p:sp>
        <p:nvSpPr>
          <p:cNvPr id="99" name="Google Shape;99;p25"/>
          <p:cNvSpPr txBox="1">
            <a:spLocks noGrp="1"/>
          </p:cNvSpPr>
          <p:nvPr>
            <p:ph type="title"/>
          </p:nvPr>
        </p:nvSpPr>
        <p:spPr>
          <a:xfrm rot="5400000">
            <a:off x="5219700" y="1993900"/>
            <a:ext cx="4876801"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 name="Google Shape;100;p25"/>
          <p:cNvSpPr txBox="1">
            <a:spLocks noGrp="1"/>
          </p:cNvSpPr>
          <p:nvPr>
            <p:ph type="body" idx="1"/>
          </p:nvPr>
        </p:nvSpPr>
        <p:spPr>
          <a:xfrm rot="5400000">
            <a:off x="1028701" y="12700"/>
            <a:ext cx="4876801" cy="6019800"/>
          </a:xfrm>
          <a:prstGeom prst="rect">
            <a:avLst/>
          </a:prstGeom>
          <a:noFill/>
          <a:ln>
            <a:noFill/>
          </a:ln>
        </p:spPr>
        <p:txBody>
          <a:bodyPr spcFirstLastPara="1" wrap="square" lIns="91425" tIns="45700" rIns="91425" bIns="45700" anchor="t" anchorCtr="0">
            <a:noAutofit/>
          </a:bodyPr>
          <a:lstStyle>
            <a:lvl1pPr marL="457189" lvl="0" indent="-342892" algn="l">
              <a:spcBef>
                <a:spcPts val="360"/>
              </a:spcBef>
              <a:spcAft>
                <a:spcPts val="0"/>
              </a:spcAft>
              <a:buClr>
                <a:schemeClr val="lt1"/>
              </a:buClr>
              <a:buSzPts val="1800"/>
              <a:buChar char="•"/>
              <a:defRPr/>
            </a:lvl1pPr>
            <a:lvl2pPr marL="914378" lvl="1" indent="-342892" algn="l">
              <a:spcBef>
                <a:spcPts val="360"/>
              </a:spcBef>
              <a:spcAft>
                <a:spcPts val="0"/>
              </a:spcAft>
              <a:buClr>
                <a:schemeClr val="lt1"/>
              </a:buClr>
              <a:buSzPts val="1800"/>
              <a:buChar char="–"/>
              <a:defRPr/>
            </a:lvl2pPr>
            <a:lvl3pPr marL="1371566" lvl="2" indent="-342892" algn="l">
              <a:spcBef>
                <a:spcPts val="360"/>
              </a:spcBef>
              <a:spcAft>
                <a:spcPts val="0"/>
              </a:spcAft>
              <a:buClr>
                <a:schemeClr val="lt1"/>
              </a:buClr>
              <a:buSzPts val="1800"/>
              <a:buChar char="•"/>
              <a:defRPr/>
            </a:lvl3pPr>
            <a:lvl4pPr marL="1828754" lvl="3" indent="-342892" algn="l">
              <a:spcBef>
                <a:spcPts val="360"/>
              </a:spcBef>
              <a:spcAft>
                <a:spcPts val="0"/>
              </a:spcAft>
              <a:buClr>
                <a:schemeClr val="lt1"/>
              </a:buClr>
              <a:buSzPts val="1800"/>
              <a:buChar char="–"/>
              <a:defRPr/>
            </a:lvl4pPr>
            <a:lvl5pPr marL="2285943" lvl="4" indent="-342892" algn="l">
              <a:spcBef>
                <a:spcPts val="360"/>
              </a:spcBef>
              <a:spcAft>
                <a:spcPts val="0"/>
              </a:spcAft>
              <a:buClr>
                <a:schemeClr val="lt1"/>
              </a:buClr>
              <a:buSzPts val="1800"/>
              <a:buChar char="»"/>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
        <p:nvSpPr>
          <p:cNvPr id="101" name="Google Shape;101;p25"/>
          <p:cNvSpPr txBox="1">
            <a:spLocks noGrp="1"/>
          </p:cNvSpPr>
          <p:nvPr>
            <p:ph type="sldNum" idx="12"/>
          </p:nvPr>
        </p:nvSpPr>
        <p:spPr>
          <a:xfrm>
            <a:off x="3467100" y="6356352"/>
            <a:ext cx="2133600" cy="366183"/>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spcAft>
                <a:spcPts val="0"/>
              </a:spcAft>
              <a:buNone/>
              <a:defRPr sz="1800">
                <a:solidFill>
                  <a:schemeClr val="lt1"/>
                </a:solidFill>
                <a:latin typeface="Arial"/>
                <a:ea typeface="Arial"/>
                <a:cs typeface="Arial"/>
                <a:sym typeface="Arial"/>
              </a:defRPr>
            </a:lvl1pPr>
            <a:lvl2pPr marL="0" marR="0" lvl="1" indent="0" algn="ctr" rtl="0">
              <a:spcBef>
                <a:spcPts val="0"/>
              </a:spcBef>
              <a:spcAft>
                <a:spcPts val="0"/>
              </a:spcAft>
              <a:buNone/>
              <a:defRPr sz="1800">
                <a:solidFill>
                  <a:schemeClr val="lt1"/>
                </a:solidFill>
                <a:latin typeface="Arial"/>
                <a:ea typeface="Arial"/>
                <a:cs typeface="Arial"/>
                <a:sym typeface="Arial"/>
              </a:defRPr>
            </a:lvl2pPr>
            <a:lvl3pPr marL="0" marR="0" lvl="2" indent="0" algn="ctr" rtl="0">
              <a:spcBef>
                <a:spcPts val="0"/>
              </a:spcBef>
              <a:spcAft>
                <a:spcPts val="0"/>
              </a:spcAft>
              <a:buNone/>
              <a:defRPr sz="1800">
                <a:solidFill>
                  <a:schemeClr val="lt1"/>
                </a:solidFill>
                <a:latin typeface="Arial"/>
                <a:ea typeface="Arial"/>
                <a:cs typeface="Arial"/>
                <a:sym typeface="Arial"/>
              </a:defRPr>
            </a:lvl3pPr>
            <a:lvl4pPr marL="0" marR="0" lvl="3" indent="0" algn="ctr" rtl="0">
              <a:spcBef>
                <a:spcPts val="0"/>
              </a:spcBef>
              <a:spcAft>
                <a:spcPts val="0"/>
              </a:spcAft>
              <a:buNone/>
              <a:defRPr sz="1800">
                <a:solidFill>
                  <a:schemeClr val="lt1"/>
                </a:solidFill>
                <a:latin typeface="Arial"/>
                <a:ea typeface="Arial"/>
                <a:cs typeface="Arial"/>
                <a:sym typeface="Arial"/>
              </a:defRPr>
            </a:lvl4pPr>
            <a:lvl5pPr marL="0" marR="0" lvl="4" indent="0" algn="ctr" rtl="0">
              <a:spcBef>
                <a:spcPts val="0"/>
              </a:spcBef>
              <a:spcAft>
                <a:spcPts val="0"/>
              </a:spcAft>
              <a:buNone/>
              <a:defRPr sz="1800">
                <a:solidFill>
                  <a:schemeClr val="lt1"/>
                </a:solidFill>
                <a:latin typeface="Arial"/>
                <a:ea typeface="Arial"/>
                <a:cs typeface="Arial"/>
                <a:sym typeface="Arial"/>
              </a:defRPr>
            </a:lvl5pPr>
            <a:lvl6pPr marL="0" marR="0" lvl="5" indent="0" algn="ctr" rtl="0">
              <a:spcBef>
                <a:spcPts val="0"/>
              </a:spcBef>
              <a:spcAft>
                <a:spcPts val="0"/>
              </a:spcAft>
              <a:buNone/>
              <a:defRPr sz="1800">
                <a:solidFill>
                  <a:schemeClr val="lt1"/>
                </a:solidFill>
                <a:latin typeface="Arial"/>
                <a:ea typeface="Arial"/>
                <a:cs typeface="Arial"/>
                <a:sym typeface="Arial"/>
              </a:defRPr>
            </a:lvl6pPr>
            <a:lvl7pPr marL="0" marR="0" lvl="6" indent="0" algn="ctr" rtl="0">
              <a:spcBef>
                <a:spcPts val="0"/>
              </a:spcBef>
              <a:spcAft>
                <a:spcPts val="0"/>
              </a:spcAft>
              <a:buNone/>
              <a:defRPr sz="1800">
                <a:solidFill>
                  <a:schemeClr val="lt1"/>
                </a:solidFill>
                <a:latin typeface="Arial"/>
                <a:ea typeface="Arial"/>
                <a:cs typeface="Arial"/>
                <a:sym typeface="Arial"/>
              </a:defRPr>
            </a:lvl7pPr>
            <a:lvl8pPr marL="0" marR="0" lvl="7" indent="0" algn="ctr" rtl="0">
              <a:spcBef>
                <a:spcPts val="0"/>
              </a:spcBef>
              <a:spcAft>
                <a:spcPts val="0"/>
              </a:spcAft>
              <a:buNone/>
              <a:defRPr sz="1800">
                <a:solidFill>
                  <a:schemeClr val="lt1"/>
                </a:solidFill>
                <a:latin typeface="Arial"/>
                <a:ea typeface="Arial"/>
                <a:cs typeface="Arial"/>
                <a:sym typeface="Arial"/>
              </a:defRPr>
            </a:lvl8pPr>
            <a:lvl9pPr marL="0" marR="0" lvl="8" indent="0" algn="ctr" rtl="0">
              <a:spcBef>
                <a:spcPts val="0"/>
              </a:spcBef>
              <a:spcAft>
                <a:spcPts val="0"/>
              </a:spcAft>
              <a:buNone/>
              <a:defRPr sz="1800">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908011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lstStyle>
            <a:lvl1pPr>
              <a:defRPr>
                <a:solidFill>
                  <a:srgbClr val="006096"/>
                </a:solidFill>
              </a:defRPr>
            </a:lvl1pPr>
          </a:lstStyle>
          <a:p>
            <a:r>
              <a:rPr lang="en-US" dirty="0"/>
              <a:t>Click to edit Master title style</a:t>
            </a:r>
          </a:p>
        </p:txBody>
      </p:sp>
      <p:sp>
        <p:nvSpPr>
          <p:cNvPr id="3" name="Content Placeholder 2"/>
          <p:cNvSpPr>
            <a:spLocks noGrp="1"/>
          </p:cNvSpPr>
          <p:nvPr>
            <p:ph idx="1"/>
          </p:nvPr>
        </p:nvSpPr>
        <p:spPr>
          <a:xfrm>
            <a:off x="457200" y="2057403"/>
            <a:ext cx="8229600" cy="3534833"/>
          </a:xfrm>
        </p:spPr>
        <p:txBody>
          <a:bodyPr/>
          <a:lstStyle>
            <a:lvl1pPr>
              <a:defRPr>
                <a:solidFill>
                  <a:srgbClr val="006096"/>
                </a:solidFill>
              </a:defRPr>
            </a:lvl1pPr>
            <a:lvl2pPr>
              <a:defRPr>
                <a:solidFill>
                  <a:srgbClr val="006096"/>
                </a:solidFill>
              </a:defRPr>
            </a:lvl2pPr>
            <a:lvl3pPr>
              <a:defRPr>
                <a:solidFill>
                  <a:srgbClr val="006096"/>
                </a:solidFill>
              </a:defRPr>
            </a:lvl3pPr>
            <a:lvl4pPr>
              <a:defRPr>
                <a:solidFill>
                  <a:srgbClr val="006096"/>
                </a:solidFill>
              </a:defRPr>
            </a:lvl4pPr>
            <a:lvl5pPr>
              <a:defRPr>
                <a:solidFill>
                  <a:srgbClr val="00609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3505200" y="6356354"/>
            <a:ext cx="2133600" cy="366183"/>
          </a:xfrm>
        </p:spPr>
        <p:txBody>
          <a:bodyPr/>
          <a:lstStyle>
            <a:lvl1pPr algn="ctr">
              <a:defRPr>
                <a:solidFill>
                  <a:schemeClr val="bg1"/>
                </a:solidFill>
              </a:defRPr>
            </a:lvl1pPr>
          </a:lstStyle>
          <a:p>
            <a:pPr>
              <a:defRPr/>
            </a:pPr>
            <a:fld id="{67ED70C6-FDCB-5747-9A21-CEFC4DDC4D7F}" type="slidenum">
              <a:rPr lang="en-US" smtClean="0"/>
              <a:pPr>
                <a:defRPr/>
              </a:pPr>
              <a:t>‹#›</a:t>
            </a:fld>
            <a:endParaRPr lang="en-US" dirty="0"/>
          </a:p>
        </p:txBody>
      </p:sp>
    </p:spTree>
    <p:extLst>
      <p:ext uri="{BB962C8B-B14F-4D97-AF65-F5344CB8AC3E}">
        <p14:creationId xmlns:p14="http://schemas.microsoft.com/office/powerpoint/2010/main" val="2955346606"/>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567864FA-209B-1043-A841-ED36060A1A9B}"/>
              </a:ext>
            </a:extLst>
          </p:cNvPr>
          <p:cNvSpPr>
            <a:spLocks noGrp="1"/>
          </p:cNvSpPr>
          <p:nvPr>
            <p:ph type="subTitle" idx="1"/>
          </p:nvPr>
        </p:nvSpPr>
        <p:spPr>
          <a:xfrm>
            <a:off x="1371600" y="3124200"/>
            <a:ext cx="6400800" cy="1752600"/>
          </a:xfrm>
        </p:spPr>
        <p:txBody>
          <a:bodyPr/>
          <a:lstStyle>
            <a:lvl1pPr marL="0" indent="0" algn="ctr">
              <a:buNone/>
              <a:defRPr>
                <a:solidFill>
                  <a:schemeClr val="accent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Content Placeholder 4">
            <a:extLst>
              <a:ext uri="{FF2B5EF4-FFF2-40B4-BE49-F238E27FC236}">
                <a16:creationId xmlns:a16="http://schemas.microsoft.com/office/drawing/2014/main" id="{0032CEFA-0C9E-F447-ADE1-E24CB476DEFC}"/>
              </a:ext>
            </a:extLst>
          </p:cNvPr>
          <p:cNvSpPr>
            <a:spLocks noGrp="1"/>
          </p:cNvSpPr>
          <p:nvPr>
            <p:ph sz="quarter" idx="10" hasCustomPrompt="1"/>
          </p:nvPr>
        </p:nvSpPr>
        <p:spPr>
          <a:xfrm>
            <a:off x="685800" y="1397000"/>
            <a:ext cx="7772400" cy="1422400"/>
          </a:xfrm>
        </p:spPr>
        <p:txBody>
          <a:bodyPr anchor="ctr"/>
          <a:lstStyle>
            <a:lvl1pPr marL="0" indent="0" algn="ctr">
              <a:buNone/>
              <a:defRPr sz="3200"/>
            </a:lvl1pPr>
          </a:lstStyle>
          <a:p>
            <a:pPr lvl="0"/>
            <a:r>
              <a:rPr lang="en-US" dirty="0"/>
              <a:t>Click to edit Master title style</a:t>
            </a:r>
          </a:p>
        </p:txBody>
      </p:sp>
    </p:spTree>
    <p:extLst>
      <p:ext uri="{BB962C8B-B14F-4D97-AF65-F5344CB8AC3E}">
        <p14:creationId xmlns:p14="http://schemas.microsoft.com/office/powerpoint/2010/main" val="4044793135"/>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F584CE-0D48-5148-AAC5-AB10E1617521}" type="datetimeFigureOut">
              <a:rPr lang="en-US" smtClean="0"/>
              <a:t>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2EB0AA-C093-F74F-8BEF-998B32FC0CF2}" type="slidenum">
              <a:rPr lang="en-US" smtClean="0"/>
              <a:t>‹#›</a:t>
            </a:fld>
            <a:endParaRPr lang="en-US" dirty="0"/>
          </a:p>
        </p:txBody>
      </p:sp>
    </p:spTree>
    <p:extLst>
      <p:ext uri="{BB962C8B-B14F-4D97-AF65-F5344CB8AC3E}">
        <p14:creationId xmlns:p14="http://schemas.microsoft.com/office/powerpoint/2010/main" val="2124627841"/>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22056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ACBDCA-4F8E-4459-AFFC-FA56E427EC16}" type="datetime1">
              <a:rPr lang="en-US" smtClean="0"/>
              <a:t>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9775866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140661"/>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581332"/>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293332"/>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67274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435206"/>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760269"/>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720878"/>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7715"/>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633518"/>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7414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65B4-1FAB-4696-A976-27217CF4D446}" type="datetime1">
              <a:rPr lang="en-US" smtClean="0"/>
              <a:t>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3FF57B-5F25-B54A-A918-FB50C2689073}" type="slidenum">
              <a:rPr lang="en-US" smtClean="0"/>
              <a:pPr/>
              <a:t>‹#›</a:t>
            </a:fld>
            <a:endParaRPr lang="en-US" dirty="0"/>
          </a:p>
        </p:txBody>
      </p:sp>
      <p:pic>
        <p:nvPicPr>
          <p:cNvPr id="5" name="Picture 4"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52600"/>
            <a:ext cx="2971800" cy="2865120"/>
          </a:xfrm>
          <a:prstGeom prst="rect">
            <a:avLst/>
          </a:prstGeom>
          <a:noFill/>
          <a:ln>
            <a:noFill/>
          </a:ln>
        </p:spPr>
      </p:pic>
    </p:spTree>
    <p:extLst>
      <p:ext uri="{BB962C8B-B14F-4D97-AF65-F5344CB8AC3E}">
        <p14:creationId xmlns:p14="http://schemas.microsoft.com/office/powerpoint/2010/main" val="26989077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3" descr="BrandArtwork_short.jpg"/>
          <p:cNvPicPr>
            <a:picLocks noChangeAspect="1"/>
          </p:cNvPicPr>
          <p:nvPr userDrawn="1"/>
        </p:nvPicPr>
        <p:blipFill>
          <a:blip r:embed="rId2" cstate="print"/>
          <a:srcRect/>
          <a:stretch>
            <a:fillRect/>
          </a:stretch>
        </p:blipFill>
        <p:spPr bwMode="auto">
          <a:xfrm>
            <a:off x="0" y="6113465"/>
            <a:ext cx="9144000" cy="744537"/>
          </a:xfrm>
          <a:prstGeom prst="rect">
            <a:avLst/>
          </a:prstGeom>
          <a:noFill/>
          <a:ln w="9525">
            <a:noFill/>
            <a:miter lim="800000"/>
            <a:headEnd/>
            <a:tailEnd/>
          </a:ln>
        </p:spPr>
      </p:pic>
      <p:sp>
        <p:nvSpPr>
          <p:cNvPr id="3" name="Footer Placeholder 4"/>
          <p:cNvSpPr>
            <a:spLocks noGrp="1"/>
          </p:cNvSpPr>
          <p:nvPr>
            <p:ph type="ftr" sz="quarter" idx="10"/>
          </p:nvPr>
        </p:nvSpPr>
        <p:spPr>
          <a:xfrm>
            <a:off x="3124200" y="6356352"/>
            <a:ext cx="2895600" cy="365125"/>
          </a:xfrm>
          <a:prstGeom prst="rect">
            <a:avLst/>
          </a:prstGeom>
        </p:spPr>
        <p:txBody>
          <a:bodyPr/>
          <a:lstStyle>
            <a:lvl1pPr>
              <a:defRPr/>
            </a:lvl1pPr>
          </a:lstStyle>
          <a:p>
            <a:pPr>
              <a:defRPr/>
            </a:pPr>
            <a:r>
              <a:rPr lang="en-US">
                <a:solidFill>
                  <a:prstClr val="black"/>
                </a:solidFill>
              </a:rPr>
              <a:t>College or Department name here</a:t>
            </a:r>
          </a:p>
        </p:txBody>
      </p:sp>
      <p:sp>
        <p:nvSpPr>
          <p:cNvPr id="4" name="Slide Number Placeholder 5"/>
          <p:cNvSpPr>
            <a:spLocks noGrp="1"/>
          </p:cNvSpPr>
          <p:nvPr>
            <p:ph type="sldNum" sz="quarter" idx="11"/>
          </p:nvPr>
        </p:nvSpPr>
        <p:spPr>
          <a:xfrm>
            <a:off x="7924800" y="6416677"/>
            <a:ext cx="838200" cy="365125"/>
          </a:xfrm>
          <a:prstGeom prst="rect">
            <a:avLst/>
          </a:prstGeom>
        </p:spPr>
        <p:txBody>
          <a:bodyPr/>
          <a:lstStyle>
            <a:lvl1pPr>
              <a:defRPr/>
            </a:lvl1pPr>
          </a:lstStyle>
          <a:p>
            <a:pPr>
              <a:defRPr/>
            </a:pPr>
            <a:fld id="{6D6E296E-C815-40F3-9078-155445D675A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4866712"/>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fld id="{13FEA614-D577-45F4-8865-955EE637B7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9400082"/>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2"/>
            <a:ext cx="8229600" cy="4602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5B8583B0-5783-4F6D-B29E-2A341E229D4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317157672"/>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893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28A5-D74C-9248-B723-0EC6CD7FDDE1}"/>
              </a:ext>
            </a:extLst>
          </p:cNvPr>
          <p:cNvSpPr>
            <a:spLocks noGrp="1"/>
          </p:cNvSpPr>
          <p:nvPr>
            <p:ph type="title"/>
          </p:nvPr>
        </p:nvSpPr>
        <p:spPr/>
        <p:txBody>
          <a:bodyPr/>
          <a:lstStyle>
            <a:lvl1pPr>
              <a:defRPr>
                <a:solidFill>
                  <a:srgbClr val="006096"/>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C49DA271-5D74-634F-9D21-C09B874B1828}"/>
              </a:ext>
            </a:extLst>
          </p:cNvPr>
          <p:cNvSpPr>
            <a:spLocks noGrp="1"/>
          </p:cNvSpPr>
          <p:nvPr>
            <p:ph type="sldNum" sz="quarter" idx="10"/>
          </p:nvPr>
        </p:nvSpPr>
        <p:spPr>
          <a:xfrm>
            <a:off x="3505200" y="6356351"/>
            <a:ext cx="2133600" cy="366183"/>
          </a:xfrm>
        </p:spPr>
        <p:txBody>
          <a:bodyPr/>
          <a:lstStyle>
            <a:lvl1pPr algn="ctr">
              <a:defRPr>
                <a:solidFill>
                  <a:schemeClr val="bg1"/>
                </a:solidFill>
              </a:defRPr>
            </a:lvl1pPr>
          </a:lstStyle>
          <a:p>
            <a:pPr>
              <a:defRPr/>
            </a:pPr>
            <a:r>
              <a:rPr lang="en-US" dirty="0"/>
              <a:t>1</a:t>
            </a:r>
          </a:p>
        </p:txBody>
      </p:sp>
    </p:spTree>
    <p:extLst>
      <p:ext uri="{BB962C8B-B14F-4D97-AF65-F5344CB8AC3E}">
        <p14:creationId xmlns:p14="http://schemas.microsoft.com/office/powerpoint/2010/main" val="4193286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lstStyle>
            <a:lvl1pPr>
              <a:defRPr>
                <a:solidFill>
                  <a:srgbClr val="006096"/>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2057401"/>
            <a:ext cx="8229600" cy="3534833"/>
          </a:xfrm>
        </p:spPr>
        <p:txBody>
          <a:bodyPr/>
          <a:lstStyle>
            <a:lvl1pPr>
              <a:defRPr>
                <a:solidFill>
                  <a:srgbClr val="006096"/>
                </a:solidFill>
              </a:defRPr>
            </a:lvl1pPr>
            <a:lvl2pPr>
              <a:defRPr>
                <a:solidFill>
                  <a:srgbClr val="006096"/>
                </a:solidFill>
              </a:defRPr>
            </a:lvl2pPr>
            <a:lvl3pPr>
              <a:defRPr>
                <a:solidFill>
                  <a:srgbClr val="006096"/>
                </a:solidFill>
              </a:defRPr>
            </a:lvl3pPr>
            <a:lvl4pPr>
              <a:defRPr>
                <a:solidFill>
                  <a:srgbClr val="006096"/>
                </a:solidFill>
              </a:defRPr>
            </a:lvl4pPr>
            <a:lvl5pPr>
              <a:defRPr>
                <a:solidFill>
                  <a:srgbClr val="00609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3505200" y="6356351"/>
            <a:ext cx="2133600" cy="366183"/>
          </a:xfrm>
        </p:spPr>
        <p:txBody>
          <a:bodyPr/>
          <a:lstStyle>
            <a:lvl1pPr algn="ctr">
              <a:defRPr>
                <a:solidFill>
                  <a:schemeClr val="bg1"/>
                </a:solidFill>
              </a:defRPr>
            </a:lvl1pPr>
          </a:lstStyle>
          <a:p>
            <a:pPr>
              <a:defRPr/>
            </a:pPr>
            <a:fld id="{67ED70C6-FDCB-5747-9A21-CEFC4DDC4D7F}" type="slidenum">
              <a:rPr lang="en-US" smtClean="0"/>
              <a:pPr>
                <a:defRPr/>
              </a:pPr>
              <a:t>‹#›</a:t>
            </a:fld>
            <a:endParaRPr lang="en-US" dirty="0"/>
          </a:p>
        </p:txBody>
      </p:sp>
    </p:spTree>
    <p:extLst>
      <p:ext uri="{BB962C8B-B14F-4D97-AF65-F5344CB8AC3E}">
        <p14:creationId xmlns:p14="http://schemas.microsoft.com/office/powerpoint/2010/main" val="19809979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3588"/>
            <a:ext cx="7772400" cy="1362075"/>
          </a:xfrm>
        </p:spPr>
        <p:txBody>
          <a:bodyPr anchor="t">
            <a:normAutofit/>
          </a:bodyPr>
          <a:lstStyle>
            <a:lvl1pPr algn="l">
              <a:defRPr sz="3200" b="1" cap="all">
                <a:solidFill>
                  <a:srgbClr val="006096"/>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18034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xfrm>
            <a:off x="3505200" y="6356351"/>
            <a:ext cx="2133600" cy="366183"/>
          </a:xfrm>
        </p:spPr>
        <p:txBody>
          <a:bodyPr/>
          <a:lstStyle>
            <a:lvl1pPr algn="ctr">
              <a:defRPr>
                <a:solidFill>
                  <a:schemeClr val="bg1"/>
                </a:solidFill>
              </a:defRPr>
            </a:lvl1pPr>
          </a:lstStyle>
          <a:p>
            <a:pPr>
              <a:defRPr/>
            </a:pPr>
            <a:fld id="{B8643EE7-E1E3-6A41-AED4-ADD0882BF97B}" type="slidenum">
              <a:rPr lang="en-US" smtClean="0"/>
              <a:pPr>
                <a:defRPr/>
              </a:pPr>
              <a:t>‹#›</a:t>
            </a:fld>
            <a:endParaRPr lang="en-US" dirty="0"/>
          </a:p>
        </p:txBody>
      </p:sp>
    </p:spTree>
    <p:extLst>
      <p:ext uri="{BB962C8B-B14F-4D97-AF65-F5344CB8AC3E}">
        <p14:creationId xmlns:p14="http://schemas.microsoft.com/office/powerpoint/2010/main" val="2243890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lstStyle>
            <a:lvl1pPr>
              <a:defRPr>
                <a:solidFill>
                  <a:srgbClr val="006096"/>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447801"/>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1"/>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6"/>
          <p:cNvSpPr>
            <a:spLocks noGrp="1"/>
          </p:cNvSpPr>
          <p:nvPr>
            <p:ph type="sldNum" sz="quarter" idx="10"/>
          </p:nvPr>
        </p:nvSpPr>
        <p:spPr>
          <a:xfrm>
            <a:off x="3505200" y="6356351"/>
            <a:ext cx="2133600" cy="366183"/>
          </a:xfrm>
        </p:spPr>
        <p:txBody>
          <a:bodyPr/>
          <a:lstStyle>
            <a:lvl1pPr algn="ctr">
              <a:defRPr>
                <a:solidFill>
                  <a:schemeClr val="bg1"/>
                </a:solidFill>
              </a:defRPr>
            </a:lvl1pPr>
          </a:lstStyle>
          <a:p>
            <a:pPr>
              <a:defRPr/>
            </a:pPr>
            <a:fld id="{2F8EF95E-660F-6F48-9B3C-B3F93E20ACE1}" type="slidenum">
              <a:rPr lang="en-US" smtClean="0"/>
              <a:pPr>
                <a:defRPr/>
              </a:pPr>
              <a:t>‹#›</a:t>
            </a:fld>
            <a:endParaRPr lang="en-US" dirty="0"/>
          </a:p>
        </p:txBody>
      </p:sp>
    </p:spTree>
    <p:extLst>
      <p:ext uri="{BB962C8B-B14F-4D97-AF65-F5344CB8AC3E}">
        <p14:creationId xmlns:p14="http://schemas.microsoft.com/office/powerpoint/2010/main" val="2578569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858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17673"/>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6858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717673"/>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a:xfrm>
            <a:off x="3505200" y="6356351"/>
            <a:ext cx="2133600" cy="366183"/>
          </a:xfrm>
        </p:spPr>
        <p:txBody>
          <a:bodyPr/>
          <a:lstStyle>
            <a:lvl1pPr algn="ctr">
              <a:defRPr>
                <a:solidFill>
                  <a:schemeClr val="bg1"/>
                </a:solidFill>
              </a:defRPr>
            </a:lvl1pPr>
          </a:lstStyle>
          <a:p>
            <a:pPr>
              <a:defRPr/>
            </a:pPr>
            <a:fld id="{57A9B1A9-890C-8B44-BE90-7CB4395EE4D3}" type="slidenum">
              <a:rPr lang="en-US" smtClean="0"/>
              <a:pPr>
                <a:defRPr/>
              </a:pPr>
              <a:t>‹#›</a:t>
            </a:fld>
            <a:endParaRPr lang="en-US" dirty="0"/>
          </a:p>
        </p:txBody>
      </p:sp>
    </p:spTree>
    <p:extLst>
      <p:ext uri="{BB962C8B-B14F-4D97-AF65-F5344CB8AC3E}">
        <p14:creationId xmlns:p14="http://schemas.microsoft.com/office/powerpoint/2010/main" val="37445478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lstStyle>
            <a:lvl1pPr>
              <a:defRPr>
                <a:solidFill>
                  <a:srgbClr val="006096"/>
                </a:solidFill>
              </a:defRPr>
            </a:lvl1pPr>
          </a:lstStyle>
          <a:p>
            <a:r>
              <a:rPr lang="en-US"/>
              <a:t>Click to edit Master title style</a:t>
            </a:r>
            <a:endParaRPr lang="en-US" dirty="0"/>
          </a:p>
        </p:txBody>
      </p:sp>
      <p:sp>
        <p:nvSpPr>
          <p:cNvPr id="3" name="Slide Number Placeholder 4"/>
          <p:cNvSpPr>
            <a:spLocks noGrp="1"/>
          </p:cNvSpPr>
          <p:nvPr>
            <p:ph type="sldNum" sz="quarter" idx="10"/>
          </p:nvPr>
        </p:nvSpPr>
        <p:spPr>
          <a:xfrm>
            <a:off x="3505200" y="6356351"/>
            <a:ext cx="2133600" cy="366183"/>
          </a:xfrm>
        </p:spPr>
        <p:txBody>
          <a:bodyPr/>
          <a:lstStyle>
            <a:lvl1pPr algn="ctr">
              <a:defRPr>
                <a:solidFill>
                  <a:schemeClr val="bg1"/>
                </a:solidFill>
              </a:defRPr>
            </a:lvl1pPr>
          </a:lstStyle>
          <a:p>
            <a:pPr>
              <a:defRPr/>
            </a:pPr>
            <a:fld id="{388F1A38-2662-714D-BA55-F0640804B748}" type="slidenum">
              <a:rPr lang="en-US" smtClean="0"/>
              <a:pPr>
                <a:defRPr/>
              </a:pPr>
              <a:t>‹#›</a:t>
            </a:fld>
            <a:endParaRPr lang="en-US" dirty="0"/>
          </a:p>
        </p:txBody>
      </p:sp>
    </p:spTree>
    <p:extLst>
      <p:ext uri="{BB962C8B-B14F-4D97-AF65-F5344CB8AC3E}">
        <p14:creationId xmlns:p14="http://schemas.microsoft.com/office/powerpoint/2010/main" val="429150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87B7EA7-CC93-4F3E-A9BD-7991C6B1DDD0}" type="datetime1">
              <a:rPr lang="en-US" smtClean="0"/>
              <a:t>2/2/2024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10" name="Picture 9"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7557484" y="3761110"/>
            <a:ext cx="1013460" cy="1036320"/>
          </a:xfrm>
          <a:prstGeom prst="rect">
            <a:avLst/>
          </a:prstGeom>
          <a:noFill/>
          <a:ln>
            <a:noFill/>
          </a:ln>
        </p:spPr>
      </p:pic>
    </p:spTree>
    <p:extLst>
      <p:ext uri="{BB962C8B-B14F-4D97-AF65-F5344CB8AC3E}">
        <p14:creationId xmlns:p14="http://schemas.microsoft.com/office/powerpoint/2010/main" val="28339059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3276600" y="6356351"/>
            <a:ext cx="2133600" cy="366183"/>
          </a:xfrm>
        </p:spPr>
        <p:txBody>
          <a:bodyPr/>
          <a:lstStyle>
            <a:lvl1pPr algn="ctr">
              <a:defRPr>
                <a:solidFill>
                  <a:schemeClr val="bg1"/>
                </a:solidFill>
              </a:defRPr>
            </a:lvl1pPr>
          </a:lstStyle>
          <a:p>
            <a:pPr>
              <a:defRPr/>
            </a:pPr>
            <a:fld id="{D5524B65-BD56-BC42-A8D4-F7B262BC0E77}" type="slidenum">
              <a:rPr lang="en-US" smtClean="0"/>
              <a:pPr>
                <a:defRPr/>
              </a:pPr>
              <a:t>‹#›</a:t>
            </a:fld>
            <a:endParaRPr lang="en-US" dirty="0"/>
          </a:p>
        </p:txBody>
      </p:sp>
    </p:spTree>
    <p:extLst>
      <p:ext uri="{BB962C8B-B14F-4D97-AF65-F5344CB8AC3E}">
        <p14:creationId xmlns:p14="http://schemas.microsoft.com/office/powerpoint/2010/main" val="1548415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584200"/>
            <a:ext cx="3008313" cy="1162051"/>
          </a:xfrm>
        </p:spPr>
        <p:txBody>
          <a:bodyPr anchor="b"/>
          <a:lstStyle>
            <a:lvl1pPr algn="l">
              <a:defRPr sz="2000" b="1">
                <a:solidFill>
                  <a:srgbClr val="006096"/>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584201"/>
            <a:ext cx="51117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905001"/>
            <a:ext cx="3008313" cy="3556001"/>
          </a:xfrm>
        </p:spPr>
        <p:txBody>
          <a:bodyPr/>
          <a:lstStyle>
            <a:lvl1pPr marL="0" indent="0">
              <a:buNone/>
              <a:defRPr sz="1400">
                <a:solidFill>
                  <a:srgbClr val="00609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a:xfrm>
            <a:off x="3563998" y="6356351"/>
            <a:ext cx="2133600" cy="366183"/>
          </a:xfrm>
        </p:spPr>
        <p:txBody>
          <a:bodyPr/>
          <a:lstStyle>
            <a:lvl1pPr algn="ctr">
              <a:defRPr>
                <a:solidFill>
                  <a:schemeClr val="bg1"/>
                </a:solidFill>
              </a:defRPr>
            </a:lvl1pPr>
          </a:lstStyle>
          <a:p>
            <a:pPr>
              <a:defRPr/>
            </a:pPr>
            <a:fld id="{0C045864-67DE-844A-AC03-EBD93572A568}" type="slidenum">
              <a:rPr lang="en-US" smtClean="0"/>
              <a:pPr>
                <a:defRPr/>
              </a:pPr>
              <a:t>‹#›</a:t>
            </a:fld>
            <a:endParaRPr lang="en-US" dirty="0"/>
          </a:p>
        </p:txBody>
      </p:sp>
    </p:spTree>
    <p:extLst>
      <p:ext uri="{BB962C8B-B14F-4D97-AF65-F5344CB8AC3E}">
        <p14:creationId xmlns:p14="http://schemas.microsoft.com/office/powerpoint/2010/main" val="831305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612774"/>
            <a:ext cx="2514600" cy="885825"/>
          </a:xfrm>
        </p:spPr>
        <p:txBody>
          <a:bodyPr anchor="b"/>
          <a:lstStyle>
            <a:lvl1pPr algn="l">
              <a:defRPr sz="2000" b="1">
                <a:solidFill>
                  <a:srgbClr val="00609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57200" y="612774"/>
            <a:ext cx="5486400" cy="48482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0" y="1600201"/>
            <a:ext cx="25146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a:xfrm>
            <a:off x="3505200" y="6356351"/>
            <a:ext cx="2133600" cy="366183"/>
          </a:xfrm>
        </p:spPr>
        <p:txBody>
          <a:bodyPr/>
          <a:lstStyle>
            <a:lvl1pPr algn="ctr">
              <a:defRPr>
                <a:solidFill>
                  <a:schemeClr val="bg1"/>
                </a:solidFill>
              </a:defRPr>
            </a:lvl1pPr>
          </a:lstStyle>
          <a:p>
            <a:pPr>
              <a:defRPr/>
            </a:pPr>
            <a:fld id="{34742D8B-8594-4B44-80B0-BECC0F075DC4}" type="slidenum">
              <a:rPr lang="en-US" smtClean="0"/>
              <a:pPr>
                <a:defRPr/>
              </a:pPr>
              <a:t>‹#›</a:t>
            </a:fld>
            <a:endParaRPr lang="en-US" dirty="0"/>
          </a:p>
        </p:txBody>
      </p:sp>
    </p:spTree>
    <p:extLst>
      <p:ext uri="{BB962C8B-B14F-4D97-AF65-F5344CB8AC3E}">
        <p14:creationId xmlns:p14="http://schemas.microsoft.com/office/powerpoint/2010/main" val="517798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00"/>
            <a:ext cx="8229600" cy="990600"/>
          </a:xfrm>
        </p:spPr>
        <p:txBody>
          <a:bodyPr/>
          <a:lstStyle>
            <a:lvl1pPr>
              <a:defRPr>
                <a:solidFill>
                  <a:srgbClr val="006096"/>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2006601"/>
            <a:ext cx="8229600" cy="3534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3505200" y="6356351"/>
            <a:ext cx="2133600" cy="366183"/>
          </a:xfrm>
        </p:spPr>
        <p:txBody>
          <a:bodyPr/>
          <a:lstStyle>
            <a:lvl1pPr algn="ctr">
              <a:defRPr>
                <a:solidFill>
                  <a:schemeClr val="bg1"/>
                </a:solidFill>
              </a:defRPr>
            </a:lvl1pPr>
          </a:lstStyle>
          <a:p>
            <a:pPr>
              <a:defRPr/>
            </a:pPr>
            <a:fld id="{C6F69E68-A1F7-A441-8DC9-1255D615ACC0}" type="slidenum">
              <a:rPr lang="en-US" smtClean="0"/>
              <a:pPr>
                <a:defRPr/>
              </a:pPr>
              <a:t>‹#›</a:t>
            </a:fld>
            <a:endParaRPr lang="en-US" dirty="0"/>
          </a:p>
        </p:txBody>
      </p:sp>
    </p:spTree>
    <p:extLst>
      <p:ext uri="{BB962C8B-B14F-4D97-AF65-F5344CB8AC3E}">
        <p14:creationId xmlns:p14="http://schemas.microsoft.com/office/powerpoint/2010/main" val="3543427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18930" y="687917"/>
            <a:ext cx="2057400" cy="4773084"/>
          </a:xfrm>
        </p:spPr>
        <p:txBody>
          <a:bodyPr vert="eaVert"/>
          <a:lstStyle>
            <a:lvl1pPr>
              <a:defRPr>
                <a:solidFill>
                  <a:srgbClr val="006096"/>
                </a:solidFill>
              </a:defRPr>
            </a:lvl1pPr>
          </a:lstStyle>
          <a:p>
            <a:r>
              <a:rPr lang="en-US" dirty="0"/>
              <a:t>Click to edit </a:t>
            </a:r>
            <a:br>
              <a:rPr lang="en-US" dirty="0"/>
            </a:br>
            <a:r>
              <a:rPr lang="en-US" dirty="0"/>
              <a:t>Master title style</a:t>
            </a:r>
          </a:p>
        </p:txBody>
      </p:sp>
      <p:sp>
        <p:nvSpPr>
          <p:cNvPr id="3" name="Vertical Text Placeholder 2"/>
          <p:cNvSpPr>
            <a:spLocks noGrp="1"/>
          </p:cNvSpPr>
          <p:nvPr>
            <p:ph type="body" orient="vert" idx="1"/>
          </p:nvPr>
        </p:nvSpPr>
        <p:spPr>
          <a:xfrm>
            <a:off x="457200" y="687917"/>
            <a:ext cx="6019800" cy="47730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3352800" y="6356351"/>
            <a:ext cx="2133600" cy="366183"/>
          </a:xfrm>
        </p:spPr>
        <p:txBody>
          <a:bodyPr/>
          <a:lstStyle>
            <a:lvl1pPr algn="ctr">
              <a:defRPr>
                <a:solidFill>
                  <a:schemeClr val="bg1"/>
                </a:solidFill>
              </a:defRPr>
            </a:lvl1pPr>
          </a:lstStyle>
          <a:p>
            <a:pPr>
              <a:defRPr/>
            </a:pPr>
            <a:fld id="{8FD8FFC6-973B-2442-BCAF-B040FDE7B897}" type="slidenum">
              <a:rPr lang="en-US" smtClean="0"/>
              <a:pPr>
                <a:defRPr/>
              </a:pPr>
              <a:t>‹#›</a:t>
            </a:fld>
            <a:endParaRPr lang="en-US" dirty="0"/>
          </a:p>
        </p:txBody>
      </p:sp>
    </p:spTree>
    <p:extLst>
      <p:ext uri="{BB962C8B-B14F-4D97-AF65-F5344CB8AC3E}">
        <p14:creationId xmlns:p14="http://schemas.microsoft.com/office/powerpoint/2010/main" val="934802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9D4D40-361B-4F8C-9E3F-1D0C891C9F40}" type="datetime1">
              <a:rPr lang="en-US" smtClean="0"/>
              <a:t>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115892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0.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5.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12.jpg"/><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15.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7.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197451B7-0141-4DDB-8D9B-EE53D90E06FF}" type="datetime1">
              <a:rPr lang="en-US" smtClean="0"/>
              <a:t>2/2/2024</a:t>
            </a:fld>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DD3FF57B-5F25-B54A-A918-FB50C2689073}" type="slidenum">
              <a:rPr lang="en-US" smtClean="0"/>
              <a:pPr/>
              <a:t>‹#›</a:t>
            </a:fld>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descr="DHSS Logo Red 3D"/>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570184" y="4915490"/>
            <a:ext cx="1013460" cy="1036320"/>
          </a:xfrm>
          <a:prstGeom prst="rect">
            <a:avLst/>
          </a:prstGeom>
          <a:noFill/>
          <a:ln>
            <a:noFill/>
          </a:ln>
        </p:spPr>
      </p:pic>
    </p:spTree>
    <p:extLst>
      <p:ext uri="{BB962C8B-B14F-4D97-AF65-F5344CB8AC3E}">
        <p14:creationId xmlns:p14="http://schemas.microsoft.com/office/powerpoint/2010/main" val="3950702287"/>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Lst>
  <p:hf sldNum="0"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408" y="359254"/>
            <a:ext cx="8229600" cy="664874"/>
          </a:xfrm>
          <a:prstGeom prst="rect">
            <a:avLst/>
          </a:prstGeom>
        </p:spPr>
        <p:txBody>
          <a:bodyPr vert="horz" lIns="0" tIns="0" rIns="91440" bIns="45720" rtlCol="0" anchor="ctr" anchorCtr="0">
            <a:noAutofit/>
          </a:bodyPr>
          <a:lstStyle/>
          <a:p>
            <a:r>
              <a:rPr lang="en-US"/>
              <a:t>Click to edit Master title style</a:t>
            </a:r>
            <a:endParaRPr lang="en-US" dirty="0"/>
          </a:p>
        </p:txBody>
      </p:sp>
      <p:sp>
        <p:nvSpPr>
          <p:cNvPr id="8" name="Text Placeholder 7"/>
          <p:cNvSpPr>
            <a:spLocks noGrp="1"/>
          </p:cNvSpPr>
          <p:nvPr>
            <p:ph type="body" idx="1"/>
          </p:nvPr>
        </p:nvSpPr>
        <p:spPr>
          <a:xfrm>
            <a:off x="393408" y="1319377"/>
            <a:ext cx="8229600" cy="5038559"/>
          </a:xfrm>
          <a:prstGeom prst="rect">
            <a:avLst/>
          </a:prstGeom>
        </p:spPr>
        <p:txBody>
          <a:bodyPr vert="horz" lIns="0" tIns="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Footer Placeholder 2"/>
          <p:cNvSpPr>
            <a:spLocks noGrp="1"/>
          </p:cNvSpPr>
          <p:nvPr>
            <p:ph type="ftr" sz="quarter" idx="3"/>
          </p:nvPr>
        </p:nvSpPr>
        <p:spPr>
          <a:xfrm>
            <a:off x="4874632" y="6540950"/>
            <a:ext cx="3835387" cy="249201"/>
          </a:xfrm>
          <a:prstGeom prst="rect">
            <a:avLst/>
          </a:prstGeom>
        </p:spPr>
        <p:txBody>
          <a:bodyPr/>
          <a:lstStyle>
            <a:lvl1pPr algn="r">
              <a:defRPr sz="450">
                <a:solidFill>
                  <a:schemeClr val="tx1">
                    <a:lumMod val="60000"/>
                    <a:lumOff val="40000"/>
                  </a:schemeClr>
                </a:solidFill>
              </a:defRPr>
            </a:lvl1pPr>
          </a:lstStyle>
          <a:p>
            <a:endParaRPr lang="en-US" dirty="0"/>
          </a:p>
        </p:txBody>
      </p:sp>
      <p:sp>
        <p:nvSpPr>
          <p:cNvPr id="9" name="Slide Number Placeholder 6"/>
          <p:cNvSpPr>
            <a:spLocks noGrp="1"/>
          </p:cNvSpPr>
          <p:nvPr>
            <p:ph type="sldNum" sz="quarter" idx="4"/>
          </p:nvPr>
        </p:nvSpPr>
        <p:spPr>
          <a:xfrm>
            <a:off x="8573392" y="6443107"/>
            <a:ext cx="406692" cy="365125"/>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34608583-B46F-41FD-B242-6D7F38CF1785}" type="slidenum">
              <a:rPr lang="en-US" smtClean="0"/>
              <a:t>‹#›</a:t>
            </a:fld>
            <a:endParaRPr lang="en-US" dirty="0"/>
          </a:p>
        </p:txBody>
      </p:sp>
      <p:pic>
        <p:nvPicPr>
          <p:cNvPr id="3" name="Picture 2"/>
          <p:cNvPicPr>
            <a:picLocks/>
          </p:cNvPicPr>
          <p:nvPr/>
        </p:nvPicPr>
        <p:blipFill rotWithShape="1">
          <a:blip r:embed="rId12">
            <a:extLst>
              <a:ext uri="{28A0092B-C50C-407E-A947-70E740481C1C}">
                <a14:useLocalDpi xmlns:a14="http://schemas.microsoft.com/office/drawing/2010/main" val="0"/>
              </a:ext>
            </a:extLst>
          </a:blip>
          <a:srcRect t="2" b="-2"/>
          <a:stretch/>
        </p:blipFill>
        <p:spPr>
          <a:xfrm flipH="1" flipV="1">
            <a:off x="378" y="-1"/>
            <a:ext cx="9143245" cy="109728"/>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899" y="6355275"/>
            <a:ext cx="1196596" cy="368184"/>
          </a:xfrm>
          <a:prstGeom prst="rect">
            <a:avLst/>
          </a:prstGeom>
        </p:spPr>
      </p:pic>
    </p:spTree>
    <p:extLst>
      <p:ext uri="{BB962C8B-B14F-4D97-AF65-F5344CB8AC3E}">
        <p14:creationId xmlns:p14="http://schemas.microsoft.com/office/powerpoint/2010/main" val="393731726"/>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Lst>
  <p:txStyles>
    <p:titleStyle>
      <a:lvl1pPr algn="l" defTabSz="342900" rtl="0" eaLnBrk="1" latinLnBrk="0" hangingPunct="1">
        <a:lnSpc>
          <a:spcPct val="90000"/>
        </a:lnSpc>
        <a:spcBef>
          <a:spcPct val="0"/>
        </a:spcBef>
        <a:buNone/>
        <a:defRPr sz="2100" b="0" i="0" kern="1200">
          <a:solidFill>
            <a:schemeClr val="tx2"/>
          </a:solidFill>
          <a:latin typeface="Arial" panose="020B0604020202020204" pitchFamily="34" charset="0"/>
          <a:ea typeface="+mj-ea"/>
          <a:cs typeface="Arial" panose="020B0604020202020204" pitchFamily="34" charset="0"/>
        </a:defRPr>
      </a:lvl1pPr>
    </p:titleStyle>
    <p:bodyStyle>
      <a:lvl1pPr marL="170260" indent="-170260" algn="l" defTabSz="342900" rtl="0" eaLnBrk="1" latinLnBrk="0" hangingPunct="1">
        <a:lnSpc>
          <a:spcPct val="100000"/>
        </a:lnSpc>
        <a:spcBef>
          <a:spcPts val="0"/>
        </a:spcBef>
        <a:spcAft>
          <a:spcPts val="600"/>
        </a:spcAft>
        <a:buClr>
          <a:srgbClr val="7030A0"/>
        </a:buClr>
        <a:buSzPct val="10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83381" indent="-169069" algn="l" defTabSz="342900" rtl="0" eaLnBrk="1" latinLnBrk="0" hangingPunct="1">
        <a:lnSpc>
          <a:spcPct val="100000"/>
        </a:lnSpc>
        <a:spcBef>
          <a:spcPts val="0"/>
        </a:spcBef>
        <a:spcAft>
          <a:spcPts val="600"/>
        </a:spcAft>
        <a:buClr>
          <a:schemeClr val="tx2"/>
        </a:buClr>
        <a:buSzPct val="100000"/>
        <a:buFont typeface="Arial"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559594" indent="-130969" algn="l" defTabSz="342900" rtl="0" eaLnBrk="1" latinLnBrk="0" hangingPunct="1">
        <a:lnSpc>
          <a:spcPct val="100000"/>
        </a:lnSpc>
        <a:spcBef>
          <a:spcPts val="0"/>
        </a:spcBef>
        <a:spcAft>
          <a:spcPts val="600"/>
        </a:spcAft>
        <a:buClr>
          <a:schemeClr val="tx2"/>
        </a:buClr>
        <a:buSzPct val="100000"/>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3pPr>
      <a:lvl4pPr marL="685800" indent="-125016" algn="l" defTabSz="342900" rtl="0" eaLnBrk="1" latinLnBrk="0" hangingPunct="1">
        <a:lnSpc>
          <a:spcPct val="100000"/>
        </a:lnSpc>
        <a:spcBef>
          <a:spcPts val="0"/>
        </a:spcBef>
        <a:spcAft>
          <a:spcPts val="600"/>
        </a:spcAft>
        <a:buClr>
          <a:schemeClr val="accent4"/>
        </a:buClr>
        <a:buSzPct val="100000"/>
        <a:buFont typeface="Arial" panose="020B0604020202020204" pitchFamily="34" charset="0"/>
        <a:buChar char="•"/>
        <a:tabLst/>
        <a:defRPr sz="1350" kern="1200">
          <a:solidFill>
            <a:schemeClr val="tx1"/>
          </a:solidFill>
          <a:latin typeface="Calibri" panose="020F0502020204030204" pitchFamily="34" charset="0"/>
          <a:ea typeface="+mn-ea"/>
          <a:cs typeface="Arial"/>
        </a:defRPr>
      </a:lvl4pPr>
      <a:lvl5pPr marL="812006" indent="-126206" algn="l" defTabSz="342900" rtl="0" eaLnBrk="1" latinLnBrk="0" hangingPunct="1">
        <a:lnSpc>
          <a:spcPct val="100000"/>
        </a:lnSpc>
        <a:spcBef>
          <a:spcPts val="0"/>
        </a:spcBef>
        <a:spcAft>
          <a:spcPts val="600"/>
        </a:spcAft>
        <a:buClr>
          <a:schemeClr val="bg1">
            <a:lumMod val="65000"/>
          </a:schemeClr>
        </a:buClr>
        <a:buFont typeface="Arial"/>
        <a:buChar char="•"/>
        <a:defRPr sz="1350" kern="1200">
          <a:solidFill>
            <a:schemeClr val="tx1"/>
          </a:solidFill>
          <a:latin typeface="Calibri" panose="020F0502020204030204" pitchFamily="34" charset="0"/>
          <a:ea typeface="+mn-ea"/>
          <a:cs typeface="Arial"/>
        </a:defRPr>
      </a:lvl5pPr>
      <a:lvl6pPr marL="1885950" indent="-171450" algn="l" defTabSz="342900" rtl="0" eaLnBrk="1" latinLnBrk="0" hangingPunct="1">
        <a:lnSpc>
          <a:spcPct val="100000"/>
        </a:lnSpc>
        <a:spcBef>
          <a:spcPts val="0"/>
        </a:spcBef>
        <a:spcAft>
          <a:spcPts val="600"/>
        </a:spcAft>
        <a:buFont typeface="Arial"/>
        <a:buChar char="•"/>
        <a:defRPr sz="1350" kern="1200" baseline="0">
          <a:solidFill>
            <a:schemeClr val="tx1"/>
          </a:solidFill>
          <a:latin typeface="+mn-lt"/>
          <a:ea typeface="+mn-ea"/>
          <a:cs typeface="+mn-cs"/>
        </a:defRPr>
      </a:lvl6pPr>
      <a:lvl7pPr marL="1889522" indent="0" algn="l" defTabSz="342900" rtl="0" eaLnBrk="1" latinLnBrk="0" hangingPunct="1">
        <a:lnSpc>
          <a:spcPct val="100000"/>
        </a:lnSpc>
        <a:spcBef>
          <a:spcPts val="0"/>
        </a:spcBef>
        <a:spcAft>
          <a:spcPts val="600"/>
        </a:spcAft>
        <a:buFont typeface="Arial"/>
        <a:buNone/>
        <a:defRPr sz="1350" kern="1200">
          <a:solidFill>
            <a:schemeClr val="tx1"/>
          </a:solidFill>
          <a:latin typeface="+mn-lt"/>
          <a:ea typeface="+mn-ea"/>
          <a:cs typeface="+mn-cs"/>
        </a:defRPr>
      </a:lvl7pPr>
      <a:lvl8pPr marL="1889522" indent="0" algn="l" defTabSz="342900" rtl="0" eaLnBrk="1" latinLnBrk="0" hangingPunct="1">
        <a:lnSpc>
          <a:spcPct val="100000"/>
        </a:lnSpc>
        <a:spcBef>
          <a:spcPts val="0"/>
        </a:spcBef>
        <a:spcAft>
          <a:spcPts val="600"/>
        </a:spcAft>
        <a:buFontTx/>
        <a:buNone/>
        <a:defRPr sz="1350" kern="1200">
          <a:solidFill>
            <a:schemeClr val="tx1"/>
          </a:solidFill>
          <a:latin typeface="+mn-lt"/>
          <a:ea typeface="+mn-ea"/>
          <a:cs typeface="+mn-cs"/>
        </a:defRPr>
      </a:lvl8pPr>
      <a:lvl9pPr marL="1889522" indent="0" algn="l" defTabSz="342900" rtl="0" eaLnBrk="1" latinLnBrk="0" hangingPunct="1">
        <a:lnSpc>
          <a:spcPct val="100000"/>
        </a:lnSpc>
        <a:spcBef>
          <a:spcPts val="0"/>
        </a:spcBef>
        <a:spcAft>
          <a:spcPts val="600"/>
        </a:spcAft>
        <a:buFontTx/>
        <a:buNone/>
        <a:defRPr sz="135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408" y="359254"/>
            <a:ext cx="8229600" cy="664874"/>
          </a:xfrm>
          <a:prstGeom prst="rect">
            <a:avLst/>
          </a:prstGeom>
        </p:spPr>
        <p:txBody>
          <a:bodyPr vert="horz" lIns="0" tIns="0" rIns="91440" bIns="45720" rtlCol="0" anchor="ctr" anchorCtr="0">
            <a:noAutofit/>
          </a:bodyPr>
          <a:lstStyle/>
          <a:p>
            <a:r>
              <a:rPr lang="en-US"/>
              <a:t>Click to edit Master title style</a:t>
            </a:r>
            <a:endParaRPr lang="en-US" dirty="0"/>
          </a:p>
        </p:txBody>
      </p:sp>
      <p:sp>
        <p:nvSpPr>
          <p:cNvPr id="8" name="Text Placeholder 7"/>
          <p:cNvSpPr>
            <a:spLocks noGrp="1"/>
          </p:cNvSpPr>
          <p:nvPr>
            <p:ph type="body" idx="1"/>
          </p:nvPr>
        </p:nvSpPr>
        <p:spPr>
          <a:xfrm>
            <a:off x="393408" y="1319377"/>
            <a:ext cx="8229600" cy="5038559"/>
          </a:xfrm>
          <a:prstGeom prst="rect">
            <a:avLst/>
          </a:prstGeom>
        </p:spPr>
        <p:txBody>
          <a:bodyPr vert="horz" lIns="0" tIns="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Footer Placeholder 2"/>
          <p:cNvSpPr>
            <a:spLocks noGrp="1"/>
          </p:cNvSpPr>
          <p:nvPr>
            <p:ph type="ftr" sz="quarter" idx="3"/>
          </p:nvPr>
        </p:nvSpPr>
        <p:spPr>
          <a:xfrm>
            <a:off x="4874632" y="6540950"/>
            <a:ext cx="3835387" cy="249201"/>
          </a:xfrm>
          <a:prstGeom prst="rect">
            <a:avLst/>
          </a:prstGeom>
        </p:spPr>
        <p:txBody>
          <a:bodyPr/>
          <a:lstStyle>
            <a:lvl1pPr algn="r">
              <a:defRPr sz="450">
                <a:solidFill>
                  <a:schemeClr val="tx1">
                    <a:lumMod val="60000"/>
                    <a:lumOff val="40000"/>
                  </a:schemeClr>
                </a:solidFill>
              </a:defRPr>
            </a:lvl1pPr>
          </a:lstStyle>
          <a:p>
            <a:endParaRPr lang="en-US" dirty="0"/>
          </a:p>
        </p:txBody>
      </p:sp>
      <p:sp>
        <p:nvSpPr>
          <p:cNvPr id="9" name="Slide Number Placeholder 6"/>
          <p:cNvSpPr>
            <a:spLocks noGrp="1"/>
          </p:cNvSpPr>
          <p:nvPr>
            <p:ph type="sldNum" sz="quarter" idx="4"/>
          </p:nvPr>
        </p:nvSpPr>
        <p:spPr>
          <a:xfrm>
            <a:off x="8573392" y="6443107"/>
            <a:ext cx="406692" cy="365125"/>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34608583-B46F-41FD-B242-6D7F38CF1785}" type="slidenum">
              <a:rPr lang="en-US" smtClean="0"/>
              <a:t>‹#›</a:t>
            </a:fld>
            <a:endParaRPr lang="en-US" dirty="0"/>
          </a:p>
        </p:txBody>
      </p:sp>
      <p:pic>
        <p:nvPicPr>
          <p:cNvPr id="3" name="Picture 2"/>
          <p:cNvPicPr>
            <a:picLocks/>
          </p:cNvPicPr>
          <p:nvPr/>
        </p:nvPicPr>
        <p:blipFill rotWithShape="1">
          <a:blip r:embed="rId12">
            <a:extLst>
              <a:ext uri="{28A0092B-C50C-407E-A947-70E740481C1C}">
                <a14:useLocalDpi xmlns:a14="http://schemas.microsoft.com/office/drawing/2010/main" val="0"/>
              </a:ext>
            </a:extLst>
          </a:blip>
          <a:srcRect t="2" b="-2"/>
          <a:stretch/>
        </p:blipFill>
        <p:spPr>
          <a:xfrm flipH="1" flipV="1">
            <a:off x="378" y="-1"/>
            <a:ext cx="9143245" cy="109728"/>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899" y="6355275"/>
            <a:ext cx="1196596" cy="368184"/>
          </a:xfrm>
          <a:prstGeom prst="rect">
            <a:avLst/>
          </a:prstGeom>
        </p:spPr>
      </p:pic>
    </p:spTree>
    <p:extLst>
      <p:ext uri="{BB962C8B-B14F-4D97-AF65-F5344CB8AC3E}">
        <p14:creationId xmlns:p14="http://schemas.microsoft.com/office/powerpoint/2010/main" val="1971200391"/>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Lst>
  <p:txStyles>
    <p:titleStyle>
      <a:lvl1pPr algn="l" defTabSz="342900" rtl="0" eaLnBrk="1" latinLnBrk="0" hangingPunct="1">
        <a:lnSpc>
          <a:spcPct val="90000"/>
        </a:lnSpc>
        <a:spcBef>
          <a:spcPct val="0"/>
        </a:spcBef>
        <a:buNone/>
        <a:defRPr sz="2100" b="0" i="0" kern="1200">
          <a:solidFill>
            <a:schemeClr val="tx2"/>
          </a:solidFill>
          <a:latin typeface="Arial" panose="020B0604020202020204" pitchFamily="34" charset="0"/>
          <a:ea typeface="+mj-ea"/>
          <a:cs typeface="Arial" panose="020B0604020202020204" pitchFamily="34" charset="0"/>
        </a:defRPr>
      </a:lvl1pPr>
    </p:titleStyle>
    <p:bodyStyle>
      <a:lvl1pPr marL="170260" indent="-170260" algn="l" defTabSz="342900" rtl="0" eaLnBrk="1" latinLnBrk="0" hangingPunct="1">
        <a:lnSpc>
          <a:spcPct val="100000"/>
        </a:lnSpc>
        <a:spcBef>
          <a:spcPts val="0"/>
        </a:spcBef>
        <a:spcAft>
          <a:spcPts val="600"/>
        </a:spcAft>
        <a:buClr>
          <a:srgbClr val="7030A0"/>
        </a:buClr>
        <a:buSzPct val="10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383381" indent="-169069" algn="l" defTabSz="342900" rtl="0" eaLnBrk="1" latinLnBrk="0" hangingPunct="1">
        <a:lnSpc>
          <a:spcPct val="100000"/>
        </a:lnSpc>
        <a:spcBef>
          <a:spcPts val="0"/>
        </a:spcBef>
        <a:spcAft>
          <a:spcPts val="600"/>
        </a:spcAft>
        <a:buClr>
          <a:schemeClr val="tx2"/>
        </a:buClr>
        <a:buSzPct val="100000"/>
        <a:buFont typeface="Arial"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559594" indent="-130969" algn="l" defTabSz="342900" rtl="0" eaLnBrk="1" latinLnBrk="0" hangingPunct="1">
        <a:lnSpc>
          <a:spcPct val="100000"/>
        </a:lnSpc>
        <a:spcBef>
          <a:spcPts val="0"/>
        </a:spcBef>
        <a:spcAft>
          <a:spcPts val="600"/>
        </a:spcAft>
        <a:buClr>
          <a:schemeClr val="tx2"/>
        </a:buClr>
        <a:buSzPct val="100000"/>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3pPr>
      <a:lvl4pPr marL="685800" indent="-125016" algn="l" defTabSz="342900" rtl="0" eaLnBrk="1" latinLnBrk="0" hangingPunct="1">
        <a:lnSpc>
          <a:spcPct val="100000"/>
        </a:lnSpc>
        <a:spcBef>
          <a:spcPts val="0"/>
        </a:spcBef>
        <a:spcAft>
          <a:spcPts val="600"/>
        </a:spcAft>
        <a:buClr>
          <a:schemeClr val="accent4"/>
        </a:buClr>
        <a:buSzPct val="100000"/>
        <a:buFont typeface="Arial" panose="020B0604020202020204" pitchFamily="34" charset="0"/>
        <a:buChar char="•"/>
        <a:tabLst/>
        <a:defRPr sz="1350" kern="1200">
          <a:solidFill>
            <a:schemeClr val="tx1"/>
          </a:solidFill>
          <a:latin typeface="Calibri" panose="020F0502020204030204" pitchFamily="34" charset="0"/>
          <a:ea typeface="+mn-ea"/>
          <a:cs typeface="Arial"/>
        </a:defRPr>
      </a:lvl4pPr>
      <a:lvl5pPr marL="812006" indent="-126206" algn="l" defTabSz="342900" rtl="0" eaLnBrk="1" latinLnBrk="0" hangingPunct="1">
        <a:lnSpc>
          <a:spcPct val="100000"/>
        </a:lnSpc>
        <a:spcBef>
          <a:spcPts val="0"/>
        </a:spcBef>
        <a:spcAft>
          <a:spcPts val="600"/>
        </a:spcAft>
        <a:buClr>
          <a:schemeClr val="bg1">
            <a:lumMod val="65000"/>
          </a:schemeClr>
        </a:buClr>
        <a:buFont typeface="Arial"/>
        <a:buChar char="•"/>
        <a:defRPr sz="1350" kern="1200">
          <a:solidFill>
            <a:schemeClr val="tx1"/>
          </a:solidFill>
          <a:latin typeface="Calibri" panose="020F0502020204030204" pitchFamily="34" charset="0"/>
          <a:ea typeface="+mn-ea"/>
          <a:cs typeface="Arial"/>
        </a:defRPr>
      </a:lvl5pPr>
      <a:lvl6pPr marL="1885950" indent="-171450" algn="l" defTabSz="342900" rtl="0" eaLnBrk="1" latinLnBrk="0" hangingPunct="1">
        <a:lnSpc>
          <a:spcPct val="100000"/>
        </a:lnSpc>
        <a:spcBef>
          <a:spcPts val="0"/>
        </a:spcBef>
        <a:spcAft>
          <a:spcPts val="600"/>
        </a:spcAft>
        <a:buFont typeface="Arial"/>
        <a:buChar char="•"/>
        <a:defRPr sz="1350" kern="1200" baseline="0">
          <a:solidFill>
            <a:schemeClr val="tx1"/>
          </a:solidFill>
          <a:latin typeface="+mn-lt"/>
          <a:ea typeface="+mn-ea"/>
          <a:cs typeface="+mn-cs"/>
        </a:defRPr>
      </a:lvl6pPr>
      <a:lvl7pPr marL="1889522" indent="0" algn="l" defTabSz="342900" rtl="0" eaLnBrk="1" latinLnBrk="0" hangingPunct="1">
        <a:lnSpc>
          <a:spcPct val="100000"/>
        </a:lnSpc>
        <a:spcBef>
          <a:spcPts val="0"/>
        </a:spcBef>
        <a:spcAft>
          <a:spcPts val="600"/>
        </a:spcAft>
        <a:buFont typeface="Arial"/>
        <a:buNone/>
        <a:defRPr sz="1350" kern="1200">
          <a:solidFill>
            <a:schemeClr val="tx1"/>
          </a:solidFill>
          <a:latin typeface="+mn-lt"/>
          <a:ea typeface="+mn-ea"/>
          <a:cs typeface="+mn-cs"/>
        </a:defRPr>
      </a:lvl7pPr>
      <a:lvl8pPr marL="1889522" indent="0" algn="l" defTabSz="342900" rtl="0" eaLnBrk="1" latinLnBrk="0" hangingPunct="1">
        <a:lnSpc>
          <a:spcPct val="100000"/>
        </a:lnSpc>
        <a:spcBef>
          <a:spcPts val="0"/>
        </a:spcBef>
        <a:spcAft>
          <a:spcPts val="600"/>
        </a:spcAft>
        <a:buFontTx/>
        <a:buNone/>
        <a:defRPr sz="1350" kern="1200">
          <a:solidFill>
            <a:schemeClr val="tx1"/>
          </a:solidFill>
          <a:latin typeface="+mn-lt"/>
          <a:ea typeface="+mn-ea"/>
          <a:cs typeface="+mn-cs"/>
        </a:defRPr>
      </a:lvl8pPr>
      <a:lvl9pPr marL="1889522" indent="0" algn="l" defTabSz="342900" rtl="0" eaLnBrk="1" latinLnBrk="0" hangingPunct="1">
        <a:lnSpc>
          <a:spcPct val="100000"/>
        </a:lnSpc>
        <a:spcBef>
          <a:spcPts val="0"/>
        </a:spcBef>
        <a:spcAft>
          <a:spcPts val="600"/>
        </a:spcAft>
        <a:buFontTx/>
        <a:buNone/>
        <a:defRPr sz="135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PCG_ChooseHealth_Presentation_TextArt.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820744" y="114300"/>
            <a:ext cx="77676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820744" y="1600206"/>
            <a:ext cx="77676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3794125" y="6289687"/>
            <a:ext cx="17589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751">
                <a:solidFill>
                  <a:srgbClr val="FFFFFF"/>
                </a:solidFill>
                <a:latin typeface="Times" panose="02020603050405020304" pitchFamily="18" charset="0"/>
                <a:cs typeface="Times" panose="02020603050405020304" pitchFamily="18" charset="0"/>
              </a:defRPr>
            </a:lvl1pPr>
          </a:lstStyle>
          <a:p>
            <a:pPr>
              <a:defRPr/>
            </a:pPr>
            <a:fld id="{AC8945FC-7FC2-4FDD-88F8-9903978BEADD}" type="slidenum">
              <a:rPr lang="en-US" altLang="en-US"/>
              <a:pPr>
                <a:defRPr/>
              </a:pPr>
              <a:t>‹#›</a:t>
            </a:fld>
            <a:endParaRPr lang="en-US" altLang="en-US" dirty="0"/>
          </a:p>
        </p:txBody>
      </p:sp>
    </p:spTree>
    <p:extLst>
      <p:ext uri="{BB962C8B-B14F-4D97-AF65-F5344CB8AC3E}">
        <p14:creationId xmlns:p14="http://schemas.microsoft.com/office/powerpoint/2010/main" val="1061399294"/>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Lst>
  <p:hf hdr="0" ftr="0" dt="0"/>
  <p:txStyles>
    <p:titleStyle>
      <a:lvl1pPr algn="l" defTabSz="342891" rtl="0" eaLnBrk="0" fontAlgn="base" hangingPunct="0">
        <a:spcBef>
          <a:spcPct val="0"/>
        </a:spcBef>
        <a:spcAft>
          <a:spcPct val="0"/>
        </a:spcAft>
        <a:defRPr sz="2700" kern="1200">
          <a:solidFill>
            <a:srgbClr val="FFFFFF"/>
          </a:solidFill>
          <a:latin typeface="+mj-lt"/>
          <a:ea typeface="+mj-ea"/>
          <a:cs typeface="Times"/>
        </a:defRPr>
      </a:lvl1pPr>
      <a:lvl2pPr algn="l" defTabSz="342891" rtl="0" eaLnBrk="0" fontAlgn="base" hangingPunct="0">
        <a:spcBef>
          <a:spcPct val="0"/>
        </a:spcBef>
        <a:spcAft>
          <a:spcPct val="0"/>
        </a:spcAft>
        <a:defRPr sz="2700">
          <a:solidFill>
            <a:srgbClr val="FFFFFF"/>
          </a:solidFill>
          <a:latin typeface="Arial" panose="020B0604020202020204" pitchFamily="34" charset="0"/>
          <a:cs typeface="Times" panose="02020603050405020304" pitchFamily="18" charset="0"/>
        </a:defRPr>
      </a:lvl2pPr>
      <a:lvl3pPr algn="l" defTabSz="342891" rtl="0" eaLnBrk="0" fontAlgn="base" hangingPunct="0">
        <a:spcBef>
          <a:spcPct val="0"/>
        </a:spcBef>
        <a:spcAft>
          <a:spcPct val="0"/>
        </a:spcAft>
        <a:defRPr sz="2700">
          <a:solidFill>
            <a:srgbClr val="FFFFFF"/>
          </a:solidFill>
          <a:latin typeface="Arial" panose="020B0604020202020204" pitchFamily="34" charset="0"/>
          <a:cs typeface="Times" panose="02020603050405020304" pitchFamily="18" charset="0"/>
        </a:defRPr>
      </a:lvl3pPr>
      <a:lvl4pPr algn="l" defTabSz="342891" rtl="0" eaLnBrk="0" fontAlgn="base" hangingPunct="0">
        <a:spcBef>
          <a:spcPct val="0"/>
        </a:spcBef>
        <a:spcAft>
          <a:spcPct val="0"/>
        </a:spcAft>
        <a:defRPr sz="2700">
          <a:solidFill>
            <a:srgbClr val="FFFFFF"/>
          </a:solidFill>
          <a:latin typeface="Arial" panose="020B0604020202020204" pitchFamily="34" charset="0"/>
          <a:cs typeface="Times" panose="02020603050405020304" pitchFamily="18" charset="0"/>
        </a:defRPr>
      </a:lvl4pPr>
      <a:lvl5pPr algn="l" defTabSz="342891" rtl="0" eaLnBrk="0" fontAlgn="base" hangingPunct="0">
        <a:spcBef>
          <a:spcPct val="0"/>
        </a:spcBef>
        <a:spcAft>
          <a:spcPct val="0"/>
        </a:spcAft>
        <a:defRPr sz="2700">
          <a:solidFill>
            <a:srgbClr val="FFFFFF"/>
          </a:solidFill>
          <a:latin typeface="Arial" panose="020B0604020202020204" pitchFamily="34" charset="0"/>
          <a:cs typeface="Times" panose="02020603050405020304" pitchFamily="18" charset="0"/>
        </a:defRPr>
      </a:lvl5pPr>
      <a:lvl6pPr marL="342891" algn="l" defTabSz="342891" rtl="0" fontAlgn="base">
        <a:spcBef>
          <a:spcPct val="0"/>
        </a:spcBef>
        <a:spcAft>
          <a:spcPct val="0"/>
        </a:spcAft>
        <a:defRPr sz="2700">
          <a:solidFill>
            <a:srgbClr val="FFFFFF"/>
          </a:solidFill>
          <a:latin typeface="Arial" panose="020B0604020202020204" pitchFamily="34" charset="0"/>
          <a:cs typeface="Times" panose="02020603050405020304" pitchFamily="18" charset="0"/>
        </a:defRPr>
      </a:lvl6pPr>
      <a:lvl7pPr marL="685783" algn="l" defTabSz="342891" rtl="0" fontAlgn="base">
        <a:spcBef>
          <a:spcPct val="0"/>
        </a:spcBef>
        <a:spcAft>
          <a:spcPct val="0"/>
        </a:spcAft>
        <a:defRPr sz="2700">
          <a:solidFill>
            <a:srgbClr val="FFFFFF"/>
          </a:solidFill>
          <a:latin typeface="Arial" panose="020B0604020202020204" pitchFamily="34" charset="0"/>
          <a:cs typeface="Times" panose="02020603050405020304" pitchFamily="18" charset="0"/>
        </a:defRPr>
      </a:lvl7pPr>
      <a:lvl8pPr marL="1028674" algn="l" defTabSz="342891" rtl="0" fontAlgn="base">
        <a:spcBef>
          <a:spcPct val="0"/>
        </a:spcBef>
        <a:spcAft>
          <a:spcPct val="0"/>
        </a:spcAft>
        <a:defRPr sz="2700">
          <a:solidFill>
            <a:srgbClr val="FFFFFF"/>
          </a:solidFill>
          <a:latin typeface="Arial" panose="020B0604020202020204" pitchFamily="34" charset="0"/>
          <a:cs typeface="Times" panose="02020603050405020304" pitchFamily="18" charset="0"/>
        </a:defRPr>
      </a:lvl8pPr>
      <a:lvl9pPr marL="1371566" algn="l" defTabSz="342891" rtl="0" fontAlgn="base">
        <a:spcBef>
          <a:spcPct val="0"/>
        </a:spcBef>
        <a:spcAft>
          <a:spcPct val="0"/>
        </a:spcAft>
        <a:defRPr sz="2700">
          <a:solidFill>
            <a:srgbClr val="FFFFFF"/>
          </a:solidFill>
          <a:latin typeface="Arial" panose="020B0604020202020204" pitchFamily="34" charset="0"/>
          <a:cs typeface="Times" panose="02020603050405020304" pitchFamily="18" charset="0"/>
        </a:defRPr>
      </a:lvl9pPr>
    </p:titleStyle>
    <p:bodyStyle>
      <a:lvl1pPr marL="136919" indent="-204783" algn="l" defTabSz="342891" rtl="0" eaLnBrk="0" fontAlgn="base" hangingPunct="0">
        <a:spcBef>
          <a:spcPts val="572"/>
        </a:spcBef>
        <a:spcAft>
          <a:spcPct val="0"/>
        </a:spcAft>
        <a:buClr>
          <a:srgbClr val="0083D9"/>
        </a:buClr>
        <a:buFont typeface="Arial" panose="020B0604020202020204" pitchFamily="34" charset="0"/>
        <a:buChar char="•"/>
        <a:defRPr sz="2100" kern="1200">
          <a:solidFill>
            <a:srgbClr val="877E72"/>
          </a:solidFill>
          <a:latin typeface="Arial"/>
          <a:ea typeface="+mn-ea"/>
          <a:cs typeface="Arial"/>
        </a:defRPr>
      </a:lvl1pPr>
      <a:lvl2pPr marL="557199" indent="-214308" algn="l" defTabSz="342891" rtl="0" eaLnBrk="0" fontAlgn="base" hangingPunct="0">
        <a:spcBef>
          <a:spcPct val="20000"/>
        </a:spcBef>
        <a:spcAft>
          <a:spcPct val="0"/>
        </a:spcAft>
        <a:buClr>
          <a:srgbClr val="0083D9"/>
        </a:buClr>
        <a:buFont typeface="Arial" panose="020B0604020202020204" pitchFamily="34" charset="0"/>
        <a:buChar char="•"/>
        <a:defRPr sz="2100" kern="1200">
          <a:solidFill>
            <a:srgbClr val="877E72"/>
          </a:solidFill>
          <a:latin typeface="Arial"/>
          <a:ea typeface="+mn-ea"/>
          <a:cs typeface="Arial"/>
        </a:defRPr>
      </a:lvl2pPr>
      <a:lvl3pPr marL="857229" indent="-171446" algn="l" defTabSz="342891" rtl="0" eaLnBrk="0" fontAlgn="base" hangingPunct="0">
        <a:spcBef>
          <a:spcPct val="20000"/>
        </a:spcBef>
        <a:spcAft>
          <a:spcPct val="0"/>
        </a:spcAft>
        <a:buClr>
          <a:srgbClr val="0083D9"/>
        </a:buClr>
        <a:buFont typeface="Arial" panose="020B0604020202020204" pitchFamily="34" charset="0"/>
        <a:buChar char="•"/>
        <a:defRPr sz="2100" kern="1200">
          <a:solidFill>
            <a:srgbClr val="877E72"/>
          </a:solidFill>
          <a:latin typeface="Arial"/>
          <a:ea typeface="+mn-ea"/>
          <a:cs typeface="Arial"/>
        </a:defRPr>
      </a:lvl3pPr>
      <a:lvl4pPr marL="1200121" indent="-171446" algn="l" defTabSz="342891" rtl="0" eaLnBrk="0" fontAlgn="base" hangingPunct="0">
        <a:spcBef>
          <a:spcPct val="20000"/>
        </a:spcBef>
        <a:spcAft>
          <a:spcPct val="0"/>
        </a:spcAft>
        <a:buClr>
          <a:srgbClr val="0083D9"/>
        </a:buClr>
        <a:buFont typeface="Arial" panose="020B0604020202020204" pitchFamily="34" charset="0"/>
        <a:buChar char="•"/>
        <a:defRPr sz="2100" kern="1200">
          <a:solidFill>
            <a:srgbClr val="877E72"/>
          </a:solidFill>
          <a:latin typeface="Arial"/>
          <a:ea typeface="+mn-ea"/>
          <a:cs typeface="Arial"/>
        </a:defRPr>
      </a:lvl4pPr>
      <a:lvl5pPr marL="1543012" indent="-171446" algn="l" defTabSz="342891" rtl="0" eaLnBrk="0" fontAlgn="base" hangingPunct="0">
        <a:spcBef>
          <a:spcPct val="20000"/>
        </a:spcBef>
        <a:spcAft>
          <a:spcPct val="0"/>
        </a:spcAft>
        <a:buClr>
          <a:srgbClr val="0083D9"/>
        </a:buClr>
        <a:buFont typeface="Arial" panose="020B0604020202020204" pitchFamily="34" charset="0"/>
        <a:buChar char="•"/>
        <a:defRPr sz="2100" kern="1200">
          <a:solidFill>
            <a:srgbClr val="877E72"/>
          </a:solidFill>
          <a:latin typeface="Arial"/>
          <a:ea typeface="+mn-ea"/>
          <a:cs typeface="Arial"/>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87400"/>
            <a:ext cx="8229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2159002"/>
            <a:ext cx="8229600" cy="3534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6460511"/>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Lst>
  <p:transition spd="slow">
    <p:fade/>
  </p:transition>
  <p:hf hdr="0" ftr="0" dt="0"/>
  <p:txStyles>
    <p:titleStyle>
      <a:lvl1pPr algn="ctr" defTabSz="457189" rtl="0" eaLnBrk="0" fontAlgn="base" hangingPunct="0">
        <a:spcBef>
          <a:spcPct val="0"/>
        </a:spcBef>
        <a:spcAft>
          <a:spcPct val="0"/>
        </a:spcAft>
        <a:defRPr sz="3200" kern="1200">
          <a:solidFill>
            <a:schemeClr val="bg1"/>
          </a:solidFill>
          <a:latin typeface="Calibri"/>
          <a:ea typeface="Geneva" pitchFamily="-65" charset="-128"/>
          <a:cs typeface="Calibri"/>
        </a:defRPr>
      </a:lvl1pPr>
      <a:lvl2pPr algn="ctr" defTabSz="457189"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189"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189"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189"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189" algn="ctr" defTabSz="457189"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378" algn="ctr" defTabSz="457189"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566" algn="ctr" defTabSz="457189"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754" algn="ctr" defTabSz="457189"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892" indent="-342892" algn="l" defTabSz="457189" rtl="0" eaLnBrk="0" fontAlgn="base" hangingPunct="0">
        <a:spcBef>
          <a:spcPct val="20000"/>
        </a:spcBef>
        <a:spcAft>
          <a:spcPct val="0"/>
        </a:spcAft>
        <a:buFont typeface="Arial" charset="0"/>
        <a:buChar char="•"/>
        <a:defRPr kern="1200">
          <a:solidFill>
            <a:schemeClr val="bg1"/>
          </a:solidFill>
          <a:latin typeface="Calibri"/>
          <a:ea typeface="Geneva" pitchFamily="-65" charset="-128"/>
          <a:cs typeface="Calibri"/>
        </a:defRPr>
      </a:lvl1pPr>
      <a:lvl2pPr marL="742931" indent="-285743" algn="l" defTabSz="457189" rtl="0" eaLnBrk="0" fontAlgn="base" hangingPunct="0">
        <a:spcBef>
          <a:spcPct val="20000"/>
        </a:spcBef>
        <a:spcAft>
          <a:spcPct val="0"/>
        </a:spcAft>
        <a:buFont typeface="Arial" charset="0"/>
        <a:buChar char="–"/>
        <a:defRPr kern="1200">
          <a:solidFill>
            <a:schemeClr val="bg1"/>
          </a:solidFill>
          <a:latin typeface="Calibri"/>
          <a:ea typeface="Geneva" pitchFamily="-65" charset="-128"/>
          <a:cs typeface="Calibri"/>
        </a:defRPr>
      </a:lvl2pPr>
      <a:lvl3pPr marL="1142972" indent="-228594" algn="l" defTabSz="457189" rtl="0" eaLnBrk="0" fontAlgn="base" hangingPunct="0">
        <a:spcBef>
          <a:spcPct val="20000"/>
        </a:spcBef>
        <a:spcAft>
          <a:spcPct val="0"/>
        </a:spcAft>
        <a:buFont typeface="Arial" charset="0"/>
        <a:buChar char="•"/>
        <a:defRPr kern="1200">
          <a:solidFill>
            <a:schemeClr val="bg1"/>
          </a:solidFill>
          <a:latin typeface="Calibri"/>
          <a:ea typeface="ヒラギノ角ゴ Pro W3" charset="-128"/>
          <a:cs typeface="Calibri"/>
        </a:defRPr>
      </a:lvl3pPr>
      <a:lvl4pPr marL="1600160" indent="-228594" algn="l" defTabSz="457189" rtl="0" eaLnBrk="0" fontAlgn="base" hangingPunct="0">
        <a:spcBef>
          <a:spcPct val="20000"/>
        </a:spcBef>
        <a:spcAft>
          <a:spcPct val="0"/>
        </a:spcAft>
        <a:buFont typeface="Arial" charset="0"/>
        <a:buChar char="–"/>
        <a:defRPr kern="1200">
          <a:solidFill>
            <a:schemeClr val="bg1"/>
          </a:solidFill>
          <a:latin typeface="Calibri"/>
          <a:ea typeface="ヒラギノ角ゴ Pro W3" charset="-128"/>
          <a:cs typeface="Calibri"/>
        </a:defRPr>
      </a:lvl4pPr>
      <a:lvl5pPr marL="2057348" indent="-228594" algn="l" defTabSz="457189" rtl="0" eaLnBrk="0" fontAlgn="base" hangingPunct="0">
        <a:spcBef>
          <a:spcPct val="20000"/>
        </a:spcBef>
        <a:spcAft>
          <a:spcPct val="0"/>
        </a:spcAft>
        <a:buFont typeface="Arial" charset="0"/>
        <a:buChar char="»"/>
        <a:defRPr kern="1200">
          <a:solidFill>
            <a:schemeClr val="bg1"/>
          </a:solidFill>
          <a:latin typeface="Calibri"/>
          <a:ea typeface="ヒラギノ角ゴ Pro W3" charset="-128"/>
          <a:cs typeface="Calibri"/>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1" cstate="screen">
            <a:alphaModFix/>
            <a:extLst>
              <a:ext uri="{28A0092B-C50C-407E-A947-70E740481C1C}">
                <a14:useLocalDpi xmlns:a14="http://schemas.microsoft.com/office/drawing/2010/main"/>
              </a:ext>
            </a:extLst>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787400"/>
            <a:ext cx="8229600" cy="990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2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200" b="0" i="0" u="none" strike="noStrike" cap="none">
                <a:solidFill>
                  <a:schemeClr val="dk1"/>
                </a:solidFill>
                <a:latin typeface="Helvetica Neue"/>
                <a:ea typeface="Helvetica Neue"/>
                <a:cs typeface="Helvetica Neue"/>
                <a:sym typeface="Helvetica Neue"/>
              </a:defRPr>
            </a:lvl2pPr>
            <a:lvl3pPr marR="0" lvl="2" algn="ctr" rtl="0">
              <a:spcBef>
                <a:spcPts val="0"/>
              </a:spcBef>
              <a:spcAft>
                <a:spcPts val="0"/>
              </a:spcAft>
              <a:buSzPts val="1400"/>
              <a:buNone/>
              <a:defRPr sz="3200" b="0" i="0" u="none" strike="noStrike" cap="none">
                <a:solidFill>
                  <a:schemeClr val="dk1"/>
                </a:solidFill>
                <a:latin typeface="Helvetica Neue"/>
                <a:ea typeface="Helvetica Neue"/>
                <a:cs typeface="Helvetica Neue"/>
                <a:sym typeface="Helvetica Neue"/>
              </a:defRPr>
            </a:lvl3pPr>
            <a:lvl4pPr marR="0" lvl="3" algn="ctr" rtl="0">
              <a:spcBef>
                <a:spcPts val="0"/>
              </a:spcBef>
              <a:spcAft>
                <a:spcPts val="0"/>
              </a:spcAft>
              <a:buSzPts val="1400"/>
              <a:buNone/>
              <a:defRPr sz="3200" b="0" i="0" u="none" strike="noStrike" cap="none">
                <a:solidFill>
                  <a:schemeClr val="dk1"/>
                </a:solidFill>
                <a:latin typeface="Helvetica Neue"/>
                <a:ea typeface="Helvetica Neue"/>
                <a:cs typeface="Helvetica Neue"/>
                <a:sym typeface="Helvetica Neue"/>
              </a:defRPr>
            </a:lvl4pPr>
            <a:lvl5pPr marR="0" lvl="4" algn="ctr" rtl="0">
              <a:spcBef>
                <a:spcPts val="0"/>
              </a:spcBef>
              <a:spcAft>
                <a:spcPts val="0"/>
              </a:spcAft>
              <a:buSzPts val="1400"/>
              <a:buNone/>
              <a:defRPr sz="3200" b="0" i="0" u="none" strike="noStrike" cap="none">
                <a:solidFill>
                  <a:schemeClr val="dk1"/>
                </a:solidFill>
                <a:latin typeface="Helvetica Neue"/>
                <a:ea typeface="Helvetica Neue"/>
                <a:cs typeface="Helvetica Neue"/>
                <a:sym typeface="Helvetica Neue"/>
              </a:defRPr>
            </a:lvl5pPr>
            <a:lvl6pPr marR="0" lvl="5" algn="ctr" rtl="0">
              <a:spcBef>
                <a:spcPts val="0"/>
              </a:spcBef>
              <a:spcAft>
                <a:spcPts val="0"/>
              </a:spcAft>
              <a:buSzPts val="1400"/>
              <a:buNone/>
              <a:defRPr sz="3200" b="0" i="0" u="none" strike="noStrike" cap="none">
                <a:solidFill>
                  <a:schemeClr val="dk1"/>
                </a:solidFill>
                <a:latin typeface="Helvetica Neue"/>
                <a:ea typeface="Helvetica Neue"/>
                <a:cs typeface="Helvetica Neue"/>
                <a:sym typeface="Helvetica Neue"/>
              </a:defRPr>
            </a:lvl6pPr>
            <a:lvl7pPr marR="0" lvl="6" algn="ctr" rtl="0">
              <a:spcBef>
                <a:spcPts val="0"/>
              </a:spcBef>
              <a:spcAft>
                <a:spcPts val="0"/>
              </a:spcAft>
              <a:buSzPts val="1400"/>
              <a:buNone/>
              <a:defRPr sz="3200" b="0" i="0" u="none" strike="noStrike" cap="none">
                <a:solidFill>
                  <a:schemeClr val="dk1"/>
                </a:solidFill>
                <a:latin typeface="Helvetica Neue"/>
                <a:ea typeface="Helvetica Neue"/>
                <a:cs typeface="Helvetica Neue"/>
                <a:sym typeface="Helvetica Neue"/>
              </a:defRPr>
            </a:lvl7pPr>
            <a:lvl8pPr marR="0" lvl="7" algn="ctr" rtl="0">
              <a:spcBef>
                <a:spcPts val="0"/>
              </a:spcBef>
              <a:spcAft>
                <a:spcPts val="0"/>
              </a:spcAft>
              <a:buSzPts val="1400"/>
              <a:buNone/>
              <a:defRPr sz="3200" b="0" i="0" u="none" strike="noStrike" cap="none">
                <a:solidFill>
                  <a:schemeClr val="dk1"/>
                </a:solidFill>
                <a:latin typeface="Helvetica Neue"/>
                <a:ea typeface="Helvetica Neue"/>
                <a:cs typeface="Helvetica Neue"/>
                <a:sym typeface="Helvetica Neue"/>
              </a:defRPr>
            </a:lvl8pPr>
            <a:lvl9pPr marR="0" lvl="8" algn="ctr" rtl="0">
              <a:spcBef>
                <a:spcPts val="0"/>
              </a:spcBef>
              <a:spcAft>
                <a:spcPts val="0"/>
              </a:spcAft>
              <a:buSzPts val="1400"/>
              <a:buNone/>
              <a:defRPr sz="3200" b="0" i="0" u="none" strike="noStrike" cap="none">
                <a:solidFill>
                  <a:schemeClr val="dk1"/>
                </a:solidFill>
                <a:latin typeface="Helvetica Neue"/>
                <a:ea typeface="Helvetica Neue"/>
                <a:cs typeface="Helvetica Neue"/>
                <a:sym typeface="Helvetica Neue"/>
              </a:defRPr>
            </a:lvl9pPr>
          </a:lstStyle>
          <a:p>
            <a:endParaRPr/>
          </a:p>
        </p:txBody>
      </p:sp>
      <p:sp>
        <p:nvSpPr>
          <p:cNvPr id="52" name="Google Shape;52;p13"/>
          <p:cNvSpPr txBox="1">
            <a:spLocks noGrp="1"/>
          </p:cNvSpPr>
          <p:nvPr>
            <p:ph type="body" idx="1"/>
          </p:nvPr>
        </p:nvSpPr>
        <p:spPr>
          <a:xfrm>
            <a:off x="457200" y="2159002"/>
            <a:ext cx="8229600" cy="3534833"/>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63384449"/>
      </p:ext>
    </p:extLst>
  </p:cSld>
  <p:clrMap bg1="lt1" tx1="dk1" bg2="dk2" tx2="lt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8776ED7-30E0-4980-8866-82D4DDC77748}" type="datetimeFigureOut">
              <a:rPr lang="en-US" smtClean="0">
                <a:solidFill>
                  <a:prstClr val="black">
                    <a:tint val="75000"/>
                  </a:prstClr>
                </a:solidFill>
              </a:rPr>
              <a:pPr/>
              <a:t>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558C5AF-F0DB-47D6-9198-014DFD2238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166038"/>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Lst>
  <p:transition spd="slow">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2590801"/>
            <a:ext cx="8229600" cy="3534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Helvetica Neue" charset="0"/>
              </a:defRPr>
            </a:lvl1pPr>
          </a:lstStyle>
          <a:p>
            <a:pPr>
              <a:defRPr/>
            </a:pPr>
            <a:r>
              <a:rPr lang="en-US"/>
              <a:t>1</a:t>
            </a:r>
          </a:p>
        </p:txBody>
      </p:sp>
    </p:spTree>
    <p:extLst>
      <p:ext uri="{BB962C8B-B14F-4D97-AF65-F5344CB8AC3E}">
        <p14:creationId xmlns:p14="http://schemas.microsoft.com/office/powerpoint/2010/main" val="3336806050"/>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Lst>
  <p:hf sldNum="0" hdr="0" ftr="0" dt="0"/>
  <p:txStyles>
    <p:titleStyle>
      <a:lvl1pPr algn="ctr" defTabSz="457200" rtl="0" eaLnBrk="1" fontAlgn="base" hangingPunct="1">
        <a:spcBef>
          <a:spcPct val="0"/>
        </a:spcBef>
        <a:spcAft>
          <a:spcPct val="0"/>
        </a:spcAft>
        <a:defRPr sz="3200" kern="1200">
          <a:solidFill>
            <a:schemeClr val="bg1"/>
          </a:solidFill>
          <a:latin typeface="Calibri"/>
          <a:ea typeface="Geneva" pitchFamily="-65" charset="-128"/>
          <a:cs typeface="Calibri"/>
        </a:defRPr>
      </a:lvl1pPr>
      <a:lvl2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eaLnBrk="1" fontAlgn="base" hangingPunct="1">
        <a:spcBef>
          <a:spcPct val="0"/>
        </a:spcBef>
        <a:spcAft>
          <a:spcPct val="0"/>
        </a:spcAft>
        <a:defRPr sz="3200">
          <a:solidFill>
            <a:schemeClr val="tx1"/>
          </a:solidFill>
          <a:latin typeface="Helvetica Neue" pitchFamily="-65" charset="0"/>
          <a:ea typeface="Geneva" pitchFamily="-65" charset="-128"/>
          <a:cs typeface="Geneva" pitchFamily="-65" charset="-128"/>
        </a:defRPr>
      </a:lvl9pPr>
    </p:titleStyle>
    <p:bodyStyle>
      <a:lvl1pPr marL="342900" indent="-342900" algn="l" defTabSz="457200" rtl="0" eaLnBrk="1" fontAlgn="base" hangingPunct="1">
        <a:spcBef>
          <a:spcPct val="20000"/>
        </a:spcBef>
        <a:spcAft>
          <a:spcPct val="0"/>
        </a:spcAft>
        <a:buFont typeface="Arial" charset="0"/>
        <a:buChar char="•"/>
        <a:defRPr kern="1200">
          <a:solidFill>
            <a:schemeClr val="tx2"/>
          </a:solidFill>
          <a:latin typeface="Calibri"/>
          <a:ea typeface="Geneva" pitchFamily="-65" charset="-128"/>
          <a:cs typeface="Calibri"/>
        </a:defRPr>
      </a:lvl1pPr>
      <a:lvl2pPr marL="742950" indent="-285750" algn="l" defTabSz="457200" rtl="0" eaLnBrk="1" fontAlgn="base" hangingPunct="1">
        <a:spcBef>
          <a:spcPct val="20000"/>
        </a:spcBef>
        <a:spcAft>
          <a:spcPct val="0"/>
        </a:spcAft>
        <a:buFont typeface="Arial" charset="0"/>
        <a:buChar char="–"/>
        <a:defRPr kern="1200">
          <a:solidFill>
            <a:schemeClr val="tx2"/>
          </a:solidFill>
          <a:latin typeface="Calibri"/>
          <a:ea typeface="Geneva" pitchFamily="-65" charset="-128"/>
          <a:cs typeface="Calibri"/>
        </a:defRPr>
      </a:lvl2pPr>
      <a:lvl3pPr marL="1143000" indent="-228600" algn="l" defTabSz="457200" rtl="0" eaLnBrk="1" fontAlgn="base" hangingPunct="1">
        <a:spcBef>
          <a:spcPct val="20000"/>
        </a:spcBef>
        <a:spcAft>
          <a:spcPct val="0"/>
        </a:spcAft>
        <a:buFont typeface="Arial" charset="0"/>
        <a:buChar char="•"/>
        <a:defRPr kern="1200">
          <a:solidFill>
            <a:schemeClr val="tx2"/>
          </a:solidFill>
          <a:latin typeface="Calibri"/>
          <a:ea typeface="ヒラギノ角ゴ Pro W3" charset="-128"/>
          <a:cs typeface="Calibri"/>
        </a:defRPr>
      </a:lvl3pPr>
      <a:lvl4pPr marL="1600200" indent="-228600" algn="l" defTabSz="457200" rtl="0" eaLnBrk="1" fontAlgn="base" hangingPunct="1">
        <a:spcBef>
          <a:spcPct val="20000"/>
        </a:spcBef>
        <a:spcAft>
          <a:spcPct val="0"/>
        </a:spcAft>
        <a:buFont typeface="Arial" charset="0"/>
        <a:buChar char="–"/>
        <a:defRPr kern="1200">
          <a:solidFill>
            <a:schemeClr val="tx2"/>
          </a:solidFill>
          <a:latin typeface="Calibri"/>
          <a:ea typeface="ヒラギノ角ゴ Pro W3" charset="-128"/>
          <a:cs typeface="Calibri"/>
        </a:defRPr>
      </a:lvl4pPr>
      <a:lvl5pPr marL="2057400" indent="-228600" algn="l" defTabSz="457200" rtl="0" eaLnBrk="1" fontAlgn="base" hangingPunct="1">
        <a:spcBef>
          <a:spcPct val="20000"/>
        </a:spcBef>
        <a:spcAft>
          <a:spcPct val="0"/>
        </a:spcAft>
        <a:buFont typeface="Arial" charset="0"/>
        <a:buChar char="»"/>
        <a:defRPr kern="1200">
          <a:solidFill>
            <a:schemeClr val="tx2"/>
          </a:solidFill>
          <a:latin typeface="Calibri"/>
          <a:ea typeface="ヒラギノ角ゴ Pro W3" charset="-128"/>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mailto:elisabeth.massa@delaware.gov"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hyperlink" Target="https://nam11.safelinks.protection.outlook.com/?url=https%3A%2F%2Fyoutu.be%2FDxPOcHzgjh4&amp;data=05%7C01%7CStacy.Ferguson%40mercyhealth.org%7Cefa73addf37548496b3908dbd50805a1%7C0d91e6194a2c4c80b9598fdf518e52e8%7C0%7C0%7C638338002656320521%7CUnknown%7CTWFpbGZsb3d8eyJWIjoiMC4wLjAwMDAiLCJQIjoiV2luMzIiLCJBTiI6Ik1haWwiLCJXVCI6Mn0%3D%7C3000%7C%7C%7C&amp;sdata=JUHpy9jfTndcfHNcQpy3uaAOS9K8umXUvr6d1JbIf9o%3D&amp;reserved=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4AF-MUECdmY" TargetMode="External"/><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38.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38.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56.xml"/><Relationship Id="rId5" Type="http://schemas.openxmlformats.org/officeDocument/2006/relationships/image" Target="../media/image59.jpeg"/><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65.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80.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8287D2-D606-4A54-A5F3-3490311B621F}"/>
              </a:ext>
            </a:extLst>
          </p:cNvPr>
          <p:cNvSpPr>
            <a:spLocks noGrp="1"/>
          </p:cNvSpPr>
          <p:nvPr>
            <p:ph type="ctrTitle"/>
          </p:nvPr>
        </p:nvSpPr>
        <p:spPr/>
        <p:txBody>
          <a:bodyPr/>
          <a:lstStyle/>
          <a:p>
            <a:r>
              <a:rPr lang="en-US" dirty="0"/>
              <a:t>Delaware Health Care Commission </a:t>
            </a:r>
          </a:p>
        </p:txBody>
      </p:sp>
      <p:sp>
        <p:nvSpPr>
          <p:cNvPr id="6" name="Subtitle 5">
            <a:extLst>
              <a:ext uri="{FF2B5EF4-FFF2-40B4-BE49-F238E27FC236}">
                <a16:creationId xmlns:a16="http://schemas.microsoft.com/office/drawing/2014/main" id="{0A338793-BB92-48C8-9213-F7D027DE4444}"/>
              </a:ext>
            </a:extLst>
          </p:cNvPr>
          <p:cNvSpPr>
            <a:spLocks noGrp="1"/>
          </p:cNvSpPr>
          <p:nvPr>
            <p:ph type="subTitle" idx="1"/>
          </p:nvPr>
        </p:nvSpPr>
        <p:spPr/>
        <p:txBody>
          <a:bodyPr/>
          <a:lstStyle/>
          <a:p>
            <a:r>
              <a:rPr lang="en-US" dirty="0"/>
              <a:t>January 11</a:t>
            </a:r>
            <a:r>
              <a:rPr lang="en-US" baseline="30000" dirty="0"/>
              <a:t>th</a:t>
            </a:r>
            <a:r>
              <a:rPr lang="en-US" dirty="0"/>
              <a:t>, 2024</a:t>
            </a:r>
          </a:p>
        </p:txBody>
      </p:sp>
    </p:spTree>
    <p:extLst>
      <p:ext uri="{BB962C8B-B14F-4D97-AF65-F5344CB8AC3E}">
        <p14:creationId xmlns:p14="http://schemas.microsoft.com/office/powerpoint/2010/main" val="2663686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he Healthy Village Model"/>
          <p:cNvSpPr txBox="1">
            <a:spLocks noGrp="1"/>
          </p:cNvSpPr>
          <p:nvPr>
            <p:ph type="title"/>
          </p:nvPr>
        </p:nvSpPr>
        <p:spPr>
          <a:xfrm>
            <a:off x="452438" y="1094708"/>
            <a:ext cx="8239125" cy="537437"/>
          </a:xfrm>
          <a:prstGeom prst="rect">
            <a:avLst/>
          </a:prstGeom>
        </p:spPr>
        <p:txBody>
          <a:bodyPr/>
          <a:lstStyle>
            <a:lvl1pPr>
              <a:defRPr spc="-200"/>
            </a:lvl1pPr>
          </a:lstStyle>
          <a:p>
            <a:r>
              <a:rPr sz="2250" dirty="0"/>
              <a:t>The Healthy Village Model</a:t>
            </a:r>
          </a:p>
        </p:txBody>
      </p:sp>
      <p:sp>
        <p:nvSpPr>
          <p:cNvPr id="202" name="Addressing Distressed Safety-Net Hospitals"/>
          <p:cNvSpPr txBox="1">
            <a:spLocks noGrp="1"/>
          </p:cNvSpPr>
          <p:nvPr>
            <p:ph type="body" sz="quarter" idx="1"/>
          </p:nvPr>
        </p:nvSpPr>
        <p:spPr>
          <a:xfrm>
            <a:off x="452438" y="1579756"/>
            <a:ext cx="8239125" cy="350543"/>
          </a:xfrm>
          <a:prstGeom prst="rect">
            <a:avLst/>
          </a:prstGeom>
        </p:spPr>
        <p:txBody>
          <a:bodyPr>
            <a:normAutofit fontScale="92500" lnSpcReduction="20000"/>
          </a:bodyPr>
          <a:lstStyle/>
          <a:p>
            <a:r>
              <a:rPr dirty="0"/>
              <a:t>Addressing Safety-Net Hospitals</a:t>
            </a:r>
            <a:r>
              <a:rPr lang="en-US" dirty="0"/>
              <a:t>’ Challenges </a:t>
            </a:r>
            <a:endParaRPr dirty="0"/>
          </a:p>
        </p:txBody>
      </p:sp>
      <p:sp>
        <p:nvSpPr>
          <p:cNvPr id="203" name="Hospitals located in communities with high percentages of Medicaid, Medicare, and self-pay, are struggling throughout the U.S.…"/>
          <p:cNvSpPr txBox="1">
            <a:spLocks noGrp="1"/>
          </p:cNvSpPr>
          <p:nvPr>
            <p:ph type="body" idx="21"/>
          </p:nvPr>
        </p:nvSpPr>
        <p:spPr>
          <a:xfrm>
            <a:off x="452437" y="2117193"/>
            <a:ext cx="4662355" cy="3406641"/>
          </a:xfrm>
          <a:prstGeom prst="rect">
            <a:avLst/>
          </a:prstGeom>
          <a:solidFill>
            <a:srgbClr val="FFFF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244554" indent="-244554" defTabSz="722358">
              <a:lnSpc>
                <a:spcPct val="110000"/>
              </a:lnSpc>
              <a:spcBef>
                <a:spcPts val="450"/>
              </a:spcBef>
              <a:spcAft>
                <a:spcPts val="450"/>
              </a:spcAft>
              <a:buAutoNum type="arabicPeriod"/>
              <a:defRPr sz="3700"/>
            </a:pPr>
            <a:r>
              <a:rPr sz="1350" dirty="0"/>
              <a:t>Hospitals located in communities with high percentages of Medicaid, Medicare, and self-pay, are struggling throughout the U.S.</a:t>
            </a:r>
          </a:p>
          <a:p>
            <a:pPr marL="244554" indent="-244554" defTabSz="722358">
              <a:lnSpc>
                <a:spcPct val="110000"/>
              </a:lnSpc>
              <a:spcBef>
                <a:spcPts val="450"/>
              </a:spcBef>
              <a:spcAft>
                <a:spcPts val="450"/>
              </a:spcAft>
              <a:buAutoNum type="arabicPeriod"/>
              <a:defRPr sz="3700"/>
            </a:pPr>
            <a:r>
              <a:rPr sz="1350" dirty="0"/>
              <a:t>The pandemic exposed and accelerated existing trends, placing more stress on these hospitals. </a:t>
            </a:r>
          </a:p>
          <a:p>
            <a:pPr marL="244554" indent="-244554" defTabSz="722358">
              <a:lnSpc>
                <a:spcPct val="110000"/>
              </a:lnSpc>
              <a:spcBef>
                <a:spcPts val="450"/>
              </a:spcBef>
              <a:spcAft>
                <a:spcPts val="450"/>
              </a:spcAft>
              <a:buAutoNum type="arabicPeriod"/>
              <a:defRPr sz="3700"/>
            </a:pPr>
            <a:r>
              <a:rPr sz="1350" dirty="0"/>
              <a:t>New models of care are needed that integrate treatment and services which address S</a:t>
            </a:r>
            <a:r>
              <a:rPr lang="en-US" sz="1350" dirty="0"/>
              <a:t>D</a:t>
            </a:r>
            <a:r>
              <a:rPr sz="1350" dirty="0"/>
              <a:t>OH. </a:t>
            </a:r>
          </a:p>
          <a:p>
            <a:pPr marL="244554" indent="-244554" defTabSz="722358">
              <a:lnSpc>
                <a:spcPct val="110000"/>
              </a:lnSpc>
              <a:spcBef>
                <a:spcPts val="450"/>
              </a:spcBef>
              <a:spcAft>
                <a:spcPts val="450"/>
              </a:spcAft>
              <a:buAutoNum type="arabicPeriod"/>
              <a:defRPr sz="3700"/>
            </a:pPr>
            <a:r>
              <a:rPr sz="1350" dirty="0"/>
              <a:t>Healthy Villages do not replace critically needed treatment services, rather they enhance them in manners which are relevant to value-based reimbursement models and the future of challenged neighborhoods.</a:t>
            </a:r>
          </a:p>
          <a:p>
            <a:pPr marL="244554" indent="-244554" defTabSz="722358">
              <a:lnSpc>
                <a:spcPct val="110000"/>
              </a:lnSpc>
              <a:spcBef>
                <a:spcPts val="450"/>
              </a:spcBef>
              <a:spcAft>
                <a:spcPts val="450"/>
              </a:spcAft>
              <a:buAutoNum type="arabicPeriod"/>
              <a:defRPr sz="3700"/>
            </a:pPr>
            <a:r>
              <a:rPr sz="1350" dirty="0"/>
              <a:t>Underutilized space at these safety-net hospitals can be renovated to house partners who focus on the S</a:t>
            </a:r>
            <a:r>
              <a:rPr lang="en-US" sz="1350" dirty="0"/>
              <a:t>D</a:t>
            </a:r>
            <a:r>
              <a:rPr sz="1350" dirty="0"/>
              <a:t>OH. </a:t>
            </a:r>
          </a:p>
        </p:txBody>
      </p:sp>
      <p:sp>
        <p:nvSpPr>
          <p:cNvPr id="3" name="Rectangle">
            <a:extLst>
              <a:ext uri="{FF2B5EF4-FFF2-40B4-BE49-F238E27FC236}">
                <a16:creationId xmlns:a16="http://schemas.microsoft.com/office/drawing/2014/main" id="{559B4B4B-A9F0-F4C8-999A-6A548595DA5D}"/>
              </a:ext>
            </a:extLst>
          </p:cNvPr>
          <p:cNvSpPr/>
          <p:nvPr/>
        </p:nvSpPr>
        <p:spPr>
          <a:xfrm>
            <a:off x="0" y="857250"/>
            <a:ext cx="9144000" cy="5143500"/>
          </a:xfrm>
          <a:prstGeom prst="rect">
            <a:avLst/>
          </a:prstGeom>
          <a:ln w="139700">
            <a:noFill/>
            <a:miter lim="400000"/>
          </a:ln>
        </p:spPr>
        <p:txBody>
          <a:bodyPr lIns="19050" tIns="19050" rIns="19050" bIns="19050" anchor="ctr"/>
          <a:lstStyle/>
          <a:p>
            <a:pPr algn="ctr" defTabSz="309563" hangingPunct="0">
              <a:defRPr sz="3200">
                <a:solidFill>
                  <a:srgbClr val="FFFFFF"/>
                </a:solidFill>
                <a:latin typeface="Helvetica Neue Medium"/>
                <a:ea typeface="Helvetica Neue Medium"/>
                <a:cs typeface="Helvetica Neue Medium"/>
                <a:sym typeface="Helvetica Neue Medium"/>
              </a:defRPr>
            </a:pPr>
            <a:endParaRPr sz="1200" kern="0">
              <a:solidFill>
                <a:srgbClr val="FFFFFF"/>
              </a:solidFill>
              <a:latin typeface="Helvetica Neue Medium"/>
              <a:sym typeface="Helvetica Neue Medium"/>
            </a:endParaRPr>
          </a:p>
        </p:txBody>
      </p:sp>
      <p:pic>
        <p:nvPicPr>
          <p:cNvPr id="9" name="Picture 8" descr="Diagram&#10;&#10;Description automatically generated">
            <a:extLst>
              <a:ext uri="{FF2B5EF4-FFF2-40B4-BE49-F238E27FC236}">
                <a16:creationId xmlns:a16="http://schemas.microsoft.com/office/drawing/2014/main" id="{A85C0E58-9888-93BB-3CBB-5E67CF00FD84}"/>
              </a:ext>
            </a:extLst>
          </p:cNvPr>
          <p:cNvPicPr>
            <a:picLocks noChangeAspect="1"/>
          </p:cNvPicPr>
          <p:nvPr/>
        </p:nvPicPr>
        <p:blipFill>
          <a:blip r:embed="rId3"/>
          <a:stretch>
            <a:fillRect/>
          </a:stretch>
        </p:blipFill>
        <p:spPr>
          <a:xfrm>
            <a:off x="5567230" y="1930299"/>
            <a:ext cx="3035300" cy="3058648"/>
          </a:xfrm>
          <a:prstGeom prst="rect">
            <a:avLst/>
          </a:prstGeom>
        </p:spPr>
      </p:pic>
      <p:sp>
        <p:nvSpPr>
          <p:cNvPr id="5" name="TextBox 4">
            <a:extLst>
              <a:ext uri="{FF2B5EF4-FFF2-40B4-BE49-F238E27FC236}">
                <a16:creationId xmlns:a16="http://schemas.microsoft.com/office/drawing/2014/main" id="{87272757-F608-B618-A8C0-814DC186C17A}"/>
              </a:ext>
            </a:extLst>
          </p:cNvPr>
          <p:cNvSpPr txBox="1"/>
          <p:nvPr/>
        </p:nvSpPr>
        <p:spPr>
          <a:xfrm>
            <a:off x="5567230" y="4900562"/>
            <a:ext cx="3124333" cy="8463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914376" hangingPunct="0"/>
            <a:r>
              <a:rPr lang="en-US" sz="1050" kern="0" dirty="0">
                <a:solidFill>
                  <a:srgbClr val="5E5E5E"/>
                </a:solidFill>
                <a:latin typeface="Arial"/>
                <a:sym typeface="Helvetica Neue"/>
              </a:rPr>
              <a:t>The Healthy Village planning process identifies partners and services and integrates them in an optimal manner. Integrated physical/behavioral health primary care provides the glue. </a:t>
            </a:r>
          </a:p>
          <a:p>
            <a:pPr algn="ctr" defTabSz="914376" hangingPunct="0"/>
            <a:endParaRPr lang="en-US" sz="1050" kern="0" dirty="0">
              <a:solidFill>
                <a:srgbClr val="5E5E5E"/>
              </a:solidFill>
              <a:latin typeface="Arial"/>
              <a:sym typeface="Helvetica Neue"/>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tability&#10;&#10;Description automatically generated with medium confidence">
            <a:extLst>
              <a:ext uri="{FF2B5EF4-FFF2-40B4-BE49-F238E27FC236}">
                <a16:creationId xmlns:a16="http://schemas.microsoft.com/office/drawing/2014/main" id="{3683DA31-461D-F40A-94FE-100C42CA93CD}"/>
              </a:ext>
            </a:extLst>
          </p:cNvPr>
          <p:cNvPicPr>
            <a:picLocks noGrp="1" noChangeAspect="1"/>
          </p:cNvPicPr>
          <p:nvPr>
            <p:ph sz="quarter" idx="12"/>
          </p:nvPr>
        </p:nvPicPr>
        <p:blipFill>
          <a:blip r:embed="rId3"/>
          <a:stretch>
            <a:fillRect/>
          </a:stretch>
        </p:blipFill>
        <p:spPr>
          <a:xfrm>
            <a:off x="378231" y="990600"/>
            <a:ext cx="8387538" cy="4508302"/>
          </a:xfrm>
          <a:noFill/>
        </p:spPr>
      </p:pic>
    </p:spTree>
    <p:extLst>
      <p:ext uri="{BB962C8B-B14F-4D97-AF65-F5344CB8AC3E}">
        <p14:creationId xmlns:p14="http://schemas.microsoft.com/office/powerpoint/2010/main" val="1132713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592F46-BD75-4B2D-4BC9-C66D2D153367}"/>
              </a:ext>
            </a:extLst>
          </p:cNvPr>
          <p:cNvPicPr>
            <a:picLocks noGrp="1" noChangeAspect="1"/>
          </p:cNvPicPr>
          <p:nvPr>
            <p:ph sz="quarter" idx="12"/>
          </p:nvPr>
        </p:nvPicPr>
        <p:blipFill>
          <a:blip r:embed="rId3"/>
          <a:stretch>
            <a:fillRect/>
          </a:stretch>
        </p:blipFill>
        <p:spPr>
          <a:xfrm>
            <a:off x="257836" y="990600"/>
            <a:ext cx="8628328" cy="4508302"/>
          </a:xfrm>
          <a:noFill/>
        </p:spPr>
      </p:pic>
      <p:sp>
        <p:nvSpPr>
          <p:cNvPr id="6" name="TextBox 5">
            <a:extLst>
              <a:ext uri="{FF2B5EF4-FFF2-40B4-BE49-F238E27FC236}">
                <a16:creationId xmlns:a16="http://schemas.microsoft.com/office/drawing/2014/main" id="{ED144877-9C5F-39A8-2FA8-C36D337CD34B}"/>
              </a:ext>
            </a:extLst>
          </p:cNvPr>
          <p:cNvSpPr txBox="1"/>
          <p:nvPr/>
        </p:nvSpPr>
        <p:spPr>
          <a:xfrm>
            <a:off x="2137144" y="3983222"/>
            <a:ext cx="813391" cy="186782"/>
          </a:xfrm>
          <a:prstGeom prst="rect">
            <a:avLst/>
          </a:prstGeom>
          <a:solidFill>
            <a:schemeClr val="bg1"/>
          </a:solidFill>
        </p:spPr>
        <p:txBody>
          <a:bodyPr wrap="square" rtlCol="0">
            <a:spAutoFit/>
          </a:bodyPr>
          <a:lstStyle/>
          <a:p>
            <a:pPr algn="ctr" defTabSz="914376" hangingPunct="0">
              <a:lnSpc>
                <a:spcPts val="788"/>
              </a:lnSpc>
              <a:spcAft>
                <a:spcPts val="225"/>
              </a:spcAft>
              <a:defRPr/>
            </a:pPr>
            <a:endParaRPr lang="en-US" sz="600" kern="0" dirty="0">
              <a:solidFill>
                <a:srgbClr val="443D3E"/>
              </a:solidFill>
              <a:latin typeface="Arial"/>
              <a:sym typeface="Helvetica Neue"/>
            </a:endParaRPr>
          </a:p>
        </p:txBody>
      </p:sp>
    </p:spTree>
    <p:extLst>
      <p:ext uri="{BB962C8B-B14F-4D97-AF65-F5344CB8AC3E}">
        <p14:creationId xmlns:p14="http://schemas.microsoft.com/office/powerpoint/2010/main" val="3477304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Healthy Village Planning Process"/>
          <p:cNvSpPr txBox="1">
            <a:spLocks noGrp="1"/>
          </p:cNvSpPr>
          <p:nvPr>
            <p:ph type="title"/>
          </p:nvPr>
        </p:nvSpPr>
        <p:spPr>
          <a:xfrm>
            <a:off x="254015" y="1086593"/>
            <a:ext cx="8239125" cy="537436"/>
          </a:xfrm>
          <a:prstGeom prst="rect">
            <a:avLst/>
          </a:prstGeom>
        </p:spPr>
        <p:txBody>
          <a:bodyPr/>
          <a:lstStyle>
            <a:lvl1pPr>
              <a:lnSpc>
                <a:spcPct val="100000"/>
              </a:lnSpc>
              <a:defRPr b="0">
                <a:solidFill>
                  <a:srgbClr val="146588"/>
                </a:solidFill>
                <a:latin typeface="Helvetica Neue Medium"/>
                <a:ea typeface="Helvetica Neue Medium"/>
                <a:cs typeface="Helvetica Neue Medium"/>
                <a:sym typeface="Helvetica Neue Medium"/>
              </a:defRPr>
            </a:lvl1pPr>
          </a:lstStyle>
          <a:p>
            <a:r>
              <a:rPr sz="2250" dirty="0">
                <a:solidFill>
                  <a:srgbClr val="7030A0"/>
                </a:solidFill>
              </a:rPr>
              <a:t>Healthy Village Planning Process</a:t>
            </a:r>
          </a:p>
        </p:txBody>
      </p:sp>
      <p:sp>
        <p:nvSpPr>
          <p:cNvPr id="241" name="Rectangle"/>
          <p:cNvSpPr/>
          <p:nvPr/>
        </p:nvSpPr>
        <p:spPr>
          <a:xfrm>
            <a:off x="27219" y="877923"/>
            <a:ext cx="9089562" cy="5102154"/>
          </a:xfrm>
          <a:prstGeom prst="rect">
            <a:avLst/>
          </a:prstGeom>
          <a:ln w="139700">
            <a:solidFill>
              <a:srgbClr val="2F6385"/>
            </a:solidFill>
            <a:miter lim="400000"/>
          </a:ln>
        </p:spPr>
        <p:txBody>
          <a:bodyPr lIns="19050" tIns="19050" rIns="19050" bIns="19050" anchor="ctr"/>
          <a:lstStyle/>
          <a:p>
            <a:pPr algn="ctr" defTabSz="309563" hangingPunct="0">
              <a:defRPr sz="3200">
                <a:solidFill>
                  <a:srgbClr val="FFFFFF"/>
                </a:solidFill>
                <a:latin typeface="Helvetica Neue Medium"/>
                <a:ea typeface="Helvetica Neue Medium"/>
                <a:cs typeface="Helvetica Neue Medium"/>
                <a:sym typeface="Helvetica Neue Medium"/>
              </a:defRPr>
            </a:pPr>
            <a:endParaRPr sz="1200" kern="0">
              <a:solidFill>
                <a:srgbClr val="FFFFFF"/>
              </a:solidFill>
              <a:latin typeface="Helvetica Neue Medium"/>
              <a:sym typeface="Helvetica Neue Medium"/>
            </a:endParaRPr>
          </a:p>
        </p:txBody>
      </p:sp>
      <p:sp>
        <p:nvSpPr>
          <p:cNvPr id="242" name="We Listen, We Partner, We Make It Easy"/>
          <p:cNvSpPr txBox="1"/>
          <p:nvPr/>
        </p:nvSpPr>
        <p:spPr>
          <a:xfrm>
            <a:off x="266700" y="1604236"/>
            <a:ext cx="8239125" cy="350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5" rIns="17145">
            <a:normAutofit fontScale="92500" lnSpcReduction="20000"/>
          </a:bodyPr>
          <a:lstStyle>
            <a:lvl1pPr algn="l" defTabSz="825500">
              <a:defRPr sz="5500" b="1">
                <a:solidFill>
                  <a:srgbClr val="000000"/>
                </a:solidFill>
              </a:defRPr>
            </a:lvl1pPr>
          </a:lstStyle>
          <a:p>
            <a:pPr defTabSz="309563" hangingPunct="0"/>
            <a:r>
              <a:rPr sz="2063" kern="0" dirty="0">
                <a:latin typeface="Arial"/>
                <a:sym typeface="Helvetica Neue"/>
              </a:rPr>
              <a:t>We Listen</a:t>
            </a:r>
            <a:r>
              <a:rPr lang="en-US" sz="2063" kern="0" dirty="0">
                <a:latin typeface="Arial"/>
                <a:sym typeface="Helvetica Neue"/>
              </a:rPr>
              <a:t>.</a:t>
            </a:r>
            <a:r>
              <a:rPr sz="2063" kern="0" dirty="0">
                <a:latin typeface="Arial"/>
                <a:sym typeface="Helvetica Neue"/>
              </a:rPr>
              <a:t> We Partner</a:t>
            </a:r>
            <a:r>
              <a:rPr lang="en-US" sz="2063" kern="0" dirty="0">
                <a:latin typeface="Arial"/>
                <a:sym typeface="Helvetica Neue"/>
              </a:rPr>
              <a:t>.</a:t>
            </a:r>
            <a:r>
              <a:rPr sz="2063" kern="0" dirty="0">
                <a:latin typeface="Arial"/>
                <a:sym typeface="Helvetica Neue"/>
              </a:rPr>
              <a:t> We Make It Easy</a:t>
            </a:r>
            <a:r>
              <a:rPr lang="en-US" sz="2063" kern="0" dirty="0">
                <a:latin typeface="Arial"/>
                <a:sym typeface="Helvetica Neue"/>
              </a:rPr>
              <a:t>.</a:t>
            </a:r>
            <a:endParaRPr sz="2063" kern="0" dirty="0">
              <a:latin typeface="Arial"/>
              <a:sym typeface="Helvetica Neue"/>
            </a:endParaRPr>
          </a:p>
        </p:txBody>
      </p:sp>
      <p:pic>
        <p:nvPicPr>
          <p:cNvPr id="243" name="WILM PRES planning arrow_5.png" descr="WILM PRES planning arrow_5.png"/>
          <p:cNvPicPr>
            <a:picLocks noChangeAspect="1"/>
          </p:cNvPicPr>
          <p:nvPr/>
        </p:nvPicPr>
        <p:blipFill>
          <a:blip r:embed="rId3"/>
          <a:stretch>
            <a:fillRect/>
          </a:stretch>
        </p:blipFill>
        <p:spPr>
          <a:xfrm>
            <a:off x="264084" y="2370420"/>
            <a:ext cx="8770068" cy="2571349"/>
          </a:xfrm>
          <a:prstGeom prst="rect">
            <a:avLst/>
          </a:prstGeom>
          <a:ln w="12700">
            <a:miter lim="400000"/>
          </a:ln>
        </p:spPr>
      </p:pic>
      <p:sp>
        <p:nvSpPr>
          <p:cNvPr id="2" name="TextBox 1">
            <a:extLst>
              <a:ext uri="{FF2B5EF4-FFF2-40B4-BE49-F238E27FC236}">
                <a16:creationId xmlns:a16="http://schemas.microsoft.com/office/drawing/2014/main" id="{174ABCC1-6A88-BDF0-2B22-40193CAFE304}"/>
              </a:ext>
            </a:extLst>
          </p:cNvPr>
          <p:cNvSpPr txBox="1"/>
          <p:nvPr/>
        </p:nvSpPr>
        <p:spPr>
          <a:xfrm>
            <a:off x="157734" y="3826764"/>
            <a:ext cx="8876418" cy="186782"/>
          </a:xfrm>
          <a:prstGeom prst="rect">
            <a:avLst/>
          </a:prstGeom>
          <a:solidFill>
            <a:schemeClr val="bg1"/>
          </a:solidFill>
        </p:spPr>
        <p:txBody>
          <a:bodyPr wrap="square" rtlCol="0">
            <a:spAutoFit/>
          </a:bodyPr>
          <a:lstStyle/>
          <a:p>
            <a:pPr algn="ctr" defTabSz="914376" hangingPunct="0">
              <a:lnSpc>
                <a:spcPts val="788"/>
              </a:lnSpc>
              <a:spcAft>
                <a:spcPts val="225"/>
              </a:spcAft>
            </a:pPr>
            <a:endParaRPr lang="en-US" sz="600" kern="0" dirty="0">
              <a:solidFill>
                <a:srgbClr val="443D3E"/>
              </a:solidFill>
              <a:latin typeface="Arial"/>
              <a:sym typeface="Helvetica Neue"/>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C048B1-7ED5-4277-8B36-1CBB8A5DB2C2}"/>
              </a:ext>
            </a:extLst>
          </p:cNvPr>
          <p:cNvPicPr>
            <a:picLocks noChangeAspect="1"/>
          </p:cNvPicPr>
          <p:nvPr/>
        </p:nvPicPr>
        <p:blipFill>
          <a:blip r:embed="rId3"/>
          <a:stretch>
            <a:fillRect/>
          </a:stretch>
        </p:blipFill>
        <p:spPr>
          <a:xfrm>
            <a:off x="6464583" y="5658154"/>
            <a:ext cx="2493169" cy="228889"/>
          </a:xfrm>
          <a:prstGeom prst="rect">
            <a:avLst/>
          </a:prstGeom>
        </p:spPr>
      </p:pic>
      <p:sp>
        <p:nvSpPr>
          <p:cNvPr id="205" name="Behavioral Health (including substance abuse services)…"/>
          <p:cNvSpPr txBox="1"/>
          <p:nvPr/>
        </p:nvSpPr>
        <p:spPr>
          <a:xfrm>
            <a:off x="660107" y="3137511"/>
            <a:ext cx="409086" cy="5829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p>
            <a:pPr marL="366713" indent="-366713" defTabSz="342900">
              <a:lnSpc>
                <a:spcPct val="200000"/>
              </a:lnSpc>
              <a:buSzPct val="100000"/>
              <a:buFontTx/>
              <a:buAutoNum type="arabicPeriod"/>
              <a:defRPr sz="5600">
                <a:solidFill>
                  <a:srgbClr val="000000"/>
                </a:solidFill>
              </a:defRPr>
            </a:pPr>
            <a:endParaRPr sz="2100" dirty="0">
              <a:solidFill>
                <a:srgbClr val="000000"/>
              </a:solidFill>
              <a:latin typeface="Century Gothic" panose="020B0502020202020204" pitchFamily="34" charset="0"/>
              <a:sym typeface="Helvetica Neue"/>
            </a:endParaRPr>
          </a:p>
        </p:txBody>
      </p:sp>
      <p:graphicFrame>
        <p:nvGraphicFramePr>
          <p:cNvPr id="3" name="Diagram 2">
            <a:extLst>
              <a:ext uri="{FF2B5EF4-FFF2-40B4-BE49-F238E27FC236}">
                <a16:creationId xmlns:a16="http://schemas.microsoft.com/office/drawing/2014/main" id="{C47AE7A5-18F6-4356-987D-9A128C1A1AE0}"/>
              </a:ext>
            </a:extLst>
          </p:cNvPr>
          <p:cNvGraphicFramePr/>
          <p:nvPr/>
        </p:nvGraphicFramePr>
        <p:xfrm>
          <a:off x="1529276" y="2228786"/>
          <a:ext cx="6080761" cy="34593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a:extLst>
              <a:ext uri="{FF2B5EF4-FFF2-40B4-BE49-F238E27FC236}">
                <a16:creationId xmlns:a16="http://schemas.microsoft.com/office/drawing/2014/main" id="{2A87531D-3979-64C0-DD9B-D308F1441351}"/>
              </a:ext>
            </a:extLst>
          </p:cNvPr>
          <p:cNvSpPr/>
          <p:nvPr/>
        </p:nvSpPr>
        <p:spPr>
          <a:xfrm>
            <a:off x="0" y="857251"/>
            <a:ext cx="9144000" cy="5143500"/>
          </a:xfrm>
          <a:prstGeom prst="rect">
            <a:avLst/>
          </a:prstGeom>
          <a:ln w="139700">
            <a:noFill/>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solidFill>
                <a:srgbClr val="FFFFFF"/>
              </a:solidFill>
              <a:latin typeface="Helvetica Neue Medium"/>
              <a:sym typeface="Helvetica Neue Medium"/>
            </a:endParaRPr>
          </a:p>
        </p:txBody>
      </p:sp>
      <p:sp>
        <p:nvSpPr>
          <p:cNvPr id="10" name="Financial Stability">
            <a:extLst>
              <a:ext uri="{FF2B5EF4-FFF2-40B4-BE49-F238E27FC236}">
                <a16:creationId xmlns:a16="http://schemas.microsoft.com/office/drawing/2014/main" id="{481C5517-FFD2-FB88-B0B6-750A0C3859CC}"/>
              </a:ext>
            </a:extLst>
          </p:cNvPr>
          <p:cNvSpPr txBox="1">
            <a:spLocks noGrp="1"/>
          </p:cNvSpPr>
          <p:nvPr>
            <p:ph type="title"/>
          </p:nvPr>
        </p:nvSpPr>
        <p:spPr>
          <a:xfrm>
            <a:off x="393111" y="857250"/>
            <a:ext cx="8318591" cy="1790102"/>
          </a:xfrm>
          <a:prstGeom prst="rect">
            <a:avLst/>
          </a:prstGeom>
        </p:spPr>
        <p:txBody>
          <a:bodyPr>
            <a:normAutofit/>
          </a:bodyPr>
          <a:lstStyle>
            <a:lvl1pPr>
              <a:defRPr b="0" spc="-200">
                <a:latin typeface="Helvetica Neue Medium"/>
                <a:ea typeface="Helvetica Neue Medium"/>
                <a:cs typeface="Helvetica Neue Medium"/>
                <a:sym typeface="Helvetica Neue Medium"/>
              </a:defRPr>
            </a:lvl1pPr>
          </a:lstStyle>
          <a:p>
            <a:pPr algn="ctr">
              <a:lnSpc>
                <a:spcPct val="100000"/>
              </a:lnSpc>
            </a:pPr>
            <a:r>
              <a:rPr lang="en-US" sz="2700" dirty="0"/>
              <a:t>The Healthy Village at Saint Francis Priorities </a:t>
            </a:r>
            <a:br>
              <a:rPr lang="en-US" sz="3000" dirty="0"/>
            </a:br>
            <a:r>
              <a:rPr lang="en-US" sz="1650" dirty="0"/>
              <a:t>Established after extensive interviews with over 70 community organizations, </a:t>
            </a:r>
            <a:br>
              <a:rPr lang="en-US" sz="1650" dirty="0"/>
            </a:br>
            <a:r>
              <a:rPr lang="en-US" sz="1650" dirty="0"/>
              <a:t>providers and elected officials: </a:t>
            </a:r>
            <a:br>
              <a:rPr lang="en-US" sz="3000" dirty="0"/>
            </a:br>
            <a:endParaRPr dirty="0"/>
          </a:p>
        </p:txBody>
      </p:sp>
      <p:sp>
        <p:nvSpPr>
          <p:cNvPr id="6" name="Oval 5">
            <a:extLst>
              <a:ext uri="{FF2B5EF4-FFF2-40B4-BE49-F238E27FC236}">
                <a16:creationId xmlns:a16="http://schemas.microsoft.com/office/drawing/2014/main" id="{09012724-2788-21A3-5B71-88328C078474}"/>
              </a:ext>
            </a:extLst>
          </p:cNvPr>
          <p:cNvSpPr/>
          <p:nvPr/>
        </p:nvSpPr>
        <p:spPr>
          <a:xfrm>
            <a:off x="3779874" y="3834798"/>
            <a:ext cx="1491217" cy="248856"/>
          </a:xfrm>
          <a:prstGeom prst="ellipse">
            <a:avLst/>
          </a:prstGeom>
          <a:solidFill>
            <a:schemeClr val="accent1">
              <a:lumMod val="60000"/>
              <a:lumOff val="40000"/>
              <a:alpha val="7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914377" hangingPunct="0"/>
            <a:endParaRPr lang="en-US" sz="900">
              <a:solidFill>
                <a:srgbClr val="5E5E5E"/>
              </a:solidFill>
              <a:latin typeface="Arial"/>
              <a:sym typeface="Helvetica Neue"/>
            </a:endParaRPr>
          </a:p>
        </p:txBody>
      </p:sp>
      <p:sp>
        <p:nvSpPr>
          <p:cNvPr id="8" name="TextBox 7">
            <a:extLst>
              <a:ext uri="{FF2B5EF4-FFF2-40B4-BE49-F238E27FC236}">
                <a16:creationId xmlns:a16="http://schemas.microsoft.com/office/drawing/2014/main" id="{348997E5-BEC0-E10B-BAD2-A280B3EB1F3E}"/>
              </a:ext>
            </a:extLst>
          </p:cNvPr>
          <p:cNvSpPr txBox="1"/>
          <p:nvPr/>
        </p:nvSpPr>
        <p:spPr>
          <a:xfrm>
            <a:off x="4031498" y="3675467"/>
            <a:ext cx="951368" cy="5001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914377" hangingPunct="0"/>
            <a:r>
              <a:rPr lang="en-US" sz="1500" b="1" dirty="0">
                <a:ln>
                  <a:solidFill>
                    <a:srgbClr val="000000"/>
                  </a:solidFill>
                </a:ln>
                <a:solidFill>
                  <a:prstClr val="white"/>
                </a:solidFill>
                <a:latin typeface="Arial"/>
                <a:sym typeface="Helvetica Neue"/>
              </a:rPr>
              <a:t>PRIMARY CARE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1"/>
          <p:cNvSpPr/>
          <p:nvPr/>
        </p:nvSpPr>
        <p:spPr>
          <a:xfrm>
            <a:off x="601387" y="1276938"/>
            <a:ext cx="6384065" cy="646331"/>
          </a:xfrm>
          <a:prstGeom prst="rect">
            <a:avLst/>
          </a:prstGeom>
        </p:spPr>
        <p:txBody>
          <a:bodyPr wrap="square" lIns="0" tIns="0" rIns="0" bIns="0">
            <a:spAutoFit/>
          </a:bodyPr>
          <a:lstStyle/>
          <a:p>
            <a:pPr defTabSz="685800">
              <a:defRPr/>
            </a:pPr>
            <a:r>
              <a:rPr lang="en-US" sz="2100" dirty="0">
                <a:solidFill>
                  <a:srgbClr val="32CD32"/>
                </a:solidFill>
                <a:latin typeface="Arial"/>
                <a:sym typeface="Helvetica Neue"/>
              </a:rPr>
              <a:t>Theory of Change</a:t>
            </a:r>
            <a:endParaRPr lang="en-US" sz="2100" dirty="0">
              <a:solidFill>
                <a:srgbClr val="6E2585"/>
              </a:solidFill>
              <a:latin typeface="Arial"/>
              <a:sym typeface="Helvetica Neue"/>
            </a:endParaRPr>
          </a:p>
          <a:p>
            <a:pPr defTabSz="685800">
              <a:defRPr/>
            </a:pPr>
            <a:r>
              <a:rPr lang="en-US" sz="2100" dirty="0">
                <a:solidFill>
                  <a:srgbClr val="6E2585"/>
                </a:solidFill>
                <a:latin typeface="Arial"/>
                <a:sym typeface="Helvetica Neue"/>
              </a:rPr>
              <a:t>Healthy Village at Saint Francis</a:t>
            </a:r>
          </a:p>
        </p:txBody>
      </p:sp>
      <p:sp>
        <p:nvSpPr>
          <p:cNvPr id="113" name="Rectangle 113"/>
          <p:cNvSpPr/>
          <p:nvPr/>
        </p:nvSpPr>
        <p:spPr>
          <a:xfrm>
            <a:off x="7673228" y="4158156"/>
            <a:ext cx="20840" cy="112338"/>
          </a:xfrm>
          <a:prstGeom prst="rect">
            <a:avLst/>
          </a:prstGeom>
        </p:spPr>
        <p:txBody>
          <a:bodyPr wrap="none" lIns="0" tIns="0" rIns="0" bIns="0">
            <a:spAutoFit/>
          </a:bodyPr>
          <a:lstStyle/>
          <a:p>
            <a:pPr defTabSz="685800">
              <a:defRPr/>
            </a:pPr>
            <a:r>
              <a:rPr lang="en-US" sz="730" dirty="0">
                <a:solidFill>
                  <a:srgbClr val="000000"/>
                </a:solidFill>
                <a:latin typeface="Calibri"/>
                <a:sym typeface="Helvetica Neue"/>
              </a:rPr>
              <a:t> </a:t>
            </a:r>
          </a:p>
        </p:txBody>
      </p:sp>
      <p:grpSp>
        <p:nvGrpSpPr>
          <p:cNvPr id="2" name="Group 1">
            <a:extLst>
              <a:ext uri="{FF2B5EF4-FFF2-40B4-BE49-F238E27FC236}">
                <a16:creationId xmlns:a16="http://schemas.microsoft.com/office/drawing/2014/main" id="{0DDC165C-09E7-4F48-02CF-F8EDA83123C6}"/>
              </a:ext>
            </a:extLst>
          </p:cNvPr>
          <p:cNvGrpSpPr/>
          <p:nvPr/>
        </p:nvGrpSpPr>
        <p:grpSpPr>
          <a:xfrm>
            <a:off x="601387" y="2753852"/>
            <a:ext cx="2536654" cy="1896617"/>
            <a:chOff x="278955" y="1300949"/>
            <a:chExt cx="2866434" cy="2454861"/>
          </a:xfrm>
        </p:grpSpPr>
        <p:sp>
          <p:nvSpPr>
            <p:cNvPr id="101" name="Freeform 101"/>
            <p:cNvSpPr/>
            <p:nvPr/>
          </p:nvSpPr>
          <p:spPr>
            <a:xfrm>
              <a:off x="278955" y="1300949"/>
              <a:ext cx="2866434" cy="2454861"/>
            </a:xfrm>
            <a:custGeom>
              <a:avLst/>
              <a:gdLst/>
              <a:ahLst/>
              <a:cxnLst/>
              <a:rect l="0" t="0" r="0" b="0"/>
              <a:pathLst>
                <a:path w="1901329" h="1568195">
                  <a:moveTo>
                    <a:pt x="0" y="156819"/>
                  </a:moveTo>
                  <a:cubicBezTo>
                    <a:pt x="0" y="70205"/>
                    <a:pt x="70205" y="0"/>
                    <a:pt x="156819" y="0"/>
                  </a:cubicBezTo>
                  <a:lnTo>
                    <a:pt x="1744510" y="0"/>
                  </a:lnTo>
                  <a:cubicBezTo>
                    <a:pt x="1831111" y="0"/>
                    <a:pt x="1901329" y="70205"/>
                    <a:pt x="1901329" y="156819"/>
                  </a:cubicBezTo>
                  <a:lnTo>
                    <a:pt x="1901329" y="1411375"/>
                  </a:lnTo>
                  <a:cubicBezTo>
                    <a:pt x="1901329" y="1497989"/>
                    <a:pt x="1831111" y="1568195"/>
                    <a:pt x="1744510" y="1568195"/>
                  </a:cubicBezTo>
                  <a:lnTo>
                    <a:pt x="156819" y="1568195"/>
                  </a:lnTo>
                  <a:cubicBezTo>
                    <a:pt x="70205" y="1568195"/>
                    <a:pt x="0" y="1497989"/>
                    <a:pt x="0" y="1411375"/>
                  </a:cubicBezTo>
                  <a:close/>
                </a:path>
              </a:pathLst>
            </a:custGeom>
            <a:noFill/>
            <a:ln w="12700" cap="flat" cmpd="sng">
              <a:solidFill>
                <a:schemeClr val="tx2"/>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16" name="Rectangle 116"/>
            <p:cNvSpPr/>
            <p:nvPr/>
          </p:nvSpPr>
          <p:spPr>
            <a:xfrm>
              <a:off x="396534" y="1418787"/>
              <a:ext cx="2748855" cy="2317166"/>
            </a:xfrm>
            <a:prstGeom prst="rect">
              <a:avLst/>
            </a:prstGeom>
          </p:spPr>
          <p:txBody>
            <a:bodyPr wrap="square" lIns="0" tIns="0" rIns="0" bIns="0">
              <a:spAutoFit/>
            </a:bodyPr>
            <a:lstStyle/>
            <a:p>
              <a:pPr marL="68580" indent="-68580" defTabSz="685800">
                <a:spcAft>
                  <a:spcPts val="450"/>
                </a:spcAft>
                <a:buFont typeface="Arial" panose="020B0604020202020204" pitchFamily="34" charset="0"/>
                <a:buChar char="•"/>
                <a:defRPr/>
              </a:pPr>
              <a:r>
                <a:rPr lang="en-US" sz="1200" dirty="0">
                  <a:solidFill>
                    <a:srgbClr val="000000"/>
                  </a:solidFill>
                  <a:latin typeface="Calibri"/>
                  <a:sym typeface="Helvetica Neue"/>
                </a:rPr>
                <a:t>Coordinates clinical and social care to meet the needs of the whole person</a:t>
              </a:r>
            </a:p>
            <a:p>
              <a:pPr marL="68580" indent="-68580" defTabSz="685800">
                <a:spcAft>
                  <a:spcPts val="450"/>
                </a:spcAft>
                <a:buFont typeface="Arial" panose="020B0604020202020204" pitchFamily="34" charset="0"/>
                <a:buChar char="•"/>
                <a:defRPr/>
              </a:pPr>
              <a:r>
                <a:rPr lang="en-US" sz="1200" dirty="0">
                  <a:solidFill>
                    <a:srgbClr val="000000"/>
                  </a:solidFill>
                  <a:latin typeface="Calibri"/>
                  <a:sym typeface="Helvetica Neue"/>
                </a:rPr>
                <a:t>Partners with Community organizations to meet these needs, together in one building</a:t>
              </a:r>
            </a:p>
            <a:p>
              <a:pPr marL="68580" indent="-68580" defTabSz="685800">
                <a:spcAft>
                  <a:spcPts val="450"/>
                </a:spcAft>
                <a:buFont typeface="Arial" panose="020B0604020202020204" pitchFamily="34" charset="0"/>
                <a:buChar char="•"/>
                <a:defRPr/>
              </a:pPr>
              <a:r>
                <a:rPr lang="en-US" sz="1200" dirty="0">
                  <a:solidFill>
                    <a:srgbClr val="000000"/>
                  </a:solidFill>
                  <a:latin typeface="Calibri"/>
                  <a:sym typeface="Helvetica Neue"/>
                </a:rPr>
                <a:t>Conn</a:t>
              </a:r>
              <a:r>
                <a:rPr lang="en-US" sz="1200" spc="-8" dirty="0">
                  <a:solidFill>
                    <a:srgbClr val="000000"/>
                  </a:solidFill>
                  <a:latin typeface="Calibri"/>
                  <a:sym typeface="Helvetica Neue"/>
                </a:rPr>
                <a:t>e</a:t>
              </a:r>
              <a:r>
                <a:rPr lang="en-US" sz="1200" dirty="0">
                  <a:solidFill>
                    <a:srgbClr val="000000"/>
                  </a:solidFill>
                  <a:latin typeface="Calibri"/>
                  <a:sym typeface="Helvetica Neue"/>
                </a:rPr>
                <a:t>cts healthy village members to primary care, community resources</a:t>
              </a:r>
              <a:r>
                <a:rPr lang="en-US" sz="1200" spc="-11" dirty="0">
                  <a:solidFill>
                    <a:srgbClr val="000000"/>
                  </a:solidFill>
                  <a:latin typeface="Calibri"/>
                  <a:sym typeface="Helvetica Neue"/>
                </a:rPr>
                <a:t>,</a:t>
              </a:r>
              <a:r>
                <a:rPr lang="en-US" sz="1200" dirty="0">
                  <a:solidFill>
                    <a:srgbClr val="000000"/>
                  </a:solidFill>
                  <a:latin typeface="Calibri"/>
                  <a:sym typeface="Helvetica Neue"/>
                </a:rPr>
                <a:t> and information with the help of community health workers</a:t>
              </a:r>
            </a:p>
          </p:txBody>
        </p:sp>
      </p:grpSp>
      <p:grpSp>
        <p:nvGrpSpPr>
          <p:cNvPr id="4" name="Group 3">
            <a:extLst>
              <a:ext uri="{FF2B5EF4-FFF2-40B4-BE49-F238E27FC236}">
                <a16:creationId xmlns:a16="http://schemas.microsoft.com/office/drawing/2014/main" id="{6D03EE0D-AA0C-623E-97B6-03235879D54D}"/>
              </a:ext>
            </a:extLst>
          </p:cNvPr>
          <p:cNvGrpSpPr/>
          <p:nvPr/>
        </p:nvGrpSpPr>
        <p:grpSpPr>
          <a:xfrm>
            <a:off x="3258640" y="2763287"/>
            <a:ext cx="2558083" cy="1896618"/>
            <a:chOff x="4496538" y="2356067"/>
            <a:chExt cx="2505293" cy="1617930"/>
          </a:xfrm>
        </p:grpSpPr>
        <p:sp>
          <p:nvSpPr>
            <p:cNvPr id="105" name="Freeform 105"/>
            <p:cNvSpPr/>
            <p:nvPr/>
          </p:nvSpPr>
          <p:spPr>
            <a:xfrm>
              <a:off x="4496538" y="2356067"/>
              <a:ext cx="2505293" cy="1617930"/>
            </a:xfrm>
            <a:custGeom>
              <a:avLst/>
              <a:gdLst/>
              <a:ahLst/>
              <a:cxnLst/>
              <a:rect l="0" t="0" r="0" b="0"/>
              <a:pathLst>
                <a:path w="1901329" h="1568195">
                  <a:moveTo>
                    <a:pt x="0" y="156819"/>
                  </a:moveTo>
                  <a:cubicBezTo>
                    <a:pt x="0" y="70205"/>
                    <a:pt x="70205" y="0"/>
                    <a:pt x="156819" y="0"/>
                  </a:cubicBezTo>
                  <a:lnTo>
                    <a:pt x="1744510" y="0"/>
                  </a:lnTo>
                  <a:cubicBezTo>
                    <a:pt x="1831111" y="0"/>
                    <a:pt x="1901329" y="70205"/>
                    <a:pt x="1901329" y="156819"/>
                  </a:cubicBezTo>
                  <a:lnTo>
                    <a:pt x="1901329" y="1411375"/>
                  </a:lnTo>
                  <a:cubicBezTo>
                    <a:pt x="1901329" y="1497989"/>
                    <a:pt x="1831111" y="1568195"/>
                    <a:pt x="1744510" y="1568195"/>
                  </a:cubicBezTo>
                  <a:lnTo>
                    <a:pt x="156819" y="1568195"/>
                  </a:lnTo>
                  <a:cubicBezTo>
                    <a:pt x="70205" y="1568195"/>
                    <a:pt x="0" y="1497989"/>
                    <a:pt x="0" y="1411375"/>
                  </a:cubicBezTo>
                  <a:close/>
                </a:path>
              </a:pathLst>
            </a:custGeom>
            <a:noFill/>
            <a:ln w="12700" cap="flat" cmpd="sng">
              <a:solidFill>
                <a:schemeClr val="tx2"/>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19" name="Rectangle 119"/>
            <p:cNvSpPr/>
            <p:nvPr/>
          </p:nvSpPr>
          <p:spPr>
            <a:xfrm>
              <a:off x="4644646" y="2444477"/>
              <a:ext cx="2234461" cy="1479043"/>
            </a:xfrm>
            <a:prstGeom prst="rect">
              <a:avLst/>
            </a:prstGeom>
          </p:spPr>
          <p:txBody>
            <a:bodyPr wrap="square" lIns="0" tIns="0" rIns="0" bIns="0">
              <a:spAutoFit/>
            </a:bodyPr>
            <a:lstStyle/>
            <a:p>
              <a:pPr marL="68580" indent="-68580" defTabSz="685800">
                <a:spcAft>
                  <a:spcPts val="450"/>
                </a:spcAft>
                <a:buFont typeface="Arial" panose="020B0604020202020204" pitchFamily="34" charset="0"/>
                <a:buChar char="•"/>
                <a:defRPr/>
              </a:pPr>
              <a:r>
                <a:rPr lang="en-US" sz="1200" dirty="0">
                  <a:solidFill>
                    <a:srgbClr val="000000"/>
                  </a:solidFill>
                  <a:latin typeface="Calibri"/>
                  <a:sym typeface="Helvetica Neue"/>
                </a:rPr>
                <a:t>Build a quality-focused, healthy Community</a:t>
              </a:r>
            </a:p>
            <a:p>
              <a:pPr marL="68580" indent="-68580" defTabSz="685800">
                <a:spcAft>
                  <a:spcPts val="450"/>
                </a:spcAft>
                <a:buFont typeface="Arial" panose="020B0604020202020204" pitchFamily="34" charset="0"/>
                <a:buChar char="•"/>
                <a:defRPr/>
              </a:pPr>
              <a:r>
                <a:rPr lang="en-US" sz="1200" dirty="0">
                  <a:solidFill>
                    <a:srgbClr val="000000"/>
                  </a:solidFill>
                  <a:latin typeface="Calibri"/>
                  <a:sym typeface="Helvetica Neue"/>
                </a:rPr>
                <a:t>Improve access to care</a:t>
              </a:r>
            </a:p>
            <a:p>
              <a:pPr marL="68580" indent="-68580" defTabSz="685800">
                <a:spcAft>
                  <a:spcPts val="450"/>
                </a:spcAft>
                <a:buFont typeface="Arial" panose="020B0604020202020204" pitchFamily="34" charset="0"/>
                <a:buChar char="•"/>
                <a:defRPr/>
              </a:pPr>
              <a:r>
                <a:rPr lang="en-US" sz="1200" dirty="0">
                  <a:solidFill>
                    <a:srgbClr val="000000"/>
                  </a:solidFill>
                  <a:latin typeface="Calibri"/>
                  <a:sym typeface="Helvetica Neue"/>
                </a:rPr>
                <a:t>Increase patient engagement</a:t>
              </a:r>
            </a:p>
            <a:p>
              <a:pPr marL="68580" indent="-68580" defTabSz="685800">
                <a:spcAft>
                  <a:spcPts val="450"/>
                </a:spcAft>
                <a:buFont typeface="Arial" panose="020B0604020202020204" pitchFamily="34" charset="0"/>
                <a:buChar char="•"/>
                <a:defRPr/>
              </a:pPr>
              <a:r>
                <a:rPr lang="en-US" sz="1200" dirty="0">
                  <a:solidFill>
                    <a:srgbClr val="000000"/>
                  </a:solidFill>
                  <a:latin typeface="Calibri"/>
                  <a:sym typeface="Helvetica Neue"/>
                </a:rPr>
                <a:t>Advance behavioral health integration</a:t>
              </a:r>
            </a:p>
            <a:p>
              <a:pPr marL="68580" indent="-68580" defTabSz="605150">
                <a:spcAft>
                  <a:spcPts val="450"/>
                </a:spcAft>
                <a:buFont typeface="Arial" panose="020B0604020202020204" pitchFamily="34" charset="0"/>
                <a:buChar char="•"/>
                <a:defRPr/>
              </a:pPr>
              <a:r>
                <a:rPr lang="en-US" sz="1200" kern="0" dirty="0">
                  <a:solidFill>
                    <a:sysClr val="windowText" lastClr="000000"/>
                  </a:solidFill>
                  <a:latin typeface="Calibri"/>
                  <a:sym typeface="Helvetica Neue"/>
                </a:rPr>
                <a:t>Improve outcomes through data sharing and joint evaluation </a:t>
              </a:r>
            </a:p>
          </p:txBody>
        </p:sp>
      </p:grpSp>
      <p:grpSp>
        <p:nvGrpSpPr>
          <p:cNvPr id="3" name="Group 2">
            <a:extLst>
              <a:ext uri="{FF2B5EF4-FFF2-40B4-BE49-F238E27FC236}">
                <a16:creationId xmlns:a16="http://schemas.microsoft.com/office/drawing/2014/main" id="{65718EE7-E437-EB25-C432-D58C99B496C9}"/>
              </a:ext>
            </a:extLst>
          </p:cNvPr>
          <p:cNvGrpSpPr/>
          <p:nvPr/>
        </p:nvGrpSpPr>
        <p:grpSpPr>
          <a:xfrm>
            <a:off x="5934224" y="2763286"/>
            <a:ext cx="2608390" cy="1896617"/>
            <a:chOff x="8755069" y="1889084"/>
            <a:chExt cx="2654389" cy="2209673"/>
          </a:xfrm>
        </p:grpSpPr>
        <p:sp>
          <p:nvSpPr>
            <p:cNvPr id="109" name="Freeform 109"/>
            <p:cNvSpPr/>
            <p:nvPr/>
          </p:nvSpPr>
          <p:spPr>
            <a:xfrm>
              <a:off x="8755069" y="1889084"/>
              <a:ext cx="2654389" cy="2209673"/>
            </a:xfrm>
            <a:custGeom>
              <a:avLst/>
              <a:gdLst/>
              <a:ahLst/>
              <a:cxnLst/>
              <a:rect l="0" t="0" r="0" b="0"/>
              <a:pathLst>
                <a:path w="1901329" h="1568195">
                  <a:moveTo>
                    <a:pt x="0" y="156819"/>
                  </a:moveTo>
                  <a:cubicBezTo>
                    <a:pt x="0" y="70205"/>
                    <a:pt x="70205" y="0"/>
                    <a:pt x="156819" y="0"/>
                  </a:cubicBezTo>
                  <a:lnTo>
                    <a:pt x="1744510" y="0"/>
                  </a:lnTo>
                  <a:cubicBezTo>
                    <a:pt x="1831111" y="0"/>
                    <a:pt x="1901329" y="70205"/>
                    <a:pt x="1901329" y="156819"/>
                  </a:cubicBezTo>
                  <a:lnTo>
                    <a:pt x="1901329" y="1411375"/>
                  </a:lnTo>
                  <a:cubicBezTo>
                    <a:pt x="1901329" y="1497989"/>
                    <a:pt x="1831111" y="1568195"/>
                    <a:pt x="1744510" y="1568195"/>
                  </a:cubicBezTo>
                  <a:lnTo>
                    <a:pt x="156819" y="1568195"/>
                  </a:lnTo>
                  <a:cubicBezTo>
                    <a:pt x="70205" y="1568195"/>
                    <a:pt x="0" y="1497989"/>
                    <a:pt x="0" y="1411375"/>
                  </a:cubicBezTo>
                  <a:close/>
                </a:path>
              </a:pathLst>
            </a:custGeom>
            <a:noFill/>
            <a:ln w="12700" cap="flat" cmpd="sng">
              <a:solidFill>
                <a:schemeClr val="tx2"/>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23" name="Rectangle 123"/>
            <p:cNvSpPr/>
            <p:nvPr/>
          </p:nvSpPr>
          <p:spPr>
            <a:xfrm>
              <a:off x="8886484" y="2032017"/>
              <a:ext cx="2432663" cy="1440289"/>
            </a:xfrm>
            <a:prstGeom prst="rect">
              <a:avLst/>
            </a:prstGeom>
          </p:spPr>
          <p:txBody>
            <a:bodyPr wrap="square" lIns="0" tIns="0" rIns="0" bIns="0">
              <a:spAutoFit/>
            </a:bodyPr>
            <a:lstStyle/>
            <a:p>
              <a:pPr marL="68580" indent="-68580" defTabSz="685800">
                <a:spcAft>
                  <a:spcPts val="450"/>
                </a:spcAft>
                <a:buFont typeface="Arial" panose="020B0604020202020204" pitchFamily="34" charset="0"/>
                <a:buChar char="•"/>
                <a:defRPr/>
              </a:pPr>
              <a:r>
                <a:rPr lang="en-US" sz="1200" dirty="0">
                  <a:solidFill>
                    <a:srgbClr val="000000"/>
                  </a:solidFill>
                  <a:latin typeface="Calibri"/>
                  <a:sym typeface="Helvetica Neue"/>
                </a:rPr>
                <a:t>Improved quality of life and a healthier community</a:t>
              </a:r>
            </a:p>
            <a:p>
              <a:pPr marL="68580" indent="-68580" defTabSz="685800">
                <a:spcAft>
                  <a:spcPts val="450"/>
                </a:spcAft>
                <a:buFont typeface="Arial" panose="020B0604020202020204" pitchFamily="34" charset="0"/>
                <a:buChar char="•"/>
                <a:defRPr/>
              </a:pPr>
              <a:r>
                <a:rPr lang="en-US" sz="1200" dirty="0">
                  <a:solidFill>
                    <a:srgbClr val="000000"/>
                  </a:solidFill>
                  <a:latin typeface="Calibri"/>
                  <a:sym typeface="Helvetica Neue"/>
                </a:rPr>
                <a:t>Connection to services and support at HV@SF and in the community</a:t>
              </a:r>
            </a:p>
            <a:p>
              <a:pPr marL="68580" indent="-68580" defTabSz="605150">
                <a:spcAft>
                  <a:spcPts val="450"/>
                </a:spcAft>
                <a:buFont typeface="Arial" panose="020B0604020202020204" pitchFamily="34" charset="0"/>
                <a:buChar char="•"/>
                <a:defRPr/>
              </a:pPr>
              <a:r>
                <a:rPr lang="en-US" sz="1200" kern="0" dirty="0">
                  <a:solidFill>
                    <a:sysClr val="windowText" lastClr="000000"/>
                  </a:solidFill>
                  <a:latin typeface="Calibri"/>
                  <a:sym typeface="Helvetica Neue"/>
                </a:rPr>
                <a:t>Sustainable community/ safety net hospital to provide equitable care</a:t>
              </a:r>
            </a:p>
          </p:txBody>
        </p:sp>
        <p:sp>
          <p:nvSpPr>
            <p:cNvPr id="124" name="Rectangle 124"/>
            <p:cNvSpPr/>
            <p:nvPr/>
          </p:nvSpPr>
          <p:spPr>
            <a:xfrm>
              <a:off x="8853337" y="3064288"/>
              <a:ext cx="2515561" cy="113176"/>
            </a:xfrm>
            <a:prstGeom prst="rect">
              <a:avLst/>
            </a:prstGeom>
          </p:spPr>
          <p:txBody>
            <a:bodyPr wrap="square" lIns="0" tIns="0" rIns="0" bIns="0">
              <a:spAutoFit/>
            </a:bodyPr>
            <a:lstStyle/>
            <a:p>
              <a:pPr defTabSz="685800">
                <a:lnSpc>
                  <a:spcPts val="793"/>
                </a:lnSpc>
                <a:defRPr/>
              </a:pPr>
              <a:endParaRPr lang="en-US" sz="596" dirty="0">
                <a:solidFill>
                  <a:srgbClr val="000000"/>
                </a:solidFill>
                <a:latin typeface="Calibri"/>
                <a:sym typeface="Helvetica Neue"/>
              </a:endParaRPr>
            </a:p>
          </p:txBody>
        </p:sp>
      </p:grpSp>
      <p:sp>
        <p:nvSpPr>
          <p:cNvPr id="5" name="TextBox 4">
            <a:extLst>
              <a:ext uri="{FF2B5EF4-FFF2-40B4-BE49-F238E27FC236}">
                <a16:creationId xmlns:a16="http://schemas.microsoft.com/office/drawing/2014/main" id="{CEF00A0C-AFC0-DAB5-5439-F5C40B1BAF00}"/>
              </a:ext>
            </a:extLst>
          </p:cNvPr>
          <p:cNvSpPr txBox="1">
            <a:spLocks noChangeAspect="1"/>
          </p:cNvSpPr>
          <p:nvPr/>
        </p:nvSpPr>
        <p:spPr>
          <a:xfrm>
            <a:off x="1346264" y="2177506"/>
            <a:ext cx="1028700" cy="480060"/>
          </a:xfrm>
          <a:prstGeom prst="rect">
            <a:avLst/>
          </a:prstGeom>
          <a:solidFill>
            <a:schemeClr val="tx2"/>
          </a:solidFill>
        </p:spPr>
        <p:txBody>
          <a:bodyPr wrap="square" rtlCol="0" anchor="ctr" anchorCtr="1">
            <a:noAutofit/>
          </a:bodyPr>
          <a:lstStyle/>
          <a:p>
            <a:pPr defTabSz="685800">
              <a:lnSpc>
                <a:spcPts val="1575"/>
              </a:lnSpc>
              <a:spcAft>
                <a:spcPts val="450"/>
              </a:spcAft>
              <a:defRPr/>
            </a:pPr>
            <a:r>
              <a:rPr lang="en-US" sz="1200" dirty="0">
                <a:solidFill>
                  <a:prstClr val="white"/>
                </a:solidFill>
                <a:latin typeface="Arial"/>
                <a:sym typeface="Helvetica Neue"/>
              </a:rPr>
              <a:t>If HV@SF</a:t>
            </a:r>
          </a:p>
        </p:txBody>
      </p:sp>
      <p:sp>
        <p:nvSpPr>
          <p:cNvPr id="7" name="TextBox 6">
            <a:extLst>
              <a:ext uri="{FF2B5EF4-FFF2-40B4-BE49-F238E27FC236}">
                <a16:creationId xmlns:a16="http://schemas.microsoft.com/office/drawing/2014/main" id="{7FBF01A5-9336-1738-091C-C56DF5936183}"/>
              </a:ext>
            </a:extLst>
          </p:cNvPr>
          <p:cNvSpPr txBox="1">
            <a:spLocks noChangeAspect="1"/>
          </p:cNvSpPr>
          <p:nvPr/>
        </p:nvSpPr>
        <p:spPr>
          <a:xfrm>
            <a:off x="3933937" y="2190623"/>
            <a:ext cx="1160316" cy="480060"/>
          </a:xfrm>
          <a:prstGeom prst="rect">
            <a:avLst/>
          </a:prstGeom>
          <a:solidFill>
            <a:schemeClr val="tx2"/>
          </a:solidFill>
        </p:spPr>
        <p:txBody>
          <a:bodyPr wrap="square" rtlCol="0" anchor="ctr" anchorCtr="1">
            <a:noAutofit/>
          </a:bodyPr>
          <a:lstStyle/>
          <a:p>
            <a:pPr defTabSz="685800">
              <a:lnSpc>
                <a:spcPts val="1575"/>
              </a:lnSpc>
              <a:spcAft>
                <a:spcPts val="450"/>
              </a:spcAft>
              <a:defRPr/>
            </a:pPr>
            <a:r>
              <a:rPr lang="en-US" sz="1200" dirty="0">
                <a:solidFill>
                  <a:prstClr val="white"/>
                </a:solidFill>
                <a:latin typeface="Arial"/>
                <a:sym typeface="Helvetica Neue"/>
              </a:rPr>
              <a:t>then HV@SF partners can</a:t>
            </a:r>
          </a:p>
        </p:txBody>
      </p:sp>
      <p:sp>
        <p:nvSpPr>
          <p:cNvPr id="8" name="TextBox 7">
            <a:extLst>
              <a:ext uri="{FF2B5EF4-FFF2-40B4-BE49-F238E27FC236}">
                <a16:creationId xmlns:a16="http://schemas.microsoft.com/office/drawing/2014/main" id="{A5960FB0-9FC3-81EA-62D4-F3D6BEB5E4FE}"/>
              </a:ext>
            </a:extLst>
          </p:cNvPr>
          <p:cNvSpPr txBox="1">
            <a:spLocks noChangeAspect="1"/>
          </p:cNvSpPr>
          <p:nvPr/>
        </p:nvSpPr>
        <p:spPr>
          <a:xfrm>
            <a:off x="6594676" y="2199991"/>
            <a:ext cx="1455041" cy="480060"/>
          </a:xfrm>
          <a:prstGeom prst="rect">
            <a:avLst/>
          </a:prstGeom>
          <a:solidFill>
            <a:schemeClr val="tx2"/>
          </a:solidFill>
        </p:spPr>
        <p:txBody>
          <a:bodyPr wrap="square" rtlCol="0" anchor="ctr" anchorCtr="1">
            <a:noAutofit/>
          </a:bodyPr>
          <a:lstStyle/>
          <a:p>
            <a:pPr defTabSz="685800">
              <a:lnSpc>
                <a:spcPts val="1575"/>
              </a:lnSpc>
              <a:spcAft>
                <a:spcPts val="450"/>
              </a:spcAft>
              <a:defRPr/>
            </a:pPr>
            <a:r>
              <a:rPr lang="en-US" sz="1200" dirty="0">
                <a:solidFill>
                  <a:prstClr val="white"/>
                </a:solidFill>
                <a:latin typeface="Arial"/>
                <a:sym typeface="Helvetica Neue"/>
              </a:rPr>
              <a:t>and Wilmington residents will have</a:t>
            </a:r>
          </a:p>
        </p:txBody>
      </p:sp>
      <p:sp>
        <p:nvSpPr>
          <p:cNvPr id="9" name="Right Arrow 8">
            <a:extLst>
              <a:ext uri="{FF2B5EF4-FFF2-40B4-BE49-F238E27FC236}">
                <a16:creationId xmlns:a16="http://schemas.microsoft.com/office/drawing/2014/main" id="{2D605CE8-6BCC-9614-78B1-006E06C3592C}"/>
              </a:ext>
            </a:extLst>
          </p:cNvPr>
          <p:cNvSpPr/>
          <p:nvPr/>
        </p:nvSpPr>
        <p:spPr>
          <a:xfrm>
            <a:off x="2472138" y="2221715"/>
            <a:ext cx="1359871" cy="391715"/>
          </a:xfrm>
          <a:prstGeom prst="rightArrow">
            <a:avLst/>
          </a:prstGeom>
          <a:solidFill>
            <a:srgbClr val="32CD3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Arial"/>
              <a:sym typeface="Helvetica Neue"/>
            </a:endParaRPr>
          </a:p>
        </p:txBody>
      </p:sp>
      <p:sp>
        <p:nvSpPr>
          <p:cNvPr id="10" name="Right Arrow 9">
            <a:extLst>
              <a:ext uri="{FF2B5EF4-FFF2-40B4-BE49-F238E27FC236}">
                <a16:creationId xmlns:a16="http://schemas.microsoft.com/office/drawing/2014/main" id="{AA4CAA3E-16C7-B2C2-82DB-C836A6CAA6E4}"/>
              </a:ext>
            </a:extLst>
          </p:cNvPr>
          <p:cNvSpPr/>
          <p:nvPr/>
        </p:nvSpPr>
        <p:spPr>
          <a:xfrm>
            <a:off x="5160981" y="2223590"/>
            <a:ext cx="1359871" cy="391715"/>
          </a:xfrm>
          <a:prstGeom prst="rightArrow">
            <a:avLst/>
          </a:prstGeom>
          <a:solidFill>
            <a:srgbClr val="32CD3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Arial"/>
              <a:sym typeface="Helvetica Neue"/>
            </a:endParaRPr>
          </a:p>
        </p:txBody>
      </p:sp>
      <p:sp>
        <p:nvSpPr>
          <p:cNvPr id="6" name="TextBox 5">
            <a:extLst>
              <a:ext uri="{FF2B5EF4-FFF2-40B4-BE49-F238E27FC236}">
                <a16:creationId xmlns:a16="http://schemas.microsoft.com/office/drawing/2014/main" id="{8E8807DE-26E7-F603-1A81-44CFF77B1740}"/>
              </a:ext>
            </a:extLst>
          </p:cNvPr>
          <p:cNvSpPr txBox="1"/>
          <p:nvPr/>
        </p:nvSpPr>
        <p:spPr>
          <a:xfrm>
            <a:off x="601387" y="4978278"/>
            <a:ext cx="6715125" cy="343235"/>
          </a:xfrm>
          <a:prstGeom prst="rect">
            <a:avLst/>
          </a:prstGeom>
          <a:noFill/>
        </p:spPr>
        <p:txBody>
          <a:bodyPr wrap="square" rtlCol="0">
            <a:spAutoFit/>
          </a:bodyPr>
          <a:lstStyle/>
          <a:p>
            <a:pPr defTabSz="914376" hangingPunct="0">
              <a:lnSpc>
                <a:spcPts val="788"/>
              </a:lnSpc>
              <a:spcAft>
                <a:spcPts val="225"/>
              </a:spcAft>
            </a:pPr>
            <a:r>
              <a:rPr lang="en-US" sz="1350" kern="0" dirty="0">
                <a:solidFill>
                  <a:srgbClr val="443D3E"/>
                </a:solidFill>
                <a:latin typeface="Calibri" panose="020F0502020204030204" pitchFamily="34" charset="0"/>
                <a:ea typeface="Calibri" panose="020F0502020204030204" pitchFamily="34" charset="0"/>
                <a:cs typeface="Calibri" panose="020F0502020204030204" pitchFamily="34" charset="0"/>
                <a:sym typeface="Helvetica Neue"/>
              </a:rPr>
              <a:t>Healthy Village at Saint Francis Video</a:t>
            </a:r>
          </a:p>
          <a:p>
            <a:pPr defTabSz="914376" hangingPunct="0">
              <a:lnSpc>
                <a:spcPts val="788"/>
              </a:lnSpc>
              <a:spcAft>
                <a:spcPts val="225"/>
              </a:spcAft>
            </a:pPr>
            <a:r>
              <a:rPr lang="en-US" sz="1350" kern="0" dirty="0">
                <a:solidFill>
                  <a:srgbClr val="443D3E"/>
                </a:solidFill>
                <a:latin typeface="Calibri" panose="020F0502020204030204" pitchFamily="34" charset="0"/>
                <a:ea typeface="Calibri" panose="020F0502020204030204" pitchFamily="34" charset="0"/>
                <a:cs typeface="Calibri" panose="020F0502020204030204" pitchFamily="34" charset="0"/>
                <a:sym typeface="Helvetica Neue"/>
              </a:rPr>
              <a:t>https://www.youtube.com/watch?v=pnlecclTz5U&amp;t=14s</a:t>
            </a:r>
          </a:p>
        </p:txBody>
      </p:sp>
    </p:spTree>
    <p:extLst>
      <p:ext uri="{BB962C8B-B14F-4D97-AF65-F5344CB8AC3E}">
        <p14:creationId xmlns:p14="http://schemas.microsoft.com/office/powerpoint/2010/main" val="396238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Challenging Others to Partner and Invest"/>
          <p:cNvSpPr txBox="1">
            <a:spLocks noGrp="1"/>
          </p:cNvSpPr>
          <p:nvPr>
            <p:ph type="title"/>
          </p:nvPr>
        </p:nvSpPr>
        <p:spPr>
          <a:xfrm>
            <a:off x="452438" y="1214437"/>
            <a:ext cx="8239125" cy="537437"/>
          </a:xfrm>
          <a:prstGeom prst="rect">
            <a:avLst/>
          </a:prstGeom>
        </p:spPr>
        <p:txBody>
          <a:bodyPr/>
          <a:lstStyle>
            <a:lvl1pPr>
              <a:defRPr spc="-200"/>
            </a:lvl1pPr>
          </a:lstStyle>
          <a:p>
            <a:r>
              <a:rPr sz="2250" dirty="0"/>
              <a:t>Partner </a:t>
            </a:r>
            <a:r>
              <a:rPr lang="en-US" sz="2250" dirty="0"/>
              <a:t>Responsibilities </a:t>
            </a:r>
            <a:r>
              <a:rPr sz="2250" dirty="0"/>
              <a:t>and </a:t>
            </a:r>
            <a:r>
              <a:rPr lang="en-US" sz="2250" dirty="0"/>
              <a:t>Relationships </a:t>
            </a:r>
            <a:endParaRPr sz="2250" dirty="0"/>
          </a:p>
        </p:txBody>
      </p:sp>
      <p:sp>
        <p:nvSpPr>
          <p:cNvPr id="281" name="We Listen We Partner We Make it Easy"/>
          <p:cNvSpPr txBox="1">
            <a:spLocks noGrp="1"/>
          </p:cNvSpPr>
          <p:nvPr>
            <p:ph type="body" sz="quarter" idx="1"/>
          </p:nvPr>
        </p:nvSpPr>
        <p:spPr>
          <a:xfrm>
            <a:off x="1993892" y="5029844"/>
            <a:ext cx="5151528" cy="350543"/>
          </a:xfrm>
          <a:prstGeom prst="rect">
            <a:avLst/>
          </a:prstGeom>
        </p:spPr>
        <p:txBody>
          <a:bodyPr>
            <a:normAutofit fontScale="92500" lnSpcReduction="20000"/>
          </a:bodyPr>
          <a:lstStyle/>
          <a:p>
            <a:r>
              <a:rPr dirty="0">
                <a:solidFill>
                  <a:schemeClr val="bg2">
                    <a:lumMod val="50000"/>
                  </a:schemeClr>
                </a:solidFill>
              </a:rPr>
              <a:t>We Listen</a:t>
            </a:r>
            <a:r>
              <a:rPr lang="en-US" dirty="0">
                <a:solidFill>
                  <a:schemeClr val="bg2">
                    <a:lumMod val="50000"/>
                  </a:schemeClr>
                </a:solidFill>
              </a:rPr>
              <a:t>.</a:t>
            </a:r>
            <a:r>
              <a:rPr dirty="0">
                <a:solidFill>
                  <a:schemeClr val="bg2">
                    <a:lumMod val="50000"/>
                  </a:schemeClr>
                </a:solidFill>
              </a:rPr>
              <a:t> We Partner</a:t>
            </a:r>
            <a:r>
              <a:rPr lang="en-US" dirty="0">
                <a:solidFill>
                  <a:schemeClr val="bg2">
                    <a:lumMod val="50000"/>
                  </a:schemeClr>
                </a:solidFill>
              </a:rPr>
              <a:t>.</a:t>
            </a:r>
            <a:r>
              <a:rPr dirty="0">
                <a:solidFill>
                  <a:schemeClr val="bg2">
                    <a:lumMod val="50000"/>
                  </a:schemeClr>
                </a:solidFill>
              </a:rPr>
              <a:t> We Make it Easy</a:t>
            </a:r>
            <a:r>
              <a:rPr lang="en-US" dirty="0">
                <a:solidFill>
                  <a:schemeClr val="bg2">
                    <a:lumMod val="50000"/>
                  </a:schemeClr>
                </a:solidFill>
              </a:rPr>
              <a:t>.</a:t>
            </a:r>
            <a:endParaRPr dirty="0">
              <a:solidFill>
                <a:schemeClr val="bg2">
                  <a:lumMod val="50000"/>
                </a:schemeClr>
              </a:solidFill>
            </a:endParaRPr>
          </a:p>
        </p:txBody>
      </p:sp>
      <p:sp>
        <p:nvSpPr>
          <p:cNvPr id="282" name="Challenging others to invest and partner is foundational to the Healthy Village model.…"/>
          <p:cNvSpPr txBox="1">
            <a:spLocks noGrp="1"/>
          </p:cNvSpPr>
          <p:nvPr>
            <p:ph type="body" idx="21"/>
          </p:nvPr>
        </p:nvSpPr>
        <p:spPr>
          <a:xfrm>
            <a:off x="603863" y="1842856"/>
            <a:ext cx="7492387" cy="30960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32500" lnSpcReduction="20000"/>
          </a:bodyPr>
          <a:lstStyle/>
          <a:p>
            <a:pPr marL="277178" indent="-277178" defTabSz="886945">
              <a:lnSpc>
                <a:spcPct val="108000"/>
              </a:lnSpc>
              <a:spcBef>
                <a:spcPts val="750"/>
              </a:spcBef>
              <a:buAutoNum type="arabicPeriod"/>
              <a:defRPr sz="4600"/>
            </a:pPr>
            <a:r>
              <a:rPr dirty="0"/>
              <a:t>Challenging others to invest and partner is foundational to the Healthy Village model.</a:t>
            </a:r>
          </a:p>
          <a:p>
            <a:pPr marL="277178" indent="-277178" defTabSz="886945">
              <a:lnSpc>
                <a:spcPct val="108000"/>
              </a:lnSpc>
              <a:spcBef>
                <a:spcPts val="750"/>
              </a:spcBef>
              <a:buAutoNum type="arabicPeriod"/>
              <a:defRPr sz="4600"/>
            </a:pPr>
            <a:r>
              <a:rPr dirty="0"/>
              <a:t>Stakeholders include </a:t>
            </a:r>
            <a:r>
              <a:rPr lang="en-US" dirty="0"/>
              <a:t>community-based organizations, managed care organization</a:t>
            </a:r>
            <a:r>
              <a:rPr dirty="0"/>
              <a:t>s</a:t>
            </a:r>
            <a:r>
              <a:rPr lang="en-US" dirty="0"/>
              <a:t> and other</a:t>
            </a:r>
            <a:r>
              <a:rPr dirty="0"/>
              <a:t> payers</a:t>
            </a:r>
            <a:r>
              <a:rPr lang="en-US" dirty="0"/>
              <a:t>,</a:t>
            </a:r>
            <a:r>
              <a:rPr dirty="0"/>
              <a:t> social impact investors, risk-bearing entities, foundations, government</a:t>
            </a:r>
            <a:r>
              <a:rPr lang="en-US" dirty="0"/>
              <a:t>s</a:t>
            </a:r>
            <a:r>
              <a:rPr dirty="0"/>
              <a:t>, behavioral healthcare and senior care providers</a:t>
            </a:r>
            <a:r>
              <a:rPr lang="en-US" dirty="0"/>
              <a:t>.</a:t>
            </a:r>
          </a:p>
          <a:p>
            <a:pPr marL="277178" indent="-277178" defTabSz="886945">
              <a:lnSpc>
                <a:spcPct val="108000"/>
              </a:lnSpc>
              <a:spcBef>
                <a:spcPts val="750"/>
              </a:spcBef>
              <a:buAutoNum type="arabicPeriod"/>
              <a:defRPr sz="4600"/>
            </a:pPr>
            <a:r>
              <a:rPr lang="en-US" dirty="0"/>
              <a:t>Each partner, including Saint Francis, is focused on a different aspect of health and the SDOH; partners will be added incrementally.</a:t>
            </a:r>
          </a:p>
          <a:p>
            <a:pPr marL="277178" indent="-277178" defTabSz="886945">
              <a:lnSpc>
                <a:spcPct val="108000"/>
              </a:lnSpc>
              <a:spcBef>
                <a:spcPts val="750"/>
              </a:spcBef>
              <a:buAutoNum type="arabicPeriod"/>
              <a:defRPr sz="4600"/>
            </a:pPr>
            <a:r>
              <a:rPr lang="en-US" dirty="0"/>
              <a:t>Investments will be made to leverage synergies from the co-location.</a:t>
            </a:r>
          </a:p>
          <a:p>
            <a:pPr marL="277178" indent="-277178" defTabSz="886945">
              <a:lnSpc>
                <a:spcPct val="108000"/>
              </a:lnSpc>
              <a:spcBef>
                <a:spcPts val="750"/>
              </a:spcBef>
              <a:buFontTx/>
              <a:buAutoNum type="arabicPeriod"/>
              <a:defRPr sz="4600"/>
            </a:pPr>
            <a:r>
              <a:rPr lang="en-US" dirty="0">
                <a:solidFill>
                  <a:schemeClr val="bg2">
                    <a:lumMod val="50000"/>
                  </a:schemeClr>
                </a:solidFill>
              </a:rPr>
              <a:t>A key objective is to lower occupancy costs for Saint Francis and partners.</a:t>
            </a:r>
          </a:p>
          <a:p>
            <a:pPr marL="277178" indent="-277178" defTabSz="886945">
              <a:lnSpc>
                <a:spcPct val="108000"/>
              </a:lnSpc>
              <a:spcBef>
                <a:spcPts val="750"/>
              </a:spcBef>
              <a:buAutoNum type="arabicPeriod"/>
              <a:defRPr sz="4600"/>
            </a:pPr>
            <a:endParaRPr lang="en-US" dirty="0"/>
          </a:p>
        </p:txBody>
      </p:sp>
      <p:sp>
        <p:nvSpPr>
          <p:cNvPr id="3" name="Rectangle">
            <a:extLst>
              <a:ext uri="{FF2B5EF4-FFF2-40B4-BE49-F238E27FC236}">
                <a16:creationId xmlns:a16="http://schemas.microsoft.com/office/drawing/2014/main" id="{CBE7419E-F15E-9308-AF40-128438CDE713}"/>
              </a:ext>
            </a:extLst>
          </p:cNvPr>
          <p:cNvSpPr/>
          <p:nvPr/>
        </p:nvSpPr>
        <p:spPr>
          <a:xfrm>
            <a:off x="0" y="857250"/>
            <a:ext cx="9144000" cy="5143500"/>
          </a:xfrm>
          <a:prstGeom prst="rect">
            <a:avLst/>
          </a:prstGeom>
          <a:ln w="139700">
            <a:noFill/>
            <a:miter lim="400000"/>
          </a:ln>
        </p:spPr>
        <p:txBody>
          <a:bodyPr lIns="19050" tIns="19050" rIns="19050" bIns="19050" anchor="ctr"/>
          <a:lstStyle/>
          <a:p>
            <a:pPr algn="ctr" defTabSz="309563" hangingPunct="0">
              <a:defRPr sz="3200">
                <a:solidFill>
                  <a:srgbClr val="FFFFFF"/>
                </a:solidFill>
                <a:latin typeface="Helvetica Neue Medium"/>
                <a:ea typeface="Helvetica Neue Medium"/>
                <a:cs typeface="Helvetica Neue Medium"/>
                <a:sym typeface="Helvetica Neue Medium"/>
              </a:defRPr>
            </a:pPr>
            <a:endParaRPr sz="1200" kern="0">
              <a:solidFill>
                <a:srgbClr val="FFFFFF"/>
              </a:solidFill>
              <a:latin typeface="Helvetica Neue Medium"/>
              <a:sym typeface="Helvetica Neue Medium"/>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BC79C8-E842-A577-D7E5-F4E4745656D2}"/>
              </a:ext>
            </a:extLst>
          </p:cNvPr>
          <p:cNvSpPr>
            <a:spLocks noGrp="1"/>
          </p:cNvSpPr>
          <p:nvPr>
            <p:ph type="title"/>
          </p:nvPr>
        </p:nvSpPr>
        <p:spPr>
          <a:xfrm>
            <a:off x="400552" y="965112"/>
            <a:ext cx="8229600" cy="498656"/>
          </a:xfrm>
        </p:spPr>
        <p:txBody>
          <a:bodyPr>
            <a:normAutofit/>
          </a:bodyPr>
          <a:lstStyle/>
          <a:p>
            <a:r>
              <a:rPr lang="en-US" sz="2475" dirty="0"/>
              <a:t>The Healthy Village at Saint Francis - Functional Partners</a:t>
            </a:r>
          </a:p>
        </p:txBody>
      </p:sp>
      <p:sp>
        <p:nvSpPr>
          <p:cNvPr id="2" name="Rectangle">
            <a:extLst>
              <a:ext uri="{FF2B5EF4-FFF2-40B4-BE49-F238E27FC236}">
                <a16:creationId xmlns:a16="http://schemas.microsoft.com/office/drawing/2014/main" id="{B7D0D9E6-F5AA-3A1B-396D-466BAC69EEDF}"/>
              </a:ext>
            </a:extLst>
          </p:cNvPr>
          <p:cNvSpPr/>
          <p:nvPr/>
        </p:nvSpPr>
        <p:spPr>
          <a:xfrm>
            <a:off x="0" y="857251"/>
            <a:ext cx="9144000" cy="5143500"/>
          </a:xfrm>
          <a:prstGeom prst="rect">
            <a:avLst/>
          </a:prstGeom>
          <a:ln w="139700">
            <a:solidFill>
              <a:schemeClr val="bg1"/>
            </a:solidFill>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dirty="0">
              <a:solidFill>
                <a:srgbClr val="FFFFFF"/>
              </a:solidFill>
              <a:latin typeface="Helvetica Neue Medium"/>
              <a:sym typeface="Helvetica Neue Medium"/>
            </a:endParaRPr>
          </a:p>
        </p:txBody>
      </p:sp>
      <p:pic>
        <p:nvPicPr>
          <p:cNvPr id="10" name="Image" descr="Image">
            <a:extLst>
              <a:ext uri="{FF2B5EF4-FFF2-40B4-BE49-F238E27FC236}">
                <a16:creationId xmlns:a16="http://schemas.microsoft.com/office/drawing/2014/main" id="{7A185D72-F50A-766E-708C-A12E2F2A2F4A}"/>
              </a:ext>
            </a:extLst>
          </p:cNvPr>
          <p:cNvPicPr>
            <a:picLocks noChangeAspect="1"/>
          </p:cNvPicPr>
          <p:nvPr/>
        </p:nvPicPr>
        <p:blipFill>
          <a:blip r:embed="rId3"/>
          <a:stretch>
            <a:fillRect/>
          </a:stretch>
        </p:blipFill>
        <p:spPr>
          <a:xfrm>
            <a:off x="3156055" y="1214440"/>
            <a:ext cx="74867" cy="74867"/>
          </a:xfrm>
          <a:prstGeom prst="rect">
            <a:avLst/>
          </a:prstGeom>
          <a:ln w="12700">
            <a:miter lim="400000"/>
          </a:ln>
        </p:spPr>
      </p:pic>
      <p:graphicFrame>
        <p:nvGraphicFramePr>
          <p:cNvPr id="5" name="Table 5">
            <a:extLst>
              <a:ext uri="{FF2B5EF4-FFF2-40B4-BE49-F238E27FC236}">
                <a16:creationId xmlns:a16="http://schemas.microsoft.com/office/drawing/2014/main" id="{D3FF08C1-9562-48B4-A56D-20899A654545}"/>
              </a:ext>
            </a:extLst>
          </p:cNvPr>
          <p:cNvGraphicFramePr>
            <a:graphicFrameLocks noGrp="1"/>
          </p:cNvGraphicFramePr>
          <p:nvPr/>
        </p:nvGraphicFramePr>
        <p:xfrm>
          <a:off x="1" y="1401460"/>
          <a:ext cx="9144000" cy="4680478"/>
        </p:xfrm>
        <a:graphic>
          <a:graphicData uri="http://schemas.openxmlformats.org/drawingml/2006/table">
            <a:tbl>
              <a:tblPr firstRow="1" bandRow="1">
                <a:tableStyleId>{3B4B98B0-60AC-42C2-AFA5-B58CD77FA1E5}</a:tableStyleId>
              </a:tblPr>
              <a:tblGrid>
                <a:gridCol w="1667960">
                  <a:extLst>
                    <a:ext uri="{9D8B030D-6E8A-4147-A177-3AD203B41FA5}">
                      <a16:colId xmlns:a16="http://schemas.microsoft.com/office/drawing/2014/main" val="1569496913"/>
                    </a:ext>
                  </a:extLst>
                </a:gridCol>
                <a:gridCol w="2022959">
                  <a:extLst>
                    <a:ext uri="{9D8B030D-6E8A-4147-A177-3AD203B41FA5}">
                      <a16:colId xmlns:a16="http://schemas.microsoft.com/office/drawing/2014/main" val="2721606805"/>
                    </a:ext>
                  </a:extLst>
                </a:gridCol>
                <a:gridCol w="2431133">
                  <a:extLst>
                    <a:ext uri="{9D8B030D-6E8A-4147-A177-3AD203B41FA5}">
                      <a16:colId xmlns:a16="http://schemas.microsoft.com/office/drawing/2014/main" val="1048966592"/>
                    </a:ext>
                  </a:extLst>
                </a:gridCol>
                <a:gridCol w="3021949">
                  <a:extLst>
                    <a:ext uri="{9D8B030D-6E8A-4147-A177-3AD203B41FA5}">
                      <a16:colId xmlns:a16="http://schemas.microsoft.com/office/drawing/2014/main" val="1006924035"/>
                    </a:ext>
                  </a:extLst>
                </a:gridCol>
              </a:tblGrid>
              <a:tr h="480060">
                <a:tc>
                  <a:txBody>
                    <a:bodyPr/>
                    <a:lstStyle/>
                    <a:p>
                      <a:r>
                        <a:rPr lang="en-US" sz="1400" dirty="0"/>
                        <a:t>Health And SIOH</a:t>
                      </a:r>
                    </a:p>
                  </a:txBody>
                  <a:tcPr marL="68580" marR="68580" marT="34290" marB="34290"/>
                </a:tc>
                <a:tc>
                  <a:txBody>
                    <a:bodyPr/>
                    <a:lstStyle/>
                    <a:p>
                      <a:r>
                        <a:rPr lang="en-US" sz="1400" dirty="0"/>
                        <a:t>SERVICE LINE</a:t>
                      </a:r>
                    </a:p>
                  </a:txBody>
                  <a:tcPr marL="68580" marR="68580" marT="34290" marB="34290"/>
                </a:tc>
                <a:tc>
                  <a:txBody>
                    <a:bodyPr/>
                    <a:lstStyle/>
                    <a:p>
                      <a:r>
                        <a:rPr lang="en-US" sz="1400" dirty="0"/>
                        <a:t>Potential Partners/Reengagement</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337527730"/>
                  </a:ext>
                </a:extLst>
              </a:tr>
              <a:tr h="434340">
                <a:tc>
                  <a:txBody>
                    <a:bodyPr/>
                    <a:lstStyle/>
                    <a:p>
                      <a:r>
                        <a:rPr lang="en-US" sz="1200" dirty="0"/>
                        <a:t>Affordable Housing</a:t>
                      </a:r>
                    </a:p>
                    <a:p>
                      <a:endParaRPr lang="en-US" sz="1200" dirty="0"/>
                    </a:p>
                  </a:txBody>
                  <a:tcPr marL="68580" marR="68580" marT="34290" marB="34290"/>
                </a:tc>
                <a:tc>
                  <a:txBody>
                    <a:bodyPr/>
                    <a:lstStyle/>
                    <a:p>
                      <a:r>
                        <a:rPr lang="en-US" sz="1200" dirty="0"/>
                        <a:t>Housing</a:t>
                      </a:r>
                    </a:p>
                  </a:txBody>
                  <a:tcPr marL="68580" marR="68580" marT="34290" marB="34290"/>
                </a:tc>
                <a:tc gridSpan="2">
                  <a:txBody>
                    <a:bodyPr/>
                    <a:lstStyle/>
                    <a:p>
                      <a:r>
                        <a:rPr lang="en-US" sz="1200" b="0" dirty="0"/>
                        <a:t>West End Neighborhood House, West Side Grows Together</a:t>
                      </a:r>
                    </a:p>
                    <a:p>
                      <a:r>
                        <a:rPr lang="en-US" sz="1200" dirty="0"/>
                        <a:t>Cinnaire, Housing Alliance Delaware, Woodlawn Trust</a:t>
                      </a:r>
                    </a:p>
                  </a:txBody>
                  <a:tcPr marL="68580" marR="68580" marT="34290" marB="34290"/>
                </a:tc>
                <a:tc hMerge="1">
                  <a:txBody>
                    <a:bodyPr/>
                    <a:lstStyle/>
                    <a:p>
                      <a:r>
                        <a:rPr lang="en-US" sz="3200" dirty="0"/>
                        <a:t>Cinnaire, Housing Alliance Delaware, Woodlawn Trust</a:t>
                      </a:r>
                    </a:p>
                  </a:txBody>
                  <a:tcPr marL="182880" marR="182880" marT="91440" marB="91440"/>
                </a:tc>
                <a:extLst>
                  <a:ext uri="{0D108BD9-81ED-4DB2-BD59-A6C34878D82A}">
                    <a16:rowId xmlns:a16="http://schemas.microsoft.com/office/drawing/2014/main" val="1660246866"/>
                  </a:ext>
                </a:extLst>
              </a:tr>
              <a:tr h="800100">
                <a:tc>
                  <a:txBody>
                    <a:bodyPr/>
                    <a:lstStyle/>
                    <a:p>
                      <a:r>
                        <a:rPr lang="en-US" sz="1200" dirty="0"/>
                        <a:t>Education</a:t>
                      </a:r>
                    </a:p>
                    <a:p>
                      <a:r>
                        <a:rPr lang="en-US" sz="1200" dirty="0"/>
                        <a:t>Workforce Development</a:t>
                      </a:r>
                    </a:p>
                  </a:txBody>
                  <a:tcPr marL="68580" marR="68580" marT="34290" marB="34290"/>
                </a:tc>
                <a:tc>
                  <a:txBody>
                    <a:bodyPr/>
                    <a:lstStyle/>
                    <a:p>
                      <a:r>
                        <a:rPr lang="en-US" sz="1200" dirty="0"/>
                        <a:t>Educational training/Certifications</a:t>
                      </a:r>
                    </a:p>
                  </a:txBody>
                  <a:tcPr marL="68580" marR="68580" marT="34290" marB="3429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Neumann University, Goodwill</a:t>
                      </a:r>
                    </a:p>
                    <a:p>
                      <a:endParaRPr lang="en-US" sz="1200" b="0" dirty="0"/>
                    </a:p>
                    <a:p>
                      <a:r>
                        <a:rPr lang="en-US" sz="1200" dirty="0"/>
                        <a:t>Red Clay, Catholic Diocese, Delaware Tech &amp; Community College, Hilltop Neighborhood Center, University of Delaware, Childcare (TBD)</a:t>
                      </a:r>
                    </a:p>
                  </a:txBody>
                  <a:tcPr marL="68580" marR="68580" marT="34290" marB="34290"/>
                </a:tc>
                <a:tc hMerge="1">
                  <a:txBody>
                    <a:bodyPr/>
                    <a:lstStyle/>
                    <a:p>
                      <a:r>
                        <a:rPr lang="en-US" sz="3200" dirty="0"/>
                        <a:t>Red Clay, Catholic Diocese, Delaware Tech &amp; Community College, Hilltop Neighborhood Center, University of Delaware, Childcare (TBD)</a:t>
                      </a:r>
                    </a:p>
                  </a:txBody>
                  <a:tcPr marL="182880" marR="182880" marT="91440" marB="91440"/>
                </a:tc>
                <a:extLst>
                  <a:ext uri="{0D108BD9-81ED-4DB2-BD59-A6C34878D82A}">
                    <a16:rowId xmlns:a16="http://schemas.microsoft.com/office/drawing/2014/main" val="1118091686"/>
                  </a:ext>
                </a:extLst>
              </a:tr>
              <a:tr h="982980">
                <a:tc>
                  <a:txBody>
                    <a:bodyPr/>
                    <a:lstStyle/>
                    <a:p>
                      <a:r>
                        <a:rPr lang="en-US" sz="1200" dirty="0"/>
                        <a:t>Social Support</a:t>
                      </a:r>
                    </a:p>
                  </a:txBody>
                  <a:tcPr marL="68580" marR="68580" marT="34290" marB="34290"/>
                </a:tc>
                <a:tc>
                  <a:txBody>
                    <a:bodyPr/>
                    <a:lstStyle/>
                    <a:p>
                      <a:r>
                        <a:rPr lang="en-US" sz="1200" dirty="0"/>
                        <a:t>Services to support social determinates of health </a:t>
                      </a:r>
                    </a:p>
                  </a:txBody>
                  <a:tcPr marL="68580" marR="68580" marT="34290" marB="3429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Latin American Community Center, YWCA, Legal Aid, Food Bank of DE, Trinity Farm Boxes/Backpack program, Women’s Re-entry</a:t>
                      </a:r>
                    </a:p>
                    <a:p>
                      <a:r>
                        <a:rPr lang="en-US" sz="1200" b="0" dirty="0"/>
                        <a:t>Ministry of Caring, DE Ecumenical Council on Children &amp; Families, Hope Center, REACH, Governmental Office of Services &amp; Support </a:t>
                      </a:r>
                    </a:p>
                    <a:p>
                      <a:endParaRPr lang="en-US" sz="1200" b="0" dirty="0"/>
                    </a:p>
                  </a:txBody>
                  <a:tcPr marL="68580" marR="68580" marT="34290" marB="34290"/>
                </a:tc>
                <a:tc hMerge="1">
                  <a:txBody>
                    <a:bodyPr/>
                    <a:lstStyle/>
                    <a:p>
                      <a:r>
                        <a:rPr lang="en-US" sz="3200" dirty="0"/>
                        <a:t>Ministry of Caring, DE Ecumenical Council on Children &amp; Families, Hope Center, </a:t>
                      </a:r>
                      <a:r>
                        <a:rPr lang="en-US" sz="3200" b="1" dirty="0"/>
                        <a:t>REACH, Governmental Office of Services &amp; Support </a:t>
                      </a:r>
                    </a:p>
                    <a:p>
                      <a:endParaRPr lang="en-US" sz="3200" dirty="0"/>
                    </a:p>
                  </a:txBody>
                  <a:tcPr marL="182880" marR="182880" marT="91440" marB="91440"/>
                </a:tc>
                <a:extLst>
                  <a:ext uri="{0D108BD9-81ED-4DB2-BD59-A6C34878D82A}">
                    <a16:rowId xmlns:a16="http://schemas.microsoft.com/office/drawing/2014/main" val="228005756"/>
                  </a:ext>
                </a:extLst>
              </a:tr>
              <a:tr h="800100">
                <a:tc>
                  <a:txBody>
                    <a:bodyPr/>
                    <a:lstStyle/>
                    <a:p>
                      <a:r>
                        <a:rPr lang="en-US" sz="1200" dirty="0"/>
                        <a:t>Healthcare</a:t>
                      </a:r>
                    </a:p>
                  </a:txBody>
                  <a:tcPr marL="68580" marR="68580" marT="34290" marB="34290"/>
                </a:tc>
                <a:tc>
                  <a:txBody>
                    <a:bodyPr/>
                    <a:lstStyle/>
                    <a:p>
                      <a:r>
                        <a:rPr lang="en-US" sz="1200" dirty="0"/>
                        <a:t>Wound care, pediatrics, respite care, Physical Therapy, dialysis, hospice</a:t>
                      </a:r>
                    </a:p>
                  </a:txBody>
                  <a:tcPr marL="68580" marR="68580" marT="34290" marB="34290"/>
                </a:tc>
                <a:tc gridSpan="2">
                  <a:txBody>
                    <a:bodyPr/>
                    <a:lstStyle/>
                    <a:p>
                      <a:r>
                        <a:rPr lang="en-US" sz="1200" b="0" dirty="0"/>
                        <a:t>Saint Francis Wound Care, Nemours, Catholic Charities, Novacare, Delaware Hospice, Tiny Steps</a:t>
                      </a:r>
                    </a:p>
                    <a:p>
                      <a:r>
                        <a:rPr lang="en-US" sz="1200" b="0" dirty="0"/>
                        <a:t>Life Health Center, LA Red Health Center</a:t>
                      </a:r>
                    </a:p>
                    <a:p>
                      <a:endParaRPr lang="en-US" sz="1200" b="0" dirty="0"/>
                    </a:p>
                  </a:txBody>
                  <a:tcPr marL="68580" marR="68580" marT="34290" marB="34290"/>
                </a:tc>
                <a:tc hMerge="1">
                  <a:txBody>
                    <a:bodyPr/>
                    <a:lstStyle/>
                    <a:p>
                      <a:r>
                        <a:rPr lang="en-US" sz="3200" dirty="0"/>
                        <a:t>Life Health Center, </a:t>
                      </a:r>
                      <a:r>
                        <a:rPr lang="en-US" sz="3200" b="1" dirty="0"/>
                        <a:t>LA Red Health Center</a:t>
                      </a:r>
                    </a:p>
                    <a:p>
                      <a:endParaRPr lang="en-US" sz="3200" dirty="0"/>
                    </a:p>
                  </a:txBody>
                  <a:tcPr marL="182880" marR="182880" marT="91440" marB="91440"/>
                </a:tc>
                <a:extLst>
                  <a:ext uri="{0D108BD9-81ED-4DB2-BD59-A6C34878D82A}">
                    <a16:rowId xmlns:a16="http://schemas.microsoft.com/office/drawing/2014/main" val="225005396"/>
                  </a:ext>
                </a:extLst>
              </a:tr>
              <a:tr h="565678">
                <a:tc>
                  <a:txBody>
                    <a:bodyPr/>
                    <a:lstStyle/>
                    <a:p>
                      <a:r>
                        <a:rPr lang="en-US" sz="1200" dirty="0"/>
                        <a:t>Behavioral Health</a:t>
                      </a:r>
                    </a:p>
                  </a:txBody>
                  <a:tcPr marL="68580" marR="68580" marT="34290" marB="34290"/>
                </a:tc>
                <a:tc>
                  <a:txBody>
                    <a:bodyPr/>
                    <a:lstStyle/>
                    <a:p>
                      <a:r>
                        <a:rPr lang="en-US" sz="1200" dirty="0"/>
                        <a:t>Behavioral health, mental health, SUD</a:t>
                      </a:r>
                    </a:p>
                  </a:txBody>
                  <a:tcPr marL="68580" marR="68580" marT="34290" marB="34290"/>
                </a:tc>
                <a:tc gridSpan="2">
                  <a:txBody>
                    <a:bodyPr/>
                    <a:lstStyle/>
                    <a:p>
                      <a:r>
                        <a:rPr lang="en-US" sz="1200" b="0" dirty="0" err="1"/>
                        <a:t>Amanecer</a:t>
                      </a:r>
                      <a:r>
                        <a:rPr lang="en-US" sz="1200" b="0" dirty="0"/>
                        <a:t> Counseling &amp; Resource Center, SL24, Limen House</a:t>
                      </a:r>
                    </a:p>
                    <a:p>
                      <a:r>
                        <a:rPr lang="en-US" sz="1200" dirty="0"/>
                        <a:t>Recovery Innovations, Inc.</a:t>
                      </a:r>
                    </a:p>
                  </a:txBody>
                  <a:tcPr marL="68580" marR="68580" marT="34290" marB="34290"/>
                </a:tc>
                <a:tc hMerge="1">
                  <a:txBody>
                    <a:bodyPr/>
                    <a:lstStyle/>
                    <a:p>
                      <a:r>
                        <a:rPr lang="en-US" sz="3200" dirty="0"/>
                        <a:t>Recovery Innovations, Inc.</a:t>
                      </a:r>
                    </a:p>
                  </a:txBody>
                  <a:tcPr marL="182880" marR="182880" marT="91440" marB="91440"/>
                </a:tc>
                <a:extLst>
                  <a:ext uri="{0D108BD9-81ED-4DB2-BD59-A6C34878D82A}">
                    <a16:rowId xmlns:a16="http://schemas.microsoft.com/office/drawing/2014/main" val="38758298"/>
                  </a:ext>
                </a:extLst>
              </a:tr>
              <a:tr h="617220">
                <a:tc>
                  <a:txBody>
                    <a:bodyPr/>
                    <a:lstStyle/>
                    <a:p>
                      <a:r>
                        <a:rPr lang="en-US" sz="1200" dirty="0"/>
                        <a:t>Senior Services</a:t>
                      </a:r>
                    </a:p>
                  </a:txBody>
                  <a:tcPr marL="68580" marR="68580" marT="34290" marB="34290"/>
                </a:tc>
                <a:tc>
                  <a:txBody>
                    <a:bodyPr/>
                    <a:lstStyle/>
                    <a:p>
                      <a:r>
                        <a:rPr lang="en-US" sz="1200" dirty="0"/>
                        <a:t>Long term care, DME</a:t>
                      </a:r>
                    </a:p>
                  </a:txBody>
                  <a:tcPr marL="68580" marR="68580" marT="34290" marB="34290"/>
                </a:tc>
                <a:tc gridSpan="2">
                  <a:txBody>
                    <a:bodyPr/>
                    <a:lstStyle/>
                    <a:p>
                      <a:r>
                        <a:rPr lang="en-US" sz="1200" b="0" dirty="0"/>
                        <a:t>THMA CARES, Senior 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Long term care TBD</a:t>
                      </a:r>
                    </a:p>
                    <a:p>
                      <a:endParaRPr lang="en-US" sz="1200" dirty="0"/>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Long term care TBD</a:t>
                      </a:r>
                    </a:p>
                    <a:p>
                      <a:endParaRPr lang="en-US" sz="3200" dirty="0"/>
                    </a:p>
                  </a:txBody>
                  <a:tcPr marL="182880" marR="182880" marT="91440" marB="91440"/>
                </a:tc>
                <a:extLst>
                  <a:ext uri="{0D108BD9-81ED-4DB2-BD59-A6C34878D82A}">
                    <a16:rowId xmlns:a16="http://schemas.microsoft.com/office/drawing/2014/main" val="2678999683"/>
                  </a:ext>
                </a:extLst>
              </a:tr>
            </a:tbl>
          </a:graphicData>
        </a:graphic>
      </p:graphicFrame>
    </p:spTree>
    <p:extLst>
      <p:ext uri="{BB962C8B-B14F-4D97-AF65-F5344CB8AC3E}">
        <p14:creationId xmlns:p14="http://schemas.microsoft.com/office/powerpoint/2010/main" val="2788201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8096" y="1237439"/>
            <a:ext cx="6991553" cy="684565"/>
          </a:xfrm>
        </p:spPr>
        <p:txBody>
          <a:bodyPr>
            <a:normAutofit fontScale="90000"/>
          </a:bodyPr>
          <a:lstStyle/>
          <a:p>
            <a:pPr defTabSz="685800">
              <a:lnSpc>
                <a:spcPct val="100000"/>
              </a:lnSpc>
              <a:defRPr/>
            </a:pPr>
            <a:r>
              <a:rPr lang="en-US" sz="2513" dirty="0">
                <a:cs typeface="Calibri" panose="020F0502020204030204" pitchFamily="34" charset="0"/>
              </a:rPr>
              <a:t>Healthy Village Partners Will Jointly Create an Integrated System of Care </a:t>
            </a:r>
            <a:br>
              <a:rPr lang="en-US" sz="2250" dirty="0">
                <a:cs typeface="Calibri" panose="020F0502020204030204" pitchFamily="34" charset="0"/>
              </a:rPr>
            </a:br>
            <a:endParaRPr lang="en-US" sz="2250" dirty="0">
              <a:cs typeface="Calibri" panose="020F0502020204030204" pitchFamily="34" charset="0"/>
            </a:endParaRPr>
          </a:p>
        </p:txBody>
      </p:sp>
      <p:sp>
        <p:nvSpPr>
          <p:cNvPr id="5" name="Content Placeholder 1">
            <a:extLst>
              <a:ext uri="{FF2B5EF4-FFF2-40B4-BE49-F238E27FC236}">
                <a16:creationId xmlns:a16="http://schemas.microsoft.com/office/drawing/2014/main" id="{56A953B5-B55A-4938-A36A-D04E19C3FB1D}"/>
              </a:ext>
            </a:extLst>
          </p:cNvPr>
          <p:cNvSpPr txBox="1">
            <a:spLocks/>
          </p:cNvSpPr>
          <p:nvPr/>
        </p:nvSpPr>
        <p:spPr>
          <a:xfrm>
            <a:off x="393971" y="2294512"/>
            <a:ext cx="5141415" cy="3098816"/>
          </a:xfrm>
          <a:prstGeom prst="rect">
            <a:avLst/>
          </a:prstGeom>
        </p:spPr>
        <p:txBody>
          <a:bodyPr/>
          <a:lstStyle>
            <a:lvl1pPr marL="107950" algn="l" rtl="0" eaLnBrk="0" fontAlgn="base" hangingPunct="0">
              <a:spcBef>
                <a:spcPts val="300"/>
              </a:spcBef>
              <a:spcAft>
                <a:spcPct val="0"/>
              </a:spcAft>
              <a:buClr>
                <a:srgbClr val="7276A0"/>
              </a:buClr>
              <a:buFont typeface="Georgia" panose="02040502050405020303" pitchFamily="18" charset="0"/>
              <a:defRPr sz="2400" kern="1200">
                <a:solidFill>
                  <a:schemeClr val="accent1"/>
                </a:solidFill>
                <a:latin typeface="Century Gothic" panose="020B0502020202020204" pitchFamily="34" charset="0"/>
                <a:ea typeface="+mn-ea"/>
                <a:cs typeface="+mn-cs"/>
              </a:defRPr>
            </a:lvl1pPr>
            <a:lvl2pPr marL="409575" algn="l" rtl="0" eaLnBrk="0" fontAlgn="base" hangingPunct="0">
              <a:spcBef>
                <a:spcPts val="300"/>
              </a:spcBef>
              <a:spcAft>
                <a:spcPct val="0"/>
              </a:spcAft>
              <a:buClr>
                <a:schemeClr val="accent2"/>
              </a:buClr>
              <a:buFont typeface="Georgia" panose="02040502050405020303" pitchFamily="18" charset="0"/>
              <a:defRPr sz="2600" kern="1200">
                <a:solidFill>
                  <a:schemeClr val="accent1"/>
                </a:solidFill>
                <a:latin typeface="Century Gothic" panose="020B0502020202020204" pitchFamily="34" charset="0"/>
                <a:ea typeface="+mn-ea"/>
                <a:cs typeface="+mn-cs"/>
              </a:defRPr>
            </a:lvl2pPr>
            <a:lvl3pPr marL="703263" algn="l" rtl="0" eaLnBrk="0" fontAlgn="base" hangingPunct="0">
              <a:spcBef>
                <a:spcPts val="300"/>
              </a:spcBef>
              <a:spcAft>
                <a:spcPct val="0"/>
              </a:spcAft>
              <a:buClr>
                <a:schemeClr val="accent1"/>
              </a:buClr>
              <a:buFont typeface="Wingdings 2" panose="05020102010507070707" pitchFamily="18" charset="2"/>
              <a:defRPr sz="2400" kern="1200">
                <a:solidFill>
                  <a:srgbClr val="0040A0"/>
                </a:solidFill>
                <a:latin typeface="Century Gothic" panose="020B0502020202020204" pitchFamily="34" charset="0"/>
                <a:ea typeface="+mn-ea"/>
                <a:cs typeface="+mn-cs"/>
              </a:defRPr>
            </a:lvl3pPr>
            <a:lvl4pPr marL="979488" algn="l" rtl="0" eaLnBrk="0" fontAlgn="base" hangingPunct="0">
              <a:spcBef>
                <a:spcPts val="300"/>
              </a:spcBef>
              <a:spcAft>
                <a:spcPct val="0"/>
              </a:spcAft>
              <a:buClr>
                <a:schemeClr val="accent1"/>
              </a:buClr>
              <a:buFont typeface="Wingdings 2" panose="05020102010507070707" pitchFamily="18" charset="2"/>
              <a:defRPr sz="2200" kern="1200">
                <a:solidFill>
                  <a:srgbClr val="0040A0"/>
                </a:solidFill>
                <a:latin typeface="Century Gothic" panose="020B0502020202020204" pitchFamily="34" charset="0"/>
                <a:ea typeface="+mn-ea"/>
                <a:cs typeface="+mn-cs"/>
              </a:defRPr>
            </a:lvl4pPr>
            <a:lvl5pPr marL="1206500" algn="l" rtl="0" eaLnBrk="0" fontAlgn="base" hangingPunct="0">
              <a:spcBef>
                <a:spcPts val="300"/>
              </a:spcBef>
              <a:spcAft>
                <a:spcPct val="0"/>
              </a:spcAft>
              <a:buClr>
                <a:srgbClr val="7276A0"/>
              </a:buClr>
              <a:buFont typeface="Georgia" panose="02040502050405020303" pitchFamily="18" charset="0"/>
              <a:defRPr sz="2000" kern="1200">
                <a:solidFill>
                  <a:srgbClr val="0040A0"/>
                </a:solidFill>
                <a:latin typeface="Century Gothic" panose="020B0502020202020204" pitchFamily="34" charset="0"/>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38138" indent="-257175" defTabSz="914376">
              <a:spcBef>
                <a:spcPts val="450"/>
              </a:spcBef>
              <a:buFont typeface="Arial" panose="020B0604020202020204" pitchFamily="34" charset="0"/>
              <a:buChar char="•"/>
            </a:pPr>
            <a:endParaRPr lang="en-US" sz="1650" dirty="0">
              <a:solidFill>
                <a:srgbClr val="000000"/>
              </a:solidFill>
              <a:sym typeface="Helvetica Neue"/>
            </a:endParaRPr>
          </a:p>
        </p:txBody>
      </p:sp>
      <p:pic>
        <p:nvPicPr>
          <p:cNvPr id="7" name="Picture 6">
            <a:extLst>
              <a:ext uri="{FF2B5EF4-FFF2-40B4-BE49-F238E27FC236}">
                <a16:creationId xmlns:a16="http://schemas.microsoft.com/office/drawing/2014/main" id="{FF001291-3922-4B7F-AA20-08BA60E90835}"/>
              </a:ext>
            </a:extLst>
          </p:cNvPr>
          <p:cNvPicPr>
            <a:picLocks noChangeAspect="1"/>
          </p:cNvPicPr>
          <p:nvPr/>
        </p:nvPicPr>
        <p:blipFill>
          <a:blip r:embed="rId3"/>
          <a:stretch>
            <a:fillRect/>
          </a:stretch>
        </p:blipFill>
        <p:spPr>
          <a:xfrm>
            <a:off x="6464583" y="5665450"/>
            <a:ext cx="2493169" cy="228888"/>
          </a:xfrm>
          <a:prstGeom prst="rect">
            <a:avLst/>
          </a:prstGeom>
        </p:spPr>
      </p:pic>
      <p:sp>
        <p:nvSpPr>
          <p:cNvPr id="3" name="Rectangle">
            <a:extLst>
              <a:ext uri="{FF2B5EF4-FFF2-40B4-BE49-F238E27FC236}">
                <a16:creationId xmlns:a16="http://schemas.microsoft.com/office/drawing/2014/main" id="{15D45A94-2460-DE0B-3C5B-27A49D6B40E7}"/>
              </a:ext>
            </a:extLst>
          </p:cNvPr>
          <p:cNvSpPr/>
          <p:nvPr/>
        </p:nvSpPr>
        <p:spPr>
          <a:xfrm>
            <a:off x="0" y="857250"/>
            <a:ext cx="9144000" cy="5143500"/>
          </a:xfrm>
          <a:prstGeom prst="rect">
            <a:avLst/>
          </a:prstGeom>
          <a:ln w="139700">
            <a:noFill/>
            <a:miter lim="400000"/>
          </a:ln>
        </p:spPr>
        <p:txBody>
          <a:bodyPr lIns="19050" tIns="19050" rIns="19050" bIns="19050" anchor="ctr"/>
          <a:lstStyle/>
          <a:p>
            <a:pPr algn="ctr" defTabSz="309563" hangingPunct="0">
              <a:defRPr sz="3200">
                <a:solidFill>
                  <a:srgbClr val="FFFFFF"/>
                </a:solidFill>
                <a:latin typeface="Helvetica Neue Medium"/>
                <a:ea typeface="Helvetica Neue Medium"/>
                <a:cs typeface="Helvetica Neue Medium"/>
                <a:sym typeface="Helvetica Neue Medium"/>
              </a:defRPr>
            </a:pPr>
            <a:endParaRPr sz="1200" kern="0">
              <a:solidFill>
                <a:srgbClr val="FFFFFF"/>
              </a:solidFill>
              <a:latin typeface="Helvetica Neue Medium"/>
              <a:sym typeface="Helvetica Neue Medium"/>
            </a:endParaRPr>
          </a:p>
        </p:txBody>
      </p:sp>
      <p:sp>
        <p:nvSpPr>
          <p:cNvPr id="6" name="TextBox 5">
            <a:extLst>
              <a:ext uri="{FF2B5EF4-FFF2-40B4-BE49-F238E27FC236}">
                <a16:creationId xmlns:a16="http://schemas.microsoft.com/office/drawing/2014/main" id="{45AAD885-E18A-39E6-41DC-1124B301EC82}"/>
              </a:ext>
            </a:extLst>
          </p:cNvPr>
          <p:cNvSpPr txBox="1"/>
          <p:nvPr/>
        </p:nvSpPr>
        <p:spPr>
          <a:xfrm>
            <a:off x="378096" y="2180909"/>
            <a:ext cx="4764989" cy="32124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marL="359569" indent="-278606" defTabSz="914376" hangingPunct="0">
              <a:spcBef>
                <a:spcPts val="450"/>
              </a:spcBef>
              <a:spcAft>
                <a:spcPts val="450"/>
              </a:spcAft>
              <a:buFont typeface="+mj-lt"/>
              <a:buAutoNum type="arabicPeriod"/>
            </a:pPr>
            <a:r>
              <a:rPr lang="en-US" sz="1575" kern="0" dirty="0">
                <a:solidFill>
                  <a:srgbClr val="4D4F53">
                    <a:lumMod val="50000"/>
                  </a:srgbClr>
                </a:solidFill>
                <a:latin typeface="Arial"/>
                <a:sym typeface="Helvetica Neue"/>
              </a:rPr>
              <a:t>Whole-Person Care is at the center of the Healthy Village model and is the gateway to connection with other services and supports in the community</a:t>
            </a:r>
          </a:p>
          <a:p>
            <a:pPr marL="359569" indent="-278606" defTabSz="914376" hangingPunct="0">
              <a:spcBef>
                <a:spcPts val="450"/>
              </a:spcBef>
              <a:spcAft>
                <a:spcPts val="450"/>
              </a:spcAft>
              <a:buFont typeface="+mj-lt"/>
              <a:buAutoNum type="arabicPeriod"/>
            </a:pPr>
            <a:r>
              <a:rPr lang="en-US" sz="1575" kern="0" dirty="0">
                <a:solidFill>
                  <a:srgbClr val="4D4F53">
                    <a:lumMod val="50000"/>
                  </a:srgbClr>
                </a:solidFill>
                <a:latin typeface="Arial"/>
                <a:sym typeface="Helvetica Neue"/>
              </a:rPr>
              <a:t>A team-based approach utilized by participating partner organizations is essential to creating a  whole-person model of care</a:t>
            </a:r>
          </a:p>
          <a:p>
            <a:pPr marL="359569" indent="-278606" defTabSz="914376" hangingPunct="0">
              <a:spcBef>
                <a:spcPts val="450"/>
              </a:spcBef>
              <a:spcAft>
                <a:spcPts val="450"/>
              </a:spcAft>
              <a:buFont typeface="+mj-lt"/>
              <a:buAutoNum type="arabicPeriod"/>
            </a:pPr>
            <a:r>
              <a:rPr lang="en-US" sz="1575" kern="0" dirty="0">
                <a:solidFill>
                  <a:srgbClr val="4D4F53">
                    <a:lumMod val="50000"/>
                  </a:srgbClr>
                </a:solidFill>
                <a:latin typeface="Arial"/>
                <a:sym typeface="Helvetica Neue"/>
              </a:rPr>
              <a:t>Services and programs can be housed together in one building and spread throughout the community – the essential elements bringing the village together are communication and information sharing.</a:t>
            </a:r>
          </a:p>
        </p:txBody>
      </p:sp>
      <p:pic>
        <p:nvPicPr>
          <p:cNvPr id="10" name="Picture 9">
            <a:extLst>
              <a:ext uri="{FF2B5EF4-FFF2-40B4-BE49-F238E27FC236}">
                <a16:creationId xmlns:a16="http://schemas.microsoft.com/office/drawing/2014/main" id="{34BC0630-E824-E94B-074B-279AFB18F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386" y="1911547"/>
            <a:ext cx="3216314" cy="3222987"/>
          </a:xfrm>
          <a:prstGeom prst="rect">
            <a:avLst/>
          </a:prstGeom>
        </p:spPr>
      </p:pic>
    </p:spTree>
    <p:extLst>
      <p:ext uri="{BB962C8B-B14F-4D97-AF65-F5344CB8AC3E}">
        <p14:creationId xmlns:p14="http://schemas.microsoft.com/office/powerpoint/2010/main" val="2377561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Program"/>
          <p:cNvSpPr txBox="1">
            <a:spLocks noGrp="1"/>
          </p:cNvSpPr>
          <p:nvPr>
            <p:ph type="title"/>
          </p:nvPr>
        </p:nvSpPr>
        <p:spPr>
          <a:xfrm>
            <a:off x="452438" y="1104900"/>
            <a:ext cx="8239125" cy="646974"/>
          </a:xfrm>
          <a:prstGeom prst="rect">
            <a:avLst/>
          </a:prstGeom>
        </p:spPr>
        <p:txBody>
          <a:bodyPr/>
          <a:lstStyle>
            <a:lvl1pPr>
              <a:defRPr b="0">
                <a:latin typeface="Helvetica Neue Medium"/>
                <a:ea typeface="Helvetica Neue Medium"/>
                <a:cs typeface="Helvetica Neue Medium"/>
                <a:sym typeface="Helvetica Neue Medium"/>
              </a:defRPr>
            </a:lvl1pPr>
          </a:lstStyle>
          <a:p>
            <a:r>
              <a:rPr sz="2250" dirty="0">
                <a:latin typeface="+mj-lt"/>
              </a:rPr>
              <a:t>Program</a:t>
            </a:r>
          </a:p>
        </p:txBody>
      </p:sp>
      <p:pic>
        <p:nvPicPr>
          <p:cNvPr id="221" name="Wilmington Layout Diagram 1.9@300x.png" descr="Wilmington Layout Diagram 1.9@300x.png"/>
          <p:cNvPicPr>
            <a:picLocks noChangeAspect="1"/>
          </p:cNvPicPr>
          <p:nvPr/>
        </p:nvPicPr>
        <p:blipFill>
          <a:blip r:embed="rId3"/>
          <a:stretch>
            <a:fillRect/>
          </a:stretch>
        </p:blipFill>
        <p:spPr>
          <a:xfrm>
            <a:off x="259977" y="970958"/>
            <a:ext cx="8697775" cy="4703124"/>
          </a:xfrm>
          <a:prstGeom prst="rect">
            <a:avLst/>
          </a:prstGeom>
          <a:ln w="12700">
            <a:miter lim="400000"/>
          </a:ln>
        </p:spPr>
      </p:pic>
      <p:sp>
        <p:nvSpPr>
          <p:cNvPr id="222" name="Rectangle"/>
          <p:cNvSpPr/>
          <p:nvPr/>
        </p:nvSpPr>
        <p:spPr>
          <a:xfrm>
            <a:off x="27219" y="877923"/>
            <a:ext cx="9089562" cy="5102154"/>
          </a:xfrm>
          <a:prstGeom prst="rect">
            <a:avLst/>
          </a:prstGeom>
          <a:ln w="139700">
            <a:solidFill>
              <a:srgbClr val="2F6385"/>
            </a:solidFill>
            <a:miter lim="400000"/>
          </a:ln>
        </p:spPr>
        <p:txBody>
          <a:bodyPr lIns="19050" tIns="19050" rIns="19050" bIns="19050" anchor="ctr"/>
          <a:lstStyle/>
          <a:p>
            <a:pPr algn="ctr" defTabSz="309563" hangingPunct="0">
              <a:defRPr sz="3200">
                <a:solidFill>
                  <a:srgbClr val="FFFFFF"/>
                </a:solidFill>
                <a:latin typeface="Helvetica Neue Medium"/>
                <a:ea typeface="Helvetica Neue Medium"/>
                <a:cs typeface="Helvetica Neue Medium"/>
                <a:sym typeface="Helvetica Neue Medium"/>
              </a:defRPr>
            </a:pPr>
            <a:endParaRPr sz="1200" kern="0">
              <a:solidFill>
                <a:srgbClr val="FFFFFF"/>
              </a:solidFill>
              <a:latin typeface="Helvetica Neue Medium"/>
              <a:sym typeface="Helvetica Neue Medium"/>
            </a:endParaRPr>
          </a:p>
        </p:txBody>
      </p:sp>
      <p:pic>
        <p:nvPicPr>
          <p:cNvPr id="6" name="Picture 5">
            <a:extLst>
              <a:ext uri="{FF2B5EF4-FFF2-40B4-BE49-F238E27FC236}">
                <a16:creationId xmlns:a16="http://schemas.microsoft.com/office/drawing/2014/main" id="{F33BEBB4-D18C-4C8D-A8C0-00D20D81C0ED}"/>
              </a:ext>
            </a:extLst>
          </p:cNvPr>
          <p:cNvPicPr>
            <a:picLocks noChangeAspect="1"/>
          </p:cNvPicPr>
          <p:nvPr/>
        </p:nvPicPr>
        <p:blipFill>
          <a:blip r:embed="rId4"/>
          <a:stretch>
            <a:fillRect/>
          </a:stretch>
        </p:blipFill>
        <p:spPr>
          <a:xfrm>
            <a:off x="6464583" y="5658154"/>
            <a:ext cx="2493169" cy="228888"/>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AFC2-2B44-4555-9D6E-74048B3EDEEE}"/>
              </a:ext>
            </a:extLst>
          </p:cNvPr>
          <p:cNvSpPr>
            <a:spLocks noGrp="1"/>
          </p:cNvSpPr>
          <p:nvPr>
            <p:ph type="title"/>
          </p:nvPr>
        </p:nvSpPr>
        <p:spPr/>
        <p:txBody>
          <a:bodyPr>
            <a:normAutofit/>
          </a:bodyPr>
          <a:lstStyle/>
          <a:p>
            <a:r>
              <a:rPr lang="en-US" dirty="0"/>
              <a:t>Virtual meeting- housekeeping</a:t>
            </a:r>
          </a:p>
        </p:txBody>
      </p:sp>
      <p:sp>
        <p:nvSpPr>
          <p:cNvPr id="3" name="Content Placeholder 2">
            <a:extLst>
              <a:ext uri="{FF2B5EF4-FFF2-40B4-BE49-F238E27FC236}">
                <a16:creationId xmlns:a16="http://schemas.microsoft.com/office/drawing/2014/main" id="{F4F9C617-E936-4FBA-B1F8-8735513ED1CB}"/>
              </a:ext>
            </a:extLst>
          </p:cNvPr>
          <p:cNvSpPr>
            <a:spLocks noGrp="1"/>
          </p:cNvSpPr>
          <p:nvPr>
            <p:ph sz="half" idx="1"/>
          </p:nvPr>
        </p:nvSpPr>
        <p:spPr>
          <a:xfrm>
            <a:off x="581194" y="2228004"/>
            <a:ext cx="8210383" cy="3633047"/>
          </a:xfrm>
        </p:spPr>
        <p:txBody>
          <a:bodyPr/>
          <a:lstStyle/>
          <a:p>
            <a:pPr marL="310896">
              <a:spcBef>
                <a:spcPts val="432"/>
              </a:spcBef>
            </a:pPr>
            <a:r>
              <a:rPr lang="en-US" dirty="0">
                <a:ea typeface="Calibri" panose="020F0502020204030204" pitchFamily="34" charset="0"/>
              </a:rPr>
              <a:t>Public- please send your name, email contact, and organization affiliation (if       applicable) to </a:t>
            </a:r>
            <a:r>
              <a:rPr lang="en-US" dirty="0">
                <a:ea typeface="Calibri" panose="020F0502020204030204" pitchFamily="34" charset="0"/>
                <a:hlinkClick r:id="rId3"/>
              </a:rPr>
              <a:t>dionna.reddy@delaware.gov</a:t>
            </a:r>
            <a:r>
              <a:rPr lang="en-US" dirty="0">
                <a:ea typeface="Calibri" panose="020F0502020204030204" pitchFamily="34" charset="0"/>
              </a:rPr>
              <a:t> or write in the meeting chat box.</a:t>
            </a:r>
          </a:p>
          <a:p>
            <a:pPr marL="4896" indent="0">
              <a:spcBef>
                <a:spcPts val="432"/>
              </a:spcBef>
              <a:buNone/>
            </a:pPr>
            <a:endParaRPr lang="en-US" dirty="0">
              <a:ea typeface="Calibri" panose="020F0502020204030204" pitchFamily="34" charset="0"/>
            </a:endParaRPr>
          </a:p>
          <a:p>
            <a:pPr marL="310896">
              <a:spcBef>
                <a:spcPts val="432"/>
              </a:spcBef>
            </a:pPr>
            <a:r>
              <a:rPr lang="en-US" dirty="0">
                <a:ea typeface="Calibri" panose="020F0502020204030204" pitchFamily="34" charset="0"/>
              </a:rPr>
              <a:t>Please keep your computer/phone on mute unless you are making a comment, and if you are not on visual, please identify yourself as well.</a:t>
            </a:r>
          </a:p>
          <a:p>
            <a:pPr marL="4896" indent="0">
              <a:spcBef>
                <a:spcPts val="432"/>
              </a:spcBef>
              <a:buNone/>
            </a:pPr>
            <a:endParaRPr lang="en-US" dirty="0">
              <a:ea typeface="Calibri" panose="020F0502020204030204" pitchFamily="34" charset="0"/>
            </a:endParaRPr>
          </a:p>
          <a:p>
            <a:pPr marL="310896">
              <a:spcBef>
                <a:spcPts val="432"/>
              </a:spcBef>
            </a:pPr>
            <a:r>
              <a:rPr lang="en-US" dirty="0"/>
              <a:t>This meeting will be recorded for minutes.</a:t>
            </a:r>
          </a:p>
          <a:p>
            <a:pPr marL="0" indent="0">
              <a:buNone/>
            </a:pPr>
            <a:endParaRPr lang="en-US" dirty="0"/>
          </a:p>
        </p:txBody>
      </p:sp>
    </p:spTree>
    <p:extLst>
      <p:ext uri="{BB962C8B-B14F-4D97-AF65-F5344CB8AC3E}">
        <p14:creationId xmlns:p14="http://schemas.microsoft.com/office/powerpoint/2010/main" val="3253123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17F9CD-05C9-A5AF-FA11-73FF7B472D9F}"/>
              </a:ext>
            </a:extLst>
          </p:cNvPr>
          <p:cNvSpPr txBox="1"/>
          <p:nvPr/>
        </p:nvSpPr>
        <p:spPr>
          <a:xfrm>
            <a:off x="393408" y="1126690"/>
            <a:ext cx="4178592" cy="611093"/>
          </a:xfrm>
          <a:prstGeom prst="rect">
            <a:avLst/>
          </a:prstGeom>
        </p:spPr>
        <p:txBody>
          <a:bodyPr vert="horz" lIns="0" tIns="0" rIns="68580" bIns="34290" rtlCol="0" anchor="ctr" anchorCtr="0">
            <a:noAutofit/>
          </a:bodyPr>
          <a:lstStyle/>
          <a:p>
            <a:pPr algn="ctr" defTabSz="342900" hangingPunct="0">
              <a:lnSpc>
                <a:spcPct val="90000"/>
              </a:lnSpc>
              <a:spcBef>
                <a:spcPct val="0"/>
              </a:spcBef>
              <a:spcAft>
                <a:spcPts val="450"/>
              </a:spcAft>
              <a:defRPr/>
            </a:pPr>
            <a:endParaRPr lang="en-US" sz="2100" dirty="0">
              <a:solidFill>
                <a:srgbClr val="6E2585"/>
              </a:solidFill>
              <a:latin typeface="Arial" panose="020B0604020202020204" pitchFamily="34" charset="0"/>
              <a:cs typeface="Arial" panose="020B0604020202020204" pitchFamily="34" charset="0"/>
              <a:sym typeface="Helvetica Neue"/>
            </a:endParaRPr>
          </a:p>
          <a:p>
            <a:pPr algn="ctr" defTabSz="342900" hangingPunct="0">
              <a:lnSpc>
                <a:spcPct val="90000"/>
              </a:lnSpc>
              <a:spcBef>
                <a:spcPct val="0"/>
              </a:spcBef>
              <a:spcAft>
                <a:spcPts val="450"/>
              </a:spcAft>
              <a:defRPr/>
            </a:pPr>
            <a:endParaRPr lang="en-US" sz="2100" kern="0" dirty="0">
              <a:solidFill>
                <a:srgbClr val="6E2585"/>
              </a:solidFill>
              <a:latin typeface="Arial" panose="020B0604020202020204" pitchFamily="34" charset="0"/>
              <a:cs typeface="Arial" panose="020B0604020202020204" pitchFamily="34" charset="0"/>
              <a:sym typeface="Helvetica Neue"/>
            </a:endParaRPr>
          </a:p>
          <a:p>
            <a:pPr algn="ctr" defTabSz="342900" hangingPunct="0">
              <a:lnSpc>
                <a:spcPct val="90000"/>
              </a:lnSpc>
              <a:spcBef>
                <a:spcPct val="0"/>
              </a:spcBef>
              <a:spcAft>
                <a:spcPts val="450"/>
              </a:spcAft>
              <a:defRPr/>
            </a:pPr>
            <a:endParaRPr lang="en-US" sz="2100" dirty="0">
              <a:solidFill>
                <a:srgbClr val="6E2585"/>
              </a:solidFill>
              <a:latin typeface="Arial" panose="020B0604020202020204" pitchFamily="34" charset="0"/>
              <a:cs typeface="Arial" panose="020B0604020202020204" pitchFamily="34" charset="0"/>
              <a:sym typeface="Helvetica Neue"/>
            </a:endParaRPr>
          </a:p>
          <a:p>
            <a:pPr algn="ctr" defTabSz="342900" hangingPunct="0">
              <a:lnSpc>
                <a:spcPct val="90000"/>
              </a:lnSpc>
              <a:spcBef>
                <a:spcPct val="0"/>
              </a:spcBef>
              <a:spcAft>
                <a:spcPts val="450"/>
              </a:spcAft>
              <a:defRPr/>
            </a:pPr>
            <a:endParaRPr lang="en-US" sz="2100" kern="0" dirty="0">
              <a:solidFill>
                <a:srgbClr val="6E2585"/>
              </a:solidFill>
              <a:latin typeface="Arial" panose="020B0604020202020204" pitchFamily="34" charset="0"/>
              <a:cs typeface="Arial" panose="020B0604020202020204" pitchFamily="34" charset="0"/>
              <a:sym typeface="Helvetica Neue"/>
            </a:endParaRPr>
          </a:p>
          <a:p>
            <a:pPr algn="ctr" defTabSz="342900" hangingPunct="0">
              <a:lnSpc>
                <a:spcPct val="90000"/>
              </a:lnSpc>
              <a:spcBef>
                <a:spcPct val="0"/>
              </a:spcBef>
              <a:spcAft>
                <a:spcPts val="450"/>
              </a:spcAft>
              <a:defRPr/>
            </a:pPr>
            <a:endParaRPr lang="en-US" sz="2100" dirty="0">
              <a:solidFill>
                <a:srgbClr val="6E2585"/>
              </a:solidFill>
              <a:latin typeface="Arial" panose="020B0604020202020204" pitchFamily="34" charset="0"/>
              <a:cs typeface="Arial" panose="020B0604020202020204" pitchFamily="34" charset="0"/>
              <a:sym typeface="Helvetica Neue"/>
            </a:endParaRPr>
          </a:p>
          <a:p>
            <a:pPr algn="ctr" defTabSz="342900" hangingPunct="0">
              <a:lnSpc>
                <a:spcPct val="90000"/>
              </a:lnSpc>
              <a:spcBef>
                <a:spcPct val="0"/>
              </a:spcBef>
              <a:spcAft>
                <a:spcPts val="450"/>
              </a:spcAft>
              <a:defRPr/>
            </a:pPr>
            <a:endParaRPr lang="en-US" sz="2100" kern="0" dirty="0">
              <a:solidFill>
                <a:srgbClr val="6E2585"/>
              </a:solidFill>
              <a:latin typeface="Arial" panose="020B0604020202020204" pitchFamily="34" charset="0"/>
              <a:cs typeface="Arial" panose="020B0604020202020204" pitchFamily="34" charset="0"/>
              <a:sym typeface="Helvetica Neue"/>
            </a:endParaRPr>
          </a:p>
          <a:p>
            <a:pPr algn="ctr" defTabSz="342900" hangingPunct="0">
              <a:lnSpc>
                <a:spcPct val="90000"/>
              </a:lnSpc>
              <a:spcBef>
                <a:spcPct val="0"/>
              </a:spcBef>
              <a:spcAft>
                <a:spcPts val="450"/>
              </a:spcAft>
              <a:defRPr/>
            </a:pPr>
            <a:endParaRPr lang="en-US" sz="2100" dirty="0">
              <a:solidFill>
                <a:srgbClr val="6E2585"/>
              </a:solidFill>
              <a:latin typeface="Arial" panose="020B0604020202020204" pitchFamily="34" charset="0"/>
              <a:cs typeface="Arial" panose="020B0604020202020204" pitchFamily="34" charset="0"/>
              <a:sym typeface="Helvetica Neue"/>
            </a:endParaRPr>
          </a:p>
          <a:p>
            <a:pPr algn="ctr" defTabSz="342900" hangingPunct="0">
              <a:lnSpc>
                <a:spcPct val="90000"/>
              </a:lnSpc>
              <a:spcBef>
                <a:spcPct val="0"/>
              </a:spcBef>
              <a:spcAft>
                <a:spcPts val="450"/>
              </a:spcAft>
              <a:defRPr/>
            </a:pPr>
            <a:endParaRPr lang="en-US" sz="2100" kern="0" dirty="0">
              <a:solidFill>
                <a:srgbClr val="6E2585"/>
              </a:solidFill>
              <a:latin typeface="Arial" panose="020B0604020202020204" pitchFamily="34" charset="0"/>
              <a:cs typeface="Arial" panose="020B0604020202020204" pitchFamily="34" charset="0"/>
              <a:sym typeface="Helvetica Neue"/>
            </a:endParaRPr>
          </a:p>
          <a:p>
            <a:pPr algn="ctr" defTabSz="342900" hangingPunct="0">
              <a:lnSpc>
                <a:spcPct val="90000"/>
              </a:lnSpc>
              <a:spcBef>
                <a:spcPct val="0"/>
              </a:spcBef>
              <a:spcAft>
                <a:spcPts val="450"/>
              </a:spcAft>
              <a:defRPr/>
            </a:pPr>
            <a:r>
              <a:rPr lang="en-US" sz="2100" dirty="0">
                <a:solidFill>
                  <a:srgbClr val="6E2585"/>
                </a:solidFill>
                <a:latin typeface="Arial" panose="020B0604020202020204" pitchFamily="34" charset="0"/>
                <a:cs typeface="Arial" panose="020B0604020202020204" pitchFamily="34" charset="0"/>
                <a:sym typeface="Helvetica Neue"/>
              </a:rPr>
              <a:t>Mainstreet Tenants</a:t>
            </a:r>
          </a:p>
          <a:p>
            <a:pPr algn="ctr" defTabSz="342900" hangingPunct="0">
              <a:lnSpc>
                <a:spcPct val="90000"/>
              </a:lnSpc>
              <a:spcBef>
                <a:spcPct val="0"/>
              </a:spcBef>
              <a:spcAft>
                <a:spcPts val="450"/>
              </a:spcAft>
              <a:defRPr/>
            </a:pPr>
            <a:endParaRPr lang="en-US" sz="2100" dirty="0">
              <a:solidFill>
                <a:srgbClr val="6E2585"/>
              </a:solidFill>
              <a:latin typeface="Arial" panose="020B0604020202020204" pitchFamily="34" charset="0"/>
              <a:cs typeface="Arial" panose="020B0604020202020204" pitchFamily="34" charset="0"/>
              <a:sym typeface="Helvetica Neue"/>
            </a:endParaRPr>
          </a:p>
          <a:p>
            <a:pPr marL="342900" indent="-342900" algn="ctr" defTabSz="342900" hangingPunct="0">
              <a:lnSpc>
                <a:spcPct val="90000"/>
              </a:lnSpc>
              <a:spcBef>
                <a:spcPct val="0"/>
              </a:spcBef>
              <a:spcAft>
                <a:spcPts val="450"/>
              </a:spcAft>
              <a:buFont typeface="Arial" panose="020B0604020202020204" pitchFamily="34" charset="0"/>
              <a:buChar char="•"/>
              <a:defRPr/>
            </a:pPr>
            <a:r>
              <a:rPr lang="en-US" sz="2100" dirty="0">
                <a:solidFill>
                  <a:srgbClr val="6E2585"/>
                </a:solidFill>
                <a:latin typeface="Arial" panose="020B0604020202020204" pitchFamily="34" charset="0"/>
                <a:cs typeface="Arial" panose="020B0604020202020204" pitchFamily="34" charset="0"/>
                <a:sym typeface="Helvetica Neue"/>
              </a:rPr>
              <a:t>Making spaces tenant ready for small community-based organizations</a:t>
            </a:r>
          </a:p>
          <a:p>
            <a:pPr marL="342900" indent="-342900" algn="ctr" defTabSz="342900" hangingPunct="0">
              <a:lnSpc>
                <a:spcPct val="90000"/>
              </a:lnSpc>
              <a:spcBef>
                <a:spcPct val="0"/>
              </a:spcBef>
              <a:spcAft>
                <a:spcPts val="450"/>
              </a:spcAft>
              <a:buFont typeface="Arial" panose="020B0604020202020204" pitchFamily="34" charset="0"/>
              <a:buChar char="•"/>
              <a:defRPr/>
            </a:pPr>
            <a:r>
              <a:rPr lang="en-US" sz="2100" dirty="0">
                <a:solidFill>
                  <a:srgbClr val="6E2585"/>
                </a:solidFill>
                <a:latin typeface="Arial" panose="020B0604020202020204" pitchFamily="34" charset="0"/>
                <a:cs typeface="Arial" panose="020B0604020202020204" pitchFamily="34" charset="0"/>
                <a:sym typeface="Helvetica Neue"/>
              </a:rPr>
              <a:t>Coordinating locations along the same corridor on the second floor of the hospital off the main entrance</a:t>
            </a:r>
          </a:p>
          <a:p>
            <a:pPr marL="342900" indent="-342900" algn="ctr" defTabSz="342900" hangingPunct="0">
              <a:lnSpc>
                <a:spcPct val="90000"/>
              </a:lnSpc>
              <a:spcBef>
                <a:spcPct val="0"/>
              </a:spcBef>
              <a:spcAft>
                <a:spcPts val="450"/>
              </a:spcAft>
              <a:buFont typeface="Arial" panose="020B0604020202020204" pitchFamily="34" charset="0"/>
              <a:buChar char="•"/>
              <a:defRPr/>
            </a:pPr>
            <a:r>
              <a:rPr lang="en-US" sz="2100" dirty="0">
                <a:solidFill>
                  <a:srgbClr val="6E2585"/>
                </a:solidFill>
                <a:latin typeface="Arial" panose="020B0604020202020204" pitchFamily="34" charset="0"/>
                <a:cs typeface="Arial" panose="020B0604020202020204" pitchFamily="34" charset="0"/>
                <a:sym typeface="Helvetica Neue"/>
              </a:rPr>
              <a:t>Community Conference Room</a:t>
            </a:r>
          </a:p>
        </p:txBody>
      </p:sp>
      <p:pic>
        <p:nvPicPr>
          <p:cNvPr id="5" name="Content Placeholder 4">
            <a:extLst>
              <a:ext uri="{FF2B5EF4-FFF2-40B4-BE49-F238E27FC236}">
                <a16:creationId xmlns:a16="http://schemas.microsoft.com/office/drawing/2014/main" id="{F639D024-26CD-2622-D8EA-AB525DE5C703}"/>
              </a:ext>
            </a:extLst>
          </p:cNvPr>
          <p:cNvPicPr>
            <a:picLocks noGrp="1" noChangeAspect="1"/>
          </p:cNvPicPr>
          <p:nvPr>
            <p:ph idx="1"/>
          </p:nvPr>
        </p:nvPicPr>
        <p:blipFill>
          <a:blip r:embed="rId3"/>
          <a:stretch>
            <a:fillRect/>
          </a:stretch>
        </p:blipFill>
        <p:spPr>
          <a:xfrm>
            <a:off x="4572000" y="985379"/>
            <a:ext cx="4419600" cy="4887242"/>
          </a:xfrm>
          <a:noFill/>
        </p:spPr>
      </p:pic>
    </p:spTree>
    <p:extLst>
      <p:ext uri="{BB962C8B-B14F-4D97-AF65-F5344CB8AC3E}">
        <p14:creationId xmlns:p14="http://schemas.microsoft.com/office/powerpoint/2010/main" val="3918763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BAD6C-8B0E-9D54-9209-839E9A5BC6F4}"/>
              </a:ext>
            </a:extLst>
          </p:cNvPr>
          <p:cNvSpPr>
            <a:spLocks noGrp="1"/>
          </p:cNvSpPr>
          <p:nvPr>
            <p:ph type="title"/>
          </p:nvPr>
        </p:nvSpPr>
        <p:spPr>
          <a:xfrm>
            <a:off x="393408" y="1126690"/>
            <a:ext cx="8229600" cy="498656"/>
          </a:xfrm>
        </p:spPr>
        <p:txBody>
          <a:bodyPr anchor="ctr">
            <a:normAutofit/>
          </a:bodyPr>
          <a:lstStyle/>
          <a:p>
            <a:r>
              <a:rPr lang="en-US" dirty="0"/>
              <a:t>Strategy for 2024</a:t>
            </a:r>
          </a:p>
        </p:txBody>
      </p:sp>
      <p:graphicFrame>
        <p:nvGraphicFramePr>
          <p:cNvPr id="40" name="Content Placeholder 1">
            <a:extLst>
              <a:ext uri="{FF2B5EF4-FFF2-40B4-BE49-F238E27FC236}">
                <a16:creationId xmlns:a16="http://schemas.microsoft.com/office/drawing/2014/main" id="{8EA5369B-5EA3-BDEA-6AE7-FD47C4506770}"/>
              </a:ext>
            </a:extLst>
          </p:cNvPr>
          <p:cNvGraphicFramePr>
            <a:graphicFrameLocks noGrp="1"/>
          </p:cNvGraphicFramePr>
          <p:nvPr>
            <p:ph sz="quarter" idx="12"/>
          </p:nvPr>
        </p:nvGraphicFramePr>
        <p:xfrm>
          <a:off x="386320" y="1625346"/>
          <a:ext cx="8236688" cy="3783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8145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0E7590-8A1A-A4B3-A234-FE50C71DE9A0}"/>
              </a:ext>
            </a:extLst>
          </p:cNvPr>
          <p:cNvSpPr>
            <a:spLocks noGrp="1"/>
          </p:cNvSpPr>
          <p:nvPr>
            <p:ph sz="half" idx="1"/>
          </p:nvPr>
        </p:nvSpPr>
        <p:spPr>
          <a:xfrm>
            <a:off x="400496" y="1846783"/>
            <a:ext cx="4152008" cy="3612185"/>
          </a:xfrm>
        </p:spPr>
        <p:txBody>
          <a:bodyPr>
            <a:normAutofit fontScale="25000" lnSpcReduction="20000"/>
          </a:bodyPr>
          <a:lstStyle/>
          <a:p>
            <a:r>
              <a:rPr lang="en-US" sz="3600" dirty="0"/>
              <a:t>Education/Workforce Development</a:t>
            </a:r>
          </a:p>
          <a:p>
            <a:pPr lvl="1"/>
            <a:r>
              <a:rPr lang="en-US" sz="3600" dirty="0"/>
              <a:t>Drexel</a:t>
            </a:r>
          </a:p>
          <a:p>
            <a:pPr lvl="1"/>
            <a:r>
              <a:rPr lang="en-US" sz="3600" dirty="0"/>
              <a:t>Neumann</a:t>
            </a:r>
          </a:p>
          <a:p>
            <a:pPr lvl="1"/>
            <a:r>
              <a:rPr lang="en-US" sz="3600" dirty="0"/>
              <a:t>University of Delaware</a:t>
            </a:r>
          </a:p>
          <a:p>
            <a:pPr lvl="1"/>
            <a:r>
              <a:rPr lang="en-US" sz="3600" dirty="0"/>
              <a:t>Del Tech</a:t>
            </a:r>
          </a:p>
          <a:p>
            <a:pPr lvl="1"/>
            <a:r>
              <a:rPr lang="en-US" sz="3600" dirty="0"/>
              <a:t>DE State</a:t>
            </a:r>
          </a:p>
          <a:p>
            <a:pPr lvl="1"/>
            <a:r>
              <a:rPr lang="en-US" sz="3600" dirty="0"/>
              <a:t>Red Clay</a:t>
            </a:r>
          </a:p>
          <a:p>
            <a:pPr lvl="1"/>
            <a:r>
              <a:rPr lang="en-US" sz="3600" dirty="0"/>
              <a:t>Two local Catholic High Schools</a:t>
            </a:r>
          </a:p>
          <a:p>
            <a:r>
              <a:rPr lang="en-US" sz="3600" dirty="0"/>
              <a:t>Saint Francis Inpatient Pharmacy</a:t>
            </a:r>
          </a:p>
          <a:p>
            <a:r>
              <a:rPr lang="en-US" sz="3600" dirty="0"/>
              <a:t>Merakey Total Health FQHC</a:t>
            </a:r>
          </a:p>
          <a:p>
            <a:pPr lvl="1"/>
            <a:r>
              <a:rPr lang="en-US" sz="3600" dirty="0"/>
              <a:t>Family Practice working with GME</a:t>
            </a:r>
          </a:p>
          <a:p>
            <a:pPr lvl="1"/>
            <a:r>
              <a:rPr lang="en-US" sz="3600" dirty="0"/>
              <a:t>SUD services</a:t>
            </a:r>
          </a:p>
          <a:p>
            <a:r>
              <a:rPr lang="en-US" sz="3600" dirty="0"/>
              <a:t>Merakey Mobile Services </a:t>
            </a:r>
          </a:p>
          <a:p>
            <a:r>
              <a:rPr lang="en-US" sz="3600" dirty="0"/>
              <a:t>Community Health Center </a:t>
            </a:r>
          </a:p>
          <a:p>
            <a:pPr lvl="1"/>
            <a:r>
              <a:rPr lang="en-US" sz="3600" dirty="0"/>
              <a:t>Food Bank</a:t>
            </a:r>
          </a:p>
          <a:p>
            <a:pPr lvl="1"/>
            <a:r>
              <a:rPr lang="en-US" sz="3600" dirty="0"/>
              <a:t>CARES/DME</a:t>
            </a:r>
          </a:p>
          <a:p>
            <a:pPr lvl="1"/>
            <a:r>
              <a:rPr lang="en-US" sz="3600" dirty="0"/>
              <a:t>DPP Program</a:t>
            </a:r>
          </a:p>
          <a:p>
            <a:pPr lvl="1"/>
            <a:r>
              <a:rPr lang="en-US" sz="3600" dirty="0"/>
              <a:t>Caregiver Program</a:t>
            </a:r>
          </a:p>
          <a:p>
            <a:pPr lvl="1"/>
            <a:r>
              <a:rPr lang="en-US" sz="3600" dirty="0"/>
              <a:t>Goodwill </a:t>
            </a:r>
          </a:p>
          <a:p>
            <a:pPr lvl="1"/>
            <a:endParaRPr lang="en-US" dirty="0"/>
          </a:p>
          <a:p>
            <a:pPr marL="214313" lvl="1" indent="0">
              <a:buNone/>
            </a:pPr>
            <a:endParaRPr lang="en-US" dirty="0"/>
          </a:p>
          <a:p>
            <a:endParaRPr lang="en-US" dirty="0"/>
          </a:p>
        </p:txBody>
      </p:sp>
      <p:sp>
        <p:nvSpPr>
          <p:cNvPr id="3" name="Content Placeholder 2">
            <a:extLst>
              <a:ext uri="{FF2B5EF4-FFF2-40B4-BE49-F238E27FC236}">
                <a16:creationId xmlns:a16="http://schemas.microsoft.com/office/drawing/2014/main" id="{B2659418-5048-D1C3-D1F9-92BD8878EBB2}"/>
              </a:ext>
            </a:extLst>
          </p:cNvPr>
          <p:cNvSpPr>
            <a:spLocks noGrp="1"/>
          </p:cNvSpPr>
          <p:nvPr>
            <p:ph sz="half" idx="2"/>
          </p:nvPr>
        </p:nvSpPr>
        <p:spPr/>
        <p:txBody>
          <a:bodyPr>
            <a:normAutofit lnSpcReduction="10000"/>
          </a:bodyPr>
          <a:lstStyle/>
          <a:p>
            <a:r>
              <a:rPr lang="en-US" sz="1425" dirty="0"/>
              <a:t>Health Equity Center</a:t>
            </a:r>
          </a:p>
          <a:p>
            <a:pPr lvl="1"/>
            <a:r>
              <a:rPr lang="en-US" sz="1350" dirty="0"/>
              <a:t>Housing Authority</a:t>
            </a:r>
          </a:p>
          <a:p>
            <a:pPr lvl="1"/>
            <a:r>
              <a:rPr lang="en-US" sz="1350" dirty="0"/>
              <a:t>Environmental Health</a:t>
            </a:r>
          </a:p>
          <a:p>
            <a:pPr lvl="1"/>
            <a:r>
              <a:rPr lang="en-US" sz="1350" dirty="0"/>
              <a:t>Nutritional Counseling</a:t>
            </a:r>
          </a:p>
          <a:p>
            <a:pPr lvl="1"/>
            <a:r>
              <a:rPr lang="en-US" sz="1350" dirty="0"/>
              <a:t>Financial Literacy/Economic Self Sufficiency Programs</a:t>
            </a:r>
          </a:p>
          <a:p>
            <a:pPr lvl="1"/>
            <a:r>
              <a:rPr lang="en-US" sz="1350" dirty="0"/>
              <a:t>Lifestyle change and disease management</a:t>
            </a:r>
          </a:p>
          <a:p>
            <a:pPr lvl="1"/>
            <a:r>
              <a:rPr lang="en-US" sz="1350" dirty="0"/>
              <a:t>Job Skills</a:t>
            </a:r>
          </a:p>
          <a:p>
            <a:pPr lvl="1"/>
            <a:r>
              <a:rPr lang="en-US" sz="1350" dirty="0"/>
              <a:t>Physical Activity/</a:t>
            </a:r>
            <a:r>
              <a:rPr lang="en-US" sz="1350" dirty="0" err="1"/>
              <a:t>Playworks</a:t>
            </a:r>
            <a:endParaRPr lang="en-US" sz="1350" dirty="0"/>
          </a:p>
          <a:p>
            <a:pPr lvl="1"/>
            <a:r>
              <a:rPr lang="en-US" sz="1350" dirty="0"/>
              <a:t>After School/Homework/School Success</a:t>
            </a:r>
          </a:p>
          <a:p>
            <a:pPr lvl="1"/>
            <a:r>
              <a:rPr lang="en-US" sz="1350" dirty="0"/>
              <a:t>Family Strengthening </a:t>
            </a:r>
          </a:p>
          <a:p>
            <a:pPr marL="214313" lvl="1" indent="0">
              <a:buNone/>
            </a:pPr>
            <a:endParaRPr lang="en-US" sz="1350" dirty="0"/>
          </a:p>
          <a:p>
            <a:r>
              <a:rPr lang="en-US" sz="1425" dirty="0"/>
              <a:t>Established Behavioral Health Programs In DE</a:t>
            </a:r>
          </a:p>
          <a:p>
            <a:pPr lvl="1"/>
            <a:r>
              <a:rPr lang="en-US" sz="1125" dirty="0"/>
              <a:t>Build relationships with existing providers for possible tenant opportunities</a:t>
            </a:r>
          </a:p>
          <a:p>
            <a:r>
              <a:rPr lang="en-US" sz="1425" dirty="0"/>
              <a:t>Long term stay/care opportunities</a:t>
            </a:r>
          </a:p>
          <a:p>
            <a:pPr lvl="1"/>
            <a:r>
              <a:rPr lang="en-US" sz="1350" dirty="0"/>
              <a:t>State of DE</a:t>
            </a:r>
          </a:p>
          <a:p>
            <a:endParaRPr lang="en-US" dirty="0"/>
          </a:p>
        </p:txBody>
      </p:sp>
      <p:sp>
        <p:nvSpPr>
          <p:cNvPr id="8" name="Title 7">
            <a:extLst>
              <a:ext uri="{FF2B5EF4-FFF2-40B4-BE49-F238E27FC236}">
                <a16:creationId xmlns:a16="http://schemas.microsoft.com/office/drawing/2014/main" id="{A1FB7351-BC5E-4881-6CEE-43365DD3BBE7}"/>
              </a:ext>
            </a:extLst>
          </p:cNvPr>
          <p:cNvSpPr>
            <a:spLocks noGrp="1"/>
          </p:cNvSpPr>
          <p:nvPr>
            <p:ph type="title"/>
          </p:nvPr>
        </p:nvSpPr>
        <p:spPr/>
        <p:txBody>
          <a:bodyPr/>
          <a:lstStyle/>
          <a:p>
            <a:r>
              <a:rPr lang="en-US" dirty="0"/>
              <a:t>Strategic Planning for Future Partner Opportunities</a:t>
            </a:r>
          </a:p>
        </p:txBody>
      </p:sp>
      <p:sp>
        <p:nvSpPr>
          <p:cNvPr id="7" name="Slide Number Placeholder 6">
            <a:extLst>
              <a:ext uri="{FF2B5EF4-FFF2-40B4-BE49-F238E27FC236}">
                <a16:creationId xmlns:a16="http://schemas.microsoft.com/office/drawing/2014/main" id="{CE757F3E-8E28-3016-3224-C21B1E852B4A}"/>
              </a:ext>
            </a:extLst>
          </p:cNvPr>
          <p:cNvSpPr>
            <a:spLocks noGrp="1"/>
          </p:cNvSpPr>
          <p:nvPr>
            <p:ph type="sldNum" sz="quarter" idx="4"/>
          </p:nvPr>
        </p:nvSpPr>
        <p:spPr/>
        <p:txBody>
          <a:bodyPr/>
          <a:lstStyle/>
          <a:p>
            <a:pPr defTabSz="685800">
              <a:defRPr/>
            </a:pPr>
            <a:fld id="{489F9553-C816-6842-8939-EE75ECF7EB2B}" type="slidenum">
              <a:rPr lang="en-US">
                <a:solidFill>
                  <a:srgbClr val="000000">
                    <a:lumMod val="60000"/>
                    <a:lumOff val="40000"/>
                  </a:srgbClr>
                </a:solidFill>
                <a:latin typeface="Arial"/>
                <a:sym typeface="Helvetica Neue"/>
              </a:rPr>
              <a:pPr defTabSz="685800">
                <a:defRPr/>
              </a:pPr>
              <a:t>22</a:t>
            </a:fld>
            <a:endParaRPr lang="en-US">
              <a:solidFill>
                <a:srgbClr val="000000">
                  <a:lumMod val="60000"/>
                  <a:lumOff val="40000"/>
                </a:srgbClr>
              </a:solidFill>
              <a:latin typeface="Arial"/>
              <a:sym typeface="Helvetica Neue"/>
            </a:endParaRPr>
          </a:p>
        </p:txBody>
      </p:sp>
      <p:sp>
        <p:nvSpPr>
          <p:cNvPr id="6" name="Footer Placeholder 5">
            <a:extLst>
              <a:ext uri="{FF2B5EF4-FFF2-40B4-BE49-F238E27FC236}">
                <a16:creationId xmlns:a16="http://schemas.microsoft.com/office/drawing/2014/main" id="{D4E1592B-64EF-12F3-94F8-5748A10548F5}"/>
              </a:ext>
            </a:extLst>
          </p:cNvPr>
          <p:cNvSpPr>
            <a:spLocks noGrp="1"/>
          </p:cNvSpPr>
          <p:nvPr>
            <p:ph type="ftr" sz="quarter" idx="3"/>
          </p:nvPr>
        </p:nvSpPr>
        <p:spPr/>
        <p:txBody>
          <a:bodyPr/>
          <a:lstStyle/>
          <a:p>
            <a:pPr defTabSz="685800">
              <a:defRPr/>
            </a:pPr>
            <a:r>
              <a:rPr lang="en-US">
                <a:solidFill>
                  <a:srgbClr val="000000">
                    <a:lumMod val="60000"/>
                    <a:lumOff val="40000"/>
                  </a:srgbClr>
                </a:solidFill>
                <a:latin typeface="Arial"/>
                <a:sym typeface="Helvetica Neue"/>
              </a:rPr>
              <a:t>©2022 Trinity Health, All Rights Reserved</a:t>
            </a:r>
          </a:p>
        </p:txBody>
      </p:sp>
    </p:spTree>
    <p:extLst>
      <p:ext uri="{BB962C8B-B14F-4D97-AF65-F5344CB8AC3E}">
        <p14:creationId xmlns:p14="http://schemas.microsoft.com/office/powerpoint/2010/main" val="3282229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68531AC-37C0-7625-7DC2-218E50964486}"/>
              </a:ext>
            </a:extLst>
          </p:cNvPr>
          <p:cNvSpPr>
            <a:spLocks noGrp="1"/>
          </p:cNvSpPr>
          <p:nvPr>
            <p:ph sz="half" idx="2"/>
          </p:nvPr>
        </p:nvSpPr>
        <p:spPr>
          <a:xfrm>
            <a:off x="4572000" y="1034396"/>
            <a:ext cx="4500904" cy="4448880"/>
          </a:xfrm>
        </p:spPr>
        <p:txBody>
          <a:bodyPr>
            <a:noAutofit/>
          </a:bodyPr>
          <a:lstStyle/>
          <a:p>
            <a:r>
              <a:rPr lang="en-US" sz="1050" dirty="0"/>
              <a:t>Funding efforts</a:t>
            </a:r>
          </a:p>
          <a:p>
            <a:pPr lvl="1"/>
            <a:r>
              <a:rPr lang="en-US" sz="1050" dirty="0"/>
              <a:t>Governmental, Private, Public</a:t>
            </a:r>
          </a:p>
          <a:p>
            <a:r>
              <a:rPr lang="en-US" sz="1050" dirty="0">
                <a:solidFill>
                  <a:srgbClr val="000000"/>
                </a:solidFill>
              </a:rPr>
              <a:t>Governance/Collaboration</a:t>
            </a:r>
            <a:endParaRPr lang="en-US" sz="1050" dirty="0"/>
          </a:p>
          <a:p>
            <a:pPr lvl="1"/>
            <a:r>
              <a:rPr lang="en-US" sz="1050" dirty="0">
                <a:solidFill>
                  <a:srgbClr val="000000"/>
                </a:solidFill>
              </a:rPr>
              <a:t>Integrating Find Help with partners</a:t>
            </a:r>
          </a:p>
          <a:p>
            <a:pPr lvl="1"/>
            <a:r>
              <a:rPr lang="en-US" sz="1050" dirty="0">
                <a:solidFill>
                  <a:srgbClr val="000000"/>
                </a:solidFill>
              </a:rPr>
              <a:t>Data sharing</a:t>
            </a:r>
          </a:p>
          <a:p>
            <a:pPr lvl="1"/>
            <a:r>
              <a:rPr lang="en-US" sz="1050" dirty="0">
                <a:solidFill>
                  <a:srgbClr val="000000"/>
                </a:solidFill>
              </a:rPr>
              <a:t>Collaboration with partners internal/external</a:t>
            </a:r>
          </a:p>
          <a:p>
            <a:pPr lvl="1"/>
            <a:r>
              <a:rPr lang="en-US" sz="1050" dirty="0">
                <a:solidFill>
                  <a:srgbClr val="000000"/>
                </a:solidFill>
              </a:rPr>
              <a:t>Referral process</a:t>
            </a:r>
          </a:p>
          <a:p>
            <a:pPr lvl="1"/>
            <a:r>
              <a:rPr lang="en-US" sz="1050" dirty="0">
                <a:solidFill>
                  <a:srgbClr val="000000"/>
                </a:solidFill>
              </a:rPr>
              <a:t>ACO/CIN </a:t>
            </a:r>
          </a:p>
          <a:p>
            <a:r>
              <a:rPr lang="en-US" sz="1050" dirty="0"/>
              <a:t>Education Center</a:t>
            </a:r>
          </a:p>
          <a:p>
            <a:pPr lvl="1"/>
            <a:r>
              <a:rPr lang="en-US" sz="1050" dirty="0"/>
              <a:t>Confirm lead education partner</a:t>
            </a:r>
          </a:p>
          <a:p>
            <a:pPr lvl="1"/>
            <a:r>
              <a:rPr lang="en-US" sz="1050" dirty="0"/>
              <a:t>Develop program offerings</a:t>
            </a:r>
          </a:p>
          <a:p>
            <a:r>
              <a:rPr lang="en-US" sz="1050" dirty="0"/>
              <a:t>Tenants</a:t>
            </a:r>
          </a:p>
          <a:p>
            <a:pPr lvl="1"/>
            <a:r>
              <a:rPr lang="en-US" sz="1050" dirty="0"/>
              <a:t>Large (Catholic Charities/</a:t>
            </a:r>
            <a:r>
              <a:rPr lang="en-US" sz="1050" dirty="0" err="1"/>
              <a:t>Novacare</a:t>
            </a:r>
            <a:r>
              <a:rPr lang="en-US" sz="1050" dirty="0"/>
              <a:t>/Nemours/Delaware Hospice)</a:t>
            </a:r>
          </a:p>
          <a:p>
            <a:pPr lvl="1"/>
            <a:r>
              <a:rPr lang="en-US" sz="1050" dirty="0"/>
              <a:t>Small (local CBO’s-LACC, </a:t>
            </a:r>
            <a:r>
              <a:rPr lang="en-US" sz="1050" dirty="0" err="1"/>
              <a:t>Amanecer</a:t>
            </a:r>
            <a:r>
              <a:rPr lang="en-US" sz="1050" dirty="0"/>
              <a:t>)</a:t>
            </a:r>
          </a:p>
          <a:p>
            <a:r>
              <a:rPr lang="en-US" sz="1050" dirty="0"/>
              <a:t>CHWB </a:t>
            </a:r>
            <a:r>
              <a:rPr lang="en-US" sz="1050" dirty="0" err="1"/>
              <a:t>pograms</a:t>
            </a:r>
            <a:endParaRPr lang="en-US" sz="1050" dirty="0"/>
          </a:p>
          <a:p>
            <a:pPr lvl="1"/>
            <a:r>
              <a:rPr lang="en-US" sz="1050" dirty="0"/>
              <a:t>CHWs (funding)</a:t>
            </a:r>
          </a:p>
          <a:p>
            <a:pPr lvl="1"/>
            <a:r>
              <a:rPr lang="en-US" sz="1050" dirty="0"/>
              <a:t>Social Care hub </a:t>
            </a:r>
          </a:p>
          <a:p>
            <a:pPr lvl="2"/>
            <a:r>
              <a:rPr lang="en-US" sz="1050" dirty="0"/>
              <a:t>C.A.R.E.S</a:t>
            </a:r>
          </a:p>
          <a:p>
            <a:pPr lvl="2"/>
            <a:r>
              <a:rPr lang="en-US" sz="1050" dirty="0"/>
              <a:t>Choice Pantry</a:t>
            </a:r>
          </a:p>
          <a:p>
            <a:pPr lvl="2"/>
            <a:r>
              <a:rPr lang="en-US" sz="1050" dirty="0"/>
              <a:t>Maternal needs</a:t>
            </a:r>
          </a:p>
        </p:txBody>
      </p:sp>
      <p:sp>
        <p:nvSpPr>
          <p:cNvPr id="2" name="Title 1">
            <a:extLst>
              <a:ext uri="{FF2B5EF4-FFF2-40B4-BE49-F238E27FC236}">
                <a16:creationId xmlns:a16="http://schemas.microsoft.com/office/drawing/2014/main" id="{BA7A31F9-BECB-0FAA-7926-AEF069999EF4}"/>
              </a:ext>
            </a:extLst>
          </p:cNvPr>
          <p:cNvSpPr>
            <a:spLocks noGrp="1"/>
          </p:cNvSpPr>
          <p:nvPr>
            <p:ph type="title"/>
          </p:nvPr>
        </p:nvSpPr>
        <p:spPr>
          <a:xfrm>
            <a:off x="393408" y="1126693"/>
            <a:ext cx="4045688" cy="458074"/>
          </a:xfrm>
        </p:spPr>
        <p:txBody>
          <a:bodyPr anchor="ctr">
            <a:normAutofit/>
          </a:bodyPr>
          <a:lstStyle/>
          <a:p>
            <a:pPr algn="ctr"/>
            <a:r>
              <a:rPr lang="en-US" dirty="0"/>
              <a:t>Next 6 months</a:t>
            </a:r>
          </a:p>
        </p:txBody>
      </p:sp>
      <p:graphicFrame>
        <p:nvGraphicFramePr>
          <p:cNvPr id="12" name="Text Placeholder 3">
            <a:extLst>
              <a:ext uri="{FF2B5EF4-FFF2-40B4-BE49-F238E27FC236}">
                <a16:creationId xmlns:a16="http://schemas.microsoft.com/office/drawing/2014/main" id="{B83BAEAC-3FD4-69F0-C89C-5A8DE245EF43}"/>
              </a:ext>
            </a:extLst>
          </p:cNvPr>
          <p:cNvGraphicFramePr>
            <a:graphicFrameLocks noGrp="1"/>
          </p:cNvGraphicFramePr>
          <p:nvPr>
            <p:ph sz="half" idx="1"/>
          </p:nvPr>
        </p:nvGraphicFramePr>
        <p:xfrm>
          <a:off x="257175" y="1643063"/>
          <a:ext cx="4181921" cy="368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1381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cutting a ribbon&#10;&#10;Description automatically generated">
            <a:extLst>
              <a:ext uri="{FF2B5EF4-FFF2-40B4-BE49-F238E27FC236}">
                <a16:creationId xmlns:a16="http://schemas.microsoft.com/office/drawing/2014/main" id="{CE140663-4CF3-BA77-8F62-547C75D4C9C8}"/>
              </a:ext>
            </a:extLst>
          </p:cNvPr>
          <p:cNvPicPr>
            <a:picLocks noGrp="1" noChangeAspect="1"/>
          </p:cNvPicPr>
          <p:nvPr>
            <p:ph sz="half" idx="2"/>
          </p:nvPr>
        </p:nvPicPr>
        <p:blipFill rotWithShape="1">
          <a:blip r:embed="rId3"/>
          <a:srcRect l="5862" r="5863"/>
          <a:stretch/>
        </p:blipFill>
        <p:spPr>
          <a:xfrm>
            <a:off x="400497" y="1673529"/>
            <a:ext cx="4098030" cy="3443288"/>
          </a:xfrm>
          <a:noFill/>
        </p:spPr>
      </p:pic>
      <p:sp>
        <p:nvSpPr>
          <p:cNvPr id="17" name="Content Placeholder 4">
            <a:extLst>
              <a:ext uri="{FF2B5EF4-FFF2-40B4-BE49-F238E27FC236}">
                <a16:creationId xmlns:a16="http://schemas.microsoft.com/office/drawing/2014/main" id="{59DA25FD-D07C-0805-167A-7F6B7F12703C}"/>
              </a:ext>
            </a:extLst>
          </p:cNvPr>
          <p:cNvSpPr>
            <a:spLocks noGrp="1"/>
          </p:cNvSpPr>
          <p:nvPr>
            <p:ph sz="quarter" idx="4"/>
          </p:nvPr>
        </p:nvSpPr>
        <p:spPr>
          <a:xfrm>
            <a:off x="4645473" y="1673529"/>
            <a:ext cx="4041775" cy="2963466"/>
          </a:xfrm>
        </p:spPr>
        <p:txBody>
          <a:bodyPr/>
          <a:lstStyle/>
          <a:p>
            <a:r>
              <a:rPr lang="en-US" dirty="0"/>
              <a:t>Delaware Hospice at Saint Francis Hospital offers a comforting option when your loved one needs a higher level of support. </a:t>
            </a:r>
          </a:p>
          <a:p>
            <a:r>
              <a:rPr lang="en-US" dirty="0"/>
              <a:t>They have created a home away from home for patients and families during circumstances when a loved one needs more intense care outside of their home. </a:t>
            </a:r>
          </a:p>
          <a:p>
            <a:r>
              <a:rPr lang="en-US" dirty="0"/>
              <a:t>Opportunities for space increase for dementia unit</a:t>
            </a:r>
          </a:p>
        </p:txBody>
      </p:sp>
      <p:sp>
        <p:nvSpPr>
          <p:cNvPr id="6" name="Content Placeholder 5">
            <a:extLst>
              <a:ext uri="{FF2B5EF4-FFF2-40B4-BE49-F238E27FC236}">
                <a16:creationId xmlns:a16="http://schemas.microsoft.com/office/drawing/2014/main" id="{2B9C9F10-EE57-574B-BA27-D4EED770547D}"/>
              </a:ext>
            </a:extLst>
          </p:cNvPr>
          <p:cNvSpPr>
            <a:spLocks noGrp="1"/>
          </p:cNvSpPr>
          <p:nvPr>
            <p:ph type="title"/>
          </p:nvPr>
        </p:nvSpPr>
        <p:spPr>
          <a:xfrm>
            <a:off x="393408" y="1126693"/>
            <a:ext cx="8229600" cy="458074"/>
          </a:xfrm>
        </p:spPr>
        <p:txBody>
          <a:bodyPr anchor="ctr">
            <a:normAutofit/>
          </a:bodyPr>
          <a:lstStyle/>
          <a:p>
            <a:r>
              <a:rPr lang="en-US" sz="2025" dirty="0"/>
              <a:t>Delaware Hospice</a:t>
            </a:r>
          </a:p>
        </p:txBody>
      </p:sp>
    </p:spTree>
    <p:extLst>
      <p:ext uri="{BB962C8B-B14F-4D97-AF65-F5344CB8AC3E}">
        <p14:creationId xmlns:p14="http://schemas.microsoft.com/office/powerpoint/2010/main" val="890267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in a room&#10;&#10;Description automatically generated">
            <a:extLst>
              <a:ext uri="{FF2B5EF4-FFF2-40B4-BE49-F238E27FC236}">
                <a16:creationId xmlns:a16="http://schemas.microsoft.com/office/drawing/2014/main" id="{9C060519-EA89-79F5-3D2D-57B7FA2E16DB}"/>
              </a:ext>
            </a:extLst>
          </p:cNvPr>
          <p:cNvPicPr>
            <a:picLocks noGrp="1" noChangeAspect="1"/>
          </p:cNvPicPr>
          <p:nvPr>
            <p:ph sz="quarter" idx="12"/>
          </p:nvPr>
        </p:nvPicPr>
        <p:blipFill rotWithShape="1">
          <a:blip r:embed="rId3"/>
          <a:srcRect t="5263" b="8199"/>
          <a:stretch/>
        </p:blipFill>
        <p:spPr>
          <a:xfrm>
            <a:off x="7" y="857254"/>
            <a:ext cx="9143993" cy="5143496"/>
          </a:xfrm>
          <a:noFill/>
        </p:spPr>
      </p:pic>
      <p:sp>
        <p:nvSpPr>
          <p:cNvPr id="5" name="Slide Number Placeholder 4" hidden="1">
            <a:extLst>
              <a:ext uri="{FF2B5EF4-FFF2-40B4-BE49-F238E27FC236}">
                <a16:creationId xmlns:a16="http://schemas.microsoft.com/office/drawing/2014/main" id="{A87529DB-7AF1-0AC3-C838-A8FAFF2AD28E}"/>
              </a:ext>
            </a:extLst>
          </p:cNvPr>
          <p:cNvSpPr>
            <a:spLocks noGrp="1"/>
          </p:cNvSpPr>
          <p:nvPr>
            <p:ph type="sldNum" sz="quarter" idx="4"/>
          </p:nvPr>
        </p:nvSpPr>
        <p:spPr/>
        <p:txBody>
          <a:bodyPr/>
          <a:lstStyle/>
          <a:p>
            <a:pPr defTabSz="914376" hangingPunct="0">
              <a:spcAft>
                <a:spcPts val="450"/>
              </a:spcAft>
              <a:defRPr/>
            </a:pPr>
            <a:fld id="{489F9553-C816-6842-8939-EE75ECF7EB2B}" type="slidenum">
              <a:rPr lang="en-US" kern="0">
                <a:solidFill>
                  <a:srgbClr val="000000">
                    <a:lumMod val="60000"/>
                    <a:lumOff val="40000"/>
                  </a:srgbClr>
                </a:solidFill>
                <a:latin typeface="Arial"/>
                <a:sym typeface="Helvetica Neue"/>
              </a:rPr>
              <a:pPr defTabSz="914376" hangingPunct="0">
                <a:spcAft>
                  <a:spcPts val="450"/>
                </a:spcAft>
                <a:defRPr/>
              </a:pPr>
              <a:t>25</a:t>
            </a:fld>
            <a:endParaRPr lang="en-US" kern="0">
              <a:solidFill>
                <a:srgbClr val="000000">
                  <a:lumMod val="60000"/>
                  <a:lumOff val="40000"/>
                </a:srgbClr>
              </a:solidFill>
              <a:latin typeface="Arial"/>
              <a:sym typeface="Helvetica Neue"/>
            </a:endParaRPr>
          </a:p>
        </p:txBody>
      </p:sp>
    </p:spTree>
    <p:extLst>
      <p:ext uri="{BB962C8B-B14F-4D97-AF65-F5344CB8AC3E}">
        <p14:creationId xmlns:p14="http://schemas.microsoft.com/office/powerpoint/2010/main" val="2615545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cutting a ribbon&#10;&#10;Description automatically generated">
            <a:extLst>
              <a:ext uri="{FF2B5EF4-FFF2-40B4-BE49-F238E27FC236}">
                <a16:creationId xmlns:a16="http://schemas.microsoft.com/office/drawing/2014/main" id="{9F6DAF1A-FA72-1029-C019-B3B83FAFF10C}"/>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10768"/>
          <a:stretch/>
        </p:blipFill>
        <p:spPr>
          <a:xfrm>
            <a:off x="166618" y="1650207"/>
            <a:ext cx="4272479" cy="3591049"/>
          </a:xfrm>
          <a:noFill/>
        </p:spPr>
      </p:pic>
      <p:sp>
        <p:nvSpPr>
          <p:cNvPr id="19" name="Content Placeholder 2">
            <a:extLst>
              <a:ext uri="{FF2B5EF4-FFF2-40B4-BE49-F238E27FC236}">
                <a16:creationId xmlns:a16="http://schemas.microsoft.com/office/drawing/2014/main" id="{CEBA5B39-52A1-7AF8-5492-46DC3290EF35}"/>
              </a:ext>
            </a:extLst>
          </p:cNvPr>
          <p:cNvSpPr>
            <a:spLocks noGrp="1"/>
          </p:cNvSpPr>
          <p:nvPr>
            <p:ph sz="half" idx="2"/>
          </p:nvPr>
        </p:nvSpPr>
        <p:spPr>
          <a:xfrm>
            <a:off x="4591496" y="1650207"/>
            <a:ext cx="4038600" cy="3591049"/>
          </a:xfrm>
        </p:spPr>
        <p:txBody>
          <a:bodyPr>
            <a:normAutofit fontScale="92500" lnSpcReduction="20000"/>
          </a:bodyPr>
          <a:lstStyle/>
          <a:p>
            <a:r>
              <a:rPr lang="en-US" b="0" i="0" dirty="0">
                <a:solidFill>
                  <a:srgbClr val="333333"/>
                </a:solidFill>
                <a:effectLst/>
                <a:latin typeface="Open Sans" panose="020B0606030504020204" pitchFamily="34" charset="0"/>
              </a:rPr>
              <a:t>Hope Commission Women’s Reentry is Delaware’s premier reentry program providing cognitive behavioral interventions and referrals to volunteers referred from the Delaware Department of Corrections and Baylor Women’s Correctional Facility. </a:t>
            </a:r>
          </a:p>
          <a:p>
            <a:r>
              <a:rPr lang="en-US" b="0" i="0" dirty="0">
                <a:solidFill>
                  <a:srgbClr val="333333"/>
                </a:solidFill>
                <a:effectLst/>
                <a:latin typeface="Open Sans" panose="020B0606030504020204" pitchFamily="34" charset="0"/>
              </a:rPr>
              <a:t>Services include a GED program in partnership with West End Neighborhood House and one-on-one and group sessions with the reentry coordinator to help navigate other support systems within the community.</a:t>
            </a:r>
          </a:p>
          <a:p>
            <a:r>
              <a:rPr lang="en-US" sz="1125" u="sng" dirty="0">
                <a:solidFill>
                  <a:srgbClr val="0000FF"/>
                </a:solidFill>
                <a:latin typeface="Calibri" panose="020F0502020204030204" pitchFamily="34" charset="0"/>
                <a:ea typeface="Times New Roman" panose="02020603050405020304" pitchFamily="18" charset="0"/>
                <a:hlinkClick r:id="rId4"/>
              </a:rPr>
              <a:t>Ribbon Cutting Video link https://youtu.be/DxPOcHzgjh4</a:t>
            </a:r>
            <a:endParaRPr lang="en-US" sz="1125" dirty="0"/>
          </a:p>
        </p:txBody>
      </p:sp>
      <p:sp>
        <p:nvSpPr>
          <p:cNvPr id="12" name="Title 3">
            <a:extLst>
              <a:ext uri="{FF2B5EF4-FFF2-40B4-BE49-F238E27FC236}">
                <a16:creationId xmlns:a16="http://schemas.microsoft.com/office/drawing/2014/main" id="{6D4DEE4E-4939-3C4A-D8C4-EC39E47CF760}"/>
              </a:ext>
            </a:extLst>
          </p:cNvPr>
          <p:cNvSpPr>
            <a:spLocks noGrp="1"/>
          </p:cNvSpPr>
          <p:nvPr>
            <p:ph type="title"/>
          </p:nvPr>
        </p:nvSpPr>
        <p:spPr>
          <a:xfrm>
            <a:off x="393408" y="1126693"/>
            <a:ext cx="8229600" cy="458074"/>
          </a:xfrm>
        </p:spPr>
        <p:txBody>
          <a:bodyPr anchor="ctr">
            <a:normAutofit/>
          </a:bodyPr>
          <a:lstStyle/>
          <a:p>
            <a:r>
              <a:rPr lang="en-US" sz="1613" dirty="0"/>
              <a:t>Delaware’s first Women’s Reentry Program opens at Wilmington’s Saint Francis Hospital</a:t>
            </a:r>
          </a:p>
        </p:txBody>
      </p:sp>
    </p:spTree>
    <p:extLst>
      <p:ext uri="{BB962C8B-B14F-4D97-AF65-F5344CB8AC3E}">
        <p14:creationId xmlns:p14="http://schemas.microsoft.com/office/powerpoint/2010/main" val="391162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health care program&#10;&#10;Description automatically generated">
            <a:extLst>
              <a:ext uri="{FF2B5EF4-FFF2-40B4-BE49-F238E27FC236}">
                <a16:creationId xmlns:a16="http://schemas.microsoft.com/office/drawing/2014/main" id="{AA73F6BC-FAD8-1A46-0824-5ACD2E35B032}"/>
              </a:ext>
            </a:extLst>
          </p:cNvPr>
          <p:cNvPicPr>
            <a:picLocks noChangeAspect="1"/>
          </p:cNvPicPr>
          <p:nvPr/>
        </p:nvPicPr>
        <p:blipFill rotWithShape="1">
          <a:blip r:embed="rId3"/>
          <a:srcRect t="5559" r="1" b="4207"/>
          <a:stretch/>
        </p:blipFill>
        <p:spPr>
          <a:xfrm>
            <a:off x="91083" y="990600"/>
            <a:ext cx="8961834" cy="4508302"/>
          </a:xfrm>
          <a:prstGeom prst="rect">
            <a:avLst/>
          </a:prstGeom>
          <a:noFill/>
        </p:spPr>
      </p:pic>
      <p:sp>
        <p:nvSpPr>
          <p:cNvPr id="9" name="TextBox 8">
            <a:extLst>
              <a:ext uri="{FF2B5EF4-FFF2-40B4-BE49-F238E27FC236}">
                <a16:creationId xmlns:a16="http://schemas.microsoft.com/office/drawing/2014/main" id="{1A83DA1F-18C7-0D81-885A-CC1A50065635}"/>
              </a:ext>
            </a:extLst>
          </p:cNvPr>
          <p:cNvSpPr txBox="1"/>
          <p:nvPr/>
        </p:nvSpPr>
        <p:spPr>
          <a:xfrm>
            <a:off x="91083" y="5293519"/>
            <a:ext cx="1259086" cy="186782"/>
          </a:xfrm>
          <a:prstGeom prst="rect">
            <a:avLst/>
          </a:prstGeom>
          <a:solidFill>
            <a:schemeClr val="bg1"/>
          </a:solidFill>
        </p:spPr>
        <p:txBody>
          <a:bodyPr wrap="square" rtlCol="0">
            <a:spAutoFit/>
          </a:bodyPr>
          <a:lstStyle/>
          <a:p>
            <a:pPr algn="ctr" defTabSz="914376" hangingPunct="0">
              <a:lnSpc>
                <a:spcPts val="788"/>
              </a:lnSpc>
              <a:spcAft>
                <a:spcPts val="225"/>
              </a:spcAft>
              <a:defRPr/>
            </a:pPr>
            <a:endParaRPr lang="en-US" sz="600" kern="0" dirty="0">
              <a:solidFill>
                <a:srgbClr val="443D3E"/>
              </a:solidFill>
              <a:latin typeface="Arial"/>
              <a:sym typeface="Helvetica Neue"/>
            </a:endParaRPr>
          </a:p>
        </p:txBody>
      </p:sp>
    </p:spTree>
    <p:extLst>
      <p:ext uri="{BB962C8B-B14F-4D97-AF65-F5344CB8AC3E}">
        <p14:creationId xmlns:p14="http://schemas.microsoft.com/office/powerpoint/2010/main" val="3191648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1C62-1BD4-C7C1-9C0F-2737802C390F}"/>
              </a:ext>
            </a:extLst>
          </p:cNvPr>
          <p:cNvSpPr>
            <a:spLocks noGrp="1"/>
          </p:cNvSpPr>
          <p:nvPr>
            <p:ph type="title"/>
          </p:nvPr>
        </p:nvSpPr>
        <p:spPr>
          <a:xfrm>
            <a:off x="461462" y="1162049"/>
            <a:ext cx="8429345" cy="537437"/>
          </a:xfrm>
        </p:spPr>
        <p:txBody>
          <a:bodyPr>
            <a:normAutofit fontScale="90000"/>
          </a:bodyPr>
          <a:lstStyle/>
          <a:p>
            <a:r>
              <a:rPr lang="en-US" sz="3300" dirty="0"/>
              <a:t>Healthy Village at St. Francis</a:t>
            </a:r>
            <a:br>
              <a:rPr lang="en-US" sz="3300" dirty="0"/>
            </a:br>
            <a:r>
              <a:rPr lang="en-US" sz="3300" dirty="0"/>
              <a:t>Project Capital Budget</a:t>
            </a:r>
            <a:endParaRPr lang="en-US" dirty="0"/>
          </a:p>
        </p:txBody>
      </p:sp>
      <p:sp>
        <p:nvSpPr>
          <p:cNvPr id="3" name="Text Placeholder 2">
            <a:extLst>
              <a:ext uri="{FF2B5EF4-FFF2-40B4-BE49-F238E27FC236}">
                <a16:creationId xmlns:a16="http://schemas.microsoft.com/office/drawing/2014/main" id="{AF5905E5-5AD9-E740-AF6C-FDA924DC85A4}"/>
              </a:ext>
            </a:extLst>
          </p:cNvPr>
          <p:cNvSpPr>
            <a:spLocks noGrp="1"/>
          </p:cNvSpPr>
          <p:nvPr>
            <p:ph type="body" sz="quarter" idx="1"/>
          </p:nvPr>
        </p:nvSpPr>
        <p:spPr>
          <a:xfrm>
            <a:off x="547547" y="1849558"/>
            <a:ext cx="6096000" cy="350543"/>
          </a:xfrm>
        </p:spPr>
        <p:txBody>
          <a:bodyPr>
            <a:normAutofit fontScale="62500" lnSpcReduction="20000"/>
          </a:bodyPr>
          <a:lstStyle/>
          <a:p>
            <a:r>
              <a:rPr lang="en-US" sz="2250" dirty="0">
                <a:solidFill>
                  <a:srgbClr val="000000"/>
                </a:solidFill>
                <a:latin typeface="Calibri Light" panose="020F0302020204030204" pitchFamily="34" charset="0"/>
              </a:rPr>
              <a:t>Construction Costs</a:t>
            </a:r>
          </a:p>
          <a:p>
            <a:endParaRPr lang="en-US" dirty="0"/>
          </a:p>
        </p:txBody>
      </p:sp>
      <p:graphicFrame>
        <p:nvGraphicFramePr>
          <p:cNvPr id="5" name="Table 5">
            <a:extLst>
              <a:ext uri="{FF2B5EF4-FFF2-40B4-BE49-F238E27FC236}">
                <a16:creationId xmlns:a16="http://schemas.microsoft.com/office/drawing/2014/main" id="{2EF47CC3-90DF-6BCB-C543-6A7A07781CFE}"/>
              </a:ext>
            </a:extLst>
          </p:cNvPr>
          <p:cNvGraphicFramePr>
            <a:graphicFrameLocks noGrp="1"/>
          </p:cNvGraphicFramePr>
          <p:nvPr/>
        </p:nvGraphicFramePr>
        <p:xfrm>
          <a:off x="549088" y="2350172"/>
          <a:ext cx="6096000" cy="1317309"/>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1849030213"/>
                    </a:ext>
                  </a:extLst>
                </a:gridCol>
                <a:gridCol w="3048000">
                  <a:extLst>
                    <a:ext uri="{9D8B030D-6E8A-4147-A177-3AD203B41FA5}">
                      <a16:colId xmlns:a16="http://schemas.microsoft.com/office/drawing/2014/main" val="2084898306"/>
                    </a:ext>
                  </a:extLst>
                </a:gridCol>
              </a:tblGrid>
              <a:tr h="294323">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Light" panose="020F0302020204030204" pitchFamily="34" charset="0"/>
                          <a:cs typeface="Calibri Light" panose="020F0302020204030204" pitchFamily="34" charset="0"/>
                        </a:rPr>
                        <a:t>Legacy Lobby Area Redevelopment</a:t>
                      </a:r>
                    </a:p>
                    <a:p>
                      <a:pPr algn="l"/>
                      <a:endParaRPr lang="en-US" sz="500" dirty="0">
                        <a:latin typeface="Calibri Light" panose="020F0302020204030204" pitchFamily="34" charset="0"/>
                        <a:cs typeface="Calibri Light" panose="020F0302020204030204" pitchFamily="34" charset="0"/>
                      </a:endParaRPr>
                    </a:p>
                  </a:txBody>
                  <a:tcPr marL="34290" marR="34290" marT="17145" marB="17145"/>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Light" panose="020F0302020204030204" pitchFamily="34" charset="0"/>
                          <a:cs typeface="Calibri Light" panose="020F0302020204030204" pitchFamily="34" charset="0"/>
                        </a:rPr>
                        <a:t>$2,725,614</a:t>
                      </a:r>
                    </a:p>
                    <a:p>
                      <a:pPr algn="l"/>
                      <a:endParaRPr lang="en-US" sz="500" dirty="0">
                        <a:latin typeface="Calibri Light" panose="020F0302020204030204" pitchFamily="34" charset="0"/>
                        <a:cs typeface="Calibri Light" panose="020F0302020204030204" pitchFamily="34" charset="0"/>
                      </a:endParaRPr>
                    </a:p>
                  </a:txBody>
                  <a:tcPr marL="34290" marR="34290" marT="17145" marB="17145"/>
                </a:tc>
                <a:extLst>
                  <a:ext uri="{0D108BD9-81ED-4DB2-BD59-A6C34878D82A}">
                    <a16:rowId xmlns:a16="http://schemas.microsoft.com/office/drawing/2014/main" val="335738527"/>
                  </a:ext>
                </a:extLst>
              </a:tr>
              <a:tr h="294323">
                <a:tc>
                  <a:txBody>
                    <a:bodyPr/>
                    <a:lstStyle/>
                    <a:p>
                      <a:pPr algn="l"/>
                      <a:r>
                        <a:rPr lang="en-US" sz="1200" b="0" i="0" u="none" strike="noStrike" dirty="0">
                          <a:solidFill>
                            <a:srgbClr val="000000"/>
                          </a:solidFill>
                          <a:effectLst/>
                          <a:latin typeface="Calibri Light" panose="020F0302020204030204" pitchFamily="34" charset="0"/>
                          <a:cs typeface="Calibri Light" panose="020F0302020204030204" pitchFamily="34" charset="0"/>
                        </a:rPr>
                        <a:t>Main Street Enabling Partners     </a:t>
                      </a:r>
                      <a:endParaRPr lang="en-US" sz="500" dirty="0">
                        <a:latin typeface="Calibri Light" panose="020F0302020204030204" pitchFamily="34" charset="0"/>
                        <a:cs typeface="Calibri Light" panose="020F0302020204030204" pitchFamily="34" charset="0"/>
                      </a:endParaRPr>
                    </a:p>
                  </a:txBody>
                  <a:tcPr marL="34290" marR="34290" marT="17145" marB="17145"/>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Light" panose="020F0302020204030204" pitchFamily="34" charset="0"/>
                          <a:cs typeface="Calibri Light" panose="020F0302020204030204" pitchFamily="34" charset="0"/>
                        </a:rPr>
                        <a:t>$2,535,118 </a:t>
                      </a:r>
                    </a:p>
                    <a:p>
                      <a:pPr algn="l"/>
                      <a:endParaRPr lang="en-US" sz="500" dirty="0">
                        <a:latin typeface="Calibri Light" panose="020F0302020204030204" pitchFamily="34" charset="0"/>
                        <a:cs typeface="Calibri Light" panose="020F0302020204030204" pitchFamily="34" charset="0"/>
                      </a:endParaRPr>
                    </a:p>
                  </a:txBody>
                  <a:tcPr marL="34290" marR="34290" marT="17145" marB="17145"/>
                </a:tc>
                <a:extLst>
                  <a:ext uri="{0D108BD9-81ED-4DB2-BD59-A6C34878D82A}">
                    <a16:rowId xmlns:a16="http://schemas.microsoft.com/office/drawing/2014/main" val="875656098"/>
                  </a:ext>
                </a:extLst>
              </a:tr>
              <a:tr h="217170">
                <a:tc>
                  <a:txBody>
                    <a:bodyPr/>
                    <a:lstStyle/>
                    <a:p>
                      <a:pPr algn="l"/>
                      <a:r>
                        <a:rPr lang="en-US" sz="1200" b="0" i="0" u="none" strike="noStrike" dirty="0">
                          <a:solidFill>
                            <a:srgbClr val="000000"/>
                          </a:solidFill>
                          <a:effectLst/>
                          <a:latin typeface="Calibri Light" panose="020F0302020204030204" pitchFamily="34" charset="0"/>
                          <a:cs typeface="Calibri Light" panose="020F0302020204030204" pitchFamily="34" charset="0"/>
                        </a:rPr>
                        <a:t>Retail Pharmacy    </a:t>
                      </a:r>
                      <a:endParaRPr lang="en-US" sz="500" dirty="0">
                        <a:latin typeface="Calibri Light" panose="020F0302020204030204" pitchFamily="34" charset="0"/>
                        <a:cs typeface="Calibri Light" panose="020F0302020204030204" pitchFamily="34" charset="0"/>
                      </a:endParaRPr>
                    </a:p>
                  </a:txBody>
                  <a:tcPr marL="34290" marR="34290" marT="17145" marB="17145"/>
                </a:tc>
                <a:tc>
                  <a:txBody>
                    <a:bodyPr/>
                    <a:lstStyle/>
                    <a:p>
                      <a:pPr algn="l"/>
                      <a:r>
                        <a:rPr lang="en-US" sz="1200" b="0" i="0" u="none" strike="noStrike" dirty="0">
                          <a:solidFill>
                            <a:srgbClr val="000000"/>
                          </a:solidFill>
                          <a:effectLst/>
                          <a:latin typeface="Calibri Light" panose="020F0302020204030204" pitchFamily="34" charset="0"/>
                          <a:cs typeface="Calibri Light" panose="020F0302020204030204" pitchFamily="34" charset="0"/>
                        </a:rPr>
                        <a:t>$1,200,000</a:t>
                      </a:r>
                      <a:r>
                        <a:rPr lang="en-US" sz="1200" b="0" i="0" u="none" strike="noStrike" dirty="0">
                          <a:solidFill>
                            <a:srgbClr val="FF0000"/>
                          </a:solidFill>
                          <a:effectLst/>
                          <a:latin typeface="Calibri Light" panose="020F0302020204030204" pitchFamily="34" charset="0"/>
                          <a:cs typeface="Calibri Light" panose="020F0302020204030204" pitchFamily="34" charset="0"/>
                        </a:rPr>
                        <a:t>*</a:t>
                      </a:r>
                      <a:r>
                        <a:rPr lang="en-US" sz="1200" b="0" i="0" u="none" strike="noStrike" dirty="0">
                          <a:solidFill>
                            <a:srgbClr val="000000"/>
                          </a:solidFill>
                          <a:effectLst/>
                          <a:latin typeface="Calibri Light" panose="020F0302020204030204" pitchFamily="34" charset="0"/>
                          <a:cs typeface="Calibri Light" panose="020F0302020204030204" pitchFamily="34" charset="0"/>
                        </a:rPr>
                        <a:t>   </a:t>
                      </a:r>
                      <a:endParaRPr lang="en-US" sz="500" dirty="0">
                        <a:latin typeface="Calibri Light" panose="020F0302020204030204" pitchFamily="34" charset="0"/>
                        <a:cs typeface="Calibri Light" panose="020F0302020204030204" pitchFamily="34" charset="0"/>
                      </a:endParaRPr>
                    </a:p>
                  </a:txBody>
                  <a:tcPr marL="34290" marR="34290" marT="17145" marB="17145"/>
                </a:tc>
                <a:extLst>
                  <a:ext uri="{0D108BD9-81ED-4DB2-BD59-A6C34878D82A}">
                    <a16:rowId xmlns:a16="http://schemas.microsoft.com/office/drawing/2014/main" val="2678062798"/>
                  </a:ext>
                </a:extLst>
              </a:tr>
              <a:tr h="294323">
                <a:tc>
                  <a:txBody>
                    <a:bodyPr/>
                    <a:lstStyle/>
                    <a:p>
                      <a:pPr algn="l"/>
                      <a:r>
                        <a:rPr lang="en-US" sz="1200" b="0" i="0" u="none" strike="noStrike" dirty="0">
                          <a:solidFill>
                            <a:srgbClr val="000000"/>
                          </a:solidFill>
                          <a:effectLst/>
                          <a:latin typeface="Calibri Light" panose="020F0302020204030204" pitchFamily="34" charset="0"/>
                          <a:cs typeface="Calibri Light" panose="020F0302020204030204" pitchFamily="34" charset="0"/>
                        </a:rPr>
                        <a:t>Signage &amp; Wayfinding </a:t>
                      </a:r>
                      <a:endParaRPr lang="en-US" sz="500" dirty="0">
                        <a:latin typeface="Calibri Light" panose="020F0302020204030204" pitchFamily="34" charset="0"/>
                        <a:cs typeface="Calibri Light" panose="020F0302020204030204" pitchFamily="34" charset="0"/>
                      </a:endParaRPr>
                    </a:p>
                  </a:txBody>
                  <a:tcPr marL="34290" marR="34290" marT="17145" marB="17145"/>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Light" panose="020F0302020204030204" pitchFamily="34" charset="0"/>
                          <a:cs typeface="Calibri Light" panose="020F0302020204030204" pitchFamily="34" charset="0"/>
                        </a:rPr>
                        <a:t>$    485,585 </a:t>
                      </a:r>
                    </a:p>
                    <a:p>
                      <a:pPr algn="l"/>
                      <a:endParaRPr lang="en-US" sz="500" dirty="0">
                        <a:latin typeface="Calibri Light" panose="020F0302020204030204" pitchFamily="34" charset="0"/>
                        <a:cs typeface="Calibri Light" panose="020F0302020204030204" pitchFamily="34" charset="0"/>
                      </a:endParaRPr>
                    </a:p>
                  </a:txBody>
                  <a:tcPr marL="34290" marR="34290" marT="17145" marB="17145"/>
                </a:tc>
                <a:extLst>
                  <a:ext uri="{0D108BD9-81ED-4DB2-BD59-A6C34878D82A}">
                    <a16:rowId xmlns:a16="http://schemas.microsoft.com/office/drawing/2014/main" val="1841577015"/>
                  </a:ext>
                </a:extLst>
              </a:tr>
              <a:tr h="217170">
                <a:tc>
                  <a:txBody>
                    <a:bodyPr/>
                    <a:lstStyle/>
                    <a:p>
                      <a:r>
                        <a:rPr lang="en-US" sz="1200" b="1" dirty="0">
                          <a:latin typeface="Calibri Light" panose="020F0302020204030204" pitchFamily="34" charset="0"/>
                          <a:cs typeface="Calibri Light" panose="020F0302020204030204" pitchFamily="34" charset="0"/>
                        </a:rPr>
                        <a:t>Total</a:t>
                      </a:r>
                    </a:p>
                  </a:txBody>
                  <a:tcPr marL="34290" marR="34290" marT="17145" marB="17145"/>
                </a:tc>
                <a:tc>
                  <a:txBody>
                    <a:bodyPr/>
                    <a:lstStyle/>
                    <a:p>
                      <a:pPr algn="l"/>
                      <a:r>
                        <a:rPr lang="en-US" sz="1200" b="1" dirty="0">
                          <a:latin typeface="Calibri Light" panose="020F0302020204030204" pitchFamily="34" charset="0"/>
                          <a:cs typeface="Calibri Light" panose="020F0302020204030204" pitchFamily="34" charset="0"/>
                        </a:rPr>
                        <a:t>$6,946,317</a:t>
                      </a:r>
                    </a:p>
                  </a:txBody>
                  <a:tcPr marL="34290" marR="34290" marT="17145" marB="17145"/>
                </a:tc>
                <a:extLst>
                  <a:ext uri="{0D108BD9-81ED-4DB2-BD59-A6C34878D82A}">
                    <a16:rowId xmlns:a16="http://schemas.microsoft.com/office/drawing/2014/main" val="882799873"/>
                  </a:ext>
                </a:extLst>
              </a:tr>
            </a:tbl>
          </a:graphicData>
        </a:graphic>
      </p:graphicFrame>
      <p:sp>
        <p:nvSpPr>
          <p:cNvPr id="6" name="TextBox 5">
            <a:extLst>
              <a:ext uri="{FF2B5EF4-FFF2-40B4-BE49-F238E27FC236}">
                <a16:creationId xmlns:a16="http://schemas.microsoft.com/office/drawing/2014/main" id="{F8915698-485E-BD83-FFBF-027949527DEB}"/>
              </a:ext>
            </a:extLst>
          </p:cNvPr>
          <p:cNvSpPr txBox="1"/>
          <p:nvPr/>
        </p:nvSpPr>
        <p:spPr>
          <a:xfrm>
            <a:off x="383241" y="4388459"/>
            <a:ext cx="5486400"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914376" hangingPunct="0">
              <a:defRPr/>
            </a:pPr>
            <a:r>
              <a:rPr lang="en-US" sz="900" kern="0" dirty="0">
                <a:solidFill>
                  <a:srgbClr val="FF0000"/>
                </a:solidFill>
                <a:latin typeface="Arial"/>
                <a:sym typeface="Helvetica Neue"/>
              </a:rPr>
              <a:t>Retail Pharmacy was submitted to Governor’s Office for ARPA Consideration; awaiting response as of 12/19/23</a:t>
            </a:r>
          </a:p>
        </p:txBody>
      </p:sp>
    </p:spTree>
    <p:extLst>
      <p:ext uri="{BB962C8B-B14F-4D97-AF65-F5344CB8AC3E}">
        <p14:creationId xmlns:p14="http://schemas.microsoft.com/office/powerpoint/2010/main" val="40771148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BEEBD5-7E52-9C68-E94A-A7701786A353}"/>
              </a:ext>
            </a:extLst>
          </p:cNvPr>
          <p:cNvSpPr>
            <a:spLocks noGrp="1"/>
          </p:cNvSpPr>
          <p:nvPr>
            <p:ph sz="half" idx="1"/>
          </p:nvPr>
        </p:nvSpPr>
        <p:spPr>
          <a:xfrm>
            <a:off x="349023" y="1616745"/>
            <a:ext cx="3763289" cy="3394472"/>
          </a:xfrm>
        </p:spPr>
        <p:txBody>
          <a:bodyPr/>
          <a:lstStyle/>
          <a:p>
            <a:r>
              <a:rPr lang="en-US" dirty="0"/>
              <a:t>TCI</a:t>
            </a:r>
          </a:p>
          <a:p>
            <a:pPr>
              <a:buFont typeface="Wingdings" panose="05000000000000000000" pitchFamily="2" charset="2"/>
              <a:buChar char="Ø"/>
            </a:pPr>
            <a:r>
              <a:rPr lang="en-US" dirty="0"/>
              <a:t>Homeowner repair/Partnership with Cornerstone, focus on seniors</a:t>
            </a:r>
          </a:p>
          <a:p>
            <a:pPr>
              <a:buFont typeface="Wingdings" panose="05000000000000000000" pitchFamily="2" charset="2"/>
              <a:buChar char="Ø"/>
            </a:pPr>
            <a:r>
              <a:rPr lang="en-US" dirty="0"/>
              <a:t>Affordable Housing</a:t>
            </a:r>
          </a:p>
          <a:p>
            <a:pPr>
              <a:buFont typeface="Wingdings" panose="05000000000000000000" pitchFamily="2" charset="2"/>
              <a:buChar char="Ø"/>
            </a:pPr>
            <a:r>
              <a:rPr lang="en-US" dirty="0"/>
              <a:t>New homeowner education</a:t>
            </a:r>
          </a:p>
          <a:p>
            <a:pPr>
              <a:buFont typeface="Wingdings" panose="05000000000000000000" pitchFamily="2" charset="2"/>
              <a:buChar char="Ø"/>
            </a:pPr>
            <a:r>
              <a:rPr lang="en-US" dirty="0"/>
              <a:t>Financial Literacy</a:t>
            </a:r>
          </a:p>
          <a:p>
            <a:pPr>
              <a:buFont typeface="Wingdings" panose="05000000000000000000" pitchFamily="2" charset="2"/>
              <a:buChar char="Ø"/>
            </a:pPr>
            <a:r>
              <a:rPr lang="en-US" dirty="0"/>
              <a:t>18 to 25-year-old housing needs </a:t>
            </a:r>
          </a:p>
          <a:p>
            <a:pPr>
              <a:buFont typeface="Wingdings" panose="05000000000000000000" pitchFamily="2" charset="2"/>
              <a:buChar char="Ø"/>
            </a:pPr>
            <a:endParaRPr lang="en-US" dirty="0"/>
          </a:p>
          <a:p>
            <a:pPr marL="0" indent="0">
              <a:buNone/>
            </a:pPr>
            <a:endParaRPr lang="en-US" dirty="0"/>
          </a:p>
        </p:txBody>
      </p:sp>
      <p:sp>
        <p:nvSpPr>
          <p:cNvPr id="3" name="Content Placeholder 2">
            <a:extLst>
              <a:ext uri="{FF2B5EF4-FFF2-40B4-BE49-F238E27FC236}">
                <a16:creationId xmlns:a16="http://schemas.microsoft.com/office/drawing/2014/main" id="{8301EDD9-A89B-FB15-F758-2C4A52CE2216}"/>
              </a:ext>
            </a:extLst>
          </p:cNvPr>
          <p:cNvSpPr>
            <a:spLocks noGrp="1"/>
          </p:cNvSpPr>
          <p:nvPr>
            <p:ph sz="half" idx="2"/>
          </p:nvPr>
        </p:nvSpPr>
        <p:spPr>
          <a:xfrm>
            <a:off x="4091779" y="1616745"/>
            <a:ext cx="4788353" cy="1555080"/>
          </a:xfrm>
        </p:spPr>
        <p:txBody>
          <a:bodyPr>
            <a:normAutofit fontScale="92500" lnSpcReduction="20000"/>
          </a:bodyPr>
          <a:lstStyle/>
          <a:p>
            <a:r>
              <a:rPr lang="en-US" dirty="0"/>
              <a:t>Vistas Projects-Senior Housing (affordable)</a:t>
            </a:r>
          </a:p>
          <a:p>
            <a:pPr>
              <a:buFont typeface="Wingdings" panose="05000000000000000000" pitchFamily="2" charset="2"/>
              <a:buChar char="Ø"/>
            </a:pPr>
            <a:r>
              <a:rPr lang="en-US" dirty="0"/>
              <a:t>Developer Engaged</a:t>
            </a:r>
          </a:p>
          <a:p>
            <a:pPr>
              <a:buFont typeface="Wingdings" panose="05000000000000000000" pitchFamily="2" charset="2"/>
              <a:buChar char="Ø"/>
            </a:pPr>
            <a:r>
              <a:rPr lang="en-US" dirty="0"/>
              <a:t>LOI-in legal review</a:t>
            </a:r>
          </a:p>
          <a:p>
            <a:pPr>
              <a:buFont typeface="Wingdings" panose="05000000000000000000" pitchFamily="2" charset="2"/>
              <a:buChar char="Ø"/>
            </a:pPr>
            <a:r>
              <a:rPr lang="en-US" dirty="0"/>
              <a:t>Zoning Changes </a:t>
            </a:r>
          </a:p>
          <a:p>
            <a:pPr>
              <a:buFont typeface="Wingdings" panose="05000000000000000000" pitchFamily="2" charset="2"/>
              <a:buChar char="Ø"/>
            </a:pPr>
            <a:r>
              <a:rPr lang="en-US" dirty="0"/>
              <a:t>Community Meetings</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endParaRPr lang="en-US" dirty="0"/>
          </a:p>
        </p:txBody>
      </p:sp>
      <p:sp>
        <p:nvSpPr>
          <p:cNvPr id="4" name="Title 3">
            <a:extLst>
              <a:ext uri="{FF2B5EF4-FFF2-40B4-BE49-F238E27FC236}">
                <a16:creationId xmlns:a16="http://schemas.microsoft.com/office/drawing/2014/main" id="{85EA2026-D31E-D64C-379D-855198E4228B}"/>
              </a:ext>
            </a:extLst>
          </p:cNvPr>
          <p:cNvSpPr>
            <a:spLocks noGrp="1"/>
          </p:cNvSpPr>
          <p:nvPr>
            <p:ph type="title"/>
          </p:nvPr>
        </p:nvSpPr>
        <p:spPr>
          <a:xfrm>
            <a:off x="263868" y="1158672"/>
            <a:ext cx="8229600" cy="458074"/>
          </a:xfrm>
        </p:spPr>
        <p:txBody>
          <a:bodyPr/>
          <a:lstStyle/>
          <a:p>
            <a:pPr algn="ctr"/>
            <a:r>
              <a:rPr lang="en-US" b="1" i="1" u="sng" dirty="0"/>
              <a:t>HOUSING </a:t>
            </a:r>
          </a:p>
        </p:txBody>
      </p:sp>
      <p:pic>
        <p:nvPicPr>
          <p:cNvPr id="5" name="Picture 4">
            <a:extLst>
              <a:ext uri="{FF2B5EF4-FFF2-40B4-BE49-F238E27FC236}">
                <a16:creationId xmlns:a16="http://schemas.microsoft.com/office/drawing/2014/main" id="{35A425A3-28E3-58BA-02F1-D656CABE0687}"/>
              </a:ext>
            </a:extLst>
          </p:cNvPr>
          <p:cNvPicPr>
            <a:picLocks noChangeAspect="1"/>
          </p:cNvPicPr>
          <p:nvPr/>
        </p:nvPicPr>
        <p:blipFill>
          <a:blip r:embed="rId3"/>
          <a:stretch>
            <a:fillRect/>
          </a:stretch>
        </p:blipFill>
        <p:spPr>
          <a:xfrm>
            <a:off x="4059691" y="3263673"/>
            <a:ext cx="4735286" cy="2663598"/>
          </a:xfrm>
          <a:prstGeom prst="rect">
            <a:avLst/>
          </a:prstGeom>
        </p:spPr>
      </p:pic>
    </p:spTree>
    <p:extLst>
      <p:ext uri="{BB962C8B-B14F-4D97-AF65-F5344CB8AC3E}">
        <p14:creationId xmlns:p14="http://schemas.microsoft.com/office/powerpoint/2010/main" val="1908140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FBF4-9F43-5E55-6FE8-4B17356D25A9}"/>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83FA1B4B-3B5E-A776-1929-D892CBA48520}"/>
              </a:ext>
            </a:extLst>
          </p:cNvPr>
          <p:cNvSpPr>
            <a:spLocks noGrp="1"/>
          </p:cNvSpPr>
          <p:nvPr>
            <p:ph idx="1"/>
          </p:nvPr>
        </p:nvSpPr>
        <p:spPr/>
        <p:txBody>
          <a:bodyPr>
            <a:normAutofit fontScale="77500" lnSpcReduction="20000"/>
          </a:bodyPr>
          <a:lstStyle/>
          <a:p>
            <a:pPr marL="0" marR="0" indent="0" algn="ctr">
              <a:spcBef>
                <a:spcPts val="0"/>
              </a:spcBef>
              <a:spcAft>
                <a:spcPts val="0"/>
              </a:spcAft>
              <a:buNone/>
            </a:pPr>
            <a:r>
              <a:rPr lang="en-US" sz="1800" b="1" u="sng" dirty="0">
                <a:effectLst/>
                <a:latin typeface="Calibri" panose="020F0502020204030204" pitchFamily="34" charset="0"/>
                <a:ea typeface="Times New Roman" panose="02020603050405020304" pitchFamily="18" charset="0"/>
              </a:rPr>
              <a:t>MEETING AGENDA</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b="1" dirty="0">
                <a:effectLst/>
                <a:latin typeface="Calibri" panose="020F0502020204030204" pitchFamily="34" charset="0"/>
                <a:ea typeface="Times New Roman" panose="02020603050405020304" pitchFamily="18" charset="0"/>
              </a:rPr>
              <a:t>I:	CALL TO ORDER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b="1" dirty="0">
                <a:effectLst/>
                <a:latin typeface="Calibri" panose="020F0502020204030204" pitchFamily="34" charset="0"/>
                <a:ea typeface="Times New Roman" panose="02020603050405020304" pitchFamily="18" charset="0"/>
              </a:rPr>
              <a:t>II:	BOARD BUSINESS </a:t>
            </a:r>
            <a:endParaRPr lang="en-US" sz="1800" dirty="0">
              <a:effectLst/>
              <a:latin typeface="Times New Roman" panose="02020603050405020304" pitchFamily="18" charset="0"/>
              <a:ea typeface="Times New Roman" panose="02020603050405020304" pitchFamily="18" charset="0"/>
            </a:endParaRPr>
          </a:p>
          <a:p>
            <a:pPr lvl="1">
              <a:lnSpc>
                <a:spcPct val="115000"/>
              </a:lnSpc>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ACTION ITEM:  Approve November 2, 2023, meeting minutes.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ACTION ITEM:  Approve DHCC Retreat meeting minutes.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Bef>
                <a:spcPts val="0"/>
              </a:spcBef>
              <a:spcAft>
                <a:spcPts val="0"/>
              </a:spcAft>
            </a:pPr>
            <a:r>
              <a:rPr lang="en-US" dirty="0">
                <a:effectLst/>
                <a:latin typeface="Calibri" panose="020F0502020204030204" pitchFamily="34" charset="0"/>
                <a:ea typeface="Times New Roman" panose="02020603050405020304" pitchFamily="18" charset="0"/>
                <a:cs typeface="Times New Roman" panose="02020603050405020304" pitchFamily="18" charset="0"/>
              </a:rPr>
              <a:t>Review DHCC Strategic Retreat Priorities for 2024 (15 minutes) </a:t>
            </a:r>
          </a:p>
          <a:p>
            <a:pPr lvl="1">
              <a:lnSpc>
                <a:spcPct val="115000"/>
              </a:lnSpc>
              <a:spcBef>
                <a:spcPts val="0"/>
              </a:spcBef>
              <a:spcAft>
                <a:spcPts val="1000"/>
              </a:spcAft>
            </a:pPr>
            <a:r>
              <a:rPr lang="en-US" dirty="0">
                <a:effectLst/>
                <a:latin typeface="Calibri" panose="020F0502020204030204" pitchFamily="34" charset="0"/>
                <a:ea typeface="Times New Roman" panose="02020603050405020304" pitchFamily="18" charset="0"/>
                <a:cs typeface="Times New Roman" panose="02020603050405020304" pitchFamily="18" charset="0"/>
              </a:rPr>
              <a:t>Set DHCC 2024 Meeting Seasonal Calendar (15 minutes) </a:t>
            </a:r>
          </a:p>
          <a:p>
            <a:pPr marL="0" marR="0" indent="0">
              <a:spcBef>
                <a:spcPts val="0"/>
              </a:spcBef>
              <a:spcAft>
                <a:spcPts val="0"/>
              </a:spcAft>
              <a:buNone/>
            </a:pPr>
            <a:r>
              <a:rPr lang="en-US" sz="1800" b="1" dirty="0">
                <a:effectLst/>
                <a:latin typeface="Calibri" panose="020F0502020204030204" pitchFamily="34" charset="0"/>
                <a:ea typeface="Times New Roman" panose="02020603050405020304" pitchFamily="18" charset="0"/>
              </a:rPr>
              <a:t>III:	POLICY DEVELOPMENT</a:t>
            </a:r>
            <a:endParaRPr lang="en-US" sz="1800" dirty="0">
              <a:effectLst/>
              <a:latin typeface="Times New Roman" panose="02020603050405020304" pitchFamily="18" charset="0"/>
              <a:ea typeface="Times New Roman" panose="02020603050405020304" pitchFamily="18" charset="0"/>
            </a:endParaRPr>
          </a:p>
          <a:p>
            <a:pPr lvl="1">
              <a:lnSpc>
                <a:spcPct val="115000"/>
              </a:lnSpc>
              <a:spcBef>
                <a:spcPts val="0"/>
              </a:spcBef>
              <a:spcAft>
                <a:spcPts val="1000"/>
              </a:spcAft>
            </a:pPr>
            <a:r>
              <a:rPr lang="en-US" dirty="0">
                <a:effectLst/>
                <a:latin typeface="Calibri" panose="020F0502020204030204" pitchFamily="34" charset="0"/>
                <a:ea typeface="Times New Roman" panose="02020603050405020304" pitchFamily="18" charset="0"/>
                <a:cs typeface="Times New Roman" panose="02020603050405020304" pitchFamily="18" charset="0"/>
              </a:rPr>
              <a:t>My Healthy Village Presentation, Saint Francis Healthcare-Lilian Schonewolf (25-30minutes)</a:t>
            </a:r>
          </a:p>
          <a:p>
            <a:pPr marL="0" marR="0" indent="0">
              <a:spcBef>
                <a:spcPts val="0"/>
              </a:spcBef>
              <a:spcAft>
                <a:spcPts val="0"/>
              </a:spcAft>
              <a:buNone/>
            </a:pPr>
            <a:r>
              <a:rPr lang="en-US" sz="1800" b="1" dirty="0">
                <a:effectLst/>
                <a:latin typeface="Calibri" panose="020F0502020204030204" pitchFamily="34" charset="0"/>
                <a:ea typeface="Times New Roman" panose="02020603050405020304" pitchFamily="18" charset="0"/>
              </a:rPr>
              <a:t>IV:	UPDATES</a:t>
            </a:r>
            <a:endParaRPr lang="en-US" sz="1800" dirty="0">
              <a:effectLst/>
              <a:latin typeface="Times New Roman" panose="02020603050405020304" pitchFamily="18" charset="0"/>
              <a:ea typeface="Times New Roman" panose="02020603050405020304" pitchFamily="18" charset="0"/>
            </a:endParaRPr>
          </a:p>
          <a:p>
            <a:pPr lvl="1">
              <a:lnSpc>
                <a:spcPct val="115000"/>
              </a:lnSpc>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Primary Care Reform Collaborative – Dr. Nancy Fan (10 minutes)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Bef>
                <a:spcPts val="0"/>
              </a:spcBef>
              <a:spcAft>
                <a:spcPts val="1000"/>
              </a:spcAft>
            </a:pPr>
            <a:r>
              <a:rPr lang="en-US" dirty="0">
                <a:effectLst/>
                <a:latin typeface="Calibri" panose="020F0502020204030204" pitchFamily="34" charset="0"/>
                <a:ea typeface="Times New Roman" panose="02020603050405020304" pitchFamily="18" charset="0"/>
                <a:cs typeface="Calibri" panose="020F0502020204030204" pitchFamily="34" charset="0"/>
              </a:rPr>
              <a:t>DHCC Health Workforce Subcommittee –Dr. Kathy Matt (10 minutes)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b="1" dirty="0">
                <a:effectLst/>
                <a:latin typeface="Calibri" panose="020F0502020204030204" pitchFamily="34" charset="0"/>
                <a:ea typeface="Times New Roman" panose="02020603050405020304" pitchFamily="18" charset="0"/>
              </a:rPr>
              <a:t>V:	PUBLIC COMMENT</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b="1" dirty="0">
                <a:effectLst/>
                <a:latin typeface="Calibri" panose="020F0502020204030204" pitchFamily="34" charset="0"/>
                <a:ea typeface="Times New Roman" panose="02020603050405020304" pitchFamily="18" charset="0"/>
              </a:rPr>
              <a:t>VI:	ADJOURN</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521759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E507-4633-B083-006F-DC3D8A692118}"/>
              </a:ext>
            </a:extLst>
          </p:cNvPr>
          <p:cNvSpPr>
            <a:spLocks noGrp="1"/>
          </p:cNvSpPr>
          <p:nvPr>
            <p:ph type="title"/>
          </p:nvPr>
        </p:nvSpPr>
        <p:spPr/>
        <p:txBody>
          <a:bodyPr/>
          <a:lstStyle/>
          <a:p>
            <a:r>
              <a:rPr lang="en-US" dirty="0"/>
              <a:t>Primary Care Reform Collaborative  </a:t>
            </a:r>
          </a:p>
        </p:txBody>
      </p:sp>
      <p:sp>
        <p:nvSpPr>
          <p:cNvPr id="3" name="Content Placeholder 2">
            <a:extLst>
              <a:ext uri="{FF2B5EF4-FFF2-40B4-BE49-F238E27FC236}">
                <a16:creationId xmlns:a16="http://schemas.microsoft.com/office/drawing/2014/main" id="{118433F4-6F62-19AD-AA66-6FA8463C94BF}"/>
              </a:ext>
            </a:extLst>
          </p:cNvPr>
          <p:cNvSpPr>
            <a:spLocks noGrp="1"/>
          </p:cNvSpPr>
          <p:nvPr>
            <p:ph idx="1"/>
          </p:nvPr>
        </p:nvSpPr>
        <p:spPr/>
        <p:txBody>
          <a:bodyPr/>
          <a:lstStyle/>
          <a:p>
            <a:r>
              <a:rPr lang="en-US" dirty="0"/>
              <a:t>Update- Dr Fan </a:t>
            </a:r>
          </a:p>
        </p:txBody>
      </p:sp>
      <p:sp>
        <p:nvSpPr>
          <p:cNvPr id="4" name="Footer Placeholder 3">
            <a:extLst>
              <a:ext uri="{FF2B5EF4-FFF2-40B4-BE49-F238E27FC236}">
                <a16:creationId xmlns:a16="http://schemas.microsoft.com/office/drawing/2014/main" id="{99A2D284-825E-CB48-8FC8-AB820D8C697F}"/>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708603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7983" y="1193005"/>
            <a:ext cx="8295953" cy="5922170"/>
          </a:xfrm>
        </p:spPr>
        <p:txBody>
          <a:bodyPr>
            <a:normAutofit fontScale="90000"/>
          </a:bodyPr>
          <a:lstStyle/>
          <a:p>
            <a:pPr marL="6350" marR="3175" indent="-6350">
              <a:spcBef>
                <a:spcPts val="0"/>
              </a:spcBef>
              <a:spcAft>
                <a:spcPts val="0"/>
              </a:spcAft>
            </a:pPr>
            <a:r>
              <a:rPr lang="en-US" sz="3100" dirty="0"/>
              <a:t>DHCC Health Workforce Subcommittee Report </a:t>
            </a:r>
            <a:br>
              <a:rPr lang="en-US" sz="2025" b="1" dirty="0"/>
            </a:br>
            <a:br>
              <a:rPr lang="en-US" sz="1800" dirty="0"/>
            </a:br>
            <a:r>
              <a:rPr lang="en-US" sz="1800" dirty="0"/>
              <a:t>	Rick Geisenberger, Co-Chair</a:t>
            </a:r>
            <a:br>
              <a:rPr lang="en-US" sz="1800" dirty="0"/>
            </a:br>
            <a:r>
              <a:rPr lang="en-US" sz="1800" dirty="0"/>
              <a:t>	Cabinet Secretary for Finance</a:t>
            </a:r>
            <a:br>
              <a:rPr lang="en-US" sz="2025" b="1" dirty="0"/>
            </a:br>
            <a:r>
              <a:rPr lang="en-US" sz="2025" b="1" dirty="0"/>
              <a:t>	</a:t>
            </a:r>
            <a:br>
              <a:rPr lang="en-US" sz="2025" b="1" dirty="0"/>
            </a:br>
            <a:r>
              <a:rPr lang="en-US" sz="2025" b="1" dirty="0"/>
              <a:t>	</a:t>
            </a:r>
            <a:r>
              <a:rPr lang="en-US" sz="1800" dirty="0"/>
              <a:t>Kathleen Matt, Ph.D., Co- Chair </a:t>
            </a:r>
            <a:br>
              <a:rPr lang="en-US" sz="1800" dirty="0"/>
            </a:br>
            <a:r>
              <a:rPr lang="en-US" sz="1800" dirty="0"/>
              <a:t>	DHCC Health Workforce Subcommittee co-chair</a:t>
            </a:r>
            <a:br>
              <a:rPr lang="en-US" sz="1800" dirty="0"/>
            </a:br>
            <a:br>
              <a:rPr lang="en-US" sz="1800" dirty="0"/>
            </a:br>
            <a:r>
              <a:rPr lang="en-US" sz="1800" dirty="0"/>
              <a:t>	</a:t>
            </a: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Delaware Health Care Commission (DHCC) Staff</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rPr>
              <a:t>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Colleen Cunningham, Delaware Health Care Commission</a:t>
            </a:r>
            <a:br>
              <a:rPr lang="en-US" sz="1800" dirty="0">
                <a:solidFill>
                  <a:srgbClr val="000000"/>
                </a:solidFill>
                <a:latin typeface="Calibri" panose="020F0502020204030204" pitchFamily="34" charset="0"/>
                <a:ea typeface="Calibri" panose="020F0502020204030204" pitchFamily="34" charset="0"/>
              </a:rPr>
            </a:br>
            <a:br>
              <a:rPr lang="en-US" sz="1800" b="1" dirty="0"/>
            </a:br>
            <a:r>
              <a:rPr lang="en-US" sz="1800" b="1" dirty="0"/>
              <a:t>Committee Members: </a:t>
            </a:r>
            <a:br>
              <a:rPr lang="en-US" sz="1800" dirty="0"/>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Elisabeth Massa, Delaware Health Care Commission</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Mark Thompson, Medical Society of Delaware </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Timothy Gibbs, Delaware Academy of Medicine / Delaware Public Health Association (DAM/DPHA)</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Megan Williams, Delaware Healthcare Association</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Avani Virani, Highmark</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Christopher Otto, Delaware Nurses Association </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Shauna Slaughter, Division of Professional Regulation</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Mike Quaranta, Delaware Chamber of Commerce</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Maggie Norris-Bent, Westside Family Healthcare</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Gwendolyn Scott-Jones, Delaware State University </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Melissa Jones, The Dental Group</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rPr>
              <a:t>Cheryl Heiks, Delaware Health Care Facilities</a:t>
            </a:r>
            <a:br>
              <a:rPr lang="en-US" sz="1800" dirty="0">
                <a:solidFill>
                  <a:schemeClr val="bg1"/>
                </a:solidFill>
                <a:latin typeface="Calibri" panose="020F0502020204030204" pitchFamily="34" charset="0"/>
                <a:ea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rPr>
              <a:t>Nichole Moxley, Division of Public Health</a:t>
            </a:r>
            <a:br>
              <a:rPr lang="en-US" sz="2000" dirty="0">
                <a:solidFill>
                  <a:srgbClr val="000000"/>
                </a:solidFill>
                <a:latin typeface="Calibri" panose="020F0502020204030204" pitchFamily="34" charset="0"/>
                <a:ea typeface="Calibri" panose="020F0502020204030204" pitchFamily="34" charset="0"/>
              </a:rPr>
            </a:br>
            <a:br>
              <a:rPr lang="en-US" sz="2025" dirty="0"/>
            </a:br>
            <a:br>
              <a:rPr lang="en-US" sz="2025" dirty="0"/>
            </a:br>
            <a:br>
              <a:rPr lang="en-US" sz="2025" dirty="0"/>
            </a:br>
            <a:r>
              <a:rPr lang="en-US" sz="2025" dirty="0"/>
              <a:t>	</a:t>
            </a:r>
            <a:br>
              <a:rPr lang="en-US" sz="2025" b="1" dirty="0"/>
            </a:br>
            <a:br>
              <a:rPr lang="en-US" sz="2025" b="1" dirty="0"/>
            </a:br>
            <a:r>
              <a:rPr lang="en-US" sz="2025" b="1" dirty="0"/>
              <a:t>	</a:t>
            </a:r>
            <a:endParaRPr lang="en-US" sz="2025" dirty="0"/>
          </a:p>
        </p:txBody>
      </p:sp>
    </p:spTree>
    <p:extLst>
      <p:ext uri="{BB962C8B-B14F-4D97-AF65-F5344CB8AC3E}">
        <p14:creationId xmlns:p14="http://schemas.microsoft.com/office/powerpoint/2010/main" val="2643419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4681-D79F-4249-B371-8AB1FEAECB52}"/>
              </a:ext>
            </a:extLst>
          </p:cNvPr>
          <p:cNvSpPr>
            <a:spLocks noGrp="1"/>
          </p:cNvSpPr>
          <p:nvPr>
            <p:ph type="title"/>
          </p:nvPr>
        </p:nvSpPr>
        <p:spPr/>
        <p:txBody>
          <a:bodyPr/>
          <a:lstStyle/>
          <a:p>
            <a:r>
              <a:rPr lang="en-US" dirty="0"/>
              <a:t>Healthcare Workforce Subcommittee Report </a:t>
            </a:r>
          </a:p>
        </p:txBody>
      </p:sp>
      <p:sp>
        <p:nvSpPr>
          <p:cNvPr id="3" name="Content Placeholder 2">
            <a:extLst>
              <a:ext uri="{FF2B5EF4-FFF2-40B4-BE49-F238E27FC236}">
                <a16:creationId xmlns:a16="http://schemas.microsoft.com/office/drawing/2014/main" id="{85E925AC-550D-4646-A00E-039B1D1F4338}"/>
              </a:ext>
            </a:extLst>
          </p:cNvPr>
          <p:cNvSpPr>
            <a:spLocks noGrp="1"/>
          </p:cNvSpPr>
          <p:nvPr>
            <p:ph idx="1"/>
          </p:nvPr>
        </p:nvSpPr>
        <p:spPr>
          <a:xfrm>
            <a:off x="321470" y="1600206"/>
            <a:ext cx="8266912" cy="5054606"/>
          </a:xfrm>
        </p:spPr>
        <p:txBody>
          <a:bodyPr>
            <a:normAutofit/>
          </a:bodyPr>
          <a:lstStyle/>
          <a:p>
            <a:pPr marL="285750" indent="-285750"/>
            <a:endParaRPr lang="en-US" dirty="0">
              <a:solidFill>
                <a:schemeClr val="accent6"/>
              </a:solidFill>
            </a:endParaRPr>
          </a:p>
          <a:p>
            <a:pPr marL="285750" indent="-285750"/>
            <a:r>
              <a:rPr lang="en-US" dirty="0">
                <a:solidFill>
                  <a:schemeClr val="accent6"/>
                </a:solidFill>
              </a:rPr>
              <a:t>What is status of the Healthcare Workforce, nationally and in Delaware? </a:t>
            </a:r>
          </a:p>
          <a:p>
            <a:pPr marL="285750" indent="-285750"/>
            <a:endParaRPr lang="en-US" dirty="0">
              <a:solidFill>
                <a:schemeClr val="accent6"/>
              </a:solidFill>
            </a:endParaRPr>
          </a:p>
          <a:p>
            <a:pPr marL="285750" indent="-285750"/>
            <a:r>
              <a:rPr lang="en-US" dirty="0">
                <a:solidFill>
                  <a:schemeClr val="accent6"/>
                </a:solidFill>
              </a:rPr>
              <a:t>What can we learn from what other states are doing to solve healthcare workforce challenges? </a:t>
            </a:r>
          </a:p>
          <a:p>
            <a:pPr marL="0" indent="0">
              <a:buNone/>
            </a:pPr>
            <a:r>
              <a:rPr lang="en-US" dirty="0">
                <a:solidFill>
                  <a:schemeClr val="accent6"/>
                </a:solidFill>
              </a:rPr>
              <a:t> </a:t>
            </a:r>
          </a:p>
          <a:p>
            <a:pPr marL="342891" lvl="1" indent="0">
              <a:buNone/>
            </a:pPr>
            <a:r>
              <a:rPr lang="en-US" dirty="0">
                <a:solidFill>
                  <a:schemeClr val="accent6"/>
                </a:solidFill>
              </a:rPr>
              <a:t> National Governor’s Association Report  </a:t>
            </a:r>
          </a:p>
          <a:p>
            <a:pPr marL="342891" lvl="1" indent="0">
              <a:buNone/>
            </a:pPr>
            <a:endParaRPr lang="en-US" dirty="0">
              <a:solidFill>
                <a:schemeClr val="accent6"/>
              </a:solidFill>
            </a:endParaRPr>
          </a:p>
          <a:p>
            <a:r>
              <a:rPr lang="en-US" dirty="0">
                <a:solidFill>
                  <a:schemeClr val="accent6"/>
                </a:solidFill>
              </a:rPr>
              <a:t>Strategies for Delaware – what are we successfully doing already?</a:t>
            </a:r>
          </a:p>
          <a:p>
            <a:pPr marL="0" indent="0">
              <a:buNone/>
            </a:pPr>
            <a:endParaRPr lang="en-US" dirty="0">
              <a:solidFill>
                <a:schemeClr val="accent6"/>
              </a:solidFill>
            </a:endParaRPr>
          </a:p>
          <a:p>
            <a:r>
              <a:rPr lang="en-US" dirty="0">
                <a:solidFill>
                  <a:schemeClr val="accent6"/>
                </a:solidFill>
              </a:rPr>
              <a:t>Strategies for Delaware – recommendations for future action steps </a:t>
            </a:r>
          </a:p>
          <a:p>
            <a:endParaRPr lang="en-US" dirty="0">
              <a:solidFill>
                <a:schemeClr val="accent6"/>
              </a:solidFill>
            </a:endParaRPr>
          </a:p>
          <a:p>
            <a:r>
              <a:rPr lang="en-US" dirty="0">
                <a:solidFill>
                  <a:schemeClr val="accent6"/>
                </a:solidFill>
              </a:rPr>
              <a:t>Discussion </a:t>
            </a:r>
          </a:p>
          <a:p>
            <a:endParaRPr lang="en-US" dirty="0"/>
          </a:p>
          <a:p>
            <a:endParaRPr lang="en-US" dirty="0"/>
          </a:p>
        </p:txBody>
      </p:sp>
      <p:sp>
        <p:nvSpPr>
          <p:cNvPr id="4" name="Slide Number Placeholder 3">
            <a:extLst>
              <a:ext uri="{FF2B5EF4-FFF2-40B4-BE49-F238E27FC236}">
                <a16:creationId xmlns:a16="http://schemas.microsoft.com/office/drawing/2014/main" id="{0313FDDC-EC29-481F-AA42-EBE3EE8220C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1012953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13F74-4B1E-4EA6-9817-291B8B462AEC}"/>
              </a:ext>
            </a:extLst>
          </p:cNvPr>
          <p:cNvSpPr>
            <a:spLocks noGrp="1"/>
          </p:cNvSpPr>
          <p:nvPr>
            <p:ph type="title"/>
          </p:nvPr>
        </p:nvSpPr>
        <p:spPr>
          <a:xfrm>
            <a:off x="789781" y="-300037"/>
            <a:ext cx="7767637" cy="1143000"/>
          </a:xfrm>
        </p:spPr>
        <p:txBody>
          <a:bodyPr/>
          <a:lstStyle/>
          <a:p>
            <a:r>
              <a:rPr lang="en-US" dirty="0"/>
              <a:t>Workface Data from HRSA:   All Health Workforce </a:t>
            </a:r>
          </a:p>
        </p:txBody>
      </p:sp>
      <p:sp>
        <p:nvSpPr>
          <p:cNvPr id="4" name="Slide Number Placeholder 3">
            <a:extLst>
              <a:ext uri="{FF2B5EF4-FFF2-40B4-BE49-F238E27FC236}">
                <a16:creationId xmlns:a16="http://schemas.microsoft.com/office/drawing/2014/main" id="{A0A0BBE3-AEF8-4E54-BA9C-717C3932A54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pic>
        <p:nvPicPr>
          <p:cNvPr id="3" name="Picture 2">
            <a:extLst>
              <a:ext uri="{FF2B5EF4-FFF2-40B4-BE49-F238E27FC236}">
                <a16:creationId xmlns:a16="http://schemas.microsoft.com/office/drawing/2014/main" id="{B49F942F-3E88-4D54-9392-E4F1EC03B1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1456" y="842963"/>
            <a:ext cx="8751093" cy="5129212"/>
          </a:xfrm>
          <a:prstGeom prst="rect">
            <a:avLst/>
          </a:prstGeom>
        </p:spPr>
      </p:pic>
    </p:spTree>
    <p:extLst>
      <p:ext uri="{BB962C8B-B14F-4D97-AF65-F5344CB8AC3E}">
        <p14:creationId xmlns:p14="http://schemas.microsoft.com/office/powerpoint/2010/main" val="1124866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13F74-4B1E-4EA6-9817-291B8B462AEC}"/>
              </a:ext>
            </a:extLst>
          </p:cNvPr>
          <p:cNvSpPr>
            <a:spLocks noGrp="1"/>
          </p:cNvSpPr>
          <p:nvPr>
            <p:ph type="title"/>
          </p:nvPr>
        </p:nvSpPr>
        <p:spPr>
          <a:xfrm>
            <a:off x="789781" y="-121445"/>
            <a:ext cx="7767637" cy="1143000"/>
          </a:xfrm>
        </p:spPr>
        <p:txBody>
          <a:bodyPr/>
          <a:lstStyle/>
          <a:p>
            <a:r>
              <a:rPr lang="en-US" dirty="0"/>
              <a:t>Workface Data from HRSA: Primary Care </a:t>
            </a:r>
          </a:p>
        </p:txBody>
      </p:sp>
      <p:sp>
        <p:nvSpPr>
          <p:cNvPr id="4" name="Slide Number Placeholder 3">
            <a:extLst>
              <a:ext uri="{FF2B5EF4-FFF2-40B4-BE49-F238E27FC236}">
                <a16:creationId xmlns:a16="http://schemas.microsoft.com/office/drawing/2014/main" id="{A0A0BBE3-AEF8-4E54-BA9C-717C3932A54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pic>
        <p:nvPicPr>
          <p:cNvPr id="8" name="Picture 7">
            <a:extLst>
              <a:ext uri="{FF2B5EF4-FFF2-40B4-BE49-F238E27FC236}">
                <a16:creationId xmlns:a16="http://schemas.microsoft.com/office/drawing/2014/main" id="{EEF4E81B-B867-470C-A749-C04F00154C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5762" y="1021555"/>
            <a:ext cx="8372475" cy="4814889"/>
          </a:xfrm>
          <a:prstGeom prst="rect">
            <a:avLst/>
          </a:prstGeom>
        </p:spPr>
      </p:pic>
    </p:spTree>
    <p:extLst>
      <p:ext uri="{BB962C8B-B14F-4D97-AF65-F5344CB8AC3E}">
        <p14:creationId xmlns:p14="http://schemas.microsoft.com/office/powerpoint/2010/main" val="353850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BFA1-95C6-480E-A5BD-7811BE1AE4F4}"/>
              </a:ext>
            </a:extLst>
          </p:cNvPr>
          <p:cNvSpPr>
            <a:spLocks noGrp="1"/>
          </p:cNvSpPr>
          <p:nvPr>
            <p:ph type="title"/>
          </p:nvPr>
        </p:nvSpPr>
        <p:spPr>
          <a:xfrm>
            <a:off x="856463" y="-307181"/>
            <a:ext cx="7767637" cy="1143000"/>
          </a:xfrm>
        </p:spPr>
        <p:txBody>
          <a:bodyPr/>
          <a:lstStyle/>
          <a:p>
            <a:r>
              <a:rPr lang="en-US" dirty="0"/>
              <a:t>Workface Data from HRSA:  Behavioral Health </a:t>
            </a:r>
          </a:p>
        </p:txBody>
      </p:sp>
      <p:sp>
        <p:nvSpPr>
          <p:cNvPr id="4" name="Slide Number Placeholder 3">
            <a:extLst>
              <a:ext uri="{FF2B5EF4-FFF2-40B4-BE49-F238E27FC236}">
                <a16:creationId xmlns:a16="http://schemas.microsoft.com/office/drawing/2014/main" id="{3AD48FC3-BC08-4486-BEE4-012C9BF99D7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pic>
        <p:nvPicPr>
          <p:cNvPr id="7" name="Picture 6">
            <a:extLst>
              <a:ext uri="{FF2B5EF4-FFF2-40B4-BE49-F238E27FC236}">
                <a16:creationId xmlns:a16="http://schemas.microsoft.com/office/drawing/2014/main" id="{05760C9D-B009-408D-B11D-E932C182B3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3050" y="1297000"/>
            <a:ext cx="8801100" cy="4643437"/>
          </a:xfrm>
          <a:prstGeom prst="rect">
            <a:avLst/>
          </a:prstGeom>
        </p:spPr>
      </p:pic>
    </p:spTree>
    <p:extLst>
      <p:ext uri="{BB962C8B-B14F-4D97-AF65-F5344CB8AC3E}">
        <p14:creationId xmlns:p14="http://schemas.microsoft.com/office/powerpoint/2010/main" val="3580421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8F0D-02CA-4B57-9F66-C39D6950F892}"/>
              </a:ext>
            </a:extLst>
          </p:cNvPr>
          <p:cNvSpPr>
            <a:spLocks noGrp="1"/>
          </p:cNvSpPr>
          <p:nvPr>
            <p:ph type="title"/>
          </p:nvPr>
        </p:nvSpPr>
        <p:spPr>
          <a:xfrm>
            <a:off x="702469" y="-46116"/>
            <a:ext cx="7767637" cy="1143000"/>
          </a:xfrm>
        </p:spPr>
        <p:txBody>
          <a:bodyPr/>
          <a:lstStyle/>
          <a:p>
            <a:r>
              <a:rPr lang="en-US" dirty="0"/>
              <a:t>Workface Data from HRSA: </a:t>
            </a:r>
            <a:br>
              <a:rPr lang="en-US" dirty="0"/>
            </a:br>
            <a:r>
              <a:rPr lang="en-US" dirty="0"/>
              <a:t>					Delaware All Health Workforce 2023 </a:t>
            </a:r>
          </a:p>
        </p:txBody>
      </p:sp>
      <p:pic>
        <p:nvPicPr>
          <p:cNvPr id="5" name="Content Placeholder 4">
            <a:extLst>
              <a:ext uri="{FF2B5EF4-FFF2-40B4-BE49-F238E27FC236}">
                <a16:creationId xmlns:a16="http://schemas.microsoft.com/office/drawing/2014/main" id="{C4DB0FA2-C59E-45FB-B03D-6393408FAD8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14313" y="1204040"/>
            <a:ext cx="8743950" cy="5450772"/>
          </a:xfrm>
          <a:prstGeom prst="rect">
            <a:avLst/>
          </a:prstGeom>
        </p:spPr>
      </p:pic>
      <p:sp>
        <p:nvSpPr>
          <p:cNvPr id="4" name="Slide Number Placeholder 3">
            <a:extLst>
              <a:ext uri="{FF2B5EF4-FFF2-40B4-BE49-F238E27FC236}">
                <a16:creationId xmlns:a16="http://schemas.microsoft.com/office/drawing/2014/main" id="{DABD3D14-2322-4340-9716-DF37AA9D83F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3309896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BBFBC-B474-49A9-B664-057363AC72CF}"/>
              </a:ext>
            </a:extLst>
          </p:cNvPr>
          <p:cNvSpPr>
            <a:spLocks noGrp="1"/>
          </p:cNvSpPr>
          <p:nvPr>
            <p:ph type="title"/>
          </p:nvPr>
        </p:nvSpPr>
        <p:spPr>
          <a:xfrm>
            <a:off x="511818" y="-53194"/>
            <a:ext cx="8632182" cy="1143000"/>
          </a:xfrm>
        </p:spPr>
        <p:txBody>
          <a:bodyPr/>
          <a:lstStyle/>
          <a:p>
            <a:r>
              <a:rPr lang="en-US" dirty="0"/>
              <a:t>Workface Data from HRSA: </a:t>
            </a:r>
            <a:br>
              <a:rPr lang="en-US" dirty="0"/>
            </a:br>
            <a:r>
              <a:rPr lang="en-US" dirty="0"/>
              <a:t>							Delaware Primary Care 2023</a:t>
            </a:r>
          </a:p>
        </p:txBody>
      </p:sp>
      <p:pic>
        <p:nvPicPr>
          <p:cNvPr id="5" name="Content Placeholder 4">
            <a:extLst>
              <a:ext uri="{FF2B5EF4-FFF2-40B4-BE49-F238E27FC236}">
                <a16:creationId xmlns:a16="http://schemas.microsoft.com/office/drawing/2014/main" id="{EF31CE53-D8C7-44BD-A267-67818A7784A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57509" y="1461306"/>
            <a:ext cx="8632182" cy="5193506"/>
          </a:xfrm>
          <a:prstGeom prst="rect">
            <a:avLst/>
          </a:prstGeom>
        </p:spPr>
      </p:pic>
      <p:sp>
        <p:nvSpPr>
          <p:cNvPr id="4" name="Slide Number Placeholder 3">
            <a:extLst>
              <a:ext uri="{FF2B5EF4-FFF2-40B4-BE49-F238E27FC236}">
                <a16:creationId xmlns:a16="http://schemas.microsoft.com/office/drawing/2014/main" id="{380189BE-FD57-4F10-9B83-33D86DEB32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114786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4BF1-AFEB-49E0-BC99-77F298B42996}"/>
              </a:ext>
            </a:extLst>
          </p:cNvPr>
          <p:cNvSpPr>
            <a:spLocks noGrp="1"/>
          </p:cNvSpPr>
          <p:nvPr>
            <p:ph type="title"/>
          </p:nvPr>
        </p:nvSpPr>
        <p:spPr>
          <a:xfrm>
            <a:off x="789781" y="-71438"/>
            <a:ext cx="7767637" cy="1143000"/>
          </a:xfrm>
        </p:spPr>
        <p:txBody>
          <a:bodyPr/>
          <a:lstStyle/>
          <a:p>
            <a:r>
              <a:rPr lang="en-US" dirty="0"/>
              <a:t>Workface Data from HRSA: </a:t>
            </a:r>
            <a:br>
              <a:rPr lang="en-US" dirty="0"/>
            </a:br>
            <a:r>
              <a:rPr lang="en-US" dirty="0"/>
              <a:t>					Delaware All Health Workforce 2036 </a:t>
            </a:r>
          </a:p>
        </p:txBody>
      </p:sp>
      <p:sp>
        <p:nvSpPr>
          <p:cNvPr id="4" name="Slide Number Placeholder 3">
            <a:extLst>
              <a:ext uri="{FF2B5EF4-FFF2-40B4-BE49-F238E27FC236}">
                <a16:creationId xmlns:a16="http://schemas.microsoft.com/office/drawing/2014/main" id="{1884F62C-C167-4D03-A784-B23AF554CF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pic>
        <p:nvPicPr>
          <p:cNvPr id="9" name="Picture 8">
            <a:extLst>
              <a:ext uri="{FF2B5EF4-FFF2-40B4-BE49-F238E27FC236}">
                <a16:creationId xmlns:a16="http://schemas.microsoft.com/office/drawing/2014/main" id="{C08ADFCE-C211-4CEF-AA57-B9F7841895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594" y="1421606"/>
            <a:ext cx="8815387" cy="5233206"/>
          </a:xfrm>
          <a:prstGeom prst="rect">
            <a:avLst/>
          </a:prstGeom>
        </p:spPr>
      </p:pic>
    </p:spTree>
    <p:extLst>
      <p:ext uri="{BB962C8B-B14F-4D97-AF65-F5344CB8AC3E}">
        <p14:creationId xmlns:p14="http://schemas.microsoft.com/office/powerpoint/2010/main" val="3193045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B113-8172-4462-94D0-C0965393D540}"/>
              </a:ext>
            </a:extLst>
          </p:cNvPr>
          <p:cNvSpPr>
            <a:spLocks noGrp="1"/>
          </p:cNvSpPr>
          <p:nvPr>
            <p:ph type="title"/>
          </p:nvPr>
        </p:nvSpPr>
        <p:spPr>
          <a:xfrm>
            <a:off x="856463" y="-200025"/>
            <a:ext cx="7767637" cy="1143000"/>
          </a:xfrm>
        </p:spPr>
        <p:txBody>
          <a:bodyPr/>
          <a:lstStyle/>
          <a:p>
            <a:r>
              <a:rPr lang="en-US" dirty="0"/>
              <a:t>Workface Data from HRSA: </a:t>
            </a:r>
            <a:br>
              <a:rPr lang="en-US" dirty="0"/>
            </a:br>
            <a:r>
              <a:rPr lang="en-US" dirty="0"/>
              <a:t>									Delaware Primary Care 2036 </a:t>
            </a:r>
          </a:p>
        </p:txBody>
      </p:sp>
      <p:sp>
        <p:nvSpPr>
          <p:cNvPr id="4" name="Slide Number Placeholder 3">
            <a:extLst>
              <a:ext uri="{FF2B5EF4-FFF2-40B4-BE49-F238E27FC236}">
                <a16:creationId xmlns:a16="http://schemas.microsoft.com/office/drawing/2014/main" id="{2EABBBDE-3B47-47DA-9076-505A3F0B155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pic>
        <p:nvPicPr>
          <p:cNvPr id="8" name="Picture 7">
            <a:extLst>
              <a:ext uri="{FF2B5EF4-FFF2-40B4-BE49-F238E27FC236}">
                <a16:creationId xmlns:a16="http://schemas.microsoft.com/office/drawing/2014/main" id="{C47F0024-29DE-47C4-B8A2-59933DA524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019" y="1050131"/>
            <a:ext cx="8836819" cy="5722144"/>
          </a:xfrm>
          <a:prstGeom prst="rect">
            <a:avLst/>
          </a:prstGeom>
        </p:spPr>
      </p:pic>
    </p:spTree>
    <p:extLst>
      <p:ext uri="{BB962C8B-B14F-4D97-AF65-F5344CB8AC3E}">
        <p14:creationId xmlns:p14="http://schemas.microsoft.com/office/powerpoint/2010/main" val="191887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86A211-B82A-BFC9-0AA3-1B24D4FA9F47}"/>
              </a:ext>
            </a:extLst>
          </p:cNvPr>
          <p:cNvSpPr>
            <a:spLocks noGrp="1"/>
          </p:cNvSpPr>
          <p:nvPr>
            <p:ph type="title"/>
          </p:nvPr>
        </p:nvSpPr>
        <p:spPr/>
        <p:txBody>
          <a:bodyPr/>
          <a:lstStyle/>
          <a:p>
            <a:r>
              <a:rPr lang="en-US" dirty="0"/>
              <a:t>Board Business </a:t>
            </a:r>
          </a:p>
        </p:txBody>
      </p:sp>
      <p:sp>
        <p:nvSpPr>
          <p:cNvPr id="6" name="Content Placeholder 5">
            <a:extLst>
              <a:ext uri="{FF2B5EF4-FFF2-40B4-BE49-F238E27FC236}">
                <a16:creationId xmlns:a16="http://schemas.microsoft.com/office/drawing/2014/main" id="{9E0ECC29-0EC3-AD55-2DE0-88DCC7EBC5AC}"/>
              </a:ext>
            </a:extLst>
          </p:cNvPr>
          <p:cNvSpPr>
            <a:spLocks noGrp="1"/>
          </p:cNvSpPr>
          <p:nvPr>
            <p:ph idx="1"/>
          </p:nvPr>
        </p:nvSpPr>
        <p:spPr/>
        <p:txBody>
          <a:bodyPr/>
          <a:lstStyle/>
          <a:p>
            <a:pPr lvl="1">
              <a:lnSpc>
                <a:spcPct val="115000"/>
              </a:lnSpc>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ACTION ITEM:  Approve November 2, 2023, meeting minutes.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lvl="1">
              <a:lnSpc>
                <a:spcPct val="115000"/>
              </a:lnSpc>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ACTION ITEM:  Approve DHCC Retreat meeting minutes.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81236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EE36-D72F-4CE5-98D1-86F5C4DDE332}"/>
              </a:ext>
            </a:extLst>
          </p:cNvPr>
          <p:cNvSpPr>
            <a:spLocks noGrp="1"/>
          </p:cNvSpPr>
          <p:nvPr>
            <p:ph type="title"/>
          </p:nvPr>
        </p:nvSpPr>
        <p:spPr>
          <a:xfrm>
            <a:off x="196453" y="-64293"/>
            <a:ext cx="8751093" cy="1143000"/>
          </a:xfrm>
        </p:spPr>
        <p:txBody>
          <a:bodyPr>
            <a:normAutofit/>
          </a:bodyPr>
          <a:lstStyle/>
          <a:p>
            <a:r>
              <a:rPr lang="en-US" dirty="0"/>
              <a:t>Workface Data from HRSA: </a:t>
            </a:r>
            <a:br>
              <a:rPr lang="en-US" dirty="0"/>
            </a:br>
            <a:r>
              <a:rPr lang="en-US" dirty="0"/>
              <a:t>									Delaware Behavioral Health 2036 </a:t>
            </a:r>
          </a:p>
        </p:txBody>
      </p:sp>
      <p:sp>
        <p:nvSpPr>
          <p:cNvPr id="4" name="Slide Number Placeholder 3">
            <a:extLst>
              <a:ext uri="{FF2B5EF4-FFF2-40B4-BE49-F238E27FC236}">
                <a16:creationId xmlns:a16="http://schemas.microsoft.com/office/drawing/2014/main" id="{D782D568-9FA1-4409-86D0-E6D1E5309F1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pic>
        <p:nvPicPr>
          <p:cNvPr id="5" name="Picture 4">
            <a:extLst>
              <a:ext uri="{FF2B5EF4-FFF2-40B4-BE49-F238E27FC236}">
                <a16:creationId xmlns:a16="http://schemas.microsoft.com/office/drawing/2014/main" id="{D8E8FB98-3A9A-409D-8133-42C071C4FE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7187" y="1273180"/>
            <a:ext cx="8529637" cy="5381632"/>
          </a:xfrm>
          <a:prstGeom prst="rect">
            <a:avLst/>
          </a:prstGeom>
        </p:spPr>
      </p:pic>
    </p:spTree>
    <p:extLst>
      <p:ext uri="{BB962C8B-B14F-4D97-AF65-F5344CB8AC3E}">
        <p14:creationId xmlns:p14="http://schemas.microsoft.com/office/powerpoint/2010/main" val="4064038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7AFC-29E1-4C7F-9994-36A17D897F16}"/>
              </a:ext>
            </a:extLst>
          </p:cNvPr>
          <p:cNvSpPr>
            <a:spLocks noGrp="1"/>
          </p:cNvSpPr>
          <p:nvPr>
            <p:ph type="title"/>
          </p:nvPr>
        </p:nvSpPr>
        <p:spPr>
          <a:xfrm>
            <a:off x="820744" y="114300"/>
            <a:ext cx="7767637" cy="1143000"/>
          </a:xfrm>
        </p:spPr>
        <p:txBody>
          <a:bodyPr>
            <a:normAutofit fontScale="90000"/>
          </a:bodyPr>
          <a:lstStyle/>
          <a:p>
            <a:r>
              <a:rPr lang="en-US" dirty="0"/>
              <a:t>Can we learn from what other states are doing to build the Delaware Healthcare Workforce? </a:t>
            </a:r>
            <a:br>
              <a:rPr lang="en-US" dirty="0"/>
            </a:br>
            <a:endParaRPr lang="en-US" dirty="0"/>
          </a:p>
        </p:txBody>
      </p:sp>
      <p:sp>
        <p:nvSpPr>
          <p:cNvPr id="4" name="Slide Number Placeholder 3">
            <a:extLst>
              <a:ext uri="{FF2B5EF4-FFF2-40B4-BE49-F238E27FC236}">
                <a16:creationId xmlns:a16="http://schemas.microsoft.com/office/drawing/2014/main" id="{4D32EDC3-269D-4C25-8294-FDCFC5CE7CF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pic>
        <p:nvPicPr>
          <p:cNvPr id="8" name="Content Placeholder 7">
            <a:extLst>
              <a:ext uri="{FF2B5EF4-FFF2-40B4-BE49-F238E27FC236}">
                <a16:creationId xmlns:a16="http://schemas.microsoft.com/office/drawing/2014/main" id="{CBF7CD24-AEF1-4FBC-9130-B923ABFF25F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114425" y="993594"/>
            <a:ext cx="4500562" cy="5750106"/>
          </a:xfrm>
          <a:prstGeom prst="rect">
            <a:avLst/>
          </a:prstGeom>
        </p:spPr>
      </p:pic>
    </p:spTree>
    <p:extLst>
      <p:ext uri="{BB962C8B-B14F-4D97-AF65-F5344CB8AC3E}">
        <p14:creationId xmlns:p14="http://schemas.microsoft.com/office/powerpoint/2010/main" val="1325643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CFBA-8A85-460E-A150-B069A7AF7678}"/>
              </a:ext>
            </a:extLst>
          </p:cNvPr>
          <p:cNvSpPr>
            <a:spLocks noGrp="1"/>
          </p:cNvSpPr>
          <p:nvPr>
            <p:ph type="title"/>
          </p:nvPr>
        </p:nvSpPr>
        <p:spPr/>
        <p:txBody>
          <a:bodyPr/>
          <a:lstStyle/>
          <a:p>
            <a:r>
              <a:rPr lang="en-US" dirty="0"/>
              <a:t>National Governors Association: </a:t>
            </a:r>
          </a:p>
        </p:txBody>
      </p:sp>
      <p:sp>
        <p:nvSpPr>
          <p:cNvPr id="3" name="Content Placeholder 2">
            <a:extLst>
              <a:ext uri="{FF2B5EF4-FFF2-40B4-BE49-F238E27FC236}">
                <a16:creationId xmlns:a16="http://schemas.microsoft.com/office/drawing/2014/main" id="{DD3C8914-F627-486C-ACCB-FB7DB70B21A4}"/>
              </a:ext>
            </a:extLst>
          </p:cNvPr>
          <p:cNvSpPr>
            <a:spLocks noGrp="1"/>
          </p:cNvSpPr>
          <p:nvPr>
            <p:ph idx="1"/>
          </p:nvPr>
        </p:nvSpPr>
        <p:spPr/>
        <p:txBody>
          <a:bodyPr/>
          <a:lstStyle/>
          <a:p>
            <a:r>
              <a:rPr lang="en-US" dirty="0">
                <a:solidFill>
                  <a:schemeClr val="accent6"/>
                </a:solidFill>
              </a:rPr>
              <a:t>In March 2022, the NGA Center announced that </a:t>
            </a:r>
            <a:r>
              <a:rPr lang="en-US" dirty="0">
                <a:solidFill>
                  <a:schemeClr val="accent6"/>
                </a:solidFill>
                <a:highlight>
                  <a:srgbClr val="FFFF00"/>
                </a:highlight>
              </a:rPr>
              <a:t>California, Colorado, Missouri and Wyoming were selected as the four Learning Collaborative States </a:t>
            </a:r>
            <a:r>
              <a:rPr lang="en-US" dirty="0">
                <a:solidFill>
                  <a:schemeClr val="accent6"/>
                </a:solidFill>
              </a:rPr>
              <a:t>that would each assess their current operating environment, learn from national, state, and local experts, and develop and execute an action plan to achieve program and policy changes based on state-identified goals. In response to an overwhelming number of applications, the NGA Center decided to create a Knowledge Exchange Network to host an additional 12 states interested in supporting their healthcare workforce. The additional states received access to the healthcare workforce toolkit, received invitations to project webinars and joined the virtual kick-off meeting and in-person convening held with the full network group to share best practices. </a:t>
            </a:r>
            <a:r>
              <a:rPr lang="en-US" dirty="0">
                <a:solidFill>
                  <a:schemeClr val="accent6"/>
                </a:solidFill>
                <a:highlight>
                  <a:srgbClr val="FFFF00"/>
                </a:highlight>
              </a:rPr>
              <a:t>The Knowledge Exchange Network states included Alabama, Connecticut, Minnesota, North Carolina, Ohio, Oklahoma, Oregon, Rhode Island, South Carolina, Utah, West Virginia and Wisconsin.</a:t>
            </a:r>
          </a:p>
        </p:txBody>
      </p:sp>
      <p:sp>
        <p:nvSpPr>
          <p:cNvPr id="4" name="Slide Number Placeholder 3">
            <a:extLst>
              <a:ext uri="{FF2B5EF4-FFF2-40B4-BE49-F238E27FC236}">
                <a16:creationId xmlns:a16="http://schemas.microsoft.com/office/drawing/2014/main" id="{5D9B40D1-735C-43F0-A0FE-0A5AA51E6E7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2559819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05B98-0E27-9EFC-F7FE-B4E4E7A7C353}"/>
              </a:ext>
            </a:extLst>
          </p:cNvPr>
          <p:cNvSpPr>
            <a:spLocks noGrp="1"/>
          </p:cNvSpPr>
          <p:nvPr>
            <p:ph type="title"/>
          </p:nvPr>
        </p:nvSpPr>
        <p:spPr>
          <a:xfrm>
            <a:off x="688181" y="-52393"/>
            <a:ext cx="7767637" cy="1143000"/>
          </a:xfrm>
        </p:spPr>
        <p:txBody>
          <a:bodyPr>
            <a:normAutofit fontScale="90000"/>
          </a:bodyPr>
          <a:lstStyle/>
          <a:p>
            <a:br>
              <a:rPr lang="en-US" dirty="0"/>
            </a:br>
            <a:r>
              <a:rPr lang="en-US" dirty="0"/>
              <a:t>NGA Report :  What other states doing to cope with 										Healthcare Workforce Shortages</a:t>
            </a:r>
            <a:br>
              <a:rPr lang="en-US" dirty="0"/>
            </a:br>
            <a:r>
              <a:rPr lang="en-US" dirty="0"/>
              <a:t>. </a:t>
            </a:r>
          </a:p>
        </p:txBody>
      </p:sp>
      <p:sp>
        <p:nvSpPr>
          <p:cNvPr id="3" name="Content Placeholder 2">
            <a:extLst>
              <a:ext uri="{FF2B5EF4-FFF2-40B4-BE49-F238E27FC236}">
                <a16:creationId xmlns:a16="http://schemas.microsoft.com/office/drawing/2014/main" id="{F6FC8C35-E664-E29F-853A-C812E038D1BE}"/>
              </a:ext>
            </a:extLst>
          </p:cNvPr>
          <p:cNvSpPr>
            <a:spLocks noGrp="1"/>
          </p:cNvSpPr>
          <p:nvPr>
            <p:ph idx="1"/>
          </p:nvPr>
        </p:nvSpPr>
        <p:spPr>
          <a:xfrm>
            <a:off x="102396" y="1257300"/>
            <a:ext cx="7248524" cy="5230819"/>
          </a:xfrm>
        </p:spPr>
        <p:txBody>
          <a:bodyPr>
            <a:normAutofit/>
          </a:bodyPr>
          <a:lstStyle/>
          <a:p>
            <a:r>
              <a:rPr lang="en-US" dirty="0">
                <a:solidFill>
                  <a:schemeClr val="accent6"/>
                </a:solidFill>
              </a:rPr>
              <a:t>The report emphasizes the importance of:</a:t>
            </a:r>
          </a:p>
          <a:p>
            <a:pPr marL="342891" lvl="1" indent="0">
              <a:buNone/>
            </a:pPr>
            <a:endParaRPr lang="en-US" dirty="0">
              <a:solidFill>
                <a:schemeClr val="accent6"/>
              </a:solidFill>
            </a:endParaRPr>
          </a:p>
          <a:p>
            <a:pPr marL="342891" lvl="1" indent="0">
              <a:buNone/>
            </a:pPr>
            <a:r>
              <a:rPr lang="en-US" b="1" dirty="0">
                <a:solidFill>
                  <a:schemeClr val="accent6"/>
                </a:solidFill>
              </a:rPr>
              <a:t>Peer-to-pee</a:t>
            </a:r>
            <a:r>
              <a:rPr lang="en-US" dirty="0">
                <a:solidFill>
                  <a:schemeClr val="accent6"/>
                </a:solidFill>
              </a:rPr>
              <a:t>r discussions so all can work collaborative to build 	workforce</a:t>
            </a:r>
          </a:p>
          <a:p>
            <a:pPr marL="342891" lvl="1" indent="0">
              <a:buNone/>
            </a:pPr>
            <a:endParaRPr lang="en-US" dirty="0">
              <a:solidFill>
                <a:schemeClr val="accent6"/>
              </a:solidFill>
            </a:endParaRPr>
          </a:p>
          <a:p>
            <a:pPr marL="342891" lvl="1" indent="0">
              <a:buNone/>
            </a:pPr>
            <a:r>
              <a:rPr lang="en-US" b="1" dirty="0">
                <a:solidFill>
                  <a:schemeClr val="accent6"/>
                </a:solidFill>
              </a:rPr>
              <a:t>Stake holder engagement and partnerships </a:t>
            </a:r>
            <a:r>
              <a:rPr lang="en-US" dirty="0">
                <a:solidFill>
                  <a:schemeClr val="accent6"/>
                </a:solidFill>
              </a:rPr>
              <a:t>and giving all a seat at the table</a:t>
            </a:r>
          </a:p>
          <a:p>
            <a:pPr marL="342891" lvl="1" indent="0">
              <a:buNone/>
            </a:pPr>
            <a:endParaRPr lang="en-US" dirty="0">
              <a:solidFill>
                <a:schemeClr val="accent6"/>
              </a:solidFill>
            </a:endParaRPr>
          </a:p>
          <a:p>
            <a:pPr marL="342891" lvl="1" indent="0">
              <a:buNone/>
            </a:pPr>
            <a:r>
              <a:rPr lang="en-US" b="1" dirty="0">
                <a:solidFill>
                  <a:schemeClr val="accent6"/>
                </a:solidFill>
              </a:rPr>
              <a:t>Healthcare workforce data </a:t>
            </a:r>
            <a:r>
              <a:rPr lang="en-US" dirty="0">
                <a:solidFill>
                  <a:schemeClr val="accent6"/>
                </a:solidFill>
              </a:rPr>
              <a:t>is difficult to gather and analyze</a:t>
            </a:r>
          </a:p>
          <a:p>
            <a:pPr marL="342891" lvl="1" indent="0">
              <a:buNone/>
            </a:pPr>
            <a:endParaRPr lang="en-US" dirty="0">
              <a:solidFill>
                <a:schemeClr val="accent6"/>
              </a:solidFill>
            </a:endParaRPr>
          </a:p>
          <a:p>
            <a:pPr marL="342891" lvl="1" indent="0">
              <a:buNone/>
            </a:pPr>
            <a:r>
              <a:rPr lang="en-US" b="1" dirty="0">
                <a:solidFill>
                  <a:schemeClr val="accent6"/>
                </a:solidFill>
              </a:rPr>
              <a:t>Employer partnerships </a:t>
            </a:r>
            <a:r>
              <a:rPr lang="en-US" dirty="0">
                <a:solidFill>
                  <a:schemeClr val="accent6"/>
                </a:solidFill>
              </a:rPr>
              <a:t>to build pipelines for career pathways</a:t>
            </a:r>
          </a:p>
          <a:p>
            <a:pPr marL="342891" lvl="1" indent="0">
              <a:buNone/>
            </a:pPr>
            <a:endParaRPr lang="en-US" dirty="0">
              <a:solidFill>
                <a:schemeClr val="accent6"/>
              </a:solidFill>
            </a:endParaRPr>
          </a:p>
          <a:p>
            <a:pPr marL="342891" lvl="1" indent="0">
              <a:buNone/>
            </a:pPr>
            <a:r>
              <a:rPr lang="en-US" b="1" dirty="0">
                <a:solidFill>
                  <a:schemeClr val="accent6"/>
                </a:solidFill>
              </a:rPr>
              <a:t>Evaluation</a:t>
            </a:r>
            <a:r>
              <a:rPr lang="en-US" dirty="0">
                <a:solidFill>
                  <a:schemeClr val="accent6"/>
                </a:solidFill>
              </a:rPr>
              <a:t> to determine which approaches are most effective</a:t>
            </a:r>
          </a:p>
          <a:p>
            <a:pPr marL="342891" lvl="1" indent="0">
              <a:buNone/>
            </a:pPr>
            <a:endParaRPr lang="en-US" dirty="0">
              <a:solidFill>
                <a:schemeClr val="accent6"/>
              </a:solidFill>
            </a:endParaRPr>
          </a:p>
          <a:p>
            <a:pPr marL="342891" lvl="1" indent="0">
              <a:buNone/>
            </a:pPr>
            <a:r>
              <a:rPr lang="en-US" b="1" dirty="0">
                <a:solidFill>
                  <a:schemeClr val="accent6"/>
                </a:solidFill>
              </a:rPr>
              <a:t>Initiative sustainability </a:t>
            </a:r>
            <a:r>
              <a:rPr lang="en-US" dirty="0">
                <a:solidFill>
                  <a:schemeClr val="accent6"/>
                </a:solidFill>
              </a:rPr>
              <a:t>– how do we sustain the initiatives </a:t>
            </a:r>
          </a:p>
          <a:p>
            <a:pPr marL="342891"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ACCA33F6-2703-64C4-5FB6-3B9C6DCB1643}"/>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87F6B9C3-684B-44AE-B018-336CC860393B}" type="slidenum">
              <a:rPr kumimoji="0" lang="en-US" altLang="en-US" sz="751" b="0"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457200" rtl="0" eaLnBrk="1" fontAlgn="base" latinLnBrk="0" hangingPunct="1">
                <a:lnSpc>
                  <a:spcPct val="100000"/>
                </a:lnSpc>
                <a:spcBef>
                  <a:spcPct val="0"/>
                </a:spcBef>
                <a:spcAft>
                  <a:spcPct val="0"/>
                </a:spcAft>
                <a:buClrTx/>
                <a:buSzTx/>
                <a:buFontTx/>
                <a:buNone/>
                <a:tabLst/>
                <a:defRPr/>
              </a:pPr>
              <a:t>43</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1014220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05B98-0E27-9EFC-F7FE-B4E4E7A7C353}"/>
              </a:ext>
            </a:extLst>
          </p:cNvPr>
          <p:cNvSpPr>
            <a:spLocks noGrp="1"/>
          </p:cNvSpPr>
          <p:nvPr>
            <p:ph type="title"/>
          </p:nvPr>
        </p:nvSpPr>
        <p:spPr/>
        <p:txBody>
          <a:bodyPr>
            <a:normAutofit fontScale="90000"/>
          </a:bodyPr>
          <a:lstStyle/>
          <a:p>
            <a:r>
              <a:rPr lang="en-US" dirty="0"/>
              <a:t>NGA Report:   Suggested approaches to resolve  											Healthcare Workforce Shortages </a:t>
            </a:r>
            <a:br>
              <a:rPr lang="en-US" dirty="0"/>
            </a:br>
            <a:endParaRPr lang="en-US" dirty="0"/>
          </a:p>
        </p:txBody>
      </p:sp>
      <p:sp>
        <p:nvSpPr>
          <p:cNvPr id="3" name="Content Placeholder 2">
            <a:extLst>
              <a:ext uri="{FF2B5EF4-FFF2-40B4-BE49-F238E27FC236}">
                <a16:creationId xmlns:a16="http://schemas.microsoft.com/office/drawing/2014/main" id="{F6FC8C35-E664-E29F-853A-C812E038D1BE}"/>
              </a:ext>
            </a:extLst>
          </p:cNvPr>
          <p:cNvSpPr>
            <a:spLocks noGrp="1"/>
          </p:cNvSpPr>
          <p:nvPr>
            <p:ph idx="1"/>
          </p:nvPr>
        </p:nvSpPr>
        <p:spPr>
          <a:xfrm>
            <a:off x="-64294" y="1593056"/>
            <a:ext cx="8929688" cy="5772150"/>
          </a:xfrm>
        </p:spPr>
        <p:txBody>
          <a:bodyPr>
            <a:normAutofit/>
          </a:bodyPr>
          <a:lstStyle/>
          <a:p>
            <a:pPr marL="342891" lvl="1" indent="0">
              <a:buNone/>
            </a:pPr>
            <a:r>
              <a:rPr lang="en-US" b="1" dirty="0">
                <a:solidFill>
                  <a:schemeClr val="accent6"/>
                </a:solidFill>
              </a:rPr>
              <a:t>Policy approaches  to enhance statewide cross-agency coordination </a:t>
            </a:r>
          </a:p>
          <a:p>
            <a:pPr lvl="1"/>
            <a:endParaRPr lang="en-US" dirty="0">
              <a:solidFill>
                <a:schemeClr val="accent6"/>
              </a:solidFill>
            </a:endParaRPr>
          </a:p>
          <a:p>
            <a:pPr lvl="1"/>
            <a:r>
              <a:rPr lang="en-US" dirty="0">
                <a:solidFill>
                  <a:schemeClr val="accent6"/>
                </a:solidFill>
              </a:rPr>
              <a:t>California created a new position, “Assistant Deputy Secretary of Healthcare Workforce”  to work across the agencies, healthcare systems, community and philanthropic groups</a:t>
            </a:r>
          </a:p>
          <a:p>
            <a:pPr lvl="1"/>
            <a:r>
              <a:rPr lang="en-US" dirty="0">
                <a:solidFill>
                  <a:schemeClr val="accent6"/>
                </a:solidFill>
              </a:rPr>
              <a:t>California established the “California Health Workforce Education and Training Council in 2022 in statute. </a:t>
            </a:r>
          </a:p>
          <a:p>
            <a:pPr lvl="1"/>
            <a:r>
              <a:rPr lang="en-US" dirty="0">
                <a:solidFill>
                  <a:schemeClr val="accent6"/>
                </a:solidFill>
              </a:rPr>
              <a:t>California allocated $1.52 Billion investment in healthcare workforce </a:t>
            </a:r>
          </a:p>
          <a:p>
            <a:pPr lvl="1"/>
            <a:endParaRPr lang="en-US" dirty="0">
              <a:solidFill>
                <a:schemeClr val="accent6"/>
              </a:solidFill>
            </a:endParaRPr>
          </a:p>
          <a:p>
            <a:pPr lvl="1"/>
            <a:r>
              <a:rPr lang="en-US" dirty="0">
                <a:solidFill>
                  <a:schemeClr val="accent6"/>
                </a:solidFill>
              </a:rPr>
              <a:t>Colorado created a dashboard for their goals, which includes adding 4,500 licensed direct care workers, this has created cross agency collaboration </a:t>
            </a:r>
          </a:p>
          <a:p>
            <a:pPr marL="342891" lvl="1" indent="0">
              <a:buNone/>
            </a:pPr>
            <a:endParaRPr lang="en-US" dirty="0">
              <a:solidFill>
                <a:schemeClr val="accent6"/>
              </a:solidFill>
            </a:endParaRPr>
          </a:p>
          <a:p>
            <a:pPr lvl="1"/>
            <a:r>
              <a:rPr lang="en-US" dirty="0">
                <a:solidFill>
                  <a:schemeClr val="accent6"/>
                </a:solidFill>
              </a:rPr>
              <a:t>Missouri created a Task Force, The Public Health and Healthcare Workforce Advisory Taskforce and involves leadership across the state and across the agencies</a:t>
            </a:r>
          </a:p>
          <a:p>
            <a:pPr lvl="1"/>
            <a:endParaRPr lang="en-US" dirty="0">
              <a:solidFill>
                <a:schemeClr val="accent6"/>
              </a:solidFill>
            </a:endParaRPr>
          </a:p>
          <a:p>
            <a:pPr marL="342891" lvl="1" indent="0">
              <a:buNone/>
            </a:pPr>
            <a:endParaRPr lang="en-US" dirty="0"/>
          </a:p>
        </p:txBody>
      </p:sp>
      <p:sp>
        <p:nvSpPr>
          <p:cNvPr id="4" name="Slide Number Placeholder 3">
            <a:extLst>
              <a:ext uri="{FF2B5EF4-FFF2-40B4-BE49-F238E27FC236}">
                <a16:creationId xmlns:a16="http://schemas.microsoft.com/office/drawing/2014/main" id="{ACCA33F6-2703-64C4-5FB6-3B9C6DCB1643}"/>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87F6B9C3-684B-44AE-B018-336CC860393B}" type="slidenum">
              <a:rPr kumimoji="0" lang="en-US" altLang="en-US" sz="751" b="0"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457200" rtl="0" eaLnBrk="1" fontAlgn="base" latinLnBrk="0" hangingPunct="1">
                <a:lnSpc>
                  <a:spcPct val="100000"/>
                </a:lnSpc>
                <a:spcBef>
                  <a:spcPct val="0"/>
                </a:spcBef>
                <a:spcAft>
                  <a:spcPct val="0"/>
                </a:spcAft>
                <a:buClrTx/>
                <a:buSzTx/>
                <a:buFontTx/>
                <a:buNone/>
                <a:tabLst/>
                <a:defRPr/>
              </a:pPr>
              <a:t>44</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3470549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EA3F4-BF4F-4141-9515-0D5015A0E994}"/>
              </a:ext>
            </a:extLst>
          </p:cNvPr>
          <p:cNvSpPr>
            <a:spLocks noGrp="1"/>
          </p:cNvSpPr>
          <p:nvPr>
            <p:ph type="title"/>
          </p:nvPr>
        </p:nvSpPr>
        <p:spPr/>
        <p:txBody>
          <a:bodyPr/>
          <a:lstStyle/>
          <a:p>
            <a:r>
              <a:rPr lang="en-US" dirty="0"/>
              <a:t>NGA Report:   Suggested approaches to resolve  									Healthcare Workforce Shortages</a:t>
            </a:r>
          </a:p>
        </p:txBody>
      </p:sp>
      <p:sp>
        <p:nvSpPr>
          <p:cNvPr id="3" name="Content Placeholder 2">
            <a:extLst>
              <a:ext uri="{FF2B5EF4-FFF2-40B4-BE49-F238E27FC236}">
                <a16:creationId xmlns:a16="http://schemas.microsoft.com/office/drawing/2014/main" id="{EBAA2C28-E682-43FC-B8A0-D9BC61AAEBB6}"/>
              </a:ext>
            </a:extLst>
          </p:cNvPr>
          <p:cNvSpPr>
            <a:spLocks noGrp="1"/>
          </p:cNvSpPr>
          <p:nvPr>
            <p:ph idx="1"/>
          </p:nvPr>
        </p:nvSpPr>
        <p:spPr>
          <a:xfrm>
            <a:off x="-89694" y="1128724"/>
            <a:ext cx="7767637" cy="5672125"/>
          </a:xfrm>
        </p:spPr>
        <p:txBody>
          <a:bodyPr>
            <a:normAutofit/>
          </a:bodyPr>
          <a:lstStyle/>
          <a:p>
            <a:pPr marL="342891" lvl="1" indent="0">
              <a:buNone/>
            </a:pPr>
            <a:r>
              <a:rPr lang="en-US" b="1" dirty="0">
                <a:solidFill>
                  <a:schemeClr val="accent6"/>
                </a:solidFill>
              </a:rPr>
              <a:t>Policies ( cont.) </a:t>
            </a:r>
          </a:p>
          <a:p>
            <a:pPr marL="342891" lvl="1" indent="0">
              <a:buNone/>
            </a:pPr>
            <a:endParaRPr lang="en-US" b="1" dirty="0">
              <a:solidFill>
                <a:schemeClr val="accent6"/>
              </a:solidFill>
            </a:endParaRPr>
          </a:p>
          <a:p>
            <a:pPr lvl="1"/>
            <a:r>
              <a:rPr lang="en-US" dirty="0">
                <a:solidFill>
                  <a:schemeClr val="accent6"/>
                </a:solidFill>
              </a:rPr>
              <a:t>Wyoming created a workforce team that includes the governor, and individuals from educational and clinical institutions </a:t>
            </a:r>
          </a:p>
          <a:p>
            <a:pPr lvl="1"/>
            <a:endParaRPr lang="en-US" dirty="0">
              <a:solidFill>
                <a:schemeClr val="accent6"/>
              </a:solidFill>
            </a:endParaRPr>
          </a:p>
          <a:p>
            <a:pPr lvl="1"/>
            <a:r>
              <a:rPr lang="en-US" dirty="0">
                <a:solidFill>
                  <a:schemeClr val="accent6"/>
                </a:solidFill>
              </a:rPr>
              <a:t>Rhode Island hosted a workforce summit and used it to develop a statewide strategic plan and built workgroup to complete the work.</a:t>
            </a:r>
          </a:p>
          <a:p>
            <a:pPr marL="342891" lvl="1" indent="0">
              <a:buNone/>
            </a:pPr>
            <a:endParaRPr lang="en-US" b="1" dirty="0">
              <a:solidFill>
                <a:schemeClr val="accent6"/>
              </a:solidFill>
            </a:endParaRPr>
          </a:p>
          <a:p>
            <a:pPr marL="342891" lvl="1" indent="0">
              <a:buNone/>
            </a:pPr>
            <a:r>
              <a:rPr lang="en-US" b="1" dirty="0">
                <a:solidFill>
                  <a:schemeClr val="accent6"/>
                </a:solidFill>
              </a:rPr>
              <a:t>Funding </a:t>
            </a:r>
          </a:p>
          <a:p>
            <a:pPr marL="342891" lvl="1" indent="0">
              <a:buNone/>
            </a:pPr>
            <a:endParaRPr lang="en-US" b="1" dirty="0">
              <a:solidFill>
                <a:schemeClr val="accent6"/>
              </a:solidFill>
            </a:endParaRPr>
          </a:p>
          <a:p>
            <a:pPr lvl="1"/>
            <a:r>
              <a:rPr lang="en-US" dirty="0">
                <a:solidFill>
                  <a:schemeClr val="accent6"/>
                </a:solidFill>
              </a:rPr>
              <a:t>Primarily state dollars, ARPA funds</a:t>
            </a:r>
          </a:p>
          <a:p>
            <a:pPr lvl="1"/>
            <a:endParaRPr lang="en-US" dirty="0">
              <a:solidFill>
                <a:schemeClr val="accent6"/>
              </a:solidFill>
            </a:endParaRPr>
          </a:p>
          <a:p>
            <a:pPr lvl="1"/>
            <a:r>
              <a:rPr lang="en-US" dirty="0">
                <a:solidFill>
                  <a:schemeClr val="accent6"/>
                </a:solidFill>
              </a:rPr>
              <a:t>Oklahoma used ARPA funds to build new health education building, renovation of classrooms and labs, medical equipment and supplies, scholarships to nursing 	students, salaries for new and existing instructors  </a:t>
            </a:r>
          </a:p>
          <a:p>
            <a:pPr marL="342891" lvl="1" indent="0">
              <a:buNone/>
            </a:pPr>
            <a:r>
              <a:rPr lang="en-US" dirty="0">
                <a:solidFill>
                  <a:schemeClr val="accent6"/>
                </a:solidFill>
              </a:rPr>
              <a:t> </a:t>
            </a:r>
          </a:p>
          <a:p>
            <a:pPr marL="342891" lvl="1" indent="0">
              <a:buNone/>
            </a:pPr>
            <a:endParaRPr lang="en-US" dirty="0">
              <a:solidFill>
                <a:schemeClr val="accent6"/>
              </a:solidFill>
            </a:endParaRPr>
          </a:p>
          <a:p>
            <a:endParaRPr lang="en-US" dirty="0"/>
          </a:p>
        </p:txBody>
      </p:sp>
      <p:sp>
        <p:nvSpPr>
          <p:cNvPr id="4" name="Slide Number Placeholder 3">
            <a:extLst>
              <a:ext uri="{FF2B5EF4-FFF2-40B4-BE49-F238E27FC236}">
                <a16:creationId xmlns:a16="http://schemas.microsoft.com/office/drawing/2014/main" id="{0C33507E-1F6A-4591-A130-6D7AE2FEB08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1555299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B836-1565-43C7-86EC-E2D468DFB21B}"/>
              </a:ext>
            </a:extLst>
          </p:cNvPr>
          <p:cNvSpPr>
            <a:spLocks noGrp="1"/>
          </p:cNvSpPr>
          <p:nvPr>
            <p:ph type="title"/>
          </p:nvPr>
        </p:nvSpPr>
        <p:spPr/>
        <p:txBody>
          <a:bodyPr/>
          <a:lstStyle/>
          <a:p>
            <a:r>
              <a:rPr lang="en-US" dirty="0"/>
              <a:t>NGA Report:   Suggested approaches to resolve  									Healthcare Workforce Shortages</a:t>
            </a:r>
          </a:p>
        </p:txBody>
      </p:sp>
      <p:sp>
        <p:nvSpPr>
          <p:cNvPr id="4" name="Slide Number Placeholder 3">
            <a:extLst>
              <a:ext uri="{FF2B5EF4-FFF2-40B4-BE49-F238E27FC236}">
                <a16:creationId xmlns:a16="http://schemas.microsoft.com/office/drawing/2014/main" id="{3E0E6972-A0D7-46B6-9F28-840F8F6645F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
        <p:nvSpPr>
          <p:cNvPr id="5" name="Rectangle 4">
            <a:extLst>
              <a:ext uri="{FF2B5EF4-FFF2-40B4-BE49-F238E27FC236}">
                <a16:creationId xmlns:a16="http://schemas.microsoft.com/office/drawing/2014/main" id="{7EA9FDB8-0F32-4922-91C2-53D982E17284}"/>
              </a:ext>
            </a:extLst>
          </p:cNvPr>
          <p:cNvSpPr/>
          <p:nvPr/>
        </p:nvSpPr>
        <p:spPr>
          <a:xfrm>
            <a:off x="278606" y="1745487"/>
            <a:ext cx="7836694" cy="3970318"/>
          </a:xfrm>
          <a:prstGeom prst="rect">
            <a:avLst/>
          </a:prstGeom>
        </p:spPr>
        <p:txBody>
          <a:bodyPr wrap="square">
            <a:spAutoFit/>
          </a:bodyPr>
          <a:lstStyle/>
          <a:p>
            <a:pPr marL="342891"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Data Collection </a:t>
            </a:r>
          </a:p>
          <a:p>
            <a:pPr marL="342891"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Surveys to determine current vacancies and needs</a:t>
            </a:r>
          </a:p>
          <a:p>
            <a:pPr marL="342891"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Surveys to determine capacity to educate and train </a:t>
            </a:r>
          </a:p>
          <a:p>
            <a:pPr marL="342891"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health workforce </a:t>
            </a:r>
          </a:p>
          <a:p>
            <a:pPr marL="342891"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342891"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Additional areas of focus included: </a:t>
            </a:r>
          </a:p>
          <a:p>
            <a:pPr marL="342891"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a:ln>
                  <a:noFill/>
                </a:ln>
                <a:solidFill>
                  <a:srgbClr val="000000"/>
                </a:solidFill>
                <a:effectLst/>
                <a:uLnTx/>
                <a:uFillTx/>
                <a:latin typeface="Arial"/>
                <a:ea typeface="+mn-ea"/>
                <a:cs typeface="+mn-cs"/>
              </a:rPr>
              <a:t>Health Equity and Workforce Diversity,</a:t>
            </a:r>
          </a:p>
          <a:p>
            <a:pPr marL="342891"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Career Pathways,</a:t>
            </a:r>
          </a:p>
          <a:p>
            <a:pPr marL="342891"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Rural Workforce, </a:t>
            </a:r>
          </a:p>
          <a:p>
            <a:pPr marL="342891"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Strengthening Nursing Pipeline,</a:t>
            </a:r>
          </a:p>
          <a:p>
            <a:pPr marL="342891"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Direct Care Workforce</a:t>
            </a:r>
          </a:p>
          <a:p>
            <a:pPr marL="342891"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Behavioral Health Workforce </a:t>
            </a:r>
          </a:p>
        </p:txBody>
      </p:sp>
    </p:spTree>
    <p:extLst>
      <p:ext uri="{BB962C8B-B14F-4D97-AF65-F5344CB8AC3E}">
        <p14:creationId xmlns:p14="http://schemas.microsoft.com/office/powerpoint/2010/main" val="497377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9BD96-70A9-478C-BF99-B0770A938B38}"/>
              </a:ext>
            </a:extLst>
          </p:cNvPr>
          <p:cNvSpPr>
            <a:spLocks noGrp="1"/>
          </p:cNvSpPr>
          <p:nvPr>
            <p:ph type="title"/>
          </p:nvPr>
        </p:nvSpPr>
        <p:spPr>
          <a:xfrm>
            <a:off x="820744" y="-64294"/>
            <a:ext cx="7767637" cy="1143000"/>
          </a:xfrm>
        </p:spPr>
        <p:txBody>
          <a:bodyPr>
            <a:normAutofit/>
          </a:bodyPr>
          <a:lstStyle/>
          <a:p>
            <a:pPr algn="ctr"/>
            <a:r>
              <a:rPr lang="en-US" dirty="0"/>
              <a:t>Approaches to growing the </a:t>
            </a:r>
            <a:br>
              <a:rPr lang="en-US" dirty="0"/>
            </a:br>
            <a:r>
              <a:rPr lang="en-US" dirty="0"/>
              <a:t>Healthcare Workforce in Delaware </a:t>
            </a:r>
          </a:p>
        </p:txBody>
      </p:sp>
      <p:sp>
        <p:nvSpPr>
          <p:cNvPr id="3" name="Content Placeholder 2">
            <a:extLst>
              <a:ext uri="{FF2B5EF4-FFF2-40B4-BE49-F238E27FC236}">
                <a16:creationId xmlns:a16="http://schemas.microsoft.com/office/drawing/2014/main" id="{7388AF6B-74C5-42B6-BA79-1C5FE79FFBF7}"/>
              </a:ext>
            </a:extLst>
          </p:cNvPr>
          <p:cNvSpPr>
            <a:spLocks noGrp="1"/>
          </p:cNvSpPr>
          <p:nvPr>
            <p:ph idx="1"/>
          </p:nvPr>
        </p:nvSpPr>
        <p:spPr/>
        <p:txBody>
          <a:bodyPr/>
          <a:lstStyle/>
          <a:p>
            <a:pPr marL="342891" lvl="1" indent="0">
              <a:buNone/>
            </a:pPr>
            <a:endParaRPr lang="en-US" dirty="0">
              <a:solidFill>
                <a:schemeClr val="accent6"/>
              </a:solidFill>
            </a:endParaRPr>
          </a:p>
          <a:p>
            <a:pPr lvl="1"/>
            <a:r>
              <a:rPr lang="en-US" dirty="0">
                <a:solidFill>
                  <a:schemeClr val="accent6"/>
                </a:solidFill>
              </a:rPr>
              <a:t>Grow Medical Residency programs ( without diminishing clinical placements for NPs and PAs and other health professionals )</a:t>
            </a:r>
          </a:p>
          <a:p>
            <a:pPr marL="0" indent="0">
              <a:buNone/>
            </a:pPr>
            <a:endParaRPr lang="en-US" dirty="0">
              <a:solidFill>
                <a:schemeClr val="accent6"/>
              </a:solidFill>
            </a:endParaRPr>
          </a:p>
          <a:p>
            <a:pPr lvl="1"/>
            <a:r>
              <a:rPr lang="en-US" dirty="0">
                <a:solidFill>
                  <a:schemeClr val="accent6"/>
                </a:solidFill>
              </a:rPr>
              <a:t>Grow the Pipeline for Healthcare Workforce </a:t>
            </a:r>
          </a:p>
          <a:p>
            <a:pPr marL="342891" lvl="1" indent="0">
              <a:buNone/>
            </a:pPr>
            <a:r>
              <a:rPr lang="en-US" dirty="0">
                <a:solidFill>
                  <a:schemeClr val="accent6"/>
                </a:solidFill>
              </a:rPr>
              <a:t>			Middle School  and High School </a:t>
            </a:r>
          </a:p>
          <a:p>
            <a:pPr lvl="3"/>
            <a:r>
              <a:rPr lang="en-US" u="sng" dirty="0">
                <a:hlinkClick r:id="rId3"/>
              </a:rPr>
              <a:t>https://www.youtube.com/watch?v=4AF-MUECdmY</a:t>
            </a:r>
            <a:endParaRPr lang="en-US" u="sng" dirty="0"/>
          </a:p>
          <a:p>
            <a:pPr lvl="2"/>
            <a:endParaRPr lang="en-US" u="sng" dirty="0"/>
          </a:p>
          <a:p>
            <a:pPr lvl="3"/>
            <a:r>
              <a:rPr lang="en-US" dirty="0">
                <a:solidFill>
                  <a:schemeClr val="accent6"/>
                </a:solidFill>
              </a:rPr>
              <a:t>Initiatives to grow diversity in the workforce </a:t>
            </a:r>
          </a:p>
          <a:p>
            <a:endParaRPr lang="en-US" dirty="0"/>
          </a:p>
          <a:p>
            <a:pPr lvl="1"/>
            <a:r>
              <a:rPr lang="en-US" dirty="0">
                <a:solidFill>
                  <a:schemeClr val="accent6"/>
                </a:solidFill>
              </a:rPr>
              <a:t>Grow High Fidelity Simulation Programs at hospitals and educational institutions </a:t>
            </a:r>
          </a:p>
          <a:p>
            <a:pPr marL="0" indent="0">
              <a:buNone/>
            </a:pPr>
            <a:endParaRPr lang="en-US" dirty="0"/>
          </a:p>
        </p:txBody>
      </p:sp>
      <p:sp>
        <p:nvSpPr>
          <p:cNvPr id="4" name="Slide Number Placeholder 3">
            <a:extLst>
              <a:ext uri="{FF2B5EF4-FFF2-40B4-BE49-F238E27FC236}">
                <a16:creationId xmlns:a16="http://schemas.microsoft.com/office/drawing/2014/main" id="{6E5D282E-CF9D-4337-A813-25DA2097BD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3655516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8751-F798-4E43-BE0A-03EF0563CDEE}"/>
              </a:ext>
            </a:extLst>
          </p:cNvPr>
          <p:cNvSpPr>
            <a:spLocks noGrp="1"/>
          </p:cNvSpPr>
          <p:nvPr>
            <p:ph type="title"/>
          </p:nvPr>
        </p:nvSpPr>
        <p:spPr>
          <a:xfrm>
            <a:off x="820744" y="-103199"/>
            <a:ext cx="7767637" cy="1143000"/>
          </a:xfrm>
        </p:spPr>
        <p:txBody>
          <a:bodyPr/>
          <a:lstStyle/>
          <a:p>
            <a:r>
              <a:rPr lang="en-US" dirty="0"/>
              <a:t>Medical Residency Programs in Delaware </a:t>
            </a:r>
          </a:p>
        </p:txBody>
      </p:sp>
      <p:pic>
        <p:nvPicPr>
          <p:cNvPr id="5" name="Content Placeholder 4">
            <a:extLst>
              <a:ext uri="{FF2B5EF4-FFF2-40B4-BE49-F238E27FC236}">
                <a16:creationId xmlns:a16="http://schemas.microsoft.com/office/drawing/2014/main" id="{21F71CD2-54E4-4F7E-9326-1CD57E80A4F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0024" y="1039801"/>
            <a:ext cx="8201025" cy="3525055"/>
          </a:xfrm>
          <a:prstGeom prst="rect">
            <a:avLst/>
          </a:prstGeom>
        </p:spPr>
      </p:pic>
      <p:sp>
        <p:nvSpPr>
          <p:cNvPr id="4" name="Slide Number Placeholder 3">
            <a:extLst>
              <a:ext uri="{FF2B5EF4-FFF2-40B4-BE49-F238E27FC236}">
                <a16:creationId xmlns:a16="http://schemas.microsoft.com/office/drawing/2014/main" id="{61A0B0E7-4E6F-4D55-A18A-B20A1173DC1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pic>
        <p:nvPicPr>
          <p:cNvPr id="6" name="Picture 5">
            <a:extLst>
              <a:ext uri="{FF2B5EF4-FFF2-40B4-BE49-F238E27FC236}">
                <a16:creationId xmlns:a16="http://schemas.microsoft.com/office/drawing/2014/main" id="{53164C45-C24F-4D5D-8033-1E4161D8F2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80934" y="4250532"/>
            <a:ext cx="7433276" cy="2464594"/>
          </a:xfrm>
          <a:prstGeom prst="rect">
            <a:avLst/>
          </a:prstGeom>
        </p:spPr>
      </p:pic>
    </p:spTree>
    <p:extLst>
      <p:ext uri="{BB962C8B-B14F-4D97-AF65-F5344CB8AC3E}">
        <p14:creationId xmlns:p14="http://schemas.microsoft.com/office/powerpoint/2010/main" val="3020095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397" y="500937"/>
            <a:ext cx="8229600" cy="742950"/>
          </a:xfrm>
        </p:spPr>
        <p:txBody>
          <a:bodyPr/>
          <a:lstStyle/>
          <a:p>
            <a:r>
              <a:rPr lang="en-US" dirty="0"/>
              <a:t>Strategic Initiatives</a:t>
            </a:r>
            <a:br>
              <a:rPr lang="en-US" dirty="0"/>
            </a:br>
            <a:r>
              <a:rPr lang="en-US" dirty="0"/>
              <a:t>Inclusive Excellence</a:t>
            </a:r>
            <a:br>
              <a:rPr lang="en-US" dirty="0"/>
            </a:br>
            <a:endParaRPr lang="en-US" dirty="0"/>
          </a:p>
        </p:txBody>
      </p:sp>
      <p:sp>
        <p:nvSpPr>
          <p:cNvPr id="9" name="Content Placeholder 8">
            <a:extLst>
              <a:ext uri="{FF2B5EF4-FFF2-40B4-BE49-F238E27FC236}">
                <a16:creationId xmlns:a16="http://schemas.microsoft.com/office/drawing/2014/main" id="{08ED257F-B737-4FE0-8C1B-6CFC91EF5EB4}"/>
              </a:ext>
            </a:extLst>
          </p:cNvPr>
          <p:cNvSpPr>
            <a:spLocks noGrp="1"/>
          </p:cNvSpPr>
          <p:nvPr>
            <p:ph idx="1"/>
          </p:nvPr>
        </p:nvSpPr>
        <p:spPr>
          <a:xfrm>
            <a:off x="-113837" y="1324258"/>
            <a:ext cx="8229600" cy="3055620"/>
          </a:xfrm>
        </p:spPr>
        <p:txBody>
          <a:bodyPr/>
          <a:lstStyle/>
          <a:p>
            <a:r>
              <a:rPr lang="en-US" b="1" dirty="0"/>
              <a:t>Growing Pipeline Initiatives</a:t>
            </a:r>
          </a:p>
          <a:p>
            <a:pPr lvl="1"/>
            <a:r>
              <a:rPr lang="en-US" dirty="0"/>
              <a:t>Dual credit- expansion of additional school</a:t>
            </a:r>
          </a:p>
          <a:p>
            <a:pPr lvl="1"/>
            <a:r>
              <a:rPr lang="en-US" dirty="0"/>
              <a:t>Summer Camp -  expand to 2 camps</a:t>
            </a:r>
          </a:p>
          <a:p>
            <a:pPr lvl="1"/>
            <a:r>
              <a:rPr lang="en-US" dirty="0"/>
              <a:t>Delaware HOSA -State collaboration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3851" y="3003403"/>
            <a:ext cx="4270553" cy="2675878"/>
          </a:xfrm>
          <a:prstGeom prst="rect">
            <a:avLst/>
          </a:prstGeom>
        </p:spPr>
      </p:pic>
      <p:pic>
        <p:nvPicPr>
          <p:cNvPr id="5124" name="Picture 4" descr="http://chs.udel.edu/wp-content/uploads/camp-mi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10671" y="167335"/>
            <a:ext cx="4011859" cy="267587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chs.udel.edu/wp-content/uploads/Alyssa-Benjamin-e153487419956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flipH="1" flipV="1">
            <a:off x="24725899" y="16361228"/>
            <a:ext cx="3342255" cy="39188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3186627"/>
            <a:ext cx="4572000" cy="507831"/>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br>
              <a:rPr kumimoji="0" lang="en-US" sz="1350" b="0" i="0" u="none" strike="noStrike" kern="1200" cap="none" spc="0" normalizeH="0" baseline="0" noProof="0" dirty="0">
                <a:ln>
                  <a:noFill/>
                </a:ln>
                <a:solidFill>
                  <a:prstClr val="black"/>
                </a:solidFill>
                <a:effectLst/>
                <a:uLnTx/>
                <a:uFillTx/>
                <a:latin typeface="Calibri"/>
                <a:ea typeface="+mn-ea"/>
                <a:cs typeface="+mn-cs"/>
              </a:rPr>
            </a:b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2286000" y="3186627"/>
            <a:ext cx="4572000" cy="507831"/>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br>
              <a:rPr kumimoji="0" lang="en-US" sz="1350" b="0" i="0" u="none" strike="noStrike" kern="1200" cap="none" spc="0" normalizeH="0" baseline="0" noProof="0" dirty="0">
                <a:ln>
                  <a:noFill/>
                </a:ln>
                <a:solidFill>
                  <a:prstClr val="black"/>
                </a:solidFill>
                <a:effectLst/>
                <a:uLnTx/>
                <a:uFillTx/>
                <a:latin typeface="Calibri"/>
                <a:ea typeface="+mn-ea"/>
                <a:cs typeface="+mn-cs"/>
              </a:rPr>
            </a:b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utoShape 14" descr="Image result for alyssa benjamin, udel"/>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4D6F0C8-2B16-49B4-B922-AB37317D3FC0}"/>
              </a:ext>
            </a:extLst>
          </p:cNvPr>
          <p:cNvPicPr>
            <a:picLocks noChangeAspect="1"/>
          </p:cNvPicPr>
          <p:nvPr/>
        </p:nvPicPr>
        <p:blipFill>
          <a:blip r:embed="rId6"/>
          <a:stretch>
            <a:fillRect/>
          </a:stretch>
        </p:blipFill>
        <p:spPr>
          <a:xfrm>
            <a:off x="69596" y="2923584"/>
            <a:ext cx="4741076" cy="2755697"/>
          </a:xfrm>
          <a:prstGeom prst="rect">
            <a:avLst/>
          </a:prstGeom>
        </p:spPr>
      </p:pic>
    </p:spTree>
    <p:extLst>
      <p:ext uri="{BB962C8B-B14F-4D97-AF65-F5344CB8AC3E}">
        <p14:creationId xmlns:p14="http://schemas.microsoft.com/office/powerpoint/2010/main" val="379473980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7F2D8-DB1B-7546-CC4B-5BA740404DFD}"/>
              </a:ext>
            </a:extLst>
          </p:cNvPr>
          <p:cNvSpPr>
            <a:spLocks noGrp="1"/>
          </p:cNvSpPr>
          <p:nvPr>
            <p:ph type="title"/>
          </p:nvPr>
        </p:nvSpPr>
        <p:spPr/>
        <p:txBody>
          <a:bodyPr/>
          <a:lstStyle/>
          <a:p>
            <a:r>
              <a:rPr lang="en-US" dirty="0"/>
              <a:t>Review Strategic Retreat Priorities</a:t>
            </a:r>
          </a:p>
        </p:txBody>
      </p:sp>
      <p:sp>
        <p:nvSpPr>
          <p:cNvPr id="4" name="Footer Placeholder 3">
            <a:extLst>
              <a:ext uri="{FF2B5EF4-FFF2-40B4-BE49-F238E27FC236}">
                <a16:creationId xmlns:a16="http://schemas.microsoft.com/office/drawing/2014/main" id="{81AD8028-236F-068B-57CC-8F6523DBD307}"/>
              </a:ext>
            </a:extLst>
          </p:cNvPr>
          <p:cNvSpPr>
            <a:spLocks noGrp="1"/>
          </p:cNvSpPr>
          <p:nvPr>
            <p:ph type="ftr" sz="quarter" idx="11"/>
          </p:nvPr>
        </p:nvSpPr>
        <p:spPr/>
        <p:txBody>
          <a:bodyPr/>
          <a:lstStyle/>
          <a:p>
            <a:pPr>
              <a:defRPr/>
            </a:pPr>
            <a:endParaRPr lang="en-US" dirty="0"/>
          </a:p>
        </p:txBody>
      </p:sp>
      <p:graphicFrame>
        <p:nvGraphicFramePr>
          <p:cNvPr id="8" name="Content Placeholder 7">
            <a:extLst>
              <a:ext uri="{FF2B5EF4-FFF2-40B4-BE49-F238E27FC236}">
                <a16:creationId xmlns:a16="http://schemas.microsoft.com/office/drawing/2014/main" id="{1C933433-C7D7-B01C-4ED7-82254F204A58}"/>
              </a:ext>
            </a:extLst>
          </p:cNvPr>
          <p:cNvGraphicFramePr>
            <a:graphicFrameLocks noGrp="1"/>
          </p:cNvGraphicFramePr>
          <p:nvPr>
            <p:ph idx="1"/>
            <p:extLst>
              <p:ext uri="{D42A27DB-BD31-4B8C-83A1-F6EECF244321}">
                <p14:modId xmlns:p14="http://schemas.microsoft.com/office/powerpoint/2010/main" val="1097774687"/>
              </p:ext>
            </p:extLst>
          </p:nvPr>
        </p:nvGraphicFramePr>
        <p:xfrm>
          <a:off x="581191" y="1977184"/>
          <a:ext cx="8157081" cy="4307433"/>
        </p:xfrm>
        <a:graphic>
          <a:graphicData uri="http://schemas.openxmlformats.org/drawingml/2006/table">
            <a:tbl>
              <a:tblPr firstRow="1" firstCol="1" bandRow="1">
                <a:tableStyleId>{5C22544A-7EE6-4342-B048-85BDC9FD1C3A}</a:tableStyleId>
              </a:tblPr>
              <a:tblGrid>
                <a:gridCol w="1733496">
                  <a:extLst>
                    <a:ext uri="{9D8B030D-6E8A-4147-A177-3AD203B41FA5}">
                      <a16:colId xmlns:a16="http://schemas.microsoft.com/office/drawing/2014/main" val="2346473534"/>
                    </a:ext>
                  </a:extLst>
                </a:gridCol>
                <a:gridCol w="4556812">
                  <a:extLst>
                    <a:ext uri="{9D8B030D-6E8A-4147-A177-3AD203B41FA5}">
                      <a16:colId xmlns:a16="http://schemas.microsoft.com/office/drawing/2014/main" val="2762631442"/>
                    </a:ext>
                  </a:extLst>
                </a:gridCol>
                <a:gridCol w="1866773">
                  <a:extLst>
                    <a:ext uri="{9D8B030D-6E8A-4147-A177-3AD203B41FA5}">
                      <a16:colId xmlns:a16="http://schemas.microsoft.com/office/drawing/2014/main" val="4150848287"/>
                    </a:ext>
                  </a:extLst>
                </a:gridCol>
              </a:tblGrid>
              <a:tr h="111825">
                <a:tc>
                  <a:txBody>
                    <a:bodyPr/>
                    <a:lstStyle/>
                    <a:p>
                      <a:pPr marL="0" marR="0">
                        <a:lnSpc>
                          <a:spcPct val="107000"/>
                        </a:lnSpc>
                        <a:spcBef>
                          <a:spcPts val="0"/>
                        </a:spcBef>
                        <a:spcAft>
                          <a:spcPts val="0"/>
                        </a:spcAft>
                      </a:pPr>
                      <a:r>
                        <a:rPr lang="en-US" sz="600" kern="100">
                          <a:effectLst/>
                        </a:rPr>
                        <a:t>Topic</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0" marR="0">
                        <a:lnSpc>
                          <a:spcPct val="107000"/>
                        </a:lnSpc>
                        <a:spcBef>
                          <a:spcPts val="0"/>
                        </a:spcBef>
                        <a:spcAft>
                          <a:spcPts val="0"/>
                        </a:spcAft>
                      </a:pPr>
                      <a:r>
                        <a:rPr lang="en-US" sz="600" kern="100">
                          <a:effectLst/>
                        </a:rPr>
                        <a:t>Actions</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0" marR="0">
                        <a:lnSpc>
                          <a:spcPct val="107000"/>
                        </a:lnSpc>
                        <a:spcBef>
                          <a:spcPts val="0"/>
                        </a:spcBef>
                        <a:spcAft>
                          <a:spcPts val="0"/>
                        </a:spcAft>
                      </a:pPr>
                      <a:r>
                        <a:rPr lang="en-US" sz="600" kern="100">
                          <a:effectLst/>
                        </a:rPr>
                        <a:t>Comments</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extLst>
                  <a:ext uri="{0D108BD9-81ED-4DB2-BD59-A6C34878D82A}">
                    <a16:rowId xmlns:a16="http://schemas.microsoft.com/office/drawing/2014/main" val="2026510511"/>
                  </a:ext>
                </a:extLst>
              </a:tr>
              <a:tr h="205399">
                <a:tc>
                  <a:txBody>
                    <a:bodyPr/>
                    <a:lstStyle/>
                    <a:p>
                      <a:pPr marL="0" marR="0">
                        <a:lnSpc>
                          <a:spcPct val="107000"/>
                        </a:lnSpc>
                        <a:spcBef>
                          <a:spcPts val="0"/>
                        </a:spcBef>
                        <a:spcAft>
                          <a:spcPts val="0"/>
                        </a:spcAft>
                      </a:pPr>
                      <a:r>
                        <a:rPr lang="en-US" sz="500" kern="100">
                          <a:effectLst/>
                        </a:rPr>
                        <a:t>DHCC Operating Principles</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342900" marR="0" lvl="0" indent="-342900">
                        <a:lnSpc>
                          <a:spcPct val="115000"/>
                        </a:lnSpc>
                        <a:spcBef>
                          <a:spcPts val="0"/>
                        </a:spcBef>
                        <a:spcAft>
                          <a:spcPts val="0"/>
                        </a:spcAft>
                        <a:buFont typeface="+mj-lt"/>
                        <a:buAutoNum type="arabicPeriod"/>
                      </a:pPr>
                      <a:r>
                        <a:rPr lang="en-US" sz="500" kern="100">
                          <a:effectLst/>
                        </a:rPr>
                        <a:t>Decide if the new principles should be added or modified.</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228600" marR="0">
                        <a:lnSpc>
                          <a:spcPct val="107000"/>
                        </a:lnSpc>
                        <a:spcBef>
                          <a:spcPts val="0"/>
                        </a:spcBef>
                        <a:spcAft>
                          <a:spcPts val="0"/>
                        </a:spcAft>
                      </a:pPr>
                      <a:r>
                        <a:rPr lang="en-US" sz="500" kern="100">
                          <a:effectLst/>
                        </a:rPr>
                        <a:t> </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extLst>
                  <a:ext uri="{0D108BD9-81ED-4DB2-BD59-A6C34878D82A}">
                    <a16:rowId xmlns:a16="http://schemas.microsoft.com/office/drawing/2014/main" val="1506958232"/>
                  </a:ext>
                </a:extLst>
              </a:tr>
              <a:tr h="840226">
                <a:tc>
                  <a:txBody>
                    <a:bodyPr/>
                    <a:lstStyle/>
                    <a:p>
                      <a:pPr marL="0" marR="0">
                        <a:lnSpc>
                          <a:spcPct val="107000"/>
                        </a:lnSpc>
                        <a:spcBef>
                          <a:spcPts val="0"/>
                        </a:spcBef>
                        <a:spcAft>
                          <a:spcPts val="0"/>
                        </a:spcAft>
                      </a:pPr>
                      <a:r>
                        <a:rPr lang="en-US" sz="500" kern="100">
                          <a:effectLst/>
                        </a:rPr>
                        <a:t>DIDER</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342900" marR="0" lvl="0" indent="-342900">
                        <a:lnSpc>
                          <a:spcPct val="115000"/>
                        </a:lnSpc>
                        <a:spcBef>
                          <a:spcPts val="0"/>
                        </a:spcBef>
                        <a:spcAft>
                          <a:spcPts val="0"/>
                        </a:spcAft>
                        <a:buFont typeface="+mj-lt"/>
                        <a:buAutoNum type="arabicPeriod"/>
                      </a:pPr>
                      <a:r>
                        <a:rPr lang="en-US" sz="500" kern="100">
                          <a:effectLst/>
                        </a:rPr>
                        <a:t>Dr. Devona Williams (Immediate Past Chair, DSU Board of Trustees) will follow up with Dr. Raffetto to facilitate a better connection with Delaware State University. </a:t>
                      </a:r>
                      <a:endParaRPr lang="en-US" sz="600" kern="100">
                        <a:effectLst/>
                      </a:endParaRPr>
                    </a:p>
                    <a:p>
                      <a:pPr marL="342900" marR="0" lvl="0" indent="-342900">
                        <a:lnSpc>
                          <a:spcPct val="115000"/>
                        </a:lnSpc>
                        <a:spcBef>
                          <a:spcPts val="0"/>
                        </a:spcBef>
                        <a:spcAft>
                          <a:spcPts val="0"/>
                        </a:spcAft>
                        <a:buFont typeface="+mj-lt"/>
                        <a:buAutoNum type="arabicPeriod"/>
                      </a:pPr>
                      <a:r>
                        <a:rPr lang="en-US" sz="500" kern="100">
                          <a:effectLst/>
                        </a:rPr>
                        <a:t>More information is needed on reciprocity licensing decisions for dentists and hygienists. </a:t>
                      </a:r>
                      <a:endParaRPr lang="en-US" sz="600" kern="100">
                        <a:effectLst/>
                      </a:endParaRPr>
                    </a:p>
                    <a:p>
                      <a:pPr marL="342900" marR="0" lvl="0" indent="-342900">
                        <a:lnSpc>
                          <a:spcPct val="115000"/>
                        </a:lnSpc>
                        <a:spcBef>
                          <a:spcPts val="0"/>
                        </a:spcBef>
                        <a:spcAft>
                          <a:spcPts val="1000"/>
                        </a:spcAft>
                        <a:buFont typeface="+mj-lt"/>
                        <a:buAutoNum type="arabicPeriod"/>
                      </a:pPr>
                      <a:r>
                        <a:rPr lang="en-US" sz="500" kern="100">
                          <a:effectLst/>
                        </a:rPr>
                        <a:t>More global data is needed on dentists and why they choose Delaware.</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228600" marR="0">
                        <a:lnSpc>
                          <a:spcPct val="107000"/>
                        </a:lnSpc>
                        <a:spcBef>
                          <a:spcPts val="0"/>
                        </a:spcBef>
                        <a:spcAft>
                          <a:spcPts val="0"/>
                        </a:spcAft>
                      </a:pPr>
                      <a:r>
                        <a:rPr lang="en-US" sz="500" kern="100">
                          <a:effectLst/>
                        </a:rPr>
                        <a:t> </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extLst>
                  <a:ext uri="{0D108BD9-81ED-4DB2-BD59-A6C34878D82A}">
                    <a16:rowId xmlns:a16="http://schemas.microsoft.com/office/drawing/2014/main" val="2926300637"/>
                  </a:ext>
                </a:extLst>
              </a:tr>
              <a:tr h="1469532">
                <a:tc>
                  <a:txBody>
                    <a:bodyPr/>
                    <a:lstStyle/>
                    <a:p>
                      <a:pPr marL="0" marR="0">
                        <a:lnSpc>
                          <a:spcPct val="107000"/>
                        </a:lnSpc>
                        <a:spcBef>
                          <a:spcPts val="0"/>
                        </a:spcBef>
                        <a:spcAft>
                          <a:spcPts val="0"/>
                        </a:spcAft>
                      </a:pPr>
                      <a:r>
                        <a:rPr lang="en-US" sz="500" kern="100">
                          <a:effectLst/>
                        </a:rPr>
                        <a:t>Healthcare Data</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342900" marR="274320" lvl="0" indent="-342900">
                        <a:lnSpc>
                          <a:spcPct val="115000"/>
                        </a:lnSpc>
                        <a:spcBef>
                          <a:spcPts val="0"/>
                        </a:spcBef>
                        <a:spcAft>
                          <a:spcPts val="0"/>
                        </a:spcAft>
                        <a:buFont typeface="+mj-lt"/>
                        <a:buAutoNum type="arabicPeriod"/>
                      </a:pPr>
                      <a:r>
                        <a:rPr lang="en-US" sz="500" kern="100">
                          <a:effectLst/>
                        </a:rPr>
                        <a:t>Develop benchmarking at the specific license level for most major types of healthcare providers licensed through the Division of Professional Regulation.</a:t>
                      </a:r>
                      <a:endParaRPr lang="en-US" sz="600" kern="100">
                        <a:effectLst/>
                      </a:endParaRPr>
                    </a:p>
                    <a:p>
                      <a:pPr marL="342900" marR="274320" lvl="0" indent="-342900">
                        <a:lnSpc>
                          <a:spcPct val="115000"/>
                        </a:lnSpc>
                        <a:spcBef>
                          <a:spcPts val="0"/>
                        </a:spcBef>
                        <a:spcAft>
                          <a:spcPts val="0"/>
                        </a:spcAft>
                        <a:buFont typeface="+mj-lt"/>
                        <a:buAutoNum type="arabicPeriod"/>
                      </a:pPr>
                      <a:r>
                        <a:rPr lang="en-US" sz="500" kern="100">
                          <a:effectLst/>
                        </a:rPr>
                        <a:t>Additional surveys. </a:t>
                      </a:r>
                      <a:endParaRPr lang="en-US" sz="600" kern="100">
                        <a:effectLst/>
                      </a:endParaRPr>
                    </a:p>
                    <a:p>
                      <a:pPr marL="342900" marR="274320" lvl="0" indent="-342900">
                        <a:lnSpc>
                          <a:spcPct val="115000"/>
                        </a:lnSpc>
                        <a:spcBef>
                          <a:spcPts val="0"/>
                        </a:spcBef>
                        <a:spcAft>
                          <a:spcPts val="0"/>
                        </a:spcAft>
                        <a:buFont typeface="+mj-lt"/>
                        <a:buAutoNum type="arabicPeriod"/>
                      </a:pPr>
                      <a:r>
                        <a:rPr lang="en-US" sz="500" kern="100">
                          <a:effectLst/>
                        </a:rPr>
                        <a:t>Additional questions upon new license and renewal of license process for healthcare providers.</a:t>
                      </a:r>
                      <a:endParaRPr lang="en-US" sz="600" kern="100">
                        <a:effectLst/>
                      </a:endParaRPr>
                    </a:p>
                    <a:p>
                      <a:pPr marL="342900" marR="274320" lvl="0" indent="-342900">
                        <a:lnSpc>
                          <a:spcPct val="115000"/>
                        </a:lnSpc>
                        <a:spcBef>
                          <a:spcPts val="0"/>
                        </a:spcBef>
                        <a:spcAft>
                          <a:spcPts val="0"/>
                        </a:spcAft>
                        <a:buFont typeface="+mj-lt"/>
                        <a:buAutoNum type="arabicPeriod"/>
                      </a:pPr>
                      <a:r>
                        <a:rPr lang="en-US" sz="500" kern="100">
                          <a:effectLst/>
                        </a:rPr>
                        <a:t>Stand up new requirements for the registration of Community Health Workers, Direct Service Providers, Certified Nursing Assistants, and other groups currently unregistered or licensed in Delaware.</a:t>
                      </a:r>
                      <a:endParaRPr lang="en-US" sz="600" kern="100">
                        <a:effectLst/>
                      </a:endParaRPr>
                    </a:p>
                    <a:p>
                      <a:pPr marL="0" marR="0">
                        <a:lnSpc>
                          <a:spcPct val="107000"/>
                        </a:lnSpc>
                        <a:spcBef>
                          <a:spcPts val="0"/>
                        </a:spcBef>
                        <a:spcAft>
                          <a:spcPts val="0"/>
                        </a:spcAft>
                      </a:pPr>
                      <a:r>
                        <a:rPr lang="en-US" sz="500" kern="100">
                          <a:effectLst/>
                        </a:rPr>
                        <a:t> </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457200" marR="274320">
                        <a:lnSpc>
                          <a:spcPct val="115000"/>
                        </a:lnSpc>
                        <a:spcBef>
                          <a:spcPts val="0"/>
                        </a:spcBef>
                        <a:spcAft>
                          <a:spcPts val="1000"/>
                        </a:spcAft>
                      </a:pPr>
                      <a:r>
                        <a:rPr lang="en-US" sz="500" kern="100" dirty="0">
                          <a:effectLst/>
                        </a:rPr>
                        <a:t> </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extLst>
                  <a:ext uri="{0D108BD9-81ED-4DB2-BD59-A6C34878D82A}">
                    <a16:rowId xmlns:a16="http://schemas.microsoft.com/office/drawing/2014/main" val="3925966799"/>
                  </a:ext>
                </a:extLst>
              </a:tr>
              <a:tr h="1051834">
                <a:tc>
                  <a:txBody>
                    <a:bodyPr/>
                    <a:lstStyle/>
                    <a:p>
                      <a:pPr marL="0" marR="0">
                        <a:lnSpc>
                          <a:spcPct val="107000"/>
                        </a:lnSpc>
                        <a:spcBef>
                          <a:spcPts val="0"/>
                        </a:spcBef>
                        <a:spcAft>
                          <a:spcPts val="0"/>
                        </a:spcAft>
                      </a:pPr>
                      <a:r>
                        <a:rPr lang="en-US" sz="500" kern="100">
                          <a:effectLst/>
                        </a:rPr>
                        <a:t>Workforce Sub-committee</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342900" marR="274320" lvl="0" indent="-342900">
                        <a:lnSpc>
                          <a:spcPct val="115000"/>
                        </a:lnSpc>
                        <a:spcBef>
                          <a:spcPts val="0"/>
                        </a:spcBef>
                        <a:spcAft>
                          <a:spcPts val="0"/>
                        </a:spcAft>
                        <a:buFont typeface="+mj-lt"/>
                        <a:buAutoNum type="arabicPeriod"/>
                      </a:pPr>
                      <a:r>
                        <a:rPr lang="en-US" sz="500" kern="100">
                          <a:effectLst/>
                        </a:rPr>
                        <a:t>The Workforce Subcommittee will meet in January to reach agreement on a final goal statement and policy and other recommendations for the DHCC.</a:t>
                      </a:r>
                      <a:endParaRPr lang="en-US" sz="600" kern="100">
                        <a:effectLst/>
                      </a:endParaRPr>
                    </a:p>
                    <a:p>
                      <a:pPr marL="342900" marR="274320" lvl="0" indent="-342900">
                        <a:lnSpc>
                          <a:spcPct val="115000"/>
                        </a:lnSpc>
                        <a:spcBef>
                          <a:spcPts val="0"/>
                        </a:spcBef>
                        <a:spcAft>
                          <a:spcPts val="0"/>
                        </a:spcAft>
                        <a:buFont typeface="+mj-lt"/>
                        <a:buAutoNum type="arabicPeriod"/>
                      </a:pPr>
                      <a:r>
                        <a:rPr lang="en-US" sz="500" kern="100">
                          <a:effectLst/>
                        </a:rPr>
                        <a:t>Specific short- and long-term objectives for the subcommittee with a 3-to-5-year timetable.</a:t>
                      </a:r>
                      <a:endParaRPr lang="en-US" sz="600" kern="100">
                        <a:effectLst/>
                      </a:endParaRPr>
                    </a:p>
                    <a:p>
                      <a:pPr marL="342900" marR="274320" lvl="0" indent="-342900">
                        <a:lnSpc>
                          <a:spcPct val="115000"/>
                        </a:lnSpc>
                        <a:spcBef>
                          <a:spcPts val="0"/>
                        </a:spcBef>
                        <a:spcAft>
                          <a:spcPts val="0"/>
                        </a:spcAft>
                        <a:buFont typeface="+mj-lt"/>
                        <a:buAutoNum type="arabicPeriod"/>
                      </a:pPr>
                      <a:r>
                        <a:rPr lang="en-US" sz="500" kern="100">
                          <a:effectLst/>
                        </a:rPr>
                        <a:t>Expand public and private partnerships already in place with the sub-committee. It should not be a new body or taskforce.</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457200" marR="274320">
                        <a:lnSpc>
                          <a:spcPct val="115000"/>
                        </a:lnSpc>
                        <a:spcBef>
                          <a:spcPts val="0"/>
                        </a:spcBef>
                        <a:spcAft>
                          <a:spcPts val="1000"/>
                        </a:spcAft>
                      </a:pPr>
                      <a:r>
                        <a:rPr lang="en-US" sz="500" kern="100">
                          <a:effectLst/>
                        </a:rPr>
                        <a:t> </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extLst>
                  <a:ext uri="{0D108BD9-81ED-4DB2-BD59-A6C34878D82A}">
                    <a16:rowId xmlns:a16="http://schemas.microsoft.com/office/drawing/2014/main" val="1783029217"/>
                  </a:ext>
                </a:extLst>
              </a:tr>
              <a:tr h="628617">
                <a:tc>
                  <a:txBody>
                    <a:bodyPr/>
                    <a:lstStyle/>
                    <a:p>
                      <a:pPr marL="0" marR="0">
                        <a:lnSpc>
                          <a:spcPct val="107000"/>
                        </a:lnSpc>
                        <a:spcBef>
                          <a:spcPts val="0"/>
                        </a:spcBef>
                        <a:spcAft>
                          <a:spcPts val="0"/>
                        </a:spcAft>
                      </a:pPr>
                      <a:r>
                        <a:rPr lang="en-US" sz="500" kern="100">
                          <a:effectLst/>
                        </a:rPr>
                        <a:t>Advice from DHCC to new Administration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342900" marR="274320" lvl="0" indent="-342900">
                        <a:lnSpc>
                          <a:spcPct val="115000"/>
                        </a:lnSpc>
                        <a:spcBef>
                          <a:spcPts val="0"/>
                        </a:spcBef>
                        <a:spcAft>
                          <a:spcPts val="0"/>
                        </a:spcAft>
                        <a:buFont typeface="+mj-lt"/>
                        <a:buAutoNum type="arabicPeriod"/>
                      </a:pPr>
                      <a:r>
                        <a:rPr lang="en-US" sz="500" kern="100">
                          <a:effectLst/>
                        </a:rPr>
                        <a:t>Commissioner Geisenberger suggested the DHCC write a white paper for the new administration in 2024. This should be completed by the end of October 2024. This matter can be discussed further at the December DHCC meeting.</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tc>
                  <a:txBody>
                    <a:bodyPr/>
                    <a:lstStyle/>
                    <a:p>
                      <a:pPr marL="457200" marR="274320">
                        <a:lnSpc>
                          <a:spcPct val="115000"/>
                        </a:lnSpc>
                        <a:spcBef>
                          <a:spcPts val="0"/>
                        </a:spcBef>
                        <a:spcAft>
                          <a:spcPts val="0"/>
                        </a:spcAft>
                      </a:pPr>
                      <a:r>
                        <a:rPr lang="en-US" sz="500" kern="100" dirty="0">
                          <a:effectLst/>
                        </a:rPr>
                        <a:t> </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4979" marR="34979" marT="0" marB="0"/>
                </a:tc>
                <a:extLst>
                  <a:ext uri="{0D108BD9-81ED-4DB2-BD59-A6C34878D82A}">
                    <a16:rowId xmlns:a16="http://schemas.microsoft.com/office/drawing/2014/main" val="1825199278"/>
                  </a:ext>
                </a:extLst>
              </a:tr>
            </a:tbl>
          </a:graphicData>
        </a:graphic>
      </p:graphicFrame>
    </p:spTree>
    <p:extLst>
      <p:ext uri="{BB962C8B-B14F-4D97-AF65-F5344CB8AC3E}">
        <p14:creationId xmlns:p14="http://schemas.microsoft.com/office/powerpoint/2010/main" val="4185595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EEF1-95CE-452D-A85B-80D7B2D479FB}"/>
              </a:ext>
            </a:extLst>
          </p:cNvPr>
          <p:cNvSpPr>
            <a:spLocks noGrp="1"/>
          </p:cNvSpPr>
          <p:nvPr>
            <p:ph type="title"/>
          </p:nvPr>
        </p:nvSpPr>
        <p:spPr>
          <a:xfrm>
            <a:off x="0" y="107653"/>
            <a:ext cx="8229600" cy="742950"/>
          </a:xfrm>
        </p:spPr>
        <p:txBody>
          <a:bodyPr/>
          <a:lstStyle/>
          <a:p>
            <a:r>
              <a:rPr lang="en-US" dirty="0"/>
              <a:t>Pipeline Programming Impact</a:t>
            </a:r>
          </a:p>
        </p:txBody>
      </p:sp>
      <p:graphicFrame>
        <p:nvGraphicFramePr>
          <p:cNvPr id="4" name="Content Placeholder 3">
            <a:extLst>
              <a:ext uri="{FF2B5EF4-FFF2-40B4-BE49-F238E27FC236}">
                <a16:creationId xmlns:a16="http://schemas.microsoft.com/office/drawing/2014/main" id="{BB5400B9-EF65-4E9B-AC65-4DD0841E5621}"/>
              </a:ext>
            </a:extLst>
          </p:cNvPr>
          <p:cNvGraphicFramePr>
            <a:graphicFrameLocks noGrp="1"/>
          </p:cNvGraphicFramePr>
          <p:nvPr>
            <p:ph idx="1"/>
          </p:nvPr>
        </p:nvGraphicFramePr>
        <p:xfrm>
          <a:off x="217090" y="850604"/>
          <a:ext cx="4292501" cy="3888934"/>
        </p:xfrm>
        <a:graphic>
          <a:graphicData uri="http://schemas.openxmlformats.org/drawingml/2006/table">
            <a:tbl>
              <a:tblPr firstRow="1" firstCol="1" bandRow="1">
                <a:tableStyleId>{91EBBBCC-DAD2-459C-BE2E-F6DE35CF9A28}</a:tableStyleId>
              </a:tblPr>
              <a:tblGrid>
                <a:gridCol w="3031362">
                  <a:extLst>
                    <a:ext uri="{9D8B030D-6E8A-4147-A177-3AD203B41FA5}">
                      <a16:colId xmlns:a16="http://schemas.microsoft.com/office/drawing/2014/main" val="2670721973"/>
                    </a:ext>
                  </a:extLst>
                </a:gridCol>
                <a:gridCol w="1261139">
                  <a:extLst>
                    <a:ext uri="{9D8B030D-6E8A-4147-A177-3AD203B41FA5}">
                      <a16:colId xmlns:a16="http://schemas.microsoft.com/office/drawing/2014/main" val="233136714"/>
                    </a:ext>
                  </a:extLst>
                </a:gridCol>
              </a:tblGrid>
              <a:tr h="665689">
                <a:tc>
                  <a:txBody>
                    <a:bodyPr/>
                    <a:lstStyle/>
                    <a:p>
                      <a:pPr marL="0" marR="0">
                        <a:spcBef>
                          <a:spcPts val="0"/>
                        </a:spcBef>
                        <a:spcAft>
                          <a:spcPts val="0"/>
                        </a:spcAft>
                      </a:pPr>
                      <a:r>
                        <a:rPr lang="en-US" sz="1200" dirty="0">
                          <a:effectLst/>
                        </a:rPr>
                        <a:t>Matriculated Students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endParaRPr lang="en-US" sz="1200" dirty="0">
                        <a:effectLst/>
                        <a:latin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4160080751"/>
                  </a:ext>
                </a:extLst>
              </a:tr>
              <a:tr h="214883">
                <a:tc>
                  <a:txBody>
                    <a:bodyPr/>
                    <a:lstStyle/>
                    <a:p>
                      <a:pPr marL="0" marR="0">
                        <a:spcBef>
                          <a:spcPts val="0"/>
                        </a:spcBef>
                        <a:spcAft>
                          <a:spcPts val="0"/>
                        </a:spcAft>
                      </a:pPr>
                      <a:r>
                        <a:rPr lang="en-US" sz="1200">
                          <a:effectLst/>
                        </a:rPr>
                        <a:t>As of February 3, 2022 (includes all colleges)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a:effectLst/>
                        </a:rPr>
                        <a:t># of students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1112123941"/>
                  </a:ext>
                </a:extLst>
              </a:tr>
              <a:tr h="214883">
                <a:tc>
                  <a:txBody>
                    <a:bodyPr/>
                    <a:lstStyle/>
                    <a:p>
                      <a:pPr marL="0" marR="0">
                        <a:spcBef>
                          <a:spcPts val="0"/>
                        </a:spcBef>
                        <a:spcAft>
                          <a:spcPts val="0"/>
                        </a:spcAft>
                      </a:pPr>
                      <a:r>
                        <a:rPr lang="en-US" sz="1200" b="0">
                          <a:effectLst/>
                        </a:rPr>
                        <a:t>Total Incoming Freshman (Class of 2025) </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a:effectLst/>
                        </a:rPr>
                        <a:t>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2045214940"/>
                  </a:ext>
                </a:extLst>
              </a:tr>
              <a:tr h="214883">
                <a:tc>
                  <a:txBody>
                    <a:bodyPr/>
                    <a:lstStyle/>
                    <a:p>
                      <a:pPr marL="0" marR="0">
                        <a:spcBef>
                          <a:spcPts val="0"/>
                        </a:spcBef>
                        <a:spcAft>
                          <a:spcPts val="0"/>
                        </a:spcAft>
                      </a:pPr>
                      <a:r>
                        <a:rPr lang="en-US" sz="1200" b="0">
                          <a:effectLst/>
                        </a:rPr>
                        <a:t>Total Sophomores (Class of 2024) </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a:effectLst/>
                        </a:rPr>
                        <a:t>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1413930855"/>
                  </a:ext>
                </a:extLst>
              </a:tr>
              <a:tr h="214883">
                <a:tc>
                  <a:txBody>
                    <a:bodyPr/>
                    <a:lstStyle/>
                    <a:p>
                      <a:pPr marL="0" marR="0">
                        <a:spcBef>
                          <a:spcPts val="0"/>
                        </a:spcBef>
                        <a:spcAft>
                          <a:spcPts val="0"/>
                        </a:spcAft>
                      </a:pPr>
                      <a:r>
                        <a:rPr lang="en-US" sz="1200" b="0">
                          <a:effectLst/>
                        </a:rPr>
                        <a:t>Total Juniors (Class of 2023)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a:effectLst/>
                        </a:rPr>
                        <a:t>32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3608444421"/>
                  </a:ext>
                </a:extLst>
              </a:tr>
              <a:tr h="214883">
                <a:tc>
                  <a:txBody>
                    <a:bodyPr/>
                    <a:lstStyle/>
                    <a:p>
                      <a:pPr marL="0" marR="0">
                        <a:spcBef>
                          <a:spcPts val="0"/>
                        </a:spcBef>
                        <a:spcAft>
                          <a:spcPts val="0"/>
                        </a:spcAft>
                      </a:pPr>
                      <a:r>
                        <a:rPr lang="en-US" sz="1200" b="0" dirty="0">
                          <a:effectLst/>
                        </a:rPr>
                        <a:t>Total Seniors (Class of 2022)</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a:effectLst/>
                        </a:rPr>
                        <a:t>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3500238841"/>
                  </a:ext>
                </a:extLst>
              </a:tr>
              <a:tr h="214883">
                <a:tc>
                  <a:txBody>
                    <a:bodyPr/>
                    <a:lstStyle/>
                    <a:p>
                      <a:pPr marL="0" marR="0">
                        <a:spcBef>
                          <a:spcPts val="0"/>
                        </a:spcBef>
                        <a:spcAft>
                          <a:spcPts val="0"/>
                        </a:spcAft>
                      </a:pPr>
                      <a:r>
                        <a:rPr lang="en-US" sz="1200" b="1">
                          <a:effectLst/>
                        </a:rPr>
                        <a:t>Total</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b="1" dirty="0">
                          <a:effectLst/>
                        </a:rPr>
                        <a:t>89</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1443610713"/>
                  </a:ext>
                </a:extLst>
              </a:tr>
              <a:tr h="214883">
                <a:tc>
                  <a:txBody>
                    <a:bodyPr/>
                    <a:lstStyle/>
                    <a:p>
                      <a:endParaRPr lang="en-US" sz="1200">
                        <a:effectLst/>
                        <a:latin typeface="Calibri" panose="020F0502020204030204" pitchFamily="34" charset="0"/>
                        <a:cs typeface="Times New Roman" panose="02020603050405020304" pitchFamily="18" charset="0"/>
                      </a:endParaRPr>
                    </a:p>
                  </a:txBody>
                  <a:tcPr marL="49204" marR="49204" marT="0" marB="0" anchor="b"/>
                </a:tc>
                <a:tc>
                  <a:txBody>
                    <a:bodyPr/>
                    <a:lstStyle/>
                    <a:p>
                      <a:endParaRPr lang="en-US" sz="1200">
                        <a:effectLst/>
                        <a:latin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2738395267"/>
                  </a:ext>
                </a:extLst>
              </a:tr>
              <a:tr h="214883">
                <a:tc>
                  <a:txBody>
                    <a:bodyPr/>
                    <a:lstStyle/>
                    <a:p>
                      <a:endParaRPr lang="en-US" sz="1200">
                        <a:effectLst/>
                        <a:latin typeface="Calibri" panose="020F0502020204030204" pitchFamily="34" charset="0"/>
                        <a:cs typeface="Times New Roman" panose="02020603050405020304" pitchFamily="18" charset="0"/>
                      </a:endParaRPr>
                    </a:p>
                  </a:txBody>
                  <a:tcPr marL="49204" marR="49204" marT="0" marB="0" anchor="b"/>
                </a:tc>
                <a:tc>
                  <a:txBody>
                    <a:bodyPr/>
                    <a:lstStyle/>
                    <a:p>
                      <a:endParaRPr lang="en-US" sz="1200" dirty="0">
                        <a:effectLst/>
                        <a:latin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3151896183"/>
                  </a:ext>
                </a:extLst>
              </a:tr>
              <a:tr h="214883">
                <a:tc>
                  <a:txBody>
                    <a:bodyPr/>
                    <a:lstStyle/>
                    <a:p>
                      <a:pPr marL="0" marR="0">
                        <a:spcBef>
                          <a:spcPts val="0"/>
                        </a:spcBef>
                        <a:spcAft>
                          <a:spcPts val="0"/>
                        </a:spcAft>
                      </a:pPr>
                      <a:r>
                        <a:rPr lang="en-US" sz="1200">
                          <a:effectLst/>
                        </a:rPr>
                        <a:t>As of February 3,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a:effectLst/>
                        </a:rPr>
                        <a:t># of students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3604927785"/>
                  </a:ext>
                </a:extLst>
              </a:tr>
              <a:tr h="214883">
                <a:tc>
                  <a:txBody>
                    <a:bodyPr/>
                    <a:lstStyle/>
                    <a:p>
                      <a:pPr marL="0" marR="0">
                        <a:spcBef>
                          <a:spcPts val="0"/>
                        </a:spcBef>
                        <a:spcAft>
                          <a:spcPts val="0"/>
                        </a:spcAft>
                      </a:pPr>
                      <a:r>
                        <a:rPr lang="en-US" sz="1200" b="0">
                          <a:effectLst/>
                        </a:rPr>
                        <a:t>College of Health Sciences </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b="0">
                          <a:effectLst/>
                        </a:rPr>
                        <a:t>32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977877546"/>
                  </a:ext>
                </a:extLst>
              </a:tr>
              <a:tr h="214883">
                <a:tc>
                  <a:txBody>
                    <a:bodyPr/>
                    <a:lstStyle/>
                    <a:p>
                      <a:pPr marL="0" marR="0">
                        <a:spcBef>
                          <a:spcPts val="0"/>
                        </a:spcBef>
                        <a:spcAft>
                          <a:spcPts val="0"/>
                        </a:spcAft>
                      </a:pPr>
                      <a:r>
                        <a:rPr lang="en-US" sz="1200" b="0">
                          <a:effectLst/>
                        </a:rPr>
                        <a:t>College of Arts &amp; Sciences </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b="0">
                          <a:effectLst/>
                        </a:rPr>
                        <a:t>31</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1713126051"/>
                  </a:ext>
                </a:extLst>
              </a:tr>
              <a:tr h="214883">
                <a:tc>
                  <a:txBody>
                    <a:bodyPr/>
                    <a:lstStyle/>
                    <a:p>
                      <a:pPr marL="0" marR="0">
                        <a:spcBef>
                          <a:spcPts val="0"/>
                        </a:spcBef>
                        <a:spcAft>
                          <a:spcPts val="0"/>
                        </a:spcAft>
                      </a:pPr>
                      <a:r>
                        <a:rPr lang="en-US" sz="1200" b="0">
                          <a:effectLst/>
                        </a:rPr>
                        <a:t>College of Engineering </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b="0">
                          <a:effectLst/>
                        </a:rPr>
                        <a:t>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1240032645"/>
                  </a:ext>
                </a:extLst>
              </a:tr>
              <a:tr h="214883">
                <a:tc>
                  <a:txBody>
                    <a:bodyPr/>
                    <a:lstStyle/>
                    <a:p>
                      <a:pPr marL="0" marR="0">
                        <a:spcBef>
                          <a:spcPts val="0"/>
                        </a:spcBef>
                        <a:spcAft>
                          <a:spcPts val="0"/>
                        </a:spcAft>
                      </a:pPr>
                      <a:r>
                        <a:rPr lang="en-US" sz="1200" b="0">
                          <a:effectLst/>
                        </a:rPr>
                        <a:t>College of Education &amp; Human Development</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b="0">
                          <a:effectLst/>
                        </a:rPr>
                        <a:t>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3493694837"/>
                  </a:ext>
                </a:extLst>
              </a:tr>
              <a:tr h="214883">
                <a:tc>
                  <a:txBody>
                    <a:bodyPr/>
                    <a:lstStyle/>
                    <a:p>
                      <a:pPr marL="0" marR="0">
                        <a:spcBef>
                          <a:spcPts val="0"/>
                        </a:spcBef>
                        <a:spcAft>
                          <a:spcPts val="0"/>
                        </a:spcAft>
                      </a:pPr>
                      <a:r>
                        <a:rPr lang="en-US" sz="1200" b="0">
                          <a:effectLst/>
                        </a:rPr>
                        <a:t>College of Business &amp; Economics </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b="0" dirty="0">
                          <a:effectLst/>
                        </a:rPr>
                        <a:t>16</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2533339754"/>
                  </a:ext>
                </a:extLst>
              </a:tr>
              <a:tr h="214883">
                <a:tc>
                  <a:txBody>
                    <a:bodyPr/>
                    <a:lstStyle/>
                    <a:p>
                      <a:pPr marL="0" marR="0">
                        <a:spcBef>
                          <a:spcPts val="0"/>
                        </a:spcBef>
                        <a:spcAft>
                          <a:spcPts val="0"/>
                        </a:spcAft>
                      </a:pPr>
                      <a:r>
                        <a:rPr lang="en-US" sz="1200" b="1">
                          <a:effectLst/>
                        </a:rPr>
                        <a:t>Total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tc>
                  <a:txBody>
                    <a:bodyPr/>
                    <a:lstStyle/>
                    <a:p>
                      <a:pPr marL="0" marR="0" algn="ctr">
                        <a:spcBef>
                          <a:spcPts val="0"/>
                        </a:spcBef>
                        <a:spcAft>
                          <a:spcPts val="0"/>
                        </a:spcAft>
                      </a:pPr>
                      <a:r>
                        <a:rPr lang="en-US" sz="1200" b="1" dirty="0">
                          <a:effectLst/>
                        </a:rPr>
                        <a:t>89</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204" marR="49204" marT="0" marB="0" anchor="b"/>
                </a:tc>
                <a:extLst>
                  <a:ext uri="{0D108BD9-81ED-4DB2-BD59-A6C34878D82A}">
                    <a16:rowId xmlns:a16="http://schemas.microsoft.com/office/drawing/2014/main" val="3917396872"/>
                  </a:ext>
                </a:extLst>
              </a:tr>
            </a:tbl>
          </a:graphicData>
        </a:graphic>
      </p:graphicFrame>
      <p:sp>
        <p:nvSpPr>
          <p:cNvPr id="3" name="TextBox 2">
            <a:extLst>
              <a:ext uri="{FF2B5EF4-FFF2-40B4-BE49-F238E27FC236}">
                <a16:creationId xmlns:a16="http://schemas.microsoft.com/office/drawing/2014/main" id="{5DECBCAA-AFFC-48CD-8017-4D7E5A150EF1}"/>
              </a:ext>
            </a:extLst>
          </p:cNvPr>
          <p:cNvSpPr txBox="1"/>
          <p:nvPr/>
        </p:nvSpPr>
        <p:spPr>
          <a:xfrm>
            <a:off x="457200" y="4789877"/>
            <a:ext cx="386650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Students from the High School Dual Degree Program</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 and The Summer Camps </a:t>
            </a:r>
          </a:p>
        </p:txBody>
      </p:sp>
      <p:pic>
        <p:nvPicPr>
          <p:cNvPr id="3074" name="Picture 2" descr="Pipeline Program | College of Health Sciences | University of Delaware">
            <a:extLst>
              <a:ext uri="{FF2B5EF4-FFF2-40B4-BE49-F238E27FC236}">
                <a16:creationId xmlns:a16="http://schemas.microsoft.com/office/drawing/2014/main" id="{6F132DF0-7DB3-4E0F-924D-392D7C7272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4409" y="758507"/>
            <a:ext cx="2335387" cy="23353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AB0601-D999-4084-AA99-D52EEBD8F600}"/>
              </a:ext>
            </a:extLst>
          </p:cNvPr>
          <p:cNvSpPr txBox="1"/>
          <p:nvPr/>
        </p:nvSpPr>
        <p:spPr>
          <a:xfrm>
            <a:off x="6969796" y="1401223"/>
            <a:ext cx="1669881"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Alyssa Benjamin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Program Coordinator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CHS Pipeline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Prgms</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078" name="Picture 6" descr="Pipeline Program | College of Health Sciences | University of Delaware">
            <a:extLst>
              <a:ext uri="{FF2B5EF4-FFF2-40B4-BE49-F238E27FC236}">
                <a16:creationId xmlns:a16="http://schemas.microsoft.com/office/drawing/2014/main" id="{B0BCB247-B3C6-4E3E-9C7B-C2AB633D7B6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07819" y="3205596"/>
            <a:ext cx="3674441" cy="265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628692"/>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36EA-0B8A-4B2B-A085-73D62D200F0B}"/>
              </a:ext>
            </a:extLst>
          </p:cNvPr>
          <p:cNvSpPr>
            <a:spLocks noGrp="1"/>
          </p:cNvSpPr>
          <p:nvPr>
            <p:ph type="title"/>
          </p:nvPr>
        </p:nvSpPr>
        <p:spPr>
          <a:xfrm>
            <a:off x="371475" y="114300"/>
            <a:ext cx="8229600" cy="742950"/>
          </a:xfrm>
        </p:spPr>
        <p:txBody>
          <a:bodyPr/>
          <a:lstStyle/>
          <a:p>
            <a:r>
              <a:rPr lang="en-US" dirty="0"/>
              <a:t>Hybrid Simulation Courses</a:t>
            </a:r>
          </a:p>
        </p:txBody>
      </p:sp>
      <p:pic>
        <p:nvPicPr>
          <p:cNvPr id="5" name="Content Placeholder 4">
            <a:extLst>
              <a:ext uri="{FF2B5EF4-FFF2-40B4-BE49-F238E27FC236}">
                <a16:creationId xmlns:a16="http://schemas.microsoft.com/office/drawing/2014/main" id="{C5461F9E-AB67-46F1-99EA-D6E3C30AD23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027113" y="1133871"/>
            <a:ext cx="3914182" cy="2609454"/>
          </a:xfrm>
        </p:spPr>
      </p:pic>
      <p:pic>
        <p:nvPicPr>
          <p:cNvPr id="7" name="Picture 6">
            <a:extLst>
              <a:ext uri="{FF2B5EF4-FFF2-40B4-BE49-F238E27FC236}">
                <a16:creationId xmlns:a16="http://schemas.microsoft.com/office/drawing/2014/main" id="{D2C0D665-B9E9-44AF-878C-BF7397A35B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157" y="872727"/>
            <a:ext cx="4963718" cy="3309145"/>
          </a:xfrm>
          <a:prstGeom prst="rect">
            <a:avLst/>
          </a:prstGeom>
        </p:spPr>
      </p:pic>
      <p:pic>
        <p:nvPicPr>
          <p:cNvPr id="9" name="Picture 8">
            <a:extLst>
              <a:ext uri="{FF2B5EF4-FFF2-40B4-BE49-F238E27FC236}">
                <a16:creationId xmlns:a16="http://schemas.microsoft.com/office/drawing/2014/main" id="{6CBCAA89-A6D6-4CE7-A74E-D04BD6B7A3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0" y="3996530"/>
            <a:ext cx="4292206" cy="2861470"/>
          </a:xfrm>
          <a:prstGeom prst="rect">
            <a:avLst/>
          </a:prstGeom>
        </p:spPr>
      </p:pic>
      <p:sp>
        <p:nvSpPr>
          <p:cNvPr id="3" name="TextBox 2">
            <a:extLst>
              <a:ext uri="{FF2B5EF4-FFF2-40B4-BE49-F238E27FC236}">
                <a16:creationId xmlns:a16="http://schemas.microsoft.com/office/drawing/2014/main" id="{14D0DA5D-CAC3-42B9-921A-AB481316F8D8}"/>
              </a:ext>
            </a:extLst>
          </p:cNvPr>
          <p:cNvSpPr txBox="1"/>
          <p:nvPr/>
        </p:nvSpPr>
        <p:spPr>
          <a:xfrm>
            <a:off x="193157" y="4772752"/>
            <a:ext cx="4424609" cy="3231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Arial"/>
                <a:ea typeface="+mn-ea"/>
                <a:cs typeface="+mn-cs"/>
              </a:rPr>
              <a:t>During COVID     1hr simulation = 2hrs clinical </a:t>
            </a:r>
          </a:p>
        </p:txBody>
      </p:sp>
    </p:spTree>
    <p:extLst>
      <p:ext uri="{BB962C8B-B14F-4D97-AF65-F5344CB8AC3E}">
        <p14:creationId xmlns:p14="http://schemas.microsoft.com/office/powerpoint/2010/main" val="3630024089"/>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A596E4-1726-4E3E-B76E-1055C2AE1AA0}"/>
              </a:ext>
            </a:extLst>
          </p:cNvPr>
          <p:cNvSpPr/>
          <p:nvPr/>
        </p:nvSpPr>
        <p:spPr>
          <a:xfrm>
            <a:off x="60077" y="706446"/>
            <a:ext cx="9178469" cy="103874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F81BD">
                    <a:lumMod val="75000"/>
                  </a:srgbClr>
                </a:solidFill>
                <a:effectLst/>
                <a:uLnTx/>
                <a:uFillTx/>
                <a:latin typeface="Calibri"/>
                <a:ea typeface="+mn-ea"/>
                <a:cs typeface="+mn-cs"/>
              </a:rPr>
              <a:t>University of Delaware’s Center for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F81BD">
                    <a:lumMod val="75000"/>
                  </a:srgbClr>
                </a:solidFill>
                <a:effectLst/>
                <a:uLnTx/>
                <a:uFillTx/>
                <a:latin typeface="Calibri"/>
                <a:ea typeface="+mn-ea"/>
                <a:cs typeface="+mn-cs"/>
              </a:rPr>
              <a:t> Simulation Innovation, Interdisciplinary Education, and Entrepreneurship (CSIIDEE</a:t>
            </a:r>
            <a:r>
              <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650" b="0" i="0" u="none" strike="noStrike" kern="1200" cap="none" spc="0" normalizeH="0" baseline="0" noProof="0" dirty="0">
                <a:ln>
                  <a:noFill/>
                </a:ln>
                <a:solidFill>
                  <a:srgbClr val="4F81BD">
                    <a:lumMod val="75000"/>
                  </a:srgbClr>
                </a:solidFill>
                <a:effectLst/>
                <a:uLnTx/>
                <a:uFillTx/>
                <a:latin typeface="Calibri"/>
                <a:ea typeface="+mn-ea"/>
                <a:cs typeface="+mn-cs"/>
              </a:rPr>
              <a:t>received International Accreditation Jan 2022 </a:t>
            </a:r>
          </a:p>
        </p:txBody>
      </p:sp>
      <p:pic>
        <p:nvPicPr>
          <p:cNvPr id="4098" name="Picture 2" descr="Nursing simulation center recognized | UDaily">
            <a:extLst>
              <a:ext uri="{FF2B5EF4-FFF2-40B4-BE49-F238E27FC236}">
                <a16:creationId xmlns:a16="http://schemas.microsoft.com/office/drawing/2014/main" id="{69DC24E8-4962-4204-A21E-5C5A4686AB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9120" y="3849770"/>
            <a:ext cx="4555844" cy="27303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imulation Resource Center | School of Nursing | University of Delaware">
            <a:extLst>
              <a:ext uri="{FF2B5EF4-FFF2-40B4-BE49-F238E27FC236}">
                <a16:creationId xmlns:a16="http://schemas.microsoft.com/office/drawing/2014/main" id="{D231CDA2-0C71-4668-BC26-EFB32094A33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9036" y="1902902"/>
            <a:ext cx="5231389" cy="27303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648BE5-A55A-4D35-8DFB-F135ED2787BD}"/>
              </a:ext>
            </a:extLst>
          </p:cNvPr>
          <p:cNvSpPr txBox="1"/>
          <p:nvPr/>
        </p:nvSpPr>
        <p:spPr>
          <a:xfrm>
            <a:off x="357187" y="5145005"/>
            <a:ext cx="359188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Simulation has expanded our 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 do clinical training for healthcare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Professionals </a:t>
            </a:r>
          </a:p>
        </p:txBody>
      </p:sp>
    </p:spTree>
    <p:extLst>
      <p:ext uri="{BB962C8B-B14F-4D97-AF65-F5344CB8AC3E}">
        <p14:creationId xmlns:p14="http://schemas.microsoft.com/office/powerpoint/2010/main" val="391130191"/>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33754AB-4D21-FF48-A5FA-38015D8F3ADA}"/>
              </a:ext>
            </a:extLst>
          </p:cNvPr>
          <p:cNvGrpSpPr/>
          <p:nvPr/>
        </p:nvGrpSpPr>
        <p:grpSpPr>
          <a:xfrm>
            <a:off x="207169" y="1064419"/>
            <a:ext cx="8658225" cy="4457700"/>
            <a:chOff x="304799" y="784318"/>
            <a:chExt cx="7841734" cy="3646142"/>
          </a:xfrm>
          <a:effectLst>
            <a:outerShdw blurRad="50800" dist="38100" dir="2700000" algn="tl" rotWithShape="0">
              <a:prstClr val="black">
                <a:alpha val="40000"/>
              </a:prstClr>
            </a:outerShdw>
          </a:effectLst>
        </p:grpSpPr>
        <p:pic>
          <p:nvPicPr>
            <p:cNvPr id="3" name="Picture 2" descr="A picture containing indoor, wall, cabinet, floor&#10;&#10;Description automatically generated">
              <a:extLst>
                <a:ext uri="{FF2B5EF4-FFF2-40B4-BE49-F238E27FC236}">
                  <a16:creationId xmlns:a16="http://schemas.microsoft.com/office/drawing/2014/main" id="{EE09AE47-7E4C-8E4A-8192-2ACA3FDD1B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784318"/>
              <a:ext cx="2340336" cy="1787432"/>
            </a:xfrm>
            <a:prstGeom prst="rect">
              <a:avLst/>
            </a:prstGeom>
            <a:ln>
              <a:solidFill>
                <a:schemeClr val="tx1">
                  <a:lumMod val="50000"/>
                  <a:lumOff val="50000"/>
                </a:schemeClr>
              </a:solidFill>
            </a:ln>
          </p:spPr>
        </p:pic>
        <p:pic>
          <p:nvPicPr>
            <p:cNvPr id="5" name="Picture 4" descr="A picture containing text, person, indoor, wall&#10;&#10;Description automatically generated">
              <a:extLst>
                <a:ext uri="{FF2B5EF4-FFF2-40B4-BE49-F238E27FC236}">
                  <a16:creationId xmlns:a16="http://schemas.microsoft.com/office/drawing/2014/main" id="{77B95CD7-50AB-C444-874A-48974ADB6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86" y="2643028"/>
              <a:ext cx="2681148" cy="1787432"/>
            </a:xfrm>
            <a:prstGeom prst="rect">
              <a:avLst/>
            </a:prstGeom>
            <a:ln>
              <a:solidFill>
                <a:schemeClr val="tx1">
                  <a:lumMod val="50000"/>
                  <a:lumOff val="50000"/>
                </a:schemeClr>
              </a:solidFill>
            </a:ln>
          </p:spPr>
        </p:pic>
        <p:pic>
          <p:nvPicPr>
            <p:cNvPr id="7" name="Picture 6" descr="A person in a white coat using a computer&#10;&#10;Description automatically generated with low confidence">
              <a:extLst>
                <a:ext uri="{FF2B5EF4-FFF2-40B4-BE49-F238E27FC236}">
                  <a16:creationId xmlns:a16="http://schemas.microsoft.com/office/drawing/2014/main" id="{273136F4-C5CD-244C-9F5E-1C67E1BAB4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4686" y="784318"/>
              <a:ext cx="2681148" cy="1787432"/>
            </a:xfrm>
            <a:prstGeom prst="rect">
              <a:avLst/>
            </a:prstGeom>
            <a:ln>
              <a:solidFill>
                <a:schemeClr val="tx1">
                  <a:lumMod val="50000"/>
                  <a:lumOff val="50000"/>
                </a:schemeClr>
              </a:solidFill>
            </a:ln>
          </p:spPr>
        </p:pic>
        <p:pic>
          <p:nvPicPr>
            <p:cNvPr id="9" name="Picture 8" descr="A picture containing person, indoor, room&#10;&#10;Description automatically generated">
              <a:extLst>
                <a:ext uri="{FF2B5EF4-FFF2-40B4-BE49-F238E27FC236}">
                  <a16:creationId xmlns:a16="http://schemas.microsoft.com/office/drawing/2014/main" id="{FC6C067B-0D10-2B48-A2EE-D1DFB35843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385" y="2643027"/>
              <a:ext cx="2681148" cy="1787432"/>
            </a:xfrm>
            <a:prstGeom prst="rect">
              <a:avLst/>
            </a:prstGeom>
            <a:ln>
              <a:solidFill>
                <a:schemeClr val="tx1">
                  <a:lumMod val="50000"/>
                  <a:lumOff val="50000"/>
                </a:schemeClr>
              </a:solidFill>
            </a:ln>
          </p:spPr>
        </p:pic>
        <p:pic>
          <p:nvPicPr>
            <p:cNvPr id="11" name="Picture 10" descr="A picture containing text, indoor, person, computer&#10;&#10;Description automatically generated">
              <a:extLst>
                <a:ext uri="{FF2B5EF4-FFF2-40B4-BE49-F238E27FC236}">
                  <a16:creationId xmlns:a16="http://schemas.microsoft.com/office/drawing/2014/main" id="{0287BEEC-ED0B-D743-8F32-14461C8956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65384" y="784318"/>
              <a:ext cx="2681149" cy="1787432"/>
            </a:xfrm>
            <a:prstGeom prst="rect">
              <a:avLst/>
            </a:prstGeom>
            <a:ln>
              <a:solidFill>
                <a:schemeClr val="tx1">
                  <a:lumMod val="50000"/>
                  <a:lumOff val="50000"/>
                </a:schemeClr>
              </a:solidFill>
            </a:ln>
          </p:spPr>
        </p:pic>
        <p:pic>
          <p:nvPicPr>
            <p:cNvPr id="13" name="Picture 12" descr="A group of people standing in front of a food truck&#10;&#10;Description automatically generated with medium confidence">
              <a:extLst>
                <a:ext uri="{FF2B5EF4-FFF2-40B4-BE49-F238E27FC236}">
                  <a16:creationId xmlns:a16="http://schemas.microsoft.com/office/drawing/2014/main" id="{DA5C48E0-F5A4-6543-B7CA-CEA89A3E8F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799" y="2643027"/>
              <a:ext cx="2340337" cy="1787432"/>
            </a:xfrm>
            <a:prstGeom prst="rect">
              <a:avLst/>
            </a:prstGeom>
            <a:ln>
              <a:solidFill>
                <a:schemeClr val="tx1">
                  <a:lumMod val="50000"/>
                  <a:lumOff val="50000"/>
                </a:schemeClr>
              </a:solidFill>
            </a:ln>
          </p:spPr>
        </p:pic>
      </p:grpSp>
      <p:sp>
        <p:nvSpPr>
          <p:cNvPr id="14" name="TextBox 13">
            <a:extLst>
              <a:ext uri="{FF2B5EF4-FFF2-40B4-BE49-F238E27FC236}">
                <a16:creationId xmlns:a16="http://schemas.microsoft.com/office/drawing/2014/main" id="{1F10784C-EAD4-4645-B419-FD2C17D46699}"/>
              </a:ext>
            </a:extLst>
          </p:cNvPr>
          <p:cNvSpPr txBox="1"/>
          <p:nvPr/>
        </p:nvSpPr>
        <p:spPr>
          <a:xfrm>
            <a:off x="358442" y="259557"/>
            <a:ext cx="8427115"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096"/>
                </a:solidFill>
                <a:effectLst/>
                <a:uLnTx/>
                <a:uFillTx/>
                <a:latin typeface="Arial" charset="0"/>
                <a:ea typeface="Geneva" charset="0"/>
                <a:cs typeface="+mn-cs"/>
              </a:rPr>
              <a:t>Stepping up to support Delaware’s hospitals, UD Nurses</a:t>
            </a:r>
          </a:p>
        </p:txBody>
      </p:sp>
    </p:spTree>
    <p:extLst>
      <p:ext uri="{BB962C8B-B14F-4D97-AF65-F5344CB8AC3E}">
        <p14:creationId xmlns:p14="http://schemas.microsoft.com/office/powerpoint/2010/main" val="3043084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3E850-95D1-4C0D-915D-B41F34FC1585}"/>
              </a:ext>
            </a:extLst>
          </p:cNvPr>
          <p:cNvSpPr>
            <a:spLocks noGrp="1"/>
          </p:cNvSpPr>
          <p:nvPr>
            <p:ph type="title"/>
          </p:nvPr>
        </p:nvSpPr>
        <p:spPr/>
        <p:txBody>
          <a:bodyPr>
            <a:normAutofit fontScale="90000"/>
          </a:bodyPr>
          <a:lstStyle/>
          <a:p>
            <a:pPr algn="ctr"/>
            <a:r>
              <a:rPr lang="en-US" dirty="0"/>
              <a:t>Zip Code to open Seaford site that is </a:t>
            </a:r>
            <a:br>
              <a:rPr lang="en-US" dirty="0"/>
            </a:br>
            <a:r>
              <a:rPr lang="en-US" dirty="0"/>
              <a:t>focused on health care program </a:t>
            </a:r>
            <a:br>
              <a:rPr lang="en-US" dirty="0"/>
            </a:br>
            <a:endParaRPr lang="en-US" dirty="0"/>
          </a:p>
        </p:txBody>
      </p:sp>
      <p:sp>
        <p:nvSpPr>
          <p:cNvPr id="4" name="Slide Number Placeholder 3">
            <a:extLst>
              <a:ext uri="{FF2B5EF4-FFF2-40B4-BE49-F238E27FC236}">
                <a16:creationId xmlns:a16="http://schemas.microsoft.com/office/drawing/2014/main" id="{F2BC8E25-5CEC-484A-8D4F-CDC74AD26F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pic>
        <p:nvPicPr>
          <p:cNvPr id="1026" name="Picture 2" descr="Desa Burton JPMorgan Chase Wilmington Delaware donation">
            <a:extLst>
              <a:ext uri="{FF2B5EF4-FFF2-40B4-BE49-F238E27FC236}">
                <a16:creationId xmlns:a16="http://schemas.microsoft.com/office/drawing/2014/main" id="{57E8702A-3666-4693-8B94-3B893CC69ECE}"/>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14314" y="1643063"/>
            <a:ext cx="4054009" cy="33258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4EB95AA-D35B-4638-A606-D87E4EF16694}"/>
              </a:ext>
            </a:extLst>
          </p:cNvPr>
          <p:cNvSpPr/>
          <p:nvPr/>
        </p:nvSpPr>
        <p:spPr>
          <a:xfrm>
            <a:off x="4457700" y="1522462"/>
            <a:ext cx="4572000" cy="4524315"/>
          </a:xfrm>
          <a:prstGeom prst="rect">
            <a:avLst/>
          </a:prstGeom>
        </p:spPr>
        <p:txBody>
          <a:bodyP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nherit"/>
                <a:ea typeface="+mn-ea"/>
                <a:cs typeface="+mn-cs"/>
              </a:rPr>
              <a:t>Zip Code is also exploring the possibility of using the same training format for the medical field in the Nylon Capital Shopping Center. The program would be called Zip Care, and would offer upskilling and reskilling for adults to entry-level positions as nursing or medical assistants.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nherit"/>
                <a:ea typeface="+mn-ea"/>
                <a:cs typeface="+mn-cs"/>
              </a:rPr>
              <a:t>“Zip Care would have a mission to develop the economy of the region by providing health care training to high-potential individuals with the talent, desire, and interest needed to become entry-level health care professionals with the skills needed to grow, advance, and succeed in the health care industry,” she said.</a:t>
            </a: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666666"/>
                </a:solidFill>
                <a:effectLst/>
                <a:uLnTx/>
                <a:uFillTx/>
                <a:latin typeface="HelveticaNeue-Light"/>
                <a:ea typeface="+mn-ea"/>
                <a:cs typeface="+mn-cs"/>
              </a:rPr>
            </a:b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36280C89-8FF4-4562-80F1-A737C89F2B5C}"/>
              </a:ext>
            </a:extLst>
          </p:cNvPr>
          <p:cNvSpPr txBox="1"/>
          <p:nvPr/>
        </p:nvSpPr>
        <p:spPr>
          <a:xfrm>
            <a:off x="449769" y="5100638"/>
            <a:ext cx="381855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Desa Burton,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Executive Director, </a:t>
            </a:r>
            <a:r>
              <a:rPr kumimoji="0" lang="en-US" sz="1600" b="0" i="0" u="none" strike="noStrike" kern="1200" cap="none" spc="0" normalizeH="0" baseline="0" noProof="0" dirty="0" err="1">
                <a:ln>
                  <a:noFill/>
                </a:ln>
                <a:solidFill>
                  <a:srgbClr val="000000"/>
                </a:solidFill>
                <a:effectLst/>
                <a:uLnTx/>
                <a:uFillTx/>
                <a:latin typeface="Arial"/>
                <a:ea typeface="+mn-ea"/>
                <a:cs typeface="+mn-cs"/>
              </a:rPr>
              <a:t>Zipcode</a:t>
            </a:r>
            <a:r>
              <a:rPr kumimoji="0" lang="en-US" sz="1600" b="0" i="0" u="none" strike="noStrike" kern="1200" cap="none" spc="0" normalizeH="0" baseline="0" noProof="0" dirty="0">
                <a:ln>
                  <a:noFill/>
                </a:ln>
                <a:solidFill>
                  <a:srgbClr val="000000"/>
                </a:solidFill>
                <a:effectLst/>
                <a:uLnTx/>
                <a:uFillTx/>
                <a:latin typeface="Arial"/>
                <a:ea typeface="+mn-ea"/>
                <a:cs typeface="+mn-cs"/>
              </a:rPr>
              <a:t> Wilmington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De</a:t>
            </a:r>
          </a:p>
        </p:txBody>
      </p:sp>
    </p:spTree>
    <p:extLst>
      <p:ext uri="{BB962C8B-B14F-4D97-AF65-F5344CB8AC3E}">
        <p14:creationId xmlns:p14="http://schemas.microsoft.com/office/powerpoint/2010/main" val="2394072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F29CF-AF18-4CCC-B1AB-0F1324022604}"/>
              </a:ext>
            </a:extLst>
          </p:cNvPr>
          <p:cNvSpPr>
            <a:spLocks noGrp="1"/>
          </p:cNvSpPr>
          <p:nvPr>
            <p:ph type="title"/>
          </p:nvPr>
        </p:nvSpPr>
        <p:spPr>
          <a:xfrm>
            <a:off x="789781" y="-50007"/>
            <a:ext cx="7767637" cy="1143000"/>
          </a:xfrm>
        </p:spPr>
        <p:txBody>
          <a:bodyPr/>
          <a:lstStyle/>
          <a:p>
            <a:r>
              <a:rPr lang="en-US" dirty="0"/>
              <a:t>Approaches to growing the Healthcare Workforce in Delaware </a:t>
            </a:r>
          </a:p>
        </p:txBody>
      </p:sp>
      <p:sp>
        <p:nvSpPr>
          <p:cNvPr id="3" name="Content Placeholder 2">
            <a:extLst>
              <a:ext uri="{FF2B5EF4-FFF2-40B4-BE49-F238E27FC236}">
                <a16:creationId xmlns:a16="http://schemas.microsoft.com/office/drawing/2014/main" id="{CA941B07-8643-475B-A476-C388C3198CCF}"/>
              </a:ext>
            </a:extLst>
          </p:cNvPr>
          <p:cNvSpPr>
            <a:spLocks noGrp="1"/>
          </p:cNvSpPr>
          <p:nvPr>
            <p:ph idx="1"/>
          </p:nvPr>
        </p:nvSpPr>
        <p:spPr>
          <a:xfrm>
            <a:off x="106369" y="1400181"/>
            <a:ext cx="7767637" cy="5372094"/>
          </a:xfrm>
        </p:spPr>
        <p:txBody>
          <a:bodyPr>
            <a:normAutofit/>
          </a:bodyPr>
          <a:lstStyle/>
          <a:p>
            <a:pPr marL="342891" lvl="1" indent="0">
              <a:buNone/>
            </a:pPr>
            <a:r>
              <a:rPr lang="en-US" b="1" dirty="0">
                <a:solidFill>
                  <a:schemeClr val="accent6"/>
                </a:solidFill>
              </a:rPr>
              <a:t>Importance of linking health workforce with state agencies, healthcare systems, educational institutions, DOL, DOE, </a:t>
            </a:r>
            <a:r>
              <a:rPr lang="en-US" b="1" dirty="0" err="1">
                <a:solidFill>
                  <a:schemeClr val="accent6"/>
                </a:solidFill>
              </a:rPr>
              <a:t>DHSS,etc</a:t>
            </a:r>
            <a:r>
              <a:rPr lang="en-US" b="1" dirty="0">
                <a:solidFill>
                  <a:schemeClr val="accent6"/>
                </a:solidFill>
              </a:rPr>
              <a:t>.  </a:t>
            </a:r>
          </a:p>
          <a:p>
            <a:pPr marL="342891" lvl="1" indent="0">
              <a:buNone/>
            </a:pPr>
            <a:endParaRPr lang="en-US" dirty="0">
              <a:solidFill>
                <a:schemeClr val="accent6"/>
              </a:solidFill>
            </a:endParaRPr>
          </a:p>
          <a:p>
            <a:pPr lvl="1"/>
            <a:r>
              <a:rPr lang="en-US" dirty="0">
                <a:solidFill>
                  <a:schemeClr val="accent6"/>
                </a:solidFill>
              </a:rPr>
              <a:t>Establishing a new position  “Director of Healthcare Workforce”  to work across the agencies, healthcare systems, community and philanthropic groups, is this state driven or public/private partnership </a:t>
            </a:r>
          </a:p>
          <a:p>
            <a:pPr marL="342891" lvl="1" indent="0">
              <a:buNone/>
            </a:pPr>
            <a:endParaRPr lang="en-US" dirty="0">
              <a:solidFill>
                <a:schemeClr val="accent6"/>
              </a:solidFill>
            </a:endParaRPr>
          </a:p>
          <a:p>
            <a:pPr lvl="1"/>
            <a:r>
              <a:rPr lang="en-US" dirty="0">
                <a:solidFill>
                  <a:schemeClr val="accent6"/>
                </a:solidFill>
              </a:rPr>
              <a:t>	Establishing a Taskforce or Council on Health Workforce Education 	and Training, through statute or executive order </a:t>
            </a:r>
          </a:p>
          <a:p>
            <a:pPr lvl="1"/>
            <a:endParaRPr lang="en-US" dirty="0">
              <a:solidFill>
                <a:schemeClr val="accent6"/>
              </a:solidFill>
            </a:endParaRPr>
          </a:p>
          <a:p>
            <a:pPr lvl="1"/>
            <a:r>
              <a:rPr lang="en-US" dirty="0">
                <a:solidFill>
                  <a:schemeClr val="accent6"/>
                </a:solidFill>
              </a:rPr>
              <a:t> Funding through state investment in healthcare workforce </a:t>
            </a:r>
          </a:p>
          <a:p>
            <a:pPr lvl="1"/>
            <a:endParaRPr lang="en-US" dirty="0">
              <a:solidFill>
                <a:schemeClr val="accent6"/>
              </a:solidFill>
            </a:endParaRPr>
          </a:p>
          <a:p>
            <a:pPr lvl="1"/>
            <a:r>
              <a:rPr lang="en-US" dirty="0">
                <a:solidFill>
                  <a:schemeClr val="accent6"/>
                </a:solidFill>
              </a:rPr>
              <a:t>Review proposed healthcare legislation </a:t>
            </a:r>
          </a:p>
          <a:p>
            <a:pPr lvl="1"/>
            <a:endParaRPr lang="en-US" dirty="0">
              <a:solidFill>
                <a:schemeClr val="accent6"/>
              </a:solidFill>
            </a:endParaRPr>
          </a:p>
          <a:p>
            <a:pPr lvl="1"/>
            <a:endParaRPr lang="en-US" dirty="0">
              <a:solidFill>
                <a:schemeClr val="accent6"/>
              </a:solidFill>
            </a:endParaRPr>
          </a:p>
          <a:p>
            <a:pPr lvl="1"/>
            <a:endParaRPr lang="en-US" dirty="0">
              <a:solidFill>
                <a:schemeClr val="accent6"/>
              </a:solidFill>
            </a:endParaRPr>
          </a:p>
          <a:p>
            <a:pPr marL="342891" lvl="1" indent="0">
              <a:buNone/>
            </a:pPr>
            <a:endParaRPr lang="en-US" dirty="0">
              <a:solidFill>
                <a:schemeClr val="accent6"/>
              </a:solidFill>
            </a:endParaRPr>
          </a:p>
          <a:p>
            <a:pPr marL="342891" lvl="1" indent="0">
              <a:buNone/>
            </a:pPr>
            <a:endParaRPr lang="en-US" dirty="0">
              <a:solidFill>
                <a:schemeClr val="accent6"/>
              </a:solidFill>
            </a:endParaRPr>
          </a:p>
          <a:p>
            <a:pPr marL="0" indent="0">
              <a:buNone/>
            </a:pPr>
            <a:endParaRPr lang="en-US" dirty="0"/>
          </a:p>
        </p:txBody>
      </p:sp>
      <p:sp>
        <p:nvSpPr>
          <p:cNvPr id="4" name="Slide Number Placeholder 3">
            <a:extLst>
              <a:ext uri="{FF2B5EF4-FFF2-40B4-BE49-F238E27FC236}">
                <a16:creationId xmlns:a16="http://schemas.microsoft.com/office/drawing/2014/main" id="{133A5D22-58A8-4504-B194-10540A1779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2789313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F29CF-AF18-4CCC-B1AB-0F1324022604}"/>
              </a:ext>
            </a:extLst>
          </p:cNvPr>
          <p:cNvSpPr>
            <a:spLocks noGrp="1"/>
          </p:cNvSpPr>
          <p:nvPr>
            <p:ph type="title"/>
          </p:nvPr>
        </p:nvSpPr>
        <p:spPr>
          <a:xfrm>
            <a:off x="789781" y="-50007"/>
            <a:ext cx="7767637" cy="1143000"/>
          </a:xfrm>
        </p:spPr>
        <p:txBody>
          <a:bodyPr/>
          <a:lstStyle/>
          <a:p>
            <a:r>
              <a:rPr lang="en-US" dirty="0"/>
              <a:t>Approaches to growing the Healthcare Workforce in Delaware (draft) </a:t>
            </a:r>
          </a:p>
        </p:txBody>
      </p:sp>
      <p:sp>
        <p:nvSpPr>
          <p:cNvPr id="3" name="Content Placeholder 2">
            <a:extLst>
              <a:ext uri="{FF2B5EF4-FFF2-40B4-BE49-F238E27FC236}">
                <a16:creationId xmlns:a16="http://schemas.microsoft.com/office/drawing/2014/main" id="{CA941B07-8643-475B-A476-C388C3198CCF}"/>
              </a:ext>
            </a:extLst>
          </p:cNvPr>
          <p:cNvSpPr>
            <a:spLocks noGrp="1"/>
          </p:cNvSpPr>
          <p:nvPr>
            <p:ph idx="1"/>
          </p:nvPr>
        </p:nvSpPr>
        <p:spPr>
          <a:xfrm>
            <a:off x="149231" y="807248"/>
            <a:ext cx="7767637" cy="5643558"/>
          </a:xfrm>
        </p:spPr>
        <p:txBody>
          <a:bodyPr>
            <a:normAutofit fontScale="92500" lnSpcReduction="20000"/>
          </a:bodyPr>
          <a:lstStyle/>
          <a:p>
            <a:pPr lvl="1"/>
            <a:endParaRPr lang="en-US" dirty="0">
              <a:solidFill>
                <a:schemeClr val="accent6"/>
              </a:solidFill>
            </a:endParaRPr>
          </a:p>
          <a:p>
            <a:pPr lvl="1"/>
            <a:endParaRPr lang="en-US" dirty="0">
              <a:solidFill>
                <a:schemeClr val="accent6"/>
              </a:solidFill>
            </a:endParaRPr>
          </a:p>
          <a:p>
            <a:pPr marL="342891" lvl="1" indent="0">
              <a:buNone/>
            </a:pPr>
            <a:r>
              <a:rPr lang="en-US" b="1" dirty="0">
                <a:solidFill>
                  <a:schemeClr val="accent6"/>
                </a:solidFill>
              </a:rPr>
              <a:t>Data refinement and analysis </a:t>
            </a:r>
          </a:p>
          <a:p>
            <a:pPr marL="342891" lvl="1" indent="0">
              <a:buNone/>
            </a:pPr>
            <a:endParaRPr lang="en-US" b="1" dirty="0">
              <a:solidFill>
                <a:schemeClr val="accent6"/>
              </a:solidFill>
            </a:endParaRPr>
          </a:p>
          <a:p>
            <a:pPr lvl="1"/>
            <a:r>
              <a:rPr lang="en-US" dirty="0">
                <a:solidFill>
                  <a:schemeClr val="accent6"/>
                </a:solidFill>
              </a:rPr>
              <a:t>Refine data by additional survey questions as used by other states to </a:t>
            </a:r>
          </a:p>
          <a:p>
            <a:pPr marL="342891" lvl="1" indent="0">
              <a:buNone/>
            </a:pPr>
            <a:r>
              <a:rPr lang="en-US" dirty="0">
                <a:solidFill>
                  <a:schemeClr val="accent6"/>
                </a:solidFill>
              </a:rPr>
              <a:t>      confirm work in the state, etc.  </a:t>
            </a:r>
          </a:p>
          <a:p>
            <a:pPr marL="342891" lvl="1" indent="0">
              <a:buNone/>
            </a:pPr>
            <a:endParaRPr lang="en-US" dirty="0">
              <a:solidFill>
                <a:schemeClr val="accent6"/>
              </a:solidFill>
            </a:endParaRPr>
          </a:p>
          <a:p>
            <a:pPr lvl="1"/>
            <a:r>
              <a:rPr lang="en-US" dirty="0">
                <a:solidFill>
                  <a:schemeClr val="accent6"/>
                </a:solidFill>
              </a:rPr>
              <a:t>Surveys to determine current vacancies and needs</a:t>
            </a:r>
          </a:p>
          <a:p>
            <a:pPr marL="342891" lvl="1" indent="0">
              <a:buNone/>
            </a:pPr>
            <a:endParaRPr lang="en-US" dirty="0">
              <a:solidFill>
                <a:schemeClr val="accent6"/>
              </a:solidFill>
            </a:endParaRPr>
          </a:p>
          <a:p>
            <a:pPr lvl="1"/>
            <a:r>
              <a:rPr lang="en-US" dirty="0">
                <a:solidFill>
                  <a:schemeClr val="accent6"/>
                </a:solidFill>
              </a:rPr>
              <a:t>Surveys to determine capacity to educate and train </a:t>
            </a:r>
          </a:p>
          <a:p>
            <a:pPr marL="342891" lvl="1" indent="0">
              <a:buNone/>
            </a:pPr>
            <a:r>
              <a:rPr lang="en-US" dirty="0">
                <a:solidFill>
                  <a:schemeClr val="accent6"/>
                </a:solidFill>
              </a:rPr>
              <a:t>	health workforce </a:t>
            </a:r>
          </a:p>
          <a:p>
            <a:pPr marL="342891" lvl="1" indent="0">
              <a:buNone/>
            </a:pPr>
            <a:endParaRPr lang="en-US" dirty="0">
              <a:solidFill>
                <a:schemeClr val="accent6"/>
              </a:solidFill>
            </a:endParaRPr>
          </a:p>
          <a:p>
            <a:pPr marL="0" indent="0">
              <a:buNone/>
            </a:pPr>
            <a:r>
              <a:rPr lang="en-US" b="1" dirty="0">
                <a:solidFill>
                  <a:schemeClr val="accent6"/>
                </a:solidFill>
              </a:rPr>
              <a:t>	Funding: </a:t>
            </a:r>
          </a:p>
          <a:p>
            <a:pPr marL="705792" lvl="1" indent="-285750"/>
            <a:r>
              <a:rPr lang="en-US" dirty="0">
                <a:solidFill>
                  <a:schemeClr val="accent6"/>
                </a:solidFill>
              </a:rPr>
              <a:t>Grow investments in education pipelines of Health Workforce </a:t>
            </a:r>
          </a:p>
          <a:p>
            <a:pPr marL="705792" lvl="1" indent="-285750"/>
            <a:endParaRPr lang="en-US" dirty="0">
              <a:solidFill>
                <a:schemeClr val="accent6"/>
              </a:solidFill>
            </a:endParaRPr>
          </a:p>
          <a:p>
            <a:pPr marL="705792" lvl="1" indent="-285750"/>
            <a:r>
              <a:rPr lang="en-US" dirty="0">
                <a:solidFill>
                  <a:schemeClr val="accent6"/>
                </a:solidFill>
              </a:rPr>
              <a:t>Enhance Loan repayment Programs</a:t>
            </a:r>
          </a:p>
          <a:p>
            <a:pPr marL="705792" lvl="1" indent="-285750"/>
            <a:endParaRPr lang="en-US" dirty="0">
              <a:solidFill>
                <a:schemeClr val="accent6"/>
              </a:solidFill>
            </a:endParaRPr>
          </a:p>
          <a:p>
            <a:pPr marL="705792" lvl="1" indent="-285750"/>
            <a:r>
              <a:rPr lang="en-US" dirty="0">
                <a:solidFill>
                  <a:schemeClr val="accent6"/>
                </a:solidFill>
              </a:rPr>
              <a:t>Student loans for service in rural, and underserved populations</a:t>
            </a:r>
          </a:p>
          <a:p>
            <a:pPr marL="705792" lvl="1" indent="-285750"/>
            <a:endParaRPr lang="en-US" dirty="0">
              <a:solidFill>
                <a:schemeClr val="accent6"/>
              </a:solidFill>
            </a:endParaRPr>
          </a:p>
          <a:p>
            <a:pPr marL="342891" lvl="1" indent="0">
              <a:buNone/>
            </a:pPr>
            <a:r>
              <a:rPr lang="en-US" b="1" dirty="0">
                <a:solidFill>
                  <a:schemeClr val="accent6"/>
                </a:solidFill>
              </a:rPr>
              <a:t>Annual Health Workforce Summit  </a:t>
            </a:r>
          </a:p>
          <a:p>
            <a:pPr marL="342891" lvl="1" indent="0">
              <a:buNone/>
            </a:pPr>
            <a:r>
              <a:rPr lang="en-US" b="1" dirty="0">
                <a:solidFill>
                  <a:schemeClr val="accent6"/>
                </a:solidFill>
              </a:rPr>
              <a:t>	</a:t>
            </a:r>
            <a:r>
              <a:rPr lang="en-US" dirty="0">
                <a:solidFill>
                  <a:schemeClr val="accent6"/>
                </a:solidFill>
              </a:rPr>
              <a:t>to brainstorm ideas to enhance health workforce </a:t>
            </a:r>
          </a:p>
          <a:p>
            <a:pPr marL="705792" lvl="1" indent="-285750"/>
            <a:endParaRPr lang="en-US" dirty="0">
              <a:solidFill>
                <a:schemeClr val="accent6"/>
              </a:solidFill>
            </a:endParaRPr>
          </a:p>
          <a:p>
            <a:pPr marL="705792" lvl="1" indent="-285750"/>
            <a:endParaRPr lang="en-US" dirty="0">
              <a:solidFill>
                <a:schemeClr val="accent6"/>
              </a:solidFill>
            </a:endParaRPr>
          </a:p>
          <a:p>
            <a:pPr marL="705792" lvl="1" indent="-285750"/>
            <a:endParaRPr lang="en-US" dirty="0">
              <a:solidFill>
                <a:schemeClr val="accent6"/>
              </a:solidFill>
            </a:endParaRPr>
          </a:p>
          <a:p>
            <a:pPr marL="342891" lvl="1" indent="0">
              <a:buNone/>
            </a:pPr>
            <a:endParaRPr lang="en-US" dirty="0">
              <a:solidFill>
                <a:schemeClr val="accent6"/>
              </a:solidFill>
            </a:endParaRPr>
          </a:p>
          <a:p>
            <a:pPr marL="342891" lvl="1" indent="0">
              <a:buNone/>
            </a:pPr>
            <a:endParaRPr lang="en-US" dirty="0">
              <a:solidFill>
                <a:schemeClr val="accent6"/>
              </a:solidFill>
            </a:endParaRPr>
          </a:p>
          <a:p>
            <a:pPr marL="342891" lvl="1" indent="0">
              <a:buNone/>
            </a:pPr>
            <a:endParaRPr lang="en-US" dirty="0">
              <a:solidFill>
                <a:schemeClr val="accent6"/>
              </a:solidFill>
            </a:endParaRPr>
          </a:p>
          <a:p>
            <a:pPr marL="342891" lvl="1" indent="0">
              <a:buNone/>
            </a:pPr>
            <a:endParaRPr lang="en-US" dirty="0">
              <a:solidFill>
                <a:schemeClr val="accent6"/>
              </a:solidFill>
            </a:endParaRPr>
          </a:p>
          <a:p>
            <a:pPr marL="342891" lvl="1" indent="0">
              <a:buNone/>
            </a:pPr>
            <a:endParaRPr lang="en-US" dirty="0">
              <a:solidFill>
                <a:schemeClr val="accent6"/>
              </a:solidFill>
            </a:endParaRPr>
          </a:p>
          <a:p>
            <a:pPr marL="0" indent="0">
              <a:buNone/>
            </a:pPr>
            <a:endParaRPr lang="en-US" dirty="0"/>
          </a:p>
        </p:txBody>
      </p:sp>
      <p:sp>
        <p:nvSpPr>
          <p:cNvPr id="4" name="Slide Number Placeholder 3">
            <a:extLst>
              <a:ext uri="{FF2B5EF4-FFF2-40B4-BE49-F238E27FC236}">
                <a16:creationId xmlns:a16="http://schemas.microsoft.com/office/drawing/2014/main" id="{133A5D22-58A8-4504-B194-10540A1779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F6B9C3-684B-44AE-B018-336CC860393B}" type="slidenum">
              <a:rPr kumimoji="0" lang="en-US" altLang="en-US" sz="751" b="0" i="0" u="none" strike="noStrike" kern="1200" cap="none" spc="0" normalizeH="0" baseline="0" noProof="0" smtClean="0">
                <a:ln>
                  <a:noFill/>
                </a:ln>
                <a:solidFill>
                  <a:srgbClr val="FFFFFF"/>
                </a:solidFill>
                <a:effectLst/>
                <a:uLnTx/>
                <a:uFillTx/>
                <a:latin typeface="Times" panose="02020603050405020304" pitchFamily="18" charset="0"/>
                <a:ea typeface="+mn-ea"/>
                <a:cs typeface="Times"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altLang="en-US" sz="751"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1423325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0C59-3B86-4112-8791-65048D80EF8F}"/>
              </a:ext>
            </a:extLst>
          </p:cNvPr>
          <p:cNvSpPr>
            <a:spLocks noGrp="1"/>
          </p:cNvSpPr>
          <p:nvPr>
            <p:ph type="title"/>
          </p:nvPr>
        </p:nvSpPr>
        <p:spPr>
          <a:xfrm>
            <a:off x="201619" y="114300"/>
            <a:ext cx="8806649" cy="1143000"/>
          </a:xfrm>
        </p:spPr>
        <p:txBody>
          <a:bodyPr>
            <a:normAutofit/>
          </a:bodyPr>
          <a:lstStyle/>
          <a:p>
            <a:r>
              <a:rPr lang="en-US" sz="2200" b="1" dirty="0">
                <a:solidFill>
                  <a:schemeClr val="bg1"/>
                </a:solidFill>
              </a:rPr>
              <a:t>Workforce Summit to bring together state and national leaders 	to discuss current data, projections, and path forward </a:t>
            </a:r>
            <a:br>
              <a:rPr lang="en-US" b="1" dirty="0">
                <a:solidFill>
                  <a:schemeClr val="accent6"/>
                </a:solidFill>
              </a:rPr>
            </a:br>
            <a:endParaRPr lang="en-US" dirty="0"/>
          </a:p>
        </p:txBody>
      </p:sp>
      <p:sp>
        <p:nvSpPr>
          <p:cNvPr id="3" name="Content Placeholder 2">
            <a:extLst>
              <a:ext uri="{FF2B5EF4-FFF2-40B4-BE49-F238E27FC236}">
                <a16:creationId xmlns:a16="http://schemas.microsoft.com/office/drawing/2014/main" id="{BF9DE112-6DB5-4D6D-BB9F-6AFA5D4183EC}"/>
              </a:ext>
            </a:extLst>
          </p:cNvPr>
          <p:cNvSpPr>
            <a:spLocks noGrp="1"/>
          </p:cNvSpPr>
          <p:nvPr>
            <p:ph idx="1"/>
          </p:nvPr>
        </p:nvSpPr>
        <p:spPr>
          <a:xfrm>
            <a:off x="201619" y="1039823"/>
            <a:ext cx="8429625" cy="5653870"/>
          </a:xfrm>
        </p:spPr>
        <p:txBody>
          <a:bodyPr>
            <a:normAutofit fontScale="92500" lnSpcReduction="10000"/>
          </a:bodyPr>
          <a:lstStyle/>
          <a:p>
            <a:pPr marL="0" indent="0">
              <a:buNone/>
            </a:pPr>
            <a:r>
              <a:rPr lang="en-US" b="1" dirty="0">
                <a:solidFill>
                  <a:schemeClr val="accent6"/>
                </a:solidFill>
              </a:rPr>
              <a:t>	    Topics could include but are not limited to: </a:t>
            </a:r>
          </a:p>
          <a:p>
            <a:pPr marL="285750" indent="-285750"/>
            <a:r>
              <a:rPr lang="en-US" dirty="0">
                <a:solidFill>
                  <a:schemeClr val="accent6"/>
                </a:solidFill>
              </a:rPr>
              <a:t>	How do we enhance clinical training opportunities in Delaware for all health 	professionals? </a:t>
            </a:r>
          </a:p>
          <a:p>
            <a:pPr marL="285750" indent="-285750"/>
            <a:r>
              <a:rPr lang="en-US" dirty="0">
                <a:solidFill>
                  <a:schemeClr val="accent6"/>
                </a:solidFill>
              </a:rPr>
              <a:t>Can we successfully use high fidelity simulation to replace some clinical hours in 	more of the health professions? </a:t>
            </a:r>
          </a:p>
          <a:p>
            <a:pPr marL="285750" indent="-285750"/>
            <a:r>
              <a:rPr lang="en-US" dirty="0">
                <a:solidFill>
                  <a:schemeClr val="accent6"/>
                </a:solidFill>
              </a:rPr>
              <a:t>Can we create training tracks that better link academic programs to hospitals for 	clinical rotations</a:t>
            </a:r>
          </a:p>
          <a:p>
            <a:pPr marL="285750" indent="-285750"/>
            <a:r>
              <a:rPr lang="en-US" dirty="0">
                <a:solidFill>
                  <a:schemeClr val="accent6"/>
                </a:solidFill>
              </a:rPr>
              <a:t>Can we develop accelerated education programs, certificate and digital badge 	programs for new learners and retraining current workforce. </a:t>
            </a:r>
          </a:p>
          <a:p>
            <a:pPr marL="285750" indent="-285750"/>
            <a:r>
              <a:rPr lang="en-US" dirty="0">
                <a:solidFill>
                  <a:schemeClr val="accent6"/>
                </a:solidFill>
              </a:rPr>
              <a:t> Expand affordable housing for workforce or special tax credits, assistance with rental cost for health professionals in high cost 	areas or limited housing areas </a:t>
            </a:r>
          </a:p>
          <a:p>
            <a:pPr marL="285750" indent="-285750"/>
            <a:r>
              <a:rPr lang="en-US" dirty="0">
                <a:solidFill>
                  <a:schemeClr val="accent6"/>
                </a:solidFill>
              </a:rPr>
              <a:t>Fellowship programs for NPs and PAs with FQHC and others</a:t>
            </a:r>
          </a:p>
          <a:p>
            <a:pPr marL="285750" indent="-285750"/>
            <a:r>
              <a:rPr lang="en-US" dirty="0">
                <a:solidFill>
                  <a:schemeClr val="accent6"/>
                </a:solidFill>
              </a:rPr>
              <a:t>Special assistance with capital funding for creation of new primary care centers in 	HIPSA areas that include a requirement for training of health professionals for 5yrs</a:t>
            </a:r>
          </a:p>
          <a:p>
            <a:pPr marL="285750" indent="-285750"/>
            <a:r>
              <a:rPr lang="en-US" dirty="0">
                <a:solidFill>
                  <a:schemeClr val="accent6"/>
                </a:solidFill>
              </a:rPr>
              <a:t>Leverage innovation and technology to increase efficiency, and lessen workload to decrease burn out and enhance retention</a:t>
            </a:r>
          </a:p>
          <a:p>
            <a:pPr marL="285750" indent="-285750"/>
            <a:r>
              <a:rPr lang="en-US" dirty="0">
                <a:solidFill>
                  <a:schemeClr val="accent6"/>
                </a:solidFill>
              </a:rPr>
              <a:t>Focused efforts on the development of “Hospitals at Home “ model. </a:t>
            </a:r>
          </a:p>
          <a:p>
            <a:pPr marL="285750" indent="-285750"/>
            <a:r>
              <a:rPr lang="en-US" dirty="0">
                <a:solidFill>
                  <a:schemeClr val="accent6"/>
                </a:solidFill>
              </a:rPr>
              <a:t>Move away from fee for service models which encourage over utilization of healthcare services to value based care models which </a:t>
            </a:r>
          </a:p>
          <a:p>
            <a:pPr marL="420042" lvl="1" indent="0">
              <a:buNone/>
            </a:pPr>
            <a:r>
              <a:rPr lang="en-US" dirty="0">
                <a:solidFill>
                  <a:schemeClr val="accent6"/>
                </a:solidFill>
              </a:rPr>
              <a:t>reduce the strain on healthcare workforce.</a:t>
            </a:r>
          </a:p>
        </p:txBody>
      </p:sp>
    </p:spTree>
    <p:extLst>
      <p:ext uri="{BB962C8B-B14F-4D97-AF65-F5344CB8AC3E}">
        <p14:creationId xmlns:p14="http://schemas.microsoft.com/office/powerpoint/2010/main" val="2865545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602FD7-AAA1-4732-AC8D-A96B567FEAF5}"/>
              </a:ext>
            </a:extLst>
          </p:cNvPr>
          <p:cNvSpPr>
            <a:spLocks noGrp="1"/>
          </p:cNvSpPr>
          <p:nvPr>
            <p:ph idx="1"/>
          </p:nvPr>
        </p:nvSpPr>
        <p:spPr>
          <a:xfrm>
            <a:off x="57150" y="1285875"/>
            <a:ext cx="6850856" cy="5097469"/>
          </a:xfrm>
        </p:spPr>
        <p:txBody>
          <a:bodyPr>
            <a:normAutofit/>
          </a:bodyPr>
          <a:lstStyle/>
          <a:p>
            <a:pPr marL="0" indent="0" algn="ctr">
              <a:buNone/>
            </a:pPr>
            <a:r>
              <a:rPr lang="en-US" sz="2800" dirty="0">
                <a:solidFill>
                  <a:schemeClr val="accent6"/>
                </a:solidFill>
              </a:rPr>
              <a:t>How do we make Health and</a:t>
            </a:r>
          </a:p>
          <a:p>
            <a:pPr marL="0" indent="0" algn="ctr">
              <a:buNone/>
            </a:pPr>
            <a:r>
              <a:rPr lang="en-US" sz="2800" dirty="0">
                <a:solidFill>
                  <a:schemeClr val="accent6"/>
                </a:solidFill>
              </a:rPr>
              <a:t> Health Workforce </a:t>
            </a:r>
          </a:p>
          <a:p>
            <a:pPr marL="0" indent="0" algn="ctr">
              <a:buNone/>
            </a:pPr>
            <a:r>
              <a:rPr lang="en-US" sz="2800" dirty="0">
                <a:solidFill>
                  <a:schemeClr val="accent6"/>
                </a:solidFill>
              </a:rPr>
              <a:t>a key priority for Delaware? </a:t>
            </a:r>
          </a:p>
          <a:p>
            <a:pPr marL="0" indent="0" algn="ctr">
              <a:buNone/>
            </a:pPr>
            <a:endParaRPr lang="en-US" sz="2200" dirty="0">
              <a:solidFill>
                <a:schemeClr val="accent6"/>
              </a:solidFill>
            </a:endParaRPr>
          </a:p>
          <a:p>
            <a:pPr marL="0" indent="0" algn="ctr">
              <a:buNone/>
            </a:pPr>
            <a:r>
              <a:rPr lang="en-US" sz="2200" dirty="0">
                <a:solidFill>
                  <a:schemeClr val="accent6"/>
                </a:solidFill>
              </a:rPr>
              <a:t>	We need to create a structured effort to engage</a:t>
            </a:r>
          </a:p>
          <a:p>
            <a:pPr marL="0" indent="0" algn="ctr">
              <a:buNone/>
            </a:pPr>
            <a:r>
              <a:rPr lang="en-US" sz="2200" dirty="0">
                <a:solidFill>
                  <a:schemeClr val="accent6"/>
                </a:solidFill>
              </a:rPr>
              <a:t>   	all stake holders in the clinical, educational and</a:t>
            </a:r>
          </a:p>
          <a:p>
            <a:pPr marL="0" indent="0" algn="ctr">
              <a:buNone/>
            </a:pPr>
            <a:r>
              <a:rPr lang="en-US" sz="2200" dirty="0">
                <a:solidFill>
                  <a:schemeClr val="accent6"/>
                </a:solidFill>
              </a:rPr>
              <a:t> business community in Delaware to create a</a:t>
            </a:r>
          </a:p>
          <a:p>
            <a:pPr marL="0" indent="0" algn="ctr">
              <a:buNone/>
            </a:pPr>
            <a:r>
              <a:rPr lang="en-US" sz="2200" dirty="0">
                <a:solidFill>
                  <a:schemeClr val="accent6"/>
                </a:solidFill>
              </a:rPr>
              <a:t> stronger health workforce that leads to better </a:t>
            </a:r>
          </a:p>
          <a:p>
            <a:pPr marL="0" indent="0" algn="ctr">
              <a:buNone/>
            </a:pPr>
            <a:r>
              <a:rPr lang="en-US" sz="2200" dirty="0">
                <a:solidFill>
                  <a:schemeClr val="accent6"/>
                </a:solidFill>
              </a:rPr>
              <a:t>health outcomes for the people of Delaware. </a:t>
            </a:r>
          </a:p>
        </p:txBody>
      </p:sp>
      <p:pic>
        <p:nvPicPr>
          <p:cNvPr id="1028" name="Picture 4" descr="Map of the us state delaware Royalty Free Vector Image">
            <a:extLst>
              <a:ext uri="{FF2B5EF4-FFF2-40B4-BE49-F238E27FC236}">
                <a16:creationId xmlns:a16="http://schemas.microsoft.com/office/drawing/2014/main" id="{C0F7F004-DB20-4B5F-B029-E1F708B7055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93694" y="2100263"/>
            <a:ext cx="2257425" cy="402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573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437E-C26F-0545-D833-D6F65144FBB6}"/>
              </a:ext>
            </a:extLst>
          </p:cNvPr>
          <p:cNvSpPr>
            <a:spLocks noGrp="1"/>
          </p:cNvSpPr>
          <p:nvPr>
            <p:ph type="title"/>
          </p:nvPr>
        </p:nvSpPr>
        <p:spPr/>
        <p:txBody>
          <a:bodyPr/>
          <a:lstStyle/>
          <a:p>
            <a:r>
              <a:rPr lang="en-US" dirty="0"/>
              <a:t>Public Comment </a:t>
            </a:r>
          </a:p>
        </p:txBody>
      </p:sp>
      <p:sp>
        <p:nvSpPr>
          <p:cNvPr id="3" name="Content Placeholder 2">
            <a:extLst>
              <a:ext uri="{FF2B5EF4-FFF2-40B4-BE49-F238E27FC236}">
                <a16:creationId xmlns:a16="http://schemas.microsoft.com/office/drawing/2014/main" id="{7409411C-B9A4-9D54-2E32-DFC3ECE57F87}"/>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2173D981-01A4-D2F4-4309-878CE2BA23A0}"/>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826176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FE1FF-F44C-E4EB-78FE-9FFAB7CD404E}"/>
              </a:ext>
            </a:extLst>
          </p:cNvPr>
          <p:cNvSpPr>
            <a:spLocks noGrp="1"/>
          </p:cNvSpPr>
          <p:nvPr>
            <p:ph type="title"/>
          </p:nvPr>
        </p:nvSpPr>
        <p:spPr/>
        <p:txBody>
          <a:bodyPr/>
          <a:lstStyle/>
          <a:p>
            <a:r>
              <a:rPr lang="en-US" dirty="0"/>
              <a:t>Set DHCC Calendar For 2024 </a:t>
            </a:r>
          </a:p>
        </p:txBody>
      </p:sp>
      <p:sp>
        <p:nvSpPr>
          <p:cNvPr id="3" name="Content Placeholder 2">
            <a:extLst>
              <a:ext uri="{FF2B5EF4-FFF2-40B4-BE49-F238E27FC236}">
                <a16:creationId xmlns:a16="http://schemas.microsoft.com/office/drawing/2014/main" id="{E58FD2F5-FA7D-7F93-3291-268632903771}"/>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C0D4BD7-246A-BDA5-5926-D16E339DE9C2}"/>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777921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8C912-A060-BD15-82D4-5527BC036387}"/>
              </a:ext>
            </a:extLst>
          </p:cNvPr>
          <p:cNvSpPr>
            <a:spLocks noGrp="1"/>
          </p:cNvSpPr>
          <p:nvPr>
            <p:ph type="title"/>
          </p:nvPr>
        </p:nvSpPr>
        <p:spPr/>
        <p:txBody>
          <a:bodyPr/>
          <a:lstStyle/>
          <a:p>
            <a:r>
              <a:rPr lang="en-US" dirty="0"/>
              <a:t>Adjourn </a:t>
            </a:r>
          </a:p>
        </p:txBody>
      </p:sp>
      <p:sp>
        <p:nvSpPr>
          <p:cNvPr id="3" name="Content Placeholder 2">
            <a:extLst>
              <a:ext uri="{FF2B5EF4-FFF2-40B4-BE49-F238E27FC236}">
                <a16:creationId xmlns:a16="http://schemas.microsoft.com/office/drawing/2014/main" id="{1B901D22-3595-FA88-4F04-4E033B1FBC81}"/>
              </a:ext>
            </a:extLst>
          </p:cNvPr>
          <p:cNvSpPr>
            <a:spLocks noGrp="1"/>
          </p:cNvSpPr>
          <p:nvPr>
            <p:ph idx="1"/>
          </p:nvPr>
        </p:nvSpPr>
        <p:spPr/>
        <p:txBody>
          <a:bodyPr/>
          <a:lstStyle/>
          <a:p>
            <a:pPr marL="0" marR="0" indent="0" algn="ctr">
              <a:spcBef>
                <a:spcPts val="0"/>
              </a:spcBef>
              <a:spcAft>
                <a:spcPts val="0"/>
              </a:spcAft>
              <a:buNone/>
            </a:pPr>
            <a:r>
              <a:rPr lang="en-US" sz="1800" b="1" u="sng" dirty="0">
                <a:effectLst/>
                <a:latin typeface="Calibri" panose="020F0502020204030204" pitchFamily="34" charset="0"/>
                <a:ea typeface="Times New Roman" panose="02020603050405020304" pitchFamily="18" charset="0"/>
              </a:rPr>
              <a:t>Next DHCC Meeting</a:t>
            </a:r>
            <a:endParaRPr lang="en-US" sz="1800" dirty="0">
              <a:effectLst/>
              <a:latin typeface="Times New Roman" panose="02020603050405020304" pitchFamily="18" charset="0"/>
              <a:ea typeface="Times New Roman" panose="02020603050405020304" pitchFamily="18" charset="0"/>
            </a:endParaRPr>
          </a:p>
          <a:p>
            <a:pPr marL="0" marR="0" indent="0" algn="ctr">
              <a:spcBef>
                <a:spcPts val="0"/>
              </a:spcBef>
              <a:spcAft>
                <a:spcPts val="0"/>
              </a:spcAft>
              <a:buNone/>
            </a:pPr>
            <a:r>
              <a:rPr lang="en-US" sz="1800" dirty="0">
                <a:effectLst/>
                <a:latin typeface="Calibri" panose="020F0502020204030204" pitchFamily="34" charset="0"/>
                <a:ea typeface="Times New Roman" panose="02020603050405020304" pitchFamily="18" charset="0"/>
              </a:rPr>
              <a:t>Thursday, February 1, 2024</a:t>
            </a:r>
            <a:endParaRPr lang="en-US" sz="1800" dirty="0">
              <a:effectLst/>
              <a:latin typeface="Times New Roman" panose="02020603050405020304" pitchFamily="18" charset="0"/>
              <a:ea typeface="Times New Roman" panose="02020603050405020304" pitchFamily="18" charset="0"/>
            </a:endParaRPr>
          </a:p>
          <a:p>
            <a:pPr marL="0" marR="0" indent="0" algn="ctr">
              <a:spcBef>
                <a:spcPts val="0"/>
              </a:spcBef>
              <a:spcAft>
                <a:spcPts val="0"/>
              </a:spcAft>
              <a:buNone/>
            </a:pPr>
            <a:r>
              <a:rPr lang="en-US" sz="1800" dirty="0">
                <a:effectLst/>
                <a:latin typeface="Calibri" panose="020F0502020204030204" pitchFamily="34" charset="0"/>
                <a:ea typeface="Times New Roman" panose="02020603050405020304" pitchFamily="18" charset="0"/>
              </a:rPr>
              <a:t>9:00 a.m. – 11:00 a.m.</a:t>
            </a:r>
            <a:endParaRPr lang="en-US" sz="1800" dirty="0">
              <a:effectLst/>
              <a:latin typeface="Times New Roman" panose="02020603050405020304" pitchFamily="18" charset="0"/>
              <a:ea typeface="Times New Roman" panose="02020603050405020304" pitchFamily="18" charset="0"/>
            </a:endParaRPr>
          </a:p>
          <a:p>
            <a:pPr marL="0" marR="0" indent="0" algn="ctr">
              <a:spcBef>
                <a:spcPts val="0"/>
              </a:spcBef>
              <a:spcAft>
                <a:spcPts val="0"/>
              </a:spcAft>
              <a:buNone/>
            </a:pPr>
            <a:r>
              <a:rPr lang="en-US" sz="1800" dirty="0">
                <a:effectLst/>
                <a:latin typeface="Calibri" panose="020F0502020204030204" pitchFamily="34" charset="0"/>
                <a:ea typeface="Times New Roman" panose="02020603050405020304" pitchFamily="18" charset="0"/>
              </a:rPr>
              <a:t>Hybrid</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A2A62C59-3478-9F44-6040-82F23A0775F9}"/>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758741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B42445-8FBA-4564-972E-2DD00DADC49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6992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p:cNvSpPr/>
          <p:nvPr/>
        </p:nvSpPr>
        <p:spPr>
          <a:xfrm>
            <a:off x="-41967" y="3746505"/>
            <a:ext cx="9227933" cy="1372874"/>
          </a:xfrm>
          <a:prstGeom prst="rect">
            <a:avLst/>
          </a:prstGeom>
          <a:solidFill>
            <a:srgbClr val="E6F5F7"/>
          </a:solidFill>
          <a:ln w="12700">
            <a:miter lim="400000"/>
          </a:ln>
          <a:effectLst>
            <a:outerShdw blurRad="838200" dist="381000" rotWithShape="0">
              <a:srgbClr val="000000">
                <a:alpha val="97471"/>
              </a:srgbClr>
            </a:outerShdw>
          </a:effectLst>
        </p:spPr>
        <p:txBody>
          <a:bodyPr lIns="19050" tIns="19050" rIns="19050" bIns="19050" anchor="ctr"/>
          <a:lstStyle/>
          <a:p>
            <a:pPr algn="ctr" defTabSz="309563" hangingPunct="0">
              <a:defRPr sz="3200">
                <a:solidFill>
                  <a:srgbClr val="C4D0D6"/>
                </a:solidFill>
                <a:latin typeface="Helvetica Neue Medium"/>
                <a:ea typeface="Helvetica Neue Medium"/>
                <a:cs typeface="Helvetica Neue Medium"/>
                <a:sym typeface="Helvetica Neue Medium"/>
              </a:defRPr>
            </a:pPr>
            <a:endParaRPr sz="1200" kern="0">
              <a:solidFill>
                <a:srgbClr val="C4D0D6"/>
              </a:solidFill>
              <a:latin typeface="Helvetica Neue Medium"/>
              <a:sym typeface="Helvetica Neue Medium"/>
            </a:endParaRPr>
          </a:p>
        </p:txBody>
      </p:sp>
      <p:sp>
        <p:nvSpPr>
          <p:cNvPr id="148" name="The Saint Francis Healthy Village"/>
          <p:cNvSpPr txBox="1">
            <a:spLocks noGrp="1"/>
          </p:cNvSpPr>
          <p:nvPr>
            <p:ph type="title"/>
          </p:nvPr>
        </p:nvSpPr>
        <p:spPr>
          <a:xfrm>
            <a:off x="307702" y="1873308"/>
            <a:ext cx="8528597" cy="1266777"/>
          </a:xfrm>
          <a:prstGeom prst="rect">
            <a:avLst/>
          </a:prstGeom>
        </p:spPr>
        <p:txBody>
          <a:bodyPr>
            <a:normAutofit/>
          </a:bodyPr>
          <a:lstStyle>
            <a:lvl1pPr defTabSz="2243271">
              <a:defRPr sz="10300" spc="-300"/>
            </a:lvl1pPr>
          </a:lstStyle>
          <a:p>
            <a:pPr algn="ctr"/>
            <a:r>
              <a:rPr sz="3600" dirty="0"/>
              <a:t>The </a:t>
            </a:r>
            <a:r>
              <a:rPr lang="en-US" sz="3600" dirty="0"/>
              <a:t>Healthy Village at </a:t>
            </a:r>
            <a:r>
              <a:rPr sz="3600" dirty="0"/>
              <a:t>Saint Francis</a:t>
            </a:r>
            <a:r>
              <a:rPr lang="en-US" sz="3600" dirty="0"/>
              <a:t> Hospital </a:t>
            </a:r>
            <a:br>
              <a:rPr lang="en-US" dirty="0"/>
            </a:br>
            <a:endParaRPr dirty="0"/>
          </a:p>
        </p:txBody>
      </p:sp>
      <p:sp>
        <p:nvSpPr>
          <p:cNvPr id="150" name="Partnership for the Common Good"/>
          <p:cNvSpPr txBox="1"/>
          <p:nvPr/>
        </p:nvSpPr>
        <p:spPr>
          <a:xfrm>
            <a:off x="731677" y="2101458"/>
            <a:ext cx="8272463" cy="1010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normAutofit/>
          </a:bodyPr>
          <a:lstStyle>
            <a:lvl1pPr algn="l">
              <a:lnSpc>
                <a:spcPct val="80000"/>
              </a:lnSpc>
              <a:defRPr sz="7200" b="1" spc="-200">
                <a:solidFill>
                  <a:srgbClr val="D5D5D5"/>
                </a:solidFill>
              </a:defRPr>
            </a:lvl1pPr>
          </a:lstStyle>
          <a:p>
            <a:pPr defTabSz="914376" hangingPunct="0"/>
            <a:r>
              <a:rPr sz="2700" kern="0" spc="-75" dirty="0">
                <a:latin typeface="Arial"/>
                <a:sym typeface="Helvetica Neue"/>
              </a:rPr>
              <a:t>Partnership for the Common Good</a:t>
            </a:r>
          </a:p>
        </p:txBody>
      </p:sp>
      <p:sp>
        <p:nvSpPr>
          <p:cNvPr id="151" name="Presentation to Trinity Health by Lillian Schonewolf, VP Community Health and Well-Being, THMA"/>
          <p:cNvSpPr txBox="1"/>
          <p:nvPr/>
        </p:nvSpPr>
        <p:spPr>
          <a:xfrm>
            <a:off x="6184860" y="5474165"/>
            <a:ext cx="73739" cy="188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2600">
                <a:solidFill>
                  <a:srgbClr val="C4D0D6"/>
                </a:solidFill>
              </a:defRPr>
            </a:lvl1pPr>
          </a:lstStyle>
          <a:p>
            <a:pPr algn="ctr" defTabSz="914376" hangingPunct="0"/>
            <a:r>
              <a:rPr sz="975" kern="0">
                <a:latin typeface="Arial"/>
                <a:sym typeface="Helvetica Neue"/>
              </a:rPr>
              <a:t> </a:t>
            </a:r>
          </a:p>
        </p:txBody>
      </p:sp>
      <p:pic>
        <p:nvPicPr>
          <p:cNvPr id="3" name="Picture 2">
            <a:extLst>
              <a:ext uri="{FF2B5EF4-FFF2-40B4-BE49-F238E27FC236}">
                <a16:creationId xmlns:a16="http://schemas.microsoft.com/office/drawing/2014/main" id="{ED547019-DB1E-733E-BC00-106458C91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315" y="3951236"/>
            <a:ext cx="4895850" cy="8667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What is a Healthy Village"/>
          <p:cNvSpPr txBox="1">
            <a:spLocks noGrp="1"/>
          </p:cNvSpPr>
          <p:nvPr>
            <p:ph type="title"/>
          </p:nvPr>
        </p:nvSpPr>
        <p:spPr>
          <a:xfrm>
            <a:off x="452438" y="1214437"/>
            <a:ext cx="8239125" cy="537437"/>
          </a:xfrm>
          <a:prstGeom prst="rect">
            <a:avLst/>
          </a:prstGeom>
        </p:spPr>
        <p:txBody>
          <a:bodyPr/>
          <a:lstStyle>
            <a:lvl1pPr>
              <a:defRPr spc="-200"/>
            </a:lvl1pPr>
          </a:lstStyle>
          <a:p>
            <a:r>
              <a:rPr sz="2250" dirty="0"/>
              <a:t>What is a Healthy Village </a:t>
            </a:r>
          </a:p>
        </p:txBody>
      </p:sp>
      <p:sp>
        <p:nvSpPr>
          <p:cNvPr id="175" name="The Power of the Platform"/>
          <p:cNvSpPr txBox="1">
            <a:spLocks noGrp="1"/>
          </p:cNvSpPr>
          <p:nvPr>
            <p:ph type="body" sz="quarter" idx="1"/>
          </p:nvPr>
        </p:nvSpPr>
        <p:spPr>
          <a:xfrm>
            <a:off x="452438" y="1699485"/>
            <a:ext cx="8239125" cy="350543"/>
          </a:xfrm>
          <a:prstGeom prst="rect">
            <a:avLst/>
          </a:prstGeom>
        </p:spPr>
        <p:txBody>
          <a:bodyPr>
            <a:normAutofit fontScale="92500" lnSpcReduction="20000"/>
          </a:bodyPr>
          <a:lstStyle/>
          <a:p>
            <a:r>
              <a:rPr i="1" dirty="0"/>
              <a:t>The Power of the Platform</a:t>
            </a:r>
          </a:p>
        </p:txBody>
      </p:sp>
      <p:sp>
        <p:nvSpPr>
          <p:cNvPr id="176" name="Healthy Villages are communities of varying scale created at the intersection of neighborhood planning and community health. Through the coordination and integration of investments and services, Healthy Villages improve quality of life and enriching the "/>
          <p:cNvSpPr txBox="1">
            <a:spLocks noGrp="1"/>
          </p:cNvSpPr>
          <p:nvPr>
            <p:ph type="body" idx="21"/>
          </p:nvPr>
        </p:nvSpPr>
        <p:spPr>
          <a:xfrm>
            <a:off x="452438" y="2356009"/>
            <a:ext cx="8239125" cy="30960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47500" lnSpcReduction="20000"/>
          </a:bodyPr>
          <a:lstStyle/>
          <a:p>
            <a:pPr marL="0" indent="0">
              <a:buSzTx/>
              <a:buNone/>
              <a:defRPr sz="5000"/>
            </a:pPr>
            <a:r>
              <a:rPr dirty="0"/>
              <a:t>Healthy Villages are communities of varying scale created at the intersection of neighborhood planning and community health. Through the coordination and integration of investments and services, Healthy Villages improve quality of life and </a:t>
            </a:r>
            <a:r>
              <a:rPr dirty="0">
                <a:solidFill>
                  <a:srgbClr val="151515"/>
                </a:solidFill>
              </a:rPr>
              <a:t>enrich </a:t>
            </a:r>
            <a:r>
              <a:rPr dirty="0"/>
              <a:t>the vitality of neighborhoods while protecting their heritages, histories, and residents. The Healthy Village model is designed to enhance the traditional safety-net hospital model. The partners are </a:t>
            </a:r>
            <a:r>
              <a:rPr lang="en-US" dirty="0"/>
              <a:t>selected </a:t>
            </a:r>
            <a:r>
              <a:rPr dirty="0"/>
              <a:t>according to investments in health and the Social </a:t>
            </a:r>
            <a:r>
              <a:rPr lang="en-US" dirty="0"/>
              <a:t>Determinants</a:t>
            </a:r>
            <a:r>
              <a:rPr dirty="0"/>
              <a:t> of Health (S</a:t>
            </a:r>
            <a:r>
              <a:rPr lang="en-US" dirty="0"/>
              <a:t>D</a:t>
            </a:r>
            <a:r>
              <a:rPr dirty="0"/>
              <a:t>OH).</a:t>
            </a:r>
            <a:endParaRPr lang="en-US" dirty="0"/>
          </a:p>
        </p:txBody>
      </p:sp>
      <p:sp>
        <p:nvSpPr>
          <p:cNvPr id="3" name="Rectangle">
            <a:extLst>
              <a:ext uri="{FF2B5EF4-FFF2-40B4-BE49-F238E27FC236}">
                <a16:creationId xmlns:a16="http://schemas.microsoft.com/office/drawing/2014/main" id="{7E65B970-2473-1666-B81B-CACE7F82D7F0}"/>
              </a:ext>
            </a:extLst>
          </p:cNvPr>
          <p:cNvSpPr/>
          <p:nvPr/>
        </p:nvSpPr>
        <p:spPr>
          <a:xfrm>
            <a:off x="0" y="857250"/>
            <a:ext cx="9144000" cy="5143500"/>
          </a:xfrm>
          <a:prstGeom prst="rect">
            <a:avLst/>
          </a:prstGeom>
          <a:ln w="139700">
            <a:noFill/>
            <a:miter lim="400000"/>
          </a:ln>
        </p:spPr>
        <p:txBody>
          <a:bodyPr lIns="19050" tIns="19050" rIns="19050" bIns="19050" anchor="ctr"/>
          <a:lstStyle/>
          <a:p>
            <a:pPr algn="ctr" defTabSz="309563" hangingPunct="0">
              <a:defRPr sz="3200">
                <a:solidFill>
                  <a:srgbClr val="FFFFFF"/>
                </a:solidFill>
                <a:latin typeface="Helvetica Neue Medium"/>
                <a:ea typeface="Helvetica Neue Medium"/>
                <a:cs typeface="Helvetica Neue Medium"/>
                <a:sym typeface="Helvetica Neue Medium"/>
              </a:defRPr>
            </a:pPr>
            <a:endParaRPr sz="1200" kern="0">
              <a:solidFill>
                <a:srgbClr val="FFFFFF"/>
              </a:solidFill>
              <a:latin typeface="Helvetica Neue Medium"/>
              <a:sym typeface="Helvetica Neue Medium"/>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age" descr="Image"/>
          <p:cNvPicPr>
            <a:picLocks noChangeAspect="1"/>
          </p:cNvPicPr>
          <p:nvPr/>
        </p:nvPicPr>
        <p:blipFill>
          <a:blip r:embed="rId3"/>
          <a:srcRect l="216"/>
          <a:stretch>
            <a:fillRect/>
          </a:stretch>
        </p:blipFill>
        <p:spPr>
          <a:xfrm rot="10800000">
            <a:off x="392456" y="1917806"/>
            <a:ext cx="8359088" cy="3252621"/>
          </a:xfrm>
          <a:prstGeom prst="rect">
            <a:avLst/>
          </a:prstGeom>
          <a:ln w="12700">
            <a:miter lim="400000"/>
          </a:ln>
        </p:spPr>
      </p:pic>
      <p:sp>
        <p:nvSpPr>
          <p:cNvPr id="198" name="Healthy Village Models"/>
          <p:cNvSpPr txBox="1">
            <a:spLocks noGrp="1"/>
          </p:cNvSpPr>
          <p:nvPr>
            <p:ph type="title"/>
          </p:nvPr>
        </p:nvSpPr>
        <p:spPr>
          <a:xfrm>
            <a:off x="401515" y="1080281"/>
            <a:ext cx="8239125" cy="537437"/>
          </a:xfrm>
          <a:prstGeom prst="rect">
            <a:avLst/>
          </a:prstGeom>
        </p:spPr>
        <p:txBody>
          <a:bodyPr/>
          <a:lstStyle/>
          <a:p>
            <a:r>
              <a:rPr sz="2250" dirty="0"/>
              <a:t>Healthy Village Models</a:t>
            </a:r>
            <a:r>
              <a:rPr lang="en-US" sz="2250" dirty="0"/>
              <a:t> – Initiatives of Varying Scale</a:t>
            </a:r>
            <a:endParaRPr sz="2250" dirty="0"/>
          </a:p>
        </p:txBody>
      </p:sp>
      <p:sp>
        <p:nvSpPr>
          <p:cNvPr id="200" name="Individual Neighborhoods…"/>
          <p:cNvSpPr txBox="1">
            <a:spLocks noGrp="1"/>
          </p:cNvSpPr>
          <p:nvPr>
            <p:ph type="body" sz="quarter" idx="1"/>
          </p:nvPr>
        </p:nvSpPr>
        <p:spPr>
          <a:xfrm>
            <a:off x="596952" y="2096310"/>
            <a:ext cx="1859399" cy="856799"/>
          </a:xfrm>
          <a:prstGeom prst="rect">
            <a:avLst/>
          </a:prstGeom>
        </p:spPr>
        <p:txBody>
          <a:bodyPr>
            <a:noAutofit/>
          </a:bodyPr>
          <a:lstStyle>
            <a:lvl1pPr marL="228600" indent="-228600">
              <a:lnSpc>
                <a:spcPct val="80000"/>
              </a:lnSpc>
              <a:buSzPct val="100000"/>
              <a:buAutoNum type="arabicPeriod"/>
              <a:defRPr sz="2800" b="1"/>
            </a:lvl1pPr>
            <a:lvl2pPr marL="0" indent="609600">
              <a:lnSpc>
                <a:spcPct val="80000"/>
              </a:lnSpc>
              <a:buSzTx/>
              <a:buNone/>
              <a:defRPr sz="2800" b="1"/>
            </a:lvl2pPr>
          </a:lstStyle>
          <a:p>
            <a:pPr marL="255389" indent="-255389">
              <a:lnSpc>
                <a:spcPct val="100000"/>
              </a:lnSpc>
              <a:spcAft>
                <a:spcPts val="0"/>
              </a:spcAft>
              <a:buFont typeface="+mj-lt"/>
              <a:buAutoNum type="arabicPeriod"/>
            </a:pPr>
            <a:r>
              <a:rPr lang="en-US" sz="1350" dirty="0"/>
              <a:t>In</a:t>
            </a:r>
            <a:r>
              <a:rPr sz="1350" dirty="0"/>
              <a:t>dividual Neighborhoods </a:t>
            </a:r>
          </a:p>
          <a:p>
            <a:pPr marL="239316" lvl="1" indent="0">
              <a:lnSpc>
                <a:spcPct val="100000"/>
              </a:lnSpc>
              <a:spcAft>
                <a:spcPts val="0"/>
              </a:spcAft>
              <a:buClrTx/>
            </a:pPr>
            <a:r>
              <a:rPr sz="1350" dirty="0"/>
              <a:t>-  Stamford, CT</a:t>
            </a:r>
          </a:p>
        </p:txBody>
      </p:sp>
      <p:sp>
        <p:nvSpPr>
          <p:cNvPr id="202" name="Safety-Net Hospital Transformations…"/>
          <p:cNvSpPr txBox="1"/>
          <p:nvPr/>
        </p:nvSpPr>
        <p:spPr>
          <a:xfrm>
            <a:off x="4688553" y="2096310"/>
            <a:ext cx="1967380" cy="1415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t" anchorCtr="0">
            <a:noAutofit/>
          </a:bodyPr>
          <a:lstStyle/>
          <a:p>
            <a:pPr marL="239316" indent="-215503" defTabSz="914376" hangingPunct="0">
              <a:buClr>
                <a:srgbClr val="7030A0"/>
              </a:buClr>
              <a:buSzPct val="100000"/>
              <a:buFont typeface="+mj-lt"/>
              <a:buAutoNum type="arabicPeriod" startAt="3"/>
              <a:defRPr b="1">
                <a:solidFill>
                  <a:srgbClr val="000000"/>
                </a:solidFill>
              </a:defRPr>
            </a:pPr>
            <a:r>
              <a:rPr sz="1350" b="1" kern="0" dirty="0">
                <a:solidFill>
                  <a:srgbClr val="000000"/>
                </a:solidFill>
                <a:latin typeface="Arial"/>
                <a:sym typeface="Helvetica Neue"/>
              </a:rPr>
              <a:t>Safety-Net Hospital Transformations </a:t>
            </a:r>
          </a:p>
          <a:p>
            <a:pPr marL="255389" lvl="1" defTabSz="914376" hangingPunct="0">
              <a:spcBef>
                <a:spcPts val="225"/>
              </a:spcBef>
              <a:defRPr b="1">
                <a:solidFill>
                  <a:srgbClr val="000000"/>
                </a:solidFill>
              </a:defRPr>
            </a:pPr>
            <a:r>
              <a:rPr sz="1350" b="1" kern="0" dirty="0">
                <a:solidFill>
                  <a:srgbClr val="000000"/>
                </a:solidFill>
                <a:latin typeface="Arial"/>
                <a:sym typeface="Helvetica Neue"/>
              </a:rPr>
              <a:t>- Milford Wellness </a:t>
            </a:r>
            <a:r>
              <a:rPr sz="1350" b="1" kern="0" dirty="0" err="1">
                <a:solidFill>
                  <a:srgbClr val="000000"/>
                </a:solidFill>
                <a:latin typeface="Arial"/>
                <a:sym typeface="Helvetica Neue"/>
              </a:rPr>
              <a:t>VIllage</a:t>
            </a:r>
            <a:r>
              <a:rPr sz="1350" b="1" kern="0" dirty="0">
                <a:solidFill>
                  <a:srgbClr val="000000"/>
                </a:solidFill>
                <a:latin typeface="Arial"/>
                <a:sym typeface="Helvetica Neue"/>
              </a:rPr>
              <a:t>, Milford, DE</a:t>
            </a:r>
          </a:p>
          <a:p>
            <a:pPr marL="255389" lvl="1" defTabSz="914376" hangingPunct="0">
              <a:spcBef>
                <a:spcPts val="225"/>
              </a:spcBef>
              <a:defRPr b="1">
                <a:solidFill>
                  <a:srgbClr val="000000"/>
                </a:solidFill>
              </a:defRPr>
            </a:pPr>
            <a:r>
              <a:rPr sz="1350" b="1" kern="0" dirty="0">
                <a:solidFill>
                  <a:srgbClr val="000000"/>
                </a:solidFill>
                <a:latin typeface="Arial"/>
                <a:sym typeface="Helvetica Neue"/>
              </a:rPr>
              <a:t>-  Samaritan Center,  Detroit, MI</a:t>
            </a:r>
          </a:p>
        </p:txBody>
      </p:sp>
      <p:sp>
        <p:nvSpPr>
          <p:cNvPr id="203" name="Integrated Hospital System of Whole-Person Care…"/>
          <p:cNvSpPr txBox="1"/>
          <p:nvPr/>
        </p:nvSpPr>
        <p:spPr>
          <a:xfrm>
            <a:off x="6752447" y="2096310"/>
            <a:ext cx="1938395" cy="1606359"/>
          </a:xfrm>
          <a:prstGeom prst="rect">
            <a:avLst/>
          </a:prstGeom>
          <a:solidFill>
            <a:schemeClr val="accent4">
              <a:hueOff val="348544"/>
              <a:lumOff val="7139"/>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t" anchorCtr="0">
            <a:noAutofit/>
          </a:bodyPr>
          <a:lstStyle/>
          <a:p>
            <a:pPr marL="278606" indent="-278606" defTabSz="914376" hangingPunct="0">
              <a:spcBef>
                <a:spcPts val="788"/>
              </a:spcBef>
              <a:buClr>
                <a:srgbClr val="7030A0"/>
              </a:buClr>
              <a:buSzPct val="100000"/>
              <a:buFont typeface="+mj-lt"/>
              <a:buAutoNum type="arabicPeriod" startAt="4"/>
              <a:defRPr sz="2600" b="1">
                <a:solidFill>
                  <a:srgbClr val="000000"/>
                </a:solidFill>
              </a:defRPr>
            </a:pPr>
            <a:r>
              <a:rPr sz="1350" b="1" kern="0" dirty="0">
                <a:solidFill>
                  <a:srgbClr val="000000"/>
                </a:solidFill>
                <a:latin typeface="Arial"/>
                <a:sym typeface="Helvetica Neue"/>
              </a:rPr>
              <a:t>Integrated Hospital System of Whole-Person Care</a:t>
            </a:r>
          </a:p>
          <a:p>
            <a:pPr marL="314325" lvl="1" indent="-85725" defTabSz="914376" hangingPunct="0">
              <a:spcBef>
                <a:spcPts val="75"/>
              </a:spcBef>
              <a:buSzPct val="100000"/>
              <a:buFontTx/>
              <a:buChar char="-"/>
              <a:defRPr sz="2600" b="1">
                <a:solidFill>
                  <a:srgbClr val="000000"/>
                </a:solidFill>
              </a:defRPr>
            </a:pPr>
            <a:r>
              <a:rPr sz="1350" b="1" kern="0" dirty="0">
                <a:solidFill>
                  <a:srgbClr val="000000"/>
                </a:solidFill>
                <a:latin typeface="Arial"/>
                <a:sym typeface="Helvetica Neue"/>
              </a:rPr>
              <a:t>Wilmington, DE</a:t>
            </a:r>
          </a:p>
          <a:p>
            <a:pPr marL="314325" lvl="1" indent="-85725" defTabSz="914376" hangingPunct="0">
              <a:spcBef>
                <a:spcPts val="75"/>
              </a:spcBef>
              <a:buSzPct val="100000"/>
              <a:buFontTx/>
              <a:buChar char="-"/>
              <a:defRPr sz="2600" b="1">
                <a:solidFill>
                  <a:srgbClr val="000000"/>
                </a:solidFill>
              </a:defRPr>
            </a:pPr>
            <a:r>
              <a:rPr sz="1350" b="1" kern="0" dirty="0">
                <a:solidFill>
                  <a:srgbClr val="000000"/>
                </a:solidFill>
                <a:latin typeface="Arial"/>
                <a:sym typeface="Helvetica Neue"/>
              </a:rPr>
              <a:t>The Saint Francis Healthy Village Transformation</a:t>
            </a:r>
          </a:p>
        </p:txBody>
      </p:sp>
      <p:sp>
        <p:nvSpPr>
          <p:cNvPr id="204" name="Large Central City/Town Plans…"/>
          <p:cNvSpPr txBox="1"/>
          <p:nvPr/>
        </p:nvSpPr>
        <p:spPr>
          <a:xfrm>
            <a:off x="2683854" y="2096310"/>
            <a:ext cx="1777195" cy="1343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t" anchorCtr="0">
            <a:noAutofit/>
          </a:bodyPr>
          <a:lstStyle/>
          <a:p>
            <a:pPr marL="278606" indent="-278606" defTabSz="914376" hangingPunct="0">
              <a:spcBef>
                <a:spcPts val="788"/>
              </a:spcBef>
              <a:buClr>
                <a:srgbClr val="7030A0"/>
              </a:buClr>
              <a:buSzPct val="100000"/>
              <a:buFont typeface="+mj-lt"/>
              <a:buAutoNum type="arabicPeriod" startAt="2"/>
              <a:defRPr sz="2800" b="1">
                <a:solidFill>
                  <a:srgbClr val="000000"/>
                </a:solidFill>
              </a:defRPr>
            </a:pPr>
            <a:r>
              <a:rPr sz="1350" b="1" kern="0" dirty="0">
                <a:solidFill>
                  <a:srgbClr val="000000"/>
                </a:solidFill>
                <a:latin typeface="Arial"/>
                <a:sym typeface="Helvetica Neue"/>
              </a:rPr>
              <a:t>Large Central City/Town Plans </a:t>
            </a:r>
          </a:p>
          <a:p>
            <a:pPr marL="303014" lvl="2" defTabSz="914376" hangingPunct="0">
              <a:spcBef>
                <a:spcPts val="188"/>
              </a:spcBef>
              <a:defRPr sz="2800" b="1">
                <a:solidFill>
                  <a:srgbClr val="000000"/>
                </a:solidFill>
              </a:defRPr>
            </a:pPr>
            <a:r>
              <a:rPr sz="1350" b="1" kern="0" dirty="0">
                <a:solidFill>
                  <a:srgbClr val="000000"/>
                </a:solidFill>
                <a:latin typeface="Arial"/>
                <a:sym typeface="Helvetica Neue"/>
              </a:rPr>
              <a:t>- Reading, PA</a:t>
            </a:r>
          </a:p>
        </p:txBody>
      </p:sp>
      <p:pic>
        <p:nvPicPr>
          <p:cNvPr id="205" name="Image" descr="Image"/>
          <p:cNvPicPr>
            <a:picLocks noChangeAspect="1"/>
          </p:cNvPicPr>
          <p:nvPr/>
        </p:nvPicPr>
        <p:blipFill>
          <a:blip r:embed="rId4"/>
          <a:stretch>
            <a:fillRect/>
          </a:stretch>
        </p:blipFill>
        <p:spPr>
          <a:xfrm>
            <a:off x="559812" y="3967401"/>
            <a:ext cx="1859400" cy="1084944"/>
          </a:xfrm>
          <a:prstGeom prst="rect">
            <a:avLst/>
          </a:prstGeom>
          <a:ln w="12700">
            <a:miter lim="400000"/>
          </a:ln>
        </p:spPr>
      </p:pic>
      <p:pic>
        <p:nvPicPr>
          <p:cNvPr id="206" name="MWV site plan (REVISED) 4.16.21_2@300x.png" descr="MWV site plan (REVISED) 4.16.21_2@300x.png"/>
          <p:cNvPicPr>
            <a:picLocks noChangeAspect="1"/>
          </p:cNvPicPr>
          <p:nvPr/>
        </p:nvPicPr>
        <p:blipFill>
          <a:blip r:embed="rId5"/>
          <a:stretch>
            <a:fillRect/>
          </a:stretch>
        </p:blipFill>
        <p:spPr>
          <a:xfrm>
            <a:off x="4889798" y="3975173"/>
            <a:ext cx="1564890" cy="1077171"/>
          </a:xfrm>
          <a:prstGeom prst="rect">
            <a:avLst/>
          </a:prstGeom>
          <a:ln w="12700">
            <a:miter lim="400000"/>
          </a:ln>
        </p:spPr>
      </p:pic>
      <p:sp>
        <p:nvSpPr>
          <p:cNvPr id="207" name="Rectangle"/>
          <p:cNvSpPr/>
          <p:nvPr/>
        </p:nvSpPr>
        <p:spPr>
          <a:xfrm>
            <a:off x="27219" y="877923"/>
            <a:ext cx="9089562" cy="5102154"/>
          </a:xfrm>
          <a:prstGeom prst="rect">
            <a:avLst/>
          </a:prstGeom>
          <a:ln w="139700">
            <a:solidFill>
              <a:srgbClr val="2F6385"/>
            </a:solidFill>
            <a:miter lim="400000"/>
          </a:ln>
        </p:spPr>
        <p:txBody>
          <a:bodyPr lIns="19050" tIns="19050" rIns="19050" bIns="19050" anchor="ctr"/>
          <a:lstStyle/>
          <a:p>
            <a:pPr algn="ctr" defTabSz="309563" hangingPunct="0">
              <a:defRPr sz="3200">
                <a:solidFill>
                  <a:srgbClr val="FFFFFF"/>
                </a:solidFill>
                <a:latin typeface="Helvetica Neue Medium"/>
                <a:ea typeface="Helvetica Neue Medium"/>
                <a:cs typeface="Helvetica Neue Medium"/>
                <a:sym typeface="Helvetica Neue Medium"/>
              </a:defRPr>
            </a:pPr>
            <a:endParaRPr sz="1200" kern="0">
              <a:solidFill>
                <a:srgbClr val="FFFFFF"/>
              </a:solidFill>
              <a:latin typeface="Helvetica Neue Medium"/>
              <a:sym typeface="Helvetica Neue Medium"/>
            </a:endParaRPr>
          </a:p>
        </p:txBody>
      </p:sp>
      <p:pic>
        <p:nvPicPr>
          <p:cNvPr id="208" name="Image" descr="Image"/>
          <p:cNvPicPr>
            <a:picLocks noChangeAspect="1"/>
          </p:cNvPicPr>
          <p:nvPr/>
        </p:nvPicPr>
        <p:blipFill>
          <a:blip r:embed="rId6"/>
          <a:stretch>
            <a:fillRect/>
          </a:stretch>
        </p:blipFill>
        <p:spPr>
          <a:xfrm>
            <a:off x="2844296" y="3906702"/>
            <a:ext cx="1562966" cy="1168208"/>
          </a:xfrm>
          <a:prstGeom prst="rect">
            <a:avLst/>
          </a:prstGeom>
          <a:ln w="12700">
            <a:miter lim="400000"/>
          </a:ln>
        </p:spPr>
      </p:pic>
      <p:pic>
        <p:nvPicPr>
          <p:cNvPr id="209" name="Screen Shot 2022-03-25 at 10.53.49 AM.png" descr="Screen Shot 2022-03-25 at 10.53.49 AM.png"/>
          <p:cNvPicPr>
            <a:picLocks noChangeAspect="1"/>
          </p:cNvPicPr>
          <p:nvPr/>
        </p:nvPicPr>
        <p:blipFill>
          <a:blip r:embed="rId7"/>
          <a:stretch>
            <a:fillRect/>
          </a:stretch>
        </p:blipFill>
        <p:spPr>
          <a:xfrm>
            <a:off x="6859102" y="3905833"/>
            <a:ext cx="1725086" cy="116429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Kara DHSS">
  <a:themeElements>
    <a:clrScheme name="Custom 2">
      <a:dk1>
        <a:sysClr val="windowText" lastClr="000000"/>
      </a:dk1>
      <a:lt1>
        <a:sysClr val="window" lastClr="FFFFFF"/>
      </a:lt1>
      <a:dk2>
        <a:srgbClr val="3D3D3D"/>
      </a:dk2>
      <a:lt2>
        <a:srgbClr val="EBEBEB"/>
      </a:lt2>
      <a:accent1>
        <a:srgbClr val="6F1F2E"/>
      </a:accent1>
      <a:accent2>
        <a:srgbClr val="48141E"/>
      </a:accent2>
      <a:accent3>
        <a:srgbClr val="66B1CE"/>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Kara DHSS" id="{F02942D3-ED83-4A43-9686-560F33F8BC63}" vid="{613DBA36-AC9A-4581-8C69-A590BFE5BADB}"/>
    </a:ext>
  </a:extLst>
</a:theme>
</file>

<file path=ppt/theme/theme10.xml><?xml version="1.0" encoding="utf-8"?>
<a:theme xmlns:a="http://schemas.openxmlformats.org/drawingml/2006/main" name="Office Theme">
  <a:themeElements>
    <a:clrScheme name="Modern Swiss">
      <a:dk1>
        <a:sysClr val="windowText" lastClr="000000"/>
      </a:dk1>
      <a:lt1>
        <a:sysClr val="window" lastClr="FFFFFF"/>
      </a:lt1>
      <a:dk2>
        <a:srgbClr val="3C3D3E"/>
      </a:dk2>
      <a:lt2>
        <a:srgbClr val="999683"/>
      </a:lt2>
      <a:accent1>
        <a:srgbClr val="E34A06"/>
      </a:accent1>
      <a:accent2>
        <a:srgbClr val="31CCE8"/>
      </a:accent2>
      <a:accent3>
        <a:srgbClr val="C1C139"/>
      </a:accent3>
      <a:accent4>
        <a:srgbClr val="118E97"/>
      </a:accent4>
      <a:accent5>
        <a:srgbClr val="F9BD03"/>
      </a:accent5>
      <a:accent6>
        <a:srgbClr val="407026"/>
      </a:accent6>
      <a:hlink>
        <a:srgbClr val="3C3D3E"/>
      </a:hlink>
      <a:folHlink>
        <a:srgbClr val="999683"/>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in Content Slide Layout">
  <a:themeElements>
    <a:clrScheme name="Trinity Health">
      <a:dk1>
        <a:srgbClr val="000000"/>
      </a:dk1>
      <a:lt1>
        <a:sysClr val="window" lastClr="FFFFFF"/>
      </a:lt1>
      <a:dk2>
        <a:srgbClr val="6E2585"/>
      </a:dk2>
      <a:lt2>
        <a:srgbClr val="4D4F53"/>
      </a:lt2>
      <a:accent1>
        <a:srgbClr val="6E2585"/>
      </a:accent1>
      <a:accent2>
        <a:srgbClr val="007DBA"/>
      </a:accent2>
      <a:accent3>
        <a:srgbClr val="00BFB3"/>
      </a:accent3>
      <a:accent4>
        <a:srgbClr val="4C9D2F"/>
      </a:accent4>
      <a:accent5>
        <a:srgbClr val="DC8633"/>
      </a:accent5>
      <a:accent6>
        <a:srgbClr val="AD3963"/>
      </a:accent6>
      <a:hlink>
        <a:srgbClr val="6E2585"/>
      </a:hlink>
      <a:folHlink>
        <a:srgbClr val="808080"/>
      </a:folHlink>
    </a:clrScheme>
    <a:fontScheme name="Trinity Health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noFill/>
        </a:ln>
        <a:effectLst/>
      </a:spPr>
      <a:bodyPr rtlCol="0" anchor="ctr"/>
      <a:lstStyle>
        <a:defPPr algn="ctr">
          <a:defRPr>
            <a:effectLs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3.xml><?xml version="1.0" encoding="utf-8"?>
<a:theme xmlns:a="http://schemas.openxmlformats.org/drawingml/2006/main" name="2_Main Content Slide Layout">
  <a:themeElements>
    <a:clrScheme name="Trinity Health">
      <a:dk1>
        <a:srgbClr val="000000"/>
      </a:dk1>
      <a:lt1>
        <a:sysClr val="window" lastClr="FFFFFF"/>
      </a:lt1>
      <a:dk2>
        <a:srgbClr val="6E2585"/>
      </a:dk2>
      <a:lt2>
        <a:srgbClr val="4D4F53"/>
      </a:lt2>
      <a:accent1>
        <a:srgbClr val="6E2585"/>
      </a:accent1>
      <a:accent2>
        <a:srgbClr val="007DBA"/>
      </a:accent2>
      <a:accent3>
        <a:srgbClr val="00BFB3"/>
      </a:accent3>
      <a:accent4>
        <a:srgbClr val="4C9D2F"/>
      </a:accent4>
      <a:accent5>
        <a:srgbClr val="DC8633"/>
      </a:accent5>
      <a:accent6>
        <a:srgbClr val="AD3963"/>
      </a:accent6>
      <a:hlink>
        <a:srgbClr val="6E2585"/>
      </a:hlink>
      <a:folHlink>
        <a:srgbClr val="808080"/>
      </a:folHlink>
    </a:clrScheme>
    <a:fontScheme name="Trinity Health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noFill/>
        </a:ln>
        <a:effectLst/>
      </a:spPr>
      <a:bodyPr rtlCol="0" anchor="ctr"/>
      <a:lstStyle>
        <a:defPPr algn="ctr">
          <a:defRPr>
            <a:effectLs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4.xml><?xml version="1.0" encoding="utf-8"?>
<a:theme xmlns:a="http://schemas.openxmlformats.org/drawingml/2006/main" name="1_Office Theme">
  <a:themeElements>
    <a:clrScheme name="Custom 2">
      <a:dk1>
        <a:srgbClr val="FFFFFF"/>
      </a:dk1>
      <a:lt1>
        <a:sysClr val="window" lastClr="FFFFFF"/>
      </a:lt1>
      <a:dk2>
        <a:srgbClr val="FFFFFF"/>
      </a:dk2>
      <a:lt2>
        <a:srgbClr val="EEECE1"/>
      </a:lt2>
      <a:accent1>
        <a:srgbClr val="00A590"/>
      </a:accent1>
      <a:accent2>
        <a:srgbClr val="007ED9"/>
      </a:accent2>
      <a:accent3>
        <a:srgbClr val="808180"/>
      </a:accent3>
      <a:accent4>
        <a:srgbClr val="AEA79F"/>
      </a:accent4>
      <a:accent5>
        <a:srgbClr val="F0B842"/>
      </a:accent5>
      <a:accent6>
        <a:srgbClr val="000000"/>
      </a:accent6>
      <a:hlink>
        <a:srgbClr val="0083D9"/>
      </a:hlink>
      <a:folHlink>
        <a:srgbClr val="DE383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UD Primary and Secondary">
      <a:dk1>
        <a:sysClr val="windowText" lastClr="000000"/>
      </a:dk1>
      <a:lt1>
        <a:sysClr val="window" lastClr="FFFFFF"/>
      </a:lt1>
      <a:dk2>
        <a:srgbClr val="00539F"/>
      </a:dk2>
      <a:lt2>
        <a:srgbClr val="EEECE1"/>
      </a:lt2>
      <a:accent1>
        <a:srgbClr val="4F81BD"/>
      </a:accent1>
      <a:accent2>
        <a:srgbClr val="AF1E2D"/>
      </a:accent2>
      <a:accent3>
        <a:srgbClr val="BED600"/>
      </a:accent3>
      <a:accent4>
        <a:srgbClr val="5A8E22"/>
      </a:accent4>
      <a:accent5>
        <a:srgbClr val="00A0DF"/>
      </a:accent5>
      <a:accent6>
        <a:srgbClr val="EF8200"/>
      </a:accent6>
      <a:hlink>
        <a:srgbClr val="00539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UD Primary and Secondary">
      <a:dk1>
        <a:srgbClr val="000000"/>
      </a:dk1>
      <a:lt1>
        <a:srgbClr val="FFFFFF"/>
      </a:lt1>
      <a:dk2>
        <a:srgbClr val="00539F"/>
      </a:dk2>
      <a:lt2>
        <a:srgbClr val="EEECE1"/>
      </a:lt2>
      <a:accent1>
        <a:srgbClr val="4F81BD"/>
      </a:accent1>
      <a:accent2>
        <a:srgbClr val="AF1E2D"/>
      </a:accent2>
      <a:accent3>
        <a:srgbClr val="BED600"/>
      </a:accent3>
      <a:accent4>
        <a:srgbClr val="5A8E22"/>
      </a:accent4>
      <a:accent5>
        <a:srgbClr val="00A0DF"/>
      </a:accent5>
      <a:accent6>
        <a:srgbClr val="EF8200"/>
      </a:accent6>
      <a:hlink>
        <a:srgbClr val="00539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UD Primary and Secondary">
      <a:dk1>
        <a:sysClr val="windowText" lastClr="000000"/>
      </a:dk1>
      <a:lt1>
        <a:sysClr val="window" lastClr="FFFFFF"/>
      </a:lt1>
      <a:dk2>
        <a:srgbClr val="00539F"/>
      </a:dk2>
      <a:lt2>
        <a:srgbClr val="EEECE1"/>
      </a:lt2>
      <a:accent1>
        <a:srgbClr val="4F81BD"/>
      </a:accent1>
      <a:accent2>
        <a:srgbClr val="AF1E2D"/>
      </a:accent2>
      <a:accent3>
        <a:srgbClr val="BED600"/>
      </a:accent3>
      <a:accent4>
        <a:srgbClr val="5A8E22"/>
      </a:accent4>
      <a:accent5>
        <a:srgbClr val="00A0DF"/>
      </a:accent5>
      <a:accent6>
        <a:srgbClr val="EF8200"/>
      </a:accent6>
      <a:hlink>
        <a:srgbClr val="00539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920x1080-Option-2A (1)" id="{CF4C3715-FB1F-2444-95BA-1F4D4F607107}" vid="{D6DEB819-B436-8D45-8B90-820C0EBB4D8C}"/>
    </a:ext>
  </a:extLst>
</a:theme>
</file>

<file path=ppt/theme/theme9.xml><?xml version="1.0" encoding="utf-8"?>
<a:theme xmlns:a="http://schemas.openxmlformats.org/drawingml/2006/main" name="Office Theme">
  <a:themeElements>
    <a:clrScheme name="Custom 1">
      <a:dk1>
        <a:sysClr val="windowText" lastClr="000000"/>
      </a:dk1>
      <a:lt1>
        <a:sysClr val="window" lastClr="FFFFFF"/>
      </a:lt1>
      <a:dk2>
        <a:srgbClr val="666666"/>
      </a:dk2>
      <a:lt2>
        <a:srgbClr val="999683"/>
      </a:lt2>
      <a:accent1>
        <a:srgbClr val="CC0000"/>
      </a:accent1>
      <a:accent2>
        <a:srgbClr val="006699"/>
      </a:accent2>
      <a:accent3>
        <a:srgbClr val="FFFF00"/>
      </a:accent3>
      <a:accent4>
        <a:srgbClr val="00C8FF"/>
      </a:accent4>
      <a:accent5>
        <a:srgbClr val="FF9600"/>
      </a:accent5>
      <a:accent6>
        <a:srgbClr val="009933"/>
      </a:accent6>
      <a:hlink>
        <a:srgbClr val="3C3D3E"/>
      </a:hlink>
      <a:folHlink>
        <a:srgbClr val="999683"/>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15930</TotalTime>
  <Words>4438</Words>
  <Application>Microsoft Office PowerPoint</Application>
  <PresentationFormat>On-screen Show (4:3)</PresentationFormat>
  <Paragraphs>631</Paragraphs>
  <Slides>61</Slides>
  <Notes>61</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61</vt:i4>
      </vt:variant>
    </vt:vector>
  </HeadingPairs>
  <TitlesOfParts>
    <vt:vector size="84" baseType="lpstr">
      <vt:lpstr>Arial</vt:lpstr>
      <vt:lpstr>Calibri</vt:lpstr>
      <vt:lpstr>Calibri Light</vt:lpstr>
      <vt:lpstr>Century Gothic</vt:lpstr>
      <vt:lpstr>Gill Sans MT</vt:lpstr>
      <vt:lpstr>Helvetica Neue</vt:lpstr>
      <vt:lpstr>Helvetica Neue Medium</vt:lpstr>
      <vt:lpstr>HelveticaNeue-Light</vt:lpstr>
      <vt:lpstr>inherit</vt:lpstr>
      <vt:lpstr>Open Sans</vt:lpstr>
      <vt:lpstr>Roboto</vt:lpstr>
      <vt:lpstr>Times</vt:lpstr>
      <vt:lpstr>Times New Roman</vt:lpstr>
      <vt:lpstr>Wingdings</vt:lpstr>
      <vt:lpstr>Wingdings 2</vt:lpstr>
      <vt:lpstr>Kara DHSS</vt:lpstr>
      <vt:lpstr>1_Main Content Slide Layout</vt:lpstr>
      <vt:lpstr>2_Main Content Slide Layout</vt:lpstr>
      <vt:lpstr>1_Office Theme</vt:lpstr>
      <vt:lpstr>5_Office Theme</vt:lpstr>
      <vt:lpstr>2_Office Theme</vt:lpstr>
      <vt:lpstr>1_Custom Design</vt:lpstr>
      <vt:lpstr>4_Office Theme</vt:lpstr>
      <vt:lpstr>Delaware Health Care Commission </vt:lpstr>
      <vt:lpstr>Virtual meeting- housekeeping</vt:lpstr>
      <vt:lpstr>Agenda </vt:lpstr>
      <vt:lpstr>Board Business </vt:lpstr>
      <vt:lpstr>Review Strategic Retreat Priorities</vt:lpstr>
      <vt:lpstr>Set DHCC Calendar For 2024 </vt:lpstr>
      <vt:lpstr>The Healthy Village at Saint Francis Hospital  </vt:lpstr>
      <vt:lpstr>What is a Healthy Village </vt:lpstr>
      <vt:lpstr>Healthy Village Models – Initiatives of Varying Scale</vt:lpstr>
      <vt:lpstr>The Healthy Village Model</vt:lpstr>
      <vt:lpstr>PowerPoint Presentation</vt:lpstr>
      <vt:lpstr>PowerPoint Presentation</vt:lpstr>
      <vt:lpstr>Healthy Village Planning Process</vt:lpstr>
      <vt:lpstr>The Healthy Village at Saint Francis Priorities  Established after extensive interviews with over 70 community organizations,  providers and elected officials:  </vt:lpstr>
      <vt:lpstr>PowerPoint Presentation</vt:lpstr>
      <vt:lpstr>Partner Responsibilities and Relationships </vt:lpstr>
      <vt:lpstr>The Healthy Village at Saint Francis - Functional Partners</vt:lpstr>
      <vt:lpstr>Healthy Village Partners Will Jointly Create an Integrated System of Care  </vt:lpstr>
      <vt:lpstr>Program</vt:lpstr>
      <vt:lpstr>PowerPoint Presentation</vt:lpstr>
      <vt:lpstr>Strategy for 2024</vt:lpstr>
      <vt:lpstr>Strategic Planning for Future Partner Opportunities</vt:lpstr>
      <vt:lpstr>Next 6 months</vt:lpstr>
      <vt:lpstr>Delaware Hospice</vt:lpstr>
      <vt:lpstr>PowerPoint Presentation</vt:lpstr>
      <vt:lpstr>Delaware’s first Women’s Reentry Program opens at Wilmington’s Saint Francis Hospital</vt:lpstr>
      <vt:lpstr>PowerPoint Presentation</vt:lpstr>
      <vt:lpstr>Healthy Village at St. Francis Project Capital Budget</vt:lpstr>
      <vt:lpstr>HOUSING </vt:lpstr>
      <vt:lpstr>Primary Care Reform Collaborative  </vt:lpstr>
      <vt:lpstr>DHCC Health Workforce Subcommittee Report    Rick Geisenberger, Co-Chair  Cabinet Secretary for Finance    Kathleen Matt, Ph.D., Co- Chair   DHCC Health Workforce Subcommittee co-chair   Delaware Health Care Commission (DHCC) Staff  Colleen Cunningham, Delaware Health Care Commission  Committee Members:  Elisabeth Massa, Delaware Health Care Commission Mark Thompson, Medical Society of Delaware  Timothy Gibbs, Delaware Academy of Medicine / Delaware Public Health Association (DAM/DPHA) Megan Williams, Delaware Healthcare Association Avani Virani, Highmark Christopher Otto, Delaware Nurses Association  Shauna Slaughter, Division of Professional Regulation Mike Quaranta, Delaware Chamber of Commerce Maggie Norris-Bent, Westside Family Healthcare Gwendolyn Scott-Jones, Delaware State University  Melissa Jones, The Dental Group Cheryl Heiks, Delaware Health Care Facilities Nichole Moxley, Division of Public Health        </vt:lpstr>
      <vt:lpstr>Healthcare Workforce Subcommittee Report </vt:lpstr>
      <vt:lpstr>Workface Data from HRSA:   All Health Workforce </vt:lpstr>
      <vt:lpstr>Workface Data from HRSA: Primary Care </vt:lpstr>
      <vt:lpstr>Workface Data from HRSA:  Behavioral Health </vt:lpstr>
      <vt:lpstr>Workface Data from HRSA:       Delaware All Health Workforce 2023 </vt:lpstr>
      <vt:lpstr>Workface Data from HRSA:         Delaware Primary Care 2023</vt:lpstr>
      <vt:lpstr>Workface Data from HRSA:       Delaware All Health Workforce 2036 </vt:lpstr>
      <vt:lpstr>Workface Data from HRSA:           Delaware Primary Care 2036 </vt:lpstr>
      <vt:lpstr>Workface Data from HRSA:           Delaware Behavioral Health 2036 </vt:lpstr>
      <vt:lpstr>Can we learn from what other states are doing to build the Delaware Healthcare Workforce?  </vt:lpstr>
      <vt:lpstr>National Governors Association: </vt:lpstr>
      <vt:lpstr> NGA Report :  What other states doing to cope with           Healthcare Workforce Shortages . </vt:lpstr>
      <vt:lpstr>NGA Report:   Suggested approaches to resolve             Healthcare Workforce Shortages  </vt:lpstr>
      <vt:lpstr>NGA Report:   Suggested approaches to resolve           Healthcare Workforce Shortages</vt:lpstr>
      <vt:lpstr>NGA Report:   Suggested approaches to resolve           Healthcare Workforce Shortages</vt:lpstr>
      <vt:lpstr>Approaches to growing the  Healthcare Workforce in Delaware </vt:lpstr>
      <vt:lpstr>Medical Residency Programs in Delaware </vt:lpstr>
      <vt:lpstr>Strategic Initiatives Inclusive Excellence </vt:lpstr>
      <vt:lpstr>Pipeline Programming Impact</vt:lpstr>
      <vt:lpstr>Hybrid Simulation Courses</vt:lpstr>
      <vt:lpstr>PowerPoint Presentation</vt:lpstr>
      <vt:lpstr>PowerPoint Presentation</vt:lpstr>
      <vt:lpstr>Zip Code to open Seaford site that is  focused on health care program  </vt:lpstr>
      <vt:lpstr>Approaches to growing the Healthcare Workforce in Delaware </vt:lpstr>
      <vt:lpstr>Approaches to growing the Healthcare Workforce in Delaware (draft) </vt:lpstr>
      <vt:lpstr>Workforce Summit to bring together state and national leaders  to discuss current data, projections, and path forward  </vt:lpstr>
      <vt:lpstr>PowerPoint Presentation</vt:lpstr>
      <vt:lpstr>Public Comment </vt:lpstr>
      <vt:lpstr>Adjourn </vt:lpstr>
      <vt:lpstr>PowerPoint Presentation</vt:lpstr>
    </vt:vector>
  </TitlesOfParts>
  <Company>Grizli777</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dc:creator>
  <cp:lastModifiedBy>Aysola, Karuna (DHSS)</cp:lastModifiedBy>
  <cp:revision>1435</cp:revision>
  <cp:lastPrinted>2024-01-09T20:15:02Z</cp:lastPrinted>
  <dcterms:created xsi:type="dcterms:W3CDTF">2016-04-11T17:51:25Z</dcterms:created>
  <dcterms:modified xsi:type="dcterms:W3CDTF">2024-02-02T17:23:04Z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1166664</vt:lpwstr>
  </property>
  <property fmtid="{D5CDD505-2E9C-101B-9397-08002B2CF9AE}" pid="3" name="NXPowerLiteSettings">
    <vt:lpwstr>F980073804F000</vt:lpwstr>
  </property>
  <property fmtid="{D5CDD505-2E9C-101B-9397-08002B2CF9AE}" pid="4" name="NXPowerLiteVersion">
    <vt:lpwstr>D5.0.2</vt:lpwstr>
  </property>
</Properties>
</file>