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049" r:id="rId1"/>
    <p:sldMasterId id="2147484063" r:id="rId2"/>
  </p:sldMasterIdLst>
  <p:notesMasterIdLst>
    <p:notesMasterId r:id="rId10"/>
  </p:notesMasterIdLst>
  <p:handoutMasterIdLst>
    <p:handoutMasterId r:id="rId11"/>
  </p:handoutMasterIdLst>
  <p:sldIdLst>
    <p:sldId id="398" r:id="rId3"/>
    <p:sldId id="379" r:id="rId4"/>
    <p:sldId id="385" r:id="rId5"/>
    <p:sldId id="401" r:id="rId6"/>
    <p:sldId id="411" r:id="rId7"/>
    <p:sldId id="406" r:id="rId8"/>
    <p:sldId id="403" r:id="rId9"/>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SSC Remarks" id="{51EA0B2A-8322-4CB4-B8A1-14956224CCCC}">
          <p14:sldIdLst>
            <p14:sldId id="398"/>
            <p14:sldId id="379"/>
            <p14:sldId id="385"/>
            <p14:sldId id="401"/>
            <p14:sldId id="411"/>
            <p14:sldId id="406"/>
            <p14:sldId id="403"/>
          </p14:sldIdLst>
        </p14:section>
      </p14:sectionLst>
    </p:ext>
    <p:ext uri="{EFAFB233-063F-42B5-8137-9DF3F51BA10A}">
      <p15:sldGuideLst xmlns:p15="http://schemas.microsoft.com/office/powerpoint/2012/main">
        <p15:guide id="1" orient="horz" pos="2071">
          <p15:clr>
            <a:srgbClr val="A4A3A4"/>
          </p15:clr>
        </p15:guide>
        <p15:guide id="2" orient="horz" pos="3888">
          <p15:clr>
            <a:srgbClr val="A4A3A4"/>
          </p15:clr>
        </p15:guide>
        <p15:guide id="3" orient="horz" pos="1500">
          <p15:clr>
            <a:srgbClr val="A4A3A4"/>
          </p15:clr>
        </p15:guide>
        <p15:guide id="4" orient="horz" pos="2652">
          <p15:clr>
            <a:srgbClr val="A4A3A4"/>
          </p15:clr>
        </p15:guide>
        <p15:guide id="5" orient="horz" pos="348">
          <p15:clr>
            <a:srgbClr val="A4A3A4"/>
          </p15:clr>
        </p15:guide>
        <p15:guide id="6" orient="horz" pos="912" userDrawn="1">
          <p15:clr>
            <a:srgbClr val="A4A3A4"/>
          </p15:clr>
        </p15:guide>
        <p15:guide id="7" orient="horz" pos="3219">
          <p15:clr>
            <a:srgbClr val="A4A3A4"/>
          </p15:clr>
        </p15:guide>
        <p15:guide id="8" orient="horz" pos="3802">
          <p15:clr>
            <a:srgbClr val="A4A3A4"/>
          </p15:clr>
        </p15:guide>
        <p15:guide id="9" pos="289">
          <p15:clr>
            <a:srgbClr val="A4A3A4"/>
          </p15:clr>
        </p15:guide>
        <p15:guide id="10" pos="5472">
          <p15:clr>
            <a:srgbClr val="A4A3A4"/>
          </p15:clr>
        </p15:guide>
        <p15:guide id="11" pos="2060">
          <p15:clr>
            <a:srgbClr val="A4A3A4"/>
          </p15:clr>
        </p15:guide>
        <p15:guide id="12" pos="3696">
          <p15:clr>
            <a:srgbClr val="A4A3A4"/>
          </p15:clr>
        </p15:guide>
        <p15:guide id="13" pos="4581">
          <p15:clr>
            <a:srgbClr val="A4A3A4"/>
          </p15:clr>
        </p15:guide>
        <p15:guide id="14" pos="2951">
          <p15:clr>
            <a:srgbClr val="A4A3A4"/>
          </p15:clr>
        </p15:guide>
        <p15:guide id="15" pos="2811">
          <p15:clr>
            <a:srgbClr val="A4A3A4"/>
          </p15:clr>
        </p15:guide>
        <p15:guide id="16" pos="1178">
          <p15:clr>
            <a:srgbClr val="A4A3A4"/>
          </p15:clr>
        </p15:guide>
        <p15:guide id="17" orient="horz" pos="932">
          <p15:clr>
            <a:srgbClr val="A4A3A4"/>
          </p15:clr>
        </p15:guide>
        <p15:guide id="18" pos="284">
          <p15:clr>
            <a:srgbClr val="A4A3A4"/>
          </p15:clr>
        </p15:guide>
        <p15:guide id="19" pos="1916">
          <p15:clr>
            <a:srgbClr val="A4A3A4"/>
          </p15:clr>
        </p15:guide>
        <p15:guide id="20" pos="3835">
          <p15:clr>
            <a:srgbClr val="A4A3A4"/>
          </p15:clr>
        </p15:guide>
        <p15:guide id="21" pos="4725">
          <p15:clr>
            <a:srgbClr val="A4A3A4"/>
          </p15:clr>
        </p15:guide>
        <p15:guide id="22" pos="1032" userDrawn="1">
          <p15:clr>
            <a:srgbClr val="A4A3A4"/>
          </p15:clr>
        </p15:guide>
        <p15:guide id="23" pos="371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rker, Marshall (DHSS)" initials="PM(" lastIdx="3" clrIdx="0">
    <p:extLst>
      <p:ext uri="{19B8F6BF-5375-455C-9EA6-DF929625EA0E}">
        <p15:presenceInfo xmlns:p15="http://schemas.microsoft.com/office/powerpoint/2012/main" userId="S::marshall.parker@delaware.gov::bb3e158a-f6f9-4bdb-9542-f3fd9ca5fb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1C1C1C"/>
    <a:srgbClr val="B0003B"/>
    <a:srgbClr val="69061F"/>
    <a:srgbClr val="691D2C"/>
    <a:srgbClr val="339FF0"/>
    <a:srgbClr val="427301"/>
    <a:srgbClr val="9BC832"/>
    <a:srgbClr val="333333"/>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91" autoAdjust="0"/>
    <p:restoredTop sz="67588" autoAdjust="0"/>
  </p:normalViewPr>
  <p:slideViewPr>
    <p:cSldViewPr snapToGrid="0" snapToObjects="1">
      <p:cViewPr>
        <p:scale>
          <a:sx n="100" d="100"/>
          <a:sy n="100" d="100"/>
        </p:scale>
        <p:origin x="1506" y="-948"/>
      </p:cViewPr>
      <p:guideLst>
        <p:guide orient="horz" pos="2071"/>
        <p:guide orient="horz" pos="3888"/>
        <p:guide orient="horz" pos="1500"/>
        <p:guide orient="horz" pos="2652"/>
        <p:guide orient="horz" pos="348"/>
        <p:guide orient="horz" pos="912"/>
        <p:guide orient="horz" pos="3219"/>
        <p:guide orient="horz" pos="3802"/>
        <p:guide pos="289"/>
        <p:guide pos="5472"/>
        <p:guide pos="2060"/>
        <p:guide pos="3696"/>
        <p:guide pos="4581"/>
        <p:guide pos="2951"/>
        <p:guide pos="2811"/>
        <p:guide pos="1178"/>
        <p:guide orient="horz" pos="932"/>
        <p:guide pos="284"/>
        <p:guide pos="1916"/>
        <p:guide pos="3835"/>
        <p:guide pos="4725"/>
        <p:guide pos="1032"/>
        <p:guide pos="371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snapToObjects="1">
      <p:cViewPr varScale="1">
        <p:scale>
          <a:sx n="83" d="100"/>
          <a:sy n="83" d="100"/>
        </p:scale>
        <p:origin x="3828" y="84"/>
      </p:cViewPr>
      <p:guideLst>
        <p:guide orient="horz" pos="2909"/>
        <p:guide pos="2189"/>
      </p:guideLst>
    </p:cSldViewPr>
  </p:notesViewPr>
  <p:gridSpacing cx="114300" cy="1143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1"/>
          <p:cNvSpPr>
            <a:spLocks noGrp="1"/>
          </p:cNvSpPr>
          <p:nvPr>
            <p:ph type="hdr" sz="quarter"/>
          </p:nvPr>
        </p:nvSpPr>
        <p:spPr>
          <a:xfrm>
            <a:off x="231675" y="230904"/>
            <a:ext cx="6245059" cy="376284"/>
          </a:xfrm>
          <a:prstGeom prst="rect">
            <a:avLst/>
          </a:prstGeom>
        </p:spPr>
        <p:txBody>
          <a:bodyPr vert="horz" lIns="0" tIns="0" rIns="0" bIns="0" rtlCol="0"/>
          <a:lstStyle>
            <a:lvl1pPr algn="l">
              <a:defRPr sz="1000" baseline="0">
                <a:solidFill>
                  <a:schemeClr val="bg2">
                    <a:lumMod val="75000"/>
                  </a:schemeClr>
                </a:solidFill>
                <a:latin typeface="Arial" charset="0"/>
              </a:defRPr>
            </a:lvl1pPr>
          </a:lstStyle>
          <a:p>
            <a:r>
              <a:rPr lang="en-US" dirty="0"/>
              <a:t>Draft</a:t>
            </a:r>
          </a:p>
        </p:txBody>
      </p:sp>
      <p:sp>
        <p:nvSpPr>
          <p:cNvPr id="7" name="Slide Number Placeholder 6"/>
          <p:cNvSpPr>
            <a:spLocks noGrp="1"/>
          </p:cNvSpPr>
          <p:nvPr>
            <p:ph type="sldNum" sz="quarter" idx="3"/>
          </p:nvPr>
        </p:nvSpPr>
        <p:spPr>
          <a:xfrm>
            <a:off x="6349204" y="8854812"/>
            <a:ext cx="358029" cy="230902"/>
          </a:xfrm>
          <a:prstGeom prst="rect">
            <a:avLst/>
          </a:prstGeom>
        </p:spPr>
        <p:txBody>
          <a:bodyPr vert="horz" lIns="0" tIns="0" rIns="0" bIns="0" rtlCol="0" anchor="b"/>
          <a:lstStyle>
            <a:lvl1pPr algn="r">
              <a:defRPr sz="1000" baseline="0">
                <a:solidFill>
                  <a:schemeClr val="bg2">
                    <a:lumMod val="75000"/>
                  </a:schemeClr>
                </a:solidFill>
                <a:latin typeface="Arial" charset="0"/>
              </a:defRPr>
            </a:lvl1pPr>
          </a:lstStyle>
          <a:p>
            <a:fld id="{F19303DE-3E45-4DD3-9505-92EF4803EF97}" type="slidenum">
              <a:rPr lang="en-US" smtClean="0"/>
              <a:pPr/>
              <a:t>‹#›</a:t>
            </a:fld>
            <a:r>
              <a:rPr lang="en-US" dirty="0"/>
              <a:t> </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310" y="8912813"/>
            <a:ext cx="6185781" cy="172900"/>
          </a:xfrm>
          <a:prstGeom prst="rect">
            <a:avLst/>
          </a:prstGeom>
        </p:spPr>
      </p:pic>
    </p:spTree>
    <p:extLst>
      <p:ext uri="{BB962C8B-B14F-4D97-AF65-F5344CB8AC3E}">
        <p14:creationId xmlns:p14="http://schemas.microsoft.com/office/powerpoint/2010/main" val="2679227803"/>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52" tIns="46226" rIns="92452" bIns="46226" rtlCol="0" anchor="ctr"/>
          <a:lstStyle/>
          <a:p>
            <a:r>
              <a:rPr lang="en-US" dirty="0"/>
              <a:t> </a:t>
            </a:r>
          </a:p>
        </p:txBody>
      </p:sp>
      <p:sp>
        <p:nvSpPr>
          <p:cNvPr id="5" name="Notes Placeholder 4"/>
          <p:cNvSpPr>
            <a:spLocks noGrp="1"/>
          </p:cNvSpPr>
          <p:nvPr>
            <p:ph type="body" sz="quarter" idx="3"/>
          </p:nvPr>
        </p:nvSpPr>
        <p:spPr>
          <a:xfrm>
            <a:off x="1158350" y="4387141"/>
            <a:ext cx="4633383" cy="4156234"/>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6"/>
          <p:cNvSpPr>
            <a:spLocks noGrp="1"/>
          </p:cNvSpPr>
          <p:nvPr>
            <p:ph type="sldNum" sz="quarter" idx="5"/>
          </p:nvPr>
        </p:nvSpPr>
        <p:spPr>
          <a:xfrm>
            <a:off x="6592048" y="9005176"/>
            <a:ext cx="358029" cy="230902"/>
          </a:xfrm>
          <a:prstGeom prst="rect">
            <a:avLst/>
          </a:prstGeom>
        </p:spPr>
        <p:txBody>
          <a:bodyPr vert="horz" lIns="0" tIns="0" rIns="0" bIns="0" rtlCol="0" anchor="b"/>
          <a:lstStyle>
            <a:lvl1pPr algn="r">
              <a:defRPr sz="1000" baseline="0">
                <a:solidFill>
                  <a:schemeClr val="tx1"/>
                </a:solidFill>
                <a:latin typeface="Gill Sans MT" panose="020B0502020104020203" pitchFamily="34" charset="0"/>
              </a:defRPr>
            </a:lvl1pPr>
          </a:lstStyle>
          <a:p>
            <a:fld id="{F19303DE-3E45-4DD3-9505-92EF4803EF97}" type="slidenum">
              <a:rPr lang="en-US" smtClean="0"/>
              <a:pPr/>
              <a:t>‹#›</a:t>
            </a:fld>
            <a:r>
              <a:rPr lang="en-US" dirty="0"/>
              <a:t> </a:t>
            </a:r>
          </a:p>
        </p:txBody>
      </p:sp>
      <p:sp>
        <p:nvSpPr>
          <p:cNvPr id="2" name="Footer Placeholder 1"/>
          <p:cNvSpPr>
            <a:spLocks noGrp="1"/>
          </p:cNvSpPr>
          <p:nvPr>
            <p:ph type="ftr" sz="quarter" idx="4"/>
          </p:nvPr>
        </p:nvSpPr>
        <p:spPr>
          <a:xfrm>
            <a:off x="1" y="9005176"/>
            <a:ext cx="3011013" cy="230902"/>
          </a:xfrm>
          <a:prstGeom prst="rect">
            <a:avLst/>
          </a:prstGeom>
        </p:spPr>
        <p:txBody>
          <a:bodyPr vert="horz" lIns="91367" tIns="45685" rIns="91367" bIns="45685" rtlCol="0" anchor="b"/>
          <a:lstStyle>
            <a:lvl1pPr algn="l">
              <a:defRPr sz="1000">
                <a:solidFill>
                  <a:schemeClr val="tx1"/>
                </a:solidFill>
                <a:latin typeface="Gill Sans MT" panose="020B0502020104020203" pitchFamily="34" charset="0"/>
              </a:defRPr>
            </a:lvl1pPr>
          </a:lstStyle>
          <a:p>
            <a:r>
              <a:rPr lang="en-US"/>
              <a:t>DSSC - FY 2023 JFC HEARING</a:t>
            </a:r>
            <a:endParaRPr lang="en-US" dirty="0"/>
          </a:p>
        </p:txBody>
      </p:sp>
      <p:sp>
        <p:nvSpPr>
          <p:cNvPr id="3" name="Header Placeholder 2"/>
          <p:cNvSpPr>
            <a:spLocks noGrp="1"/>
          </p:cNvSpPr>
          <p:nvPr>
            <p:ph type="hdr" sz="quarter"/>
          </p:nvPr>
        </p:nvSpPr>
        <p:spPr>
          <a:xfrm>
            <a:off x="1" y="2"/>
            <a:ext cx="3011013" cy="463311"/>
          </a:xfrm>
          <a:prstGeom prst="rect">
            <a:avLst/>
          </a:prstGeom>
        </p:spPr>
        <p:txBody>
          <a:bodyPr vert="horz" lIns="91385" tIns="45693" rIns="91385" bIns="45693" rtlCol="0"/>
          <a:lstStyle>
            <a:lvl1pPr algn="l">
              <a:defRPr sz="1200"/>
            </a:lvl1pPr>
          </a:lstStyle>
          <a:p>
            <a:r>
              <a:rPr lang="en-US" dirty="0"/>
              <a:t>Draft</a:t>
            </a:r>
          </a:p>
        </p:txBody>
      </p:sp>
    </p:spTree>
    <p:extLst>
      <p:ext uri="{BB962C8B-B14F-4D97-AF65-F5344CB8AC3E}">
        <p14:creationId xmlns:p14="http://schemas.microsoft.com/office/powerpoint/2010/main" val="587102967"/>
      </p:ext>
    </p:extLst>
  </p:cSld>
  <p:clrMap bg1="lt1" tx1="dk1" bg2="lt2" tx2="dk2" accent1="accent1" accent2="accent2" accent3="accent3" accent4="accent4" accent5="accent5" accent6="accent6" hlink="hlink" folHlink="folHlink"/>
  <p:hf hdr="0"/>
  <p:notesStyle>
    <a:lvl1pPr marL="109728" indent="-114300" algn="l" defTabSz="914400" rtl="0" eaLnBrk="1" latinLnBrk="0" hangingPunct="1">
      <a:lnSpc>
        <a:spcPct val="110000"/>
      </a:lnSpc>
      <a:spcBef>
        <a:spcPts val="300"/>
      </a:spcBef>
      <a:buFont typeface="Arial" panose="020B0604020202020204" pitchFamily="34" charset="0"/>
      <a:buChar char="•"/>
      <a:defRPr sz="1000" kern="1200">
        <a:solidFill>
          <a:schemeClr val="tx1"/>
        </a:solidFill>
        <a:latin typeface="+mj-lt"/>
        <a:ea typeface="+mn-ea"/>
        <a:cs typeface="+mn-cs"/>
      </a:defRPr>
    </a:lvl1pPr>
    <a:lvl2pPr marL="398463" indent="-111125" algn="l" defTabSz="914400" rtl="0" eaLnBrk="1" latinLnBrk="0" hangingPunct="1">
      <a:lnSpc>
        <a:spcPct val="100000"/>
      </a:lnSpc>
      <a:spcBef>
        <a:spcPts val="300"/>
      </a:spcBef>
      <a:buFont typeface="Arial" panose="020B0604020202020204" pitchFamily="34" charset="0"/>
      <a:buChar char="•"/>
      <a:defRPr sz="1000" kern="1200">
        <a:solidFill>
          <a:schemeClr val="tx1"/>
        </a:solidFill>
        <a:latin typeface="+mj-lt"/>
        <a:ea typeface="+mn-ea"/>
        <a:cs typeface="+mn-cs"/>
      </a:defRPr>
    </a:lvl2pPr>
    <a:lvl3pPr marL="398463" indent="-111125" algn="l" defTabSz="914400" rtl="0" eaLnBrk="1" latinLnBrk="0" hangingPunct="1">
      <a:lnSpc>
        <a:spcPct val="95000"/>
      </a:lnSpc>
      <a:spcBef>
        <a:spcPts val="300"/>
      </a:spcBef>
      <a:buFont typeface="Arial" panose="020B0604020202020204" pitchFamily="34" charset="0"/>
      <a:buChar char="•"/>
      <a:defRPr sz="1000" kern="1200">
        <a:solidFill>
          <a:schemeClr val="tx1"/>
        </a:solidFill>
        <a:latin typeface="+mj-lt"/>
        <a:ea typeface="+mn-ea"/>
        <a:cs typeface="+mn-cs"/>
      </a:defRPr>
    </a:lvl3pPr>
    <a:lvl4pPr marL="398463" indent="-111125" algn="l" defTabSz="914400" rtl="0" eaLnBrk="1" latinLnBrk="0" hangingPunct="1">
      <a:lnSpc>
        <a:spcPct val="95000"/>
      </a:lnSpc>
      <a:spcBef>
        <a:spcPts val="300"/>
      </a:spcBef>
      <a:buFont typeface="Arial" panose="020B0604020202020204" pitchFamily="34" charset="0"/>
      <a:buChar char="•"/>
      <a:defRPr sz="1000" kern="1200">
        <a:solidFill>
          <a:schemeClr val="tx1"/>
        </a:solidFill>
        <a:latin typeface="+mj-lt"/>
        <a:ea typeface="+mn-ea"/>
        <a:cs typeface="+mn-cs"/>
      </a:defRPr>
    </a:lvl4pPr>
    <a:lvl5pPr marL="398463" indent="-111125" algn="l" defTabSz="914400" rtl="0" eaLnBrk="1" latinLnBrk="0" hangingPunct="1">
      <a:lnSpc>
        <a:spcPct val="95000"/>
      </a:lnSpc>
      <a:spcBef>
        <a:spcPts val="300"/>
      </a:spcBef>
      <a:buFont typeface="Arial" panose="020B0604020202020204" pitchFamily="34" charset="0"/>
      <a:buChar char="•"/>
      <a:defRPr sz="1000" kern="1200">
        <a:solidFill>
          <a:schemeClr val="tx1"/>
        </a:solidFill>
        <a:latin typeface="+mj-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692150"/>
            <a:ext cx="4618037" cy="3463925"/>
          </a:xfrm>
        </p:spPr>
      </p:sp>
      <p:sp>
        <p:nvSpPr>
          <p:cNvPr id="3" name="Notes Placeholder 2"/>
          <p:cNvSpPr>
            <a:spLocks noGrp="1"/>
          </p:cNvSpPr>
          <p:nvPr>
            <p:ph type="body" idx="1"/>
          </p:nvPr>
        </p:nvSpPr>
        <p:spPr>
          <a:xfrm>
            <a:off x="1208088" y="4387141"/>
            <a:ext cx="4618037" cy="4156234"/>
          </a:xfrm>
        </p:spPr>
        <p:txBody>
          <a:bodyPr/>
          <a:lstStyle/>
          <a:p>
            <a:pPr marL="0" indent="0">
              <a:lnSpc>
                <a:spcPct val="100000"/>
              </a:lnSpc>
              <a:spcBef>
                <a:spcPct val="0"/>
              </a:spcBef>
              <a:buNone/>
              <a:defRPr/>
            </a:pPr>
            <a:r>
              <a:rPr lang="en-US" altLang="en-US" sz="1100" dirty="0">
                <a:latin typeface="Gill Sans MT" panose="020B0502020104020203" pitchFamily="34" charset="0"/>
                <a:cs typeface="Arial" panose="020B0604020202020204" pitchFamily="34" charset="0"/>
              </a:rPr>
              <a:t>Good Afternoon Senator Paradee, Representative Carson, members of the Joint Finance Committee and members of the public.  </a:t>
            </a:r>
          </a:p>
          <a:p>
            <a:pPr marL="0" indent="0">
              <a:lnSpc>
                <a:spcPct val="100000"/>
              </a:lnSpc>
              <a:spcBef>
                <a:spcPct val="0"/>
              </a:spcBef>
              <a:buNone/>
              <a:defRPr/>
            </a:pPr>
            <a:endParaRPr lang="en-US" altLang="en-US" sz="1100" dirty="0">
              <a:latin typeface="Gill Sans MT" panose="020B0502020104020203" pitchFamily="34" charset="0"/>
              <a:cs typeface="Arial" panose="020B0604020202020204" pitchFamily="34" charset="0"/>
            </a:endParaRPr>
          </a:p>
          <a:p>
            <a:pPr marL="0" indent="0">
              <a:lnSpc>
                <a:spcPct val="100000"/>
              </a:lnSpc>
              <a:spcBef>
                <a:spcPct val="0"/>
              </a:spcBef>
              <a:buNone/>
              <a:defRPr/>
            </a:pPr>
            <a:r>
              <a:rPr lang="en-US" altLang="en-US" sz="1100" dirty="0">
                <a:latin typeface="Gill Sans MT" panose="020B0502020104020203" pitchFamily="34" charset="0"/>
                <a:cs typeface="Arial" panose="020B0604020202020204" pitchFamily="34" charset="0"/>
              </a:rPr>
              <a:t>I am Renee Beaman and I have the pleasure of serving as the Director of the Division of State Service Centers (DSSC). With me today is Faith Mwaura, our Division Deputy and Donika Patel, our Chief Financial Officer.</a:t>
            </a:r>
          </a:p>
          <a:p>
            <a:pPr marL="0" indent="0">
              <a:lnSpc>
                <a:spcPct val="100000"/>
              </a:lnSpc>
              <a:spcBef>
                <a:spcPct val="0"/>
              </a:spcBef>
              <a:buNone/>
              <a:defRPr/>
            </a:pPr>
            <a:endParaRPr lang="en-US" altLang="en-US" sz="1100" dirty="0">
              <a:latin typeface="Gill Sans MT" panose="020B0502020104020203" pitchFamily="34" charset="0"/>
              <a:cs typeface="Arial" panose="020B0604020202020204" pitchFamily="34" charset="0"/>
            </a:endParaRPr>
          </a:p>
          <a:p>
            <a:pPr marL="0" indent="0">
              <a:lnSpc>
                <a:spcPct val="100000"/>
              </a:lnSpc>
              <a:spcBef>
                <a:spcPct val="0"/>
              </a:spcBef>
              <a:buNone/>
              <a:defRPr/>
            </a:pPr>
            <a:r>
              <a:rPr lang="en-US" altLang="en-US" sz="1100" dirty="0">
                <a:latin typeface="Gill Sans MT" panose="020B0502020104020203" pitchFamily="34" charset="0"/>
                <a:cs typeface="Arial" panose="020B0604020202020204" pitchFamily="34" charset="0"/>
              </a:rPr>
              <a:t>Thank you for this opportunity to speak with you today and present our accomplishments and Fiscal Year (FY) 2023 Governor’s Recommended Budget.</a:t>
            </a:r>
            <a:endParaRPr lang="en-US" altLang="en-US" sz="1100" dirty="0">
              <a:latin typeface="Calibri" pitchFamily="34" charset="0"/>
            </a:endParaRPr>
          </a:p>
        </p:txBody>
      </p:sp>
      <p:sp>
        <p:nvSpPr>
          <p:cNvPr id="4" name="Footer Placeholder 3">
            <a:extLst>
              <a:ext uri="{FF2B5EF4-FFF2-40B4-BE49-F238E27FC236}">
                <a16:creationId xmlns:a16="http://schemas.microsoft.com/office/drawing/2014/main" id="{EB495D99-C998-4FB1-950D-30354179E4FE}"/>
              </a:ext>
            </a:extLst>
          </p:cNvPr>
          <p:cNvSpPr>
            <a:spLocks noGrp="1"/>
          </p:cNvSpPr>
          <p:nvPr>
            <p:ph type="ftr" sz="quarter" idx="4"/>
          </p:nvPr>
        </p:nvSpPr>
        <p:spPr/>
        <p:txBody>
          <a:bodyPr/>
          <a:lstStyle/>
          <a:p>
            <a:r>
              <a:rPr lang="en-US"/>
              <a:t>DSSC - FY 2023 JFC HEARING</a:t>
            </a:r>
            <a:endParaRPr lang="en-US" dirty="0"/>
          </a:p>
        </p:txBody>
      </p:sp>
      <p:sp>
        <p:nvSpPr>
          <p:cNvPr id="5" name="Slide Number Placeholder 4">
            <a:extLst>
              <a:ext uri="{FF2B5EF4-FFF2-40B4-BE49-F238E27FC236}">
                <a16:creationId xmlns:a16="http://schemas.microsoft.com/office/drawing/2014/main" id="{E92D3E68-CC4C-414A-B440-37BF9B16C045}"/>
              </a:ext>
            </a:extLst>
          </p:cNvPr>
          <p:cNvSpPr>
            <a:spLocks noGrp="1"/>
          </p:cNvSpPr>
          <p:nvPr>
            <p:ph type="sldNum" sz="quarter" idx="5"/>
          </p:nvPr>
        </p:nvSpPr>
        <p:spPr/>
        <p:txBody>
          <a:bodyPr/>
          <a:lstStyle/>
          <a:p>
            <a:fld id="{F19303DE-3E45-4DD3-9505-92EF4803EF97}" type="slidenum">
              <a:rPr lang="en-US" smtClean="0"/>
              <a:pPr/>
              <a:t>1</a:t>
            </a:fld>
            <a:r>
              <a:rPr lang="en-US" dirty="0"/>
              <a:t> </a:t>
            </a:r>
          </a:p>
        </p:txBody>
      </p:sp>
    </p:spTree>
    <p:extLst>
      <p:ext uri="{BB962C8B-B14F-4D97-AF65-F5344CB8AC3E}">
        <p14:creationId xmlns:p14="http://schemas.microsoft.com/office/powerpoint/2010/main" val="278891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6813" y="4387139"/>
            <a:ext cx="4618038" cy="4305449"/>
          </a:xfrm>
        </p:spPr>
        <p:txBody>
          <a:bodyPr/>
          <a:lstStyle/>
          <a:p>
            <a:pPr marL="0" indent="0">
              <a:lnSpc>
                <a:spcPct val="100000"/>
              </a:lnSpc>
              <a:spcBef>
                <a:spcPts val="0"/>
              </a:spcBef>
              <a:buNone/>
            </a:pPr>
            <a:r>
              <a:rPr lang="en-US" sz="1100" dirty="0">
                <a:solidFill>
                  <a:prstClr val="black"/>
                </a:solidFill>
                <a:latin typeface="Gill Sans MT" panose="020B0502020104020203" pitchFamily="34" charset="0"/>
              </a:rPr>
              <a:t>The Division of State Service Centers is mostly recognized for operating and managing Delaware’s Department of Health and Social Services' network of 15 one-stop facilities for individuals accessing statewide social services.</a:t>
            </a:r>
            <a:r>
              <a:rPr lang="en-US" sz="1100" b="1" dirty="0">
                <a:solidFill>
                  <a:prstClr val="black"/>
                </a:solidFill>
                <a:latin typeface="Gill Sans MT" panose="020B0502020104020203" pitchFamily="34" charset="0"/>
              </a:rPr>
              <a:t> </a:t>
            </a:r>
            <a:r>
              <a:rPr lang="en-US" sz="1100" dirty="0">
                <a:solidFill>
                  <a:prstClr val="black"/>
                </a:solidFill>
                <a:latin typeface="Gill Sans MT" panose="020B0502020104020203" pitchFamily="34" charset="0"/>
              </a:rPr>
              <a:t>Though significant, these facilities and the administrative role we play comprise only one of three sections that make up the Division of State Service Centers. </a:t>
            </a:r>
          </a:p>
          <a:p>
            <a:pPr marL="0" indent="0">
              <a:lnSpc>
                <a:spcPct val="100000"/>
              </a:lnSpc>
              <a:spcBef>
                <a:spcPts val="0"/>
              </a:spcBef>
              <a:buNone/>
            </a:pPr>
            <a:endParaRPr lang="en-US" sz="1100" dirty="0">
              <a:solidFill>
                <a:prstClr val="black"/>
              </a:solidFill>
              <a:latin typeface="Gill Sans MT" panose="020B0502020104020203" pitchFamily="34" charset="0"/>
            </a:endParaRPr>
          </a:p>
          <a:p>
            <a:pPr marL="0" indent="0">
              <a:lnSpc>
                <a:spcPct val="100000"/>
              </a:lnSpc>
              <a:spcBef>
                <a:spcPts val="0"/>
              </a:spcBef>
              <a:buNone/>
            </a:pPr>
            <a:r>
              <a:rPr lang="en-US" sz="1100" dirty="0">
                <a:latin typeface="Gill Sans MT" panose="020B0502020104020203" pitchFamily="34" charset="0"/>
              </a:rPr>
              <a:t>Our three sections are: the State Office of Volunteerism, the Office of Community Services, and our Family Support Services Unit. </a:t>
            </a:r>
          </a:p>
          <a:p>
            <a:pPr marL="0" indent="0">
              <a:lnSpc>
                <a:spcPct val="100000"/>
              </a:lnSpc>
              <a:spcBef>
                <a:spcPts val="0"/>
              </a:spcBef>
              <a:buNone/>
            </a:pPr>
            <a:endParaRPr lang="en-US" sz="1100" dirty="0">
              <a:latin typeface="Gill Sans MT" panose="020B0502020104020203" pitchFamily="34" charset="0"/>
            </a:endParaRPr>
          </a:p>
          <a:p>
            <a:pPr marL="0" indent="0">
              <a:lnSpc>
                <a:spcPct val="100000"/>
              </a:lnSpc>
              <a:spcBef>
                <a:spcPts val="0"/>
              </a:spcBef>
              <a:buNone/>
            </a:pPr>
            <a:r>
              <a:rPr lang="en-US" sz="1100" dirty="0">
                <a:latin typeface="Gill Sans MT" panose="020B0502020104020203" pitchFamily="34" charset="0"/>
              </a:rPr>
              <a:t>For most Delawareans, their first experience in seeking emergency services and social service support is walking through one of our State Service Center doors.</a:t>
            </a:r>
          </a:p>
          <a:p>
            <a:pPr marL="0" indent="0">
              <a:lnSpc>
                <a:spcPct val="100000"/>
              </a:lnSpc>
              <a:spcBef>
                <a:spcPts val="0"/>
              </a:spcBef>
              <a:buNone/>
            </a:pPr>
            <a:endParaRPr lang="en-US" sz="1100" dirty="0">
              <a:latin typeface="Gill Sans MT" panose="020B0502020104020203" pitchFamily="34" charset="0"/>
            </a:endParaRPr>
          </a:p>
        </p:txBody>
      </p:sp>
      <p:sp>
        <p:nvSpPr>
          <p:cNvPr id="5" name="Slide Number Placeholder 4">
            <a:extLst>
              <a:ext uri="{FF2B5EF4-FFF2-40B4-BE49-F238E27FC236}">
                <a16:creationId xmlns:a16="http://schemas.microsoft.com/office/drawing/2014/main" id="{5D858179-AC08-4C56-AD1D-0A9D417058E7}"/>
              </a:ext>
            </a:extLst>
          </p:cNvPr>
          <p:cNvSpPr>
            <a:spLocks noGrp="1"/>
          </p:cNvSpPr>
          <p:nvPr>
            <p:ph type="sldNum" sz="quarter" idx="5"/>
          </p:nvPr>
        </p:nvSpPr>
        <p:spPr/>
        <p:txBody>
          <a:bodyPr/>
          <a:lstStyle/>
          <a:p>
            <a:fld id="{F19303DE-3E45-4DD3-9505-92EF4803EF97}" type="slidenum">
              <a:rPr lang="en-US" smtClean="0"/>
              <a:pPr/>
              <a:t>2</a:t>
            </a:fld>
            <a:r>
              <a:rPr lang="en-US" dirty="0"/>
              <a:t> </a:t>
            </a:r>
          </a:p>
        </p:txBody>
      </p:sp>
      <p:sp>
        <p:nvSpPr>
          <p:cNvPr id="4" name="Footer Placeholder 3">
            <a:extLst>
              <a:ext uri="{FF2B5EF4-FFF2-40B4-BE49-F238E27FC236}">
                <a16:creationId xmlns:a16="http://schemas.microsoft.com/office/drawing/2014/main" id="{B929D5E3-17ED-4E71-A779-44A48719D54E}"/>
              </a:ext>
            </a:extLst>
          </p:cNvPr>
          <p:cNvSpPr>
            <a:spLocks noGrp="1"/>
          </p:cNvSpPr>
          <p:nvPr>
            <p:ph type="ftr" sz="quarter" idx="4"/>
          </p:nvPr>
        </p:nvSpPr>
        <p:spPr/>
        <p:txBody>
          <a:bodyPr/>
          <a:lstStyle/>
          <a:p>
            <a:r>
              <a:rPr lang="en-US"/>
              <a:t>DSSC - FY 2023 JFC HEARING</a:t>
            </a:r>
            <a:endParaRPr lang="en-US" dirty="0"/>
          </a:p>
        </p:txBody>
      </p:sp>
    </p:spTree>
    <p:extLst>
      <p:ext uri="{BB962C8B-B14F-4D97-AF65-F5344CB8AC3E}">
        <p14:creationId xmlns:p14="http://schemas.microsoft.com/office/powerpoint/2010/main" val="3882710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6150" y="381000"/>
            <a:ext cx="4619625" cy="3463925"/>
          </a:xfrm>
        </p:spPr>
      </p:sp>
      <p:sp>
        <p:nvSpPr>
          <p:cNvPr id="3" name="Notes Placeholder 2"/>
          <p:cNvSpPr>
            <a:spLocks noGrp="1"/>
          </p:cNvSpPr>
          <p:nvPr>
            <p:ph type="body" idx="1"/>
          </p:nvPr>
        </p:nvSpPr>
        <p:spPr>
          <a:xfrm>
            <a:off x="401363" y="4014488"/>
            <a:ext cx="6190685" cy="4840323"/>
          </a:xfrm>
        </p:spPr>
        <p:txBody>
          <a:bodyPr/>
          <a:lstStyle/>
          <a:p>
            <a:pPr marL="0" indent="0">
              <a:spcAft>
                <a:spcPts val="600"/>
              </a:spcAft>
              <a:buNone/>
            </a:pPr>
            <a:r>
              <a:rPr lang="en-US" sz="1100" dirty="0">
                <a:latin typeface="Gill Sans MT" panose="020B0502020104020203" pitchFamily="34" charset="0"/>
              </a:rPr>
              <a:t>I’d like to share some of our accomplishments from this past fiscal year:</a:t>
            </a:r>
          </a:p>
          <a:p>
            <a:pPr lvl="1">
              <a:spcAft>
                <a:spcPts val="600"/>
              </a:spcAft>
            </a:pPr>
            <a:r>
              <a:rPr lang="en-US" sz="1050" dirty="0">
                <a:latin typeface="Gill Sans MT" panose="020B0502020104020203" pitchFamily="34" charset="0"/>
              </a:rPr>
              <a:t>Since March 2020, we have established a hybrid client interaction process with face-to face interactions, telephone contact or electronic connection with our State Service Center staff which has increased our client contacts this past fiscal year from 569,603 to </a:t>
            </a:r>
            <a:r>
              <a:rPr lang="en-US" sz="1050" b="1" dirty="0">
                <a:latin typeface="Gill Sans MT" panose="020B0502020104020203" pitchFamily="34" charset="0"/>
              </a:rPr>
              <a:t>698,982</a:t>
            </a:r>
            <a:r>
              <a:rPr lang="en-US" sz="1050" dirty="0">
                <a:latin typeface="Gill Sans MT" panose="020B0502020104020203" pitchFamily="34" charset="0"/>
              </a:rPr>
              <a:t>.</a:t>
            </a:r>
          </a:p>
          <a:p>
            <a:pPr lvl="1">
              <a:spcAft>
                <a:spcPts val="600"/>
              </a:spcAft>
            </a:pPr>
            <a:r>
              <a:rPr lang="en-US" sz="1050" b="1" dirty="0">
                <a:latin typeface="Gill Sans MT" panose="020B0502020104020203" pitchFamily="34" charset="0"/>
              </a:rPr>
              <a:t>9,413</a:t>
            </a:r>
            <a:r>
              <a:rPr lang="en-US" sz="1050" dirty="0">
                <a:latin typeface="Gill Sans MT" panose="020B0502020104020203" pitchFamily="34" charset="0"/>
              </a:rPr>
              <a:t> homeless individuals and families were housed through our Emergency Housing Assistance Program. We continue to support statewide close to 500 households daily as a result mainly of the mass emergency housing need due to the COVID-19 pandemic. We have also provided emergency housing for 100 COVID-19 positive homeless individuals and their families and most recently 90+ Ida Flood Survivors received emergency housing and supportive services.</a:t>
            </a:r>
          </a:p>
          <a:p>
            <a:pPr lvl="1">
              <a:spcAft>
                <a:spcPts val="600"/>
              </a:spcAft>
            </a:pPr>
            <a:r>
              <a:rPr lang="en-US" sz="1050" baseline="0" dirty="0">
                <a:latin typeface="Gill Sans MT" panose="020B0502020104020203" pitchFamily="34" charset="0"/>
              </a:rPr>
              <a:t>Last fiscal year, we provided utility, rent, mortgage, food, heat and fuel assistance to support </a:t>
            </a:r>
            <a:r>
              <a:rPr lang="en-US" sz="1050" b="1" baseline="0" dirty="0">
                <a:latin typeface="Gill Sans MT" panose="020B0502020104020203" pitchFamily="34" charset="0"/>
              </a:rPr>
              <a:t>9,279</a:t>
            </a:r>
            <a:r>
              <a:rPr lang="en-US" sz="1050" baseline="0" dirty="0">
                <a:latin typeface="Gill Sans MT" panose="020B0502020104020203" pitchFamily="34" charset="0"/>
              </a:rPr>
              <a:t> households and families which is less than the past fiscal year. </a:t>
            </a:r>
            <a:r>
              <a:rPr lang="en-US" sz="1050" dirty="0">
                <a:latin typeface="Gill Sans MT" panose="020B0502020104020203" pitchFamily="34" charset="0"/>
              </a:rPr>
              <a:t>This was</a:t>
            </a:r>
            <a:r>
              <a:rPr lang="en-US" sz="1050" b="1" i="1" baseline="0" dirty="0">
                <a:solidFill>
                  <a:srgbClr val="FF0000"/>
                </a:solidFill>
                <a:latin typeface="Gill Sans MT" panose="020B0502020104020203" pitchFamily="34" charset="0"/>
              </a:rPr>
              <a:t> </a:t>
            </a:r>
            <a:r>
              <a:rPr lang="en-US" sz="1050" baseline="0" dirty="0">
                <a:latin typeface="Gill Sans MT" panose="020B0502020104020203" pitchFamily="34" charset="0"/>
              </a:rPr>
              <a:t>mainly due to the housing eviction moratorium and less need for these supportive services as many remained in their homes without the obligation of rent, mortgage or utility payments due to the pandemic.</a:t>
            </a:r>
            <a:endParaRPr lang="en-US" sz="1050" dirty="0">
              <a:solidFill>
                <a:srgbClr val="FF0000"/>
              </a:solidFill>
              <a:latin typeface="Gill Sans MT" panose="020B0502020104020203" pitchFamily="34" charset="0"/>
            </a:endParaRPr>
          </a:p>
          <a:p>
            <a:pPr lvl="1">
              <a:spcAft>
                <a:spcPts val="600"/>
              </a:spcAft>
            </a:pPr>
            <a:r>
              <a:rPr lang="en-US" sz="1050" b="1" dirty="0">
                <a:latin typeface="Gill Sans MT" panose="020B0502020104020203" pitchFamily="34" charset="0"/>
              </a:rPr>
              <a:t>890</a:t>
            </a:r>
            <a:r>
              <a:rPr lang="en-US" sz="1050" dirty="0">
                <a:latin typeface="Gill Sans MT" panose="020B0502020104020203" pitchFamily="34" charset="0"/>
              </a:rPr>
              <a:t> more homeless individuals and families were housed through our statewide shelter partner locations.</a:t>
            </a:r>
          </a:p>
          <a:p>
            <a:pPr lvl="1">
              <a:spcAft>
                <a:spcPts val="600"/>
              </a:spcAft>
            </a:pPr>
            <a:r>
              <a:rPr lang="en-US" sz="1050" dirty="0">
                <a:latin typeface="Gill Sans MT" panose="020B0502020104020203" pitchFamily="34" charset="0"/>
              </a:rPr>
              <a:t>Over </a:t>
            </a:r>
            <a:r>
              <a:rPr lang="en-US" sz="1050" b="1" dirty="0">
                <a:latin typeface="Gill Sans MT" panose="020B0502020104020203" pitchFamily="34" charset="0"/>
              </a:rPr>
              <a:t>6,000</a:t>
            </a:r>
            <a:r>
              <a:rPr lang="en-US" sz="1050" dirty="0">
                <a:latin typeface="Gill Sans MT" panose="020B0502020104020203" pitchFamily="34" charset="0"/>
              </a:rPr>
              <a:t> more households received heating and cooling assistance through the Low-Income Home Energy Assistance Program (also known as LIHEAP).</a:t>
            </a:r>
          </a:p>
          <a:p>
            <a:pPr lvl="1">
              <a:spcAft>
                <a:spcPts val="600"/>
              </a:spcAft>
            </a:pPr>
            <a:r>
              <a:rPr lang="en-US" sz="1050" dirty="0">
                <a:latin typeface="Gill Sans MT" panose="020B0502020104020203" pitchFamily="34" charset="0"/>
              </a:rPr>
              <a:t>As a result of the pandemic over </a:t>
            </a:r>
            <a:r>
              <a:rPr lang="en-US" sz="1050" b="1" dirty="0">
                <a:latin typeface="Gill Sans MT" panose="020B0502020104020203" pitchFamily="34" charset="0"/>
              </a:rPr>
              <a:t>7,000</a:t>
            </a:r>
            <a:r>
              <a:rPr lang="en-US" sz="1050" dirty="0">
                <a:latin typeface="Gill Sans MT" panose="020B0502020104020203" pitchFamily="34" charset="0"/>
              </a:rPr>
              <a:t> more low-income individuals experiencing poverty received services through the Community Services Block Grant.</a:t>
            </a:r>
          </a:p>
          <a:p>
            <a:pPr lvl="1">
              <a:spcAft>
                <a:spcPts val="600"/>
              </a:spcAft>
            </a:pPr>
            <a:r>
              <a:rPr lang="en-US" sz="1050" dirty="0">
                <a:latin typeface="Gill Sans MT" panose="020B0502020104020203" pitchFamily="34" charset="0"/>
              </a:rPr>
              <a:t>Our Community Food and Nutrition Program, in partnership with community agencies, food closets, community food pantries and delivery programs, provided emergency food to </a:t>
            </a:r>
            <a:r>
              <a:rPr lang="en-US" sz="1050" b="1" dirty="0">
                <a:latin typeface="Gill Sans MT" panose="020B0502020104020203" pitchFamily="34" charset="0"/>
              </a:rPr>
              <a:t>69,170</a:t>
            </a:r>
            <a:r>
              <a:rPr lang="en-US" sz="1050" dirty="0">
                <a:latin typeface="Gill Sans MT" panose="020B0502020104020203" pitchFamily="34" charset="0"/>
              </a:rPr>
              <a:t> individuals and families.</a:t>
            </a:r>
          </a:p>
          <a:p>
            <a:pPr lvl="1">
              <a:spcAft>
                <a:spcPts val="600"/>
              </a:spcAft>
            </a:pPr>
            <a:r>
              <a:rPr lang="en-US" dirty="0">
                <a:latin typeface="Gill Sans MT" panose="020B0502020104020203" pitchFamily="34" charset="0"/>
              </a:rPr>
              <a:t>Though the pandemic reduced many in-person volunteer events this past fiscal year, Delawareans continued to put their passion into action with over </a:t>
            </a:r>
            <a:r>
              <a:rPr lang="en-US" b="1" dirty="0">
                <a:latin typeface="Gill Sans MT" panose="020B0502020104020203" pitchFamily="34" charset="0"/>
              </a:rPr>
              <a:t>403,000</a:t>
            </a:r>
            <a:r>
              <a:rPr lang="en-US" dirty="0">
                <a:latin typeface="Gill Sans MT" panose="020B0502020104020203" pitchFamily="34" charset="0"/>
              </a:rPr>
              <a:t> volunteer hours recorded, which is equivalent to a value of $10.9 million dollars. </a:t>
            </a:r>
          </a:p>
          <a:p>
            <a:pPr lvl="1">
              <a:spcAft>
                <a:spcPts val="600"/>
              </a:spcAft>
            </a:pPr>
            <a:endParaRPr lang="en-US" sz="1100" dirty="0">
              <a:latin typeface="Gill Sans MT" panose="020B0502020104020203" pitchFamily="34" charset="0"/>
            </a:endParaRPr>
          </a:p>
        </p:txBody>
      </p:sp>
      <p:sp>
        <p:nvSpPr>
          <p:cNvPr id="5" name="Slide Number Placeholder 4">
            <a:extLst>
              <a:ext uri="{FF2B5EF4-FFF2-40B4-BE49-F238E27FC236}">
                <a16:creationId xmlns:a16="http://schemas.microsoft.com/office/drawing/2014/main" id="{88FDC89A-69F1-4CCD-86EC-A291DFB986C6}"/>
              </a:ext>
            </a:extLst>
          </p:cNvPr>
          <p:cNvSpPr>
            <a:spLocks noGrp="1"/>
          </p:cNvSpPr>
          <p:nvPr>
            <p:ph type="sldNum" sz="quarter" idx="5"/>
          </p:nvPr>
        </p:nvSpPr>
        <p:spPr/>
        <p:txBody>
          <a:bodyPr/>
          <a:lstStyle/>
          <a:p>
            <a:fld id="{F19303DE-3E45-4DD3-9505-92EF4803EF97}" type="slidenum">
              <a:rPr lang="en-US" smtClean="0"/>
              <a:pPr/>
              <a:t>3</a:t>
            </a:fld>
            <a:r>
              <a:rPr lang="en-US" dirty="0"/>
              <a:t> </a:t>
            </a:r>
          </a:p>
        </p:txBody>
      </p:sp>
      <p:sp>
        <p:nvSpPr>
          <p:cNvPr id="4" name="Footer Placeholder 3">
            <a:extLst>
              <a:ext uri="{FF2B5EF4-FFF2-40B4-BE49-F238E27FC236}">
                <a16:creationId xmlns:a16="http://schemas.microsoft.com/office/drawing/2014/main" id="{9E937CFB-06BB-4A59-9887-A38FAD8F271C}"/>
              </a:ext>
            </a:extLst>
          </p:cNvPr>
          <p:cNvSpPr>
            <a:spLocks noGrp="1"/>
          </p:cNvSpPr>
          <p:nvPr>
            <p:ph type="ftr" sz="quarter" idx="4"/>
          </p:nvPr>
        </p:nvSpPr>
        <p:spPr/>
        <p:txBody>
          <a:bodyPr/>
          <a:lstStyle/>
          <a:p>
            <a:r>
              <a:rPr lang="en-US"/>
              <a:t>DSSC - FY 2023 JFC HEARING</a:t>
            </a:r>
            <a:endParaRPr lang="en-US" dirty="0"/>
          </a:p>
        </p:txBody>
      </p:sp>
    </p:spTree>
    <p:extLst>
      <p:ext uri="{BB962C8B-B14F-4D97-AF65-F5344CB8AC3E}">
        <p14:creationId xmlns:p14="http://schemas.microsoft.com/office/powerpoint/2010/main" val="1209986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9570" y="4234505"/>
            <a:ext cx="5990935" cy="4692162"/>
          </a:xfrm>
        </p:spPr>
        <p:txBody>
          <a:bodyPr/>
          <a:lstStyle/>
          <a:p>
            <a:pPr marL="0" indent="0" defTabSz="914329">
              <a:lnSpc>
                <a:spcPct val="100000"/>
              </a:lnSpc>
              <a:spcBef>
                <a:spcPts val="0"/>
              </a:spcBef>
              <a:buNone/>
              <a:defRPr/>
            </a:pPr>
            <a:endParaRPr lang="en-US" sz="1100" dirty="0">
              <a:latin typeface="Gill Sans MT" panose="020B0502020104020203" pitchFamily="34" charset="0"/>
            </a:endParaRPr>
          </a:p>
          <a:p>
            <a:pPr marL="0" indent="0" defTabSz="914329">
              <a:lnSpc>
                <a:spcPct val="100000"/>
              </a:lnSpc>
              <a:spcBef>
                <a:spcPts val="0"/>
              </a:spcBef>
              <a:buNone/>
              <a:defRPr/>
            </a:pPr>
            <a:endParaRPr lang="en-US" sz="1100" dirty="0">
              <a:latin typeface="Gill Sans MT" panose="020B0502020104020203" pitchFamily="34" charset="0"/>
            </a:endParaRPr>
          </a:p>
          <a:p>
            <a:pPr marL="0" indent="0">
              <a:lnSpc>
                <a:spcPct val="100000"/>
              </a:lnSpc>
              <a:spcBef>
                <a:spcPts val="0"/>
              </a:spcBef>
              <a:buNone/>
            </a:pPr>
            <a:endParaRPr lang="en-US" sz="1100" dirty="0">
              <a:latin typeface="Gill Sans MT" panose="020B0502020104020203" pitchFamily="34" charset="0"/>
            </a:endParaRPr>
          </a:p>
        </p:txBody>
      </p:sp>
      <p:sp>
        <p:nvSpPr>
          <p:cNvPr id="4" name="Footer Placeholder 3">
            <a:extLst>
              <a:ext uri="{FF2B5EF4-FFF2-40B4-BE49-F238E27FC236}">
                <a16:creationId xmlns:a16="http://schemas.microsoft.com/office/drawing/2014/main" id="{1DBF4D25-128E-4BEF-B358-5366FFB804CA}"/>
              </a:ext>
            </a:extLst>
          </p:cNvPr>
          <p:cNvSpPr>
            <a:spLocks noGrp="1"/>
          </p:cNvSpPr>
          <p:nvPr>
            <p:ph type="ftr" sz="quarter" idx="4"/>
          </p:nvPr>
        </p:nvSpPr>
        <p:spPr/>
        <p:txBody>
          <a:bodyPr/>
          <a:lstStyle/>
          <a:p>
            <a:r>
              <a:rPr lang="en-US"/>
              <a:t>DSSC - FY 2023 JFC HEARING</a:t>
            </a:r>
            <a:endParaRPr lang="en-US" dirty="0"/>
          </a:p>
        </p:txBody>
      </p:sp>
      <p:sp>
        <p:nvSpPr>
          <p:cNvPr id="5" name="Slide Number Placeholder 4">
            <a:extLst>
              <a:ext uri="{FF2B5EF4-FFF2-40B4-BE49-F238E27FC236}">
                <a16:creationId xmlns:a16="http://schemas.microsoft.com/office/drawing/2014/main" id="{19FAE2D7-78E8-4B5E-8BAB-2D353CA7550A}"/>
              </a:ext>
            </a:extLst>
          </p:cNvPr>
          <p:cNvSpPr>
            <a:spLocks noGrp="1"/>
          </p:cNvSpPr>
          <p:nvPr>
            <p:ph type="sldNum" sz="quarter" idx="5"/>
          </p:nvPr>
        </p:nvSpPr>
        <p:spPr/>
        <p:txBody>
          <a:bodyPr/>
          <a:lstStyle/>
          <a:p>
            <a:fld id="{F19303DE-3E45-4DD3-9505-92EF4803EF97}" type="slidenum">
              <a:rPr lang="en-US" smtClean="0"/>
              <a:pPr/>
              <a:t>4</a:t>
            </a:fld>
            <a:r>
              <a:rPr lang="en-US" dirty="0"/>
              <a:t> </a:t>
            </a:r>
          </a:p>
        </p:txBody>
      </p:sp>
      <p:sp>
        <p:nvSpPr>
          <p:cNvPr id="11" name="TextBox 10">
            <a:extLst>
              <a:ext uri="{FF2B5EF4-FFF2-40B4-BE49-F238E27FC236}">
                <a16:creationId xmlns:a16="http://schemas.microsoft.com/office/drawing/2014/main" id="{2D17A45F-9A4B-40A7-8E38-56702828EAA8}"/>
              </a:ext>
            </a:extLst>
          </p:cNvPr>
          <p:cNvSpPr txBox="1"/>
          <p:nvPr/>
        </p:nvSpPr>
        <p:spPr>
          <a:xfrm>
            <a:off x="1116517" y="4301311"/>
            <a:ext cx="4717042" cy="2945239"/>
          </a:xfrm>
          <a:prstGeom prst="rect">
            <a:avLst/>
          </a:prstGeom>
          <a:noFill/>
        </p:spPr>
        <p:txBody>
          <a:bodyPr wrap="square">
            <a:spAutoFit/>
          </a:bodyPr>
          <a:lstStyle/>
          <a:p>
            <a:pPr marL="0" marR="0" lvl="0" indent="0" algn="l" defTabSz="914329"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Looking ahead the Division of State Service Centers in partnership with the Governor's Family Services Cabinet Council are identifying strengths, best practices and creating improved systems to meet the continued needs of our most vulnerable citizens.</a:t>
            </a:r>
          </a:p>
          <a:p>
            <a:pPr marL="0" marR="0" lvl="0" indent="0" algn="l" defTabSz="914329"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dirty="0">
              <a:solidFill>
                <a:prstClr val="black"/>
              </a:solidFill>
              <a:latin typeface="Gill Sans MT" panose="020B0502020104020203" pitchFamily="34" charset="0"/>
            </a:endParaRPr>
          </a:p>
          <a:p>
            <a:pPr marL="0" marR="0" lvl="0" indent="0" algn="l" defTabSz="914329"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Several projects are in their early stages of planning and development aligning closely together to help create improved service integration, efficiency with the replacement of our current client database system and the Reimagination Project of our 15 State Service Centers.</a:t>
            </a:r>
          </a:p>
          <a:p>
            <a:pPr marL="0" marR="0" lvl="0" indent="0" algn="l" defTabSz="914329"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noProof="0" dirty="0">
              <a:solidFill>
                <a:prstClr val="black"/>
              </a:solidFill>
              <a:latin typeface="Gill Sans MT" panose="020B0502020104020203" pitchFamily="34" charset="0"/>
            </a:endParaRPr>
          </a:p>
          <a:p>
            <a:pPr lvl="0" defTabSz="914329">
              <a:defRPr/>
            </a:pPr>
            <a:r>
              <a:rPr lang="en-US" sz="1100" dirty="0">
                <a:solidFill>
                  <a:prstClr val="black"/>
                </a:solidFill>
                <a:latin typeface="Gill Sans MT" panose="020B0502020104020203" pitchFamily="34" charset="0"/>
              </a:rPr>
              <a:t>Emergency housing continues to be a major request and need. The pandemic has provided opportunity for our Division to explore ways for more innovative processes which will increase housing opportunities and improved service delivery. </a:t>
            </a:r>
            <a:r>
              <a:rPr kumimoji="0" lang="en-US" sz="11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This project is supported and facilitated in collaboration with the Family Services Cabinet </a:t>
            </a:r>
            <a:r>
              <a:rPr lang="en-US" sz="1100" dirty="0">
                <a:solidFill>
                  <a:prstClr val="black"/>
                </a:solidFill>
                <a:latin typeface="Gill Sans MT" panose="020B0502020104020203" pitchFamily="34" charset="0"/>
              </a:rPr>
              <a:t>Council.</a:t>
            </a:r>
          </a:p>
          <a:p>
            <a:pPr marL="0" marR="0" lvl="0" indent="0" algn="l" defTabSz="914329"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p>
            <a:pPr marL="0" marR="0" lvl="0" indent="0" algn="l" defTabSz="914329"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spTree>
    <p:extLst>
      <p:ext uri="{BB962C8B-B14F-4D97-AF65-F5344CB8AC3E}">
        <p14:creationId xmlns:p14="http://schemas.microsoft.com/office/powerpoint/2010/main" val="3980002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100" dirty="0">
                <a:latin typeface="Gill Sans MT" panose="020B0502020104020203" pitchFamily="34" charset="0"/>
              </a:rPr>
              <a:t>Since the beginning of the pandemic, March 2020, the majority of our Divisional staff remained on the frontline continuing to serve and be available despite the overwhelming challenges and unknown factors of the pandemic.</a:t>
            </a:r>
          </a:p>
          <a:p>
            <a:pPr marL="0" indent="0">
              <a:buNone/>
            </a:pPr>
            <a:endParaRPr lang="en-US" dirty="0">
              <a:latin typeface="Gill Sans MT" panose="020B0502020104020203" pitchFamily="34" charset="0"/>
            </a:endParaRPr>
          </a:p>
          <a:p>
            <a:pPr marL="0" indent="0">
              <a:buNone/>
            </a:pPr>
            <a:r>
              <a:rPr lang="en-US" sz="1100" dirty="0">
                <a:latin typeface="Gill Sans MT" panose="020B0502020104020203" pitchFamily="34" charset="0"/>
              </a:rPr>
              <a:t>As a result of promotions, transfers, and retirements, we have had a significant number of staff turnover which often included experienced employees.  Last year three key leadership staff retired with a combined state work history of 141 years. </a:t>
            </a:r>
          </a:p>
          <a:p>
            <a:pPr marL="0" indent="0">
              <a:buNone/>
            </a:pPr>
            <a:endParaRPr lang="en-US" dirty="0">
              <a:latin typeface="Gill Sans MT" panose="020B0502020104020203" pitchFamily="34" charset="0"/>
            </a:endParaRPr>
          </a:p>
          <a:p>
            <a:pPr marL="0" indent="0">
              <a:buNone/>
            </a:pPr>
            <a:r>
              <a:rPr lang="en-US" sz="1100" dirty="0">
                <a:latin typeface="Gill Sans MT" panose="020B0502020104020203" pitchFamily="34" charset="0"/>
              </a:rPr>
              <a:t>We continue to move forward with internal advancement of qualified staff to some of our supervisory and management positions. We currently have a 20% staff vacancy rate and acquiring and attaining qualified candidates has been extremely difficult, but we continue to do our best to fill our vacancies as timely as possible</a:t>
            </a:r>
            <a:r>
              <a:rPr lang="en-US" sz="1100" dirty="0"/>
              <a:t>.     </a:t>
            </a:r>
          </a:p>
          <a:p>
            <a:pPr marL="0" indent="0">
              <a:buNone/>
            </a:pP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F19303DE-3E45-4DD3-9505-92EF4803EF97}" type="slidenum">
              <a:rPr lang="en-US" smtClean="0"/>
              <a:pPr/>
              <a:t>5</a:t>
            </a:fld>
            <a:r>
              <a:rPr lang="en-US" dirty="0"/>
              <a:t> </a:t>
            </a:r>
          </a:p>
        </p:txBody>
      </p:sp>
      <p:sp>
        <p:nvSpPr>
          <p:cNvPr id="5" name="Footer Placeholder 4"/>
          <p:cNvSpPr>
            <a:spLocks noGrp="1"/>
          </p:cNvSpPr>
          <p:nvPr>
            <p:ph type="ftr" sz="quarter" idx="4"/>
          </p:nvPr>
        </p:nvSpPr>
        <p:spPr/>
        <p:txBody>
          <a:bodyPr/>
          <a:lstStyle/>
          <a:p>
            <a:r>
              <a:rPr lang="en-US"/>
              <a:t>DSSC - FY 2023 JFC HEARING</a:t>
            </a:r>
            <a:endParaRPr lang="en-US" dirty="0"/>
          </a:p>
        </p:txBody>
      </p:sp>
    </p:spTree>
    <p:extLst>
      <p:ext uri="{BB962C8B-B14F-4D97-AF65-F5344CB8AC3E}">
        <p14:creationId xmlns:p14="http://schemas.microsoft.com/office/powerpoint/2010/main" val="3142134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2150"/>
            <a:ext cx="4619625" cy="3463925"/>
          </a:xfrm>
        </p:spPr>
      </p:sp>
      <p:sp>
        <p:nvSpPr>
          <p:cNvPr id="3" name="Notes Placeholder 2"/>
          <p:cNvSpPr>
            <a:spLocks noGrp="1"/>
          </p:cNvSpPr>
          <p:nvPr>
            <p:ph type="body" idx="1"/>
          </p:nvPr>
        </p:nvSpPr>
        <p:spPr>
          <a:xfrm>
            <a:off x="1179512" y="4388288"/>
            <a:ext cx="4668525" cy="4158378"/>
          </a:xfrm>
        </p:spPr>
        <p:txBody>
          <a:bodyPr/>
          <a:lstStyle/>
          <a:p>
            <a:pPr marL="0" indent="0" defTabSz="914258">
              <a:lnSpc>
                <a:spcPct val="100000"/>
              </a:lnSpc>
              <a:buNone/>
              <a:defRPr/>
            </a:pPr>
            <a:r>
              <a:rPr lang="en-US" sz="1100" dirty="0">
                <a:latin typeface="Gill Sans MT" panose="020B0502020104020203" pitchFamily="34" charset="0"/>
              </a:rPr>
              <a:t>The slide above shows DSSC’s budget included in the FY 2023 Governor’s Recommended Budget (GRB).</a:t>
            </a:r>
          </a:p>
          <a:p>
            <a:pPr marL="0" indent="0" defTabSz="914258">
              <a:lnSpc>
                <a:spcPct val="100000"/>
              </a:lnSpc>
              <a:buNone/>
              <a:defRPr/>
            </a:pPr>
            <a:endParaRPr lang="en-US" sz="1100" dirty="0">
              <a:latin typeface="Gill Sans MT" panose="020B0502020104020203" pitchFamily="34" charset="0"/>
            </a:endParaRPr>
          </a:p>
          <a:p>
            <a:pPr marL="0" indent="0" defTabSz="914258">
              <a:lnSpc>
                <a:spcPct val="100000"/>
              </a:lnSpc>
              <a:buNone/>
              <a:defRPr/>
            </a:pPr>
            <a:r>
              <a:rPr lang="en-US" sz="1100" dirty="0">
                <a:latin typeface="Gill Sans MT" panose="020B0502020104020203" pitchFamily="34" charset="0"/>
              </a:rPr>
              <a:t>Our Division’s GRB is:</a:t>
            </a:r>
          </a:p>
          <a:p>
            <a:pPr marL="171437" indent="-171437" defTabSz="914236">
              <a:lnSpc>
                <a:spcPct val="100000"/>
              </a:lnSpc>
              <a:spcBef>
                <a:spcPts val="600"/>
              </a:spcBef>
              <a:defRPr/>
            </a:pPr>
            <a:r>
              <a:rPr lang="en-US" sz="1100" dirty="0">
                <a:latin typeface="Gill Sans MT" panose="020B0502020104020203" pitchFamily="34" charset="0"/>
              </a:rPr>
              <a:t>$12,312.1 [Twelve Million, Three Hundred Twelve Thousand, One Hundred dollars] in General Funds (GF);</a:t>
            </a:r>
          </a:p>
          <a:p>
            <a:pPr marL="171437" indent="-171437" defTabSz="914236">
              <a:lnSpc>
                <a:spcPct val="100000"/>
              </a:lnSpc>
              <a:spcBef>
                <a:spcPts val="600"/>
              </a:spcBef>
              <a:defRPr/>
            </a:pPr>
            <a:r>
              <a:rPr lang="en-US" sz="1100" dirty="0">
                <a:latin typeface="Gill Sans MT" panose="020B0502020104020203" pitchFamily="34" charset="0"/>
              </a:rPr>
              <a:t>$663.1 [Six Hundred, Sixty-Three Thousand, One Hundred dollars] in Appropriated Special Fund (ASF</a:t>
            </a:r>
            <a:r>
              <a:rPr lang="en-US" sz="1100">
                <a:latin typeface="Gill Sans MT" panose="020B0502020104020203" pitchFamily="34" charset="0"/>
              </a:rPr>
              <a:t>) spending </a:t>
            </a:r>
            <a:r>
              <a:rPr lang="en-US" sz="1100" dirty="0">
                <a:latin typeface="Gill Sans MT" panose="020B0502020104020203" pitchFamily="34" charset="0"/>
              </a:rPr>
              <a:t>authority; and</a:t>
            </a:r>
          </a:p>
          <a:p>
            <a:pPr marL="171437" indent="-171437" defTabSz="914236">
              <a:lnSpc>
                <a:spcPct val="100000"/>
              </a:lnSpc>
              <a:spcBef>
                <a:spcPts val="600"/>
              </a:spcBef>
              <a:defRPr/>
            </a:pPr>
            <a:r>
              <a:rPr lang="en-US" sz="1100" dirty="0">
                <a:latin typeface="Gill Sans MT" panose="020B0502020104020203" pitchFamily="34" charset="0"/>
              </a:rPr>
              <a:t>$22,242.4 [Twenty-Two Million, Two Hundred Forty-Two Thousand, Four Hundred dollars] in Non-Appropriated Special Funds (NSF).</a:t>
            </a:r>
          </a:p>
          <a:p>
            <a:pPr marL="171437" indent="-171437" defTabSz="914236">
              <a:lnSpc>
                <a:spcPct val="100000"/>
              </a:lnSpc>
              <a:spcBef>
                <a:spcPts val="0"/>
              </a:spcBef>
              <a:defRPr/>
            </a:pPr>
            <a:endParaRPr lang="en-US" sz="1100" dirty="0">
              <a:latin typeface="Gill Sans MT" panose="020B0502020104020203" pitchFamily="34" charset="0"/>
            </a:endParaRPr>
          </a:p>
          <a:p>
            <a:pPr marL="0" indent="0" defTabSz="914258">
              <a:buNone/>
              <a:defRPr/>
            </a:pPr>
            <a:endParaRPr lang="en-US" dirty="0"/>
          </a:p>
        </p:txBody>
      </p:sp>
      <p:sp>
        <p:nvSpPr>
          <p:cNvPr id="4" name="Footer Placeholder 3">
            <a:extLst>
              <a:ext uri="{FF2B5EF4-FFF2-40B4-BE49-F238E27FC236}">
                <a16:creationId xmlns:a16="http://schemas.microsoft.com/office/drawing/2014/main" id="{3940B3F2-B5C5-43A2-9AFA-BA4F32ECF8BD}"/>
              </a:ext>
            </a:extLst>
          </p:cNvPr>
          <p:cNvSpPr>
            <a:spLocks noGrp="1"/>
          </p:cNvSpPr>
          <p:nvPr>
            <p:ph type="ftr" sz="quarter" idx="4"/>
          </p:nvPr>
        </p:nvSpPr>
        <p:spPr/>
        <p:txBody>
          <a:bodyPr/>
          <a:lstStyle/>
          <a:p>
            <a:r>
              <a:rPr lang="en-US"/>
              <a:t>DSSC - FY 2023 JFC HEARING</a:t>
            </a:r>
            <a:endParaRPr lang="en-US" dirty="0"/>
          </a:p>
        </p:txBody>
      </p:sp>
      <p:sp>
        <p:nvSpPr>
          <p:cNvPr id="5" name="Slide Number Placeholder 4">
            <a:extLst>
              <a:ext uri="{FF2B5EF4-FFF2-40B4-BE49-F238E27FC236}">
                <a16:creationId xmlns:a16="http://schemas.microsoft.com/office/drawing/2014/main" id="{660EAC1D-E0BF-4DD3-92F2-392088DA1677}"/>
              </a:ext>
            </a:extLst>
          </p:cNvPr>
          <p:cNvSpPr>
            <a:spLocks noGrp="1"/>
          </p:cNvSpPr>
          <p:nvPr>
            <p:ph type="sldNum" sz="quarter" idx="5"/>
          </p:nvPr>
        </p:nvSpPr>
        <p:spPr/>
        <p:txBody>
          <a:bodyPr/>
          <a:lstStyle/>
          <a:p>
            <a:fld id="{F19303DE-3E45-4DD3-9505-92EF4803EF97}" type="slidenum">
              <a:rPr lang="en-US" smtClean="0"/>
              <a:pPr/>
              <a:t>6</a:t>
            </a:fld>
            <a:r>
              <a:rPr lang="en-US" dirty="0"/>
              <a:t> </a:t>
            </a:r>
          </a:p>
        </p:txBody>
      </p:sp>
    </p:spTree>
    <p:extLst>
      <p:ext uri="{BB962C8B-B14F-4D97-AF65-F5344CB8AC3E}">
        <p14:creationId xmlns:p14="http://schemas.microsoft.com/office/powerpoint/2010/main" val="3906989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Footer Placeholder 2"/>
          <p:cNvSpPr>
            <a:spLocks noGrp="1"/>
          </p:cNvSpPr>
          <p:nvPr>
            <p:ph type="body" idx="1"/>
          </p:nvPr>
        </p:nvSpPr>
        <p:spPr>
          <a:xfrm>
            <a:off x="1116517" y="4433582"/>
            <a:ext cx="4980040" cy="4154092"/>
          </a:xfrm>
        </p:spPr>
        <p:txBody>
          <a:bodyPr/>
          <a:lstStyle/>
          <a:p>
            <a:pPr marL="0" indent="0">
              <a:lnSpc>
                <a:spcPct val="100000"/>
              </a:lnSpc>
              <a:spcBef>
                <a:spcPts val="0"/>
              </a:spcBef>
              <a:buNone/>
            </a:pPr>
            <a:r>
              <a:rPr lang="en-US" altLang="en-US" sz="1100" dirty="0">
                <a:latin typeface="Gill Sans MT" panose="020B0502020104020203" pitchFamily="34" charset="0"/>
                <a:cs typeface="Arial" panose="020B0604020202020204" pitchFamily="34" charset="0"/>
              </a:rPr>
              <a:t>Please allow me to thank our many partners for the critical work they provided in support of those that we serve especially during these ongoing  challenging times.</a:t>
            </a:r>
          </a:p>
          <a:p>
            <a:pPr marL="0" indent="0">
              <a:lnSpc>
                <a:spcPct val="100000"/>
              </a:lnSpc>
              <a:spcBef>
                <a:spcPts val="0"/>
              </a:spcBef>
              <a:buNone/>
            </a:pPr>
            <a:endParaRPr lang="en-US" altLang="en-US" sz="1100" dirty="0">
              <a:latin typeface="Gill Sans MT" panose="020B0502020104020203" pitchFamily="34" charset="0"/>
              <a:cs typeface="Arial" panose="020B0604020202020204" pitchFamily="34" charset="0"/>
            </a:endParaRPr>
          </a:p>
          <a:p>
            <a:pPr marL="0" indent="0">
              <a:lnSpc>
                <a:spcPct val="100000"/>
              </a:lnSpc>
              <a:spcBef>
                <a:spcPts val="0"/>
              </a:spcBef>
              <a:buNone/>
            </a:pPr>
            <a:endParaRPr lang="en-US" altLang="en-US" sz="1100" dirty="0">
              <a:latin typeface="Gill Sans MT" panose="020B0502020104020203" pitchFamily="34" charset="0"/>
              <a:cs typeface="Arial" panose="020B0604020202020204" pitchFamily="34" charset="0"/>
            </a:endParaRPr>
          </a:p>
          <a:p>
            <a:pPr marL="0" indent="0">
              <a:lnSpc>
                <a:spcPct val="100000"/>
              </a:lnSpc>
              <a:spcBef>
                <a:spcPts val="0"/>
              </a:spcBef>
              <a:buNone/>
            </a:pPr>
            <a:r>
              <a:rPr lang="en-US" altLang="en-US" sz="1100" dirty="0">
                <a:latin typeface="Gill Sans MT" panose="020B0502020104020203" pitchFamily="34" charset="0"/>
                <a:cs typeface="Arial" panose="020B0604020202020204" pitchFamily="34" charset="0"/>
              </a:rPr>
              <a:t>Thank you for the opportunity to share with you the challenges and opportunities facing the Division of State Service Centers.</a:t>
            </a:r>
          </a:p>
          <a:p>
            <a:pPr marL="0" indent="0">
              <a:lnSpc>
                <a:spcPct val="100000"/>
              </a:lnSpc>
              <a:spcBef>
                <a:spcPts val="0"/>
              </a:spcBef>
              <a:buNone/>
            </a:pPr>
            <a:endParaRPr lang="en-US" altLang="en-US" sz="1100" dirty="0">
              <a:latin typeface="Gill Sans MT" panose="020B0502020104020203" pitchFamily="34" charset="0"/>
              <a:cs typeface="Arial" panose="020B0604020202020204" pitchFamily="34" charset="0"/>
            </a:endParaRPr>
          </a:p>
          <a:p>
            <a:pPr marL="0" indent="0">
              <a:lnSpc>
                <a:spcPct val="100000"/>
              </a:lnSpc>
              <a:spcBef>
                <a:spcPts val="0"/>
              </a:spcBef>
              <a:buNone/>
            </a:pPr>
            <a:r>
              <a:rPr lang="en-US" altLang="en-US" sz="1100" dirty="0">
                <a:latin typeface="Gill Sans MT" panose="020B0502020104020203" pitchFamily="34" charset="0"/>
                <a:cs typeface="Arial" panose="020B0604020202020204" pitchFamily="34" charset="0"/>
              </a:rPr>
              <a:t>I am happy to answer any questions you may have.</a:t>
            </a:r>
          </a:p>
          <a:p>
            <a:pPr marL="0" indent="0">
              <a:lnSpc>
                <a:spcPct val="100000"/>
              </a:lnSpc>
              <a:spcBef>
                <a:spcPts val="0"/>
              </a:spcBef>
              <a:buNone/>
            </a:pPr>
            <a:endParaRPr lang="en-US" sz="1100" dirty="0">
              <a:latin typeface="Gill Sans MT" panose="020B0502020104020203" pitchFamily="34" charset="0"/>
              <a:cs typeface="Arial" panose="020B0604020202020204" pitchFamily="34" charset="0"/>
            </a:endParaRPr>
          </a:p>
          <a:p>
            <a:pPr marL="0" indent="0">
              <a:lnSpc>
                <a:spcPct val="100000"/>
              </a:lnSpc>
              <a:spcBef>
                <a:spcPts val="0"/>
              </a:spcBef>
              <a:buNone/>
            </a:pPr>
            <a:endParaRPr lang="en-US" sz="1100" dirty="0">
              <a:latin typeface="Gill Sans MT" panose="020B0502020104020203"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59627AD0-0BCB-4962-906E-F664B50FB17F}"/>
              </a:ext>
            </a:extLst>
          </p:cNvPr>
          <p:cNvSpPr>
            <a:spLocks noGrp="1"/>
          </p:cNvSpPr>
          <p:nvPr>
            <p:ph type="ftr" sz="quarter" idx="4"/>
          </p:nvPr>
        </p:nvSpPr>
        <p:spPr/>
        <p:txBody>
          <a:bodyPr/>
          <a:lstStyle/>
          <a:p>
            <a:r>
              <a:rPr lang="en-US"/>
              <a:t>DSSC - FY 2023 JFC HEARING</a:t>
            </a:r>
            <a:endParaRPr lang="en-US" dirty="0"/>
          </a:p>
        </p:txBody>
      </p:sp>
      <p:sp>
        <p:nvSpPr>
          <p:cNvPr id="4" name="Slide Number Placeholder 3">
            <a:extLst>
              <a:ext uri="{FF2B5EF4-FFF2-40B4-BE49-F238E27FC236}">
                <a16:creationId xmlns:a16="http://schemas.microsoft.com/office/drawing/2014/main" id="{1B7F0CF6-067D-46FB-ACCA-B1D3560E3BEE}"/>
              </a:ext>
            </a:extLst>
          </p:cNvPr>
          <p:cNvSpPr>
            <a:spLocks noGrp="1"/>
          </p:cNvSpPr>
          <p:nvPr>
            <p:ph type="sldNum" sz="quarter" idx="5"/>
          </p:nvPr>
        </p:nvSpPr>
        <p:spPr/>
        <p:txBody>
          <a:bodyPr/>
          <a:lstStyle/>
          <a:p>
            <a:fld id="{F19303DE-3E45-4DD3-9505-92EF4803EF97}" type="slidenum">
              <a:rPr lang="en-US" smtClean="0"/>
              <a:pPr/>
              <a:t>7</a:t>
            </a:fld>
            <a:r>
              <a:rPr lang="en-US" dirty="0"/>
              <a:t> </a:t>
            </a:r>
          </a:p>
        </p:txBody>
      </p:sp>
    </p:spTree>
    <p:extLst>
      <p:ext uri="{BB962C8B-B14F-4D97-AF65-F5344CB8AC3E}">
        <p14:creationId xmlns:p14="http://schemas.microsoft.com/office/powerpoint/2010/main" val="24873556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8091" y="3085765"/>
            <a:ext cx="8240108"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D3FF57B-5F25-B54A-A918-FB50C2689073}" type="slidenum">
              <a:rPr lang="en-US" smtClean="0"/>
              <a:pPr/>
              <a:t>‹#›</a:t>
            </a:fld>
            <a:endParaRPr lang="en-US" dirty="0"/>
          </a:p>
        </p:txBody>
      </p:sp>
      <p:pic>
        <p:nvPicPr>
          <p:cNvPr id="8" name="Picture 7" descr="DHSS Logo Red 3D"/>
          <p:cNvPicPr/>
          <p:nvPr/>
        </p:nvPicPr>
        <p:blipFill>
          <a:blip r:embed="rId2">
            <a:extLst>
              <a:ext uri="{28A0092B-C50C-407E-A947-70E740481C1C}">
                <a14:useLocalDpi xmlns:a14="http://schemas.microsoft.com/office/drawing/2010/main" val="0"/>
              </a:ext>
            </a:extLst>
          </a:blip>
          <a:srcRect/>
          <a:stretch>
            <a:fillRect/>
          </a:stretch>
        </p:blipFill>
        <p:spPr bwMode="auto">
          <a:xfrm>
            <a:off x="7557484" y="990600"/>
            <a:ext cx="1013460" cy="1036320"/>
          </a:xfrm>
          <a:prstGeom prst="rect">
            <a:avLst/>
          </a:prstGeom>
          <a:noFill/>
          <a:ln>
            <a:noFill/>
          </a:ln>
        </p:spPr>
      </p:pic>
    </p:spTree>
    <p:extLst>
      <p:ext uri="{BB962C8B-B14F-4D97-AF65-F5344CB8AC3E}">
        <p14:creationId xmlns:p14="http://schemas.microsoft.com/office/powerpoint/2010/main" val="940559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4"/>
          <p:cNvSpPr>
            <a:spLocks noGrp="1"/>
          </p:cNvSpPr>
          <p:nvPr>
            <p:ph type="body" sz="quarter" idx="10" hasCustomPrompt="1"/>
          </p:nvPr>
        </p:nvSpPr>
        <p:spPr>
          <a:xfrm>
            <a:off x="685800" y="933450"/>
            <a:ext cx="7772400" cy="406400"/>
          </a:xfrm>
        </p:spPr>
        <p:txBody>
          <a:bodyPr>
            <a:normAutofit/>
          </a:bodyPr>
          <a:lstStyle>
            <a:lvl1pPr marL="0" indent="0" algn="ctr">
              <a:lnSpc>
                <a:spcPct val="86000"/>
              </a:lnSpc>
              <a:spcBef>
                <a:spcPts val="0"/>
              </a:spcBef>
              <a:buNone/>
              <a:defRPr sz="1013" baseline="0"/>
            </a:lvl1pPr>
          </a:lstStyle>
          <a:p>
            <a:pPr lvl="0"/>
            <a:r>
              <a:rPr lang="en-US" dirty="0"/>
              <a:t>Click here to edit subtitle</a:t>
            </a:r>
          </a:p>
        </p:txBody>
      </p:sp>
    </p:spTree>
    <p:extLst>
      <p:ext uri="{BB962C8B-B14F-4D97-AF65-F5344CB8AC3E}">
        <p14:creationId xmlns:p14="http://schemas.microsoft.com/office/powerpoint/2010/main" val="235146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8091" y="3085765"/>
            <a:ext cx="8240108"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D3FF57B-5F25-B54A-A918-FB50C2689073}" type="slidenum">
              <a:rPr lang="en-US" smtClean="0"/>
              <a:pPr/>
              <a:t>‹#›</a:t>
            </a:fld>
            <a:endParaRPr lang="en-US" dirty="0"/>
          </a:p>
        </p:txBody>
      </p:sp>
      <p:pic>
        <p:nvPicPr>
          <p:cNvPr id="8" name="Picture 7" descr="DHSS Logo Red 3D"/>
          <p:cNvPicPr/>
          <p:nvPr/>
        </p:nvPicPr>
        <p:blipFill>
          <a:blip r:embed="rId2">
            <a:extLst>
              <a:ext uri="{28A0092B-C50C-407E-A947-70E740481C1C}">
                <a14:useLocalDpi xmlns:a14="http://schemas.microsoft.com/office/drawing/2010/main" val="0"/>
              </a:ext>
            </a:extLst>
          </a:blip>
          <a:srcRect/>
          <a:stretch>
            <a:fillRect/>
          </a:stretch>
        </p:blipFill>
        <p:spPr bwMode="auto">
          <a:xfrm>
            <a:off x="7557484" y="990600"/>
            <a:ext cx="1013460" cy="1036320"/>
          </a:xfrm>
          <a:prstGeom prst="rect">
            <a:avLst/>
          </a:prstGeom>
          <a:noFill/>
          <a:ln>
            <a:noFill/>
          </a:ln>
        </p:spPr>
      </p:pic>
    </p:spTree>
    <p:extLst>
      <p:ext uri="{BB962C8B-B14F-4D97-AF65-F5344CB8AC3E}">
        <p14:creationId xmlns:p14="http://schemas.microsoft.com/office/powerpoint/2010/main" val="1707254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81192" y="2228003"/>
            <a:ext cx="7989752" cy="36307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C9C541C6-75BC-4360-B680-4A647707B817}" type="slidenum">
              <a:rPr lang="en-US" altLang="en-US" smtClean="0"/>
              <a:pPr/>
              <a:t>‹#›</a:t>
            </a:fld>
            <a:endParaRPr lang="en-US" altLang="en-US" dirty="0"/>
          </a:p>
        </p:txBody>
      </p:sp>
    </p:spTree>
    <p:extLst>
      <p:ext uri="{BB962C8B-B14F-4D97-AF65-F5344CB8AC3E}">
        <p14:creationId xmlns:p14="http://schemas.microsoft.com/office/powerpoint/2010/main" val="3806805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D3FF57B-5F25-B54A-A918-FB50C2689073}" type="slidenum">
              <a:rPr lang="en-US" smtClean="0"/>
              <a:pPr/>
              <a:t>‹#›</a:t>
            </a:fld>
            <a:endParaRPr lang="en-US" dirty="0"/>
          </a:p>
        </p:txBody>
      </p:sp>
      <p:pic>
        <p:nvPicPr>
          <p:cNvPr id="9" name="Picture 8" descr="DHSS Logo Red 3D"/>
          <p:cNvPicPr/>
          <p:nvPr/>
        </p:nvPicPr>
        <p:blipFill>
          <a:blip r:embed="rId2">
            <a:extLst>
              <a:ext uri="{28A0092B-C50C-407E-A947-70E740481C1C}">
                <a14:useLocalDpi xmlns:a14="http://schemas.microsoft.com/office/drawing/2010/main" val="0"/>
              </a:ext>
            </a:extLst>
          </a:blip>
          <a:srcRect/>
          <a:stretch>
            <a:fillRect/>
          </a:stretch>
        </p:blipFill>
        <p:spPr bwMode="auto">
          <a:xfrm>
            <a:off x="3757196" y="858393"/>
            <a:ext cx="1802131" cy="1838706"/>
          </a:xfrm>
          <a:prstGeom prst="rect">
            <a:avLst/>
          </a:prstGeom>
          <a:noFill/>
          <a:ln>
            <a:noFill/>
          </a:ln>
        </p:spPr>
      </p:pic>
    </p:spTree>
    <p:extLst>
      <p:ext uri="{BB962C8B-B14F-4D97-AF65-F5344CB8AC3E}">
        <p14:creationId xmlns:p14="http://schemas.microsoft.com/office/powerpoint/2010/main" val="4269582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DD3FF57B-5F25-B54A-A918-FB50C2689073}" type="slidenum">
              <a:rPr lang="en-US" smtClean="0"/>
              <a:pPr/>
              <a:t>‹#›</a:t>
            </a:fld>
            <a:endParaRPr lang="en-US" dirty="0"/>
          </a:p>
        </p:txBody>
      </p:sp>
    </p:spTree>
    <p:extLst>
      <p:ext uri="{BB962C8B-B14F-4D97-AF65-F5344CB8AC3E}">
        <p14:creationId xmlns:p14="http://schemas.microsoft.com/office/powerpoint/2010/main" val="24015351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D3FF57B-5F25-B54A-A918-FB50C2689073}" type="slidenum">
              <a:rPr lang="en-US" smtClean="0"/>
              <a:pPr/>
              <a:t>‹#›</a:t>
            </a:fld>
            <a:endParaRPr lang="en-US" dirty="0"/>
          </a:p>
        </p:txBody>
      </p:sp>
      <p:pic>
        <p:nvPicPr>
          <p:cNvPr id="11" name="Picture 10" descr="DHSS Logo Red 3D"/>
          <p:cNvPicPr/>
          <p:nvPr/>
        </p:nvPicPr>
        <p:blipFill>
          <a:blip r:embed="rId2">
            <a:extLst>
              <a:ext uri="{28A0092B-C50C-407E-A947-70E740481C1C}">
                <a14:useLocalDpi xmlns:a14="http://schemas.microsoft.com/office/drawing/2010/main" val="0"/>
              </a:ext>
            </a:extLst>
          </a:blip>
          <a:srcRect/>
          <a:stretch>
            <a:fillRect/>
          </a:stretch>
        </p:blipFill>
        <p:spPr bwMode="auto">
          <a:xfrm>
            <a:off x="7557483" y="4812030"/>
            <a:ext cx="1013460" cy="1036320"/>
          </a:xfrm>
          <a:prstGeom prst="rect">
            <a:avLst/>
          </a:prstGeom>
          <a:noFill/>
          <a:ln>
            <a:noFill/>
          </a:ln>
        </p:spPr>
      </p:pic>
    </p:spTree>
    <p:extLst>
      <p:ext uri="{BB962C8B-B14F-4D97-AF65-F5344CB8AC3E}">
        <p14:creationId xmlns:p14="http://schemas.microsoft.com/office/powerpoint/2010/main" val="95416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D3FF57B-5F25-B54A-A918-FB50C2689073}" type="slidenum">
              <a:rPr lang="en-US" smtClean="0"/>
              <a:pPr/>
              <a:t>‹#›</a:t>
            </a:fld>
            <a:endParaRPr lang="en-US" dirty="0"/>
          </a:p>
        </p:txBody>
      </p:sp>
    </p:spTree>
    <p:extLst>
      <p:ext uri="{BB962C8B-B14F-4D97-AF65-F5344CB8AC3E}">
        <p14:creationId xmlns:p14="http://schemas.microsoft.com/office/powerpoint/2010/main" val="3375693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D3FF57B-5F25-B54A-A918-FB50C2689073}" type="slidenum">
              <a:rPr lang="en-US" smtClean="0"/>
              <a:pPr/>
              <a:t>‹#›</a:t>
            </a:fld>
            <a:endParaRPr lang="en-US" dirty="0"/>
          </a:p>
        </p:txBody>
      </p:sp>
      <p:pic>
        <p:nvPicPr>
          <p:cNvPr id="5" name="Picture 4" descr="DHSS Logo Red 3D"/>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752600"/>
            <a:ext cx="2971800" cy="2865120"/>
          </a:xfrm>
          <a:prstGeom prst="rect">
            <a:avLst/>
          </a:prstGeom>
          <a:noFill/>
          <a:ln>
            <a:noFill/>
          </a:ln>
        </p:spPr>
      </p:pic>
    </p:spTree>
    <p:extLst>
      <p:ext uri="{BB962C8B-B14F-4D97-AF65-F5344CB8AC3E}">
        <p14:creationId xmlns:p14="http://schemas.microsoft.com/office/powerpoint/2010/main" val="36863763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D3FF57B-5F25-B54A-A918-FB50C2689073}" type="slidenum">
              <a:rPr lang="en-US" smtClean="0"/>
              <a:pPr/>
              <a:t>‹#›</a:t>
            </a:fld>
            <a:endParaRPr lang="en-US" dirty="0"/>
          </a:p>
        </p:txBody>
      </p:sp>
      <p:pic>
        <p:nvPicPr>
          <p:cNvPr id="10" name="Picture 9" descr="DHSS Logo Red 3D"/>
          <p:cNvPicPr/>
          <p:nvPr/>
        </p:nvPicPr>
        <p:blipFill>
          <a:blip r:embed="rId2">
            <a:extLst>
              <a:ext uri="{28A0092B-C50C-407E-A947-70E740481C1C}">
                <a14:useLocalDpi xmlns:a14="http://schemas.microsoft.com/office/drawing/2010/main" val="0"/>
              </a:ext>
            </a:extLst>
          </a:blip>
          <a:srcRect/>
          <a:stretch>
            <a:fillRect/>
          </a:stretch>
        </p:blipFill>
        <p:spPr bwMode="auto">
          <a:xfrm>
            <a:off x="7557484" y="3761110"/>
            <a:ext cx="1013460" cy="1036320"/>
          </a:xfrm>
          <a:prstGeom prst="rect">
            <a:avLst/>
          </a:prstGeom>
          <a:noFill/>
          <a:ln>
            <a:noFill/>
          </a:ln>
        </p:spPr>
      </p:pic>
    </p:spTree>
    <p:extLst>
      <p:ext uri="{BB962C8B-B14F-4D97-AF65-F5344CB8AC3E}">
        <p14:creationId xmlns:p14="http://schemas.microsoft.com/office/powerpoint/2010/main" val="15482490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3FF57B-5F25-B54A-A918-FB50C2689073}" type="slidenum">
              <a:rPr lang="en-US" smtClean="0"/>
              <a:pPr/>
              <a:t>‹#›</a:t>
            </a:fld>
            <a:endParaRPr lang="en-US" dirty="0"/>
          </a:p>
        </p:txBody>
      </p:sp>
    </p:spTree>
    <p:extLst>
      <p:ext uri="{BB962C8B-B14F-4D97-AF65-F5344CB8AC3E}">
        <p14:creationId xmlns:p14="http://schemas.microsoft.com/office/powerpoint/2010/main" val="2830840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81192" y="2228003"/>
            <a:ext cx="7989752" cy="36307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C9C541C6-75BC-4360-B680-4A647707B817}" type="slidenum">
              <a:rPr lang="en-US" altLang="en-US" smtClean="0"/>
              <a:pPr/>
              <a:t>‹#›</a:t>
            </a:fld>
            <a:endParaRPr lang="en-US" altLang="en-US" dirty="0"/>
          </a:p>
        </p:txBody>
      </p:sp>
    </p:spTree>
    <p:extLst>
      <p:ext uri="{BB962C8B-B14F-4D97-AF65-F5344CB8AC3E}">
        <p14:creationId xmlns:p14="http://schemas.microsoft.com/office/powerpoint/2010/main" val="35596500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4"/>
          <p:cNvSpPr>
            <a:spLocks noGrp="1"/>
          </p:cNvSpPr>
          <p:nvPr>
            <p:ph type="body" sz="quarter" idx="10" hasCustomPrompt="1"/>
          </p:nvPr>
        </p:nvSpPr>
        <p:spPr>
          <a:xfrm>
            <a:off x="685800" y="933450"/>
            <a:ext cx="7772400" cy="406400"/>
          </a:xfrm>
        </p:spPr>
        <p:txBody>
          <a:bodyPr>
            <a:normAutofit/>
          </a:bodyPr>
          <a:lstStyle>
            <a:lvl1pPr marL="0" indent="0" algn="ctr">
              <a:lnSpc>
                <a:spcPct val="86000"/>
              </a:lnSpc>
              <a:spcBef>
                <a:spcPts val="0"/>
              </a:spcBef>
              <a:buNone/>
              <a:defRPr sz="1013" baseline="0"/>
            </a:lvl1pPr>
          </a:lstStyle>
          <a:p>
            <a:pPr lvl="0"/>
            <a:r>
              <a:rPr lang="en-US" dirty="0"/>
              <a:t>Click here to edit subtitle</a:t>
            </a:r>
          </a:p>
        </p:txBody>
      </p:sp>
    </p:spTree>
    <p:extLst>
      <p:ext uri="{BB962C8B-B14F-4D97-AF65-F5344CB8AC3E}">
        <p14:creationId xmlns:p14="http://schemas.microsoft.com/office/powerpoint/2010/main" val="12087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491531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D3FF57B-5F25-B54A-A918-FB50C2689073}" type="slidenum">
              <a:rPr lang="en-US" smtClean="0"/>
              <a:pPr/>
              <a:t>‹#›</a:t>
            </a:fld>
            <a:endParaRPr lang="en-US" dirty="0"/>
          </a:p>
        </p:txBody>
      </p:sp>
      <p:pic>
        <p:nvPicPr>
          <p:cNvPr id="9" name="Picture 8" descr="DHSS Logo Red 3D"/>
          <p:cNvPicPr/>
          <p:nvPr/>
        </p:nvPicPr>
        <p:blipFill>
          <a:blip r:embed="rId2">
            <a:extLst>
              <a:ext uri="{28A0092B-C50C-407E-A947-70E740481C1C}">
                <a14:useLocalDpi xmlns:a14="http://schemas.microsoft.com/office/drawing/2010/main" val="0"/>
              </a:ext>
            </a:extLst>
          </a:blip>
          <a:srcRect/>
          <a:stretch>
            <a:fillRect/>
          </a:stretch>
        </p:blipFill>
        <p:spPr bwMode="auto">
          <a:xfrm>
            <a:off x="3757196" y="858393"/>
            <a:ext cx="1802131" cy="1838706"/>
          </a:xfrm>
          <a:prstGeom prst="rect">
            <a:avLst/>
          </a:prstGeom>
          <a:noFill/>
          <a:ln>
            <a:noFill/>
          </a:ln>
        </p:spPr>
      </p:pic>
    </p:spTree>
    <p:extLst>
      <p:ext uri="{BB962C8B-B14F-4D97-AF65-F5344CB8AC3E}">
        <p14:creationId xmlns:p14="http://schemas.microsoft.com/office/powerpoint/2010/main" val="1608141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DD3FF57B-5F25-B54A-A918-FB50C2689073}" type="slidenum">
              <a:rPr lang="en-US" smtClean="0"/>
              <a:pPr/>
              <a:t>‹#›</a:t>
            </a:fld>
            <a:endParaRPr lang="en-US" dirty="0"/>
          </a:p>
        </p:txBody>
      </p:sp>
    </p:spTree>
    <p:extLst>
      <p:ext uri="{BB962C8B-B14F-4D97-AF65-F5344CB8AC3E}">
        <p14:creationId xmlns:p14="http://schemas.microsoft.com/office/powerpoint/2010/main" val="789642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D3FF57B-5F25-B54A-A918-FB50C2689073}" type="slidenum">
              <a:rPr lang="en-US" smtClean="0"/>
              <a:pPr/>
              <a:t>‹#›</a:t>
            </a:fld>
            <a:endParaRPr lang="en-US" dirty="0"/>
          </a:p>
        </p:txBody>
      </p:sp>
      <p:pic>
        <p:nvPicPr>
          <p:cNvPr id="11" name="Picture 10" descr="DHSS Logo Red 3D"/>
          <p:cNvPicPr/>
          <p:nvPr/>
        </p:nvPicPr>
        <p:blipFill>
          <a:blip r:embed="rId2">
            <a:extLst>
              <a:ext uri="{28A0092B-C50C-407E-A947-70E740481C1C}">
                <a14:useLocalDpi xmlns:a14="http://schemas.microsoft.com/office/drawing/2010/main" val="0"/>
              </a:ext>
            </a:extLst>
          </a:blip>
          <a:srcRect/>
          <a:stretch>
            <a:fillRect/>
          </a:stretch>
        </p:blipFill>
        <p:spPr bwMode="auto">
          <a:xfrm>
            <a:off x="7557483" y="4812030"/>
            <a:ext cx="1013460" cy="1036320"/>
          </a:xfrm>
          <a:prstGeom prst="rect">
            <a:avLst/>
          </a:prstGeom>
          <a:noFill/>
          <a:ln>
            <a:noFill/>
          </a:ln>
        </p:spPr>
      </p:pic>
    </p:spTree>
    <p:extLst>
      <p:ext uri="{BB962C8B-B14F-4D97-AF65-F5344CB8AC3E}">
        <p14:creationId xmlns:p14="http://schemas.microsoft.com/office/powerpoint/2010/main" val="1778642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D3FF57B-5F25-B54A-A918-FB50C2689073}" type="slidenum">
              <a:rPr lang="en-US" smtClean="0"/>
              <a:pPr/>
              <a:t>‹#›</a:t>
            </a:fld>
            <a:endParaRPr lang="en-US" dirty="0"/>
          </a:p>
        </p:txBody>
      </p:sp>
    </p:spTree>
    <p:extLst>
      <p:ext uri="{BB962C8B-B14F-4D97-AF65-F5344CB8AC3E}">
        <p14:creationId xmlns:p14="http://schemas.microsoft.com/office/powerpoint/2010/main" val="977586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D3FF57B-5F25-B54A-A918-FB50C2689073}" type="slidenum">
              <a:rPr lang="en-US" smtClean="0"/>
              <a:pPr/>
              <a:t>‹#›</a:t>
            </a:fld>
            <a:endParaRPr lang="en-US" dirty="0"/>
          </a:p>
        </p:txBody>
      </p:sp>
      <p:pic>
        <p:nvPicPr>
          <p:cNvPr id="5" name="Picture 4" descr="DHSS Logo Red 3D"/>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752600"/>
            <a:ext cx="2971800" cy="2865120"/>
          </a:xfrm>
          <a:prstGeom prst="rect">
            <a:avLst/>
          </a:prstGeom>
          <a:noFill/>
          <a:ln>
            <a:noFill/>
          </a:ln>
        </p:spPr>
      </p:pic>
    </p:spTree>
    <p:extLst>
      <p:ext uri="{BB962C8B-B14F-4D97-AF65-F5344CB8AC3E}">
        <p14:creationId xmlns:p14="http://schemas.microsoft.com/office/powerpoint/2010/main" val="2698907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D3FF57B-5F25-B54A-A918-FB50C2689073}" type="slidenum">
              <a:rPr lang="en-US" smtClean="0"/>
              <a:pPr/>
              <a:t>‹#›</a:t>
            </a:fld>
            <a:endParaRPr lang="en-US" dirty="0"/>
          </a:p>
        </p:txBody>
      </p:sp>
      <p:pic>
        <p:nvPicPr>
          <p:cNvPr id="10" name="Picture 9" descr="DHSS Logo Red 3D"/>
          <p:cNvPicPr/>
          <p:nvPr/>
        </p:nvPicPr>
        <p:blipFill>
          <a:blip r:embed="rId2">
            <a:extLst>
              <a:ext uri="{28A0092B-C50C-407E-A947-70E740481C1C}">
                <a14:useLocalDpi xmlns:a14="http://schemas.microsoft.com/office/drawing/2010/main" val="0"/>
              </a:ext>
            </a:extLst>
          </a:blip>
          <a:srcRect/>
          <a:stretch>
            <a:fillRect/>
          </a:stretch>
        </p:blipFill>
        <p:spPr bwMode="auto">
          <a:xfrm>
            <a:off x="7557484" y="3761110"/>
            <a:ext cx="1013460" cy="1036320"/>
          </a:xfrm>
          <a:prstGeom prst="rect">
            <a:avLst/>
          </a:prstGeom>
          <a:noFill/>
          <a:ln>
            <a:noFill/>
          </a:ln>
        </p:spPr>
      </p:pic>
    </p:spTree>
    <p:extLst>
      <p:ext uri="{BB962C8B-B14F-4D97-AF65-F5344CB8AC3E}">
        <p14:creationId xmlns:p14="http://schemas.microsoft.com/office/powerpoint/2010/main" val="2833905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3FF57B-5F25-B54A-A918-FB50C2689073}" type="slidenum">
              <a:rPr lang="en-US" smtClean="0"/>
              <a:pPr/>
              <a:t>‹#›</a:t>
            </a:fld>
            <a:endParaRPr lang="en-US" dirty="0"/>
          </a:p>
        </p:txBody>
      </p:sp>
    </p:spTree>
    <p:extLst>
      <p:ext uri="{BB962C8B-B14F-4D97-AF65-F5344CB8AC3E}">
        <p14:creationId xmlns:p14="http://schemas.microsoft.com/office/powerpoint/2010/main" val="115892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59327" y="5956136"/>
            <a:ext cx="2133600" cy="365125"/>
          </a:xfrm>
          <a:prstGeom prst="rect">
            <a:avLst/>
          </a:prstGeom>
        </p:spPr>
        <p:txBody>
          <a:bodyPr vert="horz" lIns="91440" tIns="45720" rIns="91440" bIns="45720" rtlCol="0" anchor="ctr"/>
          <a:lstStyle>
            <a:lvl1pPr algn="r">
              <a:defRPr sz="900">
                <a:solidFill>
                  <a:schemeClr val="accent2"/>
                </a:solidFill>
              </a:defRPr>
            </a:lvl1pPr>
          </a:lstStyle>
          <a:p>
            <a:endParaRPr lang="en-US" dirty="0"/>
          </a:p>
        </p:txBody>
      </p:sp>
      <p:sp>
        <p:nvSpPr>
          <p:cNvPr id="5" name="Footer Placeholder 4"/>
          <p:cNvSpPr>
            <a:spLocks noGrp="1"/>
          </p:cNvSpPr>
          <p:nvPr>
            <p:ph type="ftr" sz="quarter" idx="3"/>
          </p:nvPr>
        </p:nvSpPr>
        <p:spPr>
          <a:xfrm>
            <a:off x="581192" y="5951810"/>
            <a:ext cx="4870585"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7800476" y="5956136"/>
            <a:ext cx="770468" cy="365125"/>
          </a:xfrm>
          <a:prstGeom prst="rect">
            <a:avLst/>
          </a:prstGeom>
        </p:spPr>
        <p:txBody>
          <a:bodyPr vert="horz" lIns="91440" tIns="45720" rIns="91440" bIns="45720" rtlCol="0" anchor="ctr"/>
          <a:lstStyle>
            <a:lvl1pPr algn="r">
              <a:defRPr sz="900">
                <a:solidFill>
                  <a:schemeClr val="accent2"/>
                </a:solidFill>
              </a:defRPr>
            </a:lvl1pPr>
          </a:lstStyle>
          <a:p>
            <a:fld id="{DD3FF57B-5F25-B54A-A918-FB50C2689073}" type="slidenum">
              <a:rPr lang="en-US" smtClean="0"/>
              <a:pPr/>
              <a:t>‹#›</a:t>
            </a:fld>
            <a:endParaRPr lang="en-US" dirty="0"/>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12" name="Picture 11" descr="DHSS Logo Red 3D"/>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7570184" y="4915490"/>
            <a:ext cx="1013460" cy="1036320"/>
          </a:xfrm>
          <a:prstGeom prst="rect">
            <a:avLst/>
          </a:prstGeom>
          <a:noFill/>
          <a:ln>
            <a:noFill/>
          </a:ln>
        </p:spPr>
      </p:pic>
    </p:spTree>
    <p:extLst>
      <p:ext uri="{BB962C8B-B14F-4D97-AF65-F5344CB8AC3E}">
        <p14:creationId xmlns:p14="http://schemas.microsoft.com/office/powerpoint/2010/main" val="3950702287"/>
      </p:ext>
    </p:extLst>
  </p:cSld>
  <p:clrMap bg1="lt1" tx1="dk1" bg2="lt2" tx2="dk2" accent1="accent1" accent2="accent2" accent3="accent3" accent4="accent4" accent5="accent5" accent6="accent6" hlink="hlink" folHlink="folHlink"/>
  <p:sldLayoutIdLst>
    <p:sldLayoutId id="2147484050" r:id="rId1"/>
    <p:sldLayoutId id="2147484051" r:id="rId2"/>
    <p:sldLayoutId id="2147484052" r:id="rId3"/>
    <p:sldLayoutId id="2147484053" r:id="rId4"/>
    <p:sldLayoutId id="2147484054" r:id="rId5"/>
    <p:sldLayoutId id="2147484055" r:id="rId6"/>
    <p:sldLayoutId id="2147484056" r:id="rId7"/>
    <p:sldLayoutId id="2147484057" r:id="rId8"/>
    <p:sldLayoutId id="2147484058" r:id="rId9"/>
    <p:sldLayoutId id="2147484062" r:id="rId10"/>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59327" y="5956136"/>
            <a:ext cx="2133600" cy="365125"/>
          </a:xfrm>
          <a:prstGeom prst="rect">
            <a:avLst/>
          </a:prstGeom>
        </p:spPr>
        <p:txBody>
          <a:bodyPr vert="horz" lIns="91440" tIns="45720" rIns="91440" bIns="45720" rtlCol="0" anchor="ctr"/>
          <a:lstStyle>
            <a:lvl1pPr algn="r">
              <a:defRPr sz="900">
                <a:solidFill>
                  <a:schemeClr val="accent2"/>
                </a:solidFill>
              </a:defRPr>
            </a:lvl1pPr>
          </a:lstStyle>
          <a:p>
            <a:endParaRPr lang="en-US" dirty="0"/>
          </a:p>
        </p:txBody>
      </p:sp>
      <p:sp>
        <p:nvSpPr>
          <p:cNvPr id="5" name="Footer Placeholder 4"/>
          <p:cNvSpPr>
            <a:spLocks noGrp="1"/>
          </p:cNvSpPr>
          <p:nvPr>
            <p:ph type="ftr" sz="quarter" idx="3"/>
          </p:nvPr>
        </p:nvSpPr>
        <p:spPr>
          <a:xfrm>
            <a:off x="581192" y="5951810"/>
            <a:ext cx="4870585"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7800476" y="5956136"/>
            <a:ext cx="770468" cy="365125"/>
          </a:xfrm>
          <a:prstGeom prst="rect">
            <a:avLst/>
          </a:prstGeom>
        </p:spPr>
        <p:txBody>
          <a:bodyPr vert="horz" lIns="91440" tIns="45720" rIns="91440" bIns="45720" rtlCol="0" anchor="ctr"/>
          <a:lstStyle>
            <a:lvl1pPr algn="r">
              <a:defRPr sz="900">
                <a:solidFill>
                  <a:schemeClr val="accent2"/>
                </a:solidFill>
              </a:defRPr>
            </a:lvl1pPr>
          </a:lstStyle>
          <a:p>
            <a:fld id="{DD3FF57B-5F25-B54A-A918-FB50C2689073}" type="slidenum">
              <a:rPr lang="en-US" smtClean="0"/>
              <a:pPr/>
              <a:t>‹#›</a:t>
            </a:fld>
            <a:endParaRPr lang="en-US" dirty="0"/>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12" name="Picture 11" descr="DHSS Logo Red 3D"/>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7570184" y="4915490"/>
            <a:ext cx="1013460" cy="1036320"/>
          </a:xfrm>
          <a:prstGeom prst="rect">
            <a:avLst/>
          </a:prstGeom>
          <a:noFill/>
          <a:ln>
            <a:noFill/>
          </a:ln>
        </p:spPr>
      </p:pic>
    </p:spTree>
    <p:extLst>
      <p:ext uri="{BB962C8B-B14F-4D97-AF65-F5344CB8AC3E}">
        <p14:creationId xmlns:p14="http://schemas.microsoft.com/office/powerpoint/2010/main" val="1016818770"/>
      </p:ext>
    </p:extLst>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 id="2147484073" r:id="rId10"/>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3679" y="428425"/>
            <a:ext cx="8499022" cy="1790700"/>
          </a:xfrm>
        </p:spPr>
        <p:txBody>
          <a:bodyPr anchor="t">
            <a:normAutofit/>
          </a:bodyPr>
          <a:lstStyle/>
          <a:p>
            <a:pPr>
              <a:lnSpc>
                <a:spcPts val="5250"/>
              </a:lnSpc>
            </a:pPr>
            <a:r>
              <a:rPr lang="en-US" sz="3400" dirty="0">
                <a:ea typeface="Calibri" charset="0"/>
                <a:cs typeface="Calibri" charset="0"/>
              </a:rPr>
              <a:t>JOINT FINANCE COMMITTEE hearing</a:t>
            </a:r>
            <a:br>
              <a:rPr lang="en-US" sz="3400" dirty="0">
                <a:ea typeface="Calibri" charset="0"/>
                <a:cs typeface="Calibri" charset="0"/>
              </a:rPr>
            </a:br>
            <a:r>
              <a:rPr lang="en-US" sz="3400" dirty="0">
                <a:ea typeface="Calibri" charset="0"/>
                <a:cs typeface="Calibri" charset="0"/>
              </a:rPr>
              <a:t>Fiscal year 2023 bUDGET</a:t>
            </a:r>
          </a:p>
        </p:txBody>
      </p:sp>
      <p:sp>
        <p:nvSpPr>
          <p:cNvPr id="3" name="Subtitle 2"/>
          <p:cNvSpPr>
            <a:spLocks noGrp="1"/>
          </p:cNvSpPr>
          <p:nvPr>
            <p:ph type="subTitle" idx="1"/>
          </p:nvPr>
        </p:nvSpPr>
        <p:spPr>
          <a:xfrm>
            <a:off x="873760" y="3252826"/>
            <a:ext cx="7119865" cy="1580571"/>
          </a:xfrm>
        </p:spPr>
        <p:txBody>
          <a:bodyPr>
            <a:normAutofit/>
          </a:bodyPr>
          <a:lstStyle/>
          <a:p>
            <a:r>
              <a:rPr lang="en-US" sz="2600" dirty="0">
                <a:solidFill>
                  <a:schemeClr val="bg1"/>
                </a:solidFill>
                <a:latin typeface="+mj-lt"/>
              </a:rPr>
              <a:t>Renee p. beaman</a:t>
            </a:r>
          </a:p>
          <a:p>
            <a:r>
              <a:rPr lang="en-US" sz="2600" dirty="0">
                <a:solidFill>
                  <a:schemeClr val="bg1"/>
                </a:solidFill>
              </a:rPr>
              <a:t>Division director</a:t>
            </a:r>
            <a:endParaRPr lang="en-US" sz="2600" dirty="0">
              <a:solidFill>
                <a:schemeClr val="bg1"/>
              </a:solidFill>
              <a:latin typeface="+mj-lt"/>
            </a:endParaRPr>
          </a:p>
        </p:txBody>
      </p:sp>
      <p:sp>
        <p:nvSpPr>
          <p:cNvPr id="4" name="TextBox 3"/>
          <p:cNvSpPr txBox="1"/>
          <p:nvPr/>
        </p:nvSpPr>
        <p:spPr>
          <a:xfrm>
            <a:off x="873759" y="5110100"/>
            <a:ext cx="5064817" cy="1077218"/>
          </a:xfrm>
          <a:prstGeom prst="rect">
            <a:avLst/>
          </a:prstGeom>
          <a:noFill/>
        </p:spPr>
        <p:txBody>
          <a:bodyPr wrap="square" rtlCol="0">
            <a:spAutoFit/>
          </a:bodyPr>
          <a:lstStyle/>
          <a:p>
            <a:r>
              <a:rPr lang="en-US" sz="1600" dirty="0">
                <a:solidFill>
                  <a:schemeClr val="bg1"/>
                </a:solidFill>
              </a:rPr>
              <a:t>DIVISION OF STATE SERVICE CENTERS</a:t>
            </a:r>
          </a:p>
          <a:p>
            <a:r>
              <a:rPr lang="en-US" sz="1600" dirty="0">
                <a:solidFill>
                  <a:schemeClr val="bg1"/>
                </a:solidFill>
              </a:rPr>
              <a:t>Department of Health and Social Services</a:t>
            </a:r>
          </a:p>
          <a:p>
            <a:r>
              <a:rPr lang="en-US" sz="1600" dirty="0">
                <a:solidFill>
                  <a:schemeClr val="bg1"/>
                </a:solidFill>
              </a:rPr>
              <a:t>February 22, 2022</a:t>
            </a:r>
          </a:p>
          <a:p>
            <a:r>
              <a:rPr lang="en-US" sz="1600" dirty="0">
                <a:solidFill>
                  <a:schemeClr val="bg1"/>
                </a:solidFill>
              </a:rPr>
              <a:t>Virtual, Conducted Via Zoom</a:t>
            </a:r>
          </a:p>
        </p:txBody>
      </p:sp>
      <p:sp>
        <p:nvSpPr>
          <p:cNvPr id="6" name="TextBox 5">
            <a:extLst>
              <a:ext uri="{FF2B5EF4-FFF2-40B4-BE49-F238E27FC236}">
                <a16:creationId xmlns:a16="http://schemas.microsoft.com/office/drawing/2014/main" id="{AC705585-3634-4891-8F6D-20F3E66DC1B4}"/>
              </a:ext>
            </a:extLst>
          </p:cNvPr>
          <p:cNvSpPr txBox="1"/>
          <p:nvPr/>
        </p:nvSpPr>
        <p:spPr>
          <a:xfrm>
            <a:off x="873759" y="6332231"/>
            <a:ext cx="6879046" cy="369332"/>
          </a:xfrm>
          <a:prstGeom prst="rect">
            <a:avLst/>
          </a:prstGeom>
          <a:noFill/>
        </p:spPr>
        <p:txBody>
          <a:bodyPr wrap="square" rtlCol="0">
            <a:spAutoFit/>
          </a:bodyPr>
          <a:lstStyle/>
          <a:p>
            <a:r>
              <a:rPr lang="en-US" sz="1600" dirty="0">
                <a:solidFill>
                  <a:srgbClr val="B0003B"/>
                </a:solidFill>
              </a:rPr>
              <a:t>Comments available online at </a:t>
            </a:r>
            <a:r>
              <a:rPr lang="en-US" sz="1600" u="sng" dirty="0">
                <a:solidFill>
                  <a:srgbClr val="B0003B"/>
                </a:solidFill>
              </a:rPr>
              <a:t>https://dhss.delaware.gov</a:t>
            </a:r>
            <a:r>
              <a:rPr lang="en-US" u="sng" dirty="0">
                <a:solidFill>
                  <a:srgbClr val="B0003B"/>
                </a:solidFill>
              </a:rPr>
              <a:t>/</a:t>
            </a:r>
          </a:p>
        </p:txBody>
      </p:sp>
      <p:sp>
        <p:nvSpPr>
          <p:cNvPr id="5" name="Slide Number Placeholder 4">
            <a:extLst>
              <a:ext uri="{FF2B5EF4-FFF2-40B4-BE49-F238E27FC236}">
                <a16:creationId xmlns:a16="http://schemas.microsoft.com/office/drawing/2014/main" id="{C24A6057-5366-48A4-B4CF-7490413804CD}"/>
              </a:ext>
            </a:extLst>
          </p:cNvPr>
          <p:cNvSpPr>
            <a:spLocks noGrp="1"/>
          </p:cNvSpPr>
          <p:nvPr>
            <p:ph type="sldNum" sz="quarter" idx="12"/>
          </p:nvPr>
        </p:nvSpPr>
        <p:spPr/>
        <p:txBody>
          <a:bodyPr/>
          <a:lstStyle/>
          <a:p>
            <a:fld id="{DD3FF57B-5F25-B54A-A918-FB50C2689073}" type="slidenum">
              <a:rPr lang="en-US" smtClean="0"/>
              <a:pPr/>
              <a:t>1</a:t>
            </a:fld>
            <a:endParaRPr lang="en-US" dirty="0"/>
          </a:p>
        </p:txBody>
      </p:sp>
    </p:spTree>
    <p:extLst>
      <p:ext uri="{BB962C8B-B14F-4D97-AF65-F5344CB8AC3E}">
        <p14:creationId xmlns:p14="http://schemas.microsoft.com/office/powerpoint/2010/main" val="1248217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a:t>DIVISION OVERVIEW</a:t>
            </a:r>
          </a:p>
        </p:txBody>
      </p:sp>
      <p:sp>
        <p:nvSpPr>
          <p:cNvPr id="7" name="TextBox 6"/>
          <p:cNvSpPr txBox="1"/>
          <p:nvPr/>
        </p:nvSpPr>
        <p:spPr>
          <a:xfrm>
            <a:off x="434898" y="1873624"/>
            <a:ext cx="828535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DSSC mission: To provide convenient access to human services, assist vulnerable populations, support communities and promote volunteer and service opportunities.</a:t>
            </a:r>
          </a:p>
        </p:txBody>
      </p:sp>
      <p:pic>
        <p:nvPicPr>
          <p:cNvPr id="4" name="Picture 3"/>
          <p:cNvPicPr>
            <a:picLocks noChangeAspect="1"/>
          </p:cNvPicPr>
          <p:nvPr/>
        </p:nvPicPr>
        <p:blipFill>
          <a:blip r:embed="rId3"/>
          <a:stretch>
            <a:fillRect/>
          </a:stretch>
        </p:blipFill>
        <p:spPr>
          <a:xfrm>
            <a:off x="2440116" y="2565875"/>
            <a:ext cx="4368188" cy="4210646"/>
          </a:xfrm>
          <a:prstGeom prst="rect">
            <a:avLst/>
          </a:prstGeom>
        </p:spPr>
      </p:pic>
      <p:sp>
        <p:nvSpPr>
          <p:cNvPr id="3" name="Slide Number Placeholder 2">
            <a:extLst>
              <a:ext uri="{FF2B5EF4-FFF2-40B4-BE49-F238E27FC236}">
                <a16:creationId xmlns:a16="http://schemas.microsoft.com/office/drawing/2014/main" id="{E7E314C7-F692-4888-A6BD-CC03D75C79F7}"/>
              </a:ext>
            </a:extLst>
          </p:cNvPr>
          <p:cNvSpPr>
            <a:spLocks noGrp="1"/>
          </p:cNvSpPr>
          <p:nvPr>
            <p:ph type="sldNum" sz="quarter" idx="12"/>
          </p:nvPr>
        </p:nvSpPr>
        <p:spPr/>
        <p:txBody>
          <a:bodyPr/>
          <a:lstStyle/>
          <a:p>
            <a:fld id="{C9C541C6-75BC-4360-B680-4A647707B817}" type="slidenum">
              <a:rPr lang="en-US" altLang="en-US" smtClean="0"/>
              <a:pPr/>
              <a:t>2</a:t>
            </a:fld>
            <a:endParaRPr lang="en-US" altLang="en-US" dirty="0"/>
          </a:p>
        </p:txBody>
      </p:sp>
    </p:spTree>
    <p:extLst>
      <p:ext uri="{BB962C8B-B14F-4D97-AF65-F5344CB8AC3E}">
        <p14:creationId xmlns:p14="http://schemas.microsoft.com/office/powerpoint/2010/main" val="3291184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a:t>Accomplishments</a:t>
            </a: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21347" y="1981869"/>
            <a:ext cx="1774639" cy="3076039"/>
          </a:xfrm>
          <a:prstGeom prst="rect">
            <a:avLst/>
          </a:prstGeom>
          <a:ln>
            <a:noFill/>
          </a:ln>
          <a:effectLst>
            <a:softEdge rad="112500"/>
          </a:effectLst>
        </p:spPr>
      </p:pic>
      <p:sp>
        <p:nvSpPr>
          <p:cNvPr id="3" name="TextBox 2"/>
          <p:cNvSpPr txBox="1"/>
          <p:nvPr/>
        </p:nvSpPr>
        <p:spPr>
          <a:xfrm>
            <a:off x="2181062" y="2315497"/>
            <a:ext cx="6556511" cy="360098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300"/>
              </a:spcBef>
              <a:spcAft>
                <a:spcPts val="600"/>
              </a:spcAft>
              <a:buClrTx/>
              <a:buSzTx/>
              <a:buFont typeface="Wingdings" panose="05000000000000000000" pitchFamily="2" charset="2"/>
              <a:buChar char="§"/>
              <a:tabLst/>
              <a:defRPr/>
            </a:pPr>
            <a:r>
              <a:rPr lang="en-US" sz="1400" dirty="0">
                <a:solidFill>
                  <a:prstClr val="black"/>
                </a:solidFill>
                <a:latin typeface="Gill Sans MT" panose="020B0502020104020203"/>
              </a:rPr>
              <a:t>698,982</a:t>
            </a:r>
            <a:r>
              <a:rPr kumimoji="0" lang="en-US" sz="1400" b="0" i="0" u="none" strike="noStrike" kern="1200" cap="none" spc="0" normalizeH="0" baseline="0" noProof="0" dirty="0">
                <a:ln>
                  <a:noFill/>
                </a:ln>
                <a:solidFill>
                  <a:prstClr val="black"/>
                </a:solidFill>
                <a:effectLst/>
                <a:uLnTx/>
                <a:uFillTx/>
                <a:latin typeface="Gill Sans MT" panose="020B0502020104020203"/>
                <a:ea typeface="+mn-ea"/>
                <a:cs typeface="+mn-cs"/>
              </a:rPr>
              <a:t>  Client (hybrid) visits to State Service Centers</a:t>
            </a:r>
          </a:p>
          <a:p>
            <a:pPr marL="285750" marR="0" lvl="0" indent="-285750" algn="l" defTabSz="914400" rtl="0" eaLnBrk="1" fontAlgn="auto" latinLnBrk="0" hangingPunct="1">
              <a:lnSpc>
                <a:spcPct val="100000"/>
              </a:lnSpc>
              <a:spcBef>
                <a:spcPts val="300"/>
              </a:spcBef>
              <a:spcAft>
                <a:spcPts val="600"/>
              </a:spcAft>
              <a:buClrTx/>
              <a:buSzTx/>
              <a:buFont typeface="Wingdings" panose="05000000000000000000" pitchFamily="2" charset="2"/>
              <a:buChar char="§"/>
              <a:tabLst/>
              <a:defRPr/>
            </a:pPr>
            <a:r>
              <a:rPr lang="en-US" sz="1400" dirty="0">
                <a:solidFill>
                  <a:prstClr val="black"/>
                </a:solidFill>
                <a:latin typeface="Gill Sans MT" panose="020B0502020104020203"/>
              </a:rPr>
              <a:t>9,413      Emergency</a:t>
            </a:r>
            <a:r>
              <a:rPr kumimoji="0" lang="en-US" sz="1400" b="0" i="0" u="none" strike="noStrike" kern="1200" cap="none" spc="0" normalizeH="0" baseline="0" noProof="0" dirty="0">
                <a:ln>
                  <a:noFill/>
                </a:ln>
                <a:solidFill>
                  <a:prstClr val="black"/>
                </a:solidFill>
                <a:effectLst/>
                <a:uLnTx/>
                <a:uFillTx/>
                <a:latin typeface="Gill Sans MT" panose="020B0502020104020203"/>
                <a:ea typeface="+mn-ea"/>
                <a:cs typeface="+mn-cs"/>
              </a:rPr>
              <a:t> housing services provided</a:t>
            </a:r>
          </a:p>
          <a:p>
            <a:pPr marL="285750" marR="0" lvl="0" indent="-285750" algn="l" defTabSz="914400" rtl="0" eaLnBrk="1" fontAlgn="auto" latinLnBrk="0" hangingPunct="1">
              <a:lnSpc>
                <a:spcPct val="100000"/>
              </a:lnSpc>
              <a:spcBef>
                <a:spcPts val="300"/>
              </a:spcBef>
              <a:spcAft>
                <a:spcPts val="600"/>
              </a:spcAft>
              <a:buClrTx/>
              <a:buSzTx/>
              <a:buFont typeface="Wingdings" panose="05000000000000000000" pitchFamily="2" charset="2"/>
              <a:buChar char="§"/>
              <a:tabLst/>
              <a:defRPr/>
            </a:pPr>
            <a:r>
              <a:rPr lang="en-US" sz="1400" dirty="0">
                <a:solidFill>
                  <a:prstClr val="black"/>
                </a:solidFill>
                <a:latin typeface="Gill Sans MT" panose="020B0502020104020203"/>
              </a:rPr>
              <a:t>9,279      Emergency services (utilities, rent, mortgage, fuel, etc.) </a:t>
            </a:r>
            <a:r>
              <a:rPr kumimoji="0" lang="en-US" sz="1400" b="0" i="0" u="none" strike="noStrike" kern="1200" cap="none" spc="0" normalizeH="0" baseline="0" noProof="0" dirty="0">
                <a:ln>
                  <a:noFill/>
                </a:ln>
                <a:solidFill>
                  <a:prstClr val="black"/>
                </a:solidFill>
                <a:effectLst/>
                <a:uLnTx/>
                <a:uFillTx/>
                <a:latin typeface="Gill Sans MT" panose="020B0502020104020203"/>
                <a:ea typeface="+mn-ea"/>
                <a:cs typeface="+mn-cs"/>
              </a:rPr>
              <a:t> </a:t>
            </a:r>
          </a:p>
          <a:p>
            <a:pPr marL="285750" marR="0" lvl="0" indent="-285750" algn="l" defTabSz="280988" rtl="0" eaLnBrk="1" fontAlgn="auto" latinLnBrk="0" hangingPunct="1">
              <a:lnSpc>
                <a:spcPct val="100000"/>
              </a:lnSpc>
              <a:spcBef>
                <a:spcPts val="300"/>
              </a:spcBef>
              <a:spcAft>
                <a:spcPts val="600"/>
              </a:spcAft>
              <a:buClrTx/>
              <a:buSzTx/>
              <a:buFont typeface="Wingdings" panose="05000000000000000000" pitchFamily="2" charset="2"/>
              <a:buChar char="§"/>
              <a:tabLst/>
              <a:defRPr/>
            </a:pPr>
            <a:r>
              <a:rPr lang="en-US" sz="1400" dirty="0">
                <a:solidFill>
                  <a:prstClr val="black"/>
                </a:solidFill>
                <a:latin typeface="Gill Sans MT" panose="020B0502020104020203"/>
              </a:rPr>
              <a:t>3,889</a:t>
            </a:r>
            <a:r>
              <a:rPr kumimoji="0" lang="en-US" sz="1400" b="0" i="0" u="none" strike="noStrike" kern="1200" cap="none" spc="0" normalizeH="0" baseline="0" noProof="0" dirty="0">
                <a:ln>
                  <a:noFill/>
                </a:ln>
                <a:solidFill>
                  <a:prstClr val="black"/>
                </a:solidFill>
                <a:effectLst/>
                <a:uLnTx/>
                <a:uFillTx/>
                <a:latin typeface="Gill Sans MT" panose="020B0502020104020203"/>
                <a:ea typeface="+mn-ea"/>
                <a:cs typeface="+mn-cs"/>
              </a:rPr>
              <a:t>      Individuals &amp; families who were housed through our 								</a:t>
            </a:r>
            <a:r>
              <a:rPr lang="en-US" sz="1400" dirty="0">
                <a:solidFill>
                  <a:prstClr val="black"/>
                </a:solidFill>
                <a:latin typeface="Gill Sans MT" panose="020B0502020104020203"/>
              </a:rPr>
              <a:t>   </a:t>
            </a:r>
            <a:r>
              <a:rPr kumimoji="0" lang="en-US" sz="1400" b="0" i="0" u="none" strike="noStrike" kern="1200" cap="none" spc="0" normalizeH="0" baseline="0" noProof="0" dirty="0">
                <a:ln>
                  <a:noFill/>
                </a:ln>
                <a:solidFill>
                  <a:prstClr val="black"/>
                </a:solidFill>
                <a:effectLst/>
                <a:uLnTx/>
                <a:uFillTx/>
                <a:latin typeface="Gill Sans MT" panose="020B0502020104020203"/>
                <a:ea typeface="+mn-ea"/>
                <a:cs typeface="+mn-cs"/>
              </a:rPr>
              <a:t>shelter partners		</a:t>
            </a:r>
          </a:p>
          <a:p>
            <a:pPr marL="285750" marR="0" lvl="0" indent="-285750" defTabSz="914400" rtl="0" eaLnBrk="1" fontAlgn="auto" latinLnBrk="0" hangingPunct="1">
              <a:lnSpc>
                <a:spcPct val="100000"/>
              </a:lnSpc>
              <a:spcBef>
                <a:spcPts val="300"/>
              </a:spcBef>
              <a:spcAft>
                <a:spcPts val="60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Gill Sans MT" panose="020B0502020104020203"/>
                <a:ea typeface="+mn-ea"/>
                <a:cs typeface="+mn-cs"/>
              </a:rPr>
              <a:t>17,866    Households assisted through the Low-Income Home	    	 Energy Assistance Program (LIHEAP)</a:t>
            </a:r>
          </a:p>
          <a:p>
            <a:pPr marL="285750" marR="0" lvl="0" indent="-285750" algn="l" defTabSz="914400" rtl="0" eaLnBrk="1" fontAlgn="auto" latinLnBrk="0" hangingPunct="1">
              <a:lnSpc>
                <a:spcPct val="100000"/>
              </a:lnSpc>
              <a:spcBef>
                <a:spcPts val="300"/>
              </a:spcBef>
              <a:spcAft>
                <a:spcPts val="600"/>
              </a:spcAft>
              <a:buClrTx/>
              <a:buSzTx/>
              <a:buFont typeface="Wingdings" panose="05000000000000000000" pitchFamily="2" charset="2"/>
              <a:buChar char="§"/>
              <a:tabLst/>
              <a:defRPr/>
            </a:pPr>
            <a:r>
              <a:rPr lang="en-US" sz="1400" dirty="0">
                <a:solidFill>
                  <a:prstClr val="black"/>
                </a:solidFill>
                <a:latin typeface="Gill Sans MT" panose="020B0502020104020203"/>
              </a:rPr>
              <a:t>12,982</a:t>
            </a:r>
            <a:r>
              <a:rPr kumimoji="0" lang="en-US" sz="1400" b="0" i="0" u="none" strike="noStrike" kern="1200" cap="none" spc="0" normalizeH="0" baseline="0" noProof="0" dirty="0">
                <a:ln>
                  <a:noFill/>
                </a:ln>
                <a:solidFill>
                  <a:prstClr val="black"/>
                </a:solidFill>
                <a:effectLst/>
                <a:uLnTx/>
                <a:uFillTx/>
                <a:latin typeface="Gill Sans MT" panose="020B0502020104020203"/>
                <a:ea typeface="+mn-ea"/>
                <a:cs typeface="+mn-cs"/>
              </a:rPr>
              <a:t>    </a:t>
            </a:r>
            <a:r>
              <a:rPr lang="en-US" sz="1400" dirty="0">
                <a:solidFill>
                  <a:prstClr val="black"/>
                </a:solidFill>
                <a:latin typeface="Gill Sans MT" panose="020B0502020104020203"/>
              </a:rPr>
              <a:t>L</a:t>
            </a:r>
            <a:r>
              <a:rPr kumimoji="0" lang="en-US" sz="1400" b="0" i="0" u="none" strike="noStrike" kern="1200" cap="none" spc="0" normalizeH="0" baseline="0" noProof="0" dirty="0">
                <a:ln>
                  <a:noFill/>
                </a:ln>
                <a:solidFill>
                  <a:prstClr val="black"/>
                </a:solidFill>
                <a:effectLst/>
                <a:uLnTx/>
                <a:uFillTx/>
                <a:latin typeface="Gill Sans MT" panose="020B0502020104020203"/>
                <a:ea typeface="+mn-ea"/>
                <a:cs typeface="+mn-cs"/>
              </a:rPr>
              <a:t>ow-income families and individuals served		    	 through the Community Services Block Grant</a:t>
            </a:r>
          </a:p>
          <a:p>
            <a:pPr marL="285750" marR="0" lvl="0" indent="-285750" algn="l" defTabSz="914400" rtl="0" eaLnBrk="1" fontAlgn="auto" latinLnBrk="0" hangingPunct="1">
              <a:lnSpc>
                <a:spcPct val="100000"/>
              </a:lnSpc>
              <a:spcBef>
                <a:spcPts val="300"/>
              </a:spcBef>
              <a:spcAft>
                <a:spcPts val="60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Gill Sans MT" panose="020B0502020104020203"/>
                <a:ea typeface="+mn-ea"/>
                <a:cs typeface="+mn-cs"/>
              </a:rPr>
              <a:t>69,170    Food </a:t>
            </a:r>
            <a:r>
              <a:rPr lang="en-US" sz="1400" dirty="0">
                <a:solidFill>
                  <a:prstClr val="black"/>
                </a:solidFill>
                <a:latin typeface="Gill Sans MT" panose="020B0502020104020203"/>
              </a:rPr>
              <a:t>closets </a:t>
            </a:r>
            <a:r>
              <a:rPr kumimoji="0" lang="en-US" sz="1400" b="0" i="0" u="none" strike="noStrike" kern="1200" cap="none" spc="0" normalizeH="0" baseline="0" noProof="0" dirty="0">
                <a:ln>
                  <a:noFill/>
                </a:ln>
                <a:solidFill>
                  <a:prstClr val="black"/>
                </a:solidFill>
                <a:effectLst/>
                <a:uLnTx/>
                <a:uFillTx/>
                <a:latin typeface="Gill Sans MT" panose="020B0502020104020203"/>
                <a:ea typeface="+mn-ea"/>
                <a:cs typeface="+mn-cs"/>
              </a:rPr>
              <a:t>visits by individuals/families in need of food</a:t>
            </a:r>
          </a:p>
          <a:p>
            <a:pPr marL="285750" indent="-285750">
              <a:spcBef>
                <a:spcPts val="300"/>
              </a:spcBef>
              <a:spcAft>
                <a:spcPts val="600"/>
              </a:spcAft>
              <a:buFont typeface="Wingdings" panose="05000000000000000000" pitchFamily="2" charset="2"/>
              <a:buChar char="§"/>
              <a:defRPr/>
            </a:pPr>
            <a:r>
              <a:rPr lang="en-US" sz="1400" dirty="0">
                <a:solidFill>
                  <a:prstClr val="black"/>
                </a:solidFill>
              </a:rPr>
              <a:t>403,578  Recorded volunteer hours </a:t>
            </a:r>
          </a:p>
          <a:p>
            <a:pPr marL="285750" marR="0" lvl="0" indent="-285750" algn="l" defTabSz="914400" rtl="0" eaLnBrk="1" fontAlgn="auto" latinLnBrk="0" hangingPunct="1">
              <a:lnSpc>
                <a:spcPct val="100000"/>
              </a:lnSpc>
              <a:spcBef>
                <a:spcPts val="300"/>
              </a:spcBef>
              <a:spcAft>
                <a:spcPts val="600"/>
              </a:spcAft>
              <a:buClrTx/>
              <a:buSzTx/>
              <a:buFont typeface="Wingdings" panose="05000000000000000000" pitchFamily="2" charset="2"/>
              <a:buChar char="§"/>
              <a:tabLst/>
              <a:defRPr/>
            </a:pPr>
            <a:endParaRPr kumimoji="0" lang="en-US" sz="14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pic>
        <p:nvPicPr>
          <p:cNvPr id="5" name="Picture 4">
            <a:extLst>
              <a:ext uri="{FF2B5EF4-FFF2-40B4-BE49-F238E27FC236}">
                <a16:creationId xmlns:a16="http://schemas.microsoft.com/office/drawing/2014/main" id="{7000040B-3681-49D6-B122-3D2D650BDAB4}"/>
              </a:ext>
            </a:extLst>
          </p:cNvPr>
          <p:cNvPicPr>
            <a:picLocks noChangeAspect="1"/>
          </p:cNvPicPr>
          <p:nvPr/>
        </p:nvPicPr>
        <p:blipFill>
          <a:blip r:embed="rId4"/>
          <a:stretch>
            <a:fillRect/>
          </a:stretch>
        </p:blipFill>
        <p:spPr>
          <a:xfrm>
            <a:off x="508731" y="5097561"/>
            <a:ext cx="1599873" cy="790417"/>
          </a:xfrm>
          <a:prstGeom prst="rect">
            <a:avLst/>
          </a:prstGeom>
          <a:ln>
            <a:noFill/>
          </a:ln>
          <a:effectLst>
            <a:outerShdw blurRad="190500" algn="tl" rotWithShape="0">
              <a:srgbClr val="000000">
                <a:alpha val="70000"/>
              </a:srgbClr>
            </a:outerShdw>
            <a:softEdge rad="12700"/>
          </a:effectLst>
        </p:spPr>
      </p:pic>
      <p:pic>
        <p:nvPicPr>
          <p:cNvPr id="7" name="Picture 6">
            <a:extLst>
              <a:ext uri="{FF2B5EF4-FFF2-40B4-BE49-F238E27FC236}">
                <a16:creationId xmlns:a16="http://schemas.microsoft.com/office/drawing/2014/main" id="{FDD43E2E-9E0C-4C77-8B89-F8FC9EFBF971}"/>
              </a:ext>
            </a:extLst>
          </p:cNvPr>
          <p:cNvPicPr>
            <a:picLocks noChangeAspect="1"/>
          </p:cNvPicPr>
          <p:nvPr/>
        </p:nvPicPr>
        <p:blipFill>
          <a:blip r:embed="rId5"/>
          <a:stretch>
            <a:fillRect/>
          </a:stretch>
        </p:blipFill>
        <p:spPr>
          <a:xfrm>
            <a:off x="7459386" y="3972834"/>
            <a:ext cx="1591738" cy="893423"/>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12700"/>
          </a:effectLst>
        </p:spPr>
      </p:pic>
      <p:sp>
        <p:nvSpPr>
          <p:cNvPr id="4" name="Slide Number Placeholder 3">
            <a:extLst>
              <a:ext uri="{FF2B5EF4-FFF2-40B4-BE49-F238E27FC236}">
                <a16:creationId xmlns:a16="http://schemas.microsoft.com/office/drawing/2014/main" id="{1B030AB7-E93C-4AAE-938C-30F8DEFA1DD7}"/>
              </a:ext>
            </a:extLst>
          </p:cNvPr>
          <p:cNvSpPr>
            <a:spLocks noGrp="1"/>
          </p:cNvSpPr>
          <p:nvPr>
            <p:ph type="sldNum" sz="quarter" idx="12"/>
          </p:nvPr>
        </p:nvSpPr>
        <p:spPr/>
        <p:txBody>
          <a:bodyPr/>
          <a:lstStyle/>
          <a:p>
            <a:fld id="{C9C541C6-75BC-4360-B680-4A647707B817}" type="slidenum">
              <a:rPr lang="en-US" altLang="en-US" smtClean="0"/>
              <a:pPr/>
              <a:t>3</a:t>
            </a:fld>
            <a:endParaRPr lang="en-US" altLang="en-US" dirty="0"/>
          </a:p>
        </p:txBody>
      </p:sp>
      <p:pic>
        <p:nvPicPr>
          <p:cNvPr id="8" name="Picture 7">
            <a:extLst>
              <a:ext uri="{FF2B5EF4-FFF2-40B4-BE49-F238E27FC236}">
                <a16:creationId xmlns:a16="http://schemas.microsoft.com/office/drawing/2014/main" id="{9F455431-0559-4A2C-80B0-8E495BBC2480}"/>
              </a:ext>
            </a:extLst>
          </p:cNvPr>
          <p:cNvPicPr>
            <a:picLocks noChangeAspect="1"/>
          </p:cNvPicPr>
          <p:nvPr/>
        </p:nvPicPr>
        <p:blipFill>
          <a:blip r:embed="rId6"/>
          <a:stretch>
            <a:fillRect/>
          </a:stretch>
        </p:blipFill>
        <p:spPr>
          <a:xfrm>
            <a:off x="7320295" y="2021522"/>
            <a:ext cx="1730829" cy="901087"/>
          </a:xfrm>
          <a:prstGeom prst="rect">
            <a:avLst/>
          </a:prstGeom>
          <a:ln>
            <a:noFill/>
          </a:ln>
          <a:effectLst>
            <a:softEdge rad="112500"/>
          </a:effectLst>
        </p:spPr>
      </p:pic>
      <p:pic>
        <p:nvPicPr>
          <p:cNvPr id="9" name="Picture 8">
            <a:extLst>
              <a:ext uri="{FF2B5EF4-FFF2-40B4-BE49-F238E27FC236}">
                <a16:creationId xmlns:a16="http://schemas.microsoft.com/office/drawing/2014/main" id="{6DBFA204-BA9F-4342-A61C-F698EAA36ADD}"/>
              </a:ext>
            </a:extLst>
          </p:cNvPr>
          <p:cNvPicPr>
            <a:picLocks noChangeAspect="1"/>
          </p:cNvPicPr>
          <p:nvPr/>
        </p:nvPicPr>
        <p:blipFill>
          <a:blip r:embed="rId7"/>
          <a:stretch>
            <a:fillRect/>
          </a:stretch>
        </p:blipFill>
        <p:spPr>
          <a:xfrm>
            <a:off x="7369227" y="2786900"/>
            <a:ext cx="1632966" cy="1185933"/>
          </a:xfrm>
          <a:prstGeom prst="rect">
            <a:avLst/>
          </a:prstGeom>
          <a:ln>
            <a:noFill/>
          </a:ln>
          <a:effectLst>
            <a:softEdge rad="112500"/>
          </a:effectLst>
        </p:spPr>
      </p:pic>
    </p:spTree>
    <p:extLst>
      <p:ext uri="{BB962C8B-B14F-4D97-AF65-F5344CB8AC3E}">
        <p14:creationId xmlns:p14="http://schemas.microsoft.com/office/powerpoint/2010/main" val="1937100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Looking ahead</a:t>
            </a:r>
          </a:p>
        </p:txBody>
      </p:sp>
      <p:pic>
        <p:nvPicPr>
          <p:cNvPr id="4" name="Picture 3">
            <a:extLst>
              <a:ext uri="{FF2B5EF4-FFF2-40B4-BE49-F238E27FC236}">
                <a16:creationId xmlns:a16="http://schemas.microsoft.com/office/drawing/2014/main" id="{EB43685C-ECF8-4005-982E-2E4AF707D84B}"/>
              </a:ext>
            </a:extLst>
          </p:cNvPr>
          <p:cNvPicPr>
            <a:picLocks noChangeAspect="1"/>
          </p:cNvPicPr>
          <p:nvPr/>
        </p:nvPicPr>
        <p:blipFill>
          <a:blip r:embed="rId3"/>
          <a:stretch>
            <a:fillRect/>
          </a:stretch>
        </p:blipFill>
        <p:spPr>
          <a:xfrm>
            <a:off x="6597377" y="592051"/>
            <a:ext cx="2103302" cy="1274174"/>
          </a:xfrm>
          <a:prstGeom prst="rect">
            <a:avLst/>
          </a:prstGeom>
        </p:spPr>
      </p:pic>
      <p:sp>
        <p:nvSpPr>
          <p:cNvPr id="5" name="TextBox 4">
            <a:extLst>
              <a:ext uri="{FF2B5EF4-FFF2-40B4-BE49-F238E27FC236}">
                <a16:creationId xmlns:a16="http://schemas.microsoft.com/office/drawing/2014/main" id="{92405AB3-B87F-478B-8310-EF10D5F481EE}"/>
              </a:ext>
            </a:extLst>
          </p:cNvPr>
          <p:cNvSpPr txBox="1"/>
          <p:nvPr/>
        </p:nvSpPr>
        <p:spPr>
          <a:xfrm>
            <a:off x="2494722" y="1961649"/>
            <a:ext cx="6205957" cy="1200329"/>
          </a:xfrm>
          <a:prstGeom prst="rect">
            <a:avLst/>
          </a:prstGeom>
          <a:noFill/>
        </p:spPr>
        <p:txBody>
          <a:bodyPr wrap="square" rtlCol="0">
            <a:spAutoFit/>
          </a:bodyPr>
          <a:lstStyle/>
          <a:p>
            <a:endParaRPr lang="en-US" dirty="0"/>
          </a:p>
          <a:p>
            <a:pPr marL="285750" indent="-285750">
              <a:buFont typeface="Arial" panose="020B0604020202020204" pitchFamily="34" charset="0"/>
              <a:buChar char="•"/>
            </a:pPr>
            <a:r>
              <a:rPr lang="en-US" dirty="0"/>
              <a:t>Replacement of our current Database System</a:t>
            </a:r>
          </a:p>
          <a:p>
            <a:pPr marL="285750" indent="-285750">
              <a:buFont typeface="Arial" panose="020B0604020202020204" pitchFamily="34" charset="0"/>
              <a:buChar char="•"/>
            </a:pPr>
            <a:r>
              <a:rPr lang="en-US" dirty="0"/>
              <a:t>Reimagination Project for State Service Centers</a:t>
            </a:r>
          </a:p>
          <a:p>
            <a:pPr marL="285750" indent="-285750">
              <a:buFont typeface="Arial" panose="020B0604020202020204" pitchFamily="34" charset="0"/>
              <a:buChar char="•"/>
            </a:pPr>
            <a:r>
              <a:rPr lang="en-US" dirty="0"/>
              <a:t>Strengthening of the Emergency Housing Process Statewide</a:t>
            </a:r>
          </a:p>
        </p:txBody>
      </p:sp>
      <p:sp>
        <p:nvSpPr>
          <p:cNvPr id="8" name="Slide Number Placeholder 7">
            <a:extLst>
              <a:ext uri="{FF2B5EF4-FFF2-40B4-BE49-F238E27FC236}">
                <a16:creationId xmlns:a16="http://schemas.microsoft.com/office/drawing/2014/main" id="{2E9069E9-BD0A-4CAB-822E-EF1C946A76E8}"/>
              </a:ext>
            </a:extLst>
          </p:cNvPr>
          <p:cNvSpPr>
            <a:spLocks noGrp="1"/>
          </p:cNvSpPr>
          <p:nvPr>
            <p:ph type="sldNum" sz="quarter" idx="12"/>
          </p:nvPr>
        </p:nvSpPr>
        <p:spPr/>
        <p:txBody>
          <a:bodyPr/>
          <a:lstStyle/>
          <a:p>
            <a:fld id="{C9C541C6-75BC-4360-B680-4A647707B817}" type="slidenum">
              <a:rPr lang="en-US" altLang="en-US" smtClean="0"/>
              <a:pPr/>
              <a:t>4</a:t>
            </a:fld>
            <a:endParaRPr lang="en-US" altLang="en-US" dirty="0"/>
          </a:p>
        </p:txBody>
      </p:sp>
      <p:pic>
        <p:nvPicPr>
          <p:cNvPr id="6" name="Picture 5">
            <a:extLst>
              <a:ext uri="{FF2B5EF4-FFF2-40B4-BE49-F238E27FC236}">
                <a16:creationId xmlns:a16="http://schemas.microsoft.com/office/drawing/2014/main" id="{E06E8977-845F-4BCB-95A4-EA4BB63DD409}"/>
              </a:ext>
            </a:extLst>
          </p:cNvPr>
          <p:cNvPicPr>
            <a:picLocks noChangeAspect="1"/>
          </p:cNvPicPr>
          <p:nvPr/>
        </p:nvPicPr>
        <p:blipFill>
          <a:blip r:embed="rId4"/>
          <a:stretch>
            <a:fillRect/>
          </a:stretch>
        </p:blipFill>
        <p:spPr>
          <a:xfrm>
            <a:off x="2604051" y="3969284"/>
            <a:ext cx="2792897" cy="2201242"/>
          </a:xfrm>
          <a:prstGeom prst="rect">
            <a:avLst/>
          </a:prstGeom>
        </p:spPr>
      </p:pic>
      <p:pic>
        <p:nvPicPr>
          <p:cNvPr id="12" name="Picture 11">
            <a:extLst>
              <a:ext uri="{FF2B5EF4-FFF2-40B4-BE49-F238E27FC236}">
                <a16:creationId xmlns:a16="http://schemas.microsoft.com/office/drawing/2014/main" id="{36FE7395-B5CE-4079-A655-4DF6829E5735}"/>
              </a:ext>
            </a:extLst>
          </p:cNvPr>
          <p:cNvPicPr>
            <a:picLocks noChangeAspect="1"/>
          </p:cNvPicPr>
          <p:nvPr/>
        </p:nvPicPr>
        <p:blipFill>
          <a:blip r:embed="rId5"/>
          <a:stretch>
            <a:fillRect/>
          </a:stretch>
        </p:blipFill>
        <p:spPr>
          <a:xfrm>
            <a:off x="1260755" y="3429000"/>
            <a:ext cx="1343296" cy="1524414"/>
          </a:xfrm>
          <a:prstGeom prst="rect">
            <a:avLst/>
          </a:prstGeom>
          <a:effectLst>
            <a:outerShdw blurRad="50800" dist="50800" dir="5400000" algn="ctr" rotWithShape="0">
              <a:srgbClr val="000000">
                <a:alpha val="2000"/>
              </a:srgbClr>
            </a:outerShdw>
          </a:effectLst>
        </p:spPr>
      </p:pic>
      <p:sp>
        <p:nvSpPr>
          <p:cNvPr id="16" name="Arrow: Curved Right 15">
            <a:extLst>
              <a:ext uri="{FF2B5EF4-FFF2-40B4-BE49-F238E27FC236}">
                <a16:creationId xmlns:a16="http://schemas.microsoft.com/office/drawing/2014/main" id="{ECCFA22D-4530-4C79-AA4D-CA449A98C5F3}"/>
              </a:ext>
            </a:extLst>
          </p:cNvPr>
          <p:cNvSpPr/>
          <p:nvPr/>
        </p:nvSpPr>
        <p:spPr>
          <a:xfrm>
            <a:off x="477078" y="2365513"/>
            <a:ext cx="2017644" cy="3773185"/>
          </a:xfrm>
          <a:prstGeom prst="curvedRightArrow">
            <a:avLst>
              <a:gd name="adj1" fmla="val 43020"/>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7" name="Picture 16">
            <a:extLst>
              <a:ext uri="{FF2B5EF4-FFF2-40B4-BE49-F238E27FC236}">
                <a16:creationId xmlns:a16="http://schemas.microsoft.com/office/drawing/2014/main" id="{92A98FFF-CFDE-4C0F-B6FB-61FDBA7AABFE}"/>
              </a:ext>
            </a:extLst>
          </p:cNvPr>
          <p:cNvPicPr>
            <a:picLocks noChangeAspect="1"/>
          </p:cNvPicPr>
          <p:nvPr/>
        </p:nvPicPr>
        <p:blipFill>
          <a:blip r:embed="rId6"/>
          <a:stretch>
            <a:fillRect/>
          </a:stretch>
        </p:blipFill>
        <p:spPr>
          <a:xfrm>
            <a:off x="5318309" y="3501861"/>
            <a:ext cx="2247900" cy="2819400"/>
          </a:xfrm>
          <a:prstGeom prst="rect">
            <a:avLst/>
          </a:prstGeom>
        </p:spPr>
      </p:pic>
    </p:spTree>
    <p:extLst>
      <p:ext uri="{BB962C8B-B14F-4D97-AF65-F5344CB8AC3E}">
        <p14:creationId xmlns:p14="http://schemas.microsoft.com/office/powerpoint/2010/main" val="1504842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5BDC8-F478-4185-A641-C4CC4CB87F46}"/>
              </a:ext>
            </a:extLst>
          </p:cNvPr>
          <p:cNvSpPr>
            <a:spLocks noGrp="1"/>
          </p:cNvSpPr>
          <p:nvPr>
            <p:ph type="title"/>
          </p:nvPr>
        </p:nvSpPr>
        <p:spPr/>
        <p:txBody>
          <a:bodyPr>
            <a:normAutofit/>
          </a:bodyPr>
          <a:lstStyle/>
          <a:p>
            <a:r>
              <a:rPr lang="en-US" dirty="0">
                <a:ea typeface="Calibri" panose="020F0502020204030204" pitchFamily="34" charset="0"/>
              </a:rPr>
              <a:t>W</a:t>
            </a:r>
            <a:r>
              <a:rPr lang="en-US" dirty="0">
                <a:effectLst/>
                <a:ea typeface="Calibri" panose="020F0502020204030204" pitchFamily="34" charset="0"/>
              </a:rPr>
              <a:t>orkforce challenges </a:t>
            </a:r>
            <a:endParaRPr lang="en-US" sz="4000" dirty="0"/>
          </a:p>
        </p:txBody>
      </p:sp>
      <p:sp>
        <p:nvSpPr>
          <p:cNvPr id="4" name="Slide Number Placeholder 3">
            <a:extLst>
              <a:ext uri="{FF2B5EF4-FFF2-40B4-BE49-F238E27FC236}">
                <a16:creationId xmlns:a16="http://schemas.microsoft.com/office/drawing/2014/main" id="{5FB44AB7-816F-4A0A-8ECC-D6524C9145C0}"/>
              </a:ext>
            </a:extLst>
          </p:cNvPr>
          <p:cNvSpPr>
            <a:spLocks noGrp="1"/>
          </p:cNvSpPr>
          <p:nvPr>
            <p:ph type="sldNum" sz="quarter" idx="12"/>
          </p:nvPr>
        </p:nvSpPr>
        <p:spPr/>
        <p:txBody>
          <a:bodyPr/>
          <a:lstStyle/>
          <a:p>
            <a:fld id="{C9C541C6-75BC-4360-B680-4A647707B817}" type="slidenum">
              <a:rPr lang="en-US" altLang="en-US" smtClean="0"/>
              <a:pPr/>
              <a:t>5</a:t>
            </a:fld>
            <a:endParaRPr lang="en-US" altLang="en-US" dirty="0"/>
          </a:p>
        </p:txBody>
      </p:sp>
      <p:sp>
        <p:nvSpPr>
          <p:cNvPr id="7" name="TextBox 6">
            <a:extLst>
              <a:ext uri="{FF2B5EF4-FFF2-40B4-BE49-F238E27FC236}">
                <a16:creationId xmlns:a16="http://schemas.microsoft.com/office/drawing/2014/main" id="{2B34E7BD-9C2D-4EE7-88B3-A217CD40777A}"/>
              </a:ext>
            </a:extLst>
          </p:cNvPr>
          <p:cNvSpPr txBox="1"/>
          <p:nvPr/>
        </p:nvSpPr>
        <p:spPr>
          <a:xfrm>
            <a:off x="581192" y="2054087"/>
            <a:ext cx="8112234" cy="2862322"/>
          </a:xfrm>
          <a:prstGeom prst="rect">
            <a:avLst/>
          </a:prstGeom>
          <a:noFill/>
        </p:spPr>
        <p:txBody>
          <a:bodyPr wrap="square" rtlCol="0">
            <a:spAutoFit/>
          </a:bodyPr>
          <a:lstStyle/>
          <a:p>
            <a:r>
              <a:rPr lang="en-US" dirty="0"/>
              <a:t>We are currently experiencing the following:</a:t>
            </a:r>
          </a:p>
          <a:p>
            <a:endParaRPr lang="en-US" dirty="0"/>
          </a:p>
          <a:p>
            <a:pPr marL="285750" indent="-285750">
              <a:buFont typeface="Arial" panose="020B0604020202020204" pitchFamily="34" charset="0"/>
              <a:buChar char="•"/>
            </a:pPr>
            <a:r>
              <a:rPr lang="en-US" dirty="0"/>
              <a:t>20% Vacancy Rate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Recruitment Challenges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Loss of Institutional Knowledge</a:t>
            </a:r>
          </a:p>
          <a:p>
            <a:endParaRPr lang="en-US" dirty="0"/>
          </a:p>
          <a:p>
            <a:pPr marL="285750" indent="-285750">
              <a:buFont typeface="Arial" panose="020B0604020202020204" pitchFamily="34" charset="0"/>
              <a:buChar char="•"/>
            </a:pPr>
            <a:r>
              <a:rPr lang="en-US" dirty="0"/>
              <a:t>Staff Burnout</a:t>
            </a:r>
          </a:p>
          <a:p>
            <a:endParaRPr lang="en-US" dirty="0"/>
          </a:p>
        </p:txBody>
      </p:sp>
    </p:spTree>
    <p:extLst>
      <p:ext uri="{BB962C8B-B14F-4D97-AF65-F5344CB8AC3E}">
        <p14:creationId xmlns:p14="http://schemas.microsoft.com/office/powerpoint/2010/main" val="3649191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FY 2023 GOVERNOR’s RECOMMENDED Budget</a:t>
            </a:r>
          </a:p>
        </p:txBody>
      </p:sp>
      <p:graphicFrame>
        <p:nvGraphicFramePr>
          <p:cNvPr id="11" name="Content Placeholder 8"/>
          <p:cNvGraphicFramePr>
            <a:graphicFrameLocks noGrp="1"/>
          </p:cNvGraphicFramePr>
          <p:nvPr>
            <p:ph sz="half" idx="1"/>
            <p:extLst>
              <p:ext uri="{D42A27DB-BD31-4B8C-83A1-F6EECF244321}">
                <p14:modId xmlns:p14="http://schemas.microsoft.com/office/powerpoint/2010/main" val="946152520"/>
              </p:ext>
            </p:extLst>
          </p:nvPr>
        </p:nvGraphicFramePr>
        <p:xfrm>
          <a:off x="1475507" y="3307209"/>
          <a:ext cx="5902847" cy="1112520"/>
        </p:xfrm>
        <a:graphic>
          <a:graphicData uri="http://schemas.openxmlformats.org/drawingml/2006/table">
            <a:tbl>
              <a:tblPr firstRow="1" bandRow="1">
                <a:tableStyleId>{5C22544A-7EE6-4342-B048-85BDC9FD1C3A}</a:tableStyleId>
              </a:tblPr>
              <a:tblGrid>
                <a:gridCol w="1270823">
                  <a:extLst>
                    <a:ext uri="{9D8B030D-6E8A-4147-A177-3AD203B41FA5}">
                      <a16:colId xmlns:a16="http://schemas.microsoft.com/office/drawing/2014/main" val="20000"/>
                    </a:ext>
                  </a:extLst>
                </a:gridCol>
                <a:gridCol w="1158006">
                  <a:extLst>
                    <a:ext uri="{9D8B030D-6E8A-4147-A177-3AD203B41FA5}">
                      <a16:colId xmlns:a16="http://schemas.microsoft.com/office/drawing/2014/main" val="20001"/>
                    </a:ext>
                  </a:extLst>
                </a:gridCol>
                <a:gridCol w="1158006">
                  <a:extLst>
                    <a:ext uri="{9D8B030D-6E8A-4147-A177-3AD203B41FA5}">
                      <a16:colId xmlns:a16="http://schemas.microsoft.com/office/drawing/2014/main" val="20002"/>
                    </a:ext>
                  </a:extLst>
                </a:gridCol>
                <a:gridCol w="1158006">
                  <a:extLst>
                    <a:ext uri="{9D8B030D-6E8A-4147-A177-3AD203B41FA5}">
                      <a16:colId xmlns:a16="http://schemas.microsoft.com/office/drawing/2014/main" val="20003"/>
                    </a:ext>
                  </a:extLst>
                </a:gridCol>
                <a:gridCol w="1158006">
                  <a:extLst>
                    <a:ext uri="{9D8B030D-6E8A-4147-A177-3AD203B41FA5}">
                      <a16:colId xmlns:a16="http://schemas.microsoft.com/office/drawing/2014/main" val="20004"/>
                    </a:ext>
                  </a:extLst>
                </a:gridCol>
              </a:tblGrid>
              <a:tr h="370840">
                <a:tc>
                  <a:txBody>
                    <a:bodyPr/>
                    <a:lstStyle/>
                    <a:p>
                      <a:endParaRPr lang="en-US" dirty="0"/>
                    </a:p>
                  </a:txBody>
                  <a:tcPr/>
                </a:tc>
                <a:tc>
                  <a:txBody>
                    <a:bodyPr/>
                    <a:lstStyle/>
                    <a:p>
                      <a:pPr algn="r"/>
                      <a:r>
                        <a:rPr lang="en-US" dirty="0"/>
                        <a:t>GF</a:t>
                      </a:r>
                    </a:p>
                  </a:txBody>
                  <a:tcPr/>
                </a:tc>
                <a:tc>
                  <a:txBody>
                    <a:bodyPr/>
                    <a:lstStyle/>
                    <a:p>
                      <a:pPr algn="r"/>
                      <a:r>
                        <a:rPr lang="en-US" dirty="0"/>
                        <a:t>ASF</a:t>
                      </a:r>
                    </a:p>
                  </a:txBody>
                  <a:tcPr/>
                </a:tc>
                <a:tc>
                  <a:txBody>
                    <a:bodyPr/>
                    <a:lstStyle/>
                    <a:p>
                      <a:pPr algn="r"/>
                      <a:r>
                        <a:rPr lang="en-US" dirty="0"/>
                        <a:t>NSF</a:t>
                      </a:r>
                    </a:p>
                  </a:txBody>
                  <a:tcPr/>
                </a:tc>
                <a:tc>
                  <a:txBody>
                    <a:bodyPr/>
                    <a:lstStyle/>
                    <a:p>
                      <a:pPr algn="r"/>
                      <a:r>
                        <a:rPr lang="en-US" dirty="0"/>
                        <a:t>Total</a:t>
                      </a:r>
                    </a:p>
                  </a:txBody>
                  <a:tcPr/>
                </a:tc>
                <a:extLst>
                  <a:ext uri="{0D108BD9-81ED-4DB2-BD59-A6C34878D82A}">
                    <a16:rowId xmlns:a16="http://schemas.microsoft.com/office/drawing/2014/main" val="10000"/>
                  </a:ext>
                </a:extLst>
              </a:tr>
              <a:tr h="370840">
                <a:tc>
                  <a:txBody>
                    <a:bodyPr/>
                    <a:lstStyle/>
                    <a:p>
                      <a:r>
                        <a:rPr lang="en-US" dirty="0"/>
                        <a:t>FTEs</a:t>
                      </a:r>
                    </a:p>
                  </a:txBody>
                  <a:tcPr/>
                </a:tc>
                <a:tc>
                  <a:txBody>
                    <a:bodyPr/>
                    <a:lstStyle/>
                    <a:p>
                      <a:pPr algn="r"/>
                      <a:r>
                        <a:rPr lang="en-US" dirty="0"/>
                        <a:t>102.5</a:t>
                      </a:r>
                    </a:p>
                  </a:txBody>
                  <a:tcPr/>
                </a:tc>
                <a:tc>
                  <a:txBody>
                    <a:bodyPr/>
                    <a:lstStyle/>
                    <a:p>
                      <a:pPr algn="r"/>
                      <a:r>
                        <a:rPr lang="en-US" dirty="0"/>
                        <a:t>0.0</a:t>
                      </a:r>
                    </a:p>
                  </a:txBody>
                  <a:tcPr/>
                </a:tc>
                <a:tc>
                  <a:txBody>
                    <a:bodyPr/>
                    <a:lstStyle/>
                    <a:p>
                      <a:pPr algn="r"/>
                      <a:r>
                        <a:rPr lang="en-US" dirty="0"/>
                        <a:t>19.1</a:t>
                      </a:r>
                    </a:p>
                  </a:txBody>
                  <a:tcPr/>
                </a:tc>
                <a:tc>
                  <a:txBody>
                    <a:bodyPr/>
                    <a:lstStyle/>
                    <a:p>
                      <a:pPr algn="r"/>
                      <a:r>
                        <a:rPr lang="en-US" dirty="0"/>
                        <a:t>121.6</a:t>
                      </a:r>
                    </a:p>
                  </a:txBody>
                  <a:tcPr/>
                </a:tc>
                <a:extLst>
                  <a:ext uri="{0D108BD9-81ED-4DB2-BD59-A6C34878D82A}">
                    <a16:rowId xmlns:a16="http://schemas.microsoft.com/office/drawing/2014/main" val="10001"/>
                  </a:ext>
                </a:extLst>
              </a:tr>
              <a:tr h="370840">
                <a:tc>
                  <a:txBody>
                    <a:bodyPr/>
                    <a:lstStyle/>
                    <a:p>
                      <a:r>
                        <a:rPr lang="en-US" dirty="0"/>
                        <a:t>Dollars</a:t>
                      </a:r>
                      <a:r>
                        <a:rPr lang="en-US" baseline="0" dirty="0"/>
                        <a:t> ($)</a:t>
                      </a:r>
                      <a:endParaRPr lang="en-US" dirty="0"/>
                    </a:p>
                  </a:txBody>
                  <a:tcPr/>
                </a:tc>
                <a:tc>
                  <a:txBody>
                    <a:bodyPr/>
                    <a:lstStyle/>
                    <a:p>
                      <a:pPr algn="r"/>
                      <a:r>
                        <a:rPr lang="en-US" dirty="0"/>
                        <a:t>12,312.1</a:t>
                      </a:r>
                    </a:p>
                  </a:txBody>
                  <a:tcPr/>
                </a:tc>
                <a:tc>
                  <a:txBody>
                    <a:bodyPr/>
                    <a:lstStyle/>
                    <a:p>
                      <a:pPr algn="r"/>
                      <a:r>
                        <a:rPr lang="en-US" dirty="0"/>
                        <a:t>663.1</a:t>
                      </a:r>
                    </a:p>
                  </a:txBody>
                  <a:tcPr/>
                </a:tc>
                <a:tc>
                  <a:txBody>
                    <a:bodyPr/>
                    <a:lstStyle/>
                    <a:p>
                      <a:pPr algn="r"/>
                      <a:r>
                        <a:rPr lang="en-US" dirty="0"/>
                        <a:t>22,242.4</a:t>
                      </a:r>
                    </a:p>
                  </a:txBody>
                  <a:tcPr/>
                </a:tc>
                <a:tc>
                  <a:txBody>
                    <a:bodyPr/>
                    <a:lstStyle/>
                    <a:p>
                      <a:pPr algn="r"/>
                      <a:r>
                        <a:rPr lang="en-US" dirty="0"/>
                        <a:t>35,217.6</a:t>
                      </a:r>
                    </a:p>
                  </a:txBody>
                  <a:tcPr/>
                </a:tc>
                <a:extLst>
                  <a:ext uri="{0D108BD9-81ED-4DB2-BD59-A6C34878D82A}">
                    <a16:rowId xmlns:a16="http://schemas.microsoft.com/office/drawing/2014/main" val="10002"/>
                  </a:ext>
                </a:extLst>
              </a:tr>
            </a:tbl>
          </a:graphicData>
        </a:graphic>
      </p:graphicFrame>
      <p:sp>
        <p:nvSpPr>
          <p:cNvPr id="12" name="TextBox 11"/>
          <p:cNvSpPr txBox="1"/>
          <p:nvPr/>
        </p:nvSpPr>
        <p:spPr>
          <a:xfrm>
            <a:off x="1120347" y="2341031"/>
            <a:ext cx="6557318" cy="12926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FY 2023 Governor’s Recommended Budget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in thousands)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sp>
        <p:nvSpPr>
          <p:cNvPr id="5" name="TextBox 4">
            <a:extLst>
              <a:ext uri="{FF2B5EF4-FFF2-40B4-BE49-F238E27FC236}">
                <a16:creationId xmlns:a16="http://schemas.microsoft.com/office/drawing/2014/main" id="{5B85C4C7-6703-4689-BCB3-5CC52990A6CA}"/>
              </a:ext>
            </a:extLst>
          </p:cNvPr>
          <p:cNvSpPr txBox="1"/>
          <p:nvPr/>
        </p:nvSpPr>
        <p:spPr>
          <a:xfrm>
            <a:off x="57743" y="5613369"/>
            <a:ext cx="3173506" cy="1200329"/>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Gill Sans MT" panose="020B0502020104020203"/>
                <a:ea typeface="+mn-ea"/>
                <a:cs typeface="+mn-cs"/>
              </a:rPr>
              <a:t>Budget Definitions: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Gill Sans MT" panose="020B0502020104020203"/>
                <a:ea typeface="+mn-ea"/>
                <a:cs typeface="+mn-cs"/>
              </a:rPr>
              <a:t>GF – General Funds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Gill Sans MT" panose="020B0502020104020203"/>
                <a:ea typeface="+mn-ea"/>
                <a:cs typeface="+mn-cs"/>
              </a:rPr>
              <a:t>ASF – Appropriated Special Funds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Gill Sans MT" panose="020B0502020104020203"/>
                <a:ea typeface="+mn-ea"/>
                <a:cs typeface="+mn-cs"/>
              </a:rPr>
              <a:t>NSF – Non-Appropriated Special Funds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Gill Sans MT" panose="020B0502020104020203"/>
                <a:ea typeface="+mn-ea"/>
                <a:cs typeface="+mn-cs"/>
              </a:rPr>
              <a:t>FTEs – Full Time Equivalent Positions</a:t>
            </a:r>
          </a:p>
        </p:txBody>
      </p:sp>
      <p:sp>
        <p:nvSpPr>
          <p:cNvPr id="3" name="Slide Number Placeholder 2">
            <a:extLst>
              <a:ext uri="{FF2B5EF4-FFF2-40B4-BE49-F238E27FC236}">
                <a16:creationId xmlns:a16="http://schemas.microsoft.com/office/drawing/2014/main" id="{ABE6350F-1869-4C2E-98B8-1D71946D011F}"/>
              </a:ext>
            </a:extLst>
          </p:cNvPr>
          <p:cNvSpPr>
            <a:spLocks noGrp="1"/>
          </p:cNvSpPr>
          <p:nvPr>
            <p:ph type="sldNum" sz="quarter" idx="12"/>
          </p:nvPr>
        </p:nvSpPr>
        <p:spPr/>
        <p:txBody>
          <a:bodyPr/>
          <a:lstStyle/>
          <a:p>
            <a:fld id="{DD3FF57B-5F25-B54A-A918-FB50C2689073}" type="slidenum">
              <a:rPr lang="en-US" smtClean="0"/>
              <a:pPr/>
              <a:t>6</a:t>
            </a:fld>
            <a:endParaRPr lang="en-US" dirty="0"/>
          </a:p>
        </p:txBody>
      </p:sp>
    </p:spTree>
    <p:extLst>
      <p:ext uri="{BB962C8B-B14F-4D97-AF65-F5344CB8AC3E}">
        <p14:creationId xmlns:p14="http://schemas.microsoft.com/office/powerpoint/2010/main" val="2265355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04239" y="4677508"/>
            <a:ext cx="7899791" cy="1446550"/>
          </a:xfrm>
          <a:prstGeom prst="rect">
            <a:avLst/>
          </a:prstGeom>
          <a:solidFill>
            <a:schemeClr val="bg1"/>
          </a:solidFill>
        </p:spPr>
        <p:txBody>
          <a:bodyPr wrap="square" rtlCol="0">
            <a:spAutoFit/>
          </a:bodyPr>
          <a:lstStyle/>
          <a:p>
            <a:pPr algn="ctr"/>
            <a:r>
              <a:rPr lang="en-US" sz="8800" dirty="0">
                <a:solidFill>
                  <a:schemeClr val="accent1"/>
                </a:solidFill>
                <a:latin typeface="+mj-lt"/>
                <a:ea typeface="Georgia" charset="0"/>
                <a:cs typeface="Georgia" charset="0"/>
              </a:rPr>
              <a:t>THANK YOU</a:t>
            </a:r>
            <a:endParaRPr lang="en-US" sz="8800" dirty="0">
              <a:solidFill>
                <a:schemeClr val="accent1"/>
              </a:solidFill>
              <a:latin typeface="+mj-lt"/>
            </a:endParaRPr>
          </a:p>
        </p:txBody>
      </p:sp>
      <p:sp>
        <p:nvSpPr>
          <p:cNvPr id="2" name="Slide Number Placeholder 1">
            <a:extLst>
              <a:ext uri="{FF2B5EF4-FFF2-40B4-BE49-F238E27FC236}">
                <a16:creationId xmlns:a16="http://schemas.microsoft.com/office/drawing/2014/main" id="{32CD7CE8-C3A6-4288-A7ED-D295ADB65CA7}"/>
              </a:ext>
            </a:extLst>
          </p:cNvPr>
          <p:cNvSpPr>
            <a:spLocks noGrp="1"/>
          </p:cNvSpPr>
          <p:nvPr>
            <p:ph type="sldNum" sz="quarter" idx="12"/>
          </p:nvPr>
        </p:nvSpPr>
        <p:spPr/>
        <p:txBody>
          <a:bodyPr/>
          <a:lstStyle/>
          <a:p>
            <a:fld id="{DD3FF57B-5F25-B54A-A918-FB50C2689073}" type="slidenum">
              <a:rPr lang="en-US" smtClean="0"/>
              <a:pPr/>
              <a:t>7</a:t>
            </a:fld>
            <a:endParaRPr lang="en-US" dirty="0"/>
          </a:p>
        </p:txBody>
      </p:sp>
    </p:spTree>
    <p:extLst>
      <p:ext uri="{BB962C8B-B14F-4D97-AF65-F5344CB8AC3E}">
        <p14:creationId xmlns:p14="http://schemas.microsoft.com/office/powerpoint/2010/main" val="3776035382"/>
      </p:ext>
    </p:extLst>
  </p:cSld>
  <p:clrMapOvr>
    <a:masterClrMapping/>
  </p:clrMapOvr>
</p:sld>
</file>

<file path=ppt/theme/theme1.xml><?xml version="1.0" encoding="utf-8"?>
<a:theme xmlns:a="http://schemas.openxmlformats.org/drawingml/2006/main" name="Kara DHSS">
  <a:themeElements>
    <a:clrScheme name="Custom 2">
      <a:dk1>
        <a:sysClr val="windowText" lastClr="000000"/>
      </a:dk1>
      <a:lt1>
        <a:sysClr val="window" lastClr="FFFFFF"/>
      </a:lt1>
      <a:dk2>
        <a:srgbClr val="3D3D3D"/>
      </a:dk2>
      <a:lt2>
        <a:srgbClr val="EBEBEB"/>
      </a:lt2>
      <a:accent1>
        <a:srgbClr val="6F1F2E"/>
      </a:accent1>
      <a:accent2>
        <a:srgbClr val="48141E"/>
      </a:accent2>
      <a:accent3>
        <a:srgbClr val="66B1CE"/>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Kara DHSS" id="{F02942D3-ED83-4A43-9686-560F33F8BC63}" vid="{613DBA36-AC9A-4581-8C69-A590BFE5BADB}"/>
    </a:ext>
  </a:extLst>
</a:theme>
</file>

<file path=ppt/theme/theme2.xml><?xml version="1.0" encoding="utf-8"?>
<a:theme xmlns:a="http://schemas.openxmlformats.org/drawingml/2006/main" name="1_Kara DHSS">
  <a:themeElements>
    <a:clrScheme name="Custom 2">
      <a:dk1>
        <a:sysClr val="windowText" lastClr="000000"/>
      </a:dk1>
      <a:lt1>
        <a:sysClr val="window" lastClr="FFFFFF"/>
      </a:lt1>
      <a:dk2>
        <a:srgbClr val="3D3D3D"/>
      </a:dk2>
      <a:lt2>
        <a:srgbClr val="EBEBEB"/>
      </a:lt2>
      <a:accent1>
        <a:srgbClr val="6F1F2E"/>
      </a:accent1>
      <a:accent2>
        <a:srgbClr val="48141E"/>
      </a:accent2>
      <a:accent3>
        <a:srgbClr val="66B1CE"/>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Kara DHSS" id="{F02942D3-ED83-4A43-9686-560F33F8BC63}" vid="{613DBA36-AC9A-4581-8C69-A590BFE5BADB}"/>
    </a:ext>
  </a:ext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666666"/>
      </a:dk2>
      <a:lt2>
        <a:srgbClr val="999683"/>
      </a:lt2>
      <a:accent1>
        <a:srgbClr val="CC0000"/>
      </a:accent1>
      <a:accent2>
        <a:srgbClr val="006699"/>
      </a:accent2>
      <a:accent3>
        <a:srgbClr val="FFFF00"/>
      </a:accent3>
      <a:accent4>
        <a:srgbClr val="00C8FF"/>
      </a:accent4>
      <a:accent5>
        <a:srgbClr val="FF9600"/>
      </a:accent5>
      <a:accent6>
        <a:srgbClr val="009933"/>
      </a:accent6>
      <a:hlink>
        <a:srgbClr val="3C3D3E"/>
      </a:hlink>
      <a:folHlink>
        <a:srgbClr val="999683"/>
      </a:folHlink>
    </a:clrScheme>
    <a:fontScheme name="Modern Swiss">
      <a:majorFont>
        <a:latin typeface="Arial"/>
        <a:ea typeface=""/>
        <a:cs typeface=""/>
      </a:majorFont>
      <a:minorFont>
        <a:latin typeface="Microsoft New Tai L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Modern Swiss">
      <a:dk1>
        <a:sysClr val="windowText" lastClr="000000"/>
      </a:dk1>
      <a:lt1>
        <a:sysClr val="window" lastClr="FFFFFF"/>
      </a:lt1>
      <a:dk2>
        <a:srgbClr val="3C3D3E"/>
      </a:dk2>
      <a:lt2>
        <a:srgbClr val="999683"/>
      </a:lt2>
      <a:accent1>
        <a:srgbClr val="E34A06"/>
      </a:accent1>
      <a:accent2>
        <a:srgbClr val="31CCE8"/>
      </a:accent2>
      <a:accent3>
        <a:srgbClr val="C1C139"/>
      </a:accent3>
      <a:accent4>
        <a:srgbClr val="118E97"/>
      </a:accent4>
      <a:accent5>
        <a:srgbClr val="F9BD03"/>
      </a:accent5>
      <a:accent6>
        <a:srgbClr val="407026"/>
      </a:accent6>
      <a:hlink>
        <a:srgbClr val="3C3D3E"/>
      </a:hlink>
      <a:folHlink>
        <a:srgbClr val="999683"/>
      </a:folHlink>
    </a:clrScheme>
    <a:fontScheme name="Modern Swiss">
      <a:majorFont>
        <a:latin typeface="Arial"/>
        <a:ea typeface=""/>
        <a:cs typeface=""/>
      </a:majorFont>
      <a:minorFont>
        <a:latin typeface="Microsoft New Tai L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24235</TotalTime>
  <Words>1269</Words>
  <Application>Microsoft Office PowerPoint</Application>
  <PresentationFormat>On-screen Show (4:3)</PresentationFormat>
  <Paragraphs>120</Paragraphs>
  <Slides>7</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vt:i4>
      </vt:variant>
    </vt:vector>
  </HeadingPairs>
  <TitlesOfParts>
    <vt:vector size="15" baseType="lpstr">
      <vt:lpstr>Arial</vt:lpstr>
      <vt:lpstr>Calibri</vt:lpstr>
      <vt:lpstr>Gill Sans MT</vt:lpstr>
      <vt:lpstr>Microsoft New Tai Lue</vt:lpstr>
      <vt:lpstr>Wingdings</vt:lpstr>
      <vt:lpstr>Wingdings 2</vt:lpstr>
      <vt:lpstr>Kara DHSS</vt:lpstr>
      <vt:lpstr>1_Kara DHSS</vt:lpstr>
      <vt:lpstr>JOINT FINANCE COMMITTEE hearing Fiscal year 2023 bUDGET</vt:lpstr>
      <vt:lpstr>DIVISION OVERVIEW</vt:lpstr>
      <vt:lpstr>Accomplishments</vt:lpstr>
      <vt:lpstr>Looking ahead</vt:lpstr>
      <vt:lpstr>Workforce challenges </vt:lpstr>
      <vt:lpstr>FY 2023 GOVERNOR’s RECOMMENDED Budget</vt:lpstr>
      <vt:lpstr>PowerPoint Presentation</vt:lpstr>
    </vt:vector>
  </TitlesOfParts>
  <Company>Grizli777</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dc:creator>
  <cp:lastModifiedBy>Dolan, Christine (DHSS)</cp:lastModifiedBy>
  <cp:revision>1609</cp:revision>
  <cp:lastPrinted>2022-02-17T20:31:55Z</cp:lastPrinted>
  <dcterms:created xsi:type="dcterms:W3CDTF">2016-04-11T17:51:25Z</dcterms:created>
  <dcterms:modified xsi:type="dcterms:W3CDTF">2022-02-17T22:39:22Z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1166664</vt:lpwstr>
  </property>
  <property fmtid="{D5CDD505-2E9C-101B-9397-08002B2CF9AE}" pid="3" name="NXPowerLiteSettings">
    <vt:lpwstr>F980073804F000</vt:lpwstr>
  </property>
  <property fmtid="{D5CDD505-2E9C-101B-9397-08002B2CF9AE}" pid="4" name="NXPowerLiteVersion">
    <vt:lpwstr>D5.0.2</vt:lpwstr>
  </property>
</Properties>
</file>