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</p:sldMasterIdLst>
  <p:notesMasterIdLst>
    <p:notesMasterId r:id="rId17"/>
  </p:notesMasterIdLst>
  <p:handoutMasterIdLst>
    <p:handoutMasterId r:id="rId18"/>
  </p:handoutMasterIdLst>
  <p:sldIdLst>
    <p:sldId id="2147472588" r:id="rId2"/>
    <p:sldId id="2147472606" r:id="rId3"/>
    <p:sldId id="2147472497" r:id="rId4"/>
    <p:sldId id="2147472607" r:id="rId5"/>
    <p:sldId id="2147472513" r:id="rId6"/>
    <p:sldId id="2147472514" r:id="rId7"/>
    <p:sldId id="2147472608" r:id="rId8"/>
    <p:sldId id="2147472613" r:id="rId9"/>
    <p:sldId id="2147472617" r:id="rId10"/>
    <p:sldId id="2147472615" r:id="rId11"/>
    <p:sldId id="2147472616" r:id="rId12"/>
    <p:sldId id="2147472579" r:id="rId13"/>
    <p:sldId id="2147472585" r:id="rId14"/>
    <p:sldId id="2147472587" r:id="rId15"/>
    <p:sldId id="2147472558" r:id="rId1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B36090-1C74-FD2C-018D-9632DC3E84D4}" name="Marlin, Melissa (Finance)" initials="MM(" userId="S::melissa.marlin@delaware.gov::8f70de91-61b0-4ca0-8bee-0e7e158366b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glietti, Robert (OMB)" initials="SR(" lastIdx="2" clrIdx="0">
    <p:extLst>
      <p:ext uri="{19B8F6BF-5375-455C-9EA6-DF929625EA0E}">
        <p15:presenceInfo xmlns:p15="http://schemas.microsoft.com/office/powerpoint/2012/main" userId="S-1-5-21-1004336348-73586283-1417001333-10129" providerId="AD"/>
      </p:ext>
    </p:extLst>
  </p:cmAuthor>
  <p:cmAuthor id="2" name="Scoglietti, Robert (OMB)" initials="SR( [2]" lastIdx="1" clrIdx="1">
    <p:extLst>
      <p:ext uri="{19B8F6BF-5375-455C-9EA6-DF929625EA0E}">
        <p15:presenceInfo xmlns:p15="http://schemas.microsoft.com/office/powerpoint/2012/main" userId="Scoglietti, Robert (OMB)" providerId="None"/>
      </p:ext>
    </p:extLst>
  </p:cmAuthor>
  <p:cmAuthor id="3" name="Roby, Nathan (OMB)" initials="RN(" lastIdx="4" clrIdx="2">
    <p:extLst>
      <p:ext uri="{19B8F6BF-5375-455C-9EA6-DF929625EA0E}">
        <p15:presenceInfo xmlns:p15="http://schemas.microsoft.com/office/powerpoint/2012/main" userId="S-1-5-21-1004336348-73586283-1417001333-321430" providerId="AD"/>
      </p:ext>
    </p:extLst>
  </p:cmAuthor>
  <p:cmAuthor id="4" name="Borcky, Jessica (Governor)" initials="BJ(" lastIdx="1" clrIdx="3">
    <p:extLst>
      <p:ext uri="{19B8F6BF-5375-455C-9EA6-DF929625EA0E}">
        <p15:presenceInfo xmlns:p15="http://schemas.microsoft.com/office/powerpoint/2012/main" userId="S-1-5-21-1004336348-73586283-1417001333-315890" providerId="AD"/>
      </p:ext>
    </p:extLst>
  </p:cmAuthor>
  <p:cmAuthor id="5" name="Scoglietti, Robert (OMB)" initials="SR( [3]" lastIdx="4" clrIdx="4">
    <p:extLst>
      <p:ext uri="{19B8F6BF-5375-455C-9EA6-DF929625EA0E}">
        <p15:presenceInfo xmlns:p15="http://schemas.microsoft.com/office/powerpoint/2012/main" userId="S::Robert.Scoglietti@delaware.gov::d06b7140-b551-4c36-be9b-d6cb912f4a5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D67"/>
    <a:srgbClr val="000000"/>
    <a:srgbClr val="132944"/>
    <a:srgbClr val="102C4B"/>
    <a:srgbClr val="102946"/>
    <a:srgbClr val="122A45"/>
    <a:srgbClr val="F68A27"/>
    <a:srgbClr val="DCA732"/>
    <a:srgbClr val="57B7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58299" autoAdjust="0"/>
  </p:normalViewPr>
  <p:slideViewPr>
    <p:cSldViewPr snapToGrid="0">
      <p:cViewPr varScale="1">
        <p:scale>
          <a:sx n="57" d="100"/>
          <a:sy n="57" d="100"/>
        </p:scale>
        <p:origin x="21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86"/>
    </p:cViewPr>
  </p:outlineViewPr>
  <p:notesTextViewPr>
    <p:cViewPr>
      <p:scale>
        <a:sx n="85" d="100"/>
        <a:sy n="85" d="100"/>
      </p:scale>
      <p:origin x="0" y="0"/>
    </p:cViewPr>
  </p:notesTextViewPr>
  <p:sorterViewPr>
    <p:cViewPr>
      <p:scale>
        <a:sx n="200" d="100"/>
        <a:sy n="200" d="100"/>
      </p:scale>
      <p:origin x="0" y="-32172"/>
    </p:cViewPr>
  </p:sorterViewPr>
  <p:notesViewPr>
    <p:cSldViewPr snapToGrid="0">
      <p:cViewPr varScale="1">
        <p:scale>
          <a:sx n="83" d="100"/>
          <a:sy n="83" d="100"/>
        </p:scale>
        <p:origin x="382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b="1">
                <a:solidFill>
                  <a:schemeClr val="tx1"/>
                </a:solidFill>
              </a:rPr>
              <a:t>Revenue Volatility with Stable Budget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82712747433217"/>
          <c:y val="0.10000152387338136"/>
          <c:w val="0.87240842757504333"/>
          <c:h val="0.69172676594995763"/>
        </c:manualLayout>
      </c:layout>
      <c:lineChart>
        <c:grouping val="standard"/>
        <c:varyColors val="0"/>
        <c:ser>
          <c:idx val="1"/>
          <c:order val="0"/>
          <c:tx>
            <c:strRef>
              <c:f>Sheet1!$C$3</c:f>
              <c:strCache>
                <c:ptCount val="1"/>
                <c:pt idx="0">
                  <c:v>Revenue Resolution Growth</c:v>
                </c:pt>
              </c:strCache>
            </c:strRef>
          </c:tx>
          <c:spPr>
            <a:ln w="28575" cap="rnd">
              <a:solidFill>
                <a:srgbClr val="CC990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CC9900"/>
              </a:solidFill>
              <a:ln w="9525">
                <a:solidFill>
                  <a:srgbClr val="CB992D"/>
                </a:solidFill>
              </a:ln>
              <a:effectLst/>
            </c:spPr>
          </c:marker>
          <c:dPt>
            <c:idx val="6"/>
            <c:marker>
              <c:symbol val="diamond"/>
              <c:size val="10"/>
              <c:spPr>
                <a:solidFill>
                  <a:srgbClr val="CC9900"/>
                </a:solidFill>
                <a:ln w="9525">
                  <a:solidFill>
                    <a:srgbClr val="CB992D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B992D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A3-B541-97B9-3733C52A8301}"/>
              </c:ext>
            </c:extLst>
          </c:dPt>
          <c:dPt>
            <c:idx val="7"/>
            <c:marker>
              <c:symbol val="diamond"/>
              <c:size val="10"/>
              <c:spPr>
                <a:solidFill>
                  <a:srgbClr val="CC9900"/>
                </a:solidFill>
                <a:ln w="9525">
                  <a:solidFill>
                    <a:srgbClr val="CB992D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CB992D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A3-B541-97B9-3733C52A8301}"/>
              </c:ext>
            </c:extLst>
          </c:dPt>
          <c:cat>
            <c:strRef>
              <c:f>Sheet1!$B$4:$B$13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Sheet1!$C$4:$C$13</c:f>
              <c:numCache>
                <c:formatCode>0.0%</c:formatCode>
                <c:ptCount val="10"/>
                <c:pt idx="0">
                  <c:v>1.9E-2</c:v>
                </c:pt>
                <c:pt idx="1">
                  <c:v>4.8000000000000001E-2</c:v>
                </c:pt>
                <c:pt idx="2">
                  <c:v>0</c:v>
                </c:pt>
                <c:pt idx="3">
                  <c:v>0.112</c:v>
                </c:pt>
                <c:pt idx="4">
                  <c:v>0.06</c:v>
                </c:pt>
                <c:pt idx="5">
                  <c:v>-5.0999999999999997E-2</c:v>
                </c:pt>
                <c:pt idx="6">
                  <c:v>0.28799999999999998</c:v>
                </c:pt>
                <c:pt idx="7">
                  <c:v>9.9530809108209439E-2</c:v>
                </c:pt>
                <c:pt idx="8">
                  <c:v>9.3997582919296274E-3</c:v>
                </c:pt>
                <c:pt idx="9">
                  <c:v>-2.1004242236116744E-2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0A3-B541-97B9-3733C52A8301}"/>
            </c:ext>
          </c:extLst>
        </c:ser>
        <c:ser>
          <c:idx val="2"/>
          <c:order val="1"/>
          <c:tx>
            <c:strRef>
              <c:f>Sheet1!$D$3</c:f>
              <c:strCache>
                <c:ptCount val="1"/>
                <c:pt idx="0">
                  <c:v>Budget Growth</c:v>
                </c:pt>
              </c:strCache>
            </c:strRef>
          </c:tx>
          <c:spPr>
            <a:ln w="28575" cap="rnd">
              <a:solidFill>
                <a:srgbClr val="0C3D67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C3D67"/>
              </a:solidFill>
              <a:ln w="9525">
                <a:solidFill>
                  <a:srgbClr val="0C3D67"/>
                </a:solidFill>
              </a:ln>
              <a:effectLst/>
            </c:spPr>
          </c:marker>
          <c:cat>
            <c:strRef>
              <c:f>Sheet1!$B$4:$B$13</c:f>
              <c:strCache>
                <c:ptCount val="10"/>
                <c:pt idx="0">
                  <c:v>FY16</c:v>
                </c:pt>
                <c:pt idx="1">
                  <c:v>FY17</c:v>
                </c:pt>
                <c:pt idx="2">
                  <c:v>FY18</c:v>
                </c:pt>
                <c:pt idx="3">
                  <c:v>FY19</c:v>
                </c:pt>
                <c:pt idx="4">
                  <c:v>FY20</c:v>
                </c:pt>
                <c:pt idx="5">
                  <c:v>FY21</c:v>
                </c:pt>
                <c:pt idx="6">
                  <c:v>FY22</c:v>
                </c:pt>
                <c:pt idx="7">
                  <c:v>FY23</c:v>
                </c:pt>
                <c:pt idx="8">
                  <c:v>FY24</c:v>
                </c:pt>
                <c:pt idx="9">
                  <c:v>FY25</c:v>
                </c:pt>
              </c:strCache>
            </c:strRef>
          </c:cat>
          <c:val>
            <c:numRef>
              <c:f>Sheet1!$D$4:$D$13</c:f>
              <c:numCache>
                <c:formatCode>0.0%</c:formatCode>
                <c:ptCount val="10"/>
                <c:pt idx="0">
                  <c:v>2.5999999999999999E-2</c:v>
                </c:pt>
                <c:pt idx="1">
                  <c:v>4.4999999999999998E-2</c:v>
                </c:pt>
                <c:pt idx="2">
                  <c:v>6.0000000000000001E-3</c:v>
                </c:pt>
                <c:pt idx="3">
                  <c:v>0.04</c:v>
                </c:pt>
                <c:pt idx="4">
                  <c:v>4.2000000000000003E-2</c:v>
                </c:pt>
                <c:pt idx="5">
                  <c:v>2.1000000000000001E-2</c:v>
                </c:pt>
                <c:pt idx="6">
                  <c:v>4.9000000000000002E-2</c:v>
                </c:pt>
                <c:pt idx="7">
                  <c:v>6.9000000000000006E-2</c:v>
                </c:pt>
                <c:pt idx="8">
                  <c:v>9.9000000000000005E-2</c:v>
                </c:pt>
                <c:pt idx="9" formatCode="0.00%">
                  <c:v>8.2500000000000004E-2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A3-B541-97B9-3733C52A8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24831"/>
        <c:axId val="105508031"/>
      </c:lineChart>
      <c:catAx>
        <c:axId val="105424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05508031"/>
        <c:crosses val="autoZero"/>
        <c:auto val="1"/>
        <c:lblAlgn val="ctr"/>
        <c:lblOffset val="100"/>
        <c:noMultiLvlLbl val="0"/>
      </c:catAx>
      <c:valAx>
        <c:axId val="105508031"/>
        <c:scaling>
          <c:orientation val="minMax"/>
          <c:max val="0.3200000000000000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05424831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083684939160646"/>
          <c:y val="0.87007103331696811"/>
          <c:w val="0.69832630121678707"/>
          <c:h val="5.91527236988595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6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7023990422249"/>
          <c:y val="5.8153494702051146E-2"/>
          <c:w val="0.81896601740571906"/>
          <c:h val="0.645417760279965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Operating Budget</c:v>
                </c:pt>
              </c:strCache>
            </c:strRef>
          </c:tx>
          <c:spPr>
            <a:solidFill>
              <a:srgbClr val="11304F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2026*</c:v>
                </c:pt>
              </c:strCache>
            </c:strRef>
          </c:cat>
          <c:val>
            <c:numRef>
              <c:f>Sheet1!$B$2:$B$9</c:f>
              <c:numCache>
                <c:formatCode>_(* #,##0.0_);_(* \(#,##0.0\);_(* "-"??_);_(@_)</c:formatCode>
                <c:ptCount val="8"/>
                <c:pt idx="0">
                  <c:v>4270.8</c:v>
                </c:pt>
                <c:pt idx="1">
                  <c:v>4451.8999999999996</c:v>
                </c:pt>
                <c:pt idx="2">
                  <c:v>4547</c:v>
                </c:pt>
                <c:pt idx="3">
                  <c:v>4771.5</c:v>
                </c:pt>
                <c:pt idx="4">
                  <c:v>5099.7</c:v>
                </c:pt>
                <c:pt idx="5">
                  <c:v>5606.7</c:v>
                </c:pt>
                <c:pt idx="6">
                  <c:v>6074.9</c:v>
                </c:pt>
                <c:pt idx="7">
                  <c:v>6378.7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F-44EE-9699-E83410CE75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GIA</c:v>
                </c:pt>
              </c:strCache>
            </c:strRef>
          </c:tx>
          <c:spPr>
            <a:solidFill>
              <a:srgbClr val="DCA63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2026*</c:v>
                </c:pt>
              </c:strCache>
            </c:strRef>
          </c:cat>
          <c:val>
            <c:numRef>
              <c:f>Sheet1!$C$2:$C$9</c:f>
              <c:numCache>
                <c:formatCode>_(* #,##0.0_);_(* \(#,##0.0\);_(* "-"??_);_(@_)</c:formatCode>
                <c:ptCount val="8"/>
                <c:pt idx="0">
                  <c:v>52.1</c:v>
                </c:pt>
                <c:pt idx="1">
                  <c:v>55</c:v>
                </c:pt>
                <c:pt idx="2">
                  <c:v>54.5</c:v>
                </c:pt>
                <c:pt idx="3">
                  <c:v>63.2</c:v>
                </c:pt>
                <c:pt idx="4">
                  <c:v>69.400000000000006</c:v>
                </c:pt>
                <c:pt idx="5">
                  <c:v>72</c:v>
                </c:pt>
                <c:pt idx="6">
                  <c:v>66.5</c:v>
                </c:pt>
                <c:pt idx="7">
                  <c:v>68.5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3F-44EE-9699-E83410CE7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2097213631"/>
        <c:axId val="2096691247"/>
      </c:barChart>
      <c:catAx>
        <c:axId val="209721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91247"/>
        <c:crosses val="autoZero"/>
        <c:auto val="1"/>
        <c:lblAlgn val="ctr"/>
        <c:lblOffset val="100"/>
        <c:noMultiLvlLbl val="0"/>
      </c:catAx>
      <c:valAx>
        <c:axId val="2096691247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213631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31638764548005"/>
          <c:y val="5.9531447457956646E-2"/>
          <c:w val="0.80224098055549475"/>
          <c:h val="0.639995463530021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Cash to Bond Bill</c:v>
                </c:pt>
              </c:strCache>
            </c:strRef>
          </c:tx>
          <c:spPr>
            <a:solidFill>
              <a:srgbClr val="11304F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Sheet1!$B$2:$B$9</c:f>
              <c:numCache>
                <c:formatCode>_(* #,##0.0_);_(* \(#,##0.0\);_(* "-"??_);_(@_)</c:formatCode>
                <c:ptCount val="8"/>
                <c:pt idx="0">
                  <c:v>198</c:v>
                </c:pt>
                <c:pt idx="1">
                  <c:v>184.3</c:v>
                </c:pt>
                <c:pt idx="2">
                  <c:v>35.4</c:v>
                </c:pt>
                <c:pt idx="3">
                  <c:v>692.3</c:v>
                </c:pt>
                <c:pt idx="4">
                  <c:v>855.5</c:v>
                </c:pt>
                <c:pt idx="5">
                  <c:v>753.4</c:v>
                </c:pt>
                <c:pt idx="6">
                  <c:v>257.5</c:v>
                </c:pt>
                <c:pt idx="7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1-4D8A-A381-9928A57429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One-Time Supplemental</c:v>
                </c:pt>
              </c:strCache>
            </c:strRef>
          </c:tx>
          <c:spPr>
            <a:solidFill>
              <a:srgbClr val="DCA632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Sheet1!$C$2:$C$9</c:f>
              <c:numCache>
                <c:formatCode>_(* #,##0.0_);_(* \(#,##0.0\);_(* "-"??_);_(@_)</c:formatCode>
                <c:ptCount val="8"/>
                <c:pt idx="0">
                  <c:v>49.2</c:v>
                </c:pt>
                <c:pt idx="1">
                  <c:v>62</c:v>
                </c:pt>
                <c:pt idx="2">
                  <c:v>0</c:v>
                </c:pt>
                <c:pt idx="3">
                  <c:v>221.1</c:v>
                </c:pt>
                <c:pt idx="4">
                  <c:v>322.90000000000003</c:v>
                </c:pt>
                <c:pt idx="5">
                  <c:v>34.599999999999994</c:v>
                </c:pt>
                <c:pt idx="6">
                  <c:v>91.8</c:v>
                </c:pt>
                <c:pt idx="7">
                  <c:v>85.7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81-4D8A-A381-9928A5742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2097213631"/>
        <c:axId val="2096691247"/>
      </c:barChart>
      <c:catAx>
        <c:axId val="209721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91247"/>
        <c:crosses val="autoZero"/>
        <c:auto val="1"/>
        <c:lblAlgn val="ctr"/>
        <c:lblOffset val="100"/>
        <c:noMultiLvlLbl val="0"/>
      </c:catAx>
      <c:valAx>
        <c:axId val="2096691247"/>
        <c:scaling>
          <c:orientation val="minMax"/>
          <c:max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213631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644917782713045E-2"/>
          <c:y val="0.84020198417196146"/>
          <c:w val="0.89999981305755583"/>
          <c:h val="0.11746092854629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62165925404535"/>
          <c:y val="6.0086015233758866E-2"/>
          <c:w val="0.8576003850686218"/>
          <c:h val="0.65021959224014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Budget Reserve Account</c:v>
                </c:pt>
              </c:strCache>
            </c:strRef>
          </c:tx>
          <c:spPr>
            <a:solidFill>
              <a:srgbClr val="11304F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2026*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240.4</c:v>
                </c:pt>
                <c:pt idx="1">
                  <c:v>252.4</c:v>
                </c:pt>
                <c:pt idx="2">
                  <c:v>252.4</c:v>
                </c:pt>
                <c:pt idx="3">
                  <c:v>287.39999999999998</c:v>
                </c:pt>
                <c:pt idx="4">
                  <c:v>316.39999999999998</c:v>
                </c:pt>
                <c:pt idx="5">
                  <c:v>328.8</c:v>
                </c:pt>
                <c:pt idx="6">
                  <c:v>341.3</c:v>
                </c:pt>
                <c:pt idx="7">
                  <c:v>344.8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E-46A6-81CC-04E7D8E6E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Budget Stabilization Fund</c:v>
                </c:pt>
              </c:strCache>
            </c:strRef>
          </c:tx>
          <c:spPr>
            <a:solidFill>
              <a:srgbClr val="DCA63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2026*</c:v>
                </c:pt>
              </c:strCache>
            </c:strRef>
          </c:cat>
          <c:val>
            <c:numRef>
              <c:f>Sheet1!$C$2:$C$9</c:f>
              <c:numCache>
                <c:formatCode>_(* #,##0.0_);_(* \(#,##0.0\);_(* "-"??_);_(@_)</c:formatCode>
                <c:ptCount val="8"/>
                <c:pt idx="0">
                  <c:v>0</c:v>
                </c:pt>
                <c:pt idx="1">
                  <c:v>126.3</c:v>
                </c:pt>
                <c:pt idx="2">
                  <c:v>63.1</c:v>
                </c:pt>
                <c:pt idx="3">
                  <c:v>287.3</c:v>
                </c:pt>
                <c:pt idx="4">
                  <c:v>402.6</c:v>
                </c:pt>
                <c:pt idx="5">
                  <c:v>410.1</c:v>
                </c:pt>
                <c:pt idx="6">
                  <c:v>410.1</c:v>
                </c:pt>
                <c:pt idx="7">
                  <c:v>199.1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E-46A6-81CC-04E7D8E6E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2097213631"/>
        <c:axId val="2096691247"/>
      </c:barChart>
      <c:catAx>
        <c:axId val="209721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91247"/>
        <c:crosses val="autoZero"/>
        <c:auto val="1"/>
        <c:lblAlgn val="ctr"/>
        <c:lblOffset val="100"/>
        <c:noMultiLvlLbl val="0"/>
      </c:catAx>
      <c:valAx>
        <c:axId val="2096691247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213631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3.8358836325444408E-2"/>
          <c:y val="0.85386130082743061"/>
          <c:w val="0.92374150346591288"/>
          <c:h val="0.12916185483360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1004748254711"/>
          <c:y val="6.2333147326548009E-2"/>
          <c:w val="0.8125729986907948"/>
          <c:h val="0.658406943381832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OPEB Reoccurring</c:v>
                </c:pt>
              </c:strCache>
            </c:strRef>
          </c:tx>
          <c:spPr>
            <a:solidFill>
              <a:srgbClr val="11304F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Sheet1!$B$2:$B$9</c:f>
              <c:numCache>
                <c:formatCode>_(* #,##0.0_);_(* \(#,##0.0\);_(* "-"??_);_(@_)</c:formatCode>
                <c:ptCount val="8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55.7</c:v>
                </c:pt>
                <c:pt idx="5">
                  <c:v>59</c:v>
                </c:pt>
                <c:pt idx="6">
                  <c:v>64.099999999999994</c:v>
                </c:pt>
                <c:pt idx="7">
                  <c:v>68.7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18-4DB1-99A8-0071987111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OPEB One-Time</c:v>
                </c:pt>
              </c:strCache>
            </c:strRef>
          </c:tx>
          <c:spPr>
            <a:solidFill>
              <a:srgbClr val="DCA632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5" formatCode="_(* #,##0.0_);_(* \(#,##0.0\);_(* &quot;-&quot;??_);_(@_)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18-4DB1-99A8-007198711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overlap val="100"/>
        <c:axId val="2097213631"/>
        <c:axId val="2096691247"/>
      </c:barChart>
      <c:catAx>
        <c:axId val="209721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691247"/>
        <c:crosses val="autoZero"/>
        <c:auto val="1"/>
        <c:lblAlgn val="ctr"/>
        <c:lblOffset val="100"/>
        <c:noMultiLvlLbl val="0"/>
      </c:catAx>
      <c:valAx>
        <c:axId val="2096691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721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414502788263729E-2"/>
          <c:y val="0.85600776541720969"/>
          <c:w val="0.81117075586565945"/>
          <c:h val="0.12732580850757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FY25</a:t>
            </a:r>
            <a:r>
              <a:rPr lang="en-US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GRB General Fund Growth</a:t>
            </a:r>
          </a:p>
        </c:rich>
      </c:tx>
      <c:layout>
        <c:manualLayout>
          <c:xMode val="edge"/>
          <c:yMode val="edge"/>
          <c:x val="0.127902382033711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002835759331666"/>
          <c:y val="0.11654641294283527"/>
          <c:w val="0.64684056215013408"/>
          <c:h val="0.602190116142813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FY25 Governor's  Recommended Budget General Fund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145-0647-B2C5-6B2D2056E351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45-0647-B2C5-6B2D2056E351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BD4D-4052-8F84-79F6C68D73E6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C36-460A-93D7-087C7D3FC92B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36-46F3-B2EC-7745F9661F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Salary Policy, PFML</c:v>
                </c:pt>
                <c:pt idx="1">
                  <c:v>Empl/Retiree Health Care</c:v>
                </c:pt>
                <c:pt idx="2">
                  <c:v>Medicaid</c:v>
                </c:pt>
                <c:pt idx="3">
                  <c:v>K-12 &amp; Higher Education</c:v>
                </c:pt>
                <c:pt idx="4">
                  <c:v>Other Items</c:v>
                </c:pt>
              </c:strCache>
            </c:strRef>
          </c:cat>
          <c:val>
            <c:numRef>
              <c:f>Sheet1!$B$2:$B$6</c:f>
              <c:numCache>
                <c:formatCode>_(* #,##0.0_);_(* \(#,##0.0\);_(* "-"??_);_(@_)</c:formatCode>
                <c:ptCount val="5"/>
                <c:pt idx="0">
                  <c:v>123.5</c:v>
                </c:pt>
                <c:pt idx="1">
                  <c:v>98.5</c:v>
                </c:pt>
                <c:pt idx="2">
                  <c:v>84.2</c:v>
                </c:pt>
                <c:pt idx="3">
                  <c:v>88.1</c:v>
                </c:pt>
                <c:pt idx="4">
                  <c:v>73.900000000000006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5-0647-B2C5-6B2D2056E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396413691953134E-2"/>
          <c:y val="0.78806337717023389"/>
          <c:w val="0.96210424361077196"/>
          <c:h val="0.17534183945935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0.16912</cdr:x>
      <cdr:y>0.65209</cdr:y>
    </cdr:from>
    <cdr:to>
      <cdr:x>0.91649</cdr:x>
      <cdr:y>0.65209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4E519B78-2176-4785-89BE-3A65FD44ADBF}"/>
            </a:ext>
          </a:extLst>
        </cdr:cNvPr>
        <cdr:cNvCxnSpPr/>
      </cdr:nvCxnSpPr>
      <cdr:spPr>
        <a:xfrm xmlns:a="http://schemas.openxmlformats.org/drawingml/2006/main">
          <a:off x="1546459" y="3653316"/>
          <a:ext cx="6833937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385" cy="463222"/>
          </a:xfrm>
          <a:prstGeom prst="rect">
            <a:avLst/>
          </a:prstGeom>
        </p:spPr>
        <p:txBody>
          <a:bodyPr vert="horz" lIns="90648" tIns="45324" rIns="90648" bIns="4532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120" y="0"/>
            <a:ext cx="3011385" cy="463222"/>
          </a:xfrm>
          <a:prstGeom prst="rect">
            <a:avLst/>
          </a:prstGeom>
        </p:spPr>
        <p:txBody>
          <a:bodyPr vert="horz" lIns="90648" tIns="45324" rIns="90648" bIns="45324" rtlCol="0"/>
          <a:lstStyle>
            <a:lvl1pPr algn="r">
              <a:defRPr sz="1200"/>
            </a:lvl1pPr>
          </a:lstStyle>
          <a:p>
            <a:fld id="{F86ABC10-392B-44CB-BC63-716FEEFDE3B7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855"/>
            <a:ext cx="3011385" cy="463222"/>
          </a:xfrm>
          <a:prstGeom prst="rect">
            <a:avLst/>
          </a:prstGeom>
        </p:spPr>
        <p:txBody>
          <a:bodyPr vert="horz" lIns="90648" tIns="45324" rIns="90648" bIns="4532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120" y="8772855"/>
            <a:ext cx="3011385" cy="463222"/>
          </a:xfrm>
          <a:prstGeom prst="rect">
            <a:avLst/>
          </a:prstGeom>
        </p:spPr>
        <p:txBody>
          <a:bodyPr vert="horz" lIns="90648" tIns="45324" rIns="90648" bIns="45324" rtlCol="0" anchor="b"/>
          <a:lstStyle>
            <a:lvl1pPr algn="r">
              <a:defRPr sz="1200"/>
            </a:lvl1pPr>
          </a:lstStyle>
          <a:p>
            <a:fld id="{E38D4C9B-E6B6-4C47-91D3-4DEDDEFEC2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2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2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r">
              <a:defRPr sz="1200"/>
            </a:lvl1pPr>
          </a:lstStyle>
          <a:p>
            <a:fld id="{159E4CDA-EF7F-409D-B223-0E7660C5F7F7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40" rIns="92478" bIns="462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78" tIns="46240" rIns="92478" bIns="4624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r">
              <a:defRPr sz="1200"/>
            </a:lvl1pPr>
          </a:lstStyle>
          <a:p>
            <a:fld id="{F2305E4F-3ECA-4D6C-ADCB-AFBCF66656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37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5E4F-3ECA-4D6C-ADCB-AFBCF6665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421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5E4F-3ECA-4D6C-ADCB-AFBCF6665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336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5E4F-3ECA-4D6C-ADCB-AFBCF6665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196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5E4F-3ECA-4D6C-ADCB-AFBCF6665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296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05E4F-3ECA-4D6C-ADCB-AFBCF666569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20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05E4F-3ECA-4D6C-ADCB-AFBCF666569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40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8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8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55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BBC77-F24A-C9B6-238F-184BFC8FB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C192F3-69E2-B44F-CD6C-599D4069AD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C0BD45-FF0B-8602-2F8C-C2CBC870B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5B5BB-5693-B3C9-32A1-B78EB4C231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5E4F-3ECA-4D6C-ADCB-AFBCF6665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1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24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5E4F-3ECA-4D6C-ADCB-AFBCF66656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24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521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CED1E-A9B6-F494-6E69-06D12E76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DCE5BC-C9A5-9FC2-BD70-4667757CF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0B9CC1-17D2-3D4F-1131-BA7884312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D14D9-FFCC-B524-9214-8C44CFE13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5E4F-3ECA-4D6C-ADCB-AFBCF6665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84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05E4F-3ECA-4D6C-ADCB-AFBCF666569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70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05E4F-3ECA-4D6C-ADCB-AFBCF666569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2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151B8-7774-4C73-A9B8-DB4233D8F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F41750-DBA1-1210-6DB2-80DA16946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B5A09F-FC5A-777D-7EA7-8FC3FE07DB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u="none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B4E6A-C6CA-F766-076C-975B0C3FBF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5E4F-3ECA-4D6C-ADCB-AFBCF6665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18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E2BBD-81BA-AE81-B395-E471A4F86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54BA8E-DB13-E613-8E39-6B66B9A9B0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14D70D-AD6D-CFA6-820C-6068D1EB5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DD64D-F589-91EF-00A7-24C61A48D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5E4F-3ECA-4D6C-ADCB-AFBCF6665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184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305E4F-3ECA-4D6C-ADCB-AFBCF6665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36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0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4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4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2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2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1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1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63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8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82036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956736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2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7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4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12314F"/>
            </a:gs>
            <a:gs pos="39008">
              <a:srgbClr val="133251"/>
            </a:gs>
            <a:gs pos="7000">
              <a:srgbClr val="143554"/>
            </a:gs>
            <a:gs pos="25000">
              <a:srgbClr val="133352"/>
            </a:gs>
            <a:gs pos="16000">
              <a:srgbClr val="133453"/>
            </a:gs>
            <a:gs pos="0">
              <a:srgbClr val="143555"/>
            </a:gs>
            <a:gs pos="68000">
              <a:srgbClr val="0F2C49"/>
            </a:gs>
            <a:gs pos="82000">
              <a:srgbClr val="112A46"/>
            </a:gs>
            <a:gs pos="100000">
              <a:srgbClr val="132944">
                <a:lumMod val="100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9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9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9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3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2996225"/>
            <a:ext cx="9144000" cy="794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7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FISCAL YEAR 2025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53334" y="561583"/>
            <a:ext cx="2037333" cy="2037333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0" y="5513491"/>
            <a:ext cx="9144000" cy="782926"/>
          </a:xfrm>
          <a:custGeom>
            <a:avLst/>
            <a:gdLst/>
            <a:ahLst/>
            <a:cxnLst/>
            <a:rect l="l" t="t" r="r" b="b"/>
            <a:pathLst>
              <a:path w="4700472" h="394930">
                <a:moveTo>
                  <a:pt x="0" y="0"/>
                </a:moveTo>
                <a:lnTo>
                  <a:pt x="4700472" y="0"/>
                </a:lnTo>
                <a:lnTo>
                  <a:pt x="4700472" y="394930"/>
                </a:lnTo>
                <a:lnTo>
                  <a:pt x="0" y="394930"/>
                </a:lnTo>
                <a:close/>
              </a:path>
            </a:pathLst>
          </a:custGeom>
          <a:solidFill>
            <a:srgbClr val="FFFFFF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66883" y="5625019"/>
            <a:ext cx="4306692" cy="559870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C7297CA7-A4DE-B64D-B013-4C7AD114898F}"/>
              </a:ext>
            </a:extLst>
          </p:cNvPr>
          <p:cNvSpPr txBox="1"/>
          <p:nvPr/>
        </p:nvSpPr>
        <p:spPr>
          <a:xfrm>
            <a:off x="0" y="2535306"/>
            <a:ext cx="9144000" cy="74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68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1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Governor’s Recommended Financial Plan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AE4E54-2C4B-F04B-8549-AC3680F87999}"/>
              </a:ext>
            </a:extLst>
          </p:cNvPr>
          <p:cNvSpPr txBox="1"/>
          <p:nvPr/>
        </p:nvSpPr>
        <p:spPr>
          <a:xfrm>
            <a:off x="1384663" y="4353672"/>
            <a:ext cx="6884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Open Sans" charset="0"/>
                <a:cs typeface="Open Sans" charset="0"/>
              </a:rPr>
              <a:t>Prepared for Delaware Health Care Commission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Open Sans" charset="0"/>
                <a:cs typeface="Open Sans" charset="0"/>
              </a:rPr>
              <a:t>February 1,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C1AF34-8507-8749-A8A6-3CBDF62B4601}"/>
              </a:ext>
            </a:extLst>
          </p:cNvPr>
          <p:cNvSpPr/>
          <p:nvPr/>
        </p:nvSpPr>
        <p:spPr>
          <a:xfrm>
            <a:off x="8443699" y="6098352"/>
            <a:ext cx="517423" cy="69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5FFCB-5672-354C-B201-7E3E59AC7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71" y="6114019"/>
            <a:ext cx="209579" cy="52394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9036B09-1ABB-A04E-93EE-1DC91B8A099C}"/>
              </a:ext>
            </a:extLst>
          </p:cNvPr>
          <p:cNvSpPr txBox="1">
            <a:spLocks/>
          </p:cNvSpPr>
          <p:nvPr/>
        </p:nvSpPr>
        <p:spPr bwMode="black">
          <a:xfrm>
            <a:off x="7010400" y="6384724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7FFA4-CFC4-4D70-AC2D-FE753F3465F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0ACFDC-D9F6-3946-A223-EE3AA5AA6E3C}"/>
              </a:ext>
            </a:extLst>
          </p:cNvPr>
          <p:cNvSpPr/>
          <p:nvPr/>
        </p:nvSpPr>
        <p:spPr>
          <a:xfrm>
            <a:off x="8457036" y="6098351"/>
            <a:ext cx="517423" cy="693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}}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426371-080C-9A40-8653-D6479B38D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08" y="6114018"/>
            <a:ext cx="209579" cy="523948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E0A9E0F9-9167-AC4D-873A-ABB01F334286}"/>
              </a:ext>
            </a:extLst>
          </p:cNvPr>
          <p:cNvSpPr txBox="1">
            <a:spLocks/>
          </p:cNvSpPr>
          <p:nvPr/>
        </p:nvSpPr>
        <p:spPr bwMode="black">
          <a:xfrm>
            <a:off x="7023737" y="6384723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7FFA4-CFC4-4D70-AC2D-FE753F3465F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30C87-9FB6-3BE1-FD14-89D191B15104}"/>
              </a:ext>
            </a:extLst>
          </p:cNvPr>
          <p:cNvSpPr txBox="1">
            <a:spLocks/>
          </p:cNvSpPr>
          <p:nvPr/>
        </p:nvSpPr>
        <p:spPr>
          <a:xfrm>
            <a:off x="-67277" y="11873"/>
            <a:ext cx="8190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Open Sans" charset="0"/>
                <a:cs typeface="Open Sans" charset="0"/>
              </a:rPr>
              <a:t>Supporting Healthy Families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C9117-BFEF-EF4F-6799-2CBED328CDFB}"/>
              </a:ext>
            </a:extLst>
          </p:cNvPr>
          <p:cNvSpPr txBox="1">
            <a:spLocks/>
          </p:cNvSpPr>
          <p:nvPr/>
        </p:nvSpPr>
        <p:spPr>
          <a:xfrm>
            <a:off x="457200" y="1441244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$84.2 million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State Share of Medicaid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$10.4 million </a:t>
            </a: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one-time supplement for Medicaid pending redetermination results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Factors impacting State Medicaid costs: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in total utilization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Continued increase in health service and prescription costs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Managed Care Organization capitated rates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Rise in Part D drug benefit rates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Shift in FMAP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4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C1AF34-8507-8749-A8A6-3CBDF62B4601}"/>
              </a:ext>
            </a:extLst>
          </p:cNvPr>
          <p:cNvSpPr/>
          <p:nvPr/>
        </p:nvSpPr>
        <p:spPr>
          <a:xfrm>
            <a:off x="8443699" y="6098352"/>
            <a:ext cx="517423" cy="69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5FFCB-5672-354C-B201-7E3E59AC7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71" y="6114019"/>
            <a:ext cx="209579" cy="52394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9036B09-1ABB-A04E-93EE-1DC91B8A099C}"/>
              </a:ext>
            </a:extLst>
          </p:cNvPr>
          <p:cNvSpPr txBox="1">
            <a:spLocks/>
          </p:cNvSpPr>
          <p:nvPr/>
        </p:nvSpPr>
        <p:spPr bwMode="black">
          <a:xfrm>
            <a:off x="7010400" y="6384724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7FFA4-CFC4-4D70-AC2D-FE753F3465F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0ACFDC-D9F6-3946-A223-EE3AA5AA6E3C}"/>
              </a:ext>
            </a:extLst>
          </p:cNvPr>
          <p:cNvSpPr/>
          <p:nvPr/>
        </p:nvSpPr>
        <p:spPr>
          <a:xfrm>
            <a:off x="8457036" y="6098351"/>
            <a:ext cx="517423" cy="693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}}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426371-080C-9A40-8653-D6479B38D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08" y="6114018"/>
            <a:ext cx="209579" cy="523948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E0A9E0F9-9167-AC4D-873A-ABB01F334286}"/>
              </a:ext>
            </a:extLst>
          </p:cNvPr>
          <p:cNvSpPr txBox="1">
            <a:spLocks/>
          </p:cNvSpPr>
          <p:nvPr/>
        </p:nvSpPr>
        <p:spPr bwMode="black">
          <a:xfrm>
            <a:off x="7023737" y="6384723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7FFA4-CFC4-4D70-AC2D-FE753F3465F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30C87-9FB6-3BE1-FD14-89D191B15104}"/>
              </a:ext>
            </a:extLst>
          </p:cNvPr>
          <p:cNvSpPr txBox="1">
            <a:spLocks/>
          </p:cNvSpPr>
          <p:nvPr/>
        </p:nvSpPr>
        <p:spPr>
          <a:xfrm>
            <a:off x="-67277" y="11873"/>
            <a:ext cx="8190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Open Sans" charset="0"/>
                <a:cs typeface="Open Sans" charset="0"/>
              </a:rPr>
              <a:t>Supporting Healthy Families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C9117-BFEF-EF4F-6799-2CBED328CDFB}"/>
              </a:ext>
            </a:extLst>
          </p:cNvPr>
          <p:cNvSpPr txBox="1">
            <a:spLocks/>
          </p:cNvSpPr>
          <p:nvPr/>
        </p:nvSpPr>
        <p:spPr>
          <a:xfrm>
            <a:off x="457200" y="1441244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$7.9 million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DDDS state match and community services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$1.9 million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DSAMH Substance Use disorder services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$627,400 </a:t>
            </a: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DAAD Contractual Services for growth in aging population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$508,000 </a:t>
            </a: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DSAMH Community Housing Supports</a:t>
            </a:r>
          </a:p>
        </p:txBody>
      </p:sp>
    </p:spTree>
    <p:extLst>
      <p:ext uri="{BB962C8B-B14F-4D97-AF65-F5344CB8AC3E}">
        <p14:creationId xmlns:p14="http://schemas.microsoft.com/office/powerpoint/2010/main" val="217378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A562A7DB-0B22-A342-9408-FFD38AB369CB}"/>
              </a:ext>
            </a:extLst>
          </p:cNvPr>
          <p:cNvSpPr/>
          <p:nvPr/>
        </p:nvSpPr>
        <p:spPr>
          <a:xfrm>
            <a:off x="8443699" y="6098352"/>
            <a:ext cx="517423" cy="69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}}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6A22C8F-96D8-D344-8FD1-1C1F6DB84A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71" y="6114019"/>
            <a:ext cx="209579" cy="523948"/>
          </a:xfrm>
          <a:prstGeom prst="rect">
            <a:avLst/>
          </a:prstGeom>
        </p:spPr>
      </p:pic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4A08A736-262A-5743-A7A5-2ECDA531F2B7}"/>
              </a:ext>
            </a:extLst>
          </p:cNvPr>
          <p:cNvSpPr txBox="1">
            <a:spLocks/>
          </p:cNvSpPr>
          <p:nvPr/>
        </p:nvSpPr>
        <p:spPr bwMode="black">
          <a:xfrm>
            <a:off x="7010400" y="6384724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defTabSz="914400">
              <a:defRPr/>
            </a:pPr>
            <a:fld id="{4F77FFA4-CFC4-4D70-AC2D-FE753F3465F5}" type="slidenum">
              <a:rPr lang="en-US" altLang="en-US">
                <a:solidFill>
                  <a:srgbClr val="1F497D"/>
                </a:solidFill>
                <a:latin typeface="Open Sans" charset="0"/>
                <a:ea typeface="Open Sans" charset="0"/>
                <a:cs typeface="Open Sans" charset="0"/>
              </a:rPr>
              <a:pPr defTabSz="914400">
                <a:defRPr/>
              </a:pPr>
              <a:t>12</a:t>
            </a:fld>
            <a:endParaRPr lang="en-US" altLang="en-US" dirty="0">
              <a:solidFill>
                <a:srgbClr val="1F497D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Title 9">
            <a:extLst>
              <a:ext uri="{FF2B5EF4-FFF2-40B4-BE49-F238E27FC236}">
                <a16:creationId xmlns:a16="http://schemas.microsoft.com/office/drawing/2014/main" id="{46B7C515-3394-7DFF-BA30-3B9EDC7C66D2}"/>
              </a:ext>
            </a:extLst>
          </p:cNvPr>
          <p:cNvSpPr txBox="1">
            <a:spLocks/>
          </p:cNvSpPr>
          <p:nvPr/>
        </p:nvSpPr>
        <p:spPr>
          <a:xfrm>
            <a:off x="0" y="18132"/>
            <a:ext cx="7836126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Education: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t>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</a:b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Open Sans" charset="0"/>
                <a:cs typeface="Open Sans" charset="0"/>
              </a:rPr>
              <a:t>Early Childhood, K-12 &amp; Higher Education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F4187B-AAA1-1724-86F1-F7F07C8CC2F4}"/>
              </a:ext>
            </a:extLst>
          </p:cNvPr>
          <p:cNvSpPr txBox="1">
            <a:spLocks/>
          </p:cNvSpPr>
          <p:nvPr/>
        </p:nvSpPr>
        <p:spPr>
          <a:xfrm>
            <a:off x="457200" y="1474936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$6.1 million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Purchase of Care expansion of family eligibility to 200% of Federal Poverty Level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Expands access to subsidize care for over 600 new children</a:t>
            </a:r>
          </a:p>
          <a:p>
            <a:pPr lvl="1">
              <a:lnSpc>
                <a:spcPct val="110000"/>
              </a:lnSpc>
              <a:defRPr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POC at $83 million in FY25, up from $32 million in FY17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Increase of </a:t>
            </a: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$3.5 million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a total of $15.7 million in Early Childhood Assistance Program (ECAP) to expand early care and education for low-income families, adding an additional 200 seats</a:t>
            </a:r>
          </a:p>
          <a:p>
            <a:pPr>
              <a:lnSpc>
                <a:spcPct val="110000"/>
              </a:lnSpc>
              <a:defRPr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$17.3 million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mental health services for elementary, middle and high school students </a:t>
            </a:r>
          </a:p>
          <a:p>
            <a:pPr>
              <a:lnSpc>
                <a:spcPct val="110000"/>
              </a:lnSpc>
              <a:defRPr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$1.25 million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DTCC nursing program</a:t>
            </a:r>
          </a:p>
        </p:txBody>
      </p:sp>
    </p:spTree>
    <p:extLst>
      <p:ext uri="{BB962C8B-B14F-4D97-AF65-F5344CB8AC3E}">
        <p14:creationId xmlns:p14="http://schemas.microsoft.com/office/powerpoint/2010/main" val="1986488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C1AF34-8507-8749-A8A6-3CBDF62B4601}"/>
              </a:ext>
            </a:extLst>
          </p:cNvPr>
          <p:cNvSpPr/>
          <p:nvPr/>
        </p:nvSpPr>
        <p:spPr>
          <a:xfrm>
            <a:off x="8443699" y="6098352"/>
            <a:ext cx="517423" cy="69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}}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5FFCB-5672-354C-B201-7E3E59AC7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71" y="6114019"/>
            <a:ext cx="209579" cy="52394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9036B09-1ABB-A04E-93EE-1DC91B8A099C}"/>
              </a:ext>
            </a:extLst>
          </p:cNvPr>
          <p:cNvSpPr txBox="1">
            <a:spLocks/>
          </p:cNvSpPr>
          <p:nvPr/>
        </p:nvSpPr>
        <p:spPr bwMode="black">
          <a:xfrm>
            <a:off x="7010400" y="6384724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defTabSz="914400">
              <a:defRPr/>
            </a:pPr>
            <a:fld id="{4F77FFA4-CFC4-4D70-AC2D-FE753F3465F5}" type="slidenum">
              <a:rPr lang="en-US" altLang="en-US">
                <a:solidFill>
                  <a:srgbClr val="1F497D"/>
                </a:solidFill>
                <a:latin typeface="Open Sans" charset="0"/>
                <a:ea typeface="Open Sans" charset="0"/>
                <a:cs typeface="Open Sans" charset="0"/>
              </a:rPr>
              <a:pPr defTabSz="914400">
                <a:defRPr/>
              </a:pPr>
              <a:t>13</a:t>
            </a:fld>
            <a:endParaRPr lang="en-US" altLang="en-US" dirty="0">
              <a:solidFill>
                <a:srgbClr val="1F497D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0ACFDC-D9F6-3946-A223-EE3AA5AA6E3C}"/>
              </a:ext>
            </a:extLst>
          </p:cNvPr>
          <p:cNvSpPr/>
          <p:nvPr/>
        </p:nvSpPr>
        <p:spPr>
          <a:xfrm>
            <a:off x="8457036" y="6098351"/>
            <a:ext cx="517423" cy="693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000" kern="0" dirty="0">
                <a:solidFill>
                  <a:prstClr val="white"/>
                </a:solidFill>
                <a:latin typeface="Calibri" panose="020F0502020204030204"/>
              </a:rPr>
              <a:t>}}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426371-080C-9A40-8653-D6479B38D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08" y="6114018"/>
            <a:ext cx="209579" cy="523948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E0A9E0F9-9167-AC4D-873A-ABB01F334286}"/>
              </a:ext>
            </a:extLst>
          </p:cNvPr>
          <p:cNvSpPr txBox="1">
            <a:spLocks/>
          </p:cNvSpPr>
          <p:nvPr/>
        </p:nvSpPr>
        <p:spPr bwMode="black">
          <a:xfrm>
            <a:off x="7023737" y="6384723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defTabSz="914400">
              <a:defRPr/>
            </a:pPr>
            <a:fld id="{4F77FFA4-CFC4-4D70-AC2D-FE753F3465F5}" type="slidenum">
              <a:rPr lang="en-US" altLang="en-US">
                <a:solidFill>
                  <a:srgbClr val="1F497D"/>
                </a:solidFill>
                <a:latin typeface="Open Sans" charset="0"/>
                <a:ea typeface="Open Sans" charset="0"/>
                <a:cs typeface="Open Sans" charset="0"/>
              </a:rPr>
              <a:pPr defTabSz="914400">
                <a:defRPr/>
              </a:pPr>
              <a:t>13</a:t>
            </a:fld>
            <a:endParaRPr lang="en-US" altLang="en-US" dirty="0">
              <a:solidFill>
                <a:srgbClr val="1F497D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30C87-9FB6-3BE1-FD14-89D191B15104}"/>
              </a:ext>
            </a:extLst>
          </p:cNvPr>
          <p:cNvSpPr txBox="1">
            <a:spLocks/>
          </p:cNvSpPr>
          <p:nvPr/>
        </p:nvSpPr>
        <p:spPr>
          <a:xfrm>
            <a:off x="-1" y="11873"/>
            <a:ext cx="81230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i="1" dirty="0">
                <a:solidFill>
                  <a:srgbClr val="FFFFFF"/>
                </a:solidFill>
                <a:latin typeface="Georgia" panose="02040502050405020303" pitchFamily="18" charset="0"/>
                <a:ea typeface="Open Sans" charset="0"/>
                <a:cs typeface="Open Sans" charset="0"/>
              </a:rPr>
              <a:t>Additional Investments in Health</a:t>
            </a:r>
          </a:p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One-Time Supplemental Act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E4715-5926-ED93-F4A7-1682F671A4F2}"/>
              </a:ext>
            </a:extLst>
          </p:cNvPr>
          <p:cNvSpPr txBox="1">
            <a:spLocks/>
          </p:cNvSpPr>
          <p:nvPr/>
        </p:nvSpPr>
        <p:spPr>
          <a:xfrm>
            <a:off x="91440" y="1287398"/>
            <a:ext cx="8961120" cy="5487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79F90-60D4-72F9-757F-E0D3EACFEFD2}"/>
              </a:ext>
            </a:extLst>
          </p:cNvPr>
          <p:cNvSpPr txBox="1">
            <a:spLocks/>
          </p:cNvSpPr>
          <p:nvPr/>
        </p:nvSpPr>
        <p:spPr>
          <a:xfrm>
            <a:off x="457200" y="1472184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$2.5 million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Residential Lead Remediation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$1.0 million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Childhood Lead Poisoning Program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$207,700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Health Care Licensing Surveys </a:t>
            </a:r>
          </a:p>
        </p:txBody>
      </p:sp>
    </p:spTree>
    <p:extLst>
      <p:ext uri="{BB962C8B-B14F-4D97-AF65-F5344CB8AC3E}">
        <p14:creationId xmlns:p14="http://schemas.microsoft.com/office/powerpoint/2010/main" val="2167493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C1AF34-8507-8749-A8A6-3CBDF62B4601}"/>
              </a:ext>
            </a:extLst>
          </p:cNvPr>
          <p:cNvSpPr/>
          <p:nvPr/>
        </p:nvSpPr>
        <p:spPr>
          <a:xfrm>
            <a:off x="8443699" y="6098352"/>
            <a:ext cx="517423" cy="69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}}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5FFCB-5672-354C-B201-7E3E59AC7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71" y="6114019"/>
            <a:ext cx="209579" cy="52394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9036B09-1ABB-A04E-93EE-1DC91B8A099C}"/>
              </a:ext>
            </a:extLst>
          </p:cNvPr>
          <p:cNvSpPr txBox="1">
            <a:spLocks/>
          </p:cNvSpPr>
          <p:nvPr/>
        </p:nvSpPr>
        <p:spPr bwMode="black">
          <a:xfrm>
            <a:off x="7010400" y="6384724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defTabSz="914400">
              <a:defRPr/>
            </a:pPr>
            <a:fld id="{4F77FFA4-CFC4-4D70-AC2D-FE753F3465F5}" type="slidenum">
              <a:rPr lang="en-US" altLang="en-US">
                <a:solidFill>
                  <a:srgbClr val="1F497D"/>
                </a:solidFill>
                <a:latin typeface="Open Sans" charset="0"/>
                <a:ea typeface="Open Sans" charset="0"/>
                <a:cs typeface="Open Sans" charset="0"/>
              </a:rPr>
              <a:pPr defTabSz="914400">
                <a:defRPr/>
              </a:pPr>
              <a:t>14</a:t>
            </a:fld>
            <a:endParaRPr lang="en-US" altLang="en-US" dirty="0">
              <a:solidFill>
                <a:srgbClr val="1F497D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0ACFDC-D9F6-3946-A223-EE3AA5AA6E3C}"/>
              </a:ext>
            </a:extLst>
          </p:cNvPr>
          <p:cNvSpPr/>
          <p:nvPr/>
        </p:nvSpPr>
        <p:spPr>
          <a:xfrm>
            <a:off x="8457036" y="6098351"/>
            <a:ext cx="517423" cy="693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000" kern="0" dirty="0">
                <a:solidFill>
                  <a:prstClr val="white"/>
                </a:solidFill>
                <a:latin typeface="Calibri" panose="020F0502020204030204"/>
              </a:rPr>
              <a:t>}}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426371-080C-9A40-8653-D6479B38D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08" y="6114018"/>
            <a:ext cx="209579" cy="523948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E0A9E0F9-9167-AC4D-873A-ABB01F334286}"/>
              </a:ext>
            </a:extLst>
          </p:cNvPr>
          <p:cNvSpPr txBox="1">
            <a:spLocks/>
          </p:cNvSpPr>
          <p:nvPr/>
        </p:nvSpPr>
        <p:spPr bwMode="black">
          <a:xfrm>
            <a:off x="7023737" y="6384723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defTabSz="914400">
              <a:defRPr/>
            </a:pPr>
            <a:fld id="{4F77FFA4-CFC4-4D70-AC2D-FE753F3465F5}" type="slidenum">
              <a:rPr lang="en-US" altLang="en-US">
                <a:solidFill>
                  <a:srgbClr val="1F497D"/>
                </a:solidFill>
                <a:latin typeface="Open Sans" charset="0"/>
                <a:ea typeface="Open Sans" charset="0"/>
                <a:cs typeface="Open Sans" charset="0"/>
              </a:rPr>
              <a:pPr defTabSz="914400">
                <a:defRPr/>
              </a:pPr>
              <a:t>14</a:t>
            </a:fld>
            <a:endParaRPr lang="en-US" altLang="en-US" dirty="0">
              <a:solidFill>
                <a:srgbClr val="1F497D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30C87-9FB6-3BE1-FD14-89D191B15104}"/>
              </a:ext>
            </a:extLst>
          </p:cNvPr>
          <p:cNvSpPr txBox="1">
            <a:spLocks/>
          </p:cNvSpPr>
          <p:nvPr/>
        </p:nvSpPr>
        <p:spPr>
          <a:xfrm>
            <a:off x="-67277" y="11873"/>
            <a:ext cx="8190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i="1" dirty="0">
                <a:solidFill>
                  <a:srgbClr val="FFFFFF"/>
                </a:solidFill>
                <a:latin typeface="Georgia" panose="02040502050405020303" pitchFamily="18" charset="0"/>
                <a:ea typeface="Open Sans" charset="0"/>
                <a:cs typeface="Open Sans" charset="0"/>
              </a:rPr>
              <a:t>Additional Investments in Health</a:t>
            </a:r>
          </a:p>
          <a:p>
            <a:pPr>
              <a:defRPr/>
            </a:pPr>
            <a:r>
              <a:rPr lang="en-US" sz="32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Bond and Capital Improvements Act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E4715-5926-ED93-F4A7-1682F671A4F2}"/>
              </a:ext>
            </a:extLst>
          </p:cNvPr>
          <p:cNvSpPr txBox="1">
            <a:spLocks/>
          </p:cNvSpPr>
          <p:nvPr/>
        </p:nvSpPr>
        <p:spPr>
          <a:xfrm>
            <a:off x="91440" y="1287398"/>
            <a:ext cx="8961120" cy="5487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79F90-60D4-72F9-757F-E0D3EACFEFD2}"/>
              </a:ext>
            </a:extLst>
          </p:cNvPr>
          <p:cNvSpPr txBox="1">
            <a:spLocks/>
          </p:cNvSpPr>
          <p:nvPr/>
        </p:nvSpPr>
        <p:spPr>
          <a:xfrm>
            <a:off x="0" y="1236598"/>
            <a:ext cx="8725648" cy="5487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B01F26-C6DF-FDDA-6D16-7063E34C63F4}"/>
              </a:ext>
            </a:extLst>
          </p:cNvPr>
          <p:cNvSpPr txBox="1">
            <a:spLocks/>
          </p:cNvSpPr>
          <p:nvPr/>
        </p:nvSpPr>
        <p:spPr>
          <a:xfrm>
            <a:off x="0" y="1189489"/>
            <a:ext cx="8725648" cy="5487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A9EC445-BEB2-8EE0-1A76-D85E9A02DBCE}"/>
              </a:ext>
            </a:extLst>
          </p:cNvPr>
          <p:cNvSpPr txBox="1">
            <a:spLocks/>
          </p:cNvSpPr>
          <p:nvPr/>
        </p:nvSpPr>
        <p:spPr>
          <a:xfrm>
            <a:off x="457200" y="1472184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$32.8 million </a:t>
            </a:r>
            <a:r>
              <a:rPr lang="en-US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Clean Water Trust and State Revolving Funds to protect water sources and public health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$10.5 million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DHSS minor capital, equipment, maintenance and restoration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$3.2 million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Conservation Cost Share to expand water quality improvements and protect human health</a:t>
            </a:r>
            <a:endParaRPr lang="en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$1.2 million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Delaware Medicaid Enterprise System (DMES)</a:t>
            </a:r>
            <a:endParaRPr lang="en-US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80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>
            <a:extLst>
              <a:ext uri="{FF2B5EF4-FFF2-40B4-BE49-F238E27FC236}">
                <a16:creationId xmlns:a16="http://schemas.microsoft.com/office/drawing/2014/main" id="{C6DF3BD3-A9CC-3943-BB2D-BB2CB98E09F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7836124" cy="117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 2025</a:t>
            </a:r>
            <a:br>
              <a:rPr lang="en-US" sz="3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33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</a:t>
            </a:r>
            <a:r>
              <a:rPr lang="en-US" sz="33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</a:t>
            </a:r>
            <a:endParaRPr lang="en-US" sz="3300" b="1" dirty="0">
              <a:latin typeface="Open Sans" charset="0"/>
              <a:ea typeface="Open Sans" charset="0"/>
              <a:cs typeface="Open Sans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C9D26D-3FAB-1F43-AE61-102B95971903}"/>
              </a:ext>
            </a:extLst>
          </p:cNvPr>
          <p:cNvGrpSpPr/>
          <p:nvPr/>
        </p:nvGrpSpPr>
        <p:grpSpPr>
          <a:xfrm>
            <a:off x="0" y="1170433"/>
            <a:ext cx="9143999" cy="5732413"/>
            <a:chOff x="-4884" y="1038124"/>
            <a:chExt cx="9143999" cy="573241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F2DC247-A8DF-234D-98F8-4218361AF41D}"/>
                </a:ext>
              </a:extLst>
            </p:cNvPr>
            <p:cNvGrpSpPr/>
            <p:nvPr/>
          </p:nvGrpSpPr>
          <p:grpSpPr>
            <a:xfrm>
              <a:off x="1874603" y="1419020"/>
              <a:ext cx="7264512" cy="5136500"/>
              <a:chOff x="1486473" y="1411187"/>
              <a:chExt cx="7316367" cy="4659783"/>
            </a:xfrm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17881D99-8E43-6543-A51D-DE647136D0D8}"/>
                  </a:ext>
                </a:extLst>
              </p:cNvPr>
              <p:cNvSpPr/>
              <p:nvPr/>
            </p:nvSpPr>
            <p:spPr>
              <a:xfrm>
                <a:off x="1486473" y="1411187"/>
                <a:ext cx="7275802" cy="837635"/>
              </a:xfrm>
              <a:custGeom>
                <a:avLst/>
                <a:gdLst>
                  <a:gd name="connsiteX0" fmla="*/ 0 w 713465"/>
                  <a:gd name="connsiteY0" fmla="*/ 0 h 7145653"/>
                  <a:gd name="connsiteX1" fmla="*/ 713465 w 713465"/>
                  <a:gd name="connsiteY1" fmla="*/ 0 h 7145653"/>
                  <a:gd name="connsiteX2" fmla="*/ 713465 w 713465"/>
                  <a:gd name="connsiteY2" fmla="*/ 7145653 h 7145653"/>
                  <a:gd name="connsiteX3" fmla="*/ 0 w 713465"/>
                  <a:gd name="connsiteY3" fmla="*/ 7145653 h 7145653"/>
                  <a:gd name="connsiteX4" fmla="*/ 0 w 713465"/>
                  <a:gd name="connsiteY4" fmla="*/ 0 h 714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465" h="7145653">
                    <a:moveTo>
                      <a:pt x="713465" y="5"/>
                    </a:moveTo>
                    <a:lnTo>
                      <a:pt x="713465" y="7145648"/>
                    </a:lnTo>
                    <a:lnTo>
                      <a:pt x="0" y="7145648"/>
                    </a:lnTo>
                    <a:lnTo>
                      <a:pt x="0" y="5"/>
                    </a:lnTo>
                    <a:lnTo>
                      <a:pt x="713465" y="5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106680" tIns="9525" rIns="9525" bIns="9525" numCol="1" spcCol="1270" anchor="ctr" anchorCtr="0">
                <a:noAutofit/>
              </a:bodyPr>
              <a:lstStyle/>
              <a:p>
                <a:pPr marL="0" lvl="1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800"/>
                  </a:spcAft>
                  <a:defRPr/>
                </a:pPr>
                <a:r>
                  <a:rPr lang="en-US" sz="1600" b="1" kern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Governor Carney and cabinet members </a:t>
                </a:r>
                <a:r>
                  <a:rPr lang="en-US" sz="1600" kern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developed the FY 2025 budget draft.</a:t>
                </a:r>
                <a:endParaRPr lang="en-US" sz="1600" b="1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marL="0" lvl="1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800"/>
                  </a:spcAft>
                  <a:defRPr/>
                </a:pPr>
                <a:r>
                  <a:rPr lang="en-US" sz="1600" b="1" kern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Delaware Economic and Financial Advisory Council (DEFAC) </a:t>
                </a:r>
                <a:r>
                  <a:rPr lang="en-US" sz="1600" kern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met in October and December to </a:t>
                </a:r>
                <a:r>
                  <a:rPr lang="en-US" sz="1600" b="1" kern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project revenue. DEFAC </a:t>
                </a:r>
                <a:r>
                  <a:rPr lang="en-US" sz="1600" kern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will update their projections in March, May and June.</a:t>
                </a:r>
                <a:endParaRPr lang="en-US" sz="1600" b="1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AEF8E3BF-2AC2-274F-A3E0-A155C8E68EE6}"/>
                  </a:ext>
                </a:extLst>
              </p:cNvPr>
              <p:cNvSpPr/>
              <p:nvPr/>
            </p:nvSpPr>
            <p:spPr>
              <a:xfrm>
                <a:off x="1486476" y="2551311"/>
                <a:ext cx="7316364" cy="633003"/>
              </a:xfrm>
              <a:custGeom>
                <a:avLst/>
                <a:gdLst>
                  <a:gd name="connsiteX0" fmla="*/ 0 w 713465"/>
                  <a:gd name="connsiteY0" fmla="*/ 0 h 7163014"/>
                  <a:gd name="connsiteX1" fmla="*/ 713465 w 713465"/>
                  <a:gd name="connsiteY1" fmla="*/ 0 h 7163014"/>
                  <a:gd name="connsiteX2" fmla="*/ 713465 w 713465"/>
                  <a:gd name="connsiteY2" fmla="*/ 7163014 h 7163014"/>
                  <a:gd name="connsiteX3" fmla="*/ 0 w 713465"/>
                  <a:gd name="connsiteY3" fmla="*/ 7163014 h 7163014"/>
                  <a:gd name="connsiteX4" fmla="*/ 0 w 713465"/>
                  <a:gd name="connsiteY4" fmla="*/ 0 h 7163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465" h="7163014">
                    <a:moveTo>
                      <a:pt x="713465" y="5"/>
                    </a:moveTo>
                    <a:lnTo>
                      <a:pt x="713465" y="7163009"/>
                    </a:lnTo>
                    <a:lnTo>
                      <a:pt x="0" y="7163009"/>
                    </a:lnTo>
                    <a:lnTo>
                      <a:pt x="0" y="5"/>
                    </a:lnTo>
                    <a:lnTo>
                      <a:pt x="713465" y="5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106681" tIns="9525" rIns="9525" bIns="9526" numCol="1" spcCol="1270" anchor="ctr" anchorCtr="0">
                <a:noAutofit/>
              </a:bodyPr>
              <a:lstStyle/>
              <a:p>
                <a:pPr marL="0" lvl="1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defRPr/>
                </a:pPr>
                <a:r>
                  <a:rPr lang="en-US" sz="1600" b="1" kern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January 25: </a:t>
                </a:r>
                <a:r>
                  <a:rPr lang="en-US" sz="1600" kern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Governor Carney proposes FY 2025 recommended budget.</a:t>
                </a: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00D73A4-6D90-1246-8714-5E41F092C1F1}"/>
                  </a:ext>
                </a:extLst>
              </p:cNvPr>
              <p:cNvSpPr/>
              <p:nvPr/>
            </p:nvSpPr>
            <p:spPr>
              <a:xfrm>
                <a:off x="1486475" y="3499764"/>
                <a:ext cx="7169899" cy="905052"/>
              </a:xfrm>
              <a:custGeom>
                <a:avLst/>
                <a:gdLst>
                  <a:gd name="connsiteX0" fmla="*/ 0 w 713465"/>
                  <a:gd name="connsiteY0" fmla="*/ 0 h 7109553"/>
                  <a:gd name="connsiteX1" fmla="*/ 713465 w 713465"/>
                  <a:gd name="connsiteY1" fmla="*/ 0 h 7109553"/>
                  <a:gd name="connsiteX2" fmla="*/ 713465 w 713465"/>
                  <a:gd name="connsiteY2" fmla="*/ 7109553 h 7109553"/>
                  <a:gd name="connsiteX3" fmla="*/ 0 w 713465"/>
                  <a:gd name="connsiteY3" fmla="*/ 7109553 h 7109553"/>
                  <a:gd name="connsiteX4" fmla="*/ 0 w 713465"/>
                  <a:gd name="connsiteY4" fmla="*/ 0 h 710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465" h="7109553">
                    <a:moveTo>
                      <a:pt x="713465" y="5"/>
                    </a:moveTo>
                    <a:lnTo>
                      <a:pt x="713465" y="7109548"/>
                    </a:lnTo>
                    <a:lnTo>
                      <a:pt x="0" y="7109548"/>
                    </a:lnTo>
                    <a:lnTo>
                      <a:pt x="0" y="5"/>
                    </a:lnTo>
                    <a:lnTo>
                      <a:pt x="713465" y="5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106680" tIns="9525" rIns="9525" bIns="9525" numCol="1" spcCol="1270" anchor="ctr" anchorCtr="0">
                <a:noAutofit/>
              </a:bodyPr>
              <a:lstStyle/>
              <a:p>
                <a:pPr marL="0" lvl="1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defRPr/>
                </a:pPr>
                <a:r>
                  <a:rPr lang="en-US" sz="1600" b="1" kern="0" dirty="0">
                    <a:latin typeface="Open Sans" charset="0"/>
                    <a:ea typeface="Open Sans" charset="0"/>
                    <a:cs typeface="Open Sans" charset="0"/>
                  </a:rPr>
                  <a:t>Joint Finance Committee (JFC) and Bond Bill Committee Hearings:</a:t>
                </a:r>
                <a:r>
                  <a:rPr lang="en-US" sz="1600" b="1" kern="0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sz="1600" kern="0" dirty="0">
                    <a:latin typeface="Open Sans" charset="0"/>
                    <a:ea typeface="Open Sans" charset="0"/>
                    <a:cs typeface="Open Sans" charset="0"/>
                  </a:rPr>
                  <a:t>Committee members consider Governor Carney's recommended operating budget and hold hearings to discuss budget items with agencies and advocates.</a:t>
                </a:r>
                <a:endParaRPr lang="en-US" sz="1600" kern="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5529F3EF-48A5-E24D-9390-47706A00848F}"/>
                  </a:ext>
                </a:extLst>
              </p:cNvPr>
              <p:cNvSpPr/>
              <p:nvPr/>
            </p:nvSpPr>
            <p:spPr>
              <a:xfrm>
                <a:off x="1486473" y="4496897"/>
                <a:ext cx="6975082" cy="637921"/>
              </a:xfrm>
              <a:custGeom>
                <a:avLst/>
                <a:gdLst>
                  <a:gd name="connsiteX0" fmla="*/ 0 w 1038919"/>
                  <a:gd name="connsiteY0" fmla="*/ 0 h 7109553"/>
                  <a:gd name="connsiteX1" fmla="*/ 1038919 w 1038919"/>
                  <a:gd name="connsiteY1" fmla="*/ 0 h 7109553"/>
                  <a:gd name="connsiteX2" fmla="*/ 1038919 w 1038919"/>
                  <a:gd name="connsiteY2" fmla="*/ 7109553 h 7109553"/>
                  <a:gd name="connsiteX3" fmla="*/ 0 w 1038919"/>
                  <a:gd name="connsiteY3" fmla="*/ 7109553 h 7109553"/>
                  <a:gd name="connsiteX4" fmla="*/ 0 w 1038919"/>
                  <a:gd name="connsiteY4" fmla="*/ 0 h 710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8919" h="7109553">
                    <a:moveTo>
                      <a:pt x="1038919" y="3"/>
                    </a:moveTo>
                    <a:lnTo>
                      <a:pt x="1038919" y="7109550"/>
                    </a:lnTo>
                    <a:lnTo>
                      <a:pt x="0" y="7109550"/>
                    </a:lnTo>
                    <a:lnTo>
                      <a:pt x="0" y="3"/>
                    </a:lnTo>
                    <a:lnTo>
                      <a:pt x="1038919" y="3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106680" tIns="9525" rIns="9525" bIns="9525" numCol="1" spcCol="1270" anchor="ctr" anchorCtr="0">
                <a:noAutofit/>
              </a:bodyPr>
              <a:lstStyle/>
              <a:p>
                <a:pPr marL="0" lvl="1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defRPr/>
                </a:pPr>
                <a:r>
                  <a:rPr lang="en-US" sz="1600" b="1" kern="0" dirty="0">
                    <a:latin typeface="Open Sans" charset="0"/>
                    <a:ea typeface="Open Sans" charset="0"/>
                    <a:cs typeface="Open Sans" charset="0"/>
                  </a:rPr>
                  <a:t>Mark-up: </a:t>
                </a:r>
                <a:r>
                  <a:rPr lang="en-US" sz="1600" kern="0" dirty="0">
                    <a:latin typeface="Open Sans" charset="0"/>
                    <a:ea typeface="Open Sans" charset="0"/>
                    <a:cs typeface="Open Sans" charset="0"/>
                  </a:rPr>
                  <a:t>JFC reviews budget proposals.</a:t>
                </a:r>
                <a:endParaRPr lang="en-US" sz="16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9312D55B-B822-5B4D-B5A6-C0814434E07E}"/>
                  </a:ext>
                </a:extLst>
              </p:cNvPr>
              <p:cNvSpPr/>
              <p:nvPr/>
            </p:nvSpPr>
            <p:spPr>
              <a:xfrm>
                <a:off x="1486478" y="5275442"/>
                <a:ext cx="6237314" cy="795528"/>
              </a:xfrm>
              <a:custGeom>
                <a:avLst/>
                <a:gdLst>
                  <a:gd name="connsiteX0" fmla="*/ 0 w 713465"/>
                  <a:gd name="connsiteY0" fmla="*/ 0 h 7109553"/>
                  <a:gd name="connsiteX1" fmla="*/ 713465 w 713465"/>
                  <a:gd name="connsiteY1" fmla="*/ 0 h 7109553"/>
                  <a:gd name="connsiteX2" fmla="*/ 713465 w 713465"/>
                  <a:gd name="connsiteY2" fmla="*/ 7109553 h 7109553"/>
                  <a:gd name="connsiteX3" fmla="*/ 0 w 713465"/>
                  <a:gd name="connsiteY3" fmla="*/ 7109553 h 7109553"/>
                  <a:gd name="connsiteX4" fmla="*/ 0 w 713465"/>
                  <a:gd name="connsiteY4" fmla="*/ 0 h 7109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465" h="7109553">
                    <a:moveTo>
                      <a:pt x="713465" y="5"/>
                    </a:moveTo>
                    <a:lnTo>
                      <a:pt x="713465" y="7109548"/>
                    </a:lnTo>
                    <a:lnTo>
                      <a:pt x="0" y="7109548"/>
                    </a:lnTo>
                    <a:lnTo>
                      <a:pt x="0" y="5"/>
                    </a:lnTo>
                    <a:lnTo>
                      <a:pt x="713465" y="5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spcFirstLastPara="0" vert="horz" wrap="square" lIns="106680" tIns="9525" rIns="9525" bIns="9526" numCol="1" spcCol="1270" anchor="ctr" anchorCtr="0">
                <a:noAutofit/>
              </a:bodyPr>
              <a:lstStyle/>
              <a:p>
                <a:pPr marL="0" lvl="1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800"/>
                  </a:spcAft>
                  <a:defRPr/>
                </a:pPr>
                <a:r>
                  <a:rPr lang="en-US" sz="1600" kern="0" dirty="0">
                    <a:latin typeface="Open Sans" charset="0"/>
                    <a:ea typeface="Open Sans" charset="0"/>
                    <a:cs typeface="Open Sans" charset="0"/>
                  </a:rPr>
                  <a:t>The</a:t>
                </a:r>
                <a:r>
                  <a:rPr lang="en-US" sz="1600" b="1" kern="0" dirty="0">
                    <a:latin typeface="Open Sans" charset="0"/>
                    <a:ea typeface="Open Sans" charset="0"/>
                    <a:cs typeface="Open Sans" charset="0"/>
                  </a:rPr>
                  <a:t> General Assembly passes </a:t>
                </a:r>
                <a:r>
                  <a:rPr lang="en-US" sz="1600" kern="0" dirty="0">
                    <a:latin typeface="Open Sans" charset="0"/>
                    <a:ea typeface="Open Sans" charset="0"/>
                    <a:cs typeface="Open Sans" charset="0"/>
                  </a:rPr>
                  <a:t>the budget and bond bills, and</a:t>
                </a:r>
                <a:r>
                  <a:rPr lang="en-US" sz="1600" b="1" kern="0" dirty="0">
                    <a:latin typeface="Open Sans" charset="0"/>
                    <a:ea typeface="Open Sans" charset="0"/>
                    <a:cs typeface="Open Sans" charset="0"/>
                  </a:rPr>
                  <a:t> </a:t>
                </a:r>
                <a:r>
                  <a:rPr lang="en-US" sz="1600" kern="0" dirty="0">
                    <a:latin typeface="Open Sans" charset="0"/>
                    <a:ea typeface="Open Sans" charset="0"/>
                    <a:cs typeface="Open Sans" charset="0"/>
                  </a:rPr>
                  <a:t>the</a:t>
                </a:r>
                <a:r>
                  <a:rPr lang="en-US" sz="1600" b="1" kern="0" dirty="0">
                    <a:latin typeface="Open Sans" charset="0"/>
                    <a:ea typeface="Open Sans" charset="0"/>
                    <a:cs typeface="Open Sans" charset="0"/>
                  </a:rPr>
                  <a:t> Governor signs</a:t>
                </a:r>
                <a:r>
                  <a:rPr lang="en-US" sz="1600" kern="0" dirty="0">
                    <a:latin typeface="Open Sans" charset="0"/>
                    <a:ea typeface="Open Sans" charset="0"/>
                    <a:cs typeface="Open Sans" charset="0"/>
                  </a:rPr>
                  <a:t> the bills by June 30.</a:t>
                </a:r>
                <a:r>
                  <a:rPr lang="en-US" sz="1600" b="1" kern="0" dirty="0">
                    <a:latin typeface="Open Sans" charset="0"/>
                    <a:ea typeface="Open Sans" charset="0"/>
                    <a:cs typeface="Open Sans" charset="0"/>
                  </a:rPr>
                  <a:t> </a:t>
                </a:r>
              </a:p>
              <a:p>
                <a:pPr marL="0" lvl="1" defTabSz="666750">
                  <a:lnSpc>
                    <a:spcPct val="90000"/>
                  </a:lnSpc>
                  <a:spcBef>
                    <a:spcPct val="0"/>
                  </a:spcBef>
                  <a:spcAft>
                    <a:spcPts val="800"/>
                  </a:spcAft>
                  <a:defRPr/>
                </a:pPr>
                <a:r>
                  <a:rPr lang="en-US" sz="1600" kern="0" dirty="0">
                    <a:latin typeface="Open Sans" charset="0"/>
                    <a:ea typeface="Open Sans" charset="0"/>
                    <a:cs typeface="Open Sans" charset="0"/>
                  </a:rPr>
                  <a:t>The</a:t>
                </a:r>
                <a:r>
                  <a:rPr lang="en-US" sz="1600" b="1" kern="0" dirty="0">
                    <a:latin typeface="Open Sans" charset="0"/>
                    <a:ea typeface="Open Sans" charset="0"/>
                    <a:cs typeface="Open Sans" charset="0"/>
                  </a:rPr>
                  <a:t> new fiscal year begins July 1.</a:t>
                </a:r>
                <a:endParaRPr lang="en-US" sz="1600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9CDB897-431F-7E4C-920C-536D1F050E65}"/>
                </a:ext>
              </a:extLst>
            </p:cNvPr>
            <p:cNvSpPr/>
            <p:nvPr/>
          </p:nvSpPr>
          <p:spPr>
            <a:xfrm rot="16200000">
              <a:off x="489205" y="5164481"/>
              <a:ext cx="876914" cy="1856072"/>
            </a:xfrm>
            <a:prstGeom prst="rect">
              <a:avLst/>
            </a:prstGeom>
            <a:solidFill>
              <a:srgbClr val="102D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vert" wrap="square" lIns="8890" tIns="8891" rIns="8891" bIns="22134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b="1" kern="0" dirty="0">
                <a:solidFill>
                  <a:srgbClr val="FD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6D3D5E9-9AC5-F447-B4C6-825F1C887D06}"/>
                </a:ext>
              </a:extLst>
            </p:cNvPr>
            <p:cNvSpPr/>
            <p:nvPr/>
          </p:nvSpPr>
          <p:spPr>
            <a:xfrm rot="16200000">
              <a:off x="599987" y="4245840"/>
              <a:ext cx="646330" cy="1856063"/>
            </a:xfrm>
            <a:prstGeom prst="rect">
              <a:avLst/>
            </a:prstGeom>
            <a:solidFill>
              <a:srgbClr val="102D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vert" wrap="square" lIns="8890" tIns="8891" rIns="8891" bIns="221347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kern="0" dirty="0">
                <a:solidFill>
                  <a:srgbClr val="FD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316FC76-A14A-2A44-9D13-61EB13D9BF42}"/>
                </a:ext>
              </a:extLst>
            </p:cNvPr>
            <p:cNvSpPr/>
            <p:nvPr/>
          </p:nvSpPr>
          <p:spPr>
            <a:xfrm rot="16200000">
              <a:off x="425454" y="3266832"/>
              <a:ext cx="997642" cy="1856059"/>
            </a:xfrm>
            <a:prstGeom prst="rect">
              <a:avLst/>
            </a:prstGeom>
            <a:solidFill>
              <a:srgbClr val="102D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vert" wrap="square" lIns="8890" tIns="8891" rIns="8891" bIns="22134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b="1" kern="0" dirty="0">
                <a:solidFill>
                  <a:srgbClr val="FD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F5FD045-40F2-C344-AF0A-A4B7F5BD39A9}"/>
                </a:ext>
              </a:extLst>
            </p:cNvPr>
            <p:cNvSpPr/>
            <p:nvPr/>
          </p:nvSpPr>
          <p:spPr>
            <a:xfrm rot="16200000">
              <a:off x="504843" y="2168304"/>
              <a:ext cx="841106" cy="1856066"/>
            </a:xfrm>
            <a:prstGeom prst="rect">
              <a:avLst/>
            </a:prstGeom>
            <a:solidFill>
              <a:srgbClr val="102D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vert" wrap="square" lIns="8890" tIns="8891" rIns="8891" bIns="22134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b="1" kern="0" dirty="0">
                <a:solidFill>
                  <a:srgbClr val="FD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72FD0DD-08E0-E34C-8061-204662BD7482}"/>
                </a:ext>
              </a:extLst>
            </p:cNvPr>
            <p:cNvSpPr/>
            <p:nvPr/>
          </p:nvSpPr>
          <p:spPr>
            <a:xfrm rot="16200000">
              <a:off x="257286" y="899358"/>
              <a:ext cx="1338479" cy="1856070"/>
            </a:xfrm>
            <a:prstGeom prst="rect">
              <a:avLst/>
            </a:prstGeom>
            <a:solidFill>
              <a:srgbClr val="102D4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spcFirstLastPara="0" vert="vert" wrap="square" lIns="8890" tIns="8891" rIns="8891" bIns="221347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b="1" kern="0" dirty="0">
                <a:solidFill>
                  <a:srgbClr val="FD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B3DCFAF-CE37-5D41-AB87-A68DDA8333AB}"/>
                </a:ext>
              </a:extLst>
            </p:cNvPr>
            <p:cNvSpPr/>
            <p:nvPr/>
          </p:nvSpPr>
          <p:spPr bwMode="auto">
            <a:xfrm>
              <a:off x="-4884" y="1038124"/>
              <a:ext cx="155196" cy="5732413"/>
            </a:xfrm>
            <a:prstGeom prst="rect">
              <a:avLst/>
            </a:prstGeom>
            <a:solidFill>
              <a:srgbClr val="C7922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 dirty="0">
                <a:solidFill>
                  <a:prstClr val="black"/>
                </a:solidFill>
                <a:latin typeface="Symbol" pitchFamily="18" charset="2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E2C25F7-6BE5-7949-B855-187640C0A728}"/>
              </a:ext>
            </a:extLst>
          </p:cNvPr>
          <p:cNvSpPr txBox="1"/>
          <p:nvPr/>
        </p:nvSpPr>
        <p:spPr>
          <a:xfrm>
            <a:off x="198378" y="1421028"/>
            <a:ext cx="1599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b="1" kern="0" dirty="0">
                <a:solidFill>
                  <a:srgbClr val="FD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-December</a:t>
            </a:r>
          </a:p>
          <a:p>
            <a:pPr defTabSz="914400">
              <a:defRPr/>
            </a:pPr>
            <a:endParaRPr lang="en-US" kern="0" dirty="0">
              <a:solidFill>
                <a:prstClr val="black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10285F7-7EBE-1E43-9618-7EBACCFEFD56}"/>
              </a:ext>
            </a:extLst>
          </p:cNvPr>
          <p:cNvSpPr txBox="1"/>
          <p:nvPr/>
        </p:nvSpPr>
        <p:spPr>
          <a:xfrm>
            <a:off x="198378" y="2948753"/>
            <a:ext cx="132230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FD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55913A0-66DE-DF4B-8865-FE30DDB07BD7}"/>
              </a:ext>
            </a:extLst>
          </p:cNvPr>
          <p:cNvSpPr txBox="1"/>
          <p:nvPr/>
        </p:nvSpPr>
        <p:spPr>
          <a:xfrm>
            <a:off x="198378" y="3979126"/>
            <a:ext cx="15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b="1" kern="0" dirty="0">
                <a:solidFill>
                  <a:srgbClr val="FD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January - April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3279DA-3850-4D48-B6D0-7ED1C63341C3}"/>
              </a:ext>
            </a:extLst>
          </p:cNvPr>
          <p:cNvSpPr txBox="1"/>
          <p:nvPr/>
        </p:nvSpPr>
        <p:spPr>
          <a:xfrm>
            <a:off x="198378" y="5091475"/>
            <a:ext cx="166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b="1" kern="0" dirty="0">
                <a:solidFill>
                  <a:srgbClr val="FD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charset="0"/>
                <a:ea typeface="Open Sans" charset="0"/>
                <a:cs typeface="Open Sans" charset="0"/>
              </a:rPr>
              <a:t>May</a:t>
            </a:r>
            <a:endParaRPr lang="en-US" kern="0" dirty="0">
              <a:solidFill>
                <a:srgbClr val="FDFD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ACB2156-22A9-2045-A1AC-3AAA4DB190C0}"/>
              </a:ext>
            </a:extLst>
          </p:cNvPr>
          <p:cNvSpPr txBox="1"/>
          <p:nvPr/>
        </p:nvSpPr>
        <p:spPr>
          <a:xfrm>
            <a:off x="198378" y="5971213"/>
            <a:ext cx="1700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b="1" kern="0" dirty="0">
                <a:solidFill>
                  <a:srgbClr val="FDFD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 30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3C4956B-F405-C448-8D5D-576A5CEF7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71" y="6114019"/>
            <a:ext cx="209579" cy="523948"/>
          </a:xfrm>
          <a:prstGeom prst="rect">
            <a:avLst/>
          </a:prstGeom>
        </p:spPr>
      </p:pic>
      <p:sp>
        <p:nvSpPr>
          <p:cNvPr id="64" name="Slide Number Placeholder 3">
            <a:extLst>
              <a:ext uri="{FF2B5EF4-FFF2-40B4-BE49-F238E27FC236}">
                <a16:creationId xmlns:a16="http://schemas.microsoft.com/office/drawing/2014/main" id="{E452173B-8A8B-4A45-BFA5-63DDCCDC49FA}"/>
              </a:ext>
            </a:extLst>
          </p:cNvPr>
          <p:cNvSpPr txBox="1">
            <a:spLocks/>
          </p:cNvSpPr>
          <p:nvPr/>
        </p:nvSpPr>
        <p:spPr bwMode="black">
          <a:xfrm>
            <a:off x="7010400" y="6384724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defTabSz="914400">
              <a:defRPr/>
            </a:pPr>
            <a:fld id="{4F77FFA4-CFC4-4D70-AC2D-FE753F3465F5}" type="slidenum">
              <a:rPr lang="en-US" altLang="en-US">
                <a:solidFill>
                  <a:srgbClr val="1F497D"/>
                </a:solidFill>
                <a:latin typeface="Open Sans" charset="0"/>
                <a:ea typeface="Open Sans" charset="0"/>
                <a:cs typeface="Open Sans" charset="0"/>
              </a:rPr>
              <a:pPr defTabSz="914400">
                <a:defRPr/>
              </a:pPr>
              <a:t>15</a:t>
            </a:fld>
            <a:endParaRPr lang="en-US" altLang="en-US" dirty="0">
              <a:solidFill>
                <a:srgbClr val="1F497D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5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24FCA-F7C4-9C19-770F-AEBB12304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0B8777E7-F15F-0868-F7FF-8D59874828C4}"/>
              </a:ext>
            </a:extLst>
          </p:cNvPr>
          <p:cNvSpPr txBox="1"/>
          <p:nvPr/>
        </p:nvSpPr>
        <p:spPr>
          <a:xfrm>
            <a:off x="317441" y="504201"/>
            <a:ext cx="86898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CA732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Responsibly managing our state budget remains a priority.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DCA732"/>
              </a:solidFill>
              <a:effectLst/>
              <a:highlight>
                <a:srgbClr val="00FFFF"/>
              </a:highligh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grpSp>
        <p:nvGrpSpPr>
          <p:cNvPr id="38" name="Group 11">
            <a:extLst>
              <a:ext uri="{FF2B5EF4-FFF2-40B4-BE49-F238E27FC236}">
                <a16:creationId xmlns:a16="http://schemas.microsoft.com/office/drawing/2014/main" id="{6429FC25-71B0-717F-133D-F12DB6558CEE}"/>
              </a:ext>
            </a:extLst>
          </p:cNvPr>
          <p:cNvGrpSpPr/>
          <p:nvPr/>
        </p:nvGrpSpPr>
        <p:grpSpPr>
          <a:xfrm>
            <a:off x="136680" y="2715390"/>
            <a:ext cx="2876293" cy="2818601"/>
            <a:chOff x="-653941" y="776434"/>
            <a:chExt cx="5956423" cy="5428707"/>
          </a:xfrm>
        </p:grpSpPr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15FBFEDE-4DC5-73EB-B026-8F58D32C983E}"/>
                </a:ext>
              </a:extLst>
            </p:cNvPr>
            <p:cNvSpPr txBox="1"/>
            <p:nvPr/>
          </p:nvSpPr>
          <p:spPr>
            <a:xfrm>
              <a:off x="-653941" y="776434"/>
              <a:ext cx="5956423" cy="14226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BENCHMARK SPENDING</a:t>
              </a:r>
            </a:p>
          </p:txBody>
        </p:sp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F26CD3D2-40C2-22FC-5E11-7A867A22EA84}"/>
                </a:ext>
              </a:extLst>
            </p:cNvPr>
            <p:cNvSpPr txBox="1"/>
            <p:nvPr/>
          </p:nvSpPr>
          <p:spPr>
            <a:xfrm>
              <a:off x="-396228" y="3241208"/>
              <a:ext cx="5259677" cy="296393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50" b="0" i="1" u="none" strike="noStrike" kern="1200" cap="none" spc="4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 </a:t>
              </a:r>
              <a:r>
                <a:rPr kumimoji="0" lang="en-US" sz="2000" b="0" i="1" u="none" strike="noStrike" kern="1200" cap="none" spc="4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Measuring operating budget growth against a sustainable benchmark (EO#21)</a:t>
              </a:r>
            </a:p>
          </p:txBody>
        </p:sp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D4F7A43F-AF55-933D-D83E-B251B8AFD55C}"/>
              </a:ext>
            </a:extLst>
          </p:cNvPr>
          <p:cNvGrpSpPr/>
          <p:nvPr/>
        </p:nvGrpSpPr>
        <p:grpSpPr>
          <a:xfrm>
            <a:off x="3161597" y="2700691"/>
            <a:ext cx="2969430" cy="3141076"/>
            <a:chOff x="-653941" y="740622"/>
            <a:chExt cx="6300365" cy="6049802"/>
          </a:xfrm>
        </p:grpSpPr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8DA3F9C5-85BE-2487-AD30-2D3E552AD93C}"/>
                </a:ext>
              </a:extLst>
            </p:cNvPr>
            <p:cNvSpPr txBox="1"/>
            <p:nvPr/>
          </p:nvSpPr>
          <p:spPr>
            <a:xfrm>
              <a:off x="-653941" y="740622"/>
              <a:ext cx="6300365" cy="21340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BUDGET STABILIZATION FUND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8B29F5B7-5ABB-256B-DC49-BCE3ACBE5E65}"/>
                </a:ext>
              </a:extLst>
            </p:cNvPr>
            <p:cNvSpPr txBox="1"/>
            <p:nvPr/>
          </p:nvSpPr>
          <p:spPr>
            <a:xfrm>
              <a:off x="31736" y="3233706"/>
              <a:ext cx="4997189" cy="35567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4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Using extraordinary revenues to build reserves available to cover future revenue shortfalls </a:t>
              </a:r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B16B608D-9B65-E51D-B9B1-C9ABFDCF0440}"/>
              </a:ext>
            </a:extLst>
          </p:cNvPr>
          <p:cNvGrpSpPr/>
          <p:nvPr/>
        </p:nvGrpSpPr>
        <p:grpSpPr>
          <a:xfrm>
            <a:off x="6252604" y="2769026"/>
            <a:ext cx="2754713" cy="3072741"/>
            <a:chOff x="-653941" y="872237"/>
            <a:chExt cx="5956423" cy="5918189"/>
          </a:xfrm>
        </p:grpSpPr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B906885C-08F6-F463-F327-1ACA7A919BB5}"/>
                </a:ext>
              </a:extLst>
            </p:cNvPr>
            <p:cNvSpPr txBox="1"/>
            <p:nvPr/>
          </p:nvSpPr>
          <p:spPr>
            <a:xfrm>
              <a:off x="-653941" y="872237"/>
              <a:ext cx="5956423" cy="142268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 Bold"/>
                  <a:ea typeface="+mn-ea"/>
                  <a:cs typeface="+mn-cs"/>
                </a:rPr>
                <a:t>RESPONSIBLE BUDGETING</a:t>
              </a:r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EC281B2E-1E88-AC22-743A-1601D8E00E41}"/>
                </a:ext>
              </a:extLst>
            </p:cNvPr>
            <p:cNvSpPr txBox="1"/>
            <p:nvPr/>
          </p:nvSpPr>
          <p:spPr>
            <a:xfrm>
              <a:off x="-269079" y="3233707"/>
              <a:ext cx="5302480" cy="35567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1200" cap="none" spc="4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Directing one-time revenues </a:t>
              </a:r>
              <a:r>
                <a:rPr kumimoji="0" lang="en-US" sz="2000" b="0" i="1" u="none" strike="noStrike" kern="1200" cap="none" spc="4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  <a:sym typeface="Wingdings" pitchFamily="2" charset="2"/>
                </a:rPr>
                <a:t>to </a:t>
              </a:r>
              <a:r>
                <a:rPr kumimoji="0" lang="en-US" sz="2000" b="0" i="1" u="none" strike="noStrike" kern="1200" cap="none" spc="42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one-time investments that support long-term economic growth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CE4694-AD37-39DB-F649-D02CC2B6B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012974" y="2263328"/>
            <a:ext cx="0" cy="3919767"/>
          </a:xfrm>
          <a:prstGeom prst="line">
            <a:avLst/>
          </a:prstGeom>
          <a:ln w="19050">
            <a:solidFill>
              <a:srgbClr val="DCA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9E0A86-9DAD-C479-4DB7-B39E3EBCC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191815" y="2263328"/>
            <a:ext cx="0" cy="3919767"/>
          </a:xfrm>
          <a:prstGeom prst="line">
            <a:avLst/>
          </a:prstGeom>
          <a:ln w="19050">
            <a:solidFill>
              <a:srgbClr val="DCA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74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932B1BB-BD1A-524D-A9FE-681EC3BCF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864157"/>
              </p:ext>
            </p:extLst>
          </p:nvPr>
        </p:nvGraphicFramePr>
        <p:xfrm>
          <a:off x="243281" y="1195705"/>
          <a:ext cx="8657437" cy="5602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67CB49D-740D-489E-A994-8BE351AF21E7}"/>
              </a:ext>
            </a:extLst>
          </p:cNvPr>
          <p:cNvSpPr txBox="1"/>
          <p:nvPr/>
        </p:nvSpPr>
        <p:spPr>
          <a:xfrm>
            <a:off x="7087951" y="5254013"/>
            <a:ext cx="1190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FY25 Forecast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97AA23-29A5-B7BC-44DA-6C2A30680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9408" y="6114018"/>
            <a:ext cx="209579" cy="523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B4434A-A65A-D0E6-9E4A-69062228E1F1}"/>
              </a:ext>
            </a:extLst>
          </p:cNvPr>
          <p:cNvSpPr txBox="1"/>
          <p:nvPr/>
        </p:nvSpPr>
        <p:spPr>
          <a:xfrm>
            <a:off x="8648284" y="6375992"/>
            <a:ext cx="405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8068FA-B84F-7DAB-4044-FDC2435B10D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42325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Following Benchmark Creates</a:t>
            </a:r>
          </a:p>
          <a:p>
            <a:r>
              <a:rPr lang="en-US" sz="2400" i="1" dirty="0">
                <a:solidFill>
                  <a:schemeClr val="bg1"/>
                </a:solidFill>
                <a:latin typeface="Georgia" panose="02040502050405020303" pitchFamily="18" charset="0"/>
                <a:ea typeface="Open Sans" panose="020B0606030504020204" pitchFamily="34" charset="0"/>
                <a:cs typeface="Open Sans" panose="020B0606030504020204" pitchFamily="34" charset="0"/>
              </a:rPr>
              <a:t>Sustainable Budget Growth with Volatile Revenue</a:t>
            </a:r>
            <a:endParaRPr lang="en-US" sz="2400" i="1" dirty="0">
              <a:solidFill>
                <a:schemeClr val="bg1"/>
              </a:solidFill>
              <a:latin typeface="Georgia" panose="02040502050405020303" pitchFamily="18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790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02321C-36BF-5337-13FB-E8A85B490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201D5101-5865-52E8-ABC5-15A6CA7DF39F}"/>
              </a:ext>
            </a:extLst>
          </p:cNvPr>
          <p:cNvSpPr txBox="1">
            <a:spLocks/>
          </p:cNvSpPr>
          <p:nvPr/>
        </p:nvSpPr>
        <p:spPr bwMode="black">
          <a:xfrm>
            <a:off x="7023737" y="6384723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7FFA4-CFC4-4D70-AC2D-FE753F3465F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8AC115-ADDD-9929-FDF7-F25A74360C92}"/>
              </a:ext>
            </a:extLst>
          </p:cNvPr>
          <p:cNvSpPr txBox="1"/>
          <p:nvPr/>
        </p:nvSpPr>
        <p:spPr>
          <a:xfrm>
            <a:off x="2939940" y="6497379"/>
            <a:ext cx="3308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*assumes 5.0% operating budget growth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C2CA22-9031-C257-646A-E6DE0175F28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12933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of Benchmark </a:t>
            </a:r>
            <a:b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Operating / Capital / Reserves </a:t>
            </a:r>
            <a:b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(in millions)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10B87F5-4AE7-E31E-FD27-00D86F094588}"/>
              </a:ext>
            </a:extLst>
          </p:cNvPr>
          <p:cNvSpPr txBox="1">
            <a:spLocks/>
          </p:cNvSpPr>
          <p:nvPr/>
        </p:nvSpPr>
        <p:spPr>
          <a:xfrm>
            <a:off x="228600" y="1254818"/>
            <a:ext cx="43434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Operating Budget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86587EB-7A43-3BBA-3641-71C3A48D8EA6}"/>
              </a:ext>
            </a:extLst>
          </p:cNvPr>
          <p:cNvSpPr txBox="1">
            <a:spLocks/>
          </p:cNvSpPr>
          <p:nvPr/>
        </p:nvSpPr>
        <p:spPr>
          <a:xfrm>
            <a:off x="4530460" y="1300197"/>
            <a:ext cx="43434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Capital Budget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2473E13-AFB2-88A7-5055-BFF2E99895CB}"/>
              </a:ext>
            </a:extLst>
          </p:cNvPr>
          <p:cNvSpPr txBox="1">
            <a:spLocks/>
          </p:cNvSpPr>
          <p:nvPr/>
        </p:nvSpPr>
        <p:spPr>
          <a:xfrm>
            <a:off x="250892" y="3898788"/>
            <a:ext cx="43434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Other Post-Employment Benefits (OPEB)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E63B152-909F-9FB8-F49A-EF66DB811FE4}"/>
              </a:ext>
            </a:extLst>
          </p:cNvPr>
          <p:cNvSpPr txBox="1">
            <a:spLocks/>
          </p:cNvSpPr>
          <p:nvPr/>
        </p:nvSpPr>
        <p:spPr>
          <a:xfrm>
            <a:off x="4594292" y="3888885"/>
            <a:ext cx="43434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Budget Stabilization Fund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1FEA4A1-23DE-3D8F-F327-0F96DF8E0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765364"/>
              </p:ext>
            </p:extLst>
          </p:nvPr>
        </p:nvGraphicFramePr>
        <p:xfrm>
          <a:off x="228600" y="1432982"/>
          <a:ext cx="43434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5D8C786A-C412-8304-E982-72B57BD5E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124482"/>
              </p:ext>
            </p:extLst>
          </p:nvPr>
        </p:nvGraphicFramePr>
        <p:xfrm>
          <a:off x="4576630" y="1432982"/>
          <a:ext cx="43434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E8419E36-D22F-D44D-01D0-9AE219328F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2468373"/>
              </p:ext>
            </p:extLst>
          </p:nvPr>
        </p:nvGraphicFramePr>
        <p:xfrm>
          <a:off x="4530460" y="4026045"/>
          <a:ext cx="43434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D14E195E-0605-CDF8-0F7D-181D80358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3024192"/>
              </p:ext>
            </p:extLst>
          </p:nvPr>
        </p:nvGraphicFramePr>
        <p:xfrm>
          <a:off x="206308" y="4041476"/>
          <a:ext cx="434340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0330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C1AF34-8507-8749-A8A6-3CBDF62B4601}"/>
              </a:ext>
            </a:extLst>
          </p:cNvPr>
          <p:cNvSpPr/>
          <p:nvPr/>
        </p:nvSpPr>
        <p:spPr>
          <a:xfrm>
            <a:off x="8443699" y="6098352"/>
            <a:ext cx="517423" cy="69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}}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5FFCB-5672-354C-B201-7E3E59AC7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71" y="6114019"/>
            <a:ext cx="209579" cy="52394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9036B09-1ABB-A04E-93EE-1DC91B8A099C}"/>
              </a:ext>
            </a:extLst>
          </p:cNvPr>
          <p:cNvSpPr txBox="1">
            <a:spLocks/>
          </p:cNvSpPr>
          <p:nvPr/>
        </p:nvSpPr>
        <p:spPr bwMode="black">
          <a:xfrm>
            <a:off x="7010400" y="6384724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defTabSz="914400">
              <a:defRPr/>
            </a:pPr>
            <a:fld id="{4F77FFA4-CFC4-4D70-AC2D-FE753F3465F5}" type="slidenum">
              <a:rPr lang="en-US" altLang="en-US">
                <a:solidFill>
                  <a:srgbClr val="1F497D"/>
                </a:solidFill>
                <a:latin typeface="Open Sans" charset="0"/>
                <a:ea typeface="Open Sans" charset="0"/>
                <a:cs typeface="Open Sans" charset="0"/>
              </a:rPr>
              <a:pPr defTabSz="914400">
                <a:defRPr/>
              </a:pPr>
              <a:t>5</a:t>
            </a:fld>
            <a:endParaRPr lang="en-US" altLang="en-US" dirty="0">
              <a:solidFill>
                <a:srgbClr val="1F497D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0ACFDC-D9F6-3946-A223-EE3AA5AA6E3C}"/>
              </a:ext>
            </a:extLst>
          </p:cNvPr>
          <p:cNvSpPr/>
          <p:nvPr/>
        </p:nvSpPr>
        <p:spPr>
          <a:xfrm>
            <a:off x="8457036" y="6098351"/>
            <a:ext cx="517423" cy="693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000" kern="0" dirty="0">
                <a:solidFill>
                  <a:prstClr val="white"/>
                </a:solidFill>
                <a:latin typeface="Calibri" panose="020F0502020204030204"/>
              </a:rPr>
              <a:t>}}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426371-080C-9A40-8653-D6479B38D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08" y="6114018"/>
            <a:ext cx="209579" cy="523948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E0A9E0F9-9167-AC4D-873A-ABB01F334286}"/>
              </a:ext>
            </a:extLst>
          </p:cNvPr>
          <p:cNvSpPr txBox="1">
            <a:spLocks/>
          </p:cNvSpPr>
          <p:nvPr/>
        </p:nvSpPr>
        <p:spPr bwMode="black">
          <a:xfrm>
            <a:off x="6932532" y="6398365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defTabSz="914400">
              <a:defRPr/>
            </a:pPr>
            <a:fld id="{4F77FFA4-CFC4-4D70-AC2D-FE753F3465F5}" type="slidenum">
              <a:rPr lang="en-US" altLang="en-US">
                <a:solidFill>
                  <a:srgbClr val="1F497D"/>
                </a:solidFill>
                <a:latin typeface="Open Sans" charset="0"/>
                <a:ea typeface="Open Sans" charset="0"/>
                <a:cs typeface="Open Sans" charset="0"/>
              </a:rPr>
              <a:pPr defTabSz="914400">
                <a:defRPr/>
              </a:pPr>
              <a:t>5</a:t>
            </a:fld>
            <a:endParaRPr lang="en-US" altLang="en-US" dirty="0">
              <a:solidFill>
                <a:srgbClr val="1F497D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DC4C8B37-B7E8-6A44-A896-EE84EA08569A}"/>
              </a:ext>
            </a:extLst>
          </p:cNvPr>
          <p:cNvSpPr/>
          <p:nvPr/>
        </p:nvSpPr>
        <p:spPr bwMode="auto">
          <a:xfrm>
            <a:off x="5695774" y="3652275"/>
            <a:ext cx="357395" cy="449296"/>
          </a:xfrm>
          <a:prstGeom prst="righ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EEECE1"/>
              </a:solidFill>
              <a:latin typeface="Symbol" pitchFamily="18" charset="2"/>
              <a:cs typeface="Arial" panose="020B0604020202020204" pitchFamily="34" charset="0"/>
            </a:endParaRPr>
          </a:p>
        </p:txBody>
      </p: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848DB0B2-82B0-D444-A30A-84E34201F047}"/>
              </a:ext>
            </a:extLst>
          </p:cNvPr>
          <p:cNvSpPr/>
          <p:nvPr/>
        </p:nvSpPr>
        <p:spPr bwMode="auto">
          <a:xfrm>
            <a:off x="6339082" y="3652273"/>
            <a:ext cx="234859" cy="1041550"/>
          </a:xfrm>
          <a:prstGeom prst="rightBracke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EEECE1"/>
              </a:solidFill>
              <a:latin typeface="Symbol" pitchFamily="18" charset="2"/>
              <a:cs typeface="Arial" panose="020B0604020202020204" pitchFamily="34" charset="0"/>
            </a:endParaRPr>
          </a:p>
        </p:txBody>
      </p:sp>
      <p:sp>
        <p:nvSpPr>
          <p:cNvPr id="68" name="Freeform: Shape 17">
            <a:extLst>
              <a:ext uri="{FF2B5EF4-FFF2-40B4-BE49-F238E27FC236}">
                <a16:creationId xmlns:a16="http://schemas.microsoft.com/office/drawing/2014/main" id="{29255976-63D3-ED4A-8056-0541BB6F8DDF}"/>
              </a:ext>
            </a:extLst>
          </p:cNvPr>
          <p:cNvSpPr/>
          <p:nvPr/>
        </p:nvSpPr>
        <p:spPr>
          <a:xfrm>
            <a:off x="3574645" y="1478597"/>
            <a:ext cx="4686974" cy="821104"/>
          </a:xfrm>
          <a:prstGeom prst="rect">
            <a:avLst/>
          </a:prstGeom>
          <a:noFill/>
          <a:ln w="12700" cap="flat" cmpd="sng" algn="ctr">
            <a:solidFill>
              <a:srgbClr val="0096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E662D0A-1CA1-A34C-A760-1E9DD2E12EF3}"/>
              </a:ext>
            </a:extLst>
          </p:cNvPr>
          <p:cNvSpPr>
            <a:spLocks/>
          </p:cNvSpPr>
          <p:nvPr/>
        </p:nvSpPr>
        <p:spPr bwMode="auto">
          <a:xfrm>
            <a:off x="3170549" y="1467879"/>
            <a:ext cx="821632" cy="819094"/>
          </a:xfrm>
          <a:prstGeom prst="ellipse">
            <a:avLst/>
          </a:prstGeom>
          <a:solidFill>
            <a:srgbClr val="0096FF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701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Freeform: Shape 20">
            <a:extLst>
              <a:ext uri="{FF2B5EF4-FFF2-40B4-BE49-F238E27FC236}">
                <a16:creationId xmlns:a16="http://schemas.microsoft.com/office/drawing/2014/main" id="{1D6714E2-5200-7040-AFD2-817452A23E54}"/>
              </a:ext>
            </a:extLst>
          </p:cNvPr>
          <p:cNvSpPr/>
          <p:nvPr/>
        </p:nvSpPr>
        <p:spPr>
          <a:xfrm>
            <a:off x="3574645" y="5292914"/>
            <a:ext cx="4686974" cy="821104"/>
          </a:xfrm>
          <a:prstGeom prst="rect">
            <a:avLst/>
          </a:prstGeom>
          <a:noFill/>
          <a:ln w="12700" cap="flat" cmpd="sng" algn="ctr">
            <a:solidFill>
              <a:srgbClr val="3176B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1" name="Freeform 9">
            <a:extLst>
              <a:ext uri="{FF2B5EF4-FFF2-40B4-BE49-F238E27FC236}">
                <a16:creationId xmlns:a16="http://schemas.microsoft.com/office/drawing/2014/main" id="{F298DBDB-45C2-B945-95C3-0ADABC0A948F}"/>
              </a:ext>
            </a:extLst>
          </p:cNvPr>
          <p:cNvSpPr>
            <a:spLocks/>
          </p:cNvSpPr>
          <p:nvPr/>
        </p:nvSpPr>
        <p:spPr bwMode="auto">
          <a:xfrm>
            <a:off x="3170549" y="5283842"/>
            <a:ext cx="821632" cy="819094"/>
          </a:xfrm>
          <a:prstGeom prst="ellipse">
            <a:avLst/>
          </a:prstGeom>
          <a:solidFill>
            <a:srgbClr val="3176B6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701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Freeform: Shape 23">
            <a:extLst>
              <a:ext uri="{FF2B5EF4-FFF2-40B4-BE49-F238E27FC236}">
                <a16:creationId xmlns:a16="http://schemas.microsoft.com/office/drawing/2014/main" id="{DE853CAC-3683-544E-84D9-9AD7F471BE17}"/>
              </a:ext>
            </a:extLst>
          </p:cNvPr>
          <p:cNvSpPr/>
          <p:nvPr/>
        </p:nvSpPr>
        <p:spPr>
          <a:xfrm>
            <a:off x="4097961" y="4182272"/>
            <a:ext cx="4549821" cy="978051"/>
          </a:xfrm>
          <a:prstGeom prst="rect">
            <a:avLst/>
          </a:prstGeom>
          <a:noFill/>
          <a:ln w="12700" cap="flat" cmpd="sng" algn="ctr">
            <a:solidFill>
              <a:srgbClr val="00A5B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3" name="Freeform 9">
            <a:extLst>
              <a:ext uri="{FF2B5EF4-FFF2-40B4-BE49-F238E27FC236}">
                <a16:creationId xmlns:a16="http://schemas.microsoft.com/office/drawing/2014/main" id="{6AD7E875-3BE0-B142-B304-6349BB337AD8}"/>
              </a:ext>
            </a:extLst>
          </p:cNvPr>
          <p:cNvSpPr>
            <a:spLocks/>
          </p:cNvSpPr>
          <p:nvPr/>
        </p:nvSpPr>
        <p:spPr bwMode="auto">
          <a:xfrm>
            <a:off x="3693861" y="4265679"/>
            <a:ext cx="821632" cy="819094"/>
          </a:xfrm>
          <a:prstGeom prst="ellipse">
            <a:avLst/>
          </a:prstGeom>
          <a:solidFill>
            <a:srgbClr val="00A5BD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701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Freeform: Shape 26">
            <a:extLst>
              <a:ext uri="{FF2B5EF4-FFF2-40B4-BE49-F238E27FC236}">
                <a16:creationId xmlns:a16="http://schemas.microsoft.com/office/drawing/2014/main" id="{0E39C3D2-E2F2-9C42-8031-645DF5D2A12D}"/>
              </a:ext>
            </a:extLst>
          </p:cNvPr>
          <p:cNvSpPr/>
          <p:nvPr/>
        </p:nvSpPr>
        <p:spPr>
          <a:xfrm>
            <a:off x="4097958" y="2393269"/>
            <a:ext cx="4549823" cy="821104"/>
          </a:xfrm>
          <a:prstGeom prst="rect">
            <a:avLst/>
          </a:prstGeom>
          <a:noFill/>
          <a:ln w="12700" cap="flat" cmpd="sng" algn="ctr">
            <a:solidFill>
              <a:srgbClr val="18386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Freeform 9">
            <a:extLst>
              <a:ext uri="{FF2B5EF4-FFF2-40B4-BE49-F238E27FC236}">
                <a16:creationId xmlns:a16="http://schemas.microsoft.com/office/drawing/2014/main" id="{C1888F17-E2FE-6A4B-9499-0F1D61C5D952}"/>
              </a:ext>
            </a:extLst>
          </p:cNvPr>
          <p:cNvSpPr>
            <a:spLocks/>
          </p:cNvSpPr>
          <p:nvPr/>
        </p:nvSpPr>
        <p:spPr bwMode="auto">
          <a:xfrm>
            <a:off x="3693860" y="2395997"/>
            <a:ext cx="821632" cy="819094"/>
          </a:xfrm>
          <a:prstGeom prst="ellipse">
            <a:avLst/>
          </a:prstGeom>
          <a:solidFill>
            <a:srgbClr val="193C67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IN" sz="2701" b="1" kern="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6" name="Freeform: Shape 29">
            <a:extLst>
              <a:ext uri="{FF2B5EF4-FFF2-40B4-BE49-F238E27FC236}">
                <a16:creationId xmlns:a16="http://schemas.microsoft.com/office/drawing/2014/main" id="{E91A2EE7-2744-2B43-B59A-9938861C5D59}"/>
              </a:ext>
            </a:extLst>
          </p:cNvPr>
          <p:cNvSpPr/>
          <p:nvPr/>
        </p:nvSpPr>
        <p:spPr>
          <a:xfrm>
            <a:off x="4510483" y="3292360"/>
            <a:ext cx="4228504" cy="821104"/>
          </a:xfrm>
          <a:prstGeom prst="rect">
            <a:avLst/>
          </a:prstGeom>
          <a:noFill/>
          <a:ln w="12700" cap="flat" cmpd="sng" algn="ctr">
            <a:solidFill>
              <a:srgbClr val="DCA7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Freeform 9">
            <a:extLst>
              <a:ext uri="{FF2B5EF4-FFF2-40B4-BE49-F238E27FC236}">
                <a16:creationId xmlns:a16="http://schemas.microsoft.com/office/drawing/2014/main" id="{7EABAEB5-CA15-A340-A49D-D2EE6CA49B65}"/>
              </a:ext>
            </a:extLst>
          </p:cNvPr>
          <p:cNvSpPr>
            <a:spLocks/>
          </p:cNvSpPr>
          <p:nvPr/>
        </p:nvSpPr>
        <p:spPr bwMode="auto">
          <a:xfrm>
            <a:off x="4101445" y="3297147"/>
            <a:ext cx="821632" cy="819094"/>
          </a:xfrm>
          <a:prstGeom prst="ellipse">
            <a:avLst/>
          </a:prstGeom>
          <a:solidFill>
            <a:srgbClr val="AB8225"/>
          </a:solidFill>
          <a:ln>
            <a:noFill/>
          </a:ln>
          <a:effectLst>
            <a:outerShdw blurRad="190500" dist="114300" dir="9600000" sx="93000" sy="93000" algn="tr" rotWithShape="0">
              <a:prstClr val="black">
                <a:alpha val="44000"/>
              </a:prstClr>
            </a:outerShdw>
          </a:effectLst>
        </p:spPr>
        <p:txBody>
          <a:bodyPr vert="horz" wrap="square" lIns="68598" tIns="34299" rIns="68598" bIns="34299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IN" sz="2701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6365BDA-1937-9D45-95D2-DB05887069A2}"/>
              </a:ext>
            </a:extLst>
          </p:cNvPr>
          <p:cNvSpPr/>
          <p:nvPr/>
        </p:nvSpPr>
        <p:spPr>
          <a:xfrm>
            <a:off x="242568" y="2680627"/>
            <a:ext cx="2021945" cy="202194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Circle: Hollow 3">
            <a:extLst>
              <a:ext uri="{FF2B5EF4-FFF2-40B4-BE49-F238E27FC236}">
                <a16:creationId xmlns:a16="http://schemas.microsoft.com/office/drawing/2014/main" id="{5D495183-D768-0D4C-A475-3253D0F63625}"/>
              </a:ext>
            </a:extLst>
          </p:cNvPr>
          <p:cNvSpPr/>
          <p:nvPr/>
        </p:nvSpPr>
        <p:spPr>
          <a:xfrm>
            <a:off x="181795" y="2619854"/>
            <a:ext cx="2143491" cy="2143490"/>
          </a:xfrm>
          <a:prstGeom prst="donut">
            <a:avLst>
              <a:gd name="adj" fmla="val 6247"/>
            </a:avLst>
          </a:prstGeom>
          <a:gradFill flip="none" rotWithShape="1">
            <a:gsLst>
              <a:gs pos="0">
                <a:sysClr val="window" lastClr="FFFFFF">
                  <a:lumMod val="7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152400" dist="63500" dir="2700000" sx="91000" sy="91000" algn="tl" rotWithShape="0">
              <a:prstClr val="black">
                <a:alpha val="8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0" name="Block Arc 79">
            <a:extLst>
              <a:ext uri="{FF2B5EF4-FFF2-40B4-BE49-F238E27FC236}">
                <a16:creationId xmlns:a16="http://schemas.microsoft.com/office/drawing/2014/main" id="{EBBC8723-389B-EF4B-A806-53916A03ACB9}"/>
              </a:ext>
            </a:extLst>
          </p:cNvPr>
          <p:cNvSpPr/>
          <p:nvPr/>
        </p:nvSpPr>
        <p:spPr>
          <a:xfrm rot="5400000">
            <a:off x="-85079" y="2352979"/>
            <a:ext cx="2677236" cy="2677236"/>
          </a:xfrm>
          <a:prstGeom prst="blockArc">
            <a:avLst>
              <a:gd name="adj1" fmla="val 10663619"/>
              <a:gd name="adj2" fmla="val 237526"/>
              <a:gd name="adj3" fmla="val 2387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Arc 80">
            <a:extLst>
              <a:ext uri="{FF2B5EF4-FFF2-40B4-BE49-F238E27FC236}">
                <a16:creationId xmlns:a16="http://schemas.microsoft.com/office/drawing/2014/main" id="{122EA114-5F65-DE47-9CB8-B731874B8BF8}"/>
              </a:ext>
            </a:extLst>
          </p:cNvPr>
          <p:cNvSpPr/>
          <p:nvPr/>
        </p:nvSpPr>
        <p:spPr>
          <a:xfrm>
            <a:off x="-425935" y="2012124"/>
            <a:ext cx="3358948" cy="3358947"/>
          </a:xfrm>
          <a:prstGeom prst="arc">
            <a:avLst>
              <a:gd name="adj1" fmla="val 16030429"/>
              <a:gd name="adj2" fmla="val 5480743"/>
            </a:avLst>
          </a:prstGeom>
          <a:noFill/>
          <a:ln w="19050" cap="flat" cmpd="sng" algn="ctr">
            <a:solidFill>
              <a:sysClr val="window" lastClr="FFFFFF">
                <a:lumMod val="85000"/>
              </a:sys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7E453F0-3E5C-E64F-8E7A-B39093D4AAAC}"/>
              </a:ext>
            </a:extLst>
          </p:cNvPr>
          <p:cNvSpPr txBox="1"/>
          <p:nvPr/>
        </p:nvSpPr>
        <p:spPr>
          <a:xfrm>
            <a:off x="4719862" y="2457332"/>
            <a:ext cx="3874956" cy="66608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Appropriates </a:t>
            </a:r>
            <a:r>
              <a:rPr lang="en-US" sz="1600" b="1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 than 98% </a:t>
            </a:r>
            <a:r>
              <a:rPr lang="en-US" sz="1600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revenues</a:t>
            </a:r>
            <a:endParaRPr lang="en-US" sz="1600" b="1" kern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Circle: Hollow 40">
            <a:extLst>
              <a:ext uri="{FF2B5EF4-FFF2-40B4-BE49-F238E27FC236}">
                <a16:creationId xmlns:a16="http://schemas.microsoft.com/office/drawing/2014/main" id="{7A894EF9-FD14-CF4A-A1D5-F477D3042BF4}"/>
              </a:ext>
            </a:extLst>
          </p:cNvPr>
          <p:cNvSpPr/>
          <p:nvPr/>
        </p:nvSpPr>
        <p:spPr>
          <a:xfrm>
            <a:off x="1526595" y="2340831"/>
            <a:ext cx="234295" cy="234295"/>
          </a:xfrm>
          <a:prstGeom prst="donut">
            <a:avLst>
              <a:gd name="adj" fmla="val 31204"/>
            </a:avLst>
          </a:prstGeom>
          <a:solidFill>
            <a:srgbClr val="0096FF"/>
          </a:solidFill>
          <a:ln w="12700" cap="flat" cmpd="sng" algn="ctr">
            <a:noFill/>
            <a:prstDash val="solid"/>
            <a:miter lim="800000"/>
          </a:ln>
          <a:effectLst>
            <a:outerShdw blurRad="25400" dist="38100" dir="120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4" name="Circle: Hollow 41">
            <a:extLst>
              <a:ext uri="{FF2B5EF4-FFF2-40B4-BE49-F238E27FC236}">
                <a16:creationId xmlns:a16="http://schemas.microsoft.com/office/drawing/2014/main" id="{5BB40D65-B939-B54C-9737-8FAAE62D61D5}"/>
              </a:ext>
            </a:extLst>
          </p:cNvPr>
          <p:cNvSpPr/>
          <p:nvPr/>
        </p:nvSpPr>
        <p:spPr>
          <a:xfrm>
            <a:off x="1526595" y="4815448"/>
            <a:ext cx="234295" cy="225413"/>
          </a:xfrm>
          <a:prstGeom prst="donut">
            <a:avLst>
              <a:gd name="adj" fmla="val 31204"/>
            </a:avLst>
          </a:prstGeom>
          <a:solidFill>
            <a:srgbClr val="3176B6"/>
          </a:solidFill>
          <a:ln w="12700" cap="flat" cmpd="sng" algn="ctr">
            <a:noFill/>
            <a:prstDash val="solid"/>
            <a:miter lim="800000"/>
          </a:ln>
          <a:effectLst>
            <a:outerShdw blurRad="25400" dist="38100" dir="120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5" name="Circle: Hollow 42">
            <a:extLst>
              <a:ext uri="{FF2B5EF4-FFF2-40B4-BE49-F238E27FC236}">
                <a16:creationId xmlns:a16="http://schemas.microsoft.com/office/drawing/2014/main" id="{1A221E89-2050-3A4D-AFA8-0D703DD45ECA}"/>
              </a:ext>
            </a:extLst>
          </p:cNvPr>
          <p:cNvSpPr/>
          <p:nvPr/>
        </p:nvSpPr>
        <p:spPr>
          <a:xfrm>
            <a:off x="2188419" y="2826317"/>
            <a:ext cx="234295" cy="234295"/>
          </a:xfrm>
          <a:prstGeom prst="donut">
            <a:avLst>
              <a:gd name="adj" fmla="val 31204"/>
            </a:avLst>
          </a:prstGeom>
          <a:solidFill>
            <a:srgbClr val="193C67"/>
          </a:solidFill>
          <a:ln w="12700" cap="flat" cmpd="sng" algn="ctr">
            <a:noFill/>
            <a:prstDash val="solid"/>
            <a:miter lim="800000"/>
          </a:ln>
          <a:effectLst>
            <a:outerShdw blurRad="25400" dist="38100" dir="120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AE03E4D-6ACD-7847-BF6F-CACA9DA99DC5}"/>
              </a:ext>
            </a:extLst>
          </p:cNvPr>
          <p:cNvGrpSpPr/>
          <p:nvPr/>
        </p:nvGrpSpPr>
        <p:grpSpPr>
          <a:xfrm>
            <a:off x="2499975" y="2791335"/>
            <a:ext cx="1190993" cy="115367"/>
            <a:chOff x="3212065" y="1662900"/>
            <a:chExt cx="1037913" cy="14112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1730B25-0330-F94D-B627-DE283EEA50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08888" y="1662900"/>
              <a:ext cx="74109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9828580-8146-FB46-9AE1-536921E91C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2065" y="1662943"/>
              <a:ext cx="296823" cy="14107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86" name="Circle: Hollow 43">
            <a:extLst>
              <a:ext uri="{FF2B5EF4-FFF2-40B4-BE49-F238E27FC236}">
                <a16:creationId xmlns:a16="http://schemas.microsoft.com/office/drawing/2014/main" id="{9B3F2033-E548-064A-A364-49D181C1DA39}"/>
              </a:ext>
            </a:extLst>
          </p:cNvPr>
          <p:cNvSpPr/>
          <p:nvPr/>
        </p:nvSpPr>
        <p:spPr>
          <a:xfrm>
            <a:off x="2430048" y="3574452"/>
            <a:ext cx="234295" cy="234295"/>
          </a:xfrm>
          <a:prstGeom prst="donut">
            <a:avLst>
              <a:gd name="adj" fmla="val 31204"/>
            </a:avLst>
          </a:prstGeom>
          <a:solidFill>
            <a:srgbClr val="DCA732"/>
          </a:solidFill>
          <a:ln>
            <a:noFill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7" name="Circle: Hollow 44">
            <a:extLst>
              <a:ext uri="{FF2B5EF4-FFF2-40B4-BE49-F238E27FC236}">
                <a16:creationId xmlns:a16="http://schemas.microsoft.com/office/drawing/2014/main" id="{0DD693B7-2CC1-E842-A559-F23F7FD7C742}"/>
              </a:ext>
            </a:extLst>
          </p:cNvPr>
          <p:cNvSpPr/>
          <p:nvPr/>
        </p:nvSpPr>
        <p:spPr>
          <a:xfrm>
            <a:off x="2188419" y="4329932"/>
            <a:ext cx="234295" cy="234295"/>
          </a:xfrm>
          <a:prstGeom prst="donut">
            <a:avLst>
              <a:gd name="adj" fmla="val 31204"/>
            </a:avLst>
          </a:prstGeom>
          <a:solidFill>
            <a:srgbClr val="00A5BD"/>
          </a:solidFill>
          <a:ln w="12700" cap="flat" cmpd="sng" algn="ctr">
            <a:noFill/>
            <a:prstDash val="solid"/>
            <a:miter lim="800000"/>
          </a:ln>
          <a:effectLst>
            <a:outerShdw blurRad="25400" dist="38100" dir="12000000" algn="tl" rotWithShape="0">
              <a:prstClr val="black">
                <a:alpha val="25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endParaRPr lang="en-IN" sz="135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98AD93B-B355-1447-9773-FE424BC68B31}"/>
              </a:ext>
            </a:extLst>
          </p:cNvPr>
          <p:cNvSpPr txBox="1"/>
          <p:nvPr/>
        </p:nvSpPr>
        <p:spPr>
          <a:xfrm>
            <a:off x="4676117" y="4382180"/>
            <a:ext cx="3839954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Maintains </a:t>
            </a:r>
            <a:r>
              <a:rPr lang="en-US" sz="1600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Stabilization Fund of</a:t>
            </a:r>
            <a:r>
              <a:rPr lang="en-US" sz="1600" b="1" i="1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$410.1 million </a:t>
            </a:r>
            <a:endParaRPr lang="en-US" sz="1600" i="1" kern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A387494-1E9B-C248-BA82-745DCDDBCA55}"/>
              </a:ext>
            </a:extLst>
          </p:cNvPr>
          <p:cNvSpPr txBox="1"/>
          <p:nvPr/>
        </p:nvSpPr>
        <p:spPr>
          <a:xfrm>
            <a:off x="4251069" y="1701064"/>
            <a:ext cx="3876192" cy="38563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b="1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Fully</a:t>
            </a:r>
            <a:r>
              <a:rPr lang="en-US" sz="1600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funds</a:t>
            </a:r>
            <a:r>
              <a:rPr lang="en-US" sz="1600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Rainy Day Fund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5071D8C-E767-6947-A10F-3C3DF2FD831A}"/>
              </a:ext>
            </a:extLst>
          </p:cNvPr>
          <p:cNvSpPr txBox="1"/>
          <p:nvPr/>
        </p:nvSpPr>
        <p:spPr>
          <a:xfrm>
            <a:off x="4097958" y="5399930"/>
            <a:ext cx="4029302" cy="58477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Allocates </a:t>
            </a:r>
            <a:r>
              <a:rPr lang="en-US" sz="1600" b="1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$257.5 million </a:t>
            </a:r>
            <a:r>
              <a:rPr lang="en-US" sz="1600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cash to the Bond and Capital Improvements Act </a:t>
            </a:r>
            <a:endParaRPr lang="en-US" sz="1600" b="1" kern="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5C8F065-8824-6347-B586-27C58D5CC367}"/>
              </a:ext>
            </a:extLst>
          </p:cNvPr>
          <p:cNvSpPr txBox="1"/>
          <p:nvPr/>
        </p:nvSpPr>
        <p:spPr>
          <a:xfrm>
            <a:off x="5123094" y="3382019"/>
            <a:ext cx="3471724" cy="666089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Budget growth targeted to the </a:t>
            </a:r>
            <a:br>
              <a:rPr lang="en-US" sz="1600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kern="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DEFAC benchmark 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239F65A-9CBB-E149-8148-C50192AE435A}"/>
              </a:ext>
            </a:extLst>
          </p:cNvPr>
          <p:cNvSpPr txBox="1"/>
          <p:nvPr/>
        </p:nvSpPr>
        <p:spPr>
          <a:xfrm>
            <a:off x="744817" y="3232872"/>
            <a:ext cx="1075983" cy="92333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FY 2025 Financial Plan 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A022016-10C5-2949-8DD0-3C8543F37B83}"/>
              </a:ext>
            </a:extLst>
          </p:cNvPr>
          <p:cNvGrpSpPr/>
          <p:nvPr/>
        </p:nvGrpSpPr>
        <p:grpSpPr>
          <a:xfrm>
            <a:off x="1709274" y="1877420"/>
            <a:ext cx="1449585" cy="461293"/>
            <a:chOff x="3212065" y="1659011"/>
            <a:chExt cx="1493768" cy="145011"/>
          </a:xfrm>
        </p:grpSpPr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856D0284-5613-5741-99F6-A62EA9CBA7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6842" y="1659011"/>
              <a:ext cx="1208991" cy="448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F4B2AB9-180E-1148-BCE0-D878BFA9A8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2065" y="1662943"/>
              <a:ext cx="296823" cy="14107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8B8C637-8683-F54C-B52F-EBEF09A89BCC}"/>
              </a:ext>
            </a:extLst>
          </p:cNvPr>
          <p:cNvCxnSpPr>
            <a:cxnSpLocks/>
            <a:stCxn id="77" idx="2"/>
          </p:cNvCxnSpPr>
          <p:nvPr/>
        </p:nvCxnSpPr>
        <p:spPr>
          <a:xfrm flipH="1" flipV="1">
            <a:off x="2695408" y="3691598"/>
            <a:ext cx="1406037" cy="15096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6A8EF10-E0B5-D545-8174-34F7976650BC}"/>
              </a:ext>
            </a:extLst>
          </p:cNvPr>
          <p:cNvGrpSpPr/>
          <p:nvPr/>
        </p:nvGrpSpPr>
        <p:grpSpPr>
          <a:xfrm flipV="1">
            <a:off x="1772480" y="5040990"/>
            <a:ext cx="1398069" cy="621952"/>
            <a:chOff x="3212065" y="1608507"/>
            <a:chExt cx="1440681" cy="195515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4891CB3-4712-9F49-9967-9EBECE779625}"/>
                </a:ext>
              </a:extLst>
            </p:cNvPr>
            <p:cNvCxnSpPr>
              <a:cxnSpLocks/>
              <a:stCxn id="71" idx="2"/>
            </p:cNvCxnSpPr>
            <p:nvPr/>
          </p:nvCxnSpPr>
          <p:spPr>
            <a:xfrm flipH="1">
              <a:off x="3633806" y="1608507"/>
              <a:ext cx="1018940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3F817792-0018-8B48-BB62-823E76C4F7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2065" y="1608507"/>
              <a:ext cx="411353" cy="195515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0C81C1B-BE79-CA4C-98E0-A60EF2B90A00}"/>
              </a:ext>
            </a:extLst>
          </p:cNvPr>
          <p:cNvGrpSpPr/>
          <p:nvPr/>
        </p:nvGrpSpPr>
        <p:grpSpPr>
          <a:xfrm flipV="1">
            <a:off x="2622414" y="4538988"/>
            <a:ext cx="1035428" cy="115385"/>
            <a:chOff x="3212065" y="1580655"/>
            <a:chExt cx="902343" cy="141146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D95C8A6-6732-8D49-88A6-BEFE6B6DD2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94459" y="1580655"/>
              <a:ext cx="61994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002DC1A1-0ADE-F44B-92CD-7DBA2223E7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12065" y="1580722"/>
              <a:ext cx="296823" cy="141079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pic>
        <p:nvPicPr>
          <p:cNvPr id="106" name="Graphic 105" descr="Checkmark">
            <a:extLst>
              <a:ext uri="{FF2B5EF4-FFF2-40B4-BE49-F238E27FC236}">
                <a16:creationId xmlns:a16="http://schemas.microsoft.com/office/drawing/2014/main" id="{7ED35BB8-3E0C-3343-B347-C5660892AA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17371" y="1690500"/>
            <a:ext cx="377992" cy="377992"/>
          </a:xfrm>
          <a:prstGeom prst="rect">
            <a:avLst/>
          </a:prstGeom>
        </p:spPr>
      </p:pic>
      <p:pic>
        <p:nvPicPr>
          <p:cNvPr id="107" name="Graphic 106" descr="Checkmark">
            <a:extLst>
              <a:ext uri="{FF2B5EF4-FFF2-40B4-BE49-F238E27FC236}">
                <a16:creationId xmlns:a16="http://schemas.microsoft.com/office/drawing/2014/main" id="{A8FB2F39-701B-7146-8050-570356F38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9726" y="2605189"/>
            <a:ext cx="377992" cy="377992"/>
          </a:xfrm>
          <a:prstGeom prst="rect">
            <a:avLst/>
          </a:prstGeom>
        </p:spPr>
      </p:pic>
      <p:pic>
        <p:nvPicPr>
          <p:cNvPr id="108" name="Graphic 107" descr="Checkmark">
            <a:extLst>
              <a:ext uri="{FF2B5EF4-FFF2-40B4-BE49-F238E27FC236}">
                <a16:creationId xmlns:a16="http://schemas.microsoft.com/office/drawing/2014/main" id="{EB9633B4-04D1-3244-834E-5775C4C780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09690" y="3518291"/>
            <a:ext cx="377992" cy="377992"/>
          </a:xfrm>
          <a:prstGeom prst="rect">
            <a:avLst/>
          </a:prstGeom>
        </p:spPr>
      </p:pic>
      <p:pic>
        <p:nvPicPr>
          <p:cNvPr id="109" name="Graphic 108" descr="Checkmark">
            <a:extLst>
              <a:ext uri="{FF2B5EF4-FFF2-40B4-BE49-F238E27FC236}">
                <a16:creationId xmlns:a16="http://schemas.microsoft.com/office/drawing/2014/main" id="{214D073A-9B3B-564F-BD49-C61CF48D79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17248" y="4477065"/>
            <a:ext cx="377992" cy="377992"/>
          </a:xfrm>
          <a:prstGeom prst="rect">
            <a:avLst/>
          </a:prstGeom>
        </p:spPr>
      </p:pic>
      <p:pic>
        <p:nvPicPr>
          <p:cNvPr id="110" name="Graphic 109" descr="Checkmark">
            <a:extLst>
              <a:ext uri="{FF2B5EF4-FFF2-40B4-BE49-F238E27FC236}">
                <a16:creationId xmlns:a16="http://schemas.microsoft.com/office/drawing/2014/main" id="{52D9D1CF-D71B-FB45-B8E9-735D68A9FF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9810" y="5507590"/>
            <a:ext cx="377992" cy="3779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035411-074B-F4B4-23E3-4327B183A0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836126" cy="1165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>
                <a:latin typeface="Georgia" panose="02040502050405020303" pitchFamily="18" charset="0"/>
              </a:rPr>
              <a:t>Long-term</a:t>
            </a:r>
            <a:r>
              <a:rPr lang="en-US" sz="3200" i="1" dirty="0">
                <a:latin typeface="Open Sans" charset="0"/>
              </a:rPr>
              <a:t> </a:t>
            </a:r>
            <a:br>
              <a:rPr lang="en-US" sz="3200" b="1" dirty="0">
                <a:latin typeface="Open Sans" charset="0"/>
              </a:rPr>
            </a:br>
            <a:r>
              <a:rPr lang="en-US" sz="3200" b="1" dirty="0">
                <a:latin typeface="Open Sans" charset="0"/>
              </a:rPr>
              <a:t>Financial Sustainability</a:t>
            </a:r>
            <a:endParaRPr lang="en-US" sz="3200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C1AF34-8507-8749-A8A6-3CBDF62B4601}"/>
              </a:ext>
            </a:extLst>
          </p:cNvPr>
          <p:cNvSpPr/>
          <p:nvPr/>
        </p:nvSpPr>
        <p:spPr>
          <a:xfrm>
            <a:off x="8443699" y="6098352"/>
            <a:ext cx="517423" cy="69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}}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5FFCB-5672-354C-B201-7E3E59AC7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71" y="6114019"/>
            <a:ext cx="209579" cy="52394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9036B09-1ABB-A04E-93EE-1DC91B8A099C}"/>
              </a:ext>
            </a:extLst>
          </p:cNvPr>
          <p:cNvSpPr txBox="1">
            <a:spLocks/>
          </p:cNvSpPr>
          <p:nvPr/>
        </p:nvSpPr>
        <p:spPr bwMode="black">
          <a:xfrm>
            <a:off x="7010400" y="6384724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defTabSz="914400">
              <a:defRPr/>
            </a:pPr>
            <a:fld id="{4F77FFA4-CFC4-4D70-AC2D-FE753F3465F5}" type="slidenum">
              <a:rPr lang="en-US" altLang="en-US">
                <a:solidFill>
                  <a:srgbClr val="1F497D"/>
                </a:solidFill>
                <a:latin typeface="Open Sans" charset="0"/>
                <a:ea typeface="Open Sans" charset="0"/>
                <a:cs typeface="Open Sans" charset="0"/>
              </a:rPr>
              <a:pPr defTabSz="914400">
                <a:defRPr/>
              </a:pPr>
              <a:t>6</a:t>
            </a:fld>
            <a:endParaRPr lang="en-US" altLang="en-US" dirty="0">
              <a:solidFill>
                <a:srgbClr val="1F497D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0ACFDC-D9F6-3946-A223-EE3AA5AA6E3C}"/>
              </a:ext>
            </a:extLst>
          </p:cNvPr>
          <p:cNvSpPr/>
          <p:nvPr/>
        </p:nvSpPr>
        <p:spPr>
          <a:xfrm>
            <a:off x="8457036" y="6098351"/>
            <a:ext cx="517423" cy="693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2000" kern="0" dirty="0">
                <a:solidFill>
                  <a:prstClr val="white"/>
                </a:solidFill>
                <a:latin typeface="Calibri" panose="020F0502020204030204"/>
              </a:rPr>
              <a:t>}}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426371-080C-9A40-8653-D6479B38D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08" y="6114018"/>
            <a:ext cx="209579" cy="523948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E0A9E0F9-9167-AC4D-873A-ABB01F334286}"/>
              </a:ext>
            </a:extLst>
          </p:cNvPr>
          <p:cNvSpPr txBox="1">
            <a:spLocks/>
          </p:cNvSpPr>
          <p:nvPr/>
        </p:nvSpPr>
        <p:spPr bwMode="black">
          <a:xfrm>
            <a:off x="7023737" y="6384723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defTabSz="914400">
              <a:defRPr/>
            </a:pPr>
            <a:fld id="{4F77FFA4-CFC4-4D70-AC2D-FE753F3465F5}" type="slidenum">
              <a:rPr lang="en-US" altLang="en-US">
                <a:solidFill>
                  <a:srgbClr val="1F497D"/>
                </a:solidFill>
                <a:latin typeface="Open Sans" charset="0"/>
                <a:ea typeface="Open Sans" charset="0"/>
                <a:cs typeface="Open Sans" charset="0"/>
              </a:rPr>
              <a:pPr defTabSz="914400">
                <a:defRPr/>
              </a:pPr>
              <a:t>6</a:t>
            </a:fld>
            <a:endParaRPr lang="en-US" altLang="en-US" dirty="0">
              <a:solidFill>
                <a:srgbClr val="1F497D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30C87-9FB6-3BE1-FD14-89D191B15104}"/>
              </a:ext>
            </a:extLst>
          </p:cNvPr>
          <p:cNvSpPr txBox="1">
            <a:spLocks/>
          </p:cNvSpPr>
          <p:nvPr/>
        </p:nvSpPr>
        <p:spPr>
          <a:xfrm>
            <a:off x="-67277" y="11873"/>
            <a:ext cx="8190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i="1" dirty="0">
                <a:solidFill>
                  <a:srgbClr val="FFFFFF"/>
                </a:solidFill>
                <a:latin typeface="Georgia" panose="02040502050405020303" pitchFamily="18" charset="0"/>
                <a:ea typeface="Open Sans" charset="0"/>
                <a:cs typeface="Open Sans" charset="0"/>
              </a:rPr>
              <a:t>Highlights of Governor Carney’s</a:t>
            </a:r>
            <a:br>
              <a:rPr lang="en-US" sz="32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en-US" sz="3200" b="1" dirty="0">
                <a:solidFill>
                  <a:srgbClr val="FFFFFF"/>
                </a:solidFill>
                <a:latin typeface="Open Sans" charset="0"/>
                <a:ea typeface="Open Sans" charset="0"/>
                <a:cs typeface="Open Sans" charset="0"/>
              </a:rPr>
              <a:t>FY 2025 Financial Plan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594D46-6FB4-7BF1-4407-C4A3899918FA}"/>
              </a:ext>
            </a:extLst>
          </p:cNvPr>
          <p:cNvSpPr txBox="1">
            <a:spLocks/>
          </p:cNvSpPr>
          <p:nvPr/>
        </p:nvSpPr>
        <p:spPr>
          <a:xfrm>
            <a:off x="408430" y="1441244"/>
            <a:ext cx="8327141" cy="53278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Takes continued steps towards providing </a:t>
            </a:r>
            <a:r>
              <a:rPr lang="en-US" sz="20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competitive compensation </a:t>
            </a: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for state employees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Moves toward a goal of </a:t>
            </a:r>
            <a:r>
              <a:rPr lang="en-US" sz="20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$60,000 starting salary for new teachers </a:t>
            </a: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over next four years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i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Year 1 of the Public Education Compensation Committee recommendation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Promotes </a:t>
            </a:r>
            <a:r>
              <a:rPr lang="en-US" sz="20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early</a:t>
            </a: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r>
              <a:rPr lang="en-US" sz="20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childhood education </a:t>
            </a: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and </a:t>
            </a:r>
            <a:r>
              <a:rPr lang="en-US" sz="20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child care </a:t>
            </a: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investments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Increases </a:t>
            </a:r>
            <a:r>
              <a:rPr lang="en-US" sz="20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Opportunity Funding investments for low-income students and English language learners </a:t>
            </a: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in our schools </a:t>
            </a:r>
            <a:endParaRPr lang="en-US" sz="2000" b="1" dirty="0"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Supports </a:t>
            </a:r>
            <a:r>
              <a:rPr lang="en-US" sz="20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economic development, infrastructure, and safe communities </a:t>
            </a: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throughout the State</a:t>
            </a:r>
            <a:endParaRPr lang="en-US" sz="1000" dirty="0"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Continues investments in </a:t>
            </a:r>
            <a:r>
              <a:rPr lang="en-US" sz="20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climate change prevention, clean water, and environmental initiatives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Adds nearly </a:t>
            </a:r>
            <a:r>
              <a:rPr lang="en-US" sz="20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$200 million </a:t>
            </a:r>
            <a:r>
              <a:rPr lang="en-US" sz="2000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for </a:t>
            </a:r>
            <a:r>
              <a:rPr lang="en-US" sz="2000" b="1" dirty="0"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health care cost inflation</a:t>
            </a:r>
            <a:endParaRPr lang="en-US" sz="1600" dirty="0">
              <a:solidFill>
                <a:srgbClr val="1800FF"/>
              </a:solidFill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None/>
            </a:pPr>
            <a:endParaRPr lang="en-US" sz="1000" b="1" dirty="0"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85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022DC0-F5FE-8082-3241-E40767772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2">
            <a:extLst>
              <a:ext uri="{FF2B5EF4-FFF2-40B4-BE49-F238E27FC236}">
                <a16:creationId xmlns:a16="http://schemas.microsoft.com/office/drawing/2014/main" id="{4AE619C6-7EB6-2780-937E-491552D95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252274"/>
            <a:ext cx="9144000" cy="3333516"/>
          </a:xfrm>
          <a:prstGeom prst="rect">
            <a:avLst/>
          </a:prstGeom>
          <a:solidFill>
            <a:srgbClr val="102947"/>
          </a:solidFill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8C48C89-AF4F-443D-31DF-5269818BB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78875" y="832142"/>
            <a:ext cx="3960253" cy="0"/>
          </a:xfrm>
          <a:prstGeom prst="line">
            <a:avLst/>
          </a:prstGeom>
          <a:ln w="12700">
            <a:solidFill>
              <a:srgbClr val="DCA7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796F3-397D-DB94-8239-AC485B22185A}"/>
              </a:ext>
            </a:extLst>
          </p:cNvPr>
          <p:cNvSpPr txBox="1">
            <a:spLocks/>
          </p:cNvSpPr>
          <p:nvPr/>
        </p:nvSpPr>
        <p:spPr bwMode="black">
          <a:xfrm>
            <a:off x="7010400" y="6384724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7FFA4-CFC4-4D70-AC2D-FE753F3465F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817636-ABA4-E52C-E8B6-FE8B5F360CBE}"/>
              </a:ext>
            </a:extLst>
          </p:cNvPr>
          <p:cNvSpPr txBox="1"/>
          <p:nvPr/>
        </p:nvSpPr>
        <p:spPr>
          <a:xfrm>
            <a:off x="649995" y="4538206"/>
            <a:ext cx="8497295" cy="1962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Increasing by ~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$200 million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FY24 to FY25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Nearly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40% of operating budget growth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State’s share of Medicaid alone is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 BILLION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63EC7-C363-0A73-0167-1E23F9793D21}"/>
              </a:ext>
            </a:extLst>
          </p:cNvPr>
          <p:cNvSpPr txBox="1"/>
          <p:nvPr/>
        </p:nvSpPr>
        <p:spPr>
          <a:xfrm>
            <a:off x="1157516" y="3190282"/>
            <a:ext cx="682896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Medicaid and insurance plans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state employees and retirees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23AC6-38A1-1F1A-BDCF-48E35383C684}"/>
              </a:ext>
            </a:extLst>
          </p:cNvPr>
          <p:cNvSpPr txBox="1"/>
          <p:nvPr/>
        </p:nvSpPr>
        <p:spPr>
          <a:xfrm>
            <a:off x="904872" y="1630066"/>
            <a:ext cx="7334256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are spending nearly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 Billion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HEALTH CARE: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E41C4D8E-8E03-8E20-140B-60AACCA3AD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black">
          <a:xfrm>
            <a:off x="0" y="412012"/>
            <a:ext cx="9144000" cy="457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300" normalizeH="0" baseline="0" noProof="0" dirty="0">
                <a:ln>
                  <a:noFill/>
                </a:ln>
                <a:solidFill>
                  <a:srgbClr val="13294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NEED TO ADDRESS </a:t>
            </a:r>
            <a:r>
              <a:rPr kumimoji="0" lang="en-US" sz="2000" b="1" i="0" u="none" strike="noStrike" kern="0" cap="none" spc="300" normalizeH="0" baseline="0" noProof="0" dirty="0">
                <a:ln>
                  <a:noFill/>
                </a:ln>
                <a:solidFill>
                  <a:srgbClr val="13294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WHAT’S DRIVING GROWTH</a:t>
            </a:r>
          </a:p>
        </p:txBody>
      </p:sp>
    </p:spTree>
    <p:extLst>
      <p:ext uri="{BB962C8B-B14F-4D97-AF65-F5344CB8AC3E}">
        <p14:creationId xmlns:p14="http://schemas.microsoft.com/office/powerpoint/2010/main" val="566760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B25ABA-E30E-D86B-95E6-A657C082A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9472AB-9675-9FF7-2FB1-0AA9047C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71" y="6114019"/>
            <a:ext cx="209579" cy="52394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1D34BEA6-4FE7-363B-986B-95CA7265CBAA}"/>
              </a:ext>
            </a:extLst>
          </p:cNvPr>
          <p:cNvSpPr txBox="1">
            <a:spLocks/>
          </p:cNvSpPr>
          <p:nvPr/>
        </p:nvSpPr>
        <p:spPr bwMode="black">
          <a:xfrm>
            <a:off x="7010400" y="6384724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7FFA4-CFC4-4D70-AC2D-FE753F3465F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010E8E-1D8C-15C8-B9A1-9222FCDBD5DF}"/>
              </a:ext>
            </a:extLst>
          </p:cNvPr>
          <p:cNvSpPr txBox="1">
            <a:spLocks/>
          </p:cNvSpPr>
          <p:nvPr/>
        </p:nvSpPr>
        <p:spPr>
          <a:xfrm>
            <a:off x="149014" y="1432307"/>
            <a:ext cx="4422986" cy="52056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Nearly 65% of the total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FY25 General Fund Governor’s Recommended Budget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growth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is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salary policy and health-related costs.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Salary Policy		     $222.0 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Health Care Cost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Salary Policy &amp; PFML  =  $123.5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Empl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/Retiree Health   =  $98.5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Medicaid		       $84.2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K-12 &amp; Higher Education   $88.1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Other Items                          $73.9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4020202020204" pitchFamily="34" charset="0"/>
                <a:ea typeface="Open Sans" panose="020B0604020202020204" pitchFamily="34" charset="0"/>
                <a:cs typeface="Open Sans" panose="020B0604020202020204" pitchFamily="34" charset="0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4020202020204" pitchFamily="34" charset="0"/>
              <a:ea typeface="Open Sans" panose="020B0604020202020204" pitchFamily="34" charset="0"/>
              <a:cs typeface="Open Sans" panose="020B0604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F65CF6D-ECC4-AC87-4B5F-C311FBEBF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445948"/>
              </p:ext>
            </p:extLst>
          </p:nvPr>
        </p:nvGraphicFramePr>
        <p:xfrm>
          <a:off x="4148665" y="1432307"/>
          <a:ext cx="4846321" cy="5205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C97031C0-1408-1C7F-A2BF-E201988BF9C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7875639" cy="1293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Impact of</a:t>
            </a:r>
            <a:b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</a:b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Personnel and Health Care Costs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63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C1AF34-8507-8749-A8A6-3CBDF62B4601}"/>
              </a:ext>
            </a:extLst>
          </p:cNvPr>
          <p:cNvSpPr/>
          <p:nvPr/>
        </p:nvSpPr>
        <p:spPr>
          <a:xfrm>
            <a:off x="8443699" y="6098352"/>
            <a:ext cx="517423" cy="693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45FFCB-5672-354C-B201-7E3E59AC7D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6071" y="6114019"/>
            <a:ext cx="209579" cy="523948"/>
          </a:xfrm>
          <a:prstGeom prst="rect">
            <a:avLst/>
          </a:prstGeom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9036B09-1ABB-A04E-93EE-1DC91B8A099C}"/>
              </a:ext>
            </a:extLst>
          </p:cNvPr>
          <p:cNvSpPr txBox="1">
            <a:spLocks/>
          </p:cNvSpPr>
          <p:nvPr/>
        </p:nvSpPr>
        <p:spPr bwMode="black">
          <a:xfrm>
            <a:off x="7010400" y="6384724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7FFA4-CFC4-4D70-AC2D-FE753F3465F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0ACFDC-D9F6-3946-A223-EE3AA5AA6E3C}"/>
              </a:ext>
            </a:extLst>
          </p:cNvPr>
          <p:cNvSpPr/>
          <p:nvPr/>
        </p:nvSpPr>
        <p:spPr>
          <a:xfrm>
            <a:off x="8457036" y="6098351"/>
            <a:ext cx="517423" cy="6936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}}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426371-080C-9A40-8653-D6479B38D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9408" y="6114018"/>
            <a:ext cx="209579" cy="523948"/>
          </a:xfrm>
          <a:prstGeom prst="rect">
            <a:avLst/>
          </a:prstGeom>
        </p:spPr>
      </p:pic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E0A9E0F9-9167-AC4D-873A-ABB01F334286}"/>
              </a:ext>
            </a:extLst>
          </p:cNvPr>
          <p:cNvSpPr txBox="1">
            <a:spLocks/>
          </p:cNvSpPr>
          <p:nvPr/>
        </p:nvSpPr>
        <p:spPr bwMode="black">
          <a:xfrm>
            <a:off x="7023737" y="6384723"/>
            <a:ext cx="195072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Symbol" panose="05050102010706020507" pitchFamily="18" charset="2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7FFA4-CFC4-4D70-AC2D-FE753F3465F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Open Sans" charset="0"/>
                <a:ea typeface="Open Sans" charset="0"/>
                <a:cs typeface="Open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730C87-9FB6-3BE1-FD14-89D191B15104}"/>
              </a:ext>
            </a:extLst>
          </p:cNvPr>
          <p:cNvSpPr txBox="1">
            <a:spLocks/>
          </p:cNvSpPr>
          <p:nvPr/>
        </p:nvSpPr>
        <p:spPr>
          <a:xfrm>
            <a:off x="-67277" y="11873"/>
            <a:ext cx="8190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Open Sans" charset="0"/>
                <a:cs typeface="Open Sans" charset="0"/>
              </a:rPr>
              <a:t>Investing in Our State Workforce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C9117-BFEF-EF4F-6799-2CBED328CDFB}"/>
              </a:ext>
            </a:extLst>
          </p:cNvPr>
          <p:cNvSpPr txBox="1">
            <a:spLocks/>
          </p:cNvSpPr>
          <p:nvPr/>
        </p:nvSpPr>
        <p:spPr>
          <a:xfrm>
            <a:off x="457200" y="1441244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$93.9 million</a:t>
            </a: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State Employee Healthcare and </a:t>
            </a:r>
            <a:r>
              <a:rPr lang="en-US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$4.6 million</a:t>
            </a: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GHIP waiting period waiver (HB 185)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$122.2 million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more competitive state wages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$56.1 million </a:t>
            </a:r>
            <a:r>
              <a:rPr lang="en-US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one-time extraordinary revenues to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Post-Retirement Benefits (OPEB) liabilities</a:t>
            </a:r>
          </a:p>
        </p:txBody>
      </p:sp>
    </p:spTree>
    <p:extLst>
      <p:ext uri="{BB962C8B-B14F-4D97-AF65-F5344CB8AC3E}">
        <p14:creationId xmlns:p14="http://schemas.microsoft.com/office/powerpoint/2010/main" val="17004287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0">
    <a:dk1>
      <a:sysClr val="windowText" lastClr="000000"/>
    </a:dk1>
    <a:lt1>
      <a:sysClr val="window" lastClr="FFFFFF"/>
    </a:lt1>
    <a:dk2>
      <a:srgbClr val="193C67"/>
    </a:dk2>
    <a:lt2>
      <a:srgbClr val="FFFFFF"/>
    </a:lt2>
    <a:accent1>
      <a:srgbClr val="193C67"/>
    </a:accent1>
    <a:accent2>
      <a:srgbClr val="CA982B"/>
    </a:accent2>
    <a:accent3>
      <a:srgbClr val="AF2B23"/>
    </a:accent3>
    <a:accent4>
      <a:srgbClr val="569923"/>
    </a:accent4>
    <a:accent5>
      <a:srgbClr val="CA682B"/>
    </a:accent5>
    <a:accent6>
      <a:srgbClr val="4F81BD"/>
    </a:accent6>
    <a:hlink>
      <a:srgbClr val="193C67"/>
    </a:hlink>
    <a:folHlink>
      <a:srgbClr val="CA982B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28041</TotalTime>
  <Words>934</Words>
  <Application>Microsoft Office PowerPoint</Application>
  <PresentationFormat>On-screen Show (4:3)</PresentationFormat>
  <Paragraphs>158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Courier New</vt:lpstr>
      <vt:lpstr>Georgia</vt:lpstr>
      <vt:lpstr>Open Sans</vt:lpstr>
      <vt:lpstr>Open Sans Bold</vt:lpstr>
      <vt:lpstr>Symbol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NEED TO ADDRESS WHAT’S DRIVING GROWTH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of Management and Budget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Marlin, Melissa (OMB)</dc:creator>
  <cp:lastModifiedBy>Geisenberger, Rick J (Finance)</cp:lastModifiedBy>
  <cp:revision>1011</cp:revision>
  <cp:lastPrinted>2024-01-31T19:36:58Z</cp:lastPrinted>
  <dcterms:created xsi:type="dcterms:W3CDTF">2018-11-15T16:27:26Z</dcterms:created>
  <dcterms:modified xsi:type="dcterms:W3CDTF">2024-01-31T19:42:10Z</dcterms:modified>
</cp:coreProperties>
</file>