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5"/>
  </p:notesMasterIdLst>
  <p:sldIdLst>
    <p:sldId id="2146847592" r:id="rId6"/>
    <p:sldId id="2146847594" r:id="rId7"/>
    <p:sldId id="2146847595" r:id="rId8"/>
    <p:sldId id="2146847610" r:id="rId9"/>
    <p:sldId id="2146847593" r:id="rId10"/>
    <p:sldId id="2146847602" r:id="rId11"/>
    <p:sldId id="2146847620" r:id="rId12"/>
    <p:sldId id="2146847618" r:id="rId13"/>
    <p:sldId id="2146847608" r:id="rId14"/>
    <p:sldId id="2146847619" r:id="rId15"/>
    <p:sldId id="2146847611" r:id="rId16"/>
    <p:sldId id="2146847601" r:id="rId17"/>
    <p:sldId id="2146847612" r:id="rId18"/>
    <p:sldId id="2146847613" r:id="rId19"/>
    <p:sldId id="2146847614" r:id="rId20"/>
    <p:sldId id="2146847615" r:id="rId21"/>
    <p:sldId id="2146847616" r:id="rId22"/>
    <p:sldId id="2146847617" r:id="rId23"/>
    <p:sldId id="2146847609"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B4CA00-E3EB-D3C4-FBE7-60AAD78A81FA}" name="Andrea Maresca" initials="AM" userId="S::amaresca@healthmanagement.com::c9920969-7f2b-4043-9446-a51978ce2a9e" providerId="AD"/>
  <p188:author id="{F478A789-44BE-A349-9942-72F2AC680150}" name="Jane Longo" initials="JL" userId="Jane Longo" providerId="None"/>
  <p188:author id="{BD5AABD9-C47F-D675-59CE-8CD67DBFC4A4}" name="Lora Saunders" initials="LS" userId="S::lsaunders@healthmanagement.com::2b0b5a3b-a785-4383-92bf-8fcd51b75695" providerId="AD"/>
  <p188:author id="{645E7EDF-7CF6-2401-FED8-E1A1ACDE59B5}" name="Daniel Nemet" initials="DN" userId="S::dnemet@healthmanagement.com::2d0728a1-44db-4128-8272-f19581dbcc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c Hammelman" initials="EH" lastIdx="1" clrIdx="0">
    <p:extLst>
      <p:ext uri="{19B8F6BF-5375-455C-9EA6-DF929625EA0E}">
        <p15:presenceInfo xmlns:p15="http://schemas.microsoft.com/office/powerpoint/2012/main" userId="S::ehammelman@healthmanagement.com::2d67226b-45e6-40bf-af7c-7c2cbb7e15b0" providerId="AD"/>
      </p:ext>
    </p:extLst>
  </p:cmAuthor>
  <p:cmAuthor id="2" name="Feiock, Kaitlyn" initials="FK" lastIdx="11" clrIdx="1">
    <p:extLst>
      <p:ext uri="{19B8F6BF-5375-455C-9EA6-DF929625EA0E}">
        <p15:presenceInfo xmlns:p15="http://schemas.microsoft.com/office/powerpoint/2012/main" userId="Feiock, Kaitly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733"/>
    <a:srgbClr val="CFD5EA"/>
    <a:srgbClr val="006498"/>
    <a:srgbClr val="F5BDBC"/>
    <a:srgbClr val="FFFFB2"/>
    <a:srgbClr val="F5AAA8"/>
    <a:srgbClr val="FEE180"/>
    <a:srgbClr val="FEB550"/>
    <a:srgbClr val="F97433"/>
    <a:srgbClr val="E73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4" autoAdjust="0"/>
    <p:restoredTop sz="96240" autoAdjust="0"/>
  </p:normalViewPr>
  <p:slideViewPr>
    <p:cSldViewPr snapToGrid="0">
      <p:cViewPr varScale="1">
        <p:scale>
          <a:sx n="40" d="100"/>
          <a:sy n="40" d="100"/>
        </p:scale>
        <p:origin x="103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2024</a:t>
            </a:r>
            <a:r>
              <a:rPr lang="en-US" sz="2400" b="1" baseline="0" dirty="0"/>
              <a:t> Primary Care Spend</a:t>
            </a:r>
          </a:p>
          <a:p>
            <a:pPr>
              <a:defRPr sz="2400" b="1"/>
            </a:pPr>
            <a:r>
              <a:rPr lang="en-US" sz="2400" b="1" baseline="0" dirty="0"/>
              <a:t>If TCOC is $700</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594258694298873E-2"/>
          <c:y val="0.12621839201022281"/>
          <c:w val="0.82509210069044769"/>
          <c:h val="0.59387327610271767"/>
        </c:manualLayout>
      </c:layout>
      <c:areaChart>
        <c:grouping val="standard"/>
        <c:varyColors val="0"/>
        <c:ser>
          <c:idx val="0"/>
          <c:order val="0"/>
          <c:tx>
            <c:strRef>
              <c:f>'2024 Scenarios'!$D$46</c:f>
              <c:strCache>
                <c:ptCount val="1"/>
                <c:pt idx="0">
                  <c:v>CQI</c:v>
                </c:pt>
              </c:strCache>
            </c:strRef>
          </c:tx>
          <c:spPr>
            <a:pattFill prst="dkDnDiag">
              <a:fgClr>
                <a:schemeClr val="accent1"/>
              </a:fgClr>
              <a:bgClr>
                <a:schemeClr val="bg1"/>
              </a:bgClr>
            </a:pattFill>
            <a:ln w="25400">
              <a:noFill/>
            </a:ln>
            <a:effectLst/>
          </c:spPr>
          <c:cat>
            <c:numRef>
              <c:f>'2024 Scenarios'!$E$44:$I$44</c:f>
              <c:numCache>
                <c:formatCode>General</c:formatCode>
                <c:ptCount val="5"/>
                <c:pt idx="0">
                  <c:v>1</c:v>
                </c:pt>
                <c:pt idx="1">
                  <c:v>2</c:v>
                </c:pt>
                <c:pt idx="2">
                  <c:v>3</c:v>
                </c:pt>
                <c:pt idx="3">
                  <c:v>4</c:v>
                </c:pt>
                <c:pt idx="4">
                  <c:v>5</c:v>
                </c:pt>
              </c:numCache>
            </c:numRef>
          </c:cat>
          <c:val>
            <c:numRef>
              <c:f>'2024 Scenarios'!$E$46:$I$46</c:f>
              <c:numCache>
                <c:formatCode>[&gt;1]"$"#,###;[&lt;0]\("$"#,##0\);"$"0</c:formatCode>
                <c:ptCount val="5"/>
                <c:pt idx="0">
                  <c:v>70</c:v>
                </c:pt>
                <c:pt idx="1">
                  <c:v>70</c:v>
                </c:pt>
                <c:pt idx="2">
                  <c:v>70</c:v>
                </c:pt>
                <c:pt idx="3">
                  <c:v>70</c:v>
                </c:pt>
                <c:pt idx="4">
                  <c:v>70</c:v>
                </c:pt>
              </c:numCache>
            </c:numRef>
          </c:val>
          <c:extLst>
            <c:ext xmlns:c16="http://schemas.microsoft.com/office/drawing/2014/chart" uri="{C3380CC4-5D6E-409C-BE32-E72D297353CC}">
              <c16:uniqueId val="{00000000-6102-4A16-913C-C2A1B2EF1A33}"/>
            </c:ext>
          </c:extLst>
        </c:ser>
        <c:ser>
          <c:idx val="1"/>
          <c:order val="1"/>
          <c:tx>
            <c:strRef>
              <c:f>'2024 Scenarios'!$D$47</c:f>
              <c:strCache>
                <c:ptCount val="1"/>
                <c:pt idx="0">
                  <c:v>SQI</c:v>
                </c:pt>
              </c:strCache>
            </c:strRef>
          </c:tx>
          <c:spPr>
            <a:solidFill>
              <a:schemeClr val="accent1"/>
            </a:solidFill>
            <a:ln w="25400">
              <a:noFill/>
            </a:ln>
            <a:effectLst/>
          </c:spPr>
          <c:cat>
            <c:numRef>
              <c:f>'2024 Scenarios'!$E$44:$I$44</c:f>
              <c:numCache>
                <c:formatCode>General</c:formatCode>
                <c:ptCount val="5"/>
                <c:pt idx="0">
                  <c:v>1</c:v>
                </c:pt>
                <c:pt idx="1">
                  <c:v>2</c:v>
                </c:pt>
                <c:pt idx="2">
                  <c:v>3</c:v>
                </c:pt>
                <c:pt idx="3">
                  <c:v>4</c:v>
                </c:pt>
                <c:pt idx="4">
                  <c:v>5</c:v>
                </c:pt>
              </c:numCache>
            </c:numRef>
          </c:cat>
          <c:val>
            <c:numRef>
              <c:f>'2024 Scenarios'!$E$47:$I$47</c:f>
              <c:numCache>
                <c:formatCode>[&gt;1]"$"#,###;[&lt;0]\("$"#,##0\);"$"0</c:formatCode>
                <c:ptCount val="5"/>
                <c:pt idx="0">
                  <c:v>68</c:v>
                </c:pt>
                <c:pt idx="1">
                  <c:v>63</c:v>
                </c:pt>
                <c:pt idx="2">
                  <c:v>58</c:v>
                </c:pt>
                <c:pt idx="3">
                  <c:v>53</c:v>
                </c:pt>
                <c:pt idx="4">
                  <c:v>48</c:v>
                </c:pt>
              </c:numCache>
            </c:numRef>
          </c:val>
          <c:extLst>
            <c:ext xmlns:c16="http://schemas.microsoft.com/office/drawing/2014/chart" uri="{C3380CC4-5D6E-409C-BE32-E72D297353CC}">
              <c16:uniqueId val="{00000001-6102-4A16-913C-C2A1B2EF1A33}"/>
            </c:ext>
          </c:extLst>
        </c:ser>
        <c:ser>
          <c:idx val="3"/>
          <c:order val="2"/>
          <c:tx>
            <c:strRef>
              <c:f>'2024 Scenarios'!$D$48</c:f>
              <c:strCache>
                <c:ptCount val="1"/>
                <c:pt idx="0">
                  <c:v>FFS, Care Management, Risk Settlements, Other</c:v>
                </c:pt>
              </c:strCache>
            </c:strRef>
          </c:tx>
          <c:spPr>
            <a:solidFill>
              <a:schemeClr val="accent4"/>
            </a:solidFill>
            <a:ln w="25400">
              <a:noFill/>
            </a:ln>
            <a:effectLst/>
          </c:spPr>
          <c:cat>
            <c:numRef>
              <c:f>'2024 Scenarios'!$E$44:$I$44</c:f>
              <c:numCache>
                <c:formatCode>General</c:formatCode>
                <c:ptCount val="5"/>
                <c:pt idx="0">
                  <c:v>1</c:v>
                </c:pt>
                <c:pt idx="1">
                  <c:v>2</c:v>
                </c:pt>
                <c:pt idx="2">
                  <c:v>3</c:v>
                </c:pt>
                <c:pt idx="3">
                  <c:v>4</c:v>
                </c:pt>
                <c:pt idx="4">
                  <c:v>5</c:v>
                </c:pt>
              </c:numCache>
            </c:numRef>
          </c:cat>
          <c:val>
            <c:numRef>
              <c:f>'2024 Scenarios'!$E$48:$I$48</c:f>
              <c:numCache>
                <c:formatCode>[&gt;1]"$"#,###;[&lt;0]\("$"#,##0\);"$"0</c:formatCode>
                <c:ptCount val="5"/>
                <c:pt idx="0">
                  <c:v>28</c:v>
                </c:pt>
                <c:pt idx="1">
                  <c:v>28</c:v>
                </c:pt>
                <c:pt idx="2">
                  <c:v>28</c:v>
                </c:pt>
                <c:pt idx="3">
                  <c:v>28</c:v>
                </c:pt>
                <c:pt idx="4">
                  <c:v>28</c:v>
                </c:pt>
              </c:numCache>
            </c:numRef>
          </c:val>
          <c:extLst>
            <c:ext xmlns:c16="http://schemas.microsoft.com/office/drawing/2014/chart" uri="{C3380CC4-5D6E-409C-BE32-E72D297353CC}">
              <c16:uniqueId val="{00000002-6102-4A16-913C-C2A1B2EF1A33}"/>
            </c:ext>
          </c:extLst>
        </c:ser>
        <c:dLbls>
          <c:showLegendKey val="0"/>
          <c:showVal val="0"/>
          <c:showCatName val="0"/>
          <c:showSerName val="0"/>
          <c:showPercent val="0"/>
          <c:showBubbleSize val="0"/>
        </c:dLbls>
        <c:axId val="409504096"/>
        <c:axId val="409495456"/>
      </c:areaChart>
      <c:lineChart>
        <c:grouping val="standard"/>
        <c:varyColors val="0"/>
        <c:ser>
          <c:idx val="6"/>
          <c:order val="3"/>
          <c:tx>
            <c:strRef>
              <c:f>'2024 Scenarios'!$D$42</c:f>
              <c:strCache>
                <c:ptCount val="1"/>
                <c:pt idx="0">
                  <c:v>Primary Care Requirement 10% of TCOC</c:v>
                </c:pt>
              </c:strCache>
            </c:strRef>
          </c:tx>
          <c:spPr>
            <a:ln w="44450" cap="rnd">
              <a:solidFill>
                <a:srgbClr val="FF0000"/>
              </a:solidFill>
              <a:round/>
            </a:ln>
            <a:effectLst/>
          </c:spPr>
          <c:marker>
            <c:symbol val="none"/>
          </c:marker>
          <c:val>
            <c:numRef>
              <c:f>'2024 Scenarios'!$E$42:$I$42</c:f>
              <c:numCache>
                <c:formatCode>0%</c:formatCode>
                <c:ptCount val="5"/>
                <c:pt idx="0">
                  <c:v>0.1</c:v>
                </c:pt>
                <c:pt idx="1">
                  <c:v>0.1</c:v>
                </c:pt>
                <c:pt idx="2">
                  <c:v>0.1</c:v>
                </c:pt>
                <c:pt idx="3">
                  <c:v>0.1</c:v>
                </c:pt>
                <c:pt idx="4">
                  <c:v>0.1</c:v>
                </c:pt>
              </c:numCache>
            </c:numRef>
          </c:val>
          <c:smooth val="0"/>
          <c:extLst>
            <c:ext xmlns:c16="http://schemas.microsoft.com/office/drawing/2014/chart" uri="{C3380CC4-5D6E-409C-BE32-E72D297353CC}">
              <c16:uniqueId val="{00000003-6102-4A16-913C-C2A1B2EF1A33}"/>
            </c:ext>
          </c:extLst>
        </c:ser>
        <c:dLbls>
          <c:showLegendKey val="0"/>
          <c:showVal val="0"/>
          <c:showCatName val="0"/>
          <c:showSerName val="0"/>
          <c:showPercent val="0"/>
          <c:showBubbleSize val="0"/>
        </c:dLbls>
        <c:marker val="1"/>
        <c:smooth val="0"/>
        <c:axId val="460797264"/>
        <c:axId val="24325664"/>
      </c:lineChart>
      <c:catAx>
        <c:axId val="409504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t>Scenarios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09495456"/>
        <c:crosses val="autoZero"/>
        <c:auto val="1"/>
        <c:lblAlgn val="ctr"/>
        <c:lblOffset val="100"/>
        <c:noMultiLvlLbl val="0"/>
      </c:catAx>
      <c:valAx>
        <c:axId val="409495456"/>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dirty="0"/>
                  <a:t>Total Primary</a:t>
                </a:r>
                <a:r>
                  <a:rPr lang="en-US" sz="1600" b="1" baseline="0" dirty="0"/>
                  <a:t> Care PMPM</a:t>
                </a:r>
                <a:endParaRPr lang="en-US" sz="1600" b="1"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t;1]&quot;$&quot;#,###;[&lt;0]\(&quot;$&quot;#,##0\);&quot;$&quot;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50000"/>
                  </a:schemeClr>
                </a:solidFill>
                <a:latin typeface="+mn-lt"/>
                <a:ea typeface="+mn-ea"/>
                <a:cs typeface="+mn-cs"/>
              </a:defRPr>
            </a:pPr>
            <a:endParaRPr lang="en-US"/>
          </a:p>
        </c:txPr>
        <c:crossAx val="409504096"/>
        <c:crosses val="autoZero"/>
        <c:crossBetween val="between"/>
      </c:valAx>
      <c:valAx>
        <c:axId val="24325664"/>
        <c:scaling>
          <c:orientation val="minMax"/>
          <c:max val="0.11428570000000003"/>
          <c:min val="0"/>
        </c:scaling>
        <c:delete val="0"/>
        <c:axPos val="r"/>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Primary Care Requirement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0797264"/>
        <c:crosses val="max"/>
        <c:crossBetween val="between"/>
        <c:majorUnit val="1.5000000000000003E-2"/>
        <c:minorUnit val="7.5000000000000023E-3"/>
      </c:valAx>
      <c:catAx>
        <c:axId val="460797264"/>
        <c:scaling>
          <c:orientation val="minMax"/>
        </c:scaling>
        <c:delete val="1"/>
        <c:axPos val="b"/>
        <c:majorTickMark val="out"/>
        <c:minorTickMark val="none"/>
        <c:tickLblPos val="nextTo"/>
        <c:crossAx val="24325664"/>
        <c:crosses val="autoZero"/>
        <c:auto val="1"/>
        <c:lblAlgn val="ctr"/>
        <c:lblOffset val="100"/>
        <c:noMultiLvlLbl val="0"/>
      </c:catAx>
      <c:spPr>
        <a:noFill/>
        <a:ln>
          <a:noFill/>
        </a:ln>
        <a:effectLst/>
      </c:spPr>
    </c:plotArea>
    <c:legend>
      <c:legendPos val="b"/>
      <c:layout>
        <c:manualLayout>
          <c:xMode val="edge"/>
          <c:yMode val="edge"/>
          <c:x val="2.5477324710662743E-2"/>
          <c:y val="0.77843715764448274"/>
          <c:w val="0.94904519221343453"/>
          <c:h val="0.2035209211703003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80161" tIns="40081" rIns="80161" bIns="40081" rtlCol="0"/>
          <a:lstStyle>
            <a:lvl1pPr algn="l">
              <a:defRPr sz="11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80161" tIns="40081" rIns="80161" bIns="40081" rtlCol="0"/>
          <a:lstStyle>
            <a:lvl1pPr algn="r">
              <a:defRPr sz="1100"/>
            </a:lvl1pPr>
          </a:lstStyle>
          <a:p>
            <a:fld id="{A1108934-EED1-426A-89A2-605D508A3454}" type="datetimeFigureOut">
              <a:rPr lang="en-US" smtClean="0"/>
              <a:t>2/16/2024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0161" tIns="40081" rIns="80161" bIns="400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80161" tIns="40081" rIns="80161" bIns="400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80161" tIns="40081" rIns="80161" bIns="40081"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80161" tIns="40081" rIns="80161" bIns="40081" rtlCol="0" anchor="b"/>
          <a:lstStyle>
            <a:lvl1pPr algn="r">
              <a:defRPr sz="1100"/>
            </a:lvl1pPr>
          </a:lstStyle>
          <a:p>
            <a:fld id="{0E96EE81-4B7A-482F-BA6A-E5EB6CAECF9E}" type="slidenum">
              <a:rPr lang="en-US" smtClean="0"/>
              <a:t>‹#›</a:t>
            </a:fld>
            <a:endParaRPr lang="en-US" dirty="0"/>
          </a:p>
        </p:txBody>
      </p:sp>
    </p:spTree>
    <p:extLst>
      <p:ext uri="{BB962C8B-B14F-4D97-AF65-F5344CB8AC3E}">
        <p14:creationId xmlns:p14="http://schemas.microsoft.com/office/powerpoint/2010/main" val="401620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96EE81-4B7A-482F-BA6A-E5EB6CAECF9E}" type="slidenum">
              <a:rPr lang="en-US" smtClean="0"/>
              <a:t>1</a:t>
            </a:fld>
            <a:endParaRPr lang="en-US" dirty="0"/>
          </a:p>
        </p:txBody>
      </p:sp>
    </p:spTree>
    <p:extLst>
      <p:ext uri="{BB962C8B-B14F-4D97-AF65-F5344CB8AC3E}">
        <p14:creationId xmlns:p14="http://schemas.microsoft.com/office/powerpoint/2010/main" val="3788344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1AD1C-986E-4089-9693-60F5AF2CBBA1}" type="slidenum">
              <a:rPr lang="en-US" smtClean="0"/>
              <a:t>18</a:t>
            </a:fld>
            <a:endParaRPr lang="en-US" dirty="0"/>
          </a:p>
        </p:txBody>
      </p:sp>
    </p:spTree>
    <p:extLst>
      <p:ext uri="{BB962C8B-B14F-4D97-AF65-F5344CB8AC3E}">
        <p14:creationId xmlns:p14="http://schemas.microsoft.com/office/powerpoint/2010/main" val="204120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96EE81-4B7A-482F-BA6A-E5EB6CAECF9E}" type="slidenum">
              <a:rPr lang="en-US" smtClean="0"/>
              <a:t>3</a:t>
            </a:fld>
            <a:endParaRPr lang="en-US" dirty="0"/>
          </a:p>
        </p:txBody>
      </p:sp>
    </p:spTree>
    <p:extLst>
      <p:ext uri="{BB962C8B-B14F-4D97-AF65-F5344CB8AC3E}">
        <p14:creationId xmlns:p14="http://schemas.microsoft.com/office/powerpoint/2010/main" val="277830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Gaurav</a:t>
            </a:r>
          </a:p>
        </p:txBody>
      </p:sp>
      <p:sp>
        <p:nvSpPr>
          <p:cNvPr id="4" name="Slide Number Placeholder 3"/>
          <p:cNvSpPr>
            <a:spLocks noGrp="1"/>
          </p:cNvSpPr>
          <p:nvPr>
            <p:ph type="sldNum" sz="quarter" idx="5"/>
          </p:nvPr>
        </p:nvSpPr>
        <p:spPr/>
        <p:txBody>
          <a:bodyPr/>
          <a:lstStyle/>
          <a:p>
            <a:fld id="{2CF1AD1C-986E-4089-9693-60F5AF2CBBA1}" type="slidenum">
              <a:rPr lang="en-US" smtClean="0"/>
              <a:t>4</a:t>
            </a:fld>
            <a:endParaRPr lang="en-US" dirty="0"/>
          </a:p>
        </p:txBody>
      </p:sp>
    </p:spTree>
    <p:extLst>
      <p:ext uri="{BB962C8B-B14F-4D97-AF65-F5344CB8AC3E}">
        <p14:creationId xmlns:p14="http://schemas.microsoft.com/office/powerpoint/2010/main" val="257366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Gaurav</a:t>
            </a:r>
          </a:p>
        </p:txBody>
      </p:sp>
      <p:sp>
        <p:nvSpPr>
          <p:cNvPr id="4" name="Slide Number Placeholder 3"/>
          <p:cNvSpPr>
            <a:spLocks noGrp="1"/>
          </p:cNvSpPr>
          <p:nvPr>
            <p:ph type="sldNum" sz="quarter" idx="5"/>
          </p:nvPr>
        </p:nvSpPr>
        <p:spPr/>
        <p:txBody>
          <a:bodyPr/>
          <a:lstStyle/>
          <a:p>
            <a:fld id="{2CF1AD1C-986E-4089-9693-60F5AF2CBBA1}" type="slidenum">
              <a:rPr lang="en-US" smtClean="0"/>
              <a:t>7</a:t>
            </a:fld>
            <a:endParaRPr lang="en-US" dirty="0"/>
          </a:p>
        </p:txBody>
      </p:sp>
    </p:spTree>
    <p:extLst>
      <p:ext uri="{BB962C8B-B14F-4D97-AF65-F5344CB8AC3E}">
        <p14:creationId xmlns:p14="http://schemas.microsoft.com/office/powerpoint/2010/main" val="129860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Gaurav</a:t>
            </a:r>
          </a:p>
        </p:txBody>
      </p:sp>
      <p:sp>
        <p:nvSpPr>
          <p:cNvPr id="4" name="Slide Number Placeholder 3"/>
          <p:cNvSpPr>
            <a:spLocks noGrp="1"/>
          </p:cNvSpPr>
          <p:nvPr>
            <p:ph type="sldNum" sz="quarter" idx="5"/>
          </p:nvPr>
        </p:nvSpPr>
        <p:spPr/>
        <p:txBody>
          <a:bodyPr/>
          <a:lstStyle/>
          <a:p>
            <a:fld id="{2CF1AD1C-986E-4089-9693-60F5AF2CBBA1}" type="slidenum">
              <a:rPr lang="en-US" smtClean="0"/>
              <a:t>11</a:t>
            </a:fld>
            <a:endParaRPr lang="en-US" dirty="0"/>
          </a:p>
        </p:txBody>
      </p:sp>
    </p:spTree>
    <p:extLst>
      <p:ext uri="{BB962C8B-B14F-4D97-AF65-F5344CB8AC3E}">
        <p14:creationId xmlns:p14="http://schemas.microsoft.com/office/powerpoint/2010/main" val="78962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1AD1C-986E-4089-9693-60F5AF2CBBA1}" type="slidenum">
              <a:rPr lang="en-US" smtClean="0"/>
              <a:t>14</a:t>
            </a:fld>
            <a:endParaRPr lang="en-US" dirty="0"/>
          </a:p>
        </p:txBody>
      </p:sp>
    </p:spTree>
    <p:extLst>
      <p:ext uri="{BB962C8B-B14F-4D97-AF65-F5344CB8AC3E}">
        <p14:creationId xmlns:p14="http://schemas.microsoft.com/office/powerpoint/2010/main" val="329041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Gaurav</a:t>
            </a:r>
          </a:p>
        </p:txBody>
      </p:sp>
      <p:sp>
        <p:nvSpPr>
          <p:cNvPr id="4" name="Slide Number Placeholder 3"/>
          <p:cNvSpPr>
            <a:spLocks noGrp="1"/>
          </p:cNvSpPr>
          <p:nvPr>
            <p:ph type="sldNum" sz="quarter" idx="5"/>
          </p:nvPr>
        </p:nvSpPr>
        <p:spPr/>
        <p:txBody>
          <a:bodyPr/>
          <a:lstStyle/>
          <a:p>
            <a:fld id="{2CF1AD1C-986E-4089-9693-60F5AF2CBBA1}" type="slidenum">
              <a:rPr lang="en-US" smtClean="0"/>
              <a:t>15</a:t>
            </a:fld>
            <a:endParaRPr lang="en-US" dirty="0"/>
          </a:p>
        </p:txBody>
      </p:sp>
    </p:spTree>
    <p:extLst>
      <p:ext uri="{BB962C8B-B14F-4D97-AF65-F5344CB8AC3E}">
        <p14:creationId xmlns:p14="http://schemas.microsoft.com/office/powerpoint/2010/main" val="1662052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1AD1C-986E-4089-9693-60F5AF2CBBA1}" type="slidenum">
              <a:rPr lang="en-US" smtClean="0"/>
              <a:t>16</a:t>
            </a:fld>
            <a:endParaRPr lang="en-US" dirty="0"/>
          </a:p>
        </p:txBody>
      </p:sp>
    </p:spTree>
    <p:extLst>
      <p:ext uri="{BB962C8B-B14F-4D97-AF65-F5344CB8AC3E}">
        <p14:creationId xmlns:p14="http://schemas.microsoft.com/office/powerpoint/2010/main" val="157081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1AD1C-986E-4089-9693-60F5AF2CBBA1}" type="slidenum">
              <a:rPr lang="en-US" smtClean="0"/>
              <a:t>17</a:t>
            </a:fld>
            <a:endParaRPr lang="en-US" dirty="0"/>
          </a:p>
        </p:txBody>
      </p:sp>
    </p:spTree>
    <p:extLst>
      <p:ext uri="{BB962C8B-B14F-4D97-AF65-F5344CB8AC3E}">
        <p14:creationId xmlns:p14="http://schemas.microsoft.com/office/powerpoint/2010/main" val="1865110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271C6C-4905-411B-8589-8531945B2872}"/>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50359"/>
          <a:stretch/>
        </p:blipFill>
        <p:spPr>
          <a:xfrm>
            <a:off x="1215841" y="5012541"/>
            <a:ext cx="9784080" cy="1835520"/>
          </a:xfrm>
          <a:prstGeom prst="rect">
            <a:avLst/>
          </a:prstGeom>
        </p:spPr>
      </p:pic>
      <p:cxnSp>
        <p:nvCxnSpPr>
          <p:cNvPr id="16" name="Straight Connector 15">
            <a:extLst>
              <a:ext uri="{FF2B5EF4-FFF2-40B4-BE49-F238E27FC236}">
                <a16:creationId xmlns:a16="http://schemas.microsoft.com/office/drawing/2014/main" id="{FAF22527-0AE1-4968-9ADE-4DB74928B191}"/>
              </a:ext>
            </a:extLst>
          </p:cNvPr>
          <p:cNvCxnSpPr>
            <a:cxnSpLocks/>
          </p:cNvCxnSpPr>
          <p:nvPr userDrawn="1"/>
        </p:nvCxnSpPr>
        <p:spPr>
          <a:xfrm>
            <a:off x="102" y="2119310"/>
            <a:ext cx="12191898"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CC8C06E-DE24-45EA-85B2-91AF384C9A69}"/>
              </a:ext>
            </a:extLst>
          </p:cNvPr>
          <p:cNvCxnSpPr>
            <a:cxnSpLocks/>
          </p:cNvCxnSpPr>
          <p:nvPr userDrawn="1"/>
        </p:nvCxnSpPr>
        <p:spPr>
          <a:xfrm>
            <a:off x="9285" y="4978278"/>
            <a:ext cx="12210366"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B7E4D55-3410-402A-8E63-9DE78C7F6EB6}"/>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b="49433"/>
          <a:stretch/>
        </p:blipFill>
        <p:spPr>
          <a:xfrm>
            <a:off x="1195955" y="9939"/>
            <a:ext cx="9784080" cy="1869781"/>
          </a:xfrm>
          <a:prstGeom prst="rect">
            <a:avLst/>
          </a:prstGeom>
        </p:spPr>
      </p:pic>
      <p:cxnSp>
        <p:nvCxnSpPr>
          <p:cNvPr id="21" name="Straight Connector 20">
            <a:extLst>
              <a:ext uri="{FF2B5EF4-FFF2-40B4-BE49-F238E27FC236}">
                <a16:creationId xmlns:a16="http://schemas.microsoft.com/office/drawing/2014/main" id="{C05C0E7A-0EEA-4A7B-A759-4AF54182972A}"/>
              </a:ext>
            </a:extLst>
          </p:cNvPr>
          <p:cNvCxnSpPr>
            <a:cxnSpLocks/>
          </p:cNvCxnSpPr>
          <p:nvPr userDrawn="1"/>
        </p:nvCxnSpPr>
        <p:spPr>
          <a:xfrm>
            <a:off x="9285" y="1918138"/>
            <a:ext cx="12210366"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68174E1-8EDD-4862-9C2B-17A1DB6350BF}"/>
              </a:ext>
            </a:extLst>
          </p:cNvPr>
          <p:cNvSpPr/>
          <p:nvPr userDrawn="1"/>
        </p:nvSpPr>
        <p:spPr>
          <a:xfrm>
            <a:off x="9285" y="1918138"/>
            <a:ext cx="12191898" cy="3021724"/>
          </a:xfrm>
          <a:prstGeom prst="rect">
            <a:avLst/>
          </a:prstGeom>
          <a:solidFill>
            <a:srgbClr val="006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943B2C56-1C4F-4E61-B1C2-6D0A0A393BFB}"/>
              </a:ext>
            </a:extLst>
          </p:cNvPr>
          <p:cNvSpPr>
            <a:spLocks noGrp="1"/>
          </p:cNvSpPr>
          <p:nvPr>
            <p:ph type="ctrTitle"/>
          </p:nvPr>
        </p:nvSpPr>
        <p:spPr>
          <a:xfrm>
            <a:off x="6092326" y="2472813"/>
            <a:ext cx="5874386" cy="1391369"/>
          </a:xfrm>
        </p:spPr>
        <p:txBody>
          <a:bodyPr anchor="b">
            <a:normAutofit/>
          </a:bodyPr>
          <a:lstStyle>
            <a:lvl1pPr algn="l">
              <a:defRPr sz="2800" b="1">
                <a:solidFill>
                  <a:schemeClr val="bg1"/>
                </a:solidFill>
                <a:latin typeface="Georgia" panose="02040502050405020303" pitchFamily="18" charset="0"/>
              </a:defRPr>
            </a:lvl1pPr>
          </a:lstStyle>
          <a:p>
            <a:r>
              <a:rPr lang="en-US"/>
              <a:t>Click to edit Master title style</a:t>
            </a:r>
          </a:p>
        </p:txBody>
      </p:sp>
      <p:sp>
        <p:nvSpPr>
          <p:cNvPr id="23" name="Subtitle 2">
            <a:extLst>
              <a:ext uri="{FF2B5EF4-FFF2-40B4-BE49-F238E27FC236}">
                <a16:creationId xmlns:a16="http://schemas.microsoft.com/office/drawing/2014/main" id="{240F48E7-8149-41B1-90C5-C4DAA9E1224C}"/>
              </a:ext>
            </a:extLst>
          </p:cNvPr>
          <p:cNvSpPr>
            <a:spLocks noGrp="1"/>
          </p:cNvSpPr>
          <p:nvPr>
            <p:ph type="subTitle" idx="1"/>
          </p:nvPr>
        </p:nvSpPr>
        <p:spPr>
          <a:xfrm>
            <a:off x="6103063" y="3936861"/>
            <a:ext cx="5863645" cy="461665"/>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4" name="Picture 23">
            <a:extLst>
              <a:ext uri="{FF2B5EF4-FFF2-40B4-BE49-F238E27FC236}">
                <a16:creationId xmlns:a16="http://schemas.microsoft.com/office/drawing/2014/main" id="{68BF3D27-C601-425C-99DA-F3E1503437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2501" y="2625343"/>
            <a:ext cx="4143928" cy="1640995"/>
          </a:xfrm>
          <a:prstGeom prst="rect">
            <a:avLst/>
          </a:prstGeom>
        </p:spPr>
      </p:pic>
      <p:sp>
        <p:nvSpPr>
          <p:cNvPr id="25" name="Rectangle 24">
            <a:extLst>
              <a:ext uri="{FF2B5EF4-FFF2-40B4-BE49-F238E27FC236}">
                <a16:creationId xmlns:a16="http://schemas.microsoft.com/office/drawing/2014/main" id="{A8A6C9C0-67C1-4696-AADA-AE6C79EBD240}"/>
              </a:ext>
            </a:extLst>
          </p:cNvPr>
          <p:cNvSpPr/>
          <p:nvPr userDrawn="1"/>
        </p:nvSpPr>
        <p:spPr>
          <a:xfrm>
            <a:off x="19980" y="4735825"/>
            <a:ext cx="12161520" cy="184666"/>
          </a:xfrm>
          <a:prstGeom prst="rect">
            <a:avLst/>
          </a:prstGeom>
        </p:spPr>
        <p:txBody>
          <a:bodyPr wrap="square">
            <a:noAutofit/>
          </a:bodyPr>
          <a:lstStyle/>
          <a:p>
            <a:pPr algn="ctr"/>
            <a:r>
              <a:rPr lang="en-US" sz="600" dirty="0">
                <a:solidFill>
                  <a:schemeClr val="bg1"/>
                </a:solidFill>
                <a:latin typeface="Calibri" panose="020F0502020204030204" pitchFamily="34" charset="0"/>
              </a:rPr>
              <a:t>Copyright © 2022 Health Management Associates, Inc. All rights reserved. The content of this presentation is PROPRIETARY and CONFIDENTIAL to Health Management Associates, Inc. and only for the information of the intended recipient. Do not use, publish or redistribute without written permission from Health Management Associates, Inc.</a:t>
            </a:r>
            <a:endParaRPr lang="en-US" sz="600" dirty="0">
              <a:solidFill>
                <a:schemeClr val="bg1"/>
              </a:solidFill>
            </a:endParaRPr>
          </a:p>
        </p:txBody>
      </p:sp>
    </p:spTree>
    <p:extLst>
      <p:ext uri="{BB962C8B-B14F-4D97-AF65-F5344CB8AC3E}">
        <p14:creationId xmlns:p14="http://schemas.microsoft.com/office/powerpoint/2010/main" val="267736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182" y="1020556"/>
            <a:ext cx="10515600" cy="4351338"/>
          </a:xfrm>
        </p:spPr>
        <p:txBody>
          <a:bodyPr>
            <a:noAutofit/>
          </a:bodyPr>
          <a:lstStyle>
            <a:lvl1pPr marL="228600" indent="-228600">
              <a:buClr>
                <a:srgbClr val="006498"/>
              </a:buClr>
              <a:buFont typeface="Calibri" panose="020F0502020204030204" pitchFamily="34" charset="0"/>
              <a:buChar char="+"/>
              <a:defRPr sz="1800">
                <a:solidFill>
                  <a:schemeClr val="bg2">
                    <a:lumMod val="50000"/>
                  </a:schemeClr>
                </a:solidFill>
              </a:defRPr>
            </a:lvl1pPr>
            <a:lvl2pPr marL="685800" indent="-228600">
              <a:buClr>
                <a:srgbClr val="006498"/>
              </a:buClr>
              <a:buFont typeface="Calibri" panose="020F0502020204030204" pitchFamily="34" charset="0"/>
              <a:buChar char="+"/>
              <a:defRPr sz="1600">
                <a:solidFill>
                  <a:schemeClr val="bg2">
                    <a:lumMod val="50000"/>
                  </a:schemeClr>
                </a:solidFill>
              </a:defRPr>
            </a:lvl2pPr>
            <a:lvl3pPr marL="1143000" indent="-228600">
              <a:buClr>
                <a:srgbClr val="006498"/>
              </a:buClr>
              <a:buFont typeface="Calibri" panose="020F0502020204030204" pitchFamily="34" charset="0"/>
              <a:buChar char="+"/>
              <a:defRPr sz="1600">
                <a:solidFill>
                  <a:schemeClr val="bg2">
                    <a:lumMod val="50000"/>
                  </a:schemeClr>
                </a:solidFill>
              </a:defRPr>
            </a:lvl3pPr>
            <a:lvl4pPr marL="1600200" indent="-228600">
              <a:buClr>
                <a:srgbClr val="006498"/>
              </a:buClr>
              <a:buFont typeface="Calibri" panose="020F0502020204030204" pitchFamily="34" charset="0"/>
              <a:buChar char="+"/>
              <a:defRPr sz="1600">
                <a:solidFill>
                  <a:schemeClr val="bg2">
                    <a:lumMod val="50000"/>
                  </a:schemeClr>
                </a:solidFill>
              </a:defRPr>
            </a:lvl4pPr>
          </a:lstStyle>
          <a:p>
            <a:pPr lvl="0"/>
            <a:r>
              <a:rPr lang="en-US"/>
              <a:t>Click to edit Master text styles</a:t>
            </a:r>
          </a:p>
          <a:p>
            <a:pPr lvl="1"/>
            <a:r>
              <a:rPr lang="en-US"/>
              <a:t>Level 2</a:t>
            </a:r>
          </a:p>
          <a:p>
            <a:pPr lvl="2"/>
            <a:r>
              <a:rPr lang="en-US"/>
              <a:t>Level 3</a:t>
            </a:r>
          </a:p>
          <a:p>
            <a:pPr lvl="3"/>
            <a:r>
              <a:rPr lang="en-US"/>
              <a:t>Level 4</a:t>
            </a:r>
          </a:p>
        </p:txBody>
      </p:sp>
      <p:cxnSp>
        <p:nvCxnSpPr>
          <p:cNvPr id="7" name="Straight Connector 6">
            <a:extLst>
              <a:ext uri="{FF2B5EF4-FFF2-40B4-BE49-F238E27FC236}">
                <a16:creationId xmlns:a16="http://schemas.microsoft.com/office/drawing/2014/main" id="{DB1DE416-0092-4B12-BBBC-29D37BE14CB5}"/>
              </a:ext>
            </a:extLst>
          </p:cNvPr>
          <p:cNvCxnSpPr>
            <a:cxnSpLocks/>
          </p:cNvCxnSpPr>
          <p:nvPr userDrawn="1"/>
        </p:nvCxnSpPr>
        <p:spPr>
          <a:xfrm>
            <a:off x="0" y="783771"/>
            <a:ext cx="12192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470F21A-86C6-4307-8977-17E8820AB709}"/>
              </a:ext>
            </a:extLst>
          </p:cNvPr>
          <p:cNvSpPr txBox="1"/>
          <p:nvPr userDrawn="1"/>
        </p:nvSpPr>
        <p:spPr>
          <a:xfrm>
            <a:off x="521182" y="294218"/>
            <a:ext cx="5995232" cy="353943"/>
          </a:xfrm>
          <a:prstGeom prst="rect">
            <a:avLst/>
          </a:prstGeom>
          <a:noFill/>
        </p:spPr>
        <p:txBody>
          <a:bodyPr wrap="square" rtlCol="0">
            <a:spAutoFit/>
          </a:bodyPr>
          <a:lstStyle/>
          <a:p>
            <a:endParaRPr lang="en-US" sz="1700" b="1" cap="all" dirty="0">
              <a:solidFill>
                <a:srgbClr val="552733"/>
              </a:solidFill>
              <a:latin typeface="Arial" charset="0"/>
              <a:ea typeface="Arial" charset="0"/>
              <a:cs typeface="Arial" charset="0"/>
            </a:endParaRPr>
          </a:p>
        </p:txBody>
      </p:sp>
      <p:cxnSp>
        <p:nvCxnSpPr>
          <p:cNvPr id="9" name="Straight Connector 8">
            <a:extLst>
              <a:ext uri="{FF2B5EF4-FFF2-40B4-BE49-F238E27FC236}">
                <a16:creationId xmlns:a16="http://schemas.microsoft.com/office/drawing/2014/main" id="{1CB32738-7047-4E16-9ED3-C994C1920DD4}"/>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D705C4E-A609-4779-A752-4B3E21B00F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1" name="Rectangle 10">
            <a:extLst>
              <a:ext uri="{FF2B5EF4-FFF2-40B4-BE49-F238E27FC236}">
                <a16:creationId xmlns:a16="http://schemas.microsoft.com/office/drawing/2014/main" id="{224E4DB4-0D01-4B5E-803C-2CFA72144178}"/>
              </a:ext>
            </a:extLst>
          </p:cNvPr>
          <p:cNvSpPr/>
          <p:nvPr userDrawn="1"/>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2022 Health Management Associates, Inc. All rights reserved. PROPRIETARY and CONFIDENTIAL</a:t>
            </a:r>
            <a:endParaRPr lang="en-US" sz="900" dirty="0">
              <a:solidFill>
                <a:schemeClr val="bg2">
                  <a:lumMod val="75000"/>
                </a:schemeClr>
              </a:solidFill>
            </a:endParaRPr>
          </a:p>
        </p:txBody>
      </p:sp>
      <p:sp>
        <p:nvSpPr>
          <p:cNvPr id="22" name="Title 1">
            <a:extLst>
              <a:ext uri="{FF2B5EF4-FFF2-40B4-BE49-F238E27FC236}">
                <a16:creationId xmlns:a16="http://schemas.microsoft.com/office/drawing/2014/main" id="{6B9CFD70-1757-4F7A-8D12-077649A22A91}"/>
              </a:ext>
            </a:extLst>
          </p:cNvPr>
          <p:cNvSpPr>
            <a:spLocks noGrp="1"/>
          </p:cNvSpPr>
          <p:nvPr>
            <p:ph type="title"/>
          </p:nvPr>
        </p:nvSpPr>
        <p:spPr>
          <a:xfrm>
            <a:off x="629466" y="310542"/>
            <a:ext cx="10515600" cy="353943"/>
          </a:xfrm>
        </p:spPr>
        <p:txBody>
          <a:bodyPr>
            <a:noAutofit/>
          </a:bodyPr>
          <a:lstStyle>
            <a:lvl1pPr>
              <a:defRPr sz="1700" b="1" cap="none" baseline="0">
                <a:solidFill>
                  <a:srgbClr val="552733"/>
                </a:solidFill>
                <a:latin typeface="Arial" panose="020B0604020202020204" pitchFamily="34" charset="0"/>
                <a:cs typeface="Arial" panose="020B0604020202020204" pitchFamily="34" charset="0"/>
              </a:defRPr>
            </a:lvl1pPr>
          </a:lstStyle>
          <a:p>
            <a:r>
              <a:rPr lang="en-US"/>
              <a:t>Click to edit Master title style</a:t>
            </a:r>
          </a:p>
        </p:txBody>
      </p:sp>
      <p:sp>
        <p:nvSpPr>
          <p:cNvPr id="24" name="Slide Number Placeholder 1">
            <a:extLst>
              <a:ext uri="{FF2B5EF4-FFF2-40B4-BE49-F238E27FC236}">
                <a16:creationId xmlns:a16="http://schemas.microsoft.com/office/drawing/2014/main" id="{22688FD3-84CB-4EEC-BA3D-A4063F871978}"/>
              </a:ext>
            </a:extLst>
          </p:cNvPr>
          <p:cNvSpPr txBox="1">
            <a:spLocks/>
          </p:cNvSpPr>
          <p:nvPr userDrawn="1"/>
        </p:nvSpPr>
        <p:spPr>
          <a:xfrm>
            <a:off x="9889919"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C034C4-EE4C-9B4C-AF72-899D9164FD59}" type="slidenum">
              <a:rPr lang="en-US" smtClean="0"/>
              <a:pPr/>
              <a:t>‹#›</a:t>
            </a:fld>
            <a:endParaRPr lang="en-US" dirty="0"/>
          </a:p>
        </p:txBody>
      </p:sp>
    </p:spTree>
    <p:extLst>
      <p:ext uri="{BB962C8B-B14F-4D97-AF65-F5344CB8AC3E}">
        <p14:creationId xmlns:p14="http://schemas.microsoft.com/office/powerpoint/2010/main" val="399250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CE02BC0-6501-415D-8955-B8B67F5E19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14" name="Rectangle 13">
            <a:extLst>
              <a:ext uri="{FF2B5EF4-FFF2-40B4-BE49-F238E27FC236}">
                <a16:creationId xmlns:a16="http://schemas.microsoft.com/office/drawing/2014/main" id="{2C9BD901-EB0C-4FFA-AFC0-01EA21C1038B}"/>
              </a:ext>
            </a:extLst>
          </p:cNvPr>
          <p:cNvSpPr/>
          <p:nvPr userDrawn="1"/>
        </p:nvSpPr>
        <p:spPr>
          <a:xfrm>
            <a:off x="0" y="0"/>
            <a:ext cx="12192000" cy="6858000"/>
          </a:xfrm>
          <a:prstGeom prst="rect">
            <a:avLst/>
          </a:prstGeom>
          <a:solidFill>
            <a:srgbClr val="0066A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470F21A-86C6-4307-8977-17E8820AB709}"/>
              </a:ext>
            </a:extLst>
          </p:cNvPr>
          <p:cNvSpPr txBox="1"/>
          <p:nvPr userDrawn="1"/>
        </p:nvSpPr>
        <p:spPr>
          <a:xfrm>
            <a:off x="521182" y="294218"/>
            <a:ext cx="5995232" cy="353943"/>
          </a:xfrm>
          <a:prstGeom prst="rect">
            <a:avLst/>
          </a:prstGeom>
          <a:noFill/>
        </p:spPr>
        <p:txBody>
          <a:bodyPr wrap="square" rtlCol="0">
            <a:spAutoFit/>
          </a:bodyPr>
          <a:lstStyle/>
          <a:p>
            <a:endParaRPr lang="en-US" sz="1700" b="1" cap="all" dirty="0">
              <a:solidFill>
                <a:srgbClr val="552733"/>
              </a:solidFill>
              <a:latin typeface="Arial" charset="0"/>
              <a:ea typeface="Arial" charset="0"/>
              <a:cs typeface="Arial" charset="0"/>
            </a:endParaRPr>
          </a:p>
        </p:txBody>
      </p:sp>
      <p:sp>
        <p:nvSpPr>
          <p:cNvPr id="13" name="Title 1">
            <a:extLst>
              <a:ext uri="{FF2B5EF4-FFF2-40B4-BE49-F238E27FC236}">
                <a16:creationId xmlns:a16="http://schemas.microsoft.com/office/drawing/2014/main" id="{156EC490-0140-4F99-8376-F51AFDA85736}"/>
              </a:ext>
            </a:extLst>
          </p:cNvPr>
          <p:cNvSpPr>
            <a:spLocks noGrp="1"/>
          </p:cNvSpPr>
          <p:nvPr>
            <p:ph type="ctrTitle"/>
          </p:nvPr>
        </p:nvSpPr>
        <p:spPr>
          <a:xfrm>
            <a:off x="3158807" y="2460621"/>
            <a:ext cx="5874386" cy="1391369"/>
          </a:xfrm>
        </p:spPr>
        <p:txBody>
          <a:bodyPr anchor="b">
            <a:normAutofit/>
          </a:bodyPr>
          <a:lstStyle>
            <a:lvl1pPr algn="l">
              <a:defRPr sz="2800" b="1">
                <a:solidFill>
                  <a:schemeClr val="bg1"/>
                </a:solidFill>
                <a:latin typeface="Georgia" panose="02040502050405020303" pitchFamily="18" charset="0"/>
              </a:defRPr>
            </a:lvl1pPr>
          </a:lstStyle>
          <a:p>
            <a:r>
              <a:rPr lang="en-US"/>
              <a:t>Click to edit Master title style</a:t>
            </a:r>
          </a:p>
        </p:txBody>
      </p:sp>
      <p:pic>
        <p:nvPicPr>
          <p:cNvPr id="15" name="Picture 14">
            <a:extLst>
              <a:ext uri="{FF2B5EF4-FFF2-40B4-BE49-F238E27FC236}">
                <a16:creationId xmlns:a16="http://schemas.microsoft.com/office/drawing/2014/main" id="{52680A83-30EB-4FB5-BE77-AAA2B85ECE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155" y="6137667"/>
            <a:ext cx="11557958" cy="420788"/>
          </a:xfrm>
          <a:prstGeom prst="rect">
            <a:avLst/>
          </a:prstGeom>
        </p:spPr>
      </p:pic>
      <p:cxnSp>
        <p:nvCxnSpPr>
          <p:cNvPr id="16" name="Straight Connector 15">
            <a:extLst>
              <a:ext uri="{FF2B5EF4-FFF2-40B4-BE49-F238E27FC236}">
                <a16:creationId xmlns:a16="http://schemas.microsoft.com/office/drawing/2014/main" id="{29BF71F1-90DD-4E33-A4E9-6504A1379BC4}"/>
              </a:ext>
            </a:extLst>
          </p:cNvPr>
          <p:cNvCxnSpPr>
            <a:cxnSpLocks/>
          </p:cNvCxnSpPr>
          <p:nvPr userDrawn="1"/>
        </p:nvCxnSpPr>
        <p:spPr>
          <a:xfrm>
            <a:off x="0" y="585978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56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CA286-75F1-9448-8DE5-E4189803C80E}" type="datetimeFigureOut">
              <a:rPr lang="en-US" smtClean="0"/>
              <a:t>2/16/2024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BC63C-A90F-384A-918D-1423499908E7}" type="slidenum">
              <a:rPr lang="en-US" smtClean="0"/>
              <a:t>‹#›</a:t>
            </a:fld>
            <a:endParaRPr lang="en-US" dirty="0"/>
          </a:p>
        </p:txBody>
      </p:sp>
    </p:spTree>
    <p:extLst>
      <p:ext uri="{BB962C8B-B14F-4D97-AF65-F5344CB8AC3E}">
        <p14:creationId xmlns:p14="http://schemas.microsoft.com/office/powerpoint/2010/main" val="23742788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2/16/2024</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principalspov.blogspot.com/2014/12/the-three-questions.html" TargetMode="External"/><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184F64-D16A-DAE4-3A95-1373C4F1F608}"/>
              </a:ext>
            </a:extLst>
          </p:cNvPr>
          <p:cNvSpPr>
            <a:spLocks noGrp="1"/>
          </p:cNvSpPr>
          <p:nvPr>
            <p:ph type="ctrTitle"/>
          </p:nvPr>
        </p:nvSpPr>
        <p:spPr/>
        <p:txBody>
          <a:bodyPr>
            <a:normAutofit/>
          </a:bodyPr>
          <a:lstStyle/>
          <a:p>
            <a:r>
              <a:rPr lang="en-US" sz="3100" dirty="0"/>
              <a:t>SQI and CQI Methodology</a:t>
            </a:r>
            <a:br>
              <a:rPr lang="en-US" sz="3100" dirty="0"/>
            </a:br>
            <a:endParaRPr lang="en-US" dirty="0"/>
          </a:p>
        </p:txBody>
      </p:sp>
      <p:sp>
        <p:nvSpPr>
          <p:cNvPr id="7" name="Subtitle 6">
            <a:extLst>
              <a:ext uri="{FF2B5EF4-FFF2-40B4-BE49-F238E27FC236}">
                <a16:creationId xmlns:a16="http://schemas.microsoft.com/office/drawing/2014/main" id="{A206DA74-91B7-6DAC-9BE9-8D92C3123A9C}"/>
              </a:ext>
            </a:extLst>
          </p:cNvPr>
          <p:cNvSpPr>
            <a:spLocks noGrp="1"/>
          </p:cNvSpPr>
          <p:nvPr>
            <p:ph type="subTitle" idx="1"/>
          </p:nvPr>
        </p:nvSpPr>
        <p:spPr>
          <a:xfrm>
            <a:off x="6103067" y="3633349"/>
            <a:ext cx="5863645" cy="461665"/>
          </a:xfrm>
        </p:spPr>
        <p:txBody>
          <a:bodyPr>
            <a:noAutofit/>
          </a:bodyPr>
          <a:lstStyle/>
          <a:p>
            <a:r>
              <a:rPr lang="en-US" sz="2000" dirty="0"/>
              <a:t>Delaware Primary Care Reform Collaborative Meeting</a:t>
            </a:r>
          </a:p>
          <a:p>
            <a:r>
              <a:rPr lang="en-US" sz="2000" dirty="0"/>
              <a:t>February 12</a:t>
            </a:r>
            <a:r>
              <a:rPr lang="en-US" sz="2000" baseline="30000" dirty="0"/>
              <a:t>th</a:t>
            </a:r>
            <a:r>
              <a:rPr lang="en-US" sz="2000" dirty="0"/>
              <a:t>, 2024</a:t>
            </a:r>
          </a:p>
        </p:txBody>
      </p:sp>
    </p:spTree>
    <p:extLst>
      <p:ext uri="{BB962C8B-B14F-4D97-AF65-F5344CB8AC3E}">
        <p14:creationId xmlns:p14="http://schemas.microsoft.com/office/powerpoint/2010/main" val="222064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9D64D-64F0-7DBC-2A18-97EB33F17903}"/>
              </a:ext>
            </a:extLst>
          </p:cNvPr>
          <p:cNvSpPr>
            <a:spLocks noGrp="1"/>
          </p:cNvSpPr>
          <p:nvPr>
            <p:ph type="ctrTitle"/>
          </p:nvPr>
        </p:nvSpPr>
        <p:spPr>
          <a:xfrm>
            <a:off x="221614" y="292775"/>
            <a:ext cx="11675860" cy="534540"/>
          </a:xfrm>
        </p:spPr>
        <p:txBody>
          <a:bodyPr/>
          <a:lstStyle/>
          <a:p>
            <a:r>
              <a:rPr lang="en-US" dirty="0"/>
              <a:t>SQI Recommendation</a:t>
            </a:r>
          </a:p>
        </p:txBody>
      </p:sp>
      <p:sp>
        <p:nvSpPr>
          <p:cNvPr id="2" name="TextBox 1">
            <a:extLst>
              <a:ext uri="{FF2B5EF4-FFF2-40B4-BE49-F238E27FC236}">
                <a16:creationId xmlns:a16="http://schemas.microsoft.com/office/drawing/2014/main" id="{EFBCB576-541E-D696-0DF0-1EE222566F50}"/>
              </a:ext>
            </a:extLst>
          </p:cNvPr>
          <p:cNvSpPr txBox="1"/>
          <p:nvPr/>
        </p:nvSpPr>
        <p:spPr>
          <a:xfrm>
            <a:off x="221614" y="1139908"/>
            <a:ext cx="11399368"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SQI recommendation depends on attribution logic and panel size</a:t>
            </a:r>
          </a:p>
          <a:p>
            <a:pPr marL="800100" lvl="1" indent="-342900">
              <a:buFont typeface="Arial" panose="020B0604020202020204" pitchFamily="34" charset="0"/>
              <a:buChar char="•"/>
            </a:pPr>
            <a:r>
              <a:rPr lang="en-US" sz="2400" dirty="0">
                <a:solidFill>
                  <a:schemeClr val="bg1"/>
                </a:solidFill>
              </a:rPr>
              <a:t>These topics have been part of previous PCRC discussions and are pending formal definition</a:t>
            </a:r>
          </a:p>
          <a:p>
            <a:pPr lvl="1"/>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Generally, the SQI PMPM should be expected to be between $10 and $30 PMPM</a:t>
            </a:r>
          </a:p>
          <a:p>
            <a:pPr marL="800100" lvl="1" indent="-342900">
              <a:buFont typeface="Arial" panose="020B0604020202020204" pitchFamily="34" charset="0"/>
              <a:buChar char="•"/>
            </a:pPr>
            <a:r>
              <a:rPr lang="en-US" sz="2400" dirty="0">
                <a:solidFill>
                  <a:schemeClr val="bg1"/>
                </a:solidFill>
              </a:rPr>
              <a:t>A large panel with a stronger attribution implementation should be around $30 </a:t>
            </a:r>
          </a:p>
          <a:p>
            <a:pPr marL="800100" lvl="1" indent="-342900">
              <a:buFont typeface="Arial" panose="020B0604020202020204" pitchFamily="34" charset="0"/>
              <a:buChar char="•"/>
            </a:pPr>
            <a:r>
              <a:rPr lang="en-US" sz="2400" dirty="0">
                <a:solidFill>
                  <a:schemeClr val="bg1"/>
                </a:solidFill>
              </a:rPr>
              <a:t>A large panel with a more limited attribution implementation could be as low as $10</a:t>
            </a:r>
          </a:p>
          <a:p>
            <a:pPr marL="800100" lvl="1" indent="-342900">
              <a:buFont typeface="Arial" panose="020B0604020202020204" pitchFamily="34" charset="0"/>
              <a:buChar char="•"/>
            </a:pPr>
            <a:r>
              <a:rPr lang="en-US" sz="2400" dirty="0">
                <a:solidFill>
                  <a:schemeClr val="bg1"/>
                </a:solidFill>
              </a:rPr>
              <a:t>Smaller panels require additional consideration specific to each population and contract</a:t>
            </a:r>
          </a:p>
          <a:p>
            <a:pPr marL="342900" indent="-3429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1161096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498"/>
        </a:solidFill>
        <a:effectLst/>
      </p:bgPr>
    </p:bg>
    <p:spTree>
      <p:nvGrpSpPr>
        <p:cNvPr id="1" name=""/>
        <p:cNvGrpSpPr/>
        <p:nvPr/>
      </p:nvGrpSpPr>
      <p:grpSpPr>
        <a:xfrm>
          <a:off x="0" y="0"/>
          <a:ext cx="0" cy="0"/>
          <a:chOff x="0" y="0"/>
          <a:chExt cx="0" cy="0"/>
        </a:xfrm>
      </p:grpSpPr>
      <p:grpSp>
        <p:nvGrpSpPr>
          <p:cNvPr id="4" name="Group 4"/>
          <p:cNvGrpSpPr/>
          <p:nvPr/>
        </p:nvGrpSpPr>
        <p:grpSpPr>
          <a:xfrm>
            <a:off x="-470866" y="6343917"/>
            <a:ext cx="9319141" cy="1028167"/>
            <a:chOff x="0" y="0"/>
            <a:chExt cx="48691834" cy="5372100"/>
          </a:xfrm>
        </p:grpSpPr>
        <p:sp>
          <p:nvSpPr>
            <p:cNvPr id="5" name="Freeform 5"/>
            <p:cNvSpPr/>
            <p:nvPr/>
          </p:nvSpPr>
          <p:spPr>
            <a:xfrm>
              <a:off x="0" y="0"/>
              <a:ext cx="48691834" cy="5372100"/>
            </a:xfrm>
            <a:custGeom>
              <a:avLst/>
              <a:gdLst/>
              <a:ahLst/>
              <a:cxnLst/>
              <a:rect l="l" t="t" r="r" b="b"/>
              <a:pathLst>
                <a:path w="48691834" h="5372100">
                  <a:moveTo>
                    <a:pt x="47141166" y="0"/>
                  </a:moveTo>
                  <a:lnTo>
                    <a:pt x="1550670" y="0"/>
                  </a:lnTo>
                  <a:lnTo>
                    <a:pt x="0" y="2686050"/>
                  </a:lnTo>
                  <a:lnTo>
                    <a:pt x="1550670" y="5372100"/>
                  </a:lnTo>
                  <a:lnTo>
                    <a:pt x="47141166" y="5372100"/>
                  </a:lnTo>
                  <a:lnTo>
                    <a:pt x="48691834" y="2686050"/>
                  </a:lnTo>
                  <a:lnTo>
                    <a:pt x="47141166" y="0"/>
                  </a:ln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p>
          </p:txBody>
        </p:sp>
      </p:grpSp>
      <p:sp>
        <p:nvSpPr>
          <p:cNvPr id="7" name="TextBox 7"/>
          <p:cNvSpPr txBox="1"/>
          <p:nvPr/>
        </p:nvSpPr>
        <p:spPr>
          <a:xfrm>
            <a:off x="1122529" y="3689992"/>
            <a:ext cx="9031405" cy="86844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7333"/>
              </a:lnSpc>
            </a:pPr>
            <a:r>
              <a:rPr lang="en-US" sz="4800" dirty="0">
                <a:solidFill>
                  <a:srgbClr val="FFFFFF"/>
                </a:solidFill>
                <a:latin typeface="Fira Sans Medium Bold"/>
              </a:rPr>
              <a:t>CQI: Introduction</a:t>
            </a:r>
          </a:p>
        </p:txBody>
      </p:sp>
      <p:pic>
        <p:nvPicPr>
          <p:cNvPr id="10" name="Picture 9">
            <a:extLst>
              <a:ext uri="{FF2B5EF4-FFF2-40B4-BE49-F238E27FC236}">
                <a16:creationId xmlns:a16="http://schemas.microsoft.com/office/drawing/2014/main" id="{01D0098F-CF83-4F57-B108-BB487E6441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55" y="6604891"/>
            <a:ext cx="2511620" cy="91440"/>
          </a:xfrm>
          <a:prstGeom prst="rect">
            <a:avLst/>
          </a:prstGeom>
        </p:spPr>
      </p:pic>
      <p:sp>
        <p:nvSpPr>
          <p:cNvPr id="2" name="Slide Number Placeholder 1">
            <a:extLst>
              <a:ext uri="{FF2B5EF4-FFF2-40B4-BE49-F238E27FC236}">
                <a16:creationId xmlns:a16="http://schemas.microsoft.com/office/drawing/2014/main" id="{1994A93F-4A34-5CEE-C57A-0FBA262C330F}"/>
              </a:ext>
            </a:extLst>
          </p:cNvPr>
          <p:cNvSpPr>
            <a:spLocks noGrp="1"/>
          </p:cNvSpPr>
          <p:nvPr>
            <p:ph type="sldNum" sz="quarter" idx="12"/>
          </p:nvPr>
        </p:nvSpPr>
        <p:spPr>
          <a:xfrm>
            <a:off x="10751297" y="6574622"/>
            <a:ext cx="1371600" cy="243417"/>
          </a:xfrm>
        </p:spPr>
        <p:txBody>
          <a:bodyPr/>
          <a:lstStyle>
            <a:defPPr>
              <a:defRPr lang="en-US"/>
            </a:defPPr>
            <a:lvl1pPr marL="0" algn="l" defTabSz="406380" rtl="0" eaLnBrk="1" latinLnBrk="0" hangingPunct="1">
              <a:defRPr sz="800" kern="1200">
                <a:solidFill>
                  <a:schemeClr val="tx1"/>
                </a:solidFill>
                <a:latin typeface="+mn-lt"/>
                <a:ea typeface="+mn-ea"/>
                <a:cs typeface="+mn-cs"/>
              </a:defRPr>
            </a:lvl1pPr>
            <a:lvl2pPr marL="203190" algn="l" defTabSz="406380" rtl="0" eaLnBrk="1" latinLnBrk="0" hangingPunct="1">
              <a:defRPr sz="800" kern="1200">
                <a:solidFill>
                  <a:schemeClr val="tx1"/>
                </a:solidFill>
                <a:latin typeface="+mn-lt"/>
                <a:ea typeface="+mn-ea"/>
                <a:cs typeface="+mn-cs"/>
              </a:defRPr>
            </a:lvl2pPr>
            <a:lvl3pPr marL="406380" algn="l" defTabSz="406380" rtl="0" eaLnBrk="1" latinLnBrk="0" hangingPunct="1">
              <a:defRPr sz="800" kern="1200">
                <a:solidFill>
                  <a:schemeClr val="tx1"/>
                </a:solidFill>
                <a:latin typeface="+mn-lt"/>
                <a:ea typeface="+mn-ea"/>
                <a:cs typeface="+mn-cs"/>
              </a:defRPr>
            </a:lvl3pPr>
            <a:lvl4pPr marL="609570" algn="l" defTabSz="406380" rtl="0" eaLnBrk="1" latinLnBrk="0" hangingPunct="1">
              <a:defRPr sz="800" kern="1200">
                <a:solidFill>
                  <a:schemeClr val="tx1"/>
                </a:solidFill>
                <a:latin typeface="+mn-lt"/>
                <a:ea typeface="+mn-ea"/>
                <a:cs typeface="+mn-cs"/>
              </a:defRPr>
            </a:lvl4pPr>
            <a:lvl5pPr marL="812759" algn="l" defTabSz="406380" rtl="0" eaLnBrk="1" latinLnBrk="0" hangingPunct="1">
              <a:defRPr sz="800" kern="1200">
                <a:solidFill>
                  <a:schemeClr val="tx1"/>
                </a:solidFill>
                <a:latin typeface="+mn-lt"/>
                <a:ea typeface="+mn-ea"/>
                <a:cs typeface="+mn-cs"/>
              </a:defRPr>
            </a:lvl5pPr>
            <a:lvl6pPr marL="1015949" algn="l" defTabSz="406380" rtl="0" eaLnBrk="1" latinLnBrk="0" hangingPunct="1">
              <a:defRPr sz="800" kern="1200">
                <a:solidFill>
                  <a:schemeClr val="tx1"/>
                </a:solidFill>
                <a:latin typeface="+mn-lt"/>
                <a:ea typeface="+mn-ea"/>
                <a:cs typeface="+mn-cs"/>
              </a:defRPr>
            </a:lvl6pPr>
            <a:lvl7pPr marL="1219139" algn="l" defTabSz="406380" rtl="0" eaLnBrk="1" latinLnBrk="0" hangingPunct="1">
              <a:defRPr sz="800" kern="1200">
                <a:solidFill>
                  <a:schemeClr val="tx1"/>
                </a:solidFill>
                <a:latin typeface="+mn-lt"/>
                <a:ea typeface="+mn-ea"/>
                <a:cs typeface="+mn-cs"/>
              </a:defRPr>
            </a:lvl7pPr>
            <a:lvl8pPr marL="1422329" algn="l" defTabSz="406380" rtl="0" eaLnBrk="1" latinLnBrk="0" hangingPunct="1">
              <a:defRPr sz="800" kern="1200">
                <a:solidFill>
                  <a:schemeClr val="tx1"/>
                </a:solidFill>
                <a:latin typeface="+mn-lt"/>
                <a:ea typeface="+mn-ea"/>
                <a:cs typeface="+mn-cs"/>
              </a:defRPr>
            </a:lvl8pPr>
            <a:lvl9pPr marL="1625519" algn="l" defTabSz="406380" rtl="0" eaLnBrk="1" latinLnBrk="0" hangingPunct="1">
              <a:defRPr sz="800" kern="1200">
                <a:solidFill>
                  <a:schemeClr val="tx1"/>
                </a:solidFill>
                <a:latin typeface="+mn-lt"/>
                <a:ea typeface="+mn-ea"/>
                <a:cs typeface="+mn-cs"/>
              </a:defRPr>
            </a:lvl9pPr>
          </a:lstStyle>
          <a:p>
            <a:pPr marL="0" marR="0" lvl="0" indent="0" algn="r" defTabSz="609630" rtl="0" eaLnBrk="1" fontAlgn="auto" latinLnBrk="0" hangingPunct="1">
              <a:lnSpc>
                <a:spcPct val="100000"/>
              </a:lnSpc>
              <a:spcBef>
                <a:spcPts val="0"/>
              </a:spcBef>
              <a:spcAft>
                <a:spcPts val="0"/>
              </a:spcAft>
              <a:buClrTx/>
              <a:buSzTx/>
              <a:buFontTx/>
              <a:buNone/>
              <a:tabLst/>
              <a:defRPr/>
            </a:pPr>
            <a:fld id="{7DC034C4-EE4C-9B4C-AF72-899D9164FD59}" type="slidenum">
              <a:rPr kumimoji="0" lang="en-US" sz="1067"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11</a:t>
            </a:fld>
            <a:endParaRPr kumimoji="0" lang="en-US" sz="1067"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81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9D64D-64F0-7DBC-2A18-97EB33F17903}"/>
              </a:ext>
            </a:extLst>
          </p:cNvPr>
          <p:cNvSpPr>
            <a:spLocks noGrp="1"/>
          </p:cNvSpPr>
          <p:nvPr>
            <p:ph type="ctrTitle"/>
          </p:nvPr>
        </p:nvSpPr>
        <p:spPr>
          <a:xfrm>
            <a:off x="221614" y="292775"/>
            <a:ext cx="11675860" cy="525832"/>
          </a:xfrm>
        </p:spPr>
        <p:txBody>
          <a:bodyPr/>
          <a:lstStyle/>
          <a:p>
            <a:r>
              <a:rPr lang="en-US" dirty="0"/>
              <a:t>Background: Continual Quality Investment (CQI) </a:t>
            </a:r>
          </a:p>
        </p:txBody>
      </p:sp>
      <p:pic>
        <p:nvPicPr>
          <p:cNvPr id="5122" name="Picture 2">
            <a:extLst>
              <a:ext uri="{FF2B5EF4-FFF2-40B4-BE49-F238E27FC236}">
                <a16:creationId xmlns:a16="http://schemas.microsoft.com/office/drawing/2014/main" id="{1E45C9C5-9988-95EA-4B35-E57759675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35" y="818607"/>
            <a:ext cx="7055655" cy="486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542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any's process&#10;&#10;Description automatically generated">
            <a:extLst>
              <a:ext uri="{FF2B5EF4-FFF2-40B4-BE49-F238E27FC236}">
                <a16:creationId xmlns:a16="http://schemas.microsoft.com/office/drawing/2014/main" id="{7A185862-C8E5-EAA8-0843-EF20AF6120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6183" y="1151016"/>
            <a:ext cx="6265817" cy="4321138"/>
          </a:xfrm>
          <a:prstGeom prst="rect">
            <a:avLst/>
          </a:prstGeom>
          <a:noFill/>
          <a:ln>
            <a:noFill/>
          </a:ln>
        </p:spPr>
      </p:pic>
      <p:sp>
        <p:nvSpPr>
          <p:cNvPr id="4" name="TextBox 6">
            <a:extLst>
              <a:ext uri="{FF2B5EF4-FFF2-40B4-BE49-F238E27FC236}">
                <a16:creationId xmlns:a16="http://schemas.microsoft.com/office/drawing/2014/main" id="{BC9BC6AA-A01B-FCCB-F2ED-9D12BFCAFDAC}"/>
              </a:ext>
            </a:extLst>
          </p:cNvPr>
          <p:cNvSpPr txBox="1"/>
          <p:nvPr/>
        </p:nvSpPr>
        <p:spPr>
          <a:xfrm>
            <a:off x="1089124" y="146744"/>
            <a:ext cx="9255728" cy="55399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spcBef>
                <a:spcPct val="0"/>
              </a:spcBef>
            </a:pPr>
            <a:r>
              <a:rPr lang="en-US" sz="3600" spc="-93" dirty="0">
                <a:solidFill>
                  <a:srgbClr val="006498"/>
                </a:solidFill>
                <a:latin typeface="Fira Sans Medium"/>
              </a:rPr>
              <a:t>CQI Background and Benefits</a:t>
            </a:r>
            <a:endParaRPr lang="en-US" sz="800" dirty="0"/>
          </a:p>
        </p:txBody>
      </p:sp>
      <p:sp>
        <p:nvSpPr>
          <p:cNvPr id="6" name="TextBox 22">
            <a:extLst>
              <a:ext uri="{FF2B5EF4-FFF2-40B4-BE49-F238E27FC236}">
                <a16:creationId xmlns:a16="http://schemas.microsoft.com/office/drawing/2014/main" id="{0834E163-141F-E726-69AC-4C554A763D33}"/>
              </a:ext>
            </a:extLst>
          </p:cNvPr>
          <p:cNvSpPr txBox="1"/>
          <p:nvPr/>
        </p:nvSpPr>
        <p:spPr>
          <a:xfrm>
            <a:off x="509994" y="1456996"/>
            <a:ext cx="5493429" cy="370917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algn="ctr">
              <a:lnSpc>
                <a:spcPct val="107000"/>
              </a:lnSpc>
              <a:spcBef>
                <a:spcPts val="0"/>
              </a:spcBef>
              <a:spcAft>
                <a:spcPts val="533"/>
              </a:spcAft>
            </a:pPr>
            <a:r>
              <a:rPr lang="en-US" sz="1867"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Continual Quality Investment (CQI)</a:t>
            </a:r>
            <a:endParaRPr lang="en-US" sz="1867"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R="0">
              <a:lnSpc>
                <a:spcPct val="107000"/>
              </a:lnSpc>
              <a:spcBef>
                <a:spcPts val="0"/>
              </a:spcBef>
              <a:spcAft>
                <a:spcPts val="533"/>
              </a:spcAft>
            </a:pPr>
            <a:r>
              <a:rPr lang="en-US" sz="1867" dirty="0">
                <a:solidFill>
                  <a:schemeClr val="tx2"/>
                </a:solidFill>
                <a:latin typeface="Calibri" panose="020F0502020204030204" pitchFamily="34" charset="0"/>
                <a:ea typeface="Calibri" panose="020F0502020204030204" pitchFamily="34" charset="0"/>
                <a:cs typeface="Calibri" panose="020F0502020204030204" pitchFamily="34" charset="0"/>
              </a:rPr>
              <a:t>State of Delaware, DHCC, PCRC, and OVBHCD focus on triple aim of healthcare:</a:t>
            </a:r>
          </a:p>
          <a:p>
            <a:pPr marL="304815" marR="0" indent="-304815">
              <a:lnSpc>
                <a:spcPct val="107000"/>
              </a:lnSpc>
              <a:spcBef>
                <a:spcPts val="0"/>
              </a:spcBef>
              <a:spcAft>
                <a:spcPts val="533"/>
              </a:spcAft>
              <a:buFont typeface="Arial" panose="020B0604020202020204" pitchFamily="34" charset="0"/>
              <a:buChar char="•"/>
            </a:pPr>
            <a:r>
              <a:rPr lang="en-US" sz="1867" dirty="0">
                <a:solidFill>
                  <a:schemeClr val="tx2"/>
                </a:solidFill>
                <a:latin typeface="Calibri" panose="020F0502020204030204" pitchFamily="34" charset="0"/>
                <a:ea typeface="Calibri" panose="020F0502020204030204" pitchFamily="34" charset="0"/>
                <a:cs typeface="Calibri" panose="020F0502020204030204" pitchFamily="34" charset="0"/>
              </a:rPr>
              <a:t>Improving quality of care, improving health outcomes, and reducing costs.</a:t>
            </a:r>
          </a:p>
          <a:p>
            <a:pPr marR="0">
              <a:lnSpc>
                <a:spcPct val="107000"/>
              </a:lnSpc>
              <a:spcBef>
                <a:spcPts val="0"/>
              </a:spcBef>
              <a:spcAft>
                <a:spcPts val="533"/>
              </a:spcAft>
            </a:pPr>
            <a:r>
              <a:rPr lang="en-US" sz="1867" dirty="0">
                <a:solidFill>
                  <a:schemeClr val="tx2"/>
                </a:solidFill>
                <a:latin typeface="Calibri" panose="020F0502020204030204" pitchFamily="34" charset="0"/>
                <a:ea typeface="Calibri" panose="020F0502020204030204" pitchFamily="34" charset="0"/>
                <a:cs typeface="Calibri" panose="020F0502020204030204" pitchFamily="34" charset="0"/>
              </a:rPr>
              <a:t>Senate Bill 120 promotes primary care by setting two metrics:</a:t>
            </a:r>
          </a:p>
          <a:p>
            <a:pPr marL="304815" marR="0" indent="-304815">
              <a:lnSpc>
                <a:spcPct val="107000"/>
              </a:lnSpc>
              <a:spcBef>
                <a:spcPts val="0"/>
              </a:spcBef>
              <a:spcAft>
                <a:spcPts val="533"/>
              </a:spcAft>
              <a:buFont typeface="Arial" panose="020B0604020202020204" pitchFamily="34" charset="0"/>
              <a:buChar char="•"/>
            </a:pPr>
            <a:r>
              <a:rPr lang="en-US" sz="1867" dirty="0">
                <a:solidFill>
                  <a:schemeClr val="tx2"/>
                </a:solidFill>
                <a:latin typeface="Calibri" panose="020F0502020204030204" pitchFamily="34" charset="0"/>
                <a:ea typeface="Calibri" panose="020F0502020204030204" pitchFamily="34" charset="0"/>
                <a:cs typeface="Calibri" panose="020F0502020204030204" pitchFamily="34" charset="0"/>
              </a:rPr>
              <a:t>By 2025 60% of Delawareans attributed to VBP models </a:t>
            </a:r>
          </a:p>
          <a:p>
            <a:pPr marL="304815" marR="0" indent="-304815">
              <a:lnSpc>
                <a:spcPct val="107000"/>
              </a:lnSpc>
              <a:spcBef>
                <a:spcPts val="0"/>
              </a:spcBef>
              <a:spcAft>
                <a:spcPts val="533"/>
              </a:spcAft>
              <a:buFont typeface="Arial" panose="020B0604020202020204" pitchFamily="34" charset="0"/>
              <a:buChar char="•"/>
            </a:pPr>
            <a:r>
              <a:rPr lang="en-US" sz="1867" dirty="0">
                <a:solidFill>
                  <a:schemeClr val="tx2"/>
                </a:solidFill>
                <a:latin typeface="Calibri" panose="020F0502020204030204" pitchFamily="34" charset="0"/>
                <a:ea typeface="Calibri" panose="020F0502020204030204" pitchFamily="34" charset="0"/>
                <a:cs typeface="Calibri" panose="020F0502020204030204" pitchFamily="34" charset="0"/>
              </a:rPr>
              <a:t>Primary care must be at least 10% of total cost of care in 2024 and 11.5% in 2025.</a:t>
            </a:r>
          </a:p>
        </p:txBody>
      </p:sp>
    </p:spTree>
    <p:extLst>
      <p:ext uri="{BB962C8B-B14F-4D97-AF65-F5344CB8AC3E}">
        <p14:creationId xmlns:p14="http://schemas.microsoft.com/office/powerpoint/2010/main" val="3403732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97190" y="6343917"/>
            <a:ext cx="10197621" cy="1028167"/>
            <a:chOff x="0" y="0"/>
            <a:chExt cx="53281827" cy="5372100"/>
          </a:xfrm>
          <a:solidFill>
            <a:schemeClr val="accent1"/>
          </a:solidFill>
        </p:grpSpPr>
        <p:sp>
          <p:nvSpPr>
            <p:cNvPr id="5" name="Freeform 5"/>
            <p:cNvSpPr/>
            <p:nvPr/>
          </p:nvSpPr>
          <p:spPr>
            <a:xfrm>
              <a:off x="0" y="0"/>
              <a:ext cx="53281827" cy="5372100"/>
            </a:xfrm>
            <a:custGeom>
              <a:avLst/>
              <a:gdLst/>
              <a:ahLst/>
              <a:cxnLst/>
              <a:rect l="l" t="t" r="r" b="b"/>
              <a:pathLst>
                <a:path w="53281827" h="5372100">
                  <a:moveTo>
                    <a:pt x="51731156" y="0"/>
                  </a:moveTo>
                  <a:lnTo>
                    <a:pt x="1550670" y="0"/>
                  </a:lnTo>
                  <a:lnTo>
                    <a:pt x="0" y="2686050"/>
                  </a:lnTo>
                  <a:lnTo>
                    <a:pt x="1550670" y="5372100"/>
                  </a:lnTo>
                  <a:lnTo>
                    <a:pt x="51731156" y="5372100"/>
                  </a:lnTo>
                  <a:lnTo>
                    <a:pt x="53281827" y="2686050"/>
                  </a:lnTo>
                  <a:lnTo>
                    <a:pt x="51731156" y="0"/>
                  </a:lnTo>
                  <a:close/>
                </a:path>
              </a:pathLst>
            </a:custGeom>
            <a:gr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p>
          </p:txBody>
        </p:sp>
      </p:grpSp>
      <p:sp>
        <p:nvSpPr>
          <p:cNvPr id="6" name="TextBox 6"/>
          <p:cNvSpPr txBox="1"/>
          <p:nvPr/>
        </p:nvSpPr>
        <p:spPr>
          <a:xfrm>
            <a:off x="1150084" y="42242"/>
            <a:ext cx="9255728" cy="55399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spcBef>
                <a:spcPct val="0"/>
              </a:spcBef>
            </a:pPr>
            <a:r>
              <a:rPr lang="en-US" sz="3600" spc="-93" dirty="0">
                <a:solidFill>
                  <a:srgbClr val="006498"/>
                </a:solidFill>
                <a:latin typeface="Fira Sans Medium"/>
              </a:rPr>
              <a:t>CQI as A Part of the PCP Payment Model </a:t>
            </a:r>
            <a:endParaRPr lang="en-US" sz="800" dirty="0"/>
          </a:p>
        </p:txBody>
      </p:sp>
      <p:sp>
        <p:nvSpPr>
          <p:cNvPr id="3" name="Slide Number Placeholder 1">
            <a:extLst>
              <a:ext uri="{FF2B5EF4-FFF2-40B4-BE49-F238E27FC236}">
                <a16:creationId xmlns:a16="http://schemas.microsoft.com/office/drawing/2014/main" id="{2165EBBE-F8C2-0DC4-3AAA-3B9BD8B03A22}"/>
              </a:ext>
            </a:extLst>
          </p:cNvPr>
          <p:cNvSpPr>
            <a:spLocks noGrp="1"/>
          </p:cNvSpPr>
          <p:nvPr>
            <p:ph type="sldNum" sz="quarter" idx="12"/>
          </p:nvPr>
        </p:nvSpPr>
        <p:spPr>
          <a:xfrm>
            <a:off x="10751297" y="6574622"/>
            <a:ext cx="1371600" cy="243417"/>
          </a:xfrm>
        </p:spPr>
        <p:txBody>
          <a:bodyPr/>
          <a:lstStyle>
            <a:defPPr>
              <a:defRPr lang="en-US"/>
            </a:defPPr>
            <a:lvl1pPr marL="0" algn="l" defTabSz="406380" rtl="0" eaLnBrk="1" latinLnBrk="0" hangingPunct="1">
              <a:defRPr sz="800" kern="1200">
                <a:solidFill>
                  <a:schemeClr val="tx1"/>
                </a:solidFill>
                <a:latin typeface="+mn-lt"/>
                <a:ea typeface="+mn-ea"/>
                <a:cs typeface="+mn-cs"/>
              </a:defRPr>
            </a:lvl1pPr>
            <a:lvl2pPr marL="203190" algn="l" defTabSz="406380" rtl="0" eaLnBrk="1" latinLnBrk="0" hangingPunct="1">
              <a:defRPr sz="800" kern="1200">
                <a:solidFill>
                  <a:schemeClr val="tx1"/>
                </a:solidFill>
                <a:latin typeface="+mn-lt"/>
                <a:ea typeface="+mn-ea"/>
                <a:cs typeface="+mn-cs"/>
              </a:defRPr>
            </a:lvl2pPr>
            <a:lvl3pPr marL="406380" algn="l" defTabSz="406380" rtl="0" eaLnBrk="1" latinLnBrk="0" hangingPunct="1">
              <a:defRPr sz="800" kern="1200">
                <a:solidFill>
                  <a:schemeClr val="tx1"/>
                </a:solidFill>
                <a:latin typeface="+mn-lt"/>
                <a:ea typeface="+mn-ea"/>
                <a:cs typeface="+mn-cs"/>
              </a:defRPr>
            </a:lvl3pPr>
            <a:lvl4pPr marL="609570" algn="l" defTabSz="406380" rtl="0" eaLnBrk="1" latinLnBrk="0" hangingPunct="1">
              <a:defRPr sz="800" kern="1200">
                <a:solidFill>
                  <a:schemeClr val="tx1"/>
                </a:solidFill>
                <a:latin typeface="+mn-lt"/>
                <a:ea typeface="+mn-ea"/>
                <a:cs typeface="+mn-cs"/>
              </a:defRPr>
            </a:lvl4pPr>
            <a:lvl5pPr marL="812759" algn="l" defTabSz="406380" rtl="0" eaLnBrk="1" latinLnBrk="0" hangingPunct="1">
              <a:defRPr sz="800" kern="1200">
                <a:solidFill>
                  <a:schemeClr val="tx1"/>
                </a:solidFill>
                <a:latin typeface="+mn-lt"/>
                <a:ea typeface="+mn-ea"/>
                <a:cs typeface="+mn-cs"/>
              </a:defRPr>
            </a:lvl5pPr>
            <a:lvl6pPr marL="1015949" algn="l" defTabSz="406380" rtl="0" eaLnBrk="1" latinLnBrk="0" hangingPunct="1">
              <a:defRPr sz="800" kern="1200">
                <a:solidFill>
                  <a:schemeClr val="tx1"/>
                </a:solidFill>
                <a:latin typeface="+mn-lt"/>
                <a:ea typeface="+mn-ea"/>
                <a:cs typeface="+mn-cs"/>
              </a:defRPr>
            </a:lvl6pPr>
            <a:lvl7pPr marL="1219139" algn="l" defTabSz="406380" rtl="0" eaLnBrk="1" latinLnBrk="0" hangingPunct="1">
              <a:defRPr sz="800" kern="1200">
                <a:solidFill>
                  <a:schemeClr val="tx1"/>
                </a:solidFill>
                <a:latin typeface="+mn-lt"/>
                <a:ea typeface="+mn-ea"/>
                <a:cs typeface="+mn-cs"/>
              </a:defRPr>
            </a:lvl7pPr>
            <a:lvl8pPr marL="1422329" algn="l" defTabSz="406380" rtl="0" eaLnBrk="1" latinLnBrk="0" hangingPunct="1">
              <a:defRPr sz="800" kern="1200">
                <a:solidFill>
                  <a:schemeClr val="tx1"/>
                </a:solidFill>
                <a:latin typeface="+mn-lt"/>
                <a:ea typeface="+mn-ea"/>
                <a:cs typeface="+mn-cs"/>
              </a:defRPr>
            </a:lvl8pPr>
            <a:lvl9pPr marL="1625519" algn="l" defTabSz="406380" rtl="0" eaLnBrk="1" latinLnBrk="0" hangingPunct="1">
              <a:defRPr sz="800" kern="1200">
                <a:solidFill>
                  <a:schemeClr val="tx1"/>
                </a:solidFill>
                <a:latin typeface="+mn-lt"/>
                <a:ea typeface="+mn-ea"/>
                <a:cs typeface="+mn-cs"/>
              </a:defRPr>
            </a:lvl9pPr>
          </a:lstStyle>
          <a:p>
            <a:pPr marL="0" marR="0" lvl="0" indent="0" algn="r" defTabSz="609630" rtl="0" eaLnBrk="1" fontAlgn="auto" latinLnBrk="0" hangingPunct="1">
              <a:lnSpc>
                <a:spcPct val="100000"/>
              </a:lnSpc>
              <a:spcBef>
                <a:spcPts val="0"/>
              </a:spcBef>
              <a:spcAft>
                <a:spcPts val="0"/>
              </a:spcAft>
              <a:buClrTx/>
              <a:buSzTx/>
              <a:buFontTx/>
              <a:buNone/>
              <a:tabLst/>
              <a:defRPr/>
            </a:pPr>
            <a:fld id="{7DC034C4-EE4C-9B4C-AF72-899D9164FD59}" type="slidenum">
              <a:rPr kumimoji="0" lang="en-US" sz="1067"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14</a:t>
            </a:fld>
            <a:endParaRPr kumimoji="0" lang="en-US" sz="1067"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2" name="Picture 1" descr="A diagram of a company's process&#10;&#10;Description automatically generated">
            <a:extLst>
              <a:ext uri="{FF2B5EF4-FFF2-40B4-BE49-F238E27FC236}">
                <a16:creationId xmlns:a16="http://schemas.microsoft.com/office/drawing/2014/main" id="{45267BC4-75B1-6607-BCAA-353B826C75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080" y="1156513"/>
            <a:ext cx="6265817" cy="4321138"/>
          </a:xfrm>
          <a:prstGeom prst="rect">
            <a:avLst/>
          </a:prstGeom>
          <a:noFill/>
          <a:ln>
            <a:noFill/>
          </a:ln>
        </p:spPr>
      </p:pic>
      <p:sp>
        <p:nvSpPr>
          <p:cNvPr id="7" name="TextBox 22">
            <a:extLst>
              <a:ext uri="{FF2B5EF4-FFF2-40B4-BE49-F238E27FC236}">
                <a16:creationId xmlns:a16="http://schemas.microsoft.com/office/drawing/2014/main" id="{A80DB685-9A7A-845F-DF06-5E6D93BF57B8}"/>
              </a:ext>
            </a:extLst>
          </p:cNvPr>
          <p:cNvSpPr txBox="1"/>
          <p:nvPr/>
        </p:nvSpPr>
        <p:spPr>
          <a:xfrm>
            <a:off x="363652" y="1804039"/>
            <a:ext cx="5493429" cy="302608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algn="ctr">
              <a:lnSpc>
                <a:spcPct val="107000"/>
              </a:lnSpc>
              <a:spcBef>
                <a:spcPts val="0"/>
              </a:spcBef>
              <a:spcAft>
                <a:spcPts val="533"/>
              </a:spcAft>
            </a:pPr>
            <a:r>
              <a:rPr lang="en-US" sz="1867"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Continual Quality Investment (CQI)</a:t>
            </a:r>
            <a:endParaRPr lang="en-US" sz="1867"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304815" indent="-304815">
              <a:lnSpc>
                <a:spcPct val="107000"/>
              </a:lnSpc>
              <a:spcAft>
                <a:spcPts val="533"/>
              </a:spcAft>
              <a:buFont typeface="Arial" panose="020B0604020202020204" pitchFamily="34" charset="0"/>
              <a:buChar char="•"/>
            </a:pPr>
            <a:r>
              <a:rPr lang="en-US" sz="1867" dirty="0">
                <a:solidFill>
                  <a:schemeClr val="tx2"/>
                </a:solidFill>
                <a:latin typeface="Calibri" panose="020F0502020204030204" pitchFamily="34" charset="0"/>
                <a:ea typeface="Calibri" panose="020F0502020204030204" pitchFamily="34" charset="0"/>
                <a:cs typeface="Calibri" panose="020F0502020204030204" pitchFamily="34" charset="0"/>
              </a:rPr>
              <a:t>CQI directs primary care into value-based care by giving providers options to invest in these potential categories.</a:t>
            </a:r>
          </a:p>
          <a:p>
            <a:pPr marL="304815" indent="-304815">
              <a:lnSpc>
                <a:spcPct val="107000"/>
              </a:lnSpc>
              <a:spcAft>
                <a:spcPts val="533"/>
              </a:spcAft>
              <a:buFont typeface="Arial" panose="020B0604020202020204" pitchFamily="34" charset="0"/>
              <a:buChar char="•"/>
            </a:pPr>
            <a:r>
              <a:rPr lang="en-US" sz="1867" dirty="0">
                <a:solidFill>
                  <a:schemeClr val="tx2"/>
                </a:solidFill>
                <a:latin typeface="Calibri" panose="020F0502020204030204" pitchFamily="34" charset="0"/>
                <a:ea typeface="Calibri" panose="020F0502020204030204" pitchFamily="34" charset="0"/>
                <a:cs typeface="Calibri" panose="020F0502020204030204" pitchFamily="34" charset="0"/>
              </a:rPr>
              <a:t>Options give providers opportunities to maximize impact of the CQI.</a:t>
            </a:r>
          </a:p>
          <a:p>
            <a:pPr marL="304815" indent="-304815">
              <a:lnSpc>
                <a:spcPct val="107000"/>
              </a:lnSpc>
              <a:spcAft>
                <a:spcPts val="533"/>
              </a:spcAft>
              <a:buFont typeface="Arial" panose="020B0604020202020204" pitchFamily="34" charset="0"/>
              <a:buChar char="•"/>
            </a:pPr>
            <a:r>
              <a:rPr lang="en-US" sz="1867" dirty="0">
                <a:solidFill>
                  <a:schemeClr val="tx2"/>
                </a:solidFill>
                <a:latin typeface="Calibri" panose="020F0502020204030204" pitchFamily="34" charset="0"/>
                <a:ea typeface="Calibri" panose="020F0502020204030204" pitchFamily="34" charset="0"/>
                <a:cs typeface="Calibri" panose="020F0502020204030204" pitchFamily="34" charset="0"/>
              </a:rPr>
              <a:t>The CQI will be paid to practices as a prospective PMPM.</a:t>
            </a:r>
          </a:p>
          <a:p>
            <a:pPr marR="0">
              <a:lnSpc>
                <a:spcPct val="107000"/>
              </a:lnSpc>
              <a:spcBef>
                <a:spcPts val="0"/>
              </a:spcBef>
              <a:spcAft>
                <a:spcPts val="533"/>
              </a:spcAft>
            </a:pPr>
            <a:endParaRPr lang="en-US" sz="1867"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20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6498"/>
        </a:solidFill>
        <a:effectLst/>
      </p:bgPr>
    </p:bg>
    <p:spTree>
      <p:nvGrpSpPr>
        <p:cNvPr id="1" name=""/>
        <p:cNvGrpSpPr/>
        <p:nvPr/>
      </p:nvGrpSpPr>
      <p:grpSpPr>
        <a:xfrm>
          <a:off x="0" y="0"/>
          <a:ext cx="0" cy="0"/>
          <a:chOff x="0" y="0"/>
          <a:chExt cx="0" cy="0"/>
        </a:xfrm>
      </p:grpSpPr>
      <p:grpSp>
        <p:nvGrpSpPr>
          <p:cNvPr id="4" name="Group 4"/>
          <p:cNvGrpSpPr/>
          <p:nvPr/>
        </p:nvGrpSpPr>
        <p:grpSpPr>
          <a:xfrm>
            <a:off x="-470866" y="6343917"/>
            <a:ext cx="9319141" cy="1028167"/>
            <a:chOff x="0" y="0"/>
            <a:chExt cx="48691834" cy="5372100"/>
          </a:xfrm>
        </p:grpSpPr>
        <p:sp>
          <p:nvSpPr>
            <p:cNvPr id="5" name="Freeform 5"/>
            <p:cNvSpPr/>
            <p:nvPr/>
          </p:nvSpPr>
          <p:spPr>
            <a:xfrm>
              <a:off x="0" y="0"/>
              <a:ext cx="48691834" cy="5372100"/>
            </a:xfrm>
            <a:custGeom>
              <a:avLst/>
              <a:gdLst/>
              <a:ahLst/>
              <a:cxnLst/>
              <a:rect l="l" t="t" r="r" b="b"/>
              <a:pathLst>
                <a:path w="48691834" h="5372100">
                  <a:moveTo>
                    <a:pt x="47141166" y="0"/>
                  </a:moveTo>
                  <a:lnTo>
                    <a:pt x="1550670" y="0"/>
                  </a:lnTo>
                  <a:lnTo>
                    <a:pt x="0" y="2686050"/>
                  </a:lnTo>
                  <a:lnTo>
                    <a:pt x="1550670" y="5372100"/>
                  </a:lnTo>
                  <a:lnTo>
                    <a:pt x="47141166" y="5372100"/>
                  </a:lnTo>
                  <a:lnTo>
                    <a:pt x="48691834" y="2686050"/>
                  </a:lnTo>
                  <a:lnTo>
                    <a:pt x="47141166" y="0"/>
                  </a:ln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p>
          </p:txBody>
        </p:sp>
      </p:grpSp>
      <p:sp>
        <p:nvSpPr>
          <p:cNvPr id="7" name="TextBox 7"/>
          <p:cNvSpPr txBox="1"/>
          <p:nvPr/>
        </p:nvSpPr>
        <p:spPr>
          <a:xfrm>
            <a:off x="1122529" y="3689993"/>
            <a:ext cx="9031405" cy="18088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7333"/>
              </a:lnSpc>
            </a:pPr>
            <a:r>
              <a:rPr lang="en-US" sz="4800" dirty="0">
                <a:solidFill>
                  <a:srgbClr val="FFFFFF"/>
                </a:solidFill>
                <a:latin typeface="Fira Sans Medium Bold"/>
              </a:rPr>
              <a:t>CQI: Implementation and Considerations</a:t>
            </a:r>
          </a:p>
        </p:txBody>
      </p:sp>
      <p:pic>
        <p:nvPicPr>
          <p:cNvPr id="10" name="Picture 9">
            <a:extLst>
              <a:ext uri="{FF2B5EF4-FFF2-40B4-BE49-F238E27FC236}">
                <a16:creationId xmlns:a16="http://schemas.microsoft.com/office/drawing/2014/main" id="{01D0098F-CF83-4F57-B108-BB487E6441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55" y="6604891"/>
            <a:ext cx="2511620" cy="91440"/>
          </a:xfrm>
          <a:prstGeom prst="rect">
            <a:avLst/>
          </a:prstGeom>
        </p:spPr>
      </p:pic>
      <p:sp>
        <p:nvSpPr>
          <p:cNvPr id="2" name="Slide Number Placeholder 1">
            <a:extLst>
              <a:ext uri="{FF2B5EF4-FFF2-40B4-BE49-F238E27FC236}">
                <a16:creationId xmlns:a16="http://schemas.microsoft.com/office/drawing/2014/main" id="{1994A93F-4A34-5CEE-C57A-0FBA262C330F}"/>
              </a:ext>
            </a:extLst>
          </p:cNvPr>
          <p:cNvSpPr>
            <a:spLocks noGrp="1"/>
          </p:cNvSpPr>
          <p:nvPr>
            <p:ph type="sldNum" sz="quarter" idx="12"/>
          </p:nvPr>
        </p:nvSpPr>
        <p:spPr>
          <a:xfrm>
            <a:off x="10751297" y="6574622"/>
            <a:ext cx="1371600" cy="243417"/>
          </a:xfrm>
        </p:spPr>
        <p:txBody>
          <a:bodyPr/>
          <a:lstStyle>
            <a:defPPr>
              <a:defRPr lang="en-US"/>
            </a:defPPr>
            <a:lvl1pPr marL="0" algn="l" defTabSz="406380" rtl="0" eaLnBrk="1" latinLnBrk="0" hangingPunct="1">
              <a:defRPr sz="800" kern="1200">
                <a:solidFill>
                  <a:schemeClr val="tx1"/>
                </a:solidFill>
                <a:latin typeface="+mn-lt"/>
                <a:ea typeface="+mn-ea"/>
                <a:cs typeface="+mn-cs"/>
              </a:defRPr>
            </a:lvl1pPr>
            <a:lvl2pPr marL="203190" algn="l" defTabSz="406380" rtl="0" eaLnBrk="1" latinLnBrk="0" hangingPunct="1">
              <a:defRPr sz="800" kern="1200">
                <a:solidFill>
                  <a:schemeClr val="tx1"/>
                </a:solidFill>
                <a:latin typeface="+mn-lt"/>
                <a:ea typeface="+mn-ea"/>
                <a:cs typeface="+mn-cs"/>
              </a:defRPr>
            </a:lvl2pPr>
            <a:lvl3pPr marL="406380" algn="l" defTabSz="406380" rtl="0" eaLnBrk="1" latinLnBrk="0" hangingPunct="1">
              <a:defRPr sz="800" kern="1200">
                <a:solidFill>
                  <a:schemeClr val="tx1"/>
                </a:solidFill>
                <a:latin typeface="+mn-lt"/>
                <a:ea typeface="+mn-ea"/>
                <a:cs typeface="+mn-cs"/>
              </a:defRPr>
            </a:lvl3pPr>
            <a:lvl4pPr marL="609570" algn="l" defTabSz="406380" rtl="0" eaLnBrk="1" latinLnBrk="0" hangingPunct="1">
              <a:defRPr sz="800" kern="1200">
                <a:solidFill>
                  <a:schemeClr val="tx1"/>
                </a:solidFill>
                <a:latin typeface="+mn-lt"/>
                <a:ea typeface="+mn-ea"/>
                <a:cs typeface="+mn-cs"/>
              </a:defRPr>
            </a:lvl4pPr>
            <a:lvl5pPr marL="812759" algn="l" defTabSz="406380" rtl="0" eaLnBrk="1" latinLnBrk="0" hangingPunct="1">
              <a:defRPr sz="800" kern="1200">
                <a:solidFill>
                  <a:schemeClr val="tx1"/>
                </a:solidFill>
                <a:latin typeface="+mn-lt"/>
                <a:ea typeface="+mn-ea"/>
                <a:cs typeface="+mn-cs"/>
              </a:defRPr>
            </a:lvl5pPr>
            <a:lvl6pPr marL="1015949" algn="l" defTabSz="406380" rtl="0" eaLnBrk="1" latinLnBrk="0" hangingPunct="1">
              <a:defRPr sz="800" kern="1200">
                <a:solidFill>
                  <a:schemeClr val="tx1"/>
                </a:solidFill>
                <a:latin typeface="+mn-lt"/>
                <a:ea typeface="+mn-ea"/>
                <a:cs typeface="+mn-cs"/>
              </a:defRPr>
            </a:lvl6pPr>
            <a:lvl7pPr marL="1219139" algn="l" defTabSz="406380" rtl="0" eaLnBrk="1" latinLnBrk="0" hangingPunct="1">
              <a:defRPr sz="800" kern="1200">
                <a:solidFill>
                  <a:schemeClr val="tx1"/>
                </a:solidFill>
                <a:latin typeface="+mn-lt"/>
                <a:ea typeface="+mn-ea"/>
                <a:cs typeface="+mn-cs"/>
              </a:defRPr>
            </a:lvl7pPr>
            <a:lvl8pPr marL="1422329" algn="l" defTabSz="406380" rtl="0" eaLnBrk="1" latinLnBrk="0" hangingPunct="1">
              <a:defRPr sz="800" kern="1200">
                <a:solidFill>
                  <a:schemeClr val="tx1"/>
                </a:solidFill>
                <a:latin typeface="+mn-lt"/>
                <a:ea typeface="+mn-ea"/>
                <a:cs typeface="+mn-cs"/>
              </a:defRPr>
            </a:lvl8pPr>
            <a:lvl9pPr marL="1625519" algn="l" defTabSz="406380" rtl="0" eaLnBrk="1" latinLnBrk="0" hangingPunct="1">
              <a:defRPr sz="800" kern="1200">
                <a:solidFill>
                  <a:schemeClr val="tx1"/>
                </a:solidFill>
                <a:latin typeface="+mn-lt"/>
                <a:ea typeface="+mn-ea"/>
                <a:cs typeface="+mn-cs"/>
              </a:defRPr>
            </a:lvl9pPr>
          </a:lstStyle>
          <a:p>
            <a:pPr marL="0" marR="0" lvl="0" indent="0" algn="r" defTabSz="609630" rtl="0" eaLnBrk="1" fontAlgn="auto" latinLnBrk="0" hangingPunct="1">
              <a:lnSpc>
                <a:spcPct val="100000"/>
              </a:lnSpc>
              <a:spcBef>
                <a:spcPts val="0"/>
              </a:spcBef>
              <a:spcAft>
                <a:spcPts val="0"/>
              </a:spcAft>
              <a:buClrTx/>
              <a:buSzTx/>
              <a:buFontTx/>
              <a:buNone/>
              <a:tabLst/>
              <a:defRPr/>
            </a:pPr>
            <a:fld id="{7DC034C4-EE4C-9B4C-AF72-899D9164FD59}" type="slidenum">
              <a:rPr kumimoji="0" lang="en-US" sz="1067"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15</a:t>
            </a:fld>
            <a:endParaRPr kumimoji="0" lang="en-US" sz="1067"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846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97190" y="6343917"/>
            <a:ext cx="10197621" cy="1028167"/>
            <a:chOff x="0" y="0"/>
            <a:chExt cx="53281827" cy="5372100"/>
          </a:xfrm>
          <a:solidFill>
            <a:schemeClr val="accent1"/>
          </a:solidFill>
        </p:grpSpPr>
        <p:sp>
          <p:nvSpPr>
            <p:cNvPr id="5" name="Freeform 5"/>
            <p:cNvSpPr/>
            <p:nvPr/>
          </p:nvSpPr>
          <p:spPr>
            <a:xfrm>
              <a:off x="0" y="0"/>
              <a:ext cx="53281827" cy="5372100"/>
            </a:xfrm>
            <a:custGeom>
              <a:avLst/>
              <a:gdLst/>
              <a:ahLst/>
              <a:cxnLst/>
              <a:rect l="l" t="t" r="r" b="b"/>
              <a:pathLst>
                <a:path w="53281827" h="5372100">
                  <a:moveTo>
                    <a:pt x="51731156" y="0"/>
                  </a:moveTo>
                  <a:lnTo>
                    <a:pt x="1550670" y="0"/>
                  </a:lnTo>
                  <a:lnTo>
                    <a:pt x="0" y="2686050"/>
                  </a:lnTo>
                  <a:lnTo>
                    <a:pt x="1550670" y="5372100"/>
                  </a:lnTo>
                  <a:lnTo>
                    <a:pt x="51731156" y="5372100"/>
                  </a:lnTo>
                  <a:lnTo>
                    <a:pt x="53281827" y="2686050"/>
                  </a:lnTo>
                  <a:lnTo>
                    <a:pt x="51731156" y="0"/>
                  </a:lnTo>
                  <a:close/>
                </a:path>
              </a:pathLst>
            </a:custGeom>
            <a:gr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p>
          </p:txBody>
        </p:sp>
      </p:grpSp>
      <p:sp>
        <p:nvSpPr>
          <p:cNvPr id="6" name="TextBox 6"/>
          <p:cNvSpPr txBox="1"/>
          <p:nvPr/>
        </p:nvSpPr>
        <p:spPr>
          <a:xfrm>
            <a:off x="1140715" y="461622"/>
            <a:ext cx="9910571" cy="55399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spcBef>
                <a:spcPct val="0"/>
              </a:spcBef>
            </a:pPr>
            <a:r>
              <a:rPr lang="en-US" sz="3600" spc="-93" dirty="0">
                <a:solidFill>
                  <a:srgbClr val="006498"/>
                </a:solidFill>
                <a:latin typeface="Fira Sans Medium"/>
              </a:rPr>
              <a:t>CQI in Delaware: Implementation Considerations</a:t>
            </a:r>
          </a:p>
        </p:txBody>
      </p:sp>
      <p:sp>
        <p:nvSpPr>
          <p:cNvPr id="3" name="Slide Number Placeholder 1">
            <a:extLst>
              <a:ext uri="{FF2B5EF4-FFF2-40B4-BE49-F238E27FC236}">
                <a16:creationId xmlns:a16="http://schemas.microsoft.com/office/drawing/2014/main" id="{2165EBBE-F8C2-0DC4-3AAA-3B9BD8B03A22}"/>
              </a:ext>
            </a:extLst>
          </p:cNvPr>
          <p:cNvSpPr>
            <a:spLocks noGrp="1"/>
          </p:cNvSpPr>
          <p:nvPr>
            <p:ph type="sldNum" sz="quarter" idx="12"/>
          </p:nvPr>
        </p:nvSpPr>
        <p:spPr>
          <a:xfrm>
            <a:off x="10751297" y="6574622"/>
            <a:ext cx="1371600" cy="243417"/>
          </a:xfrm>
        </p:spPr>
        <p:txBody>
          <a:bodyPr/>
          <a:lstStyle>
            <a:defPPr>
              <a:defRPr lang="en-US"/>
            </a:defPPr>
            <a:lvl1pPr marL="0" algn="l" defTabSz="406380" rtl="0" eaLnBrk="1" latinLnBrk="0" hangingPunct="1">
              <a:defRPr sz="800" kern="1200">
                <a:solidFill>
                  <a:schemeClr val="tx1"/>
                </a:solidFill>
                <a:latin typeface="+mn-lt"/>
                <a:ea typeface="+mn-ea"/>
                <a:cs typeface="+mn-cs"/>
              </a:defRPr>
            </a:lvl1pPr>
            <a:lvl2pPr marL="203190" algn="l" defTabSz="406380" rtl="0" eaLnBrk="1" latinLnBrk="0" hangingPunct="1">
              <a:defRPr sz="800" kern="1200">
                <a:solidFill>
                  <a:schemeClr val="tx1"/>
                </a:solidFill>
                <a:latin typeface="+mn-lt"/>
                <a:ea typeface="+mn-ea"/>
                <a:cs typeface="+mn-cs"/>
              </a:defRPr>
            </a:lvl2pPr>
            <a:lvl3pPr marL="406380" algn="l" defTabSz="406380" rtl="0" eaLnBrk="1" latinLnBrk="0" hangingPunct="1">
              <a:defRPr sz="800" kern="1200">
                <a:solidFill>
                  <a:schemeClr val="tx1"/>
                </a:solidFill>
                <a:latin typeface="+mn-lt"/>
                <a:ea typeface="+mn-ea"/>
                <a:cs typeface="+mn-cs"/>
              </a:defRPr>
            </a:lvl3pPr>
            <a:lvl4pPr marL="609570" algn="l" defTabSz="406380" rtl="0" eaLnBrk="1" latinLnBrk="0" hangingPunct="1">
              <a:defRPr sz="800" kern="1200">
                <a:solidFill>
                  <a:schemeClr val="tx1"/>
                </a:solidFill>
                <a:latin typeface="+mn-lt"/>
                <a:ea typeface="+mn-ea"/>
                <a:cs typeface="+mn-cs"/>
              </a:defRPr>
            </a:lvl4pPr>
            <a:lvl5pPr marL="812759" algn="l" defTabSz="406380" rtl="0" eaLnBrk="1" latinLnBrk="0" hangingPunct="1">
              <a:defRPr sz="800" kern="1200">
                <a:solidFill>
                  <a:schemeClr val="tx1"/>
                </a:solidFill>
                <a:latin typeface="+mn-lt"/>
                <a:ea typeface="+mn-ea"/>
                <a:cs typeface="+mn-cs"/>
              </a:defRPr>
            </a:lvl5pPr>
            <a:lvl6pPr marL="1015949" algn="l" defTabSz="406380" rtl="0" eaLnBrk="1" latinLnBrk="0" hangingPunct="1">
              <a:defRPr sz="800" kern="1200">
                <a:solidFill>
                  <a:schemeClr val="tx1"/>
                </a:solidFill>
                <a:latin typeface="+mn-lt"/>
                <a:ea typeface="+mn-ea"/>
                <a:cs typeface="+mn-cs"/>
              </a:defRPr>
            </a:lvl6pPr>
            <a:lvl7pPr marL="1219139" algn="l" defTabSz="406380" rtl="0" eaLnBrk="1" latinLnBrk="0" hangingPunct="1">
              <a:defRPr sz="800" kern="1200">
                <a:solidFill>
                  <a:schemeClr val="tx1"/>
                </a:solidFill>
                <a:latin typeface="+mn-lt"/>
                <a:ea typeface="+mn-ea"/>
                <a:cs typeface="+mn-cs"/>
              </a:defRPr>
            </a:lvl7pPr>
            <a:lvl8pPr marL="1422329" algn="l" defTabSz="406380" rtl="0" eaLnBrk="1" latinLnBrk="0" hangingPunct="1">
              <a:defRPr sz="800" kern="1200">
                <a:solidFill>
                  <a:schemeClr val="tx1"/>
                </a:solidFill>
                <a:latin typeface="+mn-lt"/>
                <a:ea typeface="+mn-ea"/>
                <a:cs typeface="+mn-cs"/>
              </a:defRPr>
            </a:lvl8pPr>
            <a:lvl9pPr marL="1625519" algn="l" defTabSz="406380" rtl="0" eaLnBrk="1" latinLnBrk="0" hangingPunct="1">
              <a:defRPr sz="800" kern="1200">
                <a:solidFill>
                  <a:schemeClr val="tx1"/>
                </a:solidFill>
                <a:latin typeface="+mn-lt"/>
                <a:ea typeface="+mn-ea"/>
                <a:cs typeface="+mn-cs"/>
              </a:defRPr>
            </a:lvl9pPr>
          </a:lstStyle>
          <a:p>
            <a:pPr marL="0" marR="0" lvl="0" indent="0" algn="r" defTabSz="609630" rtl="0" eaLnBrk="1" fontAlgn="auto" latinLnBrk="0" hangingPunct="1">
              <a:lnSpc>
                <a:spcPct val="100000"/>
              </a:lnSpc>
              <a:spcBef>
                <a:spcPts val="0"/>
              </a:spcBef>
              <a:spcAft>
                <a:spcPts val="0"/>
              </a:spcAft>
              <a:buClrTx/>
              <a:buSzTx/>
              <a:buFontTx/>
              <a:buNone/>
              <a:tabLst/>
              <a:defRPr/>
            </a:pPr>
            <a:fld id="{7DC034C4-EE4C-9B4C-AF72-899D9164FD59}" type="slidenum">
              <a:rPr kumimoji="0" lang="en-US" sz="1067"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16</a:t>
            </a:fld>
            <a:endParaRPr kumimoji="0" lang="en-US" sz="1067"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9" name="Google Shape;724;p31">
            <a:extLst>
              <a:ext uri="{FF2B5EF4-FFF2-40B4-BE49-F238E27FC236}">
                <a16:creationId xmlns:a16="http://schemas.microsoft.com/office/drawing/2014/main" id="{CC2473F7-4A71-2207-5FD0-CCEFDBF32945}"/>
              </a:ext>
            </a:extLst>
          </p:cNvPr>
          <p:cNvSpPr txBox="1">
            <a:spLocks/>
          </p:cNvSpPr>
          <p:nvPr/>
        </p:nvSpPr>
        <p:spPr>
          <a:xfrm>
            <a:off x="3579291" y="1437097"/>
            <a:ext cx="5737237" cy="286513"/>
          </a:xfrm>
          <a:prstGeom prst="rect">
            <a:avLst/>
          </a:prstGeom>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spcBef>
                <a:spcPts val="0"/>
              </a:spcBef>
            </a:pPr>
            <a:r>
              <a:rPr lang="en-US" sz="1867" dirty="0">
                <a:solidFill>
                  <a:schemeClr val="bg2">
                    <a:lumMod val="10000"/>
                  </a:schemeClr>
                </a:solidFill>
                <a:latin typeface="Fira Sans Medium" panose="020B0603050000020004" pitchFamily="34" charset="0"/>
              </a:rPr>
              <a:t>Workgroup Responses for CQI Implementation:</a:t>
            </a:r>
          </a:p>
        </p:txBody>
      </p:sp>
      <p:grpSp>
        <p:nvGrpSpPr>
          <p:cNvPr id="10" name="Group 9">
            <a:extLst>
              <a:ext uri="{FF2B5EF4-FFF2-40B4-BE49-F238E27FC236}">
                <a16:creationId xmlns:a16="http://schemas.microsoft.com/office/drawing/2014/main" id="{2FDEF19A-AF37-2FBF-F5E8-78191F118762}"/>
              </a:ext>
            </a:extLst>
          </p:cNvPr>
          <p:cNvGrpSpPr/>
          <p:nvPr/>
        </p:nvGrpSpPr>
        <p:grpSpPr>
          <a:xfrm>
            <a:off x="3985404" y="1877344"/>
            <a:ext cx="4221193" cy="2718365"/>
            <a:chOff x="1037539" y="1103712"/>
            <a:chExt cx="7069036" cy="3629448"/>
          </a:xfrm>
        </p:grpSpPr>
        <p:grpSp>
          <p:nvGrpSpPr>
            <p:cNvPr id="11" name="Google Shape;725;p31">
              <a:extLst>
                <a:ext uri="{FF2B5EF4-FFF2-40B4-BE49-F238E27FC236}">
                  <a16:creationId xmlns:a16="http://schemas.microsoft.com/office/drawing/2014/main" id="{F73A8F36-A00C-C209-B558-3FDC08FBA032}"/>
                </a:ext>
              </a:extLst>
            </p:cNvPr>
            <p:cNvGrpSpPr/>
            <p:nvPr/>
          </p:nvGrpSpPr>
          <p:grpSpPr>
            <a:xfrm>
              <a:off x="1037539" y="1103712"/>
              <a:ext cx="7069036" cy="671133"/>
              <a:chOff x="1037539" y="1103712"/>
              <a:chExt cx="7069036" cy="671133"/>
            </a:xfrm>
          </p:grpSpPr>
          <p:sp>
            <p:nvSpPr>
              <p:cNvPr id="42" name="Google Shape;726;p31">
                <a:extLst>
                  <a:ext uri="{FF2B5EF4-FFF2-40B4-BE49-F238E27FC236}">
                    <a16:creationId xmlns:a16="http://schemas.microsoft.com/office/drawing/2014/main" id="{8639F873-7A8D-F126-D172-58BF28A5D1F6}"/>
                  </a:ext>
                </a:extLst>
              </p:cNvPr>
              <p:cNvSpPr/>
              <p:nvPr/>
            </p:nvSpPr>
            <p:spPr>
              <a:xfrm>
                <a:off x="1037539" y="1103879"/>
                <a:ext cx="1310700" cy="670800"/>
              </a:xfrm>
              <a:prstGeom prst="homePlate">
                <a:avLst>
                  <a:gd name="adj" fmla="val 50000"/>
                </a:avLst>
              </a:prstGeom>
              <a:solidFill>
                <a:srgbClr val="13538A"/>
              </a:solid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1800"/>
                  <a:buFont typeface="Calibri"/>
                  <a:buNone/>
                  <a:tabLst/>
                  <a:defRPr/>
                </a:pPr>
                <a:endParaRPr kumimoji="0" sz="1200" b="0" i="0" u="none" strike="noStrike" kern="0" cap="none" spc="0" normalizeH="0" baseline="0" noProof="0" dirty="0">
                  <a:ln>
                    <a:noFill/>
                  </a:ln>
                  <a:solidFill>
                    <a:srgbClr val="FFFFFF"/>
                  </a:solidFill>
                  <a:effectLst/>
                  <a:uLnTx/>
                  <a:uFillTx/>
                  <a:ea typeface="Calibri"/>
                  <a:cs typeface="Calibri"/>
                  <a:sym typeface="Calibri"/>
                </a:endParaRPr>
              </a:p>
            </p:txBody>
          </p:sp>
          <p:grpSp>
            <p:nvGrpSpPr>
              <p:cNvPr id="43" name="Google Shape;727;p31">
                <a:extLst>
                  <a:ext uri="{FF2B5EF4-FFF2-40B4-BE49-F238E27FC236}">
                    <a16:creationId xmlns:a16="http://schemas.microsoft.com/office/drawing/2014/main" id="{FEAF6A24-94A0-0174-F41E-6F3A04C78108}"/>
                  </a:ext>
                </a:extLst>
              </p:cNvPr>
              <p:cNvGrpSpPr/>
              <p:nvPr/>
            </p:nvGrpSpPr>
            <p:grpSpPr>
              <a:xfrm>
                <a:off x="2081001" y="1103712"/>
                <a:ext cx="6025460" cy="671133"/>
                <a:chOff x="2189480" y="2153920"/>
                <a:chExt cx="7213528" cy="1137900"/>
              </a:xfrm>
            </p:grpSpPr>
            <p:sp>
              <p:nvSpPr>
                <p:cNvPr id="46" name="Google Shape;728;p31">
                  <a:extLst>
                    <a:ext uri="{FF2B5EF4-FFF2-40B4-BE49-F238E27FC236}">
                      <a16:creationId xmlns:a16="http://schemas.microsoft.com/office/drawing/2014/main" id="{900BEE67-84DB-89B3-B740-BC9C04D0B2B1}"/>
                    </a:ext>
                  </a:extLst>
                </p:cNvPr>
                <p:cNvSpPr/>
                <p:nvPr/>
              </p:nvSpPr>
              <p:spPr>
                <a:xfrm>
                  <a:off x="2189480" y="2153920"/>
                  <a:ext cx="7173000" cy="1137900"/>
                </a:xfrm>
                <a:prstGeom prst="chevron">
                  <a:avLst>
                    <a:gd name="adj" fmla="val 50000"/>
                  </a:avLst>
                </a:prstGeom>
                <a:solidFill>
                  <a:srgbClr val="13538A"/>
                </a:solid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1800"/>
                    <a:buFont typeface="Calibri"/>
                    <a:buNone/>
                    <a:tabLst/>
                    <a:defRPr/>
                  </a:pPr>
                  <a:endParaRPr kumimoji="0" sz="1200" b="0" i="0" u="none" strike="noStrike" kern="0" cap="none" spc="0" normalizeH="0" baseline="0" noProof="0" dirty="0">
                    <a:ln>
                      <a:noFill/>
                    </a:ln>
                    <a:solidFill>
                      <a:srgbClr val="282F39"/>
                    </a:solidFill>
                    <a:effectLst/>
                    <a:uLnTx/>
                    <a:uFillTx/>
                    <a:ea typeface="Calibri"/>
                    <a:cs typeface="Calibri"/>
                    <a:sym typeface="Calibri"/>
                  </a:endParaRPr>
                </a:p>
              </p:txBody>
            </p:sp>
            <p:sp>
              <p:nvSpPr>
                <p:cNvPr id="47" name="Google Shape;729;p31">
                  <a:extLst>
                    <a:ext uri="{FF2B5EF4-FFF2-40B4-BE49-F238E27FC236}">
                      <a16:creationId xmlns:a16="http://schemas.microsoft.com/office/drawing/2014/main" id="{DAC6019D-4F33-CB57-E4B4-F896EAF45F32}"/>
                    </a:ext>
                  </a:extLst>
                </p:cNvPr>
                <p:cNvSpPr/>
                <p:nvPr/>
              </p:nvSpPr>
              <p:spPr>
                <a:xfrm>
                  <a:off x="7779408" y="2153920"/>
                  <a:ext cx="1623600" cy="1137900"/>
                </a:xfrm>
                <a:prstGeom prst="rect">
                  <a:avLst/>
                </a:prstGeom>
                <a:solidFill>
                  <a:srgbClr val="13538A"/>
                </a:solid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1800"/>
                    <a:buFont typeface="Calibri"/>
                    <a:buNone/>
                    <a:tabLst/>
                    <a:defRPr/>
                  </a:pPr>
                  <a:endParaRPr kumimoji="0" sz="1200" b="0" i="0" u="none" strike="noStrike" kern="0" cap="none" spc="0" normalizeH="0" baseline="0" noProof="0" dirty="0">
                    <a:ln>
                      <a:noFill/>
                    </a:ln>
                    <a:solidFill>
                      <a:srgbClr val="FFFFFF"/>
                    </a:solidFill>
                    <a:effectLst/>
                    <a:uLnTx/>
                    <a:uFillTx/>
                    <a:ea typeface="Calibri"/>
                    <a:cs typeface="Calibri"/>
                    <a:sym typeface="Calibri"/>
                  </a:endParaRPr>
                </a:p>
              </p:txBody>
            </p:sp>
          </p:grpSp>
          <p:sp>
            <p:nvSpPr>
              <p:cNvPr id="44" name="Google Shape;730;p31">
                <a:extLst>
                  <a:ext uri="{FF2B5EF4-FFF2-40B4-BE49-F238E27FC236}">
                    <a16:creationId xmlns:a16="http://schemas.microsoft.com/office/drawing/2014/main" id="{49961687-6220-6B31-B761-5F2A88E61532}"/>
                  </a:ext>
                </a:extLst>
              </p:cNvPr>
              <p:cNvSpPr txBox="1"/>
              <p:nvPr/>
            </p:nvSpPr>
            <p:spPr>
              <a:xfrm>
                <a:off x="2514575" y="1261229"/>
                <a:ext cx="5592000" cy="3561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r>
                  <a:rPr kumimoji="0" lang="en" sz="1067" b="1" i="0" u="none" strike="noStrike" kern="0" cap="none" spc="0" normalizeH="0" baseline="0" noProof="0">
                    <a:ln>
                      <a:noFill/>
                    </a:ln>
                    <a:solidFill>
                      <a:srgbClr val="FFFFFF"/>
                    </a:solidFill>
                    <a:effectLst/>
                    <a:uLnTx/>
                    <a:uFillTx/>
                    <a:ea typeface="Roboto"/>
                    <a:cs typeface="Roboto"/>
                    <a:sym typeface="Roboto"/>
                  </a:rPr>
                  <a:t>Care Coordination Staff</a:t>
                </a:r>
                <a:endParaRPr kumimoji="0" sz="1067" b="1" i="0" u="none" strike="noStrike" kern="0" cap="none" spc="0" normalizeH="0" baseline="0" noProof="0" dirty="0">
                  <a:ln>
                    <a:noFill/>
                  </a:ln>
                  <a:solidFill>
                    <a:srgbClr val="FFFFFF"/>
                  </a:solidFill>
                  <a:effectLst/>
                  <a:uLnTx/>
                  <a:uFillTx/>
                  <a:ea typeface="Roboto"/>
                  <a:cs typeface="Roboto"/>
                  <a:sym typeface="Roboto"/>
                </a:endParaRPr>
              </a:p>
            </p:txBody>
          </p:sp>
          <p:sp>
            <p:nvSpPr>
              <p:cNvPr id="45" name="Google Shape;731;p31">
                <a:extLst>
                  <a:ext uri="{FF2B5EF4-FFF2-40B4-BE49-F238E27FC236}">
                    <a16:creationId xmlns:a16="http://schemas.microsoft.com/office/drawing/2014/main" id="{5044CAE3-BAE2-11AA-CDA9-985DDE07E73A}"/>
                  </a:ext>
                </a:extLst>
              </p:cNvPr>
              <p:cNvSpPr txBox="1"/>
              <p:nvPr/>
            </p:nvSpPr>
            <p:spPr>
              <a:xfrm>
                <a:off x="1365589" y="1212925"/>
                <a:ext cx="654600" cy="452700"/>
              </a:xfrm>
              <a:prstGeom prst="rect">
                <a:avLst/>
              </a:prstGeom>
              <a:no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4000"/>
                  <a:buFont typeface="Open Sans"/>
                  <a:buNone/>
                  <a:tabLst/>
                  <a:defRPr/>
                </a:pPr>
                <a:endParaRPr kumimoji="0" sz="2333"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grpSp>
          <p:nvGrpSpPr>
            <p:cNvPr id="13" name="Google Shape;732;p31">
              <a:extLst>
                <a:ext uri="{FF2B5EF4-FFF2-40B4-BE49-F238E27FC236}">
                  <a16:creationId xmlns:a16="http://schemas.microsoft.com/office/drawing/2014/main" id="{1AF30C64-3313-BFBF-73C5-26F5AA5B7C84}"/>
                </a:ext>
              </a:extLst>
            </p:cNvPr>
            <p:cNvGrpSpPr/>
            <p:nvPr/>
          </p:nvGrpSpPr>
          <p:grpSpPr>
            <a:xfrm>
              <a:off x="1037539" y="1842516"/>
              <a:ext cx="7069036" cy="671133"/>
              <a:chOff x="1037539" y="1842516"/>
              <a:chExt cx="7069036" cy="671133"/>
            </a:xfrm>
          </p:grpSpPr>
          <p:sp>
            <p:nvSpPr>
              <p:cNvPr id="36" name="Google Shape;733;p31">
                <a:extLst>
                  <a:ext uri="{FF2B5EF4-FFF2-40B4-BE49-F238E27FC236}">
                    <a16:creationId xmlns:a16="http://schemas.microsoft.com/office/drawing/2014/main" id="{68A6FACF-4BAC-3519-4BCF-7F86CB47C60E}"/>
                  </a:ext>
                </a:extLst>
              </p:cNvPr>
              <p:cNvSpPr/>
              <p:nvPr/>
            </p:nvSpPr>
            <p:spPr>
              <a:xfrm>
                <a:off x="1037539" y="1842683"/>
                <a:ext cx="1310700" cy="670800"/>
              </a:xfrm>
              <a:prstGeom prst="homePlate">
                <a:avLst>
                  <a:gd name="adj" fmla="val 50000"/>
                </a:avLst>
              </a:prstGeom>
              <a:solidFill>
                <a:srgbClr val="8FC03F"/>
              </a:solid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1800"/>
                  <a:buFont typeface="Calibri"/>
                  <a:buNone/>
                  <a:tabLst/>
                  <a:defRPr/>
                </a:pPr>
                <a:endParaRPr kumimoji="0" sz="1200" b="0" i="0" u="none" strike="noStrike" kern="0" cap="none" spc="0" normalizeH="0" baseline="0" noProof="0" dirty="0">
                  <a:ln>
                    <a:noFill/>
                  </a:ln>
                  <a:solidFill>
                    <a:srgbClr val="FFFFFF"/>
                  </a:solidFill>
                  <a:effectLst/>
                  <a:uLnTx/>
                  <a:uFillTx/>
                  <a:ea typeface="Calibri"/>
                  <a:cs typeface="Calibri"/>
                  <a:sym typeface="Calibri"/>
                </a:endParaRPr>
              </a:p>
            </p:txBody>
          </p:sp>
          <p:grpSp>
            <p:nvGrpSpPr>
              <p:cNvPr id="37" name="Google Shape;734;p31">
                <a:extLst>
                  <a:ext uri="{FF2B5EF4-FFF2-40B4-BE49-F238E27FC236}">
                    <a16:creationId xmlns:a16="http://schemas.microsoft.com/office/drawing/2014/main" id="{D9DB1605-0C85-E8D9-22A2-DE491813CE6B}"/>
                  </a:ext>
                </a:extLst>
              </p:cNvPr>
              <p:cNvGrpSpPr/>
              <p:nvPr/>
            </p:nvGrpSpPr>
            <p:grpSpPr>
              <a:xfrm>
                <a:off x="2081001" y="1842516"/>
                <a:ext cx="6025460" cy="671133"/>
                <a:chOff x="2189480" y="2153920"/>
                <a:chExt cx="7213528" cy="1137900"/>
              </a:xfrm>
            </p:grpSpPr>
            <p:sp>
              <p:nvSpPr>
                <p:cNvPr id="40" name="Google Shape;735;p31">
                  <a:extLst>
                    <a:ext uri="{FF2B5EF4-FFF2-40B4-BE49-F238E27FC236}">
                      <a16:creationId xmlns:a16="http://schemas.microsoft.com/office/drawing/2014/main" id="{739D72FC-6F1F-9912-DCA4-40636A9F9B9B}"/>
                    </a:ext>
                  </a:extLst>
                </p:cNvPr>
                <p:cNvSpPr/>
                <p:nvPr/>
              </p:nvSpPr>
              <p:spPr>
                <a:xfrm>
                  <a:off x="2189480" y="2153920"/>
                  <a:ext cx="7173000" cy="1137900"/>
                </a:xfrm>
                <a:prstGeom prst="chevron">
                  <a:avLst>
                    <a:gd name="adj" fmla="val 50000"/>
                  </a:avLst>
                </a:prstGeom>
                <a:solidFill>
                  <a:srgbClr val="8FC03F"/>
                </a:solid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1800"/>
                    <a:buFont typeface="Calibri"/>
                    <a:buNone/>
                    <a:tabLst/>
                    <a:defRPr/>
                  </a:pPr>
                  <a:endParaRPr kumimoji="0" sz="1200" b="0" i="0" u="none" strike="noStrike" kern="0" cap="none" spc="0" normalizeH="0" baseline="0" noProof="0" dirty="0">
                    <a:ln>
                      <a:noFill/>
                    </a:ln>
                    <a:solidFill>
                      <a:srgbClr val="282F39"/>
                    </a:solidFill>
                    <a:effectLst/>
                    <a:uLnTx/>
                    <a:uFillTx/>
                    <a:ea typeface="Calibri"/>
                    <a:cs typeface="Calibri"/>
                    <a:sym typeface="Calibri"/>
                  </a:endParaRPr>
                </a:p>
              </p:txBody>
            </p:sp>
            <p:sp>
              <p:nvSpPr>
                <p:cNvPr id="41" name="Google Shape;736;p31">
                  <a:extLst>
                    <a:ext uri="{FF2B5EF4-FFF2-40B4-BE49-F238E27FC236}">
                      <a16:creationId xmlns:a16="http://schemas.microsoft.com/office/drawing/2014/main" id="{39C38353-A646-56B0-2F07-B2038B44177E}"/>
                    </a:ext>
                  </a:extLst>
                </p:cNvPr>
                <p:cNvSpPr/>
                <p:nvPr/>
              </p:nvSpPr>
              <p:spPr>
                <a:xfrm>
                  <a:off x="7779408" y="2153920"/>
                  <a:ext cx="1623600" cy="1137900"/>
                </a:xfrm>
                <a:prstGeom prst="rect">
                  <a:avLst/>
                </a:prstGeom>
                <a:solidFill>
                  <a:srgbClr val="8FC03F"/>
                </a:solid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1800"/>
                    <a:buFont typeface="Calibri"/>
                    <a:buNone/>
                    <a:tabLst/>
                    <a:defRPr/>
                  </a:pPr>
                  <a:endParaRPr kumimoji="0" sz="1200" b="0" i="0" u="none" strike="noStrike" kern="0" cap="none" spc="0" normalizeH="0" baseline="0" noProof="0" dirty="0">
                    <a:ln>
                      <a:noFill/>
                    </a:ln>
                    <a:solidFill>
                      <a:srgbClr val="FFFFFF"/>
                    </a:solidFill>
                    <a:effectLst/>
                    <a:uLnTx/>
                    <a:uFillTx/>
                    <a:ea typeface="Calibri"/>
                    <a:cs typeface="Calibri"/>
                    <a:sym typeface="Calibri"/>
                  </a:endParaRPr>
                </a:p>
              </p:txBody>
            </p:sp>
          </p:grpSp>
          <p:sp>
            <p:nvSpPr>
              <p:cNvPr id="38" name="Google Shape;737;p31">
                <a:extLst>
                  <a:ext uri="{FF2B5EF4-FFF2-40B4-BE49-F238E27FC236}">
                    <a16:creationId xmlns:a16="http://schemas.microsoft.com/office/drawing/2014/main" id="{4B639F07-4933-DBDC-6258-1379C5D0D3D7}"/>
                  </a:ext>
                </a:extLst>
              </p:cNvPr>
              <p:cNvSpPr txBox="1"/>
              <p:nvPr/>
            </p:nvSpPr>
            <p:spPr>
              <a:xfrm>
                <a:off x="2514575" y="2000033"/>
                <a:ext cx="5592000" cy="3561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r>
                  <a:rPr kumimoji="0" lang="en" sz="1067" b="1" i="0" u="none" strike="noStrike" kern="0" cap="none" spc="0" normalizeH="0" baseline="0" noProof="0">
                    <a:ln>
                      <a:noFill/>
                    </a:ln>
                    <a:solidFill>
                      <a:srgbClr val="FFFFFF"/>
                    </a:solidFill>
                    <a:effectLst/>
                    <a:uLnTx/>
                    <a:uFillTx/>
                    <a:ea typeface="Roboto"/>
                    <a:cs typeface="Roboto"/>
                    <a:sym typeface="Roboto"/>
                  </a:rPr>
                  <a:t>Information Technology/Data</a:t>
                </a:r>
                <a:endParaRPr kumimoji="0" sz="1067" b="1" i="0" u="none" strike="noStrike" kern="0" cap="none" spc="0" normalizeH="0" baseline="0" noProof="0" dirty="0">
                  <a:ln>
                    <a:noFill/>
                  </a:ln>
                  <a:solidFill>
                    <a:srgbClr val="FFFFFF"/>
                  </a:solidFill>
                  <a:effectLst/>
                  <a:uLnTx/>
                  <a:uFillTx/>
                  <a:ea typeface="Roboto"/>
                  <a:cs typeface="Roboto"/>
                  <a:sym typeface="Roboto"/>
                </a:endParaRPr>
              </a:p>
            </p:txBody>
          </p:sp>
          <p:sp>
            <p:nvSpPr>
              <p:cNvPr id="39" name="Google Shape;738;p31">
                <a:extLst>
                  <a:ext uri="{FF2B5EF4-FFF2-40B4-BE49-F238E27FC236}">
                    <a16:creationId xmlns:a16="http://schemas.microsoft.com/office/drawing/2014/main" id="{FAF33B50-8A71-547E-52B8-69217C00931C}"/>
                  </a:ext>
                </a:extLst>
              </p:cNvPr>
              <p:cNvSpPr txBox="1"/>
              <p:nvPr/>
            </p:nvSpPr>
            <p:spPr>
              <a:xfrm>
                <a:off x="1365600" y="1951733"/>
                <a:ext cx="654600" cy="452700"/>
              </a:xfrm>
              <a:prstGeom prst="rect">
                <a:avLst/>
              </a:prstGeom>
              <a:no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4000"/>
                  <a:buFont typeface="Open Sans"/>
                  <a:buNone/>
                  <a:tabLst/>
                  <a:defRPr/>
                </a:pPr>
                <a:endParaRPr kumimoji="0" sz="2333"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grpSp>
          <p:nvGrpSpPr>
            <p:cNvPr id="14" name="Google Shape;739;p31">
              <a:extLst>
                <a:ext uri="{FF2B5EF4-FFF2-40B4-BE49-F238E27FC236}">
                  <a16:creationId xmlns:a16="http://schemas.microsoft.com/office/drawing/2014/main" id="{764F010F-29B5-E021-FCEE-454C39702695}"/>
                </a:ext>
              </a:extLst>
            </p:cNvPr>
            <p:cNvGrpSpPr/>
            <p:nvPr/>
          </p:nvGrpSpPr>
          <p:grpSpPr>
            <a:xfrm>
              <a:off x="1037539" y="2581319"/>
              <a:ext cx="7068922" cy="671133"/>
              <a:chOff x="1037539" y="2581319"/>
              <a:chExt cx="7068922" cy="671133"/>
            </a:xfrm>
          </p:grpSpPr>
          <p:sp>
            <p:nvSpPr>
              <p:cNvPr id="30" name="Google Shape;740;p31">
                <a:extLst>
                  <a:ext uri="{FF2B5EF4-FFF2-40B4-BE49-F238E27FC236}">
                    <a16:creationId xmlns:a16="http://schemas.microsoft.com/office/drawing/2014/main" id="{059E435D-A4C2-AF42-3624-6E6654250395}"/>
                  </a:ext>
                </a:extLst>
              </p:cNvPr>
              <p:cNvSpPr/>
              <p:nvPr/>
            </p:nvSpPr>
            <p:spPr>
              <a:xfrm>
                <a:off x="1037539" y="2581486"/>
                <a:ext cx="1310700" cy="670800"/>
              </a:xfrm>
              <a:prstGeom prst="homePlate">
                <a:avLst>
                  <a:gd name="adj" fmla="val 50000"/>
                </a:avLst>
              </a:prstGeom>
              <a:solidFill>
                <a:srgbClr val="1FC2BA"/>
              </a:solid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1800"/>
                  <a:buFont typeface="Calibri"/>
                  <a:buNone/>
                  <a:tabLst/>
                  <a:defRPr/>
                </a:pPr>
                <a:endParaRPr kumimoji="0" sz="1200" b="0" i="0" u="none" strike="noStrike" kern="0" cap="none" spc="0" normalizeH="0" baseline="0" noProof="0" dirty="0">
                  <a:ln>
                    <a:noFill/>
                  </a:ln>
                  <a:solidFill>
                    <a:srgbClr val="FFFFFF"/>
                  </a:solidFill>
                  <a:effectLst/>
                  <a:uLnTx/>
                  <a:uFillTx/>
                  <a:ea typeface="Calibri"/>
                  <a:cs typeface="Calibri"/>
                  <a:sym typeface="Calibri"/>
                </a:endParaRPr>
              </a:p>
            </p:txBody>
          </p:sp>
          <p:grpSp>
            <p:nvGrpSpPr>
              <p:cNvPr id="31" name="Google Shape;741;p31">
                <a:extLst>
                  <a:ext uri="{FF2B5EF4-FFF2-40B4-BE49-F238E27FC236}">
                    <a16:creationId xmlns:a16="http://schemas.microsoft.com/office/drawing/2014/main" id="{095E5864-2024-FC60-2613-9D3F58AE2D82}"/>
                  </a:ext>
                </a:extLst>
              </p:cNvPr>
              <p:cNvGrpSpPr/>
              <p:nvPr/>
            </p:nvGrpSpPr>
            <p:grpSpPr>
              <a:xfrm>
                <a:off x="2081001" y="2581319"/>
                <a:ext cx="6025460" cy="671133"/>
                <a:chOff x="2189480" y="2153920"/>
                <a:chExt cx="7213528" cy="1137900"/>
              </a:xfrm>
            </p:grpSpPr>
            <p:sp>
              <p:nvSpPr>
                <p:cNvPr id="34" name="Google Shape;742;p31">
                  <a:extLst>
                    <a:ext uri="{FF2B5EF4-FFF2-40B4-BE49-F238E27FC236}">
                      <a16:creationId xmlns:a16="http://schemas.microsoft.com/office/drawing/2014/main" id="{DFA3D9AD-0947-27A8-1EB8-3EE558467BC9}"/>
                    </a:ext>
                  </a:extLst>
                </p:cNvPr>
                <p:cNvSpPr/>
                <p:nvPr/>
              </p:nvSpPr>
              <p:spPr>
                <a:xfrm>
                  <a:off x="2189480" y="2153920"/>
                  <a:ext cx="7173000" cy="1137900"/>
                </a:xfrm>
                <a:prstGeom prst="chevron">
                  <a:avLst>
                    <a:gd name="adj" fmla="val 50000"/>
                  </a:avLst>
                </a:prstGeom>
                <a:solidFill>
                  <a:srgbClr val="1FC2BA"/>
                </a:solid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1800"/>
                    <a:buFont typeface="Calibri"/>
                    <a:buNone/>
                    <a:tabLst/>
                    <a:defRPr/>
                  </a:pPr>
                  <a:endParaRPr kumimoji="0" sz="1067" b="1" i="0" u="none" strike="noStrike" kern="0" cap="none" spc="0" normalizeH="0" baseline="0" noProof="0" dirty="0">
                    <a:ln>
                      <a:noFill/>
                    </a:ln>
                    <a:solidFill>
                      <a:srgbClr val="282F39"/>
                    </a:solidFill>
                    <a:effectLst/>
                    <a:uLnTx/>
                    <a:uFillTx/>
                    <a:ea typeface="Calibri"/>
                    <a:cs typeface="Calibri"/>
                    <a:sym typeface="Calibri"/>
                  </a:endParaRPr>
                </a:p>
              </p:txBody>
            </p:sp>
            <p:sp>
              <p:nvSpPr>
                <p:cNvPr id="35" name="Google Shape;743;p31">
                  <a:extLst>
                    <a:ext uri="{FF2B5EF4-FFF2-40B4-BE49-F238E27FC236}">
                      <a16:creationId xmlns:a16="http://schemas.microsoft.com/office/drawing/2014/main" id="{CA58AC38-C9F4-A6B3-9DEE-B5653C0CF3BE}"/>
                    </a:ext>
                  </a:extLst>
                </p:cNvPr>
                <p:cNvSpPr/>
                <p:nvPr/>
              </p:nvSpPr>
              <p:spPr>
                <a:xfrm>
                  <a:off x="7779408" y="2153920"/>
                  <a:ext cx="1623600" cy="1137900"/>
                </a:xfrm>
                <a:prstGeom prst="rect">
                  <a:avLst/>
                </a:prstGeom>
                <a:solidFill>
                  <a:srgbClr val="1FC2BA"/>
                </a:solid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1800"/>
                    <a:buFont typeface="Calibri"/>
                    <a:buNone/>
                    <a:tabLst/>
                    <a:defRPr/>
                  </a:pPr>
                  <a:endParaRPr kumimoji="0" sz="1200" b="0" i="0" u="none" strike="noStrike" kern="0" cap="none" spc="0" normalizeH="0" baseline="0" noProof="0" dirty="0">
                    <a:ln>
                      <a:noFill/>
                    </a:ln>
                    <a:solidFill>
                      <a:srgbClr val="FFFFFF"/>
                    </a:solidFill>
                    <a:effectLst/>
                    <a:uLnTx/>
                    <a:uFillTx/>
                    <a:ea typeface="Calibri"/>
                    <a:cs typeface="Calibri"/>
                    <a:sym typeface="Calibri"/>
                  </a:endParaRPr>
                </a:p>
              </p:txBody>
            </p:sp>
          </p:grpSp>
          <p:sp>
            <p:nvSpPr>
              <p:cNvPr id="32" name="Google Shape;744;p31">
                <a:extLst>
                  <a:ext uri="{FF2B5EF4-FFF2-40B4-BE49-F238E27FC236}">
                    <a16:creationId xmlns:a16="http://schemas.microsoft.com/office/drawing/2014/main" id="{F6642FE4-DCFF-1C39-8D94-BDEE4CA9E91F}"/>
                  </a:ext>
                </a:extLst>
              </p:cNvPr>
              <p:cNvSpPr txBox="1"/>
              <p:nvPr/>
            </p:nvSpPr>
            <p:spPr>
              <a:xfrm flipH="1">
                <a:off x="2514450" y="2738836"/>
                <a:ext cx="5592000" cy="3561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r>
                  <a:rPr kumimoji="0" lang="en" sz="933" b="0" i="0" u="none" strike="noStrike" kern="0" cap="none" spc="0" normalizeH="0" baseline="0" noProof="0">
                    <a:ln>
                      <a:noFill/>
                    </a:ln>
                    <a:solidFill>
                      <a:srgbClr val="FFFFFF"/>
                    </a:solidFill>
                    <a:effectLst/>
                    <a:uLnTx/>
                    <a:uFillTx/>
                    <a:latin typeface="Roboto"/>
                    <a:ea typeface="Roboto"/>
                    <a:cs typeface="Roboto"/>
                    <a:sym typeface="Roboto"/>
                  </a:rPr>
                  <a:t>Chronic Care Management Staff</a:t>
                </a:r>
                <a:endParaRPr kumimoji="0" sz="933"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33" name="Google Shape;745;p31">
                <a:extLst>
                  <a:ext uri="{FF2B5EF4-FFF2-40B4-BE49-F238E27FC236}">
                    <a16:creationId xmlns:a16="http://schemas.microsoft.com/office/drawing/2014/main" id="{F67B9580-2764-8B7E-C1F3-0BBB883E216F}"/>
                  </a:ext>
                </a:extLst>
              </p:cNvPr>
              <p:cNvSpPr txBox="1"/>
              <p:nvPr/>
            </p:nvSpPr>
            <p:spPr>
              <a:xfrm>
                <a:off x="1365600" y="2690536"/>
                <a:ext cx="654600" cy="452700"/>
              </a:xfrm>
              <a:prstGeom prst="rect">
                <a:avLst/>
              </a:prstGeom>
              <a:no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4000"/>
                  <a:buFont typeface="Open Sans"/>
                  <a:buNone/>
                  <a:tabLst/>
                  <a:defRPr/>
                </a:pPr>
                <a:endParaRPr kumimoji="0" sz="2333"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grpSp>
          <p:nvGrpSpPr>
            <p:cNvPr id="16" name="Google Shape;746;p31">
              <a:extLst>
                <a:ext uri="{FF2B5EF4-FFF2-40B4-BE49-F238E27FC236}">
                  <a16:creationId xmlns:a16="http://schemas.microsoft.com/office/drawing/2014/main" id="{435F2B3F-3BE3-7B01-1805-E0977450A2B6}"/>
                </a:ext>
              </a:extLst>
            </p:cNvPr>
            <p:cNvGrpSpPr/>
            <p:nvPr/>
          </p:nvGrpSpPr>
          <p:grpSpPr>
            <a:xfrm>
              <a:off x="1037539" y="3320123"/>
              <a:ext cx="7068922" cy="671133"/>
              <a:chOff x="1037539" y="3320123"/>
              <a:chExt cx="7068922" cy="671133"/>
            </a:xfrm>
          </p:grpSpPr>
          <p:sp>
            <p:nvSpPr>
              <p:cNvPr id="24" name="Google Shape;747;p31">
                <a:extLst>
                  <a:ext uri="{FF2B5EF4-FFF2-40B4-BE49-F238E27FC236}">
                    <a16:creationId xmlns:a16="http://schemas.microsoft.com/office/drawing/2014/main" id="{00DC1FED-D078-6C9E-E6DC-843F3CF00DC5}"/>
                  </a:ext>
                </a:extLst>
              </p:cNvPr>
              <p:cNvSpPr/>
              <p:nvPr/>
            </p:nvSpPr>
            <p:spPr>
              <a:xfrm>
                <a:off x="1037539" y="3320290"/>
                <a:ext cx="1310700" cy="670800"/>
              </a:xfrm>
              <a:prstGeom prst="homePlate">
                <a:avLst>
                  <a:gd name="adj" fmla="val 50000"/>
                </a:avLst>
              </a:prstGeom>
              <a:solidFill>
                <a:srgbClr val="3A80B6"/>
              </a:solid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1800"/>
                  <a:buFont typeface="Calibri"/>
                  <a:buNone/>
                  <a:tabLst/>
                  <a:defRPr/>
                </a:pPr>
                <a:endParaRPr kumimoji="0" sz="1200" b="0" i="0" u="none" strike="noStrike" kern="0" cap="none" spc="0" normalizeH="0" baseline="0" noProof="0" dirty="0">
                  <a:ln>
                    <a:noFill/>
                  </a:ln>
                  <a:solidFill>
                    <a:srgbClr val="FFFFFF"/>
                  </a:solidFill>
                  <a:effectLst/>
                  <a:uLnTx/>
                  <a:uFillTx/>
                  <a:ea typeface="Calibri"/>
                  <a:cs typeface="Calibri"/>
                  <a:sym typeface="Calibri"/>
                </a:endParaRPr>
              </a:p>
            </p:txBody>
          </p:sp>
          <p:grpSp>
            <p:nvGrpSpPr>
              <p:cNvPr id="25" name="Google Shape;748;p31">
                <a:extLst>
                  <a:ext uri="{FF2B5EF4-FFF2-40B4-BE49-F238E27FC236}">
                    <a16:creationId xmlns:a16="http://schemas.microsoft.com/office/drawing/2014/main" id="{A7454E91-AD2B-BD9C-3489-7E08DE5F6534}"/>
                  </a:ext>
                </a:extLst>
              </p:cNvPr>
              <p:cNvGrpSpPr/>
              <p:nvPr/>
            </p:nvGrpSpPr>
            <p:grpSpPr>
              <a:xfrm>
                <a:off x="2081001" y="3320123"/>
                <a:ext cx="6025460" cy="671133"/>
                <a:chOff x="2189480" y="2153920"/>
                <a:chExt cx="7213528" cy="1137900"/>
              </a:xfrm>
            </p:grpSpPr>
            <p:sp>
              <p:nvSpPr>
                <p:cNvPr id="28" name="Google Shape;749;p31">
                  <a:extLst>
                    <a:ext uri="{FF2B5EF4-FFF2-40B4-BE49-F238E27FC236}">
                      <a16:creationId xmlns:a16="http://schemas.microsoft.com/office/drawing/2014/main" id="{23C41E25-28FA-C9C8-276A-E4ADF4929BC6}"/>
                    </a:ext>
                  </a:extLst>
                </p:cNvPr>
                <p:cNvSpPr/>
                <p:nvPr/>
              </p:nvSpPr>
              <p:spPr>
                <a:xfrm>
                  <a:off x="2189480" y="2153920"/>
                  <a:ext cx="7173000" cy="1137900"/>
                </a:xfrm>
                <a:prstGeom prst="chevron">
                  <a:avLst>
                    <a:gd name="adj" fmla="val 50000"/>
                  </a:avLst>
                </a:prstGeom>
                <a:solidFill>
                  <a:srgbClr val="3A80B6"/>
                </a:solid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1800"/>
                    <a:buFont typeface="Calibri"/>
                    <a:buNone/>
                    <a:tabLst/>
                    <a:defRPr/>
                  </a:pPr>
                  <a:endParaRPr kumimoji="0" sz="1200" b="0" i="0" u="none" strike="noStrike" kern="0" cap="none" spc="0" normalizeH="0" baseline="0" noProof="0" dirty="0">
                    <a:ln>
                      <a:noFill/>
                    </a:ln>
                    <a:solidFill>
                      <a:srgbClr val="282F39"/>
                    </a:solidFill>
                    <a:effectLst/>
                    <a:uLnTx/>
                    <a:uFillTx/>
                    <a:ea typeface="Calibri"/>
                    <a:cs typeface="Calibri"/>
                    <a:sym typeface="Calibri"/>
                  </a:endParaRPr>
                </a:p>
              </p:txBody>
            </p:sp>
            <p:sp>
              <p:nvSpPr>
                <p:cNvPr id="29" name="Google Shape;750;p31">
                  <a:extLst>
                    <a:ext uri="{FF2B5EF4-FFF2-40B4-BE49-F238E27FC236}">
                      <a16:creationId xmlns:a16="http://schemas.microsoft.com/office/drawing/2014/main" id="{2AB707C0-B464-2E45-07B9-41CE530BB97F}"/>
                    </a:ext>
                  </a:extLst>
                </p:cNvPr>
                <p:cNvSpPr/>
                <p:nvPr/>
              </p:nvSpPr>
              <p:spPr>
                <a:xfrm>
                  <a:off x="7779408" y="2153920"/>
                  <a:ext cx="1623600" cy="1137900"/>
                </a:xfrm>
                <a:prstGeom prst="rect">
                  <a:avLst/>
                </a:prstGeom>
                <a:solidFill>
                  <a:srgbClr val="3A80B6"/>
                </a:solid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1800"/>
                    <a:buFont typeface="Calibri"/>
                    <a:buNone/>
                    <a:tabLst/>
                    <a:defRPr/>
                  </a:pPr>
                  <a:endParaRPr kumimoji="0" sz="1200" b="0" i="0" u="none" strike="noStrike" kern="0" cap="none" spc="0" normalizeH="0" baseline="0" noProof="0" dirty="0">
                    <a:ln>
                      <a:noFill/>
                    </a:ln>
                    <a:solidFill>
                      <a:srgbClr val="FFFFFF"/>
                    </a:solidFill>
                    <a:effectLst/>
                    <a:uLnTx/>
                    <a:uFillTx/>
                    <a:ea typeface="Calibri"/>
                    <a:cs typeface="Calibri"/>
                    <a:sym typeface="Calibri"/>
                  </a:endParaRPr>
                </a:p>
              </p:txBody>
            </p:sp>
          </p:grpSp>
          <p:sp>
            <p:nvSpPr>
              <p:cNvPr id="26" name="Google Shape;751;p31">
                <a:extLst>
                  <a:ext uri="{FF2B5EF4-FFF2-40B4-BE49-F238E27FC236}">
                    <a16:creationId xmlns:a16="http://schemas.microsoft.com/office/drawing/2014/main" id="{E59B6DD3-EC50-9FE6-65E9-9E79E7F8B856}"/>
                  </a:ext>
                </a:extLst>
              </p:cNvPr>
              <p:cNvSpPr txBox="1"/>
              <p:nvPr/>
            </p:nvSpPr>
            <p:spPr>
              <a:xfrm flipH="1">
                <a:off x="2514450" y="3477640"/>
                <a:ext cx="5592000" cy="3561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r>
                  <a:rPr kumimoji="0" lang="en" sz="1067" b="1" i="0" u="none" strike="noStrike" kern="0" cap="none" spc="0" normalizeH="0" baseline="0" noProof="0">
                    <a:ln>
                      <a:noFill/>
                    </a:ln>
                    <a:solidFill>
                      <a:srgbClr val="FFFFFF"/>
                    </a:solidFill>
                    <a:effectLst/>
                    <a:uLnTx/>
                    <a:uFillTx/>
                    <a:ea typeface="Roboto"/>
                    <a:cs typeface="Roboto"/>
                    <a:sym typeface="Roboto"/>
                  </a:rPr>
                  <a:t>Upgrades to EMR</a:t>
                </a:r>
                <a:endParaRPr kumimoji="0" sz="1067" b="1" i="0" u="none" strike="noStrike" kern="0" cap="none" spc="0" normalizeH="0" baseline="0" noProof="0" dirty="0">
                  <a:ln>
                    <a:noFill/>
                  </a:ln>
                  <a:solidFill>
                    <a:srgbClr val="FFFFFF"/>
                  </a:solidFill>
                  <a:effectLst/>
                  <a:uLnTx/>
                  <a:uFillTx/>
                  <a:ea typeface="Roboto"/>
                  <a:cs typeface="Roboto"/>
                  <a:sym typeface="Roboto"/>
                </a:endParaRPr>
              </a:p>
            </p:txBody>
          </p:sp>
          <p:sp>
            <p:nvSpPr>
              <p:cNvPr id="27" name="Google Shape;752;p31">
                <a:extLst>
                  <a:ext uri="{FF2B5EF4-FFF2-40B4-BE49-F238E27FC236}">
                    <a16:creationId xmlns:a16="http://schemas.microsoft.com/office/drawing/2014/main" id="{95CC7BBB-3527-CB9E-97BC-D6259ADEE90D}"/>
                  </a:ext>
                </a:extLst>
              </p:cNvPr>
              <p:cNvSpPr txBox="1"/>
              <p:nvPr/>
            </p:nvSpPr>
            <p:spPr>
              <a:xfrm>
                <a:off x="1365600" y="3429340"/>
                <a:ext cx="654600" cy="452700"/>
              </a:xfrm>
              <a:prstGeom prst="rect">
                <a:avLst/>
              </a:prstGeom>
              <a:no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4000"/>
                  <a:buFont typeface="Open Sans"/>
                  <a:buNone/>
                  <a:tabLst/>
                  <a:defRPr/>
                </a:pPr>
                <a:endParaRPr kumimoji="0" sz="2333"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grpSp>
          <p:nvGrpSpPr>
            <p:cNvPr id="17" name="Google Shape;753;p31">
              <a:extLst>
                <a:ext uri="{FF2B5EF4-FFF2-40B4-BE49-F238E27FC236}">
                  <a16:creationId xmlns:a16="http://schemas.microsoft.com/office/drawing/2014/main" id="{627F0C43-2507-6309-694F-B1DE46A4613E}"/>
                </a:ext>
              </a:extLst>
            </p:cNvPr>
            <p:cNvGrpSpPr/>
            <p:nvPr/>
          </p:nvGrpSpPr>
          <p:grpSpPr>
            <a:xfrm>
              <a:off x="1037539" y="4062027"/>
              <a:ext cx="7069036" cy="671133"/>
              <a:chOff x="1037539" y="4062027"/>
              <a:chExt cx="7069036" cy="671133"/>
            </a:xfrm>
          </p:grpSpPr>
          <p:sp>
            <p:nvSpPr>
              <p:cNvPr id="18" name="Google Shape;754;p31">
                <a:extLst>
                  <a:ext uri="{FF2B5EF4-FFF2-40B4-BE49-F238E27FC236}">
                    <a16:creationId xmlns:a16="http://schemas.microsoft.com/office/drawing/2014/main" id="{9E3B405C-1E8E-19E2-2595-5D4A50E5AE7A}"/>
                  </a:ext>
                </a:extLst>
              </p:cNvPr>
              <p:cNvSpPr/>
              <p:nvPr/>
            </p:nvSpPr>
            <p:spPr>
              <a:xfrm>
                <a:off x="1037539" y="4062193"/>
                <a:ext cx="1310700" cy="670800"/>
              </a:xfrm>
              <a:prstGeom prst="homePlate">
                <a:avLst>
                  <a:gd name="adj" fmla="val 50000"/>
                </a:avLst>
              </a:prstGeom>
              <a:solidFill>
                <a:srgbClr val="4D5B88"/>
              </a:solid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1800"/>
                  <a:buFont typeface="Calibri"/>
                  <a:buNone/>
                  <a:tabLst/>
                  <a:defRPr/>
                </a:pPr>
                <a:endParaRPr kumimoji="0" sz="1200" b="0" i="0" u="none" strike="noStrike" kern="0" cap="none" spc="0" normalizeH="0" baseline="0" noProof="0" dirty="0">
                  <a:ln>
                    <a:noFill/>
                  </a:ln>
                  <a:solidFill>
                    <a:srgbClr val="FFFFFF"/>
                  </a:solidFill>
                  <a:effectLst/>
                  <a:uLnTx/>
                  <a:uFillTx/>
                  <a:ea typeface="Calibri"/>
                  <a:cs typeface="Calibri"/>
                  <a:sym typeface="Calibri"/>
                </a:endParaRPr>
              </a:p>
            </p:txBody>
          </p:sp>
          <p:grpSp>
            <p:nvGrpSpPr>
              <p:cNvPr id="19" name="Google Shape;755;p31">
                <a:extLst>
                  <a:ext uri="{FF2B5EF4-FFF2-40B4-BE49-F238E27FC236}">
                    <a16:creationId xmlns:a16="http://schemas.microsoft.com/office/drawing/2014/main" id="{D3B52D2D-418B-C4A1-F9D2-1754766662CC}"/>
                  </a:ext>
                </a:extLst>
              </p:cNvPr>
              <p:cNvGrpSpPr/>
              <p:nvPr/>
            </p:nvGrpSpPr>
            <p:grpSpPr>
              <a:xfrm>
                <a:off x="2081001" y="4062027"/>
                <a:ext cx="6025460" cy="671133"/>
                <a:chOff x="2189480" y="2153920"/>
                <a:chExt cx="7213528" cy="1137900"/>
              </a:xfrm>
            </p:grpSpPr>
            <p:sp>
              <p:nvSpPr>
                <p:cNvPr id="22" name="Google Shape;756;p31">
                  <a:extLst>
                    <a:ext uri="{FF2B5EF4-FFF2-40B4-BE49-F238E27FC236}">
                      <a16:creationId xmlns:a16="http://schemas.microsoft.com/office/drawing/2014/main" id="{145049AB-1BF7-6846-C2B3-81E0742F0361}"/>
                    </a:ext>
                  </a:extLst>
                </p:cNvPr>
                <p:cNvSpPr/>
                <p:nvPr/>
              </p:nvSpPr>
              <p:spPr>
                <a:xfrm>
                  <a:off x="2189480" y="2153920"/>
                  <a:ext cx="7173000" cy="1137900"/>
                </a:xfrm>
                <a:prstGeom prst="chevron">
                  <a:avLst>
                    <a:gd name="adj" fmla="val 50000"/>
                  </a:avLst>
                </a:prstGeom>
                <a:solidFill>
                  <a:srgbClr val="4D5B88"/>
                </a:solid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1800"/>
                    <a:buFont typeface="Calibri"/>
                    <a:buNone/>
                    <a:tabLst/>
                    <a:defRPr/>
                  </a:pPr>
                  <a:endParaRPr kumimoji="0" sz="1200" b="0" i="0" u="none" strike="noStrike" kern="0" cap="none" spc="0" normalizeH="0" baseline="0" noProof="0" dirty="0">
                    <a:ln>
                      <a:noFill/>
                    </a:ln>
                    <a:solidFill>
                      <a:srgbClr val="282F39"/>
                    </a:solidFill>
                    <a:effectLst/>
                    <a:uLnTx/>
                    <a:uFillTx/>
                    <a:ea typeface="Calibri"/>
                    <a:cs typeface="Calibri"/>
                    <a:sym typeface="Calibri"/>
                  </a:endParaRPr>
                </a:p>
              </p:txBody>
            </p:sp>
            <p:sp>
              <p:nvSpPr>
                <p:cNvPr id="23" name="Google Shape;757;p31">
                  <a:extLst>
                    <a:ext uri="{FF2B5EF4-FFF2-40B4-BE49-F238E27FC236}">
                      <a16:creationId xmlns:a16="http://schemas.microsoft.com/office/drawing/2014/main" id="{41ADADE7-D762-4A20-7BB0-0D1C35A32D71}"/>
                    </a:ext>
                  </a:extLst>
                </p:cNvPr>
                <p:cNvSpPr/>
                <p:nvPr/>
              </p:nvSpPr>
              <p:spPr>
                <a:xfrm>
                  <a:off x="7779408" y="2153920"/>
                  <a:ext cx="1623600" cy="1137900"/>
                </a:xfrm>
                <a:prstGeom prst="rect">
                  <a:avLst/>
                </a:prstGeom>
                <a:solidFill>
                  <a:srgbClr val="4D5B88"/>
                </a:solid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1800"/>
                    <a:buFont typeface="Calibri"/>
                    <a:buNone/>
                    <a:tabLst/>
                    <a:defRPr/>
                  </a:pPr>
                  <a:endParaRPr kumimoji="0" sz="1200" b="0" i="0" u="none" strike="noStrike" kern="0" cap="none" spc="0" normalizeH="0" baseline="0" noProof="0" dirty="0">
                    <a:ln>
                      <a:noFill/>
                    </a:ln>
                    <a:solidFill>
                      <a:srgbClr val="FFFFFF"/>
                    </a:solidFill>
                    <a:effectLst/>
                    <a:uLnTx/>
                    <a:uFillTx/>
                    <a:ea typeface="Calibri"/>
                    <a:cs typeface="Calibri"/>
                    <a:sym typeface="Calibri"/>
                  </a:endParaRPr>
                </a:p>
              </p:txBody>
            </p:sp>
          </p:grpSp>
          <p:sp>
            <p:nvSpPr>
              <p:cNvPr id="20" name="Google Shape;758;p31">
                <a:extLst>
                  <a:ext uri="{FF2B5EF4-FFF2-40B4-BE49-F238E27FC236}">
                    <a16:creationId xmlns:a16="http://schemas.microsoft.com/office/drawing/2014/main" id="{253CF719-2BA8-11A9-0867-C392138DD3B3}"/>
                  </a:ext>
                </a:extLst>
              </p:cNvPr>
              <p:cNvSpPr txBox="1"/>
              <p:nvPr/>
            </p:nvSpPr>
            <p:spPr>
              <a:xfrm>
                <a:off x="2514575" y="4219543"/>
                <a:ext cx="5592000" cy="3561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r>
                  <a:rPr kumimoji="0" lang="en" sz="1067" b="1" i="0" u="none" strike="noStrike" kern="0" cap="none" spc="0" normalizeH="0" baseline="0" noProof="0">
                    <a:ln>
                      <a:noFill/>
                    </a:ln>
                    <a:solidFill>
                      <a:srgbClr val="FFFFFF"/>
                    </a:solidFill>
                    <a:effectLst/>
                    <a:uLnTx/>
                    <a:uFillTx/>
                    <a:ea typeface="Roboto"/>
                    <a:cs typeface="Roboto"/>
                    <a:sym typeface="Roboto"/>
                  </a:rPr>
                  <a:t>Infrastructure Upgrades to Improve Client Workflow</a:t>
                </a:r>
                <a:endParaRPr kumimoji="0" sz="1067" b="1" i="0" u="none" strike="noStrike" kern="0" cap="none" spc="0" normalizeH="0" baseline="0" noProof="0" dirty="0">
                  <a:ln>
                    <a:noFill/>
                  </a:ln>
                  <a:solidFill>
                    <a:srgbClr val="FFFFFF"/>
                  </a:solidFill>
                  <a:effectLst/>
                  <a:uLnTx/>
                  <a:uFillTx/>
                  <a:ea typeface="Roboto"/>
                  <a:cs typeface="Roboto"/>
                  <a:sym typeface="Roboto"/>
                </a:endParaRPr>
              </a:p>
            </p:txBody>
          </p:sp>
          <p:sp>
            <p:nvSpPr>
              <p:cNvPr id="21" name="Google Shape;759;p31">
                <a:extLst>
                  <a:ext uri="{FF2B5EF4-FFF2-40B4-BE49-F238E27FC236}">
                    <a16:creationId xmlns:a16="http://schemas.microsoft.com/office/drawing/2014/main" id="{E80B6277-3B10-E938-F2E6-8244463DF2A8}"/>
                  </a:ext>
                </a:extLst>
              </p:cNvPr>
              <p:cNvSpPr txBox="1"/>
              <p:nvPr/>
            </p:nvSpPr>
            <p:spPr>
              <a:xfrm>
                <a:off x="1365600" y="4171243"/>
                <a:ext cx="654600" cy="452700"/>
              </a:xfrm>
              <a:prstGeom prst="rect">
                <a:avLst/>
              </a:prstGeom>
              <a:noFill/>
              <a:ln>
                <a:noFill/>
              </a:ln>
            </p:spPr>
            <p:txBody>
              <a:bodyPr spcFirstLastPara="1" wrap="square" lIns="60950" tIns="30467" rIns="60950" bIns="30467"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FFFFFF"/>
                  </a:buClr>
                  <a:buSzPts val="4000"/>
                  <a:buFont typeface="Open Sans"/>
                  <a:buNone/>
                  <a:tabLst/>
                  <a:defRPr/>
                </a:pPr>
                <a:endParaRPr kumimoji="0" sz="2333"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grpSp>
      <p:sp>
        <p:nvSpPr>
          <p:cNvPr id="52" name="TextBox 22">
            <a:extLst>
              <a:ext uri="{FF2B5EF4-FFF2-40B4-BE49-F238E27FC236}">
                <a16:creationId xmlns:a16="http://schemas.microsoft.com/office/drawing/2014/main" id="{44607C68-F0F5-5D29-E551-85EDE4F5D759}"/>
              </a:ext>
            </a:extLst>
          </p:cNvPr>
          <p:cNvSpPr txBox="1"/>
          <p:nvPr/>
        </p:nvSpPr>
        <p:spPr>
          <a:xfrm>
            <a:off x="1966823" y="4861639"/>
            <a:ext cx="8258355" cy="153123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algn="ctr">
              <a:lnSpc>
                <a:spcPct val="107000"/>
              </a:lnSpc>
              <a:spcBef>
                <a:spcPts val="0"/>
              </a:spcBef>
              <a:spcAft>
                <a:spcPts val="533"/>
              </a:spcAft>
            </a:pPr>
            <a:r>
              <a:rPr lang="en-US" sz="1867" dirty="0">
                <a:solidFill>
                  <a:schemeClr val="bg2">
                    <a:lumMod val="10000"/>
                  </a:schemeClr>
                </a:solidFill>
                <a:effectLst/>
                <a:latin typeface="Fira Sans Medium" panose="020B0603050000020004" pitchFamily="34" charset="0"/>
                <a:ea typeface="Calibri" panose="020F0502020204030204" pitchFamily="34" charset="0"/>
                <a:cs typeface="Calibri" panose="020F0502020204030204" pitchFamily="34" charset="0"/>
              </a:rPr>
              <a:t>Implementation Considerations</a:t>
            </a:r>
            <a:r>
              <a:rPr lang="en-US" sz="1867" b="1" dirty="0">
                <a:solidFill>
                  <a:schemeClr val="bg2">
                    <a:lumMod val="10000"/>
                  </a:schemeClr>
                </a:solidFill>
                <a:effectLst/>
                <a:latin typeface="Fira Sans Medium" panose="020B0603050000020004" pitchFamily="34" charset="0"/>
                <a:ea typeface="Calibri" panose="020F0502020204030204" pitchFamily="34" charset="0"/>
                <a:cs typeface="Calibri" panose="020F0502020204030204" pitchFamily="34" charset="0"/>
              </a:rPr>
              <a:t>:</a:t>
            </a:r>
          </a:p>
          <a:p>
            <a:pPr marL="228611" indent="-228611">
              <a:buFont typeface="Arial" panose="020B0604020202020204" pitchFamily="34" charset="0"/>
              <a:buChar char="•"/>
            </a:pPr>
            <a:r>
              <a:rPr lang="en-US" sz="1867" dirty="0">
                <a:solidFill>
                  <a:schemeClr val="bg2">
                    <a:lumMod val="10000"/>
                  </a:schemeClr>
                </a:solidFill>
              </a:rPr>
              <a:t>A mechanism for reporting the CQI spent needs to be developed.</a:t>
            </a:r>
          </a:p>
          <a:p>
            <a:pPr marL="228611" indent="-228611">
              <a:buFont typeface="Arial" panose="020B0604020202020204" pitchFamily="34" charset="0"/>
              <a:buChar char="•"/>
            </a:pPr>
            <a:r>
              <a:rPr lang="en-US" sz="1867" dirty="0">
                <a:solidFill>
                  <a:schemeClr val="bg2">
                    <a:lumMod val="10000"/>
                  </a:schemeClr>
                </a:solidFill>
              </a:rPr>
              <a:t>CQI PMPM will vary by provider size in the beginning of the program. </a:t>
            </a:r>
          </a:p>
          <a:p>
            <a:pPr marL="228611" indent="-228611">
              <a:buFont typeface="Arial" panose="020B0604020202020204" pitchFamily="34" charset="0"/>
              <a:buChar char="•"/>
            </a:pPr>
            <a:r>
              <a:rPr lang="en-US" sz="1867" dirty="0">
                <a:solidFill>
                  <a:schemeClr val="bg2">
                    <a:lumMod val="10000"/>
                  </a:schemeClr>
                </a:solidFill>
              </a:rPr>
              <a:t>As the program continues other metrics could be introduced to tier the CQI PMPM.</a:t>
            </a:r>
            <a:endParaRPr lang="en-US" sz="1867"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533"/>
              </a:spcAft>
            </a:pPr>
            <a:endParaRPr lang="en-US" sz="1867"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249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97190" y="6343917"/>
            <a:ext cx="10197621" cy="1028167"/>
            <a:chOff x="0" y="0"/>
            <a:chExt cx="53281827" cy="5372100"/>
          </a:xfrm>
          <a:solidFill>
            <a:schemeClr val="accent1"/>
          </a:solidFill>
        </p:grpSpPr>
        <p:sp>
          <p:nvSpPr>
            <p:cNvPr id="5" name="Freeform 5"/>
            <p:cNvSpPr/>
            <p:nvPr/>
          </p:nvSpPr>
          <p:spPr>
            <a:xfrm>
              <a:off x="0" y="0"/>
              <a:ext cx="53281827" cy="5372100"/>
            </a:xfrm>
            <a:custGeom>
              <a:avLst/>
              <a:gdLst/>
              <a:ahLst/>
              <a:cxnLst/>
              <a:rect l="l" t="t" r="r" b="b"/>
              <a:pathLst>
                <a:path w="53281827" h="5372100">
                  <a:moveTo>
                    <a:pt x="51731156" y="0"/>
                  </a:moveTo>
                  <a:lnTo>
                    <a:pt x="1550670" y="0"/>
                  </a:lnTo>
                  <a:lnTo>
                    <a:pt x="0" y="2686050"/>
                  </a:lnTo>
                  <a:lnTo>
                    <a:pt x="1550670" y="5372100"/>
                  </a:lnTo>
                  <a:lnTo>
                    <a:pt x="51731156" y="5372100"/>
                  </a:lnTo>
                  <a:lnTo>
                    <a:pt x="53281827" y="2686050"/>
                  </a:lnTo>
                  <a:lnTo>
                    <a:pt x="51731156" y="0"/>
                  </a:lnTo>
                  <a:close/>
                </a:path>
              </a:pathLst>
            </a:custGeom>
            <a:gr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p>
          </p:txBody>
        </p:sp>
      </p:grpSp>
      <p:sp>
        <p:nvSpPr>
          <p:cNvPr id="6" name="TextBox 6"/>
          <p:cNvSpPr txBox="1"/>
          <p:nvPr/>
        </p:nvSpPr>
        <p:spPr>
          <a:xfrm>
            <a:off x="1150084" y="42242"/>
            <a:ext cx="9255728" cy="55399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spcBef>
                <a:spcPct val="0"/>
              </a:spcBef>
            </a:pPr>
            <a:r>
              <a:rPr lang="en-US" sz="3600" spc="-93" dirty="0">
                <a:solidFill>
                  <a:srgbClr val="006498"/>
                </a:solidFill>
                <a:latin typeface="Fira Sans Medium"/>
              </a:rPr>
              <a:t>Potential CQI Programs</a:t>
            </a:r>
            <a:endParaRPr lang="en-US" sz="800" dirty="0"/>
          </a:p>
        </p:txBody>
      </p:sp>
      <p:sp>
        <p:nvSpPr>
          <p:cNvPr id="3" name="Slide Number Placeholder 1">
            <a:extLst>
              <a:ext uri="{FF2B5EF4-FFF2-40B4-BE49-F238E27FC236}">
                <a16:creationId xmlns:a16="http://schemas.microsoft.com/office/drawing/2014/main" id="{2165EBBE-F8C2-0DC4-3AAA-3B9BD8B03A22}"/>
              </a:ext>
            </a:extLst>
          </p:cNvPr>
          <p:cNvSpPr>
            <a:spLocks noGrp="1"/>
          </p:cNvSpPr>
          <p:nvPr>
            <p:ph type="sldNum" sz="quarter" idx="12"/>
          </p:nvPr>
        </p:nvSpPr>
        <p:spPr>
          <a:xfrm>
            <a:off x="10751297" y="6574622"/>
            <a:ext cx="1371600" cy="243417"/>
          </a:xfrm>
        </p:spPr>
        <p:txBody>
          <a:bodyPr/>
          <a:lstStyle>
            <a:defPPr>
              <a:defRPr lang="en-US"/>
            </a:defPPr>
            <a:lvl1pPr marL="0" algn="l" defTabSz="406380" rtl="0" eaLnBrk="1" latinLnBrk="0" hangingPunct="1">
              <a:defRPr sz="800" kern="1200">
                <a:solidFill>
                  <a:schemeClr val="tx1"/>
                </a:solidFill>
                <a:latin typeface="+mn-lt"/>
                <a:ea typeface="+mn-ea"/>
                <a:cs typeface="+mn-cs"/>
              </a:defRPr>
            </a:lvl1pPr>
            <a:lvl2pPr marL="203190" algn="l" defTabSz="406380" rtl="0" eaLnBrk="1" latinLnBrk="0" hangingPunct="1">
              <a:defRPr sz="800" kern="1200">
                <a:solidFill>
                  <a:schemeClr val="tx1"/>
                </a:solidFill>
                <a:latin typeface="+mn-lt"/>
                <a:ea typeface="+mn-ea"/>
                <a:cs typeface="+mn-cs"/>
              </a:defRPr>
            </a:lvl2pPr>
            <a:lvl3pPr marL="406380" algn="l" defTabSz="406380" rtl="0" eaLnBrk="1" latinLnBrk="0" hangingPunct="1">
              <a:defRPr sz="800" kern="1200">
                <a:solidFill>
                  <a:schemeClr val="tx1"/>
                </a:solidFill>
                <a:latin typeface="+mn-lt"/>
                <a:ea typeface="+mn-ea"/>
                <a:cs typeface="+mn-cs"/>
              </a:defRPr>
            </a:lvl3pPr>
            <a:lvl4pPr marL="609570" algn="l" defTabSz="406380" rtl="0" eaLnBrk="1" latinLnBrk="0" hangingPunct="1">
              <a:defRPr sz="800" kern="1200">
                <a:solidFill>
                  <a:schemeClr val="tx1"/>
                </a:solidFill>
                <a:latin typeface="+mn-lt"/>
                <a:ea typeface="+mn-ea"/>
                <a:cs typeface="+mn-cs"/>
              </a:defRPr>
            </a:lvl4pPr>
            <a:lvl5pPr marL="812759" algn="l" defTabSz="406380" rtl="0" eaLnBrk="1" latinLnBrk="0" hangingPunct="1">
              <a:defRPr sz="800" kern="1200">
                <a:solidFill>
                  <a:schemeClr val="tx1"/>
                </a:solidFill>
                <a:latin typeface="+mn-lt"/>
                <a:ea typeface="+mn-ea"/>
                <a:cs typeface="+mn-cs"/>
              </a:defRPr>
            </a:lvl5pPr>
            <a:lvl6pPr marL="1015949" algn="l" defTabSz="406380" rtl="0" eaLnBrk="1" latinLnBrk="0" hangingPunct="1">
              <a:defRPr sz="800" kern="1200">
                <a:solidFill>
                  <a:schemeClr val="tx1"/>
                </a:solidFill>
                <a:latin typeface="+mn-lt"/>
                <a:ea typeface="+mn-ea"/>
                <a:cs typeface="+mn-cs"/>
              </a:defRPr>
            </a:lvl6pPr>
            <a:lvl7pPr marL="1219139" algn="l" defTabSz="406380" rtl="0" eaLnBrk="1" latinLnBrk="0" hangingPunct="1">
              <a:defRPr sz="800" kern="1200">
                <a:solidFill>
                  <a:schemeClr val="tx1"/>
                </a:solidFill>
                <a:latin typeface="+mn-lt"/>
                <a:ea typeface="+mn-ea"/>
                <a:cs typeface="+mn-cs"/>
              </a:defRPr>
            </a:lvl7pPr>
            <a:lvl8pPr marL="1422329" algn="l" defTabSz="406380" rtl="0" eaLnBrk="1" latinLnBrk="0" hangingPunct="1">
              <a:defRPr sz="800" kern="1200">
                <a:solidFill>
                  <a:schemeClr val="tx1"/>
                </a:solidFill>
                <a:latin typeface="+mn-lt"/>
                <a:ea typeface="+mn-ea"/>
                <a:cs typeface="+mn-cs"/>
              </a:defRPr>
            </a:lvl8pPr>
            <a:lvl9pPr marL="1625519" algn="l" defTabSz="406380" rtl="0" eaLnBrk="1" latinLnBrk="0" hangingPunct="1">
              <a:defRPr sz="800" kern="1200">
                <a:solidFill>
                  <a:schemeClr val="tx1"/>
                </a:solidFill>
                <a:latin typeface="+mn-lt"/>
                <a:ea typeface="+mn-ea"/>
                <a:cs typeface="+mn-cs"/>
              </a:defRPr>
            </a:lvl9pPr>
          </a:lstStyle>
          <a:p>
            <a:pPr marL="0" marR="0" lvl="0" indent="0" algn="r" defTabSz="609630" rtl="0" eaLnBrk="1" fontAlgn="auto" latinLnBrk="0" hangingPunct="1">
              <a:lnSpc>
                <a:spcPct val="100000"/>
              </a:lnSpc>
              <a:spcBef>
                <a:spcPts val="0"/>
              </a:spcBef>
              <a:spcAft>
                <a:spcPts val="0"/>
              </a:spcAft>
              <a:buClrTx/>
              <a:buSzTx/>
              <a:buFontTx/>
              <a:buNone/>
              <a:tabLst/>
              <a:defRPr/>
            </a:pPr>
            <a:fld id="{7DC034C4-EE4C-9B4C-AF72-899D9164FD59}" type="slidenum">
              <a:rPr kumimoji="0" lang="en-US" sz="1067"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17</a:t>
            </a:fld>
            <a:endParaRPr kumimoji="0" lang="en-US" sz="1067"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6798647-DF24-754C-2A14-D4815FFA5182}"/>
              </a:ext>
            </a:extLst>
          </p:cNvPr>
          <p:cNvSpPr txBox="1"/>
          <p:nvPr/>
        </p:nvSpPr>
        <p:spPr>
          <a:xfrm>
            <a:off x="7720467" y="1545902"/>
            <a:ext cx="4012552" cy="3118803"/>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228611" indent="-228611">
              <a:buFont typeface="Arial" panose="020B0604020202020204" pitchFamily="34" charset="0"/>
              <a:buChar char="•"/>
            </a:pPr>
            <a:r>
              <a:rPr lang="en-US" sz="2667" dirty="0">
                <a:solidFill>
                  <a:srgbClr val="13538A"/>
                </a:solidFill>
              </a:rPr>
              <a:t>Providers have different needs due to size</a:t>
            </a:r>
          </a:p>
          <a:p>
            <a:pPr marL="228611" indent="-228611">
              <a:buFont typeface="Arial" panose="020B0604020202020204" pitchFamily="34" charset="0"/>
              <a:buChar char="•"/>
            </a:pPr>
            <a:r>
              <a:rPr lang="en-US" sz="2667" dirty="0">
                <a:solidFill>
                  <a:srgbClr val="13538A"/>
                </a:solidFill>
              </a:rPr>
              <a:t>Recommended CQI PMPM payments are tiered by practice size.</a:t>
            </a:r>
          </a:p>
          <a:p>
            <a:pPr marL="533427" lvl="1" indent="-228611">
              <a:buFont typeface="Arial" panose="020B0604020202020204" pitchFamily="34" charset="0"/>
              <a:buChar char="•"/>
            </a:pPr>
            <a:r>
              <a:rPr lang="en-US" sz="2667" dirty="0">
                <a:solidFill>
                  <a:srgbClr val="13538A"/>
                </a:solidFill>
              </a:rPr>
              <a:t>Small defined as having &lt; 5 providers.</a:t>
            </a:r>
          </a:p>
          <a:p>
            <a:endParaRPr lang="en-US" sz="800" dirty="0"/>
          </a:p>
        </p:txBody>
      </p:sp>
      <p:grpSp>
        <p:nvGrpSpPr>
          <p:cNvPr id="8" name="Group 7">
            <a:extLst>
              <a:ext uri="{FF2B5EF4-FFF2-40B4-BE49-F238E27FC236}">
                <a16:creationId xmlns:a16="http://schemas.microsoft.com/office/drawing/2014/main" id="{02184797-EE79-8993-FE29-0A70D86BE7D3}"/>
              </a:ext>
            </a:extLst>
          </p:cNvPr>
          <p:cNvGrpSpPr/>
          <p:nvPr/>
        </p:nvGrpSpPr>
        <p:grpSpPr>
          <a:xfrm>
            <a:off x="458958" y="897520"/>
            <a:ext cx="6966291" cy="5140974"/>
            <a:chOff x="286187" y="113638"/>
            <a:chExt cx="6018722" cy="4932270"/>
          </a:xfrm>
        </p:grpSpPr>
        <p:sp>
          <p:nvSpPr>
            <p:cNvPr id="9" name="Google Shape;209;p19">
              <a:extLst>
                <a:ext uri="{FF2B5EF4-FFF2-40B4-BE49-F238E27FC236}">
                  <a16:creationId xmlns:a16="http://schemas.microsoft.com/office/drawing/2014/main" id="{EA096008-2568-1F5B-DFA2-5E63A5301935}"/>
                </a:ext>
              </a:extLst>
            </p:cNvPr>
            <p:cNvSpPr txBox="1"/>
            <p:nvPr/>
          </p:nvSpPr>
          <p:spPr>
            <a:xfrm>
              <a:off x="4357608" y="113638"/>
              <a:ext cx="1947300" cy="3564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buClr>
                  <a:srgbClr val="000000"/>
                </a:buClr>
                <a:buFont typeface="Arial"/>
                <a:buNone/>
              </a:pPr>
              <a:r>
                <a:rPr lang="en" sz="1333" kern="0">
                  <a:solidFill>
                    <a:srgbClr val="000000"/>
                  </a:solidFill>
                  <a:latin typeface="Fira Sans Medium" panose="020B0603050000020004" pitchFamily="34" charset="0"/>
                  <a:ea typeface="Fira Sans Extra Condensed Medium"/>
                  <a:cs typeface="Fira Sans Extra Condensed Medium"/>
                  <a:sym typeface="Fira Sans Extra Condensed Medium"/>
                </a:rPr>
                <a:t>Large Practice</a:t>
              </a:r>
              <a:endParaRPr sz="1333" kern="0" dirty="0">
                <a:solidFill>
                  <a:srgbClr val="000000"/>
                </a:solidFill>
                <a:latin typeface="Fira Sans Medium" panose="020B0603050000020004" pitchFamily="34" charset="0"/>
                <a:ea typeface="Fira Sans Extra Condensed Medium"/>
                <a:cs typeface="Fira Sans Extra Condensed Medium"/>
                <a:sym typeface="Fira Sans Extra Condensed Medium"/>
              </a:endParaRPr>
            </a:p>
          </p:txBody>
        </p:sp>
        <p:sp>
          <p:nvSpPr>
            <p:cNvPr id="10" name="Google Shape;210;p19">
              <a:extLst>
                <a:ext uri="{FF2B5EF4-FFF2-40B4-BE49-F238E27FC236}">
                  <a16:creationId xmlns:a16="http://schemas.microsoft.com/office/drawing/2014/main" id="{40BB1656-4980-1ABA-C876-76290CABD452}"/>
                </a:ext>
              </a:extLst>
            </p:cNvPr>
            <p:cNvSpPr txBox="1"/>
            <p:nvPr/>
          </p:nvSpPr>
          <p:spPr>
            <a:xfrm>
              <a:off x="2321955" y="113638"/>
              <a:ext cx="1947300" cy="3564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buClr>
                  <a:srgbClr val="000000"/>
                </a:buClr>
                <a:buFont typeface="Arial"/>
                <a:buNone/>
              </a:pPr>
              <a:r>
                <a:rPr lang="en" sz="1333" kern="0">
                  <a:solidFill>
                    <a:srgbClr val="000000"/>
                  </a:solidFill>
                  <a:latin typeface="Fira Sans Medium" panose="020B0603050000020004" pitchFamily="34" charset="0"/>
                  <a:ea typeface="Fira Sans Extra Condensed Medium"/>
                  <a:cs typeface="Fira Sans Extra Condensed Medium"/>
                  <a:sym typeface="Fira Sans Extra Condensed Medium"/>
                </a:rPr>
                <a:t>Small Practice</a:t>
              </a:r>
              <a:endParaRPr sz="1333" kern="0" dirty="0">
                <a:solidFill>
                  <a:srgbClr val="000000"/>
                </a:solidFill>
                <a:latin typeface="Fira Sans Medium" panose="020B0603050000020004" pitchFamily="34" charset="0"/>
                <a:ea typeface="Fira Sans Extra Condensed Medium"/>
                <a:cs typeface="Fira Sans Extra Condensed Medium"/>
                <a:sym typeface="Fira Sans Extra Condensed Medium"/>
              </a:endParaRPr>
            </a:p>
          </p:txBody>
        </p:sp>
        <p:grpSp>
          <p:nvGrpSpPr>
            <p:cNvPr id="11" name="Google Shape;212;p19">
              <a:extLst>
                <a:ext uri="{FF2B5EF4-FFF2-40B4-BE49-F238E27FC236}">
                  <a16:creationId xmlns:a16="http://schemas.microsoft.com/office/drawing/2014/main" id="{16138636-3A19-5BDF-950F-188BD3C72BF7}"/>
                </a:ext>
              </a:extLst>
            </p:cNvPr>
            <p:cNvGrpSpPr/>
            <p:nvPr/>
          </p:nvGrpSpPr>
          <p:grpSpPr>
            <a:xfrm>
              <a:off x="286207" y="2795473"/>
              <a:ext cx="6018702" cy="698400"/>
              <a:chOff x="457122" y="3889335"/>
              <a:chExt cx="6018702" cy="698400"/>
            </a:xfrm>
          </p:grpSpPr>
          <p:sp>
            <p:nvSpPr>
              <p:cNvPr id="46" name="Google Shape;213;p19">
                <a:extLst>
                  <a:ext uri="{FF2B5EF4-FFF2-40B4-BE49-F238E27FC236}">
                    <a16:creationId xmlns:a16="http://schemas.microsoft.com/office/drawing/2014/main" id="{F74AA94C-3E1A-0FE7-6DE2-F846895DFA43}"/>
                  </a:ext>
                </a:extLst>
              </p:cNvPr>
              <p:cNvSpPr/>
              <p:nvPr/>
            </p:nvSpPr>
            <p:spPr>
              <a:xfrm flipH="1">
                <a:off x="457122" y="3889335"/>
                <a:ext cx="1947300" cy="698400"/>
              </a:xfrm>
              <a:prstGeom prst="homePlate">
                <a:avLst>
                  <a:gd name="adj" fmla="val 50000"/>
                </a:avLst>
              </a:prstGeom>
              <a:solidFill>
                <a:srgbClr val="75CAFF"/>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214;p19">
                <a:extLst>
                  <a:ext uri="{FF2B5EF4-FFF2-40B4-BE49-F238E27FC236}">
                    <a16:creationId xmlns:a16="http://schemas.microsoft.com/office/drawing/2014/main" id="{996A967E-300F-844B-8118-DA2020F838F3}"/>
                  </a:ext>
                </a:extLst>
              </p:cNvPr>
              <p:cNvSpPr/>
              <p:nvPr/>
            </p:nvSpPr>
            <p:spPr>
              <a:xfrm>
                <a:off x="4528524" y="3889335"/>
                <a:ext cx="1947300" cy="698400"/>
              </a:xfrm>
              <a:prstGeom prst="rect">
                <a:avLst/>
              </a:prstGeom>
              <a:solidFill>
                <a:srgbClr val="EBEBEB"/>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215;p19">
                <a:extLst>
                  <a:ext uri="{FF2B5EF4-FFF2-40B4-BE49-F238E27FC236}">
                    <a16:creationId xmlns:a16="http://schemas.microsoft.com/office/drawing/2014/main" id="{68953A3F-BBD9-509F-0C60-E7E540765791}"/>
                  </a:ext>
                </a:extLst>
              </p:cNvPr>
              <p:cNvSpPr txBox="1"/>
              <p:nvPr/>
            </p:nvSpPr>
            <p:spPr>
              <a:xfrm>
                <a:off x="546930" y="4060335"/>
                <a:ext cx="1828049" cy="3564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r" defTabSz="60963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Fira Sans Medium" panose="020B0603050000020004" pitchFamily="34" charset="0"/>
                    <a:ea typeface="Fira Sans Extra Condensed Medium"/>
                    <a:cs typeface="Fira Sans Extra Condensed Medium"/>
                    <a:sym typeface="Fira Sans Extra Condensed Medium"/>
                  </a:rPr>
                  <a:t>Advanced Care Management</a:t>
                </a:r>
                <a:endParaRPr kumimoji="0" sz="1200" b="0" i="0" u="none" strike="noStrike" kern="0" cap="none" spc="0" normalizeH="0" baseline="0" noProof="0" dirty="0">
                  <a:ln>
                    <a:noFill/>
                  </a:ln>
                  <a:solidFill>
                    <a:srgbClr val="FFFFFF"/>
                  </a:solidFill>
                  <a:effectLst/>
                  <a:uLnTx/>
                  <a:uFillTx/>
                  <a:latin typeface="Fira Sans Medium" panose="020B0603050000020004" pitchFamily="34" charset="0"/>
                  <a:ea typeface="Fira Sans Extra Condensed Medium"/>
                  <a:cs typeface="Fira Sans Extra Condensed Medium"/>
                  <a:sym typeface="Fira Sans Extra Condensed Medium"/>
                </a:endParaRPr>
              </a:p>
            </p:txBody>
          </p:sp>
          <p:sp>
            <p:nvSpPr>
              <p:cNvPr id="49" name="Google Shape;216;p19">
                <a:extLst>
                  <a:ext uri="{FF2B5EF4-FFF2-40B4-BE49-F238E27FC236}">
                    <a16:creationId xmlns:a16="http://schemas.microsoft.com/office/drawing/2014/main" id="{081823C9-C4EB-5C57-9C4F-3943987DB71D}"/>
                  </a:ext>
                </a:extLst>
              </p:cNvPr>
              <p:cNvSpPr txBox="1"/>
              <p:nvPr/>
            </p:nvSpPr>
            <p:spPr>
              <a:xfrm flipH="1">
                <a:off x="4606817" y="3977235"/>
                <a:ext cx="1699977" cy="5226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000000"/>
                    </a:solidFill>
                    <a:effectLst/>
                    <a:uLnTx/>
                    <a:uFillTx/>
                    <a:ea typeface="Roboto"/>
                    <a:cs typeface="Roboto"/>
                    <a:sym typeface="Roboto"/>
                  </a:rPr>
                  <a:t>Practice identifies resources for patients and families.</a:t>
                </a:r>
              </a:p>
            </p:txBody>
          </p:sp>
          <p:sp>
            <p:nvSpPr>
              <p:cNvPr id="50" name="Google Shape;217;p19">
                <a:extLst>
                  <a:ext uri="{FF2B5EF4-FFF2-40B4-BE49-F238E27FC236}">
                    <a16:creationId xmlns:a16="http://schemas.microsoft.com/office/drawing/2014/main" id="{3E7BAA7F-32B3-88EC-8E5B-4B0F4CE3FF69}"/>
                  </a:ext>
                </a:extLst>
              </p:cNvPr>
              <p:cNvSpPr/>
              <p:nvPr/>
            </p:nvSpPr>
            <p:spPr>
              <a:xfrm>
                <a:off x="2492871" y="3889335"/>
                <a:ext cx="1947300" cy="698400"/>
              </a:xfrm>
              <a:prstGeom prst="rect">
                <a:avLst/>
              </a:prstGeom>
              <a:solidFill>
                <a:srgbClr val="EBEBEB"/>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2" name="Google Shape;221;p19">
              <a:extLst>
                <a:ext uri="{FF2B5EF4-FFF2-40B4-BE49-F238E27FC236}">
                  <a16:creationId xmlns:a16="http://schemas.microsoft.com/office/drawing/2014/main" id="{36E015F8-52A2-A1AA-4378-A9A799D25257}"/>
                </a:ext>
              </a:extLst>
            </p:cNvPr>
            <p:cNvGrpSpPr/>
            <p:nvPr/>
          </p:nvGrpSpPr>
          <p:grpSpPr>
            <a:xfrm>
              <a:off x="286207" y="2020232"/>
              <a:ext cx="6018702" cy="698400"/>
              <a:chOff x="457122" y="3114094"/>
              <a:chExt cx="6018702" cy="698400"/>
            </a:xfrm>
          </p:grpSpPr>
          <p:sp>
            <p:nvSpPr>
              <p:cNvPr id="40" name="Google Shape;222;p19">
                <a:extLst>
                  <a:ext uri="{FF2B5EF4-FFF2-40B4-BE49-F238E27FC236}">
                    <a16:creationId xmlns:a16="http://schemas.microsoft.com/office/drawing/2014/main" id="{DF9C280A-E54C-E8F2-24DB-9A430CA945BB}"/>
                  </a:ext>
                </a:extLst>
              </p:cNvPr>
              <p:cNvSpPr/>
              <p:nvPr/>
            </p:nvSpPr>
            <p:spPr>
              <a:xfrm flipH="1">
                <a:off x="457122" y="3114094"/>
                <a:ext cx="1947300" cy="698400"/>
              </a:xfrm>
              <a:prstGeom prst="homePlate">
                <a:avLst>
                  <a:gd name="adj" fmla="val 50000"/>
                </a:avLst>
              </a:prstGeom>
              <a:solidFill>
                <a:srgbClr val="0089DE"/>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223;p19">
                <a:extLst>
                  <a:ext uri="{FF2B5EF4-FFF2-40B4-BE49-F238E27FC236}">
                    <a16:creationId xmlns:a16="http://schemas.microsoft.com/office/drawing/2014/main" id="{A2F6B23A-1BD9-A87A-AC21-0D222D98E2F1}"/>
                  </a:ext>
                </a:extLst>
              </p:cNvPr>
              <p:cNvSpPr/>
              <p:nvPr/>
            </p:nvSpPr>
            <p:spPr>
              <a:xfrm>
                <a:off x="4528524" y="3114094"/>
                <a:ext cx="1947300" cy="698400"/>
              </a:xfrm>
              <a:prstGeom prst="rect">
                <a:avLst/>
              </a:prstGeom>
              <a:solidFill>
                <a:srgbClr val="EBEBEB"/>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224;p19">
                <a:extLst>
                  <a:ext uri="{FF2B5EF4-FFF2-40B4-BE49-F238E27FC236}">
                    <a16:creationId xmlns:a16="http://schemas.microsoft.com/office/drawing/2014/main" id="{F7F1E27E-4C1B-57F3-2926-4D8D671149CA}"/>
                  </a:ext>
                </a:extLst>
              </p:cNvPr>
              <p:cNvSpPr txBox="1"/>
              <p:nvPr/>
            </p:nvSpPr>
            <p:spPr>
              <a:xfrm>
                <a:off x="1263865" y="3285094"/>
                <a:ext cx="1010100" cy="3564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r" defTabSz="60963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Fira Sans Medium" panose="020B0603050000020004" pitchFamily="34" charset="0"/>
                    <a:ea typeface="Fira Sans Extra Condensed Medium"/>
                    <a:cs typeface="Fira Sans Extra Condensed Medium"/>
                    <a:sym typeface="Fira Sans Extra Condensed Medium"/>
                  </a:rPr>
                  <a:t>Staffing</a:t>
                </a:r>
                <a:endParaRPr kumimoji="0" sz="1200" b="0" i="0" u="none" strike="noStrike" kern="0" cap="none" spc="0" normalizeH="0" baseline="0" noProof="0" dirty="0">
                  <a:ln>
                    <a:noFill/>
                  </a:ln>
                  <a:solidFill>
                    <a:srgbClr val="FFFFFF"/>
                  </a:solidFill>
                  <a:effectLst/>
                  <a:uLnTx/>
                  <a:uFillTx/>
                  <a:latin typeface="Fira Sans Medium" panose="020B0603050000020004" pitchFamily="34" charset="0"/>
                  <a:ea typeface="Fira Sans Extra Condensed Medium"/>
                  <a:cs typeface="Fira Sans Extra Condensed Medium"/>
                  <a:sym typeface="Fira Sans Extra Condensed Medium"/>
                </a:endParaRPr>
              </a:p>
            </p:txBody>
          </p:sp>
          <p:sp>
            <p:nvSpPr>
              <p:cNvPr id="43" name="Google Shape;225;p19">
                <a:extLst>
                  <a:ext uri="{FF2B5EF4-FFF2-40B4-BE49-F238E27FC236}">
                    <a16:creationId xmlns:a16="http://schemas.microsoft.com/office/drawing/2014/main" id="{ECD644C0-E294-5E08-C32A-2EE79EB7803B}"/>
                  </a:ext>
                </a:extLst>
              </p:cNvPr>
              <p:cNvSpPr txBox="1"/>
              <p:nvPr/>
            </p:nvSpPr>
            <p:spPr>
              <a:xfrm flipH="1">
                <a:off x="4528387" y="3201994"/>
                <a:ext cx="1947417" cy="5226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000000"/>
                    </a:solidFill>
                    <a:effectLst/>
                    <a:uLnTx/>
                    <a:uFillTx/>
                    <a:ea typeface="Roboto"/>
                    <a:cs typeface="Roboto"/>
                    <a:sym typeface="Roboto"/>
                  </a:rPr>
                  <a:t>Hiring additional staff: non-medical personnel, nurse practitioners, community workers</a:t>
                </a:r>
              </a:p>
            </p:txBody>
          </p:sp>
          <p:sp>
            <p:nvSpPr>
              <p:cNvPr id="44" name="Google Shape;226;p19">
                <a:extLst>
                  <a:ext uri="{FF2B5EF4-FFF2-40B4-BE49-F238E27FC236}">
                    <a16:creationId xmlns:a16="http://schemas.microsoft.com/office/drawing/2014/main" id="{31EC91D2-CF11-869D-B9AF-D6C11039E9F9}"/>
                  </a:ext>
                </a:extLst>
              </p:cNvPr>
              <p:cNvSpPr/>
              <p:nvPr/>
            </p:nvSpPr>
            <p:spPr>
              <a:xfrm>
                <a:off x="2492871" y="3114094"/>
                <a:ext cx="1947300" cy="698400"/>
              </a:xfrm>
              <a:prstGeom prst="rect">
                <a:avLst/>
              </a:prstGeom>
              <a:solidFill>
                <a:srgbClr val="EBEBEB"/>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227;p19">
                <a:extLst>
                  <a:ext uri="{FF2B5EF4-FFF2-40B4-BE49-F238E27FC236}">
                    <a16:creationId xmlns:a16="http://schemas.microsoft.com/office/drawing/2014/main" id="{BD6BD38B-7494-F81A-072A-764BB444476F}"/>
                  </a:ext>
                </a:extLst>
              </p:cNvPr>
              <p:cNvSpPr txBox="1"/>
              <p:nvPr/>
            </p:nvSpPr>
            <p:spPr>
              <a:xfrm flipH="1">
                <a:off x="2448754" y="3219892"/>
                <a:ext cx="2035614" cy="5226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000000"/>
                    </a:solidFill>
                    <a:effectLst/>
                    <a:uLnTx/>
                    <a:uFillTx/>
                    <a:ea typeface="Roboto"/>
                    <a:cs typeface="Roboto"/>
                    <a:sym typeface="Roboto"/>
                  </a:rPr>
                  <a:t>Retention incentives: financial compensation, improved working conditions, additional support </a:t>
                </a:r>
              </a:p>
            </p:txBody>
          </p:sp>
        </p:grpSp>
        <p:sp>
          <p:nvSpPr>
            <p:cNvPr id="13" name="Google Shape;231;p19">
              <a:extLst>
                <a:ext uri="{FF2B5EF4-FFF2-40B4-BE49-F238E27FC236}">
                  <a16:creationId xmlns:a16="http://schemas.microsoft.com/office/drawing/2014/main" id="{3CCBE8CB-432D-CE08-ED0F-8564605AEE27}"/>
                </a:ext>
              </a:extLst>
            </p:cNvPr>
            <p:cNvSpPr/>
            <p:nvPr/>
          </p:nvSpPr>
          <p:spPr>
            <a:xfrm flipH="1">
              <a:off x="286207" y="1245029"/>
              <a:ext cx="1947300" cy="698400"/>
            </a:xfrm>
            <a:prstGeom prst="homePlate">
              <a:avLst>
                <a:gd name="adj" fmla="val 50000"/>
              </a:avLst>
            </a:prstGeom>
            <a:solidFill>
              <a:srgbClr val="0066A3"/>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232;p19">
              <a:extLst>
                <a:ext uri="{FF2B5EF4-FFF2-40B4-BE49-F238E27FC236}">
                  <a16:creationId xmlns:a16="http://schemas.microsoft.com/office/drawing/2014/main" id="{259D649D-5F37-8234-0BD0-43DE15914E3C}"/>
                </a:ext>
              </a:extLst>
            </p:cNvPr>
            <p:cNvSpPr/>
            <p:nvPr/>
          </p:nvSpPr>
          <p:spPr>
            <a:xfrm>
              <a:off x="4357609" y="1245029"/>
              <a:ext cx="1947300" cy="698400"/>
            </a:xfrm>
            <a:prstGeom prst="rect">
              <a:avLst/>
            </a:prstGeom>
            <a:solidFill>
              <a:srgbClr val="EBEBEB"/>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Google Shape;233;p19">
              <a:extLst>
                <a:ext uri="{FF2B5EF4-FFF2-40B4-BE49-F238E27FC236}">
                  <a16:creationId xmlns:a16="http://schemas.microsoft.com/office/drawing/2014/main" id="{E545C4B8-A0FA-13EF-12E3-E38FA79D67A4}"/>
                </a:ext>
              </a:extLst>
            </p:cNvPr>
            <p:cNvSpPr txBox="1"/>
            <p:nvPr/>
          </p:nvSpPr>
          <p:spPr>
            <a:xfrm>
              <a:off x="495656" y="1416029"/>
              <a:ext cx="1607394" cy="3564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r">
                <a:buClr>
                  <a:srgbClr val="000000"/>
                </a:buClr>
                <a:buFont typeface="Arial"/>
                <a:buNone/>
              </a:pPr>
              <a:r>
                <a:rPr lang="en" sz="800" kern="0">
                  <a:solidFill>
                    <a:srgbClr val="FFFFFF"/>
                  </a:solidFill>
                  <a:latin typeface="Fira Sans Medium" panose="020B0603050000020004" pitchFamily="34" charset="0"/>
                  <a:ea typeface="Fira Sans Extra Condensed Medium"/>
                  <a:cs typeface="Fira Sans Extra Condensed Medium"/>
                  <a:sym typeface="Fira Sans Extra Condensed Medium"/>
                </a:rPr>
                <a:t>Technology Investment</a:t>
              </a:r>
              <a:endParaRPr sz="800" kern="0" dirty="0">
                <a:solidFill>
                  <a:srgbClr val="FFFFFF"/>
                </a:solidFill>
                <a:latin typeface="Fira Sans Medium" panose="020B0603050000020004" pitchFamily="34" charset="0"/>
                <a:ea typeface="Fira Sans Extra Condensed Medium"/>
                <a:cs typeface="Fira Sans Extra Condensed Medium"/>
                <a:sym typeface="Fira Sans Extra Condensed Medium"/>
              </a:endParaRPr>
            </a:p>
          </p:txBody>
        </p:sp>
        <p:sp>
          <p:nvSpPr>
            <p:cNvPr id="16" name="Google Shape;234;p19">
              <a:extLst>
                <a:ext uri="{FF2B5EF4-FFF2-40B4-BE49-F238E27FC236}">
                  <a16:creationId xmlns:a16="http://schemas.microsoft.com/office/drawing/2014/main" id="{049F7F96-E000-DAEE-DA13-88B0DBF12561}"/>
                </a:ext>
              </a:extLst>
            </p:cNvPr>
            <p:cNvSpPr txBox="1"/>
            <p:nvPr/>
          </p:nvSpPr>
          <p:spPr>
            <a:xfrm>
              <a:off x="4435903" y="1332929"/>
              <a:ext cx="1613821" cy="5226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buClr>
                  <a:srgbClr val="000000"/>
                </a:buClr>
                <a:buFont typeface="Arial"/>
                <a:buNone/>
              </a:pPr>
              <a:r>
                <a:rPr lang="en-US" sz="933" kern="0" dirty="0">
                  <a:solidFill>
                    <a:srgbClr val="000000"/>
                  </a:solidFill>
                  <a:ea typeface="Roboto"/>
                  <a:cs typeface="Roboto"/>
                  <a:sym typeface="Roboto"/>
                </a:rPr>
                <a:t>Telehealth integration and portal upgrades</a:t>
              </a:r>
            </a:p>
          </p:txBody>
        </p:sp>
        <p:sp>
          <p:nvSpPr>
            <p:cNvPr id="17" name="Google Shape;235;p19">
              <a:extLst>
                <a:ext uri="{FF2B5EF4-FFF2-40B4-BE49-F238E27FC236}">
                  <a16:creationId xmlns:a16="http://schemas.microsoft.com/office/drawing/2014/main" id="{83668D43-7650-EE5B-837C-F2FE65DCABE7}"/>
                </a:ext>
              </a:extLst>
            </p:cNvPr>
            <p:cNvSpPr/>
            <p:nvPr/>
          </p:nvSpPr>
          <p:spPr>
            <a:xfrm>
              <a:off x="2321956" y="1245029"/>
              <a:ext cx="1947300" cy="698400"/>
            </a:xfrm>
            <a:prstGeom prst="rect">
              <a:avLst/>
            </a:prstGeom>
            <a:solidFill>
              <a:srgbClr val="EBEBEB"/>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236;p19">
              <a:extLst>
                <a:ext uri="{FF2B5EF4-FFF2-40B4-BE49-F238E27FC236}">
                  <a16:creationId xmlns:a16="http://schemas.microsoft.com/office/drawing/2014/main" id="{6DAE601F-4461-B79B-6395-AE5231966807}"/>
                </a:ext>
              </a:extLst>
            </p:cNvPr>
            <p:cNvSpPr txBox="1"/>
            <p:nvPr/>
          </p:nvSpPr>
          <p:spPr>
            <a:xfrm>
              <a:off x="2321859" y="1332929"/>
              <a:ext cx="1947299" cy="5226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buClr>
                  <a:srgbClr val="000000"/>
                </a:buClr>
                <a:buFont typeface="Arial"/>
                <a:buNone/>
              </a:pPr>
              <a:r>
                <a:rPr lang="en-US" sz="933" kern="0" dirty="0">
                  <a:solidFill>
                    <a:srgbClr val="000000"/>
                  </a:solidFill>
                  <a:ea typeface="Roboto"/>
                  <a:cs typeface="Roboto"/>
                  <a:sym typeface="Roboto"/>
                </a:rPr>
                <a:t>Data exchange of best practices or claims data. Could be maintained by a 3rd party</a:t>
              </a:r>
            </a:p>
          </p:txBody>
        </p:sp>
        <p:grpSp>
          <p:nvGrpSpPr>
            <p:cNvPr id="19" name="Google Shape;239;p19">
              <a:extLst>
                <a:ext uri="{FF2B5EF4-FFF2-40B4-BE49-F238E27FC236}">
                  <a16:creationId xmlns:a16="http://schemas.microsoft.com/office/drawing/2014/main" id="{DDE69DE5-9500-F7C9-9134-366359B14619}"/>
                </a:ext>
              </a:extLst>
            </p:cNvPr>
            <p:cNvGrpSpPr/>
            <p:nvPr/>
          </p:nvGrpSpPr>
          <p:grpSpPr>
            <a:xfrm>
              <a:off x="286207" y="469827"/>
              <a:ext cx="6018702" cy="698400"/>
              <a:chOff x="457122" y="1563689"/>
              <a:chExt cx="6018702" cy="698400"/>
            </a:xfrm>
          </p:grpSpPr>
          <p:sp>
            <p:nvSpPr>
              <p:cNvPr id="34" name="Google Shape;240;p19">
                <a:extLst>
                  <a:ext uri="{FF2B5EF4-FFF2-40B4-BE49-F238E27FC236}">
                    <a16:creationId xmlns:a16="http://schemas.microsoft.com/office/drawing/2014/main" id="{CB1F4799-AA4C-5855-4EE2-4A8709D62217}"/>
                  </a:ext>
                </a:extLst>
              </p:cNvPr>
              <p:cNvSpPr/>
              <p:nvPr/>
            </p:nvSpPr>
            <p:spPr>
              <a:xfrm flipH="1">
                <a:off x="457122" y="1563689"/>
                <a:ext cx="1947300" cy="698400"/>
              </a:xfrm>
              <a:prstGeom prst="homePlate">
                <a:avLst>
                  <a:gd name="adj" fmla="val 50000"/>
                </a:avLst>
              </a:prstGeom>
              <a:solidFill>
                <a:srgbClr val="004D7A"/>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35" name="Google Shape;241;p19">
                <a:extLst>
                  <a:ext uri="{FF2B5EF4-FFF2-40B4-BE49-F238E27FC236}">
                    <a16:creationId xmlns:a16="http://schemas.microsoft.com/office/drawing/2014/main" id="{5CDFE6EC-EDF6-6931-6F43-F8E822ECB568}"/>
                  </a:ext>
                </a:extLst>
              </p:cNvPr>
              <p:cNvSpPr/>
              <p:nvPr/>
            </p:nvSpPr>
            <p:spPr>
              <a:xfrm>
                <a:off x="4528524" y="1563689"/>
                <a:ext cx="1947300" cy="698400"/>
              </a:xfrm>
              <a:prstGeom prst="rect">
                <a:avLst/>
              </a:prstGeom>
              <a:solidFill>
                <a:srgbClr val="EBEBEB"/>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36" name="Google Shape;242;p19">
                <a:extLst>
                  <a:ext uri="{FF2B5EF4-FFF2-40B4-BE49-F238E27FC236}">
                    <a16:creationId xmlns:a16="http://schemas.microsoft.com/office/drawing/2014/main" id="{CE6FD4C9-DCCD-0D71-0EC7-A176D7D3A934}"/>
                  </a:ext>
                </a:extLst>
              </p:cNvPr>
              <p:cNvSpPr txBox="1"/>
              <p:nvPr/>
            </p:nvSpPr>
            <p:spPr>
              <a:xfrm>
                <a:off x="546930" y="1734689"/>
                <a:ext cx="1727035" cy="3564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r" defTabSz="60963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Fira Sans Medium" panose="020B0603050000020004" pitchFamily="34" charset="0"/>
                    <a:ea typeface="Fira Sans Extra Condensed Medium"/>
                    <a:cs typeface="Fira Sans Extra Condensed Medium"/>
                    <a:sym typeface="Fira Sans Extra Condensed Medium"/>
                  </a:rPr>
                  <a:t>Practice Health Assessments</a:t>
                </a:r>
                <a:endParaRPr kumimoji="0" sz="1200" b="0" i="0" u="none" strike="noStrike" kern="0" cap="none" spc="0" normalizeH="0" baseline="0" noProof="0" dirty="0">
                  <a:ln>
                    <a:noFill/>
                  </a:ln>
                  <a:solidFill>
                    <a:srgbClr val="FFFFFF"/>
                  </a:solidFill>
                  <a:effectLst/>
                  <a:uLnTx/>
                  <a:uFillTx/>
                  <a:latin typeface="Fira Sans Medium" panose="020B0603050000020004" pitchFamily="34" charset="0"/>
                  <a:ea typeface="Fira Sans Extra Condensed Medium"/>
                  <a:cs typeface="Fira Sans Extra Condensed Medium"/>
                  <a:sym typeface="Fira Sans Extra Condensed Medium"/>
                </a:endParaRPr>
              </a:p>
            </p:txBody>
          </p:sp>
          <p:sp>
            <p:nvSpPr>
              <p:cNvPr id="37" name="Google Shape;243;p19">
                <a:extLst>
                  <a:ext uri="{FF2B5EF4-FFF2-40B4-BE49-F238E27FC236}">
                    <a16:creationId xmlns:a16="http://schemas.microsoft.com/office/drawing/2014/main" id="{FDFC6B2E-B7F7-8FC4-EB60-32414FE938F8}"/>
                  </a:ext>
                </a:extLst>
              </p:cNvPr>
              <p:cNvSpPr/>
              <p:nvPr/>
            </p:nvSpPr>
            <p:spPr>
              <a:xfrm>
                <a:off x="2492871" y="1563689"/>
                <a:ext cx="1947300" cy="698400"/>
              </a:xfrm>
              <a:prstGeom prst="rect">
                <a:avLst/>
              </a:prstGeom>
              <a:solidFill>
                <a:srgbClr val="EBEBEB"/>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38" name="Google Shape;244;p19">
                <a:extLst>
                  <a:ext uri="{FF2B5EF4-FFF2-40B4-BE49-F238E27FC236}">
                    <a16:creationId xmlns:a16="http://schemas.microsoft.com/office/drawing/2014/main" id="{0DCE8F1D-7587-9931-7E57-F07A0B0CCA14}"/>
                  </a:ext>
                </a:extLst>
              </p:cNvPr>
              <p:cNvSpPr txBox="1"/>
              <p:nvPr/>
            </p:nvSpPr>
            <p:spPr>
              <a:xfrm>
                <a:off x="2659537" y="1651589"/>
                <a:ext cx="1780614" cy="5226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000000"/>
                    </a:solidFill>
                    <a:effectLst/>
                    <a:uLnTx/>
                    <a:uFillTx/>
                    <a:ea typeface="Roboto"/>
                    <a:cs typeface="Roboto"/>
                    <a:sym typeface="Roboto"/>
                  </a:rPr>
                  <a:t>Tracking and enforcing screening completion.</a:t>
                </a:r>
              </a:p>
            </p:txBody>
          </p:sp>
          <p:sp>
            <p:nvSpPr>
              <p:cNvPr id="39" name="Google Shape;245;p19">
                <a:extLst>
                  <a:ext uri="{FF2B5EF4-FFF2-40B4-BE49-F238E27FC236}">
                    <a16:creationId xmlns:a16="http://schemas.microsoft.com/office/drawing/2014/main" id="{0922E11A-FADE-9FAD-E75D-D04AAA7120AE}"/>
                  </a:ext>
                </a:extLst>
              </p:cNvPr>
              <p:cNvSpPr txBox="1"/>
              <p:nvPr/>
            </p:nvSpPr>
            <p:spPr>
              <a:xfrm>
                <a:off x="4606818" y="1651589"/>
                <a:ext cx="1776890" cy="5226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000000"/>
                    </a:solidFill>
                    <a:effectLst/>
                    <a:uLnTx/>
                    <a:uFillTx/>
                    <a:ea typeface="Roboto"/>
                    <a:cs typeface="Roboto"/>
                    <a:sym typeface="Roboto"/>
                  </a:rPr>
                  <a:t>Practice identifies resources for patients and families.</a:t>
                </a:r>
              </a:p>
            </p:txBody>
          </p:sp>
        </p:grpSp>
        <p:grpSp>
          <p:nvGrpSpPr>
            <p:cNvPr id="20" name="Google Shape;212;p19">
              <a:extLst>
                <a:ext uri="{FF2B5EF4-FFF2-40B4-BE49-F238E27FC236}">
                  <a16:creationId xmlns:a16="http://schemas.microsoft.com/office/drawing/2014/main" id="{B3376E42-D30E-46FF-F6B2-EF24C0479B78}"/>
                </a:ext>
              </a:extLst>
            </p:cNvPr>
            <p:cNvGrpSpPr/>
            <p:nvPr/>
          </p:nvGrpSpPr>
          <p:grpSpPr>
            <a:xfrm>
              <a:off x="286187" y="3570714"/>
              <a:ext cx="6018702" cy="698400"/>
              <a:chOff x="457122" y="3889335"/>
              <a:chExt cx="6018702" cy="698400"/>
            </a:xfrm>
          </p:grpSpPr>
          <p:sp>
            <p:nvSpPr>
              <p:cNvPr id="28" name="Google Shape;213;p19">
                <a:extLst>
                  <a:ext uri="{FF2B5EF4-FFF2-40B4-BE49-F238E27FC236}">
                    <a16:creationId xmlns:a16="http://schemas.microsoft.com/office/drawing/2014/main" id="{2D194964-C867-C41E-111E-73C8BAB3FA3D}"/>
                  </a:ext>
                </a:extLst>
              </p:cNvPr>
              <p:cNvSpPr/>
              <p:nvPr/>
            </p:nvSpPr>
            <p:spPr>
              <a:xfrm flipH="1">
                <a:off x="457122" y="3889335"/>
                <a:ext cx="1947300" cy="698400"/>
              </a:xfrm>
              <a:prstGeom prst="homePlate">
                <a:avLst>
                  <a:gd name="adj" fmla="val 50000"/>
                </a:avLst>
              </a:prstGeom>
              <a:solidFill>
                <a:srgbClr val="86AB5D"/>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214;p19">
                <a:extLst>
                  <a:ext uri="{FF2B5EF4-FFF2-40B4-BE49-F238E27FC236}">
                    <a16:creationId xmlns:a16="http://schemas.microsoft.com/office/drawing/2014/main" id="{319DF021-A065-AB62-2B8E-208D3265B7E5}"/>
                  </a:ext>
                </a:extLst>
              </p:cNvPr>
              <p:cNvSpPr/>
              <p:nvPr/>
            </p:nvSpPr>
            <p:spPr>
              <a:xfrm>
                <a:off x="4528524" y="3889335"/>
                <a:ext cx="1947300" cy="698400"/>
              </a:xfrm>
              <a:prstGeom prst="rect">
                <a:avLst/>
              </a:prstGeom>
              <a:solidFill>
                <a:srgbClr val="EBEBEB"/>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215;p19">
                <a:extLst>
                  <a:ext uri="{FF2B5EF4-FFF2-40B4-BE49-F238E27FC236}">
                    <a16:creationId xmlns:a16="http://schemas.microsoft.com/office/drawing/2014/main" id="{1E390E93-857C-D610-9520-3DB98313B90C}"/>
                  </a:ext>
                </a:extLst>
              </p:cNvPr>
              <p:cNvSpPr txBox="1"/>
              <p:nvPr/>
            </p:nvSpPr>
            <p:spPr>
              <a:xfrm>
                <a:off x="457122" y="4060335"/>
                <a:ext cx="1816843" cy="3564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r" defTabSz="60963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Fira Sans Medium" panose="020B0603050000020004" pitchFamily="34" charset="0"/>
                    <a:ea typeface="Fira Sans Extra Condensed Medium"/>
                    <a:cs typeface="Fira Sans Extra Condensed Medium"/>
                    <a:sym typeface="Fira Sans Extra Condensed Medium"/>
                  </a:rPr>
                  <a:t>Infrastructure Improvements</a:t>
                </a:r>
                <a:endParaRPr kumimoji="0" sz="1200" b="0" i="0" u="none" strike="noStrike" kern="0" cap="none" spc="0" normalizeH="0" baseline="0" noProof="0" dirty="0">
                  <a:ln>
                    <a:noFill/>
                  </a:ln>
                  <a:solidFill>
                    <a:srgbClr val="FFFFFF"/>
                  </a:solidFill>
                  <a:effectLst/>
                  <a:uLnTx/>
                  <a:uFillTx/>
                  <a:latin typeface="Fira Sans Medium" panose="020B0603050000020004" pitchFamily="34" charset="0"/>
                  <a:ea typeface="Fira Sans Extra Condensed Medium"/>
                  <a:cs typeface="Fira Sans Extra Condensed Medium"/>
                  <a:sym typeface="Fira Sans Extra Condensed Medium"/>
                </a:endParaRPr>
              </a:p>
            </p:txBody>
          </p:sp>
          <p:sp>
            <p:nvSpPr>
              <p:cNvPr id="31" name="Google Shape;216;p19">
                <a:extLst>
                  <a:ext uri="{FF2B5EF4-FFF2-40B4-BE49-F238E27FC236}">
                    <a16:creationId xmlns:a16="http://schemas.microsoft.com/office/drawing/2014/main" id="{3490CEFD-DB69-7435-F524-59B663B11DE7}"/>
                  </a:ext>
                </a:extLst>
              </p:cNvPr>
              <p:cNvSpPr txBox="1"/>
              <p:nvPr/>
            </p:nvSpPr>
            <p:spPr>
              <a:xfrm flipH="1">
                <a:off x="4615668" y="3977235"/>
                <a:ext cx="1768060" cy="5226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000000"/>
                    </a:solidFill>
                    <a:effectLst/>
                    <a:uLnTx/>
                    <a:uFillTx/>
                    <a:ea typeface="Roboto"/>
                    <a:cs typeface="Roboto"/>
                    <a:sym typeface="Roboto"/>
                  </a:rPr>
                  <a:t>Telehealth integration and portal upgrades</a:t>
                </a:r>
              </a:p>
            </p:txBody>
          </p:sp>
          <p:sp>
            <p:nvSpPr>
              <p:cNvPr id="32" name="Google Shape;217;p19">
                <a:extLst>
                  <a:ext uri="{FF2B5EF4-FFF2-40B4-BE49-F238E27FC236}">
                    <a16:creationId xmlns:a16="http://schemas.microsoft.com/office/drawing/2014/main" id="{E7B8A98F-4DDD-3446-B8F1-60516FB2DE2F}"/>
                  </a:ext>
                </a:extLst>
              </p:cNvPr>
              <p:cNvSpPr/>
              <p:nvPr/>
            </p:nvSpPr>
            <p:spPr>
              <a:xfrm>
                <a:off x="2492871" y="3889335"/>
                <a:ext cx="1947300" cy="698400"/>
              </a:xfrm>
              <a:prstGeom prst="rect">
                <a:avLst/>
              </a:prstGeom>
              <a:solidFill>
                <a:srgbClr val="EBEBEB"/>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33" name="Google Shape;218;p19">
                <a:extLst>
                  <a:ext uri="{FF2B5EF4-FFF2-40B4-BE49-F238E27FC236}">
                    <a16:creationId xmlns:a16="http://schemas.microsoft.com/office/drawing/2014/main" id="{AE5EB688-6CE7-8F26-E47B-2EC0E1753C73}"/>
                  </a:ext>
                </a:extLst>
              </p:cNvPr>
              <p:cNvSpPr txBox="1"/>
              <p:nvPr/>
            </p:nvSpPr>
            <p:spPr>
              <a:xfrm flipH="1">
                <a:off x="2668368" y="3977235"/>
                <a:ext cx="1596300" cy="5226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000000"/>
                    </a:solidFill>
                    <a:effectLst/>
                    <a:uLnTx/>
                    <a:uFillTx/>
                    <a:ea typeface="Roboto"/>
                    <a:cs typeface="Roboto"/>
                    <a:sym typeface="Roboto"/>
                  </a:rPr>
                  <a:t>Purchase additional common equipment and tools </a:t>
                </a:r>
                <a:r>
                  <a:rPr lang="en-US" sz="933" kern="0" dirty="0">
                    <a:solidFill>
                      <a:srgbClr val="000000"/>
                    </a:solidFill>
                    <a:ea typeface="Roboto"/>
                    <a:cs typeface="Roboto"/>
                    <a:sym typeface="Roboto"/>
                  </a:rPr>
                  <a:t>to improve client flow efficiency.</a:t>
                </a:r>
                <a:endParaRPr kumimoji="0" lang="en-US" sz="933" b="0" i="0" u="none" strike="noStrike" kern="0" cap="none" spc="0" normalizeH="0" baseline="0" noProof="0" dirty="0">
                  <a:ln>
                    <a:noFill/>
                  </a:ln>
                  <a:solidFill>
                    <a:srgbClr val="000000"/>
                  </a:solidFill>
                  <a:effectLst/>
                  <a:uLnTx/>
                  <a:uFillTx/>
                  <a:ea typeface="Roboto"/>
                  <a:cs typeface="Roboto"/>
                  <a:sym typeface="Roboto"/>
                </a:endParaRPr>
              </a:p>
            </p:txBody>
          </p:sp>
        </p:grpSp>
        <p:grpSp>
          <p:nvGrpSpPr>
            <p:cNvPr id="21" name="Google Shape;212;p19">
              <a:extLst>
                <a:ext uri="{FF2B5EF4-FFF2-40B4-BE49-F238E27FC236}">
                  <a16:creationId xmlns:a16="http://schemas.microsoft.com/office/drawing/2014/main" id="{46F6B11F-1E04-45A6-C961-FD04A0C65394}"/>
                </a:ext>
              </a:extLst>
            </p:cNvPr>
            <p:cNvGrpSpPr/>
            <p:nvPr/>
          </p:nvGrpSpPr>
          <p:grpSpPr>
            <a:xfrm>
              <a:off x="286187" y="4347508"/>
              <a:ext cx="6018702" cy="698400"/>
              <a:chOff x="457122" y="3889335"/>
              <a:chExt cx="6018702" cy="698400"/>
            </a:xfrm>
          </p:grpSpPr>
          <p:sp>
            <p:nvSpPr>
              <p:cNvPr id="22" name="Google Shape;213;p19">
                <a:extLst>
                  <a:ext uri="{FF2B5EF4-FFF2-40B4-BE49-F238E27FC236}">
                    <a16:creationId xmlns:a16="http://schemas.microsoft.com/office/drawing/2014/main" id="{5EFFA2F6-405A-DE23-9DDE-BB0895375B37}"/>
                  </a:ext>
                </a:extLst>
              </p:cNvPr>
              <p:cNvSpPr/>
              <p:nvPr/>
            </p:nvSpPr>
            <p:spPr>
              <a:xfrm flipH="1">
                <a:off x="457122" y="3889335"/>
                <a:ext cx="1947300" cy="698400"/>
              </a:xfrm>
              <a:prstGeom prst="homePlate">
                <a:avLst>
                  <a:gd name="adj" fmla="val 50000"/>
                </a:avLst>
              </a:prstGeom>
              <a:solidFill>
                <a:srgbClr val="B6CD9E"/>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14;p19">
                <a:extLst>
                  <a:ext uri="{FF2B5EF4-FFF2-40B4-BE49-F238E27FC236}">
                    <a16:creationId xmlns:a16="http://schemas.microsoft.com/office/drawing/2014/main" id="{FDABA01F-F70A-7382-9FC4-9A360F03C33D}"/>
                  </a:ext>
                </a:extLst>
              </p:cNvPr>
              <p:cNvSpPr/>
              <p:nvPr/>
            </p:nvSpPr>
            <p:spPr>
              <a:xfrm>
                <a:off x="4528524" y="3889335"/>
                <a:ext cx="1947300" cy="698400"/>
              </a:xfrm>
              <a:prstGeom prst="rect">
                <a:avLst/>
              </a:prstGeom>
              <a:solidFill>
                <a:srgbClr val="EBEBEB"/>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215;p19">
                <a:extLst>
                  <a:ext uri="{FF2B5EF4-FFF2-40B4-BE49-F238E27FC236}">
                    <a16:creationId xmlns:a16="http://schemas.microsoft.com/office/drawing/2014/main" id="{80E6B40D-822E-5330-FB8C-D56A850799D8}"/>
                  </a:ext>
                </a:extLst>
              </p:cNvPr>
              <p:cNvSpPr txBox="1"/>
              <p:nvPr/>
            </p:nvSpPr>
            <p:spPr>
              <a:xfrm>
                <a:off x="457122" y="4060335"/>
                <a:ext cx="1816843" cy="3564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r" defTabSz="60963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Fira Sans Medium" panose="020B0603050000020004" pitchFamily="34" charset="0"/>
                    <a:ea typeface="Fira Sans Extra Condensed Medium"/>
                    <a:cs typeface="Fira Sans Extra Condensed Medium"/>
                    <a:sym typeface="Fira Sans Extra Condensed Medium"/>
                  </a:rPr>
                  <a:t>Integrating SDOH Measures</a:t>
                </a:r>
                <a:endParaRPr kumimoji="0" sz="1200" b="0" i="0" u="none" strike="noStrike" kern="0" cap="none" spc="0" normalizeH="0" baseline="0" noProof="0" dirty="0">
                  <a:ln>
                    <a:noFill/>
                  </a:ln>
                  <a:solidFill>
                    <a:srgbClr val="FFFFFF"/>
                  </a:solidFill>
                  <a:effectLst/>
                  <a:uLnTx/>
                  <a:uFillTx/>
                  <a:latin typeface="Fira Sans Medium" panose="020B0603050000020004" pitchFamily="34" charset="0"/>
                  <a:ea typeface="Fira Sans Extra Condensed Medium"/>
                  <a:cs typeface="Fira Sans Extra Condensed Medium"/>
                  <a:sym typeface="Fira Sans Extra Condensed Medium"/>
                </a:endParaRPr>
              </a:p>
            </p:txBody>
          </p:sp>
          <p:sp>
            <p:nvSpPr>
              <p:cNvPr id="25" name="Google Shape;216;p19">
                <a:extLst>
                  <a:ext uri="{FF2B5EF4-FFF2-40B4-BE49-F238E27FC236}">
                    <a16:creationId xmlns:a16="http://schemas.microsoft.com/office/drawing/2014/main" id="{8517828E-82FE-6860-61C4-E9369FFCAFC0}"/>
                  </a:ext>
                </a:extLst>
              </p:cNvPr>
              <p:cNvSpPr txBox="1"/>
              <p:nvPr/>
            </p:nvSpPr>
            <p:spPr>
              <a:xfrm flipH="1">
                <a:off x="4783606" y="3977235"/>
                <a:ext cx="1600122" cy="5226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000000"/>
                    </a:solidFill>
                    <a:effectLst/>
                    <a:uLnTx/>
                    <a:uFillTx/>
                    <a:ea typeface="Roboto"/>
                    <a:cs typeface="Roboto"/>
                    <a:sym typeface="Roboto"/>
                  </a:rPr>
                  <a:t>Including Z codes in claims data</a:t>
                </a:r>
              </a:p>
            </p:txBody>
          </p:sp>
          <p:sp>
            <p:nvSpPr>
              <p:cNvPr id="26" name="Google Shape;217;p19">
                <a:extLst>
                  <a:ext uri="{FF2B5EF4-FFF2-40B4-BE49-F238E27FC236}">
                    <a16:creationId xmlns:a16="http://schemas.microsoft.com/office/drawing/2014/main" id="{71C282BD-4D32-EDC8-0F0F-8D9E4BD61994}"/>
                  </a:ext>
                </a:extLst>
              </p:cNvPr>
              <p:cNvSpPr/>
              <p:nvPr/>
            </p:nvSpPr>
            <p:spPr>
              <a:xfrm>
                <a:off x="2492871" y="3889335"/>
                <a:ext cx="1947300" cy="698400"/>
              </a:xfrm>
              <a:prstGeom prst="rect">
                <a:avLst/>
              </a:prstGeom>
              <a:solidFill>
                <a:srgbClr val="EBEBEB"/>
              </a:solid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
                    <a:srgbClr val="000000"/>
                  </a:buClr>
                  <a:buSzTx/>
                  <a:buFont typeface="Arial"/>
                  <a:buNone/>
                  <a:tabLst/>
                  <a:defRPr/>
                </a:pPr>
                <a:endParaRPr kumimoji="0" sz="933"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218;p19">
                <a:extLst>
                  <a:ext uri="{FF2B5EF4-FFF2-40B4-BE49-F238E27FC236}">
                    <a16:creationId xmlns:a16="http://schemas.microsoft.com/office/drawing/2014/main" id="{C2563A78-001A-7876-7155-B0A9A9AC87DD}"/>
                  </a:ext>
                </a:extLst>
              </p:cNvPr>
              <p:cNvSpPr txBox="1"/>
              <p:nvPr/>
            </p:nvSpPr>
            <p:spPr>
              <a:xfrm flipH="1">
                <a:off x="2668368" y="3977235"/>
                <a:ext cx="1596300" cy="522600"/>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000000"/>
                    </a:solidFill>
                    <a:effectLst/>
                    <a:uLnTx/>
                    <a:uFillTx/>
                    <a:ea typeface="Roboto"/>
                    <a:cs typeface="Roboto"/>
                    <a:sym typeface="Roboto"/>
                  </a:rPr>
                  <a:t>Tracking and enforcing screening completion.</a:t>
                </a:r>
              </a:p>
            </p:txBody>
          </p:sp>
        </p:grpSp>
      </p:grpSp>
      <p:sp>
        <p:nvSpPr>
          <p:cNvPr id="54" name="TextBox 8">
            <a:extLst>
              <a:ext uri="{FF2B5EF4-FFF2-40B4-BE49-F238E27FC236}">
                <a16:creationId xmlns:a16="http://schemas.microsoft.com/office/drawing/2014/main" id="{FCF2BFE9-DF76-31E8-592A-D51027A4962B}"/>
              </a:ext>
            </a:extLst>
          </p:cNvPr>
          <p:cNvSpPr txBox="1"/>
          <p:nvPr/>
        </p:nvSpPr>
        <p:spPr>
          <a:xfrm>
            <a:off x="7425247" y="2451946"/>
            <a:ext cx="2231739" cy="1583205"/>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sp>
        <p:nvSpPr>
          <p:cNvPr id="57" name="Google Shape;216;p19">
            <a:extLst>
              <a:ext uri="{FF2B5EF4-FFF2-40B4-BE49-F238E27FC236}">
                <a16:creationId xmlns:a16="http://schemas.microsoft.com/office/drawing/2014/main" id="{99F87516-C247-04BB-F17B-B7A012DC00D8}"/>
              </a:ext>
            </a:extLst>
          </p:cNvPr>
          <p:cNvSpPr txBox="1"/>
          <p:nvPr/>
        </p:nvSpPr>
        <p:spPr>
          <a:xfrm flipH="1">
            <a:off x="2974139" y="3784454"/>
            <a:ext cx="1967616" cy="544713"/>
          </a:xfrm>
          <a:prstGeom prst="rect">
            <a:avLst/>
          </a:prstGeom>
          <a:noFill/>
          <a:ln>
            <a:noFill/>
          </a:ln>
        </p:spPr>
        <p:txBody>
          <a:bodyPr spcFirstLastPara="1" wrap="square" lIns="60950" tIns="60950" rIns="60950" bIns="609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000000"/>
                </a:solidFill>
                <a:effectLst/>
                <a:uLnTx/>
                <a:uFillTx/>
                <a:ea typeface="Roboto"/>
                <a:cs typeface="Roboto"/>
                <a:sym typeface="Roboto"/>
              </a:rPr>
              <a:t>Practice identifies resources for patients and families.</a:t>
            </a:r>
          </a:p>
        </p:txBody>
      </p:sp>
    </p:spTree>
    <p:extLst>
      <p:ext uri="{BB962C8B-B14F-4D97-AF65-F5344CB8AC3E}">
        <p14:creationId xmlns:p14="http://schemas.microsoft.com/office/powerpoint/2010/main" val="1534494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97190" y="6343917"/>
            <a:ext cx="10197621" cy="1028167"/>
            <a:chOff x="0" y="0"/>
            <a:chExt cx="53281826" cy="5372100"/>
          </a:xfrm>
          <a:solidFill>
            <a:schemeClr val="accent1"/>
          </a:solidFill>
        </p:grpSpPr>
        <p:sp>
          <p:nvSpPr>
            <p:cNvPr id="5" name="Freeform 5"/>
            <p:cNvSpPr/>
            <p:nvPr/>
          </p:nvSpPr>
          <p:spPr>
            <a:xfrm>
              <a:off x="0" y="0"/>
              <a:ext cx="53281827" cy="5372100"/>
            </a:xfrm>
            <a:custGeom>
              <a:avLst/>
              <a:gdLst/>
              <a:ahLst/>
              <a:cxnLst/>
              <a:rect l="l" t="t" r="r" b="b"/>
              <a:pathLst>
                <a:path w="53281827" h="5372100">
                  <a:moveTo>
                    <a:pt x="51731156" y="0"/>
                  </a:moveTo>
                  <a:lnTo>
                    <a:pt x="1550670" y="0"/>
                  </a:lnTo>
                  <a:lnTo>
                    <a:pt x="0" y="2686050"/>
                  </a:lnTo>
                  <a:lnTo>
                    <a:pt x="1550670" y="5372100"/>
                  </a:lnTo>
                  <a:lnTo>
                    <a:pt x="51731156" y="5372100"/>
                  </a:lnTo>
                  <a:lnTo>
                    <a:pt x="53281827" y="2686050"/>
                  </a:lnTo>
                  <a:lnTo>
                    <a:pt x="51731156" y="0"/>
                  </a:lnTo>
                  <a:close/>
                </a:path>
              </a:pathLst>
            </a:custGeom>
            <a:gr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p>
          </p:txBody>
        </p:sp>
      </p:grpSp>
      <p:sp>
        <p:nvSpPr>
          <p:cNvPr id="6" name="TextBox 6"/>
          <p:cNvSpPr txBox="1"/>
          <p:nvPr/>
        </p:nvSpPr>
        <p:spPr>
          <a:xfrm>
            <a:off x="1150084" y="42242"/>
            <a:ext cx="9255728" cy="55399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spcBef>
                <a:spcPct val="0"/>
              </a:spcBef>
            </a:pPr>
            <a:r>
              <a:rPr lang="en-US" sz="3600" spc="-93" dirty="0">
                <a:solidFill>
                  <a:srgbClr val="006498"/>
                </a:solidFill>
                <a:latin typeface="Fira Sans Medium"/>
              </a:rPr>
              <a:t>2024 Primary Care Scenarios</a:t>
            </a:r>
            <a:endParaRPr lang="en-US" sz="800" dirty="0"/>
          </a:p>
        </p:txBody>
      </p:sp>
      <p:sp>
        <p:nvSpPr>
          <p:cNvPr id="3" name="Slide Number Placeholder 1">
            <a:extLst>
              <a:ext uri="{FF2B5EF4-FFF2-40B4-BE49-F238E27FC236}">
                <a16:creationId xmlns:a16="http://schemas.microsoft.com/office/drawing/2014/main" id="{2165EBBE-F8C2-0DC4-3AAA-3B9BD8B03A22}"/>
              </a:ext>
            </a:extLst>
          </p:cNvPr>
          <p:cNvSpPr>
            <a:spLocks noGrp="1"/>
          </p:cNvSpPr>
          <p:nvPr>
            <p:ph type="sldNum" sz="quarter" idx="12"/>
          </p:nvPr>
        </p:nvSpPr>
        <p:spPr>
          <a:xfrm>
            <a:off x="10751297" y="6574622"/>
            <a:ext cx="1371600" cy="243417"/>
          </a:xfrm>
        </p:spPr>
        <p:txBody>
          <a:bodyPr/>
          <a:lstStyle>
            <a:defPPr>
              <a:defRPr lang="en-US"/>
            </a:defPPr>
            <a:lvl1pPr marL="0" algn="l" defTabSz="406380" rtl="0" eaLnBrk="1" latinLnBrk="0" hangingPunct="1">
              <a:defRPr sz="800" kern="1200">
                <a:solidFill>
                  <a:schemeClr val="tx1"/>
                </a:solidFill>
                <a:latin typeface="+mn-lt"/>
                <a:ea typeface="+mn-ea"/>
                <a:cs typeface="+mn-cs"/>
              </a:defRPr>
            </a:lvl1pPr>
            <a:lvl2pPr marL="203190" algn="l" defTabSz="406380" rtl="0" eaLnBrk="1" latinLnBrk="0" hangingPunct="1">
              <a:defRPr sz="800" kern="1200">
                <a:solidFill>
                  <a:schemeClr val="tx1"/>
                </a:solidFill>
                <a:latin typeface="+mn-lt"/>
                <a:ea typeface="+mn-ea"/>
                <a:cs typeface="+mn-cs"/>
              </a:defRPr>
            </a:lvl2pPr>
            <a:lvl3pPr marL="406380" algn="l" defTabSz="406380" rtl="0" eaLnBrk="1" latinLnBrk="0" hangingPunct="1">
              <a:defRPr sz="800" kern="1200">
                <a:solidFill>
                  <a:schemeClr val="tx1"/>
                </a:solidFill>
                <a:latin typeface="+mn-lt"/>
                <a:ea typeface="+mn-ea"/>
                <a:cs typeface="+mn-cs"/>
              </a:defRPr>
            </a:lvl3pPr>
            <a:lvl4pPr marL="609570" algn="l" defTabSz="406380" rtl="0" eaLnBrk="1" latinLnBrk="0" hangingPunct="1">
              <a:defRPr sz="800" kern="1200">
                <a:solidFill>
                  <a:schemeClr val="tx1"/>
                </a:solidFill>
                <a:latin typeface="+mn-lt"/>
                <a:ea typeface="+mn-ea"/>
                <a:cs typeface="+mn-cs"/>
              </a:defRPr>
            </a:lvl4pPr>
            <a:lvl5pPr marL="812759" algn="l" defTabSz="406380" rtl="0" eaLnBrk="1" latinLnBrk="0" hangingPunct="1">
              <a:defRPr sz="800" kern="1200">
                <a:solidFill>
                  <a:schemeClr val="tx1"/>
                </a:solidFill>
                <a:latin typeface="+mn-lt"/>
                <a:ea typeface="+mn-ea"/>
                <a:cs typeface="+mn-cs"/>
              </a:defRPr>
            </a:lvl5pPr>
            <a:lvl6pPr marL="1015949" algn="l" defTabSz="406380" rtl="0" eaLnBrk="1" latinLnBrk="0" hangingPunct="1">
              <a:defRPr sz="800" kern="1200">
                <a:solidFill>
                  <a:schemeClr val="tx1"/>
                </a:solidFill>
                <a:latin typeface="+mn-lt"/>
                <a:ea typeface="+mn-ea"/>
                <a:cs typeface="+mn-cs"/>
              </a:defRPr>
            </a:lvl6pPr>
            <a:lvl7pPr marL="1219139" algn="l" defTabSz="406380" rtl="0" eaLnBrk="1" latinLnBrk="0" hangingPunct="1">
              <a:defRPr sz="800" kern="1200">
                <a:solidFill>
                  <a:schemeClr val="tx1"/>
                </a:solidFill>
                <a:latin typeface="+mn-lt"/>
                <a:ea typeface="+mn-ea"/>
                <a:cs typeface="+mn-cs"/>
              </a:defRPr>
            </a:lvl7pPr>
            <a:lvl8pPr marL="1422329" algn="l" defTabSz="406380" rtl="0" eaLnBrk="1" latinLnBrk="0" hangingPunct="1">
              <a:defRPr sz="800" kern="1200">
                <a:solidFill>
                  <a:schemeClr val="tx1"/>
                </a:solidFill>
                <a:latin typeface="+mn-lt"/>
                <a:ea typeface="+mn-ea"/>
                <a:cs typeface="+mn-cs"/>
              </a:defRPr>
            </a:lvl8pPr>
            <a:lvl9pPr marL="1625519" algn="l" defTabSz="406380" rtl="0" eaLnBrk="1" latinLnBrk="0" hangingPunct="1">
              <a:defRPr sz="800" kern="1200">
                <a:solidFill>
                  <a:schemeClr val="tx1"/>
                </a:solidFill>
                <a:latin typeface="+mn-lt"/>
                <a:ea typeface="+mn-ea"/>
                <a:cs typeface="+mn-cs"/>
              </a:defRPr>
            </a:lvl9pPr>
          </a:lstStyle>
          <a:p>
            <a:pPr marL="0" marR="0" lvl="0" indent="0" algn="r" defTabSz="609630" rtl="0" eaLnBrk="1" fontAlgn="auto" latinLnBrk="0" hangingPunct="1">
              <a:lnSpc>
                <a:spcPct val="100000"/>
              </a:lnSpc>
              <a:spcBef>
                <a:spcPts val="0"/>
              </a:spcBef>
              <a:spcAft>
                <a:spcPts val="0"/>
              </a:spcAft>
              <a:buClrTx/>
              <a:buSzTx/>
              <a:buFontTx/>
              <a:buNone/>
              <a:tabLst/>
              <a:defRPr/>
            </a:pPr>
            <a:fld id="{7DC034C4-EE4C-9B4C-AF72-899D9164FD59}" type="slidenum">
              <a:rPr kumimoji="0" lang="en-US" sz="1067"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18</a:t>
            </a:fld>
            <a:endParaRPr kumimoji="0" lang="en-US" sz="1067"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A66CE5F-3EBB-3EB9-B61E-F6CD5C643A79}"/>
              </a:ext>
            </a:extLst>
          </p:cNvPr>
          <p:cNvSpPr txBox="1"/>
          <p:nvPr/>
        </p:nvSpPr>
        <p:spPr>
          <a:xfrm>
            <a:off x="507999" y="900541"/>
            <a:ext cx="3901440" cy="5314275"/>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190510" indent="-190510">
              <a:buFont typeface="Arial" panose="020B0604020202020204" pitchFamily="34" charset="0"/>
              <a:buChar char="•"/>
            </a:pPr>
            <a:endParaRPr lang="en-US" sz="2133" dirty="0">
              <a:solidFill>
                <a:srgbClr val="13538A"/>
              </a:solidFill>
            </a:endParaRPr>
          </a:p>
          <a:p>
            <a:pPr marL="190510" indent="-190510">
              <a:buFont typeface="Arial" panose="020B0604020202020204" pitchFamily="34" charset="0"/>
              <a:buChar char="•"/>
            </a:pPr>
            <a:r>
              <a:rPr lang="en-US" sz="2133" dirty="0">
                <a:solidFill>
                  <a:srgbClr val="13538A"/>
                </a:solidFill>
              </a:rPr>
              <a:t>In addition to the size of the practice, the range of CQI will also depend on practice needs and contracting dynamics.</a:t>
            </a:r>
          </a:p>
          <a:p>
            <a:pPr marL="190510" indent="-190510">
              <a:buFont typeface="Arial" panose="020B0604020202020204" pitchFamily="34" charset="0"/>
              <a:buChar char="•"/>
            </a:pPr>
            <a:r>
              <a:rPr lang="en-US" sz="2133" dirty="0">
                <a:solidFill>
                  <a:srgbClr val="13538A"/>
                </a:solidFill>
              </a:rPr>
              <a:t>CQI can be used by practices to achieve the 10% minimum requirement</a:t>
            </a:r>
          </a:p>
          <a:p>
            <a:pPr marL="190510" indent="-190510">
              <a:buFont typeface="Arial" panose="020B0604020202020204" pitchFamily="34" charset="0"/>
              <a:buChar char="•"/>
            </a:pPr>
            <a:r>
              <a:rPr lang="en-US" sz="2133" dirty="0">
                <a:solidFill>
                  <a:srgbClr val="13538A"/>
                </a:solidFill>
              </a:rPr>
              <a:t>2025 has 11.5% minimum threshold for primary care spend of TCOC.</a:t>
            </a:r>
          </a:p>
          <a:p>
            <a:pPr marL="495325" lvl="1" indent="-190510">
              <a:buFont typeface="Arial" panose="020B0604020202020204" pitchFamily="34" charset="0"/>
              <a:buChar char="•"/>
            </a:pPr>
            <a:r>
              <a:rPr lang="en-US" sz="2133" dirty="0">
                <a:solidFill>
                  <a:srgbClr val="13538A"/>
                </a:solidFill>
              </a:rPr>
              <a:t>CQI could decrease as SQI payments are increased and investment opportunities are fulfilled.</a:t>
            </a:r>
          </a:p>
          <a:p>
            <a:endParaRPr lang="en-US" sz="2133" dirty="0"/>
          </a:p>
        </p:txBody>
      </p:sp>
      <p:graphicFrame>
        <p:nvGraphicFramePr>
          <p:cNvPr id="10" name="Chart 9">
            <a:extLst>
              <a:ext uri="{FF2B5EF4-FFF2-40B4-BE49-F238E27FC236}">
                <a16:creationId xmlns:a16="http://schemas.microsoft.com/office/drawing/2014/main" id="{2F9D18F2-1CCA-6760-F054-E2679695FE89}"/>
              </a:ext>
            </a:extLst>
          </p:cNvPr>
          <p:cNvGraphicFramePr>
            <a:graphicFrameLocks/>
          </p:cNvGraphicFramePr>
          <p:nvPr/>
        </p:nvGraphicFramePr>
        <p:xfrm>
          <a:off x="4315581" y="596238"/>
          <a:ext cx="7315200" cy="5193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479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9D64D-64F0-7DBC-2A18-97EB33F17903}"/>
              </a:ext>
            </a:extLst>
          </p:cNvPr>
          <p:cNvSpPr>
            <a:spLocks noGrp="1"/>
          </p:cNvSpPr>
          <p:nvPr>
            <p:ph type="ctrTitle"/>
          </p:nvPr>
        </p:nvSpPr>
        <p:spPr>
          <a:xfrm>
            <a:off x="221614" y="292774"/>
            <a:ext cx="11675860" cy="816835"/>
          </a:xfrm>
        </p:spPr>
        <p:txBody>
          <a:bodyPr/>
          <a:lstStyle/>
          <a:p>
            <a:r>
              <a:rPr lang="en-US" dirty="0"/>
              <a:t>Questions</a:t>
            </a:r>
          </a:p>
        </p:txBody>
      </p:sp>
      <p:pic>
        <p:nvPicPr>
          <p:cNvPr id="3" name="Content Placeholder 7" descr="A close up of a box&#10;&#10;Description automatically generated">
            <a:extLst>
              <a:ext uri="{FF2B5EF4-FFF2-40B4-BE49-F238E27FC236}">
                <a16:creationId xmlns:a16="http://schemas.microsoft.com/office/drawing/2014/main" id="{62C473D1-235C-B4C0-BF1D-4EA1FB2C3BB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901" r="17889"/>
          <a:stretch/>
        </p:blipFill>
        <p:spPr>
          <a:xfrm>
            <a:off x="3753440" y="1141158"/>
            <a:ext cx="4612208" cy="4575683"/>
          </a:xfrm>
          <a:prstGeom prst="rect">
            <a:avLst/>
          </a:prstGeom>
          <a:effectLst/>
        </p:spPr>
      </p:pic>
    </p:spTree>
    <p:extLst>
      <p:ext uri="{BB962C8B-B14F-4D97-AF65-F5344CB8AC3E}">
        <p14:creationId xmlns:p14="http://schemas.microsoft.com/office/powerpoint/2010/main" val="318335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FC7D6F-38B3-701E-BB8A-779276556C8F}"/>
              </a:ext>
            </a:extLst>
          </p:cNvPr>
          <p:cNvSpPr>
            <a:spLocks noGrp="1"/>
          </p:cNvSpPr>
          <p:nvPr>
            <p:ph idx="1"/>
          </p:nvPr>
        </p:nvSpPr>
        <p:spPr/>
        <p:txBody>
          <a:bodyPr/>
          <a:lstStyle/>
          <a:p>
            <a:pPr marL="0" indent="0">
              <a:buNone/>
            </a:pPr>
            <a:endParaRPr lang="en-US" sz="2600" dirty="0"/>
          </a:p>
          <a:p>
            <a:pPr>
              <a:buFont typeface="Wingdings" panose="05000000000000000000" pitchFamily="2" charset="2"/>
              <a:buChar char="§"/>
            </a:pPr>
            <a:r>
              <a:rPr lang="en-US" sz="2600" dirty="0"/>
              <a:t>HMA Team Introduction</a:t>
            </a:r>
          </a:p>
          <a:p>
            <a:pPr>
              <a:buFont typeface="Wingdings" panose="05000000000000000000" pitchFamily="2" charset="2"/>
              <a:buChar char="§"/>
            </a:pPr>
            <a:r>
              <a:rPr lang="en-US" sz="2600" dirty="0"/>
              <a:t>SQI Introduction</a:t>
            </a:r>
          </a:p>
          <a:p>
            <a:pPr>
              <a:buFont typeface="Wingdings" panose="05000000000000000000" pitchFamily="2" charset="2"/>
              <a:buChar char="§"/>
            </a:pPr>
            <a:r>
              <a:rPr lang="en-US" sz="2600" dirty="0"/>
              <a:t>SQI Implementation and Considerations</a:t>
            </a:r>
          </a:p>
          <a:p>
            <a:pPr>
              <a:buFont typeface="Wingdings" panose="05000000000000000000" pitchFamily="2" charset="2"/>
              <a:buChar char="§"/>
            </a:pPr>
            <a:r>
              <a:rPr lang="en-US" sz="2600" dirty="0"/>
              <a:t>CQI Introduction</a:t>
            </a:r>
          </a:p>
          <a:p>
            <a:pPr>
              <a:buFont typeface="Wingdings" panose="05000000000000000000" pitchFamily="2" charset="2"/>
              <a:buChar char="§"/>
            </a:pPr>
            <a:r>
              <a:rPr lang="en-US" sz="2600" dirty="0"/>
              <a:t>CQI Implementation and Considerations</a:t>
            </a:r>
          </a:p>
        </p:txBody>
      </p:sp>
      <p:sp>
        <p:nvSpPr>
          <p:cNvPr id="3" name="Title 2">
            <a:extLst>
              <a:ext uri="{FF2B5EF4-FFF2-40B4-BE49-F238E27FC236}">
                <a16:creationId xmlns:a16="http://schemas.microsoft.com/office/drawing/2014/main" id="{7F0F4C88-4E3E-E8EB-759C-453EC0301D7C}"/>
              </a:ext>
            </a:extLst>
          </p:cNvPr>
          <p:cNvSpPr>
            <a:spLocks noGrp="1"/>
          </p:cNvSpPr>
          <p:nvPr>
            <p:ph type="title"/>
          </p:nvPr>
        </p:nvSpPr>
        <p:spPr/>
        <p:txBody>
          <a:bodyPr/>
          <a:lstStyle/>
          <a:p>
            <a:r>
              <a:rPr lang="en-US" dirty="0"/>
              <a:t>AGENDA</a:t>
            </a:r>
          </a:p>
        </p:txBody>
      </p:sp>
      <p:pic>
        <p:nvPicPr>
          <p:cNvPr id="1026" name="Picture 2">
            <a:extLst>
              <a:ext uri="{FF2B5EF4-FFF2-40B4-BE49-F238E27FC236}">
                <a16:creationId xmlns:a16="http://schemas.microsoft.com/office/drawing/2014/main" id="{F2D7A88A-5F5F-42B2-9BCB-B05FFBF4B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339" y="1020556"/>
            <a:ext cx="3924727" cy="518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28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F4C88-4E3E-E8EB-759C-453EC0301D7C}"/>
              </a:ext>
            </a:extLst>
          </p:cNvPr>
          <p:cNvSpPr>
            <a:spLocks noGrp="1"/>
          </p:cNvSpPr>
          <p:nvPr>
            <p:ph type="title"/>
          </p:nvPr>
        </p:nvSpPr>
        <p:spPr/>
        <p:txBody>
          <a:bodyPr/>
          <a:lstStyle/>
          <a:p>
            <a:r>
              <a:rPr lang="en-US" dirty="0"/>
              <a:t>HMA TEAM INTRODUCTION</a:t>
            </a:r>
          </a:p>
        </p:txBody>
      </p:sp>
      <p:pic>
        <p:nvPicPr>
          <p:cNvPr id="2050" name="Picture 2">
            <a:extLst>
              <a:ext uri="{FF2B5EF4-FFF2-40B4-BE49-F238E27FC236}">
                <a16:creationId xmlns:a16="http://schemas.microsoft.com/office/drawing/2014/main" id="{92CFDF06-41D1-0D43-C2F8-D4C1A3F10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746" y="1133881"/>
            <a:ext cx="1784921" cy="17849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E18E2BE-2037-3F19-CA86-FE4A11090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828" y="1133881"/>
            <a:ext cx="1784922" cy="17849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erson with long hair&#10;&#10;Description automatically generated with medium confidence">
            <a:extLst>
              <a:ext uri="{FF2B5EF4-FFF2-40B4-BE49-F238E27FC236}">
                <a16:creationId xmlns:a16="http://schemas.microsoft.com/office/drawing/2014/main" id="{C30ED6E1-D775-06AF-76CC-47DFBF232A63}"/>
              </a:ext>
            </a:extLst>
          </p:cNvPr>
          <p:cNvPicPr>
            <a:picLocks noChangeAspect="1"/>
          </p:cNvPicPr>
          <p:nvPr/>
        </p:nvPicPr>
        <p:blipFill rotWithShape="1">
          <a:blip r:embed="rId5">
            <a:extLst>
              <a:ext uri="{28A0092B-C50C-407E-A947-70E740481C1C}">
                <a14:useLocalDpi xmlns:a14="http://schemas.microsoft.com/office/drawing/2010/main" val="0"/>
              </a:ext>
            </a:extLst>
          </a:blip>
          <a:srcRect l="349" t="1590" r="-349" b="31460"/>
          <a:stretch/>
        </p:blipFill>
        <p:spPr>
          <a:xfrm>
            <a:off x="2959059" y="3616234"/>
            <a:ext cx="1775560" cy="1783080"/>
          </a:xfrm>
          <a:prstGeom prst="rect">
            <a:avLst/>
          </a:prstGeom>
        </p:spPr>
      </p:pic>
      <p:pic>
        <p:nvPicPr>
          <p:cNvPr id="15" name="Picture 14" descr="A person smiling for the camera&#10;&#10;Description automatically generated with medium confidence">
            <a:extLst>
              <a:ext uri="{FF2B5EF4-FFF2-40B4-BE49-F238E27FC236}">
                <a16:creationId xmlns:a16="http://schemas.microsoft.com/office/drawing/2014/main" id="{6EFA0DD0-8B6E-BB73-F43A-9D71FB20A3D3}"/>
              </a:ext>
            </a:extLst>
          </p:cNvPr>
          <p:cNvPicPr>
            <a:picLocks noChangeAspect="1"/>
          </p:cNvPicPr>
          <p:nvPr/>
        </p:nvPicPr>
        <p:blipFill>
          <a:blip r:embed="rId6">
            <a:extLst>
              <a:ext uri="{28A0092B-C50C-407E-A947-70E740481C1C}">
                <a14:useLocalDpi xmlns:a14="http://schemas.microsoft.com/office/drawing/2010/main" val="0"/>
              </a:ext>
            </a:extLst>
          </a:blip>
          <a:srcRect b="25731"/>
          <a:stretch>
            <a:fillRect/>
          </a:stretch>
        </p:blipFill>
        <p:spPr>
          <a:xfrm>
            <a:off x="7501519" y="3633742"/>
            <a:ext cx="1783080" cy="1765572"/>
          </a:xfrm>
          <a:prstGeom prst="rect">
            <a:avLst/>
          </a:prstGeom>
        </p:spPr>
      </p:pic>
      <p:pic>
        <p:nvPicPr>
          <p:cNvPr id="2056" name="Picture 8" descr="image">
            <a:extLst>
              <a:ext uri="{FF2B5EF4-FFF2-40B4-BE49-F238E27FC236}">
                <a16:creationId xmlns:a16="http://schemas.microsoft.com/office/drawing/2014/main" id="{156AF006-A80F-DFEA-000A-92C7EDE774A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311" t="3100" b="33678"/>
          <a:stretch/>
        </p:blipFill>
        <p:spPr bwMode="auto">
          <a:xfrm>
            <a:off x="5205830" y="3607480"/>
            <a:ext cx="1780340" cy="17830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E5FB86B-77ED-11F5-8672-CA4499ECC8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2152" y="1140803"/>
            <a:ext cx="1783080" cy="1783080"/>
          </a:xfrm>
          <a:prstGeom prst="rect">
            <a:avLst/>
          </a:prstGeom>
        </p:spPr>
      </p:pic>
      <p:pic>
        <p:nvPicPr>
          <p:cNvPr id="2058" name="Picture 10">
            <a:extLst>
              <a:ext uri="{FF2B5EF4-FFF2-40B4-BE49-F238E27FC236}">
                <a16:creationId xmlns:a16="http://schemas.microsoft.com/office/drawing/2014/main" id="{B752F6DF-95F9-6924-7078-7BF6797E94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3911" y="1140803"/>
            <a:ext cx="1783080" cy="179876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0442892-55A0-8F98-9A07-93CA2FD715DB}"/>
              </a:ext>
            </a:extLst>
          </p:cNvPr>
          <p:cNvSpPr/>
          <p:nvPr/>
        </p:nvSpPr>
        <p:spPr>
          <a:xfrm>
            <a:off x="1645573" y="2992217"/>
            <a:ext cx="2201266" cy="430887"/>
          </a:xfrm>
          <a:prstGeom prst="rect">
            <a:avLst/>
          </a:prstGeom>
        </p:spPr>
        <p:txBody>
          <a:bodyPr wrap="square">
            <a:spAutoFit/>
          </a:bodyPr>
          <a:lstStyle/>
          <a:p>
            <a:pPr lvl="0" algn="ctr"/>
            <a:r>
              <a:rPr lang="en-US" sz="1200" b="1" dirty="0">
                <a:solidFill>
                  <a:srgbClr val="006498"/>
                </a:solidFill>
                <a:latin typeface="Arial" panose="020B0604020202020204" pitchFamily="34" charset="0"/>
                <a:ea typeface="Calibri" panose="020F0502020204030204" pitchFamily="34" charset="0"/>
                <a:cs typeface="Arial" panose="020B0604020202020204" pitchFamily="34" charset="0"/>
              </a:rPr>
              <a:t>Gaurav Nagrath, ScD, MBA </a:t>
            </a:r>
            <a:br>
              <a:rPr lang="en-US" sz="1350" b="1" dirty="0">
                <a:solidFill>
                  <a:srgbClr val="5D8B31"/>
                </a:solidFill>
                <a:latin typeface="Arial" panose="020B0604020202020204" pitchFamily="34" charset="0"/>
                <a:ea typeface="Calibri" panose="020F0502020204030204" pitchFamily="34" charset="0"/>
                <a:cs typeface="Arial" panose="020B0604020202020204" pitchFamily="34" charset="0"/>
              </a:rPr>
            </a:br>
            <a:r>
              <a:rPr lang="en-US" sz="1000" b="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Managing P</a:t>
            </a:r>
            <a:r>
              <a:rPr lang="en-US" sz="1000" b="1" dirty="0">
                <a:solidFill>
                  <a:schemeClr val="bg2">
                    <a:lumMod val="50000"/>
                  </a:schemeClr>
                </a:solidFill>
                <a:ea typeface="Times New Roman" panose="02020603050405020304" pitchFamily="18" charset="0"/>
              </a:rPr>
              <a:t>rincipal</a:t>
            </a:r>
          </a:p>
        </p:txBody>
      </p:sp>
      <p:sp>
        <p:nvSpPr>
          <p:cNvPr id="18" name="Rectangle 17">
            <a:extLst>
              <a:ext uri="{FF2B5EF4-FFF2-40B4-BE49-F238E27FC236}">
                <a16:creationId xmlns:a16="http://schemas.microsoft.com/office/drawing/2014/main" id="{0EC81BC9-B622-AB1C-0F3D-F0F944D20921}"/>
              </a:ext>
            </a:extLst>
          </p:cNvPr>
          <p:cNvSpPr/>
          <p:nvPr/>
        </p:nvSpPr>
        <p:spPr>
          <a:xfrm>
            <a:off x="3865986" y="2993735"/>
            <a:ext cx="2201266" cy="430887"/>
          </a:xfrm>
          <a:prstGeom prst="rect">
            <a:avLst/>
          </a:prstGeom>
        </p:spPr>
        <p:txBody>
          <a:bodyPr wrap="square">
            <a:spAutoFit/>
          </a:bodyPr>
          <a:lstStyle/>
          <a:p>
            <a:pPr lvl="0" algn="ctr"/>
            <a:r>
              <a:rPr lang="en-US" sz="1200" b="1" dirty="0">
                <a:solidFill>
                  <a:srgbClr val="006498"/>
                </a:solidFill>
                <a:latin typeface="Arial" panose="020B0604020202020204" pitchFamily="34" charset="0"/>
                <a:ea typeface="Calibri" panose="020F0502020204030204" pitchFamily="34" charset="0"/>
                <a:cs typeface="Arial" panose="020B0604020202020204" pitchFamily="34" charset="0"/>
              </a:rPr>
              <a:t>Kyle Edrington </a:t>
            </a:r>
            <a:br>
              <a:rPr lang="en-US" sz="1350" b="1" dirty="0">
                <a:solidFill>
                  <a:srgbClr val="5D8B31"/>
                </a:solidFill>
                <a:latin typeface="Arial" panose="020B0604020202020204" pitchFamily="34" charset="0"/>
                <a:ea typeface="Calibri" panose="020F0502020204030204" pitchFamily="34" charset="0"/>
                <a:cs typeface="Arial" panose="020B0604020202020204" pitchFamily="34" charset="0"/>
              </a:rPr>
            </a:br>
            <a:r>
              <a:rPr lang="en-US" sz="1000" b="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Managing Director</a:t>
            </a:r>
            <a:endParaRPr lang="en-US" sz="1000" b="1" dirty="0">
              <a:solidFill>
                <a:schemeClr val="bg2">
                  <a:lumMod val="50000"/>
                </a:schemeClr>
              </a:solidFill>
              <a:ea typeface="Times New Roman" panose="02020603050405020304" pitchFamily="18" charset="0"/>
            </a:endParaRPr>
          </a:p>
        </p:txBody>
      </p:sp>
      <p:sp>
        <p:nvSpPr>
          <p:cNvPr id="19" name="Rectangle 18">
            <a:extLst>
              <a:ext uri="{FF2B5EF4-FFF2-40B4-BE49-F238E27FC236}">
                <a16:creationId xmlns:a16="http://schemas.microsoft.com/office/drawing/2014/main" id="{344B9676-F7EC-4843-5830-8DF93497CB6C}"/>
              </a:ext>
            </a:extLst>
          </p:cNvPr>
          <p:cNvSpPr/>
          <p:nvPr/>
        </p:nvSpPr>
        <p:spPr>
          <a:xfrm>
            <a:off x="6158905" y="2993735"/>
            <a:ext cx="2201266" cy="430887"/>
          </a:xfrm>
          <a:prstGeom prst="rect">
            <a:avLst/>
          </a:prstGeom>
        </p:spPr>
        <p:txBody>
          <a:bodyPr wrap="square">
            <a:spAutoFit/>
          </a:bodyPr>
          <a:lstStyle/>
          <a:p>
            <a:pPr lvl="0" algn="ctr"/>
            <a:r>
              <a:rPr lang="en-US" sz="1200" b="1" dirty="0">
                <a:solidFill>
                  <a:srgbClr val="006498"/>
                </a:solidFill>
                <a:latin typeface="Arial" panose="020B0604020202020204" pitchFamily="34" charset="0"/>
                <a:ea typeface="Calibri" panose="020F0502020204030204" pitchFamily="34" charset="0"/>
                <a:cs typeface="Arial" panose="020B0604020202020204" pitchFamily="34" charset="0"/>
              </a:rPr>
              <a:t>Alessandra Campbell, MPH </a:t>
            </a:r>
            <a:br>
              <a:rPr lang="en-US" sz="1350" b="1" dirty="0">
                <a:solidFill>
                  <a:srgbClr val="5D8B31"/>
                </a:solidFill>
                <a:latin typeface="Arial" panose="020B0604020202020204" pitchFamily="34" charset="0"/>
                <a:ea typeface="Calibri" panose="020F0502020204030204" pitchFamily="34" charset="0"/>
                <a:cs typeface="Arial" panose="020B0604020202020204" pitchFamily="34" charset="0"/>
              </a:rPr>
            </a:br>
            <a:r>
              <a:rPr lang="en-US" sz="1000" b="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Consultant</a:t>
            </a:r>
            <a:endParaRPr lang="en-US" sz="1000" b="1" dirty="0">
              <a:solidFill>
                <a:schemeClr val="bg2">
                  <a:lumMod val="50000"/>
                </a:schemeClr>
              </a:solidFill>
              <a:ea typeface="Times New Roman" panose="02020603050405020304" pitchFamily="18" charset="0"/>
            </a:endParaRPr>
          </a:p>
        </p:txBody>
      </p:sp>
      <p:sp>
        <p:nvSpPr>
          <p:cNvPr id="20" name="Rectangle 19">
            <a:extLst>
              <a:ext uri="{FF2B5EF4-FFF2-40B4-BE49-F238E27FC236}">
                <a16:creationId xmlns:a16="http://schemas.microsoft.com/office/drawing/2014/main" id="{A0E7B3C6-4C2B-A467-3CD9-9854544D30A3}"/>
              </a:ext>
            </a:extLst>
          </p:cNvPr>
          <p:cNvSpPr/>
          <p:nvPr/>
        </p:nvSpPr>
        <p:spPr>
          <a:xfrm>
            <a:off x="8393059" y="2992217"/>
            <a:ext cx="2201266" cy="430887"/>
          </a:xfrm>
          <a:prstGeom prst="rect">
            <a:avLst/>
          </a:prstGeom>
        </p:spPr>
        <p:txBody>
          <a:bodyPr wrap="square">
            <a:spAutoFit/>
          </a:bodyPr>
          <a:lstStyle/>
          <a:p>
            <a:pPr lvl="0" algn="ctr"/>
            <a:r>
              <a:rPr lang="en-US" sz="1200" b="1" dirty="0">
                <a:solidFill>
                  <a:srgbClr val="006498"/>
                </a:solidFill>
                <a:latin typeface="Arial" panose="020B0604020202020204" pitchFamily="34" charset="0"/>
                <a:ea typeface="Calibri" panose="020F0502020204030204" pitchFamily="34" charset="0"/>
                <a:cs typeface="Arial" panose="020B0604020202020204" pitchFamily="34" charset="0"/>
              </a:rPr>
              <a:t>Daniel Nemet, ASA, MAAA </a:t>
            </a:r>
            <a:br>
              <a:rPr lang="en-US" sz="1350" b="1" dirty="0">
                <a:solidFill>
                  <a:srgbClr val="5D8B31"/>
                </a:solidFill>
                <a:latin typeface="Arial" panose="020B0604020202020204" pitchFamily="34" charset="0"/>
                <a:ea typeface="Calibri" panose="020F0502020204030204" pitchFamily="34" charset="0"/>
                <a:cs typeface="Arial" panose="020B0604020202020204" pitchFamily="34" charset="0"/>
              </a:rPr>
            </a:br>
            <a:r>
              <a:rPr lang="en-US" sz="1000" b="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Consulting Actuary</a:t>
            </a:r>
            <a:endParaRPr lang="en-US" sz="1000" b="1" dirty="0">
              <a:solidFill>
                <a:schemeClr val="bg2">
                  <a:lumMod val="50000"/>
                </a:schemeClr>
              </a:solidFill>
              <a:ea typeface="Times New Roman" panose="02020603050405020304" pitchFamily="18" charset="0"/>
            </a:endParaRPr>
          </a:p>
        </p:txBody>
      </p:sp>
      <p:sp>
        <p:nvSpPr>
          <p:cNvPr id="21" name="Rectangle 20">
            <a:extLst>
              <a:ext uri="{FF2B5EF4-FFF2-40B4-BE49-F238E27FC236}">
                <a16:creationId xmlns:a16="http://schemas.microsoft.com/office/drawing/2014/main" id="{1A037C05-EE06-477C-EEC4-58CF311B1DEB}"/>
              </a:ext>
            </a:extLst>
          </p:cNvPr>
          <p:cNvSpPr/>
          <p:nvPr/>
        </p:nvSpPr>
        <p:spPr>
          <a:xfrm>
            <a:off x="2746206" y="5425390"/>
            <a:ext cx="2201266" cy="430887"/>
          </a:xfrm>
          <a:prstGeom prst="rect">
            <a:avLst/>
          </a:prstGeom>
        </p:spPr>
        <p:txBody>
          <a:bodyPr wrap="square">
            <a:spAutoFit/>
          </a:bodyPr>
          <a:lstStyle/>
          <a:p>
            <a:pPr lvl="0" algn="ctr"/>
            <a:r>
              <a:rPr lang="en-US" sz="1200" b="1" dirty="0">
                <a:solidFill>
                  <a:srgbClr val="006498"/>
                </a:solidFill>
                <a:latin typeface="Arial" panose="020B0604020202020204" pitchFamily="34" charset="0"/>
                <a:ea typeface="Calibri" panose="020F0502020204030204" pitchFamily="34" charset="0"/>
                <a:cs typeface="Arial" panose="020B0604020202020204" pitchFamily="34" charset="0"/>
              </a:rPr>
              <a:t>Ainsley Ramsey, MS </a:t>
            </a:r>
            <a:br>
              <a:rPr lang="en-US" sz="1350" b="1" dirty="0">
                <a:solidFill>
                  <a:srgbClr val="5D8B31"/>
                </a:solidFill>
                <a:latin typeface="Arial" panose="020B0604020202020204" pitchFamily="34" charset="0"/>
                <a:ea typeface="Calibri" panose="020F0502020204030204" pitchFamily="34" charset="0"/>
                <a:cs typeface="Arial" panose="020B0604020202020204" pitchFamily="34" charset="0"/>
              </a:rPr>
            </a:br>
            <a:r>
              <a:rPr lang="en-US" sz="1000" b="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Actuarial Consultant</a:t>
            </a:r>
            <a:endParaRPr lang="en-US" sz="1000" b="1" dirty="0">
              <a:solidFill>
                <a:schemeClr val="bg2">
                  <a:lumMod val="50000"/>
                </a:schemeClr>
              </a:solidFill>
              <a:ea typeface="Times New Roman" panose="02020603050405020304" pitchFamily="18" charset="0"/>
            </a:endParaRPr>
          </a:p>
        </p:txBody>
      </p:sp>
      <p:sp>
        <p:nvSpPr>
          <p:cNvPr id="22" name="Rectangle 21">
            <a:extLst>
              <a:ext uri="{FF2B5EF4-FFF2-40B4-BE49-F238E27FC236}">
                <a16:creationId xmlns:a16="http://schemas.microsoft.com/office/drawing/2014/main" id="{B37D8721-1D6F-18F2-D0A9-8CB75F29747F}"/>
              </a:ext>
            </a:extLst>
          </p:cNvPr>
          <p:cNvSpPr/>
          <p:nvPr/>
        </p:nvSpPr>
        <p:spPr>
          <a:xfrm>
            <a:off x="4995367" y="5425389"/>
            <a:ext cx="2201266" cy="430887"/>
          </a:xfrm>
          <a:prstGeom prst="rect">
            <a:avLst/>
          </a:prstGeom>
        </p:spPr>
        <p:txBody>
          <a:bodyPr wrap="square">
            <a:spAutoFit/>
          </a:bodyPr>
          <a:lstStyle/>
          <a:p>
            <a:pPr lvl="0" algn="ctr"/>
            <a:r>
              <a:rPr lang="en-US" sz="1200" b="1" dirty="0">
                <a:solidFill>
                  <a:srgbClr val="006498"/>
                </a:solidFill>
                <a:latin typeface="Arial" panose="020B0604020202020204" pitchFamily="34" charset="0"/>
                <a:ea typeface="Calibri" panose="020F0502020204030204" pitchFamily="34" charset="0"/>
                <a:cs typeface="Arial" panose="020B0604020202020204" pitchFamily="34" charset="0"/>
              </a:rPr>
              <a:t>Andrew Rudebusch</a:t>
            </a:r>
            <a:br>
              <a:rPr lang="en-US" sz="1350" b="1" dirty="0">
                <a:solidFill>
                  <a:srgbClr val="5D8B31"/>
                </a:solidFill>
                <a:latin typeface="Arial" panose="020B0604020202020204" pitchFamily="34" charset="0"/>
                <a:ea typeface="Calibri" panose="020F0502020204030204" pitchFamily="34" charset="0"/>
                <a:cs typeface="Arial" panose="020B0604020202020204" pitchFamily="34" charset="0"/>
              </a:rPr>
            </a:br>
            <a:r>
              <a:rPr lang="en-US" sz="1000" b="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Senior Actuarial Consultant</a:t>
            </a:r>
            <a:endParaRPr lang="en-US" sz="1000" b="1" dirty="0">
              <a:solidFill>
                <a:schemeClr val="bg2">
                  <a:lumMod val="50000"/>
                </a:schemeClr>
              </a:solidFill>
              <a:ea typeface="Times New Roman" panose="02020603050405020304" pitchFamily="18" charset="0"/>
            </a:endParaRPr>
          </a:p>
        </p:txBody>
      </p:sp>
      <p:sp>
        <p:nvSpPr>
          <p:cNvPr id="23" name="Rectangle 22">
            <a:extLst>
              <a:ext uri="{FF2B5EF4-FFF2-40B4-BE49-F238E27FC236}">
                <a16:creationId xmlns:a16="http://schemas.microsoft.com/office/drawing/2014/main" id="{51E1D6E7-FEC1-79CF-7CCD-BB6F2A263C2C}"/>
              </a:ext>
            </a:extLst>
          </p:cNvPr>
          <p:cNvSpPr/>
          <p:nvPr/>
        </p:nvSpPr>
        <p:spPr>
          <a:xfrm>
            <a:off x="7244528" y="5427203"/>
            <a:ext cx="2201266" cy="430887"/>
          </a:xfrm>
          <a:prstGeom prst="rect">
            <a:avLst/>
          </a:prstGeom>
        </p:spPr>
        <p:txBody>
          <a:bodyPr wrap="square">
            <a:spAutoFit/>
          </a:bodyPr>
          <a:lstStyle/>
          <a:p>
            <a:pPr lvl="0" algn="ctr"/>
            <a:r>
              <a:rPr lang="en-US" sz="1200" b="1" dirty="0">
                <a:solidFill>
                  <a:srgbClr val="006498"/>
                </a:solidFill>
                <a:latin typeface="Arial" panose="020B0604020202020204" pitchFamily="34" charset="0"/>
                <a:ea typeface="Calibri" panose="020F0502020204030204" pitchFamily="34" charset="0"/>
                <a:cs typeface="Arial" panose="020B0604020202020204" pitchFamily="34" charset="0"/>
              </a:rPr>
              <a:t>Joanna Powers, MPH</a:t>
            </a:r>
            <a:br>
              <a:rPr lang="en-US" sz="1350" b="1" dirty="0">
                <a:solidFill>
                  <a:srgbClr val="5D8B31"/>
                </a:solidFill>
                <a:latin typeface="Arial" panose="020B0604020202020204" pitchFamily="34" charset="0"/>
                <a:ea typeface="Calibri" panose="020F0502020204030204" pitchFamily="34" charset="0"/>
                <a:cs typeface="Arial" panose="020B0604020202020204" pitchFamily="34" charset="0"/>
              </a:rPr>
            </a:br>
            <a:r>
              <a:rPr lang="en-US" sz="1000" b="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Research Associate</a:t>
            </a:r>
            <a:endParaRPr lang="en-US" sz="1000" b="1" dirty="0">
              <a:solidFill>
                <a:schemeClr val="bg2">
                  <a:lumMod val="50000"/>
                </a:schemeClr>
              </a:solidFill>
              <a:ea typeface="Times New Roman" panose="02020603050405020304" pitchFamily="18" charset="0"/>
            </a:endParaRPr>
          </a:p>
        </p:txBody>
      </p:sp>
    </p:spTree>
    <p:extLst>
      <p:ext uri="{BB962C8B-B14F-4D97-AF65-F5344CB8AC3E}">
        <p14:creationId xmlns:p14="http://schemas.microsoft.com/office/powerpoint/2010/main" val="208160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498"/>
        </a:solidFill>
        <a:effectLst/>
      </p:bgPr>
    </p:bg>
    <p:spTree>
      <p:nvGrpSpPr>
        <p:cNvPr id="1" name=""/>
        <p:cNvGrpSpPr/>
        <p:nvPr/>
      </p:nvGrpSpPr>
      <p:grpSpPr>
        <a:xfrm>
          <a:off x="0" y="0"/>
          <a:ext cx="0" cy="0"/>
          <a:chOff x="0" y="0"/>
          <a:chExt cx="0" cy="0"/>
        </a:xfrm>
      </p:grpSpPr>
      <p:grpSp>
        <p:nvGrpSpPr>
          <p:cNvPr id="4" name="Group 4"/>
          <p:cNvGrpSpPr/>
          <p:nvPr/>
        </p:nvGrpSpPr>
        <p:grpSpPr>
          <a:xfrm>
            <a:off x="-470866" y="6343917"/>
            <a:ext cx="9319141" cy="1028167"/>
            <a:chOff x="0" y="0"/>
            <a:chExt cx="48691834" cy="5372100"/>
          </a:xfrm>
        </p:grpSpPr>
        <p:sp>
          <p:nvSpPr>
            <p:cNvPr id="5" name="Freeform 5"/>
            <p:cNvSpPr/>
            <p:nvPr/>
          </p:nvSpPr>
          <p:spPr>
            <a:xfrm>
              <a:off x="0" y="0"/>
              <a:ext cx="48691834" cy="5372100"/>
            </a:xfrm>
            <a:custGeom>
              <a:avLst/>
              <a:gdLst/>
              <a:ahLst/>
              <a:cxnLst/>
              <a:rect l="l" t="t" r="r" b="b"/>
              <a:pathLst>
                <a:path w="48691834" h="5372100">
                  <a:moveTo>
                    <a:pt x="47141166" y="0"/>
                  </a:moveTo>
                  <a:lnTo>
                    <a:pt x="1550670" y="0"/>
                  </a:lnTo>
                  <a:lnTo>
                    <a:pt x="0" y="2686050"/>
                  </a:lnTo>
                  <a:lnTo>
                    <a:pt x="1550670" y="5372100"/>
                  </a:lnTo>
                  <a:lnTo>
                    <a:pt x="47141166" y="5372100"/>
                  </a:lnTo>
                  <a:lnTo>
                    <a:pt x="48691834" y="2686050"/>
                  </a:lnTo>
                  <a:lnTo>
                    <a:pt x="47141166" y="0"/>
                  </a:ln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p>
          </p:txBody>
        </p:sp>
      </p:grpSp>
      <p:sp>
        <p:nvSpPr>
          <p:cNvPr id="7" name="TextBox 7"/>
          <p:cNvSpPr txBox="1"/>
          <p:nvPr/>
        </p:nvSpPr>
        <p:spPr>
          <a:xfrm>
            <a:off x="1122529" y="3689992"/>
            <a:ext cx="9031405" cy="86844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7333"/>
              </a:lnSpc>
            </a:pPr>
            <a:r>
              <a:rPr lang="en-US" sz="4800" dirty="0">
                <a:solidFill>
                  <a:srgbClr val="FFFFFF"/>
                </a:solidFill>
                <a:latin typeface="Fira Sans Medium Bold"/>
              </a:rPr>
              <a:t>SQI: Introduction</a:t>
            </a:r>
          </a:p>
        </p:txBody>
      </p:sp>
      <p:pic>
        <p:nvPicPr>
          <p:cNvPr id="10" name="Picture 9">
            <a:extLst>
              <a:ext uri="{FF2B5EF4-FFF2-40B4-BE49-F238E27FC236}">
                <a16:creationId xmlns:a16="http://schemas.microsoft.com/office/drawing/2014/main" id="{01D0098F-CF83-4F57-B108-BB487E6441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55" y="6604891"/>
            <a:ext cx="2511620" cy="91440"/>
          </a:xfrm>
          <a:prstGeom prst="rect">
            <a:avLst/>
          </a:prstGeom>
        </p:spPr>
      </p:pic>
      <p:sp>
        <p:nvSpPr>
          <p:cNvPr id="2" name="Slide Number Placeholder 1">
            <a:extLst>
              <a:ext uri="{FF2B5EF4-FFF2-40B4-BE49-F238E27FC236}">
                <a16:creationId xmlns:a16="http://schemas.microsoft.com/office/drawing/2014/main" id="{1994A93F-4A34-5CEE-C57A-0FBA262C330F}"/>
              </a:ext>
            </a:extLst>
          </p:cNvPr>
          <p:cNvSpPr>
            <a:spLocks noGrp="1"/>
          </p:cNvSpPr>
          <p:nvPr>
            <p:ph type="sldNum" sz="quarter" idx="12"/>
          </p:nvPr>
        </p:nvSpPr>
        <p:spPr>
          <a:xfrm>
            <a:off x="10751297" y="6574622"/>
            <a:ext cx="1371600" cy="243417"/>
          </a:xfrm>
        </p:spPr>
        <p:txBody>
          <a:bodyPr/>
          <a:lstStyle>
            <a:defPPr>
              <a:defRPr lang="en-US"/>
            </a:defPPr>
            <a:lvl1pPr marL="0" algn="l" defTabSz="406380" rtl="0" eaLnBrk="1" latinLnBrk="0" hangingPunct="1">
              <a:defRPr sz="800" kern="1200">
                <a:solidFill>
                  <a:schemeClr val="tx1"/>
                </a:solidFill>
                <a:latin typeface="+mn-lt"/>
                <a:ea typeface="+mn-ea"/>
                <a:cs typeface="+mn-cs"/>
              </a:defRPr>
            </a:lvl1pPr>
            <a:lvl2pPr marL="203190" algn="l" defTabSz="406380" rtl="0" eaLnBrk="1" latinLnBrk="0" hangingPunct="1">
              <a:defRPr sz="800" kern="1200">
                <a:solidFill>
                  <a:schemeClr val="tx1"/>
                </a:solidFill>
                <a:latin typeface="+mn-lt"/>
                <a:ea typeface="+mn-ea"/>
                <a:cs typeface="+mn-cs"/>
              </a:defRPr>
            </a:lvl2pPr>
            <a:lvl3pPr marL="406380" algn="l" defTabSz="406380" rtl="0" eaLnBrk="1" latinLnBrk="0" hangingPunct="1">
              <a:defRPr sz="800" kern="1200">
                <a:solidFill>
                  <a:schemeClr val="tx1"/>
                </a:solidFill>
                <a:latin typeface="+mn-lt"/>
                <a:ea typeface="+mn-ea"/>
                <a:cs typeface="+mn-cs"/>
              </a:defRPr>
            </a:lvl3pPr>
            <a:lvl4pPr marL="609570" algn="l" defTabSz="406380" rtl="0" eaLnBrk="1" latinLnBrk="0" hangingPunct="1">
              <a:defRPr sz="800" kern="1200">
                <a:solidFill>
                  <a:schemeClr val="tx1"/>
                </a:solidFill>
                <a:latin typeface="+mn-lt"/>
                <a:ea typeface="+mn-ea"/>
                <a:cs typeface="+mn-cs"/>
              </a:defRPr>
            </a:lvl4pPr>
            <a:lvl5pPr marL="812759" algn="l" defTabSz="406380" rtl="0" eaLnBrk="1" latinLnBrk="0" hangingPunct="1">
              <a:defRPr sz="800" kern="1200">
                <a:solidFill>
                  <a:schemeClr val="tx1"/>
                </a:solidFill>
                <a:latin typeface="+mn-lt"/>
                <a:ea typeface="+mn-ea"/>
                <a:cs typeface="+mn-cs"/>
              </a:defRPr>
            </a:lvl5pPr>
            <a:lvl6pPr marL="1015949" algn="l" defTabSz="406380" rtl="0" eaLnBrk="1" latinLnBrk="0" hangingPunct="1">
              <a:defRPr sz="800" kern="1200">
                <a:solidFill>
                  <a:schemeClr val="tx1"/>
                </a:solidFill>
                <a:latin typeface="+mn-lt"/>
                <a:ea typeface="+mn-ea"/>
                <a:cs typeface="+mn-cs"/>
              </a:defRPr>
            </a:lvl6pPr>
            <a:lvl7pPr marL="1219139" algn="l" defTabSz="406380" rtl="0" eaLnBrk="1" latinLnBrk="0" hangingPunct="1">
              <a:defRPr sz="800" kern="1200">
                <a:solidFill>
                  <a:schemeClr val="tx1"/>
                </a:solidFill>
                <a:latin typeface="+mn-lt"/>
                <a:ea typeface="+mn-ea"/>
                <a:cs typeface="+mn-cs"/>
              </a:defRPr>
            </a:lvl7pPr>
            <a:lvl8pPr marL="1422329" algn="l" defTabSz="406380" rtl="0" eaLnBrk="1" latinLnBrk="0" hangingPunct="1">
              <a:defRPr sz="800" kern="1200">
                <a:solidFill>
                  <a:schemeClr val="tx1"/>
                </a:solidFill>
                <a:latin typeface="+mn-lt"/>
                <a:ea typeface="+mn-ea"/>
                <a:cs typeface="+mn-cs"/>
              </a:defRPr>
            </a:lvl8pPr>
            <a:lvl9pPr marL="1625519" algn="l" defTabSz="406380" rtl="0" eaLnBrk="1" latinLnBrk="0" hangingPunct="1">
              <a:defRPr sz="800" kern="1200">
                <a:solidFill>
                  <a:schemeClr val="tx1"/>
                </a:solidFill>
                <a:latin typeface="+mn-lt"/>
                <a:ea typeface="+mn-ea"/>
                <a:cs typeface="+mn-cs"/>
              </a:defRPr>
            </a:lvl9pPr>
          </a:lstStyle>
          <a:p>
            <a:pPr marL="0" marR="0" lvl="0" indent="0" algn="r" defTabSz="609630" rtl="0" eaLnBrk="1" fontAlgn="auto" latinLnBrk="0" hangingPunct="1">
              <a:lnSpc>
                <a:spcPct val="100000"/>
              </a:lnSpc>
              <a:spcBef>
                <a:spcPts val="0"/>
              </a:spcBef>
              <a:spcAft>
                <a:spcPts val="0"/>
              </a:spcAft>
              <a:buClrTx/>
              <a:buSzTx/>
              <a:buFontTx/>
              <a:buNone/>
              <a:tabLst/>
              <a:defRPr/>
            </a:pPr>
            <a:fld id="{7DC034C4-EE4C-9B4C-AF72-899D9164FD59}" type="slidenum">
              <a:rPr kumimoji="0" lang="en-US" sz="1067"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4</a:t>
            </a:fld>
            <a:endParaRPr kumimoji="0" lang="en-US" sz="1067"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35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9D64D-64F0-7DBC-2A18-97EB33F17903}"/>
              </a:ext>
            </a:extLst>
          </p:cNvPr>
          <p:cNvSpPr>
            <a:spLocks noGrp="1"/>
          </p:cNvSpPr>
          <p:nvPr>
            <p:ph type="ctrTitle"/>
          </p:nvPr>
        </p:nvSpPr>
        <p:spPr>
          <a:xfrm>
            <a:off x="217714" y="292774"/>
            <a:ext cx="11679760" cy="551957"/>
          </a:xfrm>
        </p:spPr>
        <p:txBody>
          <a:bodyPr/>
          <a:lstStyle/>
          <a:p>
            <a:r>
              <a:rPr lang="en-US" dirty="0"/>
              <a:t>Background: Standard Quality Investment (SQI) </a:t>
            </a:r>
          </a:p>
        </p:txBody>
      </p:sp>
      <p:pic>
        <p:nvPicPr>
          <p:cNvPr id="3074" name="Picture 2">
            <a:extLst>
              <a:ext uri="{FF2B5EF4-FFF2-40B4-BE49-F238E27FC236}">
                <a16:creationId xmlns:a16="http://schemas.microsoft.com/office/drawing/2014/main" id="{7DB74974-F7A6-1DF2-7AB9-27CEBADDE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267" y="1303246"/>
            <a:ext cx="5817466" cy="443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33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9D64D-64F0-7DBC-2A18-97EB33F17903}"/>
              </a:ext>
            </a:extLst>
          </p:cNvPr>
          <p:cNvSpPr>
            <a:spLocks noGrp="1"/>
          </p:cNvSpPr>
          <p:nvPr>
            <p:ph type="ctrTitle"/>
          </p:nvPr>
        </p:nvSpPr>
        <p:spPr>
          <a:xfrm>
            <a:off x="221614" y="292774"/>
            <a:ext cx="11675860" cy="816835"/>
          </a:xfrm>
        </p:spPr>
        <p:txBody>
          <a:bodyPr/>
          <a:lstStyle/>
          <a:p>
            <a:r>
              <a:rPr lang="en-US" dirty="0"/>
              <a:t>Data</a:t>
            </a:r>
          </a:p>
        </p:txBody>
      </p:sp>
      <p:sp>
        <p:nvSpPr>
          <p:cNvPr id="2" name="TextBox 1">
            <a:extLst>
              <a:ext uri="{FF2B5EF4-FFF2-40B4-BE49-F238E27FC236}">
                <a16:creationId xmlns:a16="http://schemas.microsoft.com/office/drawing/2014/main" id="{AEE9F5FB-D737-EB9D-2DBF-C4EF3C405633}"/>
              </a:ext>
            </a:extLst>
          </p:cNvPr>
          <p:cNvSpPr txBox="1"/>
          <p:nvPr/>
        </p:nvSpPr>
        <p:spPr>
          <a:xfrm>
            <a:off x="221614" y="1330503"/>
            <a:ext cx="10329946" cy="4031873"/>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US" sz="2400" dirty="0">
                <a:solidFill>
                  <a:schemeClr val="bg1"/>
                </a:solidFill>
              </a:rPr>
              <a:t>Provided by </a:t>
            </a:r>
            <a:r>
              <a:rPr lang="en-US" sz="2400" b="1" dirty="0">
                <a:solidFill>
                  <a:schemeClr val="bg1"/>
                </a:solidFill>
              </a:rPr>
              <a:t>Delaware Health Information Network (DHIN) </a:t>
            </a:r>
          </a:p>
          <a:p>
            <a:pPr marL="742950" lvl="1" indent="-285750">
              <a:spcBef>
                <a:spcPts val="600"/>
              </a:spcBef>
              <a:buFont typeface="Wingdings" panose="05000000000000000000" pitchFamily="2" charset="2"/>
              <a:buChar char="§"/>
            </a:pPr>
            <a:r>
              <a:rPr lang="en-US" sz="2400" dirty="0">
                <a:solidFill>
                  <a:schemeClr val="bg1"/>
                </a:solidFill>
              </a:rPr>
              <a:t>2017-2021</a:t>
            </a:r>
          </a:p>
          <a:p>
            <a:pPr marL="742950" lvl="1" indent="-285750">
              <a:spcBef>
                <a:spcPts val="600"/>
              </a:spcBef>
              <a:buFont typeface="Wingdings" panose="05000000000000000000" pitchFamily="2" charset="2"/>
              <a:buChar char="§"/>
            </a:pPr>
            <a:r>
              <a:rPr lang="en-US" sz="2400" dirty="0">
                <a:solidFill>
                  <a:schemeClr val="bg1"/>
                </a:solidFill>
              </a:rPr>
              <a:t>Fully insured Only</a:t>
            </a:r>
          </a:p>
          <a:p>
            <a:pPr marL="742950" lvl="1" indent="-285750">
              <a:spcBef>
                <a:spcPts val="600"/>
              </a:spcBef>
              <a:buFont typeface="Wingdings" panose="05000000000000000000" pitchFamily="2" charset="2"/>
              <a:buChar char="§"/>
            </a:pPr>
            <a:r>
              <a:rPr lang="en-US" sz="2400" dirty="0">
                <a:solidFill>
                  <a:schemeClr val="bg1"/>
                </a:solidFill>
              </a:rPr>
              <a:t>By Year &amp; Procedure Code</a:t>
            </a:r>
          </a:p>
          <a:p>
            <a:pPr marL="742950" lvl="1" indent="-285750">
              <a:spcBef>
                <a:spcPts val="600"/>
              </a:spcBef>
              <a:buFont typeface="Wingdings" panose="05000000000000000000" pitchFamily="2" charset="2"/>
              <a:buChar char="§"/>
            </a:pPr>
            <a:r>
              <a:rPr lang="en-US" sz="2400" dirty="0">
                <a:solidFill>
                  <a:schemeClr val="bg1"/>
                </a:solidFill>
              </a:rPr>
              <a:t>Only primary care visits</a:t>
            </a:r>
          </a:p>
          <a:p>
            <a:pPr marL="285750" indent="-285750">
              <a:spcBef>
                <a:spcPts val="600"/>
              </a:spcBef>
              <a:buFont typeface="Wingdings" panose="05000000000000000000" pitchFamily="2" charset="2"/>
              <a:buChar char="§"/>
            </a:pPr>
            <a:r>
              <a:rPr lang="en-US" sz="2400" dirty="0">
                <a:solidFill>
                  <a:schemeClr val="bg1"/>
                </a:solidFill>
              </a:rPr>
              <a:t>Fields Provided</a:t>
            </a:r>
          </a:p>
          <a:p>
            <a:pPr marL="742950" lvl="1" indent="-285750">
              <a:spcBef>
                <a:spcPts val="600"/>
              </a:spcBef>
              <a:buFont typeface="Wingdings" panose="05000000000000000000" pitchFamily="2" charset="2"/>
              <a:buChar char="§"/>
            </a:pPr>
            <a:r>
              <a:rPr lang="en-US" sz="2400" dirty="0">
                <a:solidFill>
                  <a:schemeClr val="bg1"/>
                </a:solidFill>
              </a:rPr>
              <a:t>Number of Visits (i.e., Units)</a:t>
            </a:r>
          </a:p>
          <a:p>
            <a:pPr marL="742950" lvl="1" indent="-285750">
              <a:spcBef>
                <a:spcPts val="600"/>
              </a:spcBef>
              <a:buFont typeface="Wingdings" panose="05000000000000000000" pitchFamily="2" charset="2"/>
              <a:buChar char="§"/>
            </a:pPr>
            <a:r>
              <a:rPr lang="en-US" sz="2400" dirty="0">
                <a:solidFill>
                  <a:schemeClr val="bg1"/>
                </a:solidFill>
              </a:rPr>
              <a:t>Average Paid Amounts </a:t>
            </a:r>
          </a:p>
          <a:p>
            <a:pPr marL="742950" lvl="1" indent="-285750">
              <a:spcBef>
                <a:spcPts val="600"/>
              </a:spcBef>
              <a:buFont typeface="Wingdings" panose="05000000000000000000" pitchFamily="2" charset="2"/>
              <a:buChar char="§"/>
            </a:pPr>
            <a:r>
              <a:rPr lang="en-US" sz="2400" dirty="0">
                <a:solidFill>
                  <a:schemeClr val="bg1"/>
                </a:solidFill>
              </a:rPr>
              <a:t>Number of Covered Lives/Membership</a:t>
            </a:r>
          </a:p>
        </p:txBody>
      </p:sp>
    </p:spTree>
    <p:extLst>
      <p:ext uri="{BB962C8B-B14F-4D97-AF65-F5344CB8AC3E}">
        <p14:creationId xmlns:p14="http://schemas.microsoft.com/office/powerpoint/2010/main" val="417855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498"/>
        </a:solidFill>
        <a:effectLst/>
      </p:bgPr>
    </p:bg>
    <p:spTree>
      <p:nvGrpSpPr>
        <p:cNvPr id="1" name=""/>
        <p:cNvGrpSpPr/>
        <p:nvPr/>
      </p:nvGrpSpPr>
      <p:grpSpPr>
        <a:xfrm>
          <a:off x="0" y="0"/>
          <a:ext cx="0" cy="0"/>
          <a:chOff x="0" y="0"/>
          <a:chExt cx="0" cy="0"/>
        </a:xfrm>
      </p:grpSpPr>
      <p:grpSp>
        <p:nvGrpSpPr>
          <p:cNvPr id="4" name="Group 4"/>
          <p:cNvGrpSpPr/>
          <p:nvPr/>
        </p:nvGrpSpPr>
        <p:grpSpPr>
          <a:xfrm>
            <a:off x="-470866" y="6343917"/>
            <a:ext cx="9319141" cy="1028167"/>
            <a:chOff x="0" y="0"/>
            <a:chExt cx="48691834" cy="5372100"/>
          </a:xfrm>
        </p:grpSpPr>
        <p:sp>
          <p:nvSpPr>
            <p:cNvPr id="5" name="Freeform 5"/>
            <p:cNvSpPr/>
            <p:nvPr/>
          </p:nvSpPr>
          <p:spPr>
            <a:xfrm>
              <a:off x="0" y="0"/>
              <a:ext cx="48691834" cy="5372100"/>
            </a:xfrm>
            <a:custGeom>
              <a:avLst/>
              <a:gdLst/>
              <a:ahLst/>
              <a:cxnLst/>
              <a:rect l="l" t="t" r="r" b="b"/>
              <a:pathLst>
                <a:path w="48691834" h="5372100">
                  <a:moveTo>
                    <a:pt x="47141166" y="0"/>
                  </a:moveTo>
                  <a:lnTo>
                    <a:pt x="1550670" y="0"/>
                  </a:lnTo>
                  <a:lnTo>
                    <a:pt x="0" y="2686050"/>
                  </a:lnTo>
                  <a:lnTo>
                    <a:pt x="1550670" y="5372100"/>
                  </a:lnTo>
                  <a:lnTo>
                    <a:pt x="47141166" y="5372100"/>
                  </a:lnTo>
                  <a:lnTo>
                    <a:pt x="48691834" y="2686050"/>
                  </a:lnTo>
                  <a:lnTo>
                    <a:pt x="47141166" y="0"/>
                  </a:ln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p>
          </p:txBody>
        </p:sp>
      </p:grpSp>
      <p:sp>
        <p:nvSpPr>
          <p:cNvPr id="7" name="TextBox 7"/>
          <p:cNvSpPr txBox="1"/>
          <p:nvPr/>
        </p:nvSpPr>
        <p:spPr>
          <a:xfrm>
            <a:off x="1122529" y="3689992"/>
            <a:ext cx="9031405" cy="180145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7333"/>
              </a:lnSpc>
            </a:pPr>
            <a:r>
              <a:rPr lang="en-US" sz="4800" dirty="0">
                <a:solidFill>
                  <a:srgbClr val="FFFFFF"/>
                </a:solidFill>
                <a:latin typeface="Fira Sans Medium Bold"/>
              </a:rPr>
              <a:t>SQI: Implementation and Considerations</a:t>
            </a:r>
          </a:p>
        </p:txBody>
      </p:sp>
      <p:pic>
        <p:nvPicPr>
          <p:cNvPr id="10" name="Picture 9">
            <a:extLst>
              <a:ext uri="{FF2B5EF4-FFF2-40B4-BE49-F238E27FC236}">
                <a16:creationId xmlns:a16="http://schemas.microsoft.com/office/drawing/2014/main" id="{01D0098F-CF83-4F57-B108-BB487E6441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55" y="6604891"/>
            <a:ext cx="2511620" cy="91440"/>
          </a:xfrm>
          <a:prstGeom prst="rect">
            <a:avLst/>
          </a:prstGeom>
        </p:spPr>
      </p:pic>
      <p:sp>
        <p:nvSpPr>
          <p:cNvPr id="2" name="Slide Number Placeholder 1">
            <a:extLst>
              <a:ext uri="{FF2B5EF4-FFF2-40B4-BE49-F238E27FC236}">
                <a16:creationId xmlns:a16="http://schemas.microsoft.com/office/drawing/2014/main" id="{1994A93F-4A34-5CEE-C57A-0FBA262C330F}"/>
              </a:ext>
            </a:extLst>
          </p:cNvPr>
          <p:cNvSpPr>
            <a:spLocks noGrp="1"/>
          </p:cNvSpPr>
          <p:nvPr>
            <p:ph type="sldNum" sz="quarter" idx="12"/>
          </p:nvPr>
        </p:nvSpPr>
        <p:spPr>
          <a:xfrm>
            <a:off x="10751297" y="6574622"/>
            <a:ext cx="1371600" cy="243417"/>
          </a:xfrm>
        </p:spPr>
        <p:txBody>
          <a:bodyPr/>
          <a:lstStyle>
            <a:defPPr>
              <a:defRPr lang="en-US"/>
            </a:defPPr>
            <a:lvl1pPr marL="0" algn="l" defTabSz="406380" rtl="0" eaLnBrk="1" latinLnBrk="0" hangingPunct="1">
              <a:defRPr sz="800" kern="1200">
                <a:solidFill>
                  <a:schemeClr val="tx1"/>
                </a:solidFill>
                <a:latin typeface="+mn-lt"/>
                <a:ea typeface="+mn-ea"/>
                <a:cs typeface="+mn-cs"/>
              </a:defRPr>
            </a:lvl1pPr>
            <a:lvl2pPr marL="203190" algn="l" defTabSz="406380" rtl="0" eaLnBrk="1" latinLnBrk="0" hangingPunct="1">
              <a:defRPr sz="800" kern="1200">
                <a:solidFill>
                  <a:schemeClr val="tx1"/>
                </a:solidFill>
                <a:latin typeface="+mn-lt"/>
                <a:ea typeface="+mn-ea"/>
                <a:cs typeface="+mn-cs"/>
              </a:defRPr>
            </a:lvl2pPr>
            <a:lvl3pPr marL="406380" algn="l" defTabSz="406380" rtl="0" eaLnBrk="1" latinLnBrk="0" hangingPunct="1">
              <a:defRPr sz="800" kern="1200">
                <a:solidFill>
                  <a:schemeClr val="tx1"/>
                </a:solidFill>
                <a:latin typeface="+mn-lt"/>
                <a:ea typeface="+mn-ea"/>
                <a:cs typeface="+mn-cs"/>
              </a:defRPr>
            </a:lvl3pPr>
            <a:lvl4pPr marL="609570" algn="l" defTabSz="406380" rtl="0" eaLnBrk="1" latinLnBrk="0" hangingPunct="1">
              <a:defRPr sz="800" kern="1200">
                <a:solidFill>
                  <a:schemeClr val="tx1"/>
                </a:solidFill>
                <a:latin typeface="+mn-lt"/>
                <a:ea typeface="+mn-ea"/>
                <a:cs typeface="+mn-cs"/>
              </a:defRPr>
            </a:lvl4pPr>
            <a:lvl5pPr marL="812759" algn="l" defTabSz="406380" rtl="0" eaLnBrk="1" latinLnBrk="0" hangingPunct="1">
              <a:defRPr sz="800" kern="1200">
                <a:solidFill>
                  <a:schemeClr val="tx1"/>
                </a:solidFill>
                <a:latin typeface="+mn-lt"/>
                <a:ea typeface="+mn-ea"/>
                <a:cs typeface="+mn-cs"/>
              </a:defRPr>
            </a:lvl5pPr>
            <a:lvl6pPr marL="1015949" algn="l" defTabSz="406380" rtl="0" eaLnBrk="1" latinLnBrk="0" hangingPunct="1">
              <a:defRPr sz="800" kern="1200">
                <a:solidFill>
                  <a:schemeClr val="tx1"/>
                </a:solidFill>
                <a:latin typeface="+mn-lt"/>
                <a:ea typeface="+mn-ea"/>
                <a:cs typeface="+mn-cs"/>
              </a:defRPr>
            </a:lvl6pPr>
            <a:lvl7pPr marL="1219139" algn="l" defTabSz="406380" rtl="0" eaLnBrk="1" latinLnBrk="0" hangingPunct="1">
              <a:defRPr sz="800" kern="1200">
                <a:solidFill>
                  <a:schemeClr val="tx1"/>
                </a:solidFill>
                <a:latin typeface="+mn-lt"/>
                <a:ea typeface="+mn-ea"/>
                <a:cs typeface="+mn-cs"/>
              </a:defRPr>
            </a:lvl7pPr>
            <a:lvl8pPr marL="1422329" algn="l" defTabSz="406380" rtl="0" eaLnBrk="1" latinLnBrk="0" hangingPunct="1">
              <a:defRPr sz="800" kern="1200">
                <a:solidFill>
                  <a:schemeClr val="tx1"/>
                </a:solidFill>
                <a:latin typeface="+mn-lt"/>
                <a:ea typeface="+mn-ea"/>
                <a:cs typeface="+mn-cs"/>
              </a:defRPr>
            </a:lvl8pPr>
            <a:lvl9pPr marL="1625519" algn="l" defTabSz="406380" rtl="0" eaLnBrk="1" latinLnBrk="0" hangingPunct="1">
              <a:defRPr sz="800" kern="1200">
                <a:solidFill>
                  <a:schemeClr val="tx1"/>
                </a:solidFill>
                <a:latin typeface="+mn-lt"/>
                <a:ea typeface="+mn-ea"/>
                <a:cs typeface="+mn-cs"/>
              </a:defRPr>
            </a:lvl9pPr>
          </a:lstStyle>
          <a:p>
            <a:pPr marL="0" marR="0" lvl="0" indent="0" algn="r" defTabSz="609630" rtl="0" eaLnBrk="1" fontAlgn="auto" latinLnBrk="0" hangingPunct="1">
              <a:lnSpc>
                <a:spcPct val="100000"/>
              </a:lnSpc>
              <a:spcBef>
                <a:spcPts val="0"/>
              </a:spcBef>
              <a:spcAft>
                <a:spcPts val="0"/>
              </a:spcAft>
              <a:buClrTx/>
              <a:buSzTx/>
              <a:buFontTx/>
              <a:buNone/>
              <a:tabLst/>
              <a:defRPr/>
            </a:pPr>
            <a:fld id="{7DC034C4-EE4C-9B4C-AF72-899D9164FD59}" type="slidenum">
              <a:rPr kumimoji="0" lang="en-US" sz="1067"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7</a:t>
            </a:fld>
            <a:endParaRPr kumimoji="0" lang="en-US" sz="1067"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38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9D64D-64F0-7DBC-2A18-97EB33F17903}"/>
              </a:ext>
            </a:extLst>
          </p:cNvPr>
          <p:cNvSpPr>
            <a:spLocks noGrp="1"/>
          </p:cNvSpPr>
          <p:nvPr>
            <p:ph type="ctrTitle"/>
          </p:nvPr>
        </p:nvSpPr>
        <p:spPr>
          <a:xfrm>
            <a:off x="221614" y="292774"/>
            <a:ext cx="11675860" cy="816835"/>
          </a:xfrm>
        </p:spPr>
        <p:txBody>
          <a:bodyPr/>
          <a:lstStyle/>
          <a:p>
            <a:r>
              <a:rPr lang="en-US" dirty="0"/>
              <a:t>Health Care Attribution Considerations</a:t>
            </a:r>
          </a:p>
        </p:txBody>
      </p:sp>
      <p:sp>
        <p:nvSpPr>
          <p:cNvPr id="2" name="TextBox 1">
            <a:extLst>
              <a:ext uri="{FF2B5EF4-FFF2-40B4-BE49-F238E27FC236}">
                <a16:creationId xmlns:a16="http://schemas.microsoft.com/office/drawing/2014/main" id="{AEE9F5FB-D737-EB9D-2DBF-C4EF3C405633}"/>
              </a:ext>
            </a:extLst>
          </p:cNvPr>
          <p:cNvSpPr txBox="1"/>
          <p:nvPr/>
        </p:nvSpPr>
        <p:spPr>
          <a:xfrm>
            <a:off x="221614" y="1330503"/>
            <a:ext cx="10329946" cy="1723549"/>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US" sz="2400" dirty="0">
                <a:solidFill>
                  <a:schemeClr val="bg1"/>
                </a:solidFill>
              </a:rPr>
              <a:t>Implementing SQI requires continued conversations around PCP attribution</a:t>
            </a:r>
          </a:p>
          <a:p>
            <a:pPr marL="285750" indent="-285750">
              <a:spcBef>
                <a:spcPts val="600"/>
              </a:spcBef>
              <a:buFont typeface="Wingdings" panose="05000000000000000000" pitchFamily="2" charset="2"/>
              <a:buChar char="§"/>
            </a:pPr>
            <a:r>
              <a:rPr lang="en-US" sz="2400" dirty="0">
                <a:solidFill>
                  <a:schemeClr val="bg1"/>
                </a:solidFill>
              </a:rPr>
              <a:t>SQI PMPM will vary significantly depending on if all care is included or only care from attributed PCPs</a:t>
            </a:r>
          </a:p>
          <a:p>
            <a:pPr marL="285750" indent="-285750">
              <a:spcBef>
                <a:spcPts val="600"/>
              </a:spcBef>
              <a:buFont typeface="Wingdings" panose="05000000000000000000" pitchFamily="2" charset="2"/>
              <a:buChar char="§"/>
            </a:pPr>
            <a:r>
              <a:rPr lang="en-US" sz="2400" dirty="0">
                <a:solidFill>
                  <a:schemeClr val="bg1"/>
                </a:solidFill>
              </a:rPr>
              <a:t>DHIN data reflects only primary care visits</a:t>
            </a:r>
          </a:p>
        </p:txBody>
      </p:sp>
      <p:sp>
        <p:nvSpPr>
          <p:cNvPr id="3" name="TextBox 2">
            <a:extLst>
              <a:ext uri="{FF2B5EF4-FFF2-40B4-BE49-F238E27FC236}">
                <a16:creationId xmlns:a16="http://schemas.microsoft.com/office/drawing/2014/main" id="{AA810402-B9A1-A8CA-EA6C-80AFBB728A78}"/>
              </a:ext>
            </a:extLst>
          </p:cNvPr>
          <p:cNvSpPr txBox="1"/>
          <p:nvPr/>
        </p:nvSpPr>
        <p:spPr>
          <a:xfrm>
            <a:off x="324841" y="4285501"/>
            <a:ext cx="2017764" cy="461665"/>
          </a:xfrm>
          <a:prstGeom prst="rect">
            <a:avLst/>
          </a:prstGeom>
          <a:noFill/>
        </p:spPr>
        <p:txBody>
          <a:bodyPr wrap="square" rtlCol="0">
            <a:spAutoFit/>
          </a:bodyPr>
          <a:lstStyle/>
          <a:p>
            <a:r>
              <a:rPr lang="en-US" sz="2400" dirty="0">
                <a:solidFill>
                  <a:schemeClr val="bg1"/>
                </a:solidFill>
              </a:rPr>
              <a:t>All</a:t>
            </a:r>
            <a:r>
              <a:rPr lang="en-US" dirty="0"/>
              <a:t> </a:t>
            </a:r>
            <a:r>
              <a:rPr lang="en-US" sz="2400" dirty="0">
                <a:solidFill>
                  <a:schemeClr val="bg1"/>
                </a:solidFill>
              </a:rPr>
              <a:t>Providers</a:t>
            </a:r>
          </a:p>
        </p:txBody>
      </p:sp>
      <p:sp>
        <p:nvSpPr>
          <p:cNvPr id="10" name="Arrow: Right 9">
            <a:extLst>
              <a:ext uri="{FF2B5EF4-FFF2-40B4-BE49-F238E27FC236}">
                <a16:creationId xmlns:a16="http://schemas.microsoft.com/office/drawing/2014/main" id="{373D404B-AC2C-26C6-A580-D6060F20BCFC}"/>
              </a:ext>
            </a:extLst>
          </p:cNvPr>
          <p:cNvSpPr/>
          <p:nvPr/>
        </p:nvSpPr>
        <p:spPr>
          <a:xfrm>
            <a:off x="2708968" y="428550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C1139E3-55A5-43F9-DCE0-1FB6EC992181}"/>
              </a:ext>
            </a:extLst>
          </p:cNvPr>
          <p:cNvSpPr txBox="1"/>
          <p:nvPr/>
        </p:nvSpPr>
        <p:spPr>
          <a:xfrm>
            <a:off x="4119994" y="4285501"/>
            <a:ext cx="1912375" cy="461665"/>
          </a:xfrm>
          <a:prstGeom prst="rect">
            <a:avLst/>
          </a:prstGeom>
          <a:noFill/>
        </p:spPr>
        <p:txBody>
          <a:bodyPr wrap="square" rtlCol="0">
            <a:spAutoFit/>
          </a:bodyPr>
          <a:lstStyle/>
          <a:p>
            <a:r>
              <a:rPr lang="en-US" sz="2400" dirty="0">
                <a:solidFill>
                  <a:schemeClr val="bg1"/>
                </a:solidFill>
              </a:rPr>
              <a:t>$30 PMPM</a:t>
            </a:r>
          </a:p>
        </p:txBody>
      </p:sp>
      <p:sp>
        <p:nvSpPr>
          <p:cNvPr id="12" name="TextBox 11">
            <a:extLst>
              <a:ext uri="{FF2B5EF4-FFF2-40B4-BE49-F238E27FC236}">
                <a16:creationId xmlns:a16="http://schemas.microsoft.com/office/drawing/2014/main" id="{399302F6-3225-5A62-FABB-E34A7B24738B}"/>
              </a:ext>
            </a:extLst>
          </p:cNvPr>
          <p:cNvSpPr txBox="1"/>
          <p:nvPr/>
        </p:nvSpPr>
        <p:spPr>
          <a:xfrm>
            <a:off x="324841" y="4978676"/>
            <a:ext cx="2295834" cy="461665"/>
          </a:xfrm>
          <a:prstGeom prst="rect">
            <a:avLst/>
          </a:prstGeom>
          <a:noFill/>
        </p:spPr>
        <p:txBody>
          <a:bodyPr wrap="square" rtlCol="0">
            <a:spAutoFit/>
          </a:bodyPr>
          <a:lstStyle/>
          <a:p>
            <a:r>
              <a:rPr lang="en-US" sz="2400" dirty="0">
                <a:solidFill>
                  <a:schemeClr val="bg1"/>
                </a:solidFill>
              </a:rPr>
              <a:t>PCPs only</a:t>
            </a:r>
          </a:p>
        </p:txBody>
      </p:sp>
      <p:sp>
        <p:nvSpPr>
          <p:cNvPr id="15" name="Arrow: Right 14">
            <a:extLst>
              <a:ext uri="{FF2B5EF4-FFF2-40B4-BE49-F238E27FC236}">
                <a16:creationId xmlns:a16="http://schemas.microsoft.com/office/drawing/2014/main" id="{CD083750-0D5F-D8D8-287E-810240EACE99}"/>
              </a:ext>
            </a:extLst>
          </p:cNvPr>
          <p:cNvSpPr/>
          <p:nvPr/>
        </p:nvSpPr>
        <p:spPr>
          <a:xfrm>
            <a:off x="2708968" y="497867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846639D-13B2-CAF0-C81A-D1CB8E2DA5A2}"/>
              </a:ext>
            </a:extLst>
          </p:cNvPr>
          <p:cNvSpPr txBox="1"/>
          <p:nvPr/>
        </p:nvSpPr>
        <p:spPr>
          <a:xfrm>
            <a:off x="4119994" y="4978676"/>
            <a:ext cx="1912375" cy="461665"/>
          </a:xfrm>
          <a:prstGeom prst="rect">
            <a:avLst/>
          </a:prstGeom>
          <a:noFill/>
        </p:spPr>
        <p:txBody>
          <a:bodyPr wrap="square" rtlCol="0">
            <a:spAutoFit/>
          </a:bodyPr>
          <a:lstStyle/>
          <a:p>
            <a:r>
              <a:rPr lang="en-US" sz="2400" dirty="0">
                <a:solidFill>
                  <a:schemeClr val="bg1"/>
                </a:solidFill>
              </a:rPr>
              <a:t>$10 PMPM</a:t>
            </a:r>
          </a:p>
        </p:txBody>
      </p:sp>
      <p:sp>
        <p:nvSpPr>
          <p:cNvPr id="5" name="Oval 4">
            <a:extLst>
              <a:ext uri="{FF2B5EF4-FFF2-40B4-BE49-F238E27FC236}">
                <a16:creationId xmlns:a16="http://schemas.microsoft.com/office/drawing/2014/main" id="{51267A70-7B81-BCD5-BB61-169BFD93B0E0}"/>
              </a:ext>
            </a:extLst>
          </p:cNvPr>
          <p:cNvSpPr/>
          <p:nvPr/>
        </p:nvSpPr>
        <p:spPr>
          <a:xfrm>
            <a:off x="8570072" y="3928291"/>
            <a:ext cx="1669144" cy="166914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90789E2F-F5C3-13BA-ABE1-64D1F82E3474}"/>
              </a:ext>
            </a:extLst>
          </p:cNvPr>
          <p:cNvSpPr/>
          <p:nvPr/>
        </p:nvSpPr>
        <p:spPr>
          <a:xfrm>
            <a:off x="8107680" y="2910423"/>
            <a:ext cx="2810243" cy="281024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7BA07D3-6D08-AD4E-65CF-67968588F9ED}"/>
              </a:ext>
            </a:extLst>
          </p:cNvPr>
          <p:cNvSpPr txBox="1"/>
          <p:nvPr/>
        </p:nvSpPr>
        <p:spPr>
          <a:xfrm>
            <a:off x="9123772" y="4447238"/>
            <a:ext cx="912240" cy="646331"/>
          </a:xfrm>
          <a:prstGeom prst="rect">
            <a:avLst/>
          </a:prstGeom>
          <a:noFill/>
        </p:spPr>
        <p:txBody>
          <a:bodyPr wrap="square" rtlCol="0">
            <a:spAutoFit/>
          </a:bodyPr>
          <a:lstStyle/>
          <a:p>
            <a:r>
              <a:rPr lang="en-US" dirty="0">
                <a:solidFill>
                  <a:schemeClr val="bg1"/>
                </a:solidFill>
              </a:rPr>
              <a:t>PCPs only</a:t>
            </a:r>
          </a:p>
        </p:txBody>
      </p:sp>
      <p:sp>
        <p:nvSpPr>
          <p:cNvPr id="17" name="TextBox 16">
            <a:extLst>
              <a:ext uri="{FF2B5EF4-FFF2-40B4-BE49-F238E27FC236}">
                <a16:creationId xmlns:a16="http://schemas.microsoft.com/office/drawing/2014/main" id="{BAE99700-5651-577B-AC4B-AF31B554D711}"/>
              </a:ext>
            </a:extLst>
          </p:cNvPr>
          <p:cNvSpPr txBox="1"/>
          <p:nvPr/>
        </p:nvSpPr>
        <p:spPr>
          <a:xfrm>
            <a:off x="8926286" y="3158729"/>
            <a:ext cx="1122888" cy="646331"/>
          </a:xfrm>
          <a:prstGeom prst="rect">
            <a:avLst/>
          </a:prstGeom>
          <a:noFill/>
        </p:spPr>
        <p:txBody>
          <a:bodyPr wrap="square" rtlCol="0">
            <a:spAutoFit/>
          </a:bodyPr>
          <a:lstStyle/>
          <a:p>
            <a:r>
              <a:rPr lang="en-US" dirty="0">
                <a:solidFill>
                  <a:schemeClr val="bg1"/>
                </a:solidFill>
              </a:rPr>
              <a:t>All Providers</a:t>
            </a:r>
          </a:p>
        </p:txBody>
      </p:sp>
      <p:sp>
        <p:nvSpPr>
          <p:cNvPr id="18" name="TextBox 17">
            <a:extLst>
              <a:ext uri="{FF2B5EF4-FFF2-40B4-BE49-F238E27FC236}">
                <a16:creationId xmlns:a16="http://schemas.microsoft.com/office/drawing/2014/main" id="{2A2FA979-7814-E590-824C-55511B508521}"/>
              </a:ext>
            </a:extLst>
          </p:cNvPr>
          <p:cNvSpPr txBox="1"/>
          <p:nvPr/>
        </p:nvSpPr>
        <p:spPr>
          <a:xfrm>
            <a:off x="8438789" y="2492753"/>
            <a:ext cx="2148024" cy="369332"/>
          </a:xfrm>
          <a:prstGeom prst="rect">
            <a:avLst/>
          </a:prstGeom>
          <a:noFill/>
        </p:spPr>
        <p:txBody>
          <a:bodyPr wrap="none" rtlCol="0">
            <a:spAutoFit/>
          </a:bodyPr>
          <a:lstStyle/>
          <a:p>
            <a:r>
              <a:rPr lang="en-US" dirty="0">
                <a:solidFill>
                  <a:schemeClr val="bg1"/>
                </a:solidFill>
              </a:rPr>
              <a:t>SQI Procedure Codes</a:t>
            </a:r>
          </a:p>
        </p:txBody>
      </p:sp>
    </p:spTree>
    <p:extLst>
      <p:ext uri="{BB962C8B-B14F-4D97-AF65-F5344CB8AC3E}">
        <p14:creationId xmlns:p14="http://schemas.microsoft.com/office/powerpoint/2010/main" val="317430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9D64D-64F0-7DBC-2A18-97EB33F17903}"/>
              </a:ext>
            </a:extLst>
          </p:cNvPr>
          <p:cNvSpPr>
            <a:spLocks noGrp="1"/>
          </p:cNvSpPr>
          <p:nvPr>
            <p:ph type="ctrTitle"/>
          </p:nvPr>
        </p:nvSpPr>
        <p:spPr>
          <a:xfrm>
            <a:off x="221614" y="292775"/>
            <a:ext cx="11675860" cy="534540"/>
          </a:xfrm>
        </p:spPr>
        <p:txBody>
          <a:bodyPr/>
          <a:lstStyle/>
          <a:p>
            <a:r>
              <a:rPr lang="en-US" dirty="0"/>
              <a:t>SQI Calculation – PCPs only</a:t>
            </a:r>
          </a:p>
        </p:txBody>
      </p:sp>
      <p:sp>
        <p:nvSpPr>
          <p:cNvPr id="2" name="TextBox 1">
            <a:extLst>
              <a:ext uri="{FF2B5EF4-FFF2-40B4-BE49-F238E27FC236}">
                <a16:creationId xmlns:a16="http://schemas.microsoft.com/office/drawing/2014/main" id="{EFBCB576-541E-D696-0DF0-1EE222566F50}"/>
              </a:ext>
            </a:extLst>
          </p:cNvPr>
          <p:cNvSpPr txBox="1"/>
          <p:nvPr/>
        </p:nvSpPr>
        <p:spPr>
          <a:xfrm>
            <a:off x="221614" y="1157270"/>
            <a:ext cx="11509328"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DHIN data reflects only primary care visits which is likely a subset of the intended SQI</a:t>
            </a:r>
          </a:p>
        </p:txBody>
      </p:sp>
      <p:pic>
        <p:nvPicPr>
          <p:cNvPr id="7" name="Picture 6">
            <a:extLst>
              <a:ext uri="{FF2B5EF4-FFF2-40B4-BE49-F238E27FC236}">
                <a16:creationId xmlns:a16="http://schemas.microsoft.com/office/drawing/2014/main" id="{AB47484E-5A17-B616-59EF-31A86EAEB0F0}"/>
              </a:ext>
            </a:extLst>
          </p:cNvPr>
          <p:cNvPicPr>
            <a:picLocks noChangeAspect="1"/>
          </p:cNvPicPr>
          <p:nvPr/>
        </p:nvPicPr>
        <p:blipFill>
          <a:blip r:embed="rId2"/>
          <a:stretch>
            <a:fillRect/>
          </a:stretch>
        </p:blipFill>
        <p:spPr>
          <a:xfrm>
            <a:off x="221614" y="1806757"/>
            <a:ext cx="11772900" cy="3714750"/>
          </a:xfrm>
          <a:prstGeom prst="rect">
            <a:avLst/>
          </a:prstGeom>
        </p:spPr>
      </p:pic>
    </p:spTree>
    <p:extLst>
      <p:ext uri="{BB962C8B-B14F-4D97-AF65-F5344CB8AC3E}">
        <p14:creationId xmlns:p14="http://schemas.microsoft.com/office/powerpoint/2010/main" val="385761078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767171"/>
      </a:dk1>
      <a:lt1>
        <a:sysClr val="window" lastClr="FFFFFF"/>
      </a:lt1>
      <a:dk2>
        <a:srgbClr val="0066A3"/>
      </a:dk2>
      <a:lt2>
        <a:srgbClr val="E7E6E6"/>
      </a:lt2>
      <a:accent1>
        <a:srgbClr val="0066A3"/>
      </a:accent1>
      <a:accent2>
        <a:srgbClr val="86AB5D"/>
      </a:accent2>
      <a:accent3>
        <a:srgbClr val="552733"/>
      </a:accent3>
      <a:accent4>
        <a:srgbClr val="FFFFFF"/>
      </a:accent4>
      <a:accent5>
        <a:srgbClr val="0066A3"/>
      </a:accent5>
      <a:accent6>
        <a:srgbClr val="86AB5D"/>
      </a:accent6>
      <a:hlink>
        <a:srgbClr val="0066A3"/>
      </a:hlink>
      <a:folHlink>
        <a:srgbClr val="5527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1A5C6552C954BB780FCA46F2F6D49" ma:contentTypeVersion="4" ma:contentTypeDescription="Create a new document." ma:contentTypeScope="" ma:versionID="62fa342f690f48bde2f164f71c34919a">
  <xsd:schema xmlns:xsd="http://www.w3.org/2001/XMLSchema" xmlns:xs="http://www.w3.org/2001/XMLSchema" xmlns:p="http://schemas.microsoft.com/office/2006/metadata/properties" xmlns:ns3="050f012b-a3ea-4e3a-b40b-bbcb9423d484" targetNamespace="http://schemas.microsoft.com/office/2006/metadata/properties" ma:root="true" ma:fieldsID="e36f4b64ed10a754dec900dc7fea565e" ns3:_="">
    <xsd:import namespace="050f012b-a3ea-4e3a-b40b-bbcb9423d48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0f012b-a3ea-4e3a-b40b-bbcb9423d4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0EB23E-70CC-430E-9D0A-442FC482C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0f012b-a3ea-4e3a-b40b-bbcb9423d4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529F05-9D40-48F9-9A71-851D6CE9676A}">
  <ds:schemaRefs>
    <ds:schemaRef ds:uri="http://schemas.microsoft.com/sharepoint/v3/contenttype/forms"/>
  </ds:schemaRefs>
</ds:datastoreItem>
</file>

<file path=customXml/itemProps3.xml><?xml version="1.0" encoding="utf-8"?>
<ds:datastoreItem xmlns:ds="http://schemas.openxmlformats.org/officeDocument/2006/customXml" ds:itemID="{B2348BFD-9D29-4A51-BB5C-89C5C82412BC}">
  <ds:schemaRefs>
    <ds:schemaRef ds:uri="http://purl.org/dc/elements/1.1/"/>
    <ds:schemaRef ds:uri="http://schemas.microsoft.com/office/2006/documentManagement/types"/>
    <ds:schemaRef ds:uri="http://purl.org/dc/dcmitype/"/>
    <ds:schemaRef ds:uri="http://schemas.openxmlformats.org/package/2006/metadata/core-properties"/>
    <ds:schemaRef ds:uri="050f012b-a3ea-4e3a-b40b-bbcb9423d484"/>
    <ds:schemaRef ds:uri="http://purl.org/dc/terms/"/>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41743</TotalTime>
  <Words>787</Words>
  <Application>Microsoft Office PowerPoint</Application>
  <PresentationFormat>Widescreen</PresentationFormat>
  <Paragraphs>136</Paragraphs>
  <Slides>19</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Arial</vt:lpstr>
      <vt:lpstr>Calibri</vt:lpstr>
      <vt:lpstr>Calibri Light</vt:lpstr>
      <vt:lpstr>Fira Sans Extra Condensed Medium</vt:lpstr>
      <vt:lpstr>Fira Sans Medium</vt:lpstr>
      <vt:lpstr>Fira Sans Medium Bold</vt:lpstr>
      <vt:lpstr>Georgia</vt:lpstr>
      <vt:lpstr>Open Sans</vt:lpstr>
      <vt:lpstr>Roboto</vt:lpstr>
      <vt:lpstr>Wingdings</vt:lpstr>
      <vt:lpstr>1_Office Theme</vt:lpstr>
      <vt:lpstr>Office Theme</vt:lpstr>
      <vt:lpstr>SQI and CQI Methodology </vt:lpstr>
      <vt:lpstr>AGENDA</vt:lpstr>
      <vt:lpstr>HMA TEAM INTRODUCTION</vt:lpstr>
      <vt:lpstr>PowerPoint Presentation</vt:lpstr>
      <vt:lpstr>Background: Standard Quality Investment (SQI) </vt:lpstr>
      <vt:lpstr>Data</vt:lpstr>
      <vt:lpstr>PowerPoint Presentation</vt:lpstr>
      <vt:lpstr>Health Care Attribution Considerations</vt:lpstr>
      <vt:lpstr>SQI Calculation – PCPs only</vt:lpstr>
      <vt:lpstr>SQI Recommendation</vt:lpstr>
      <vt:lpstr>PowerPoint Presentation</vt:lpstr>
      <vt:lpstr>Background: Continual Quality Investment (CQI) </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Hammelman</dc:creator>
  <cp:lastModifiedBy>Aysola, Karuna (DHSS)</cp:lastModifiedBy>
  <cp:revision>168</cp:revision>
  <cp:lastPrinted>2022-12-08T16:35:49Z</cp:lastPrinted>
  <dcterms:created xsi:type="dcterms:W3CDTF">2019-08-13T13:03:21Z</dcterms:created>
  <dcterms:modified xsi:type="dcterms:W3CDTF">2024-02-16T12:19:09Z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0x01010037E1A5C6552C954BB780FCA46F2F6D49</vt:lpwstr>
  </property>
</Properties>
</file>