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5"/>
    <p:sldMasterId id="2147483722" r:id="rId6"/>
    <p:sldMasterId id="2147483738" r:id="rId7"/>
    <p:sldMasterId id="2147483751" r:id="rId8"/>
  </p:sldMasterIdLst>
  <p:notesMasterIdLst>
    <p:notesMasterId r:id="rId50"/>
  </p:notesMasterIdLst>
  <p:handoutMasterIdLst>
    <p:handoutMasterId r:id="rId51"/>
  </p:handoutMasterIdLst>
  <p:sldIdLst>
    <p:sldId id="394" r:id="rId9"/>
    <p:sldId id="396" r:id="rId10"/>
    <p:sldId id="397" r:id="rId11"/>
    <p:sldId id="406" r:id="rId12"/>
    <p:sldId id="402" r:id="rId13"/>
    <p:sldId id="332" r:id="rId14"/>
    <p:sldId id="1774" r:id="rId15"/>
    <p:sldId id="1778" r:id="rId16"/>
    <p:sldId id="1083" r:id="rId17"/>
    <p:sldId id="1775" r:id="rId18"/>
    <p:sldId id="1773" r:id="rId19"/>
    <p:sldId id="1788" r:id="rId20"/>
    <p:sldId id="1789" r:id="rId21"/>
    <p:sldId id="1793" r:id="rId22"/>
    <p:sldId id="1790" r:id="rId23"/>
    <p:sldId id="1791" r:id="rId24"/>
    <p:sldId id="1764" r:id="rId25"/>
    <p:sldId id="314" r:id="rId26"/>
    <p:sldId id="2146847629" r:id="rId27"/>
    <p:sldId id="1779" r:id="rId28"/>
    <p:sldId id="333" r:id="rId29"/>
    <p:sldId id="391" r:id="rId30"/>
    <p:sldId id="336" r:id="rId31"/>
    <p:sldId id="2146847627" r:id="rId32"/>
    <p:sldId id="2146847628" r:id="rId33"/>
    <p:sldId id="256" r:id="rId34"/>
    <p:sldId id="439" r:id="rId35"/>
    <p:sldId id="441" r:id="rId36"/>
    <p:sldId id="442" r:id="rId37"/>
    <p:sldId id="260" r:id="rId38"/>
    <p:sldId id="448" r:id="rId39"/>
    <p:sldId id="443" r:id="rId40"/>
    <p:sldId id="444" r:id="rId41"/>
    <p:sldId id="445" r:id="rId42"/>
    <p:sldId id="446" r:id="rId43"/>
    <p:sldId id="447" r:id="rId44"/>
    <p:sldId id="278" r:id="rId45"/>
    <p:sldId id="388" r:id="rId46"/>
    <p:sldId id="400" r:id="rId47"/>
    <p:sldId id="2146847625" r:id="rId48"/>
    <p:sldId id="382" r:id="rId4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0C5E1B-06DB-6637-48A5-D38BCB654764}" name="Mary Jo Condon" initials="MJC" userId="S::mcondon@freedmanhealthcare.com::e1863231-621d-4b76-9d3b-7714c30497f0" providerId="AD"/>
  <p188:author id="{E4E22031-2091-56CF-B1B3-B1A73CF1BB02}" name="Vinayak Sinha" initials="VS" userId="S::vsinha@freedmanhealthcare.com::436ff24d-0ffc-437e-9200-44891070db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Jo Condon" initials="MJC" lastIdx="10" clrIdx="0">
    <p:extLst>
      <p:ext uri="{19B8F6BF-5375-455C-9EA6-DF929625EA0E}">
        <p15:presenceInfo xmlns:p15="http://schemas.microsoft.com/office/powerpoint/2012/main" userId="S::mcondon@freedmanhealthcare.com::e1863231-621d-4b76-9d3b-7714c30497f0" providerId="AD"/>
      </p:ext>
    </p:extLst>
  </p:cmAuthor>
  <p:cmAuthor id="2" name="Vinayak Sinha" initials="VS" lastIdx="5" clrIdx="1">
    <p:extLst>
      <p:ext uri="{19B8F6BF-5375-455C-9EA6-DF929625EA0E}">
        <p15:presenceInfo xmlns:p15="http://schemas.microsoft.com/office/powerpoint/2012/main" userId="S-1-5-21-809434411-2252498337-1474787099-2152" providerId="AD"/>
      </p:ext>
    </p:extLst>
  </p:cmAuthor>
  <p:cmAuthor id="3" name="Jonathan Mathieu" initials="JM" lastIdx="1" clrIdx="2">
    <p:extLst>
      <p:ext uri="{19B8F6BF-5375-455C-9EA6-DF929625EA0E}">
        <p15:presenceInfo xmlns:p15="http://schemas.microsoft.com/office/powerpoint/2012/main" userId="S::jmathieu@freedmanhealthcare.com::c68741c4-773f-4c70-a5a2-902c6afa26bc" providerId="AD"/>
      </p:ext>
    </p:extLst>
  </p:cmAuthor>
  <p:cmAuthor id="4" name="Bledsoe, Roxanne" initials="BR" lastIdx="2" clrIdx="3">
    <p:extLst>
      <p:ext uri="{19B8F6BF-5375-455C-9EA6-DF929625EA0E}">
        <p15:presenceInfo xmlns:p15="http://schemas.microsoft.com/office/powerpoint/2012/main" userId="Bledsoe, Rox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  <a:srgbClr val="F7AB21"/>
    <a:srgbClr val="07327A"/>
    <a:srgbClr val="4BC1D2"/>
    <a:srgbClr val="2A69A2"/>
    <a:srgbClr val="ED7D31"/>
    <a:srgbClr val="5BBDDB"/>
    <a:srgbClr val="E6E6E6"/>
    <a:srgbClr val="0A3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4343" autoAdjust="0"/>
  </p:normalViewPr>
  <p:slideViewPr>
    <p:cSldViewPr snapToGrid="0">
      <p:cViewPr varScale="1">
        <p:scale>
          <a:sx n="40" d="100"/>
          <a:sy n="40" d="100"/>
        </p:scale>
        <p:origin x="11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44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microsoft.com/office/2018/10/relationships/authors" Target="author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7FDF4-85C6-4EAC-8861-D08979A3EA9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91F54B-F26B-44CF-8374-26B2A89D7AD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Establish a PCRC working group </a:t>
          </a:r>
        </a:p>
      </dgm:t>
    </dgm:pt>
    <dgm:pt modelId="{B5042942-2BB0-458F-8ED0-F99B857134AE}" type="parTrans" cxnId="{B9F6C9B2-E4BF-4173-A52E-B898A97C5C49}">
      <dgm:prSet/>
      <dgm:spPr/>
      <dgm:t>
        <a:bodyPr/>
        <a:lstStyle/>
        <a:p>
          <a:endParaRPr lang="en-US"/>
        </a:p>
      </dgm:t>
    </dgm:pt>
    <dgm:pt modelId="{EF7C9705-D222-4CEE-B568-D6915CE5FE9C}" type="sibTrans" cxnId="{B9F6C9B2-E4BF-4173-A52E-B898A97C5C49}">
      <dgm:prSet/>
      <dgm:spPr/>
      <dgm:t>
        <a:bodyPr/>
        <a:lstStyle/>
        <a:p>
          <a:endParaRPr lang="en-US"/>
        </a:p>
      </dgm:t>
    </dgm:pt>
    <dgm:pt modelId="{FDE8B5DD-309D-4A2E-9288-99C314848BE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Complete an Environmental Scan of the national primary care landscape/state examples of successful primary care models with a focus on:</a:t>
          </a:r>
        </a:p>
      </dgm:t>
    </dgm:pt>
    <dgm:pt modelId="{97B60AA3-0000-4EE3-92FD-11D2087DE726}" type="parTrans" cxnId="{7BF5D93E-7B0D-493E-9351-2455CF6D5765}">
      <dgm:prSet/>
      <dgm:spPr/>
      <dgm:t>
        <a:bodyPr/>
        <a:lstStyle/>
        <a:p>
          <a:endParaRPr lang="en-US"/>
        </a:p>
      </dgm:t>
    </dgm:pt>
    <dgm:pt modelId="{19D7CE68-D6D6-4CAA-8AE2-ECC967103FC2}" type="sibTrans" cxnId="{7BF5D93E-7B0D-493E-9351-2455CF6D5765}">
      <dgm:prSet/>
      <dgm:spPr/>
      <dgm:t>
        <a:bodyPr/>
        <a:lstStyle/>
        <a:p>
          <a:endParaRPr lang="en-US"/>
        </a:p>
      </dgm:t>
    </dgm:pt>
    <dgm:pt modelId="{E6D8470B-17CB-4952-B6FB-31816D22A2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Authority &amp; Governance​</a:t>
          </a:r>
          <a:endParaRPr lang="en-US" sz="1400"/>
        </a:p>
      </dgm:t>
    </dgm:pt>
    <dgm:pt modelId="{A420DB90-953B-4B99-86E8-240BD26206D7}" type="parTrans" cxnId="{54615A9E-30CB-401A-A6EF-7B4FB42E2B2E}">
      <dgm:prSet/>
      <dgm:spPr/>
      <dgm:t>
        <a:bodyPr/>
        <a:lstStyle/>
        <a:p>
          <a:endParaRPr lang="en-US"/>
        </a:p>
      </dgm:t>
    </dgm:pt>
    <dgm:pt modelId="{A6298DC4-966C-4AEF-B5D8-8978246FDBBF}" type="sibTrans" cxnId="{54615A9E-30CB-401A-A6EF-7B4FB42E2B2E}">
      <dgm:prSet/>
      <dgm:spPr/>
      <dgm:t>
        <a:bodyPr/>
        <a:lstStyle/>
        <a:p>
          <a:endParaRPr lang="en-US"/>
        </a:p>
      </dgm:t>
    </dgm:pt>
    <dgm:pt modelId="{5F67CE3D-6705-4568-9C89-85DA6AAFE3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Primary Care Cost Containment Strategy ​</a:t>
          </a:r>
          <a:endParaRPr lang="en-US" sz="1400"/>
        </a:p>
      </dgm:t>
    </dgm:pt>
    <dgm:pt modelId="{9F59A565-D8EA-4033-B343-0988F99B0BE7}" type="parTrans" cxnId="{98B41DAA-F132-422D-B808-FAD8F3EBB6D3}">
      <dgm:prSet/>
      <dgm:spPr/>
      <dgm:t>
        <a:bodyPr/>
        <a:lstStyle/>
        <a:p>
          <a:endParaRPr lang="en-US"/>
        </a:p>
      </dgm:t>
    </dgm:pt>
    <dgm:pt modelId="{6B4457CF-AC6F-42D8-914F-C2BDEE0F41B4}" type="sibTrans" cxnId="{98B41DAA-F132-422D-B808-FAD8F3EBB6D3}">
      <dgm:prSet/>
      <dgm:spPr/>
      <dgm:t>
        <a:bodyPr/>
        <a:lstStyle/>
        <a:p>
          <a:endParaRPr lang="en-US"/>
        </a:p>
      </dgm:t>
    </dgm:pt>
    <dgm:pt modelId="{B394647E-3CE5-425F-A6DA-9C35037373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Investments in Primary Care​</a:t>
          </a:r>
          <a:endParaRPr lang="en-US" sz="1400"/>
        </a:p>
      </dgm:t>
    </dgm:pt>
    <dgm:pt modelId="{2529122D-D277-4793-B3E9-35971D5DF756}" type="parTrans" cxnId="{E3801524-417C-4CE7-A3B3-815045C3D0E3}">
      <dgm:prSet/>
      <dgm:spPr/>
      <dgm:t>
        <a:bodyPr/>
        <a:lstStyle/>
        <a:p>
          <a:endParaRPr lang="en-US"/>
        </a:p>
      </dgm:t>
    </dgm:pt>
    <dgm:pt modelId="{82F558B7-B8B2-4F7F-8D93-EE4F86A6AFD6}" type="sibTrans" cxnId="{E3801524-417C-4CE7-A3B3-815045C3D0E3}">
      <dgm:prSet/>
      <dgm:spPr/>
      <dgm:t>
        <a:bodyPr/>
        <a:lstStyle/>
        <a:p>
          <a:endParaRPr lang="en-US"/>
        </a:p>
      </dgm:t>
    </dgm:pt>
    <dgm:pt modelId="{EBCBE4EF-E3E2-4FA6-AD0F-25E25EA177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Quality Measures</a:t>
          </a:r>
          <a:endParaRPr lang="en-US" sz="1400"/>
        </a:p>
      </dgm:t>
    </dgm:pt>
    <dgm:pt modelId="{F3F6F05F-F280-4AB8-BBF9-94354152FCDE}" type="parTrans" cxnId="{D834DE2E-27D0-4F09-962B-65B2C00BE320}">
      <dgm:prSet/>
      <dgm:spPr/>
      <dgm:t>
        <a:bodyPr/>
        <a:lstStyle/>
        <a:p>
          <a:endParaRPr lang="en-US"/>
        </a:p>
      </dgm:t>
    </dgm:pt>
    <dgm:pt modelId="{3BBE053C-F4E6-4A86-9A98-DEA47E82DCBB}" type="sibTrans" cxnId="{D834DE2E-27D0-4F09-962B-65B2C00BE320}">
      <dgm:prSet/>
      <dgm:spPr/>
      <dgm:t>
        <a:bodyPr/>
        <a:lstStyle/>
        <a:p>
          <a:endParaRPr lang="en-US"/>
        </a:p>
      </dgm:t>
    </dgm:pt>
    <dgm:pt modelId="{C1D5C0D1-875F-4481-B58F-F94E573A36D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 i="0"/>
            <a:t>Conduct Focus Group Interviews &amp; Surveys with identified external stakeholders:</a:t>
          </a:r>
          <a:endParaRPr lang="en-US" sz="1800" b="1"/>
        </a:p>
      </dgm:t>
    </dgm:pt>
    <dgm:pt modelId="{03F2DCA2-9FD8-405B-96B7-9A8DE2C9E6B1}" type="parTrans" cxnId="{EB9A96ED-E09E-4125-B70C-DCC4A2DFF35C}">
      <dgm:prSet/>
      <dgm:spPr/>
      <dgm:t>
        <a:bodyPr/>
        <a:lstStyle/>
        <a:p>
          <a:endParaRPr lang="en-US"/>
        </a:p>
      </dgm:t>
    </dgm:pt>
    <dgm:pt modelId="{45219DBD-ABB1-4963-A32B-8675D3259DA8}" type="sibTrans" cxnId="{EB9A96ED-E09E-4125-B70C-DCC4A2DFF35C}">
      <dgm:prSet/>
      <dgm:spPr/>
      <dgm:t>
        <a:bodyPr/>
        <a:lstStyle/>
        <a:p>
          <a:endParaRPr lang="en-US"/>
        </a:p>
      </dgm:t>
    </dgm:pt>
    <dgm:pt modelId="{A900D6DE-89F6-4EF9-8884-EC50FADC2B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Providers</a:t>
          </a:r>
        </a:p>
      </dgm:t>
    </dgm:pt>
    <dgm:pt modelId="{25208446-1F1E-4893-80D9-6C1A2718C55B}" type="parTrans" cxnId="{9B98E416-58FC-4AA6-A320-96AC9CF85841}">
      <dgm:prSet/>
      <dgm:spPr/>
      <dgm:t>
        <a:bodyPr/>
        <a:lstStyle/>
        <a:p>
          <a:endParaRPr lang="en-US"/>
        </a:p>
      </dgm:t>
    </dgm:pt>
    <dgm:pt modelId="{19DB76CC-0CBD-44B2-97E8-4B6C5F7A0616}" type="sibTrans" cxnId="{9B98E416-58FC-4AA6-A320-96AC9CF85841}">
      <dgm:prSet/>
      <dgm:spPr/>
      <dgm:t>
        <a:bodyPr/>
        <a:lstStyle/>
        <a:p>
          <a:endParaRPr lang="en-US"/>
        </a:p>
      </dgm:t>
    </dgm:pt>
    <dgm:pt modelId="{8197212B-308D-48AC-9FB5-527EC9870E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MCOs </a:t>
          </a:r>
        </a:p>
      </dgm:t>
    </dgm:pt>
    <dgm:pt modelId="{F86EE95C-69A3-4F9F-B08F-4007F4F4D2D7}" type="parTrans" cxnId="{E6CA2B88-3597-44BC-B700-06C5C6A89684}">
      <dgm:prSet/>
      <dgm:spPr/>
      <dgm:t>
        <a:bodyPr/>
        <a:lstStyle/>
        <a:p>
          <a:endParaRPr lang="en-US"/>
        </a:p>
      </dgm:t>
    </dgm:pt>
    <dgm:pt modelId="{5C34F9F8-FB1F-44CE-91D1-0538698E2FE1}" type="sibTrans" cxnId="{E6CA2B88-3597-44BC-B700-06C5C6A89684}">
      <dgm:prSet/>
      <dgm:spPr/>
      <dgm:t>
        <a:bodyPr/>
        <a:lstStyle/>
        <a:p>
          <a:endParaRPr lang="en-US"/>
        </a:p>
      </dgm:t>
    </dgm:pt>
    <dgm:pt modelId="{01E967A8-2B7B-472D-BDD7-4DE09FEAA1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State Representatives</a:t>
          </a:r>
        </a:p>
      </dgm:t>
    </dgm:pt>
    <dgm:pt modelId="{B4B60CDE-2F42-4776-B452-FCCC636AA0F1}" type="parTrans" cxnId="{C1FB95B2-9BB6-4CB4-9B57-1D0139EC8B41}">
      <dgm:prSet/>
      <dgm:spPr/>
      <dgm:t>
        <a:bodyPr/>
        <a:lstStyle/>
        <a:p>
          <a:endParaRPr lang="en-US"/>
        </a:p>
      </dgm:t>
    </dgm:pt>
    <dgm:pt modelId="{270594EA-C33E-41D2-BD0C-C6FF45547E9C}" type="sibTrans" cxnId="{C1FB95B2-9BB6-4CB4-9B57-1D0139EC8B41}">
      <dgm:prSet/>
      <dgm:spPr/>
      <dgm:t>
        <a:bodyPr/>
        <a:lstStyle/>
        <a:p>
          <a:endParaRPr lang="en-US"/>
        </a:p>
      </dgm:t>
    </dgm:pt>
    <dgm:pt modelId="{D5CB1C0F-EA7B-4E94-AE71-2A290B85FB2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Develop Draft Strategic Plan for the PCRC </a:t>
          </a:r>
        </a:p>
      </dgm:t>
    </dgm:pt>
    <dgm:pt modelId="{E3A6357E-DF29-4D7F-A5B5-7111F1B69B6C}" type="parTrans" cxnId="{591C895E-8D6F-4C31-BE12-BEC898AFE674}">
      <dgm:prSet/>
      <dgm:spPr/>
      <dgm:t>
        <a:bodyPr/>
        <a:lstStyle/>
        <a:p>
          <a:endParaRPr lang="en-US"/>
        </a:p>
      </dgm:t>
    </dgm:pt>
    <dgm:pt modelId="{63137C08-4ABA-4DE7-B208-4876B3904F1B}" type="sibTrans" cxnId="{591C895E-8D6F-4C31-BE12-BEC898AFE674}">
      <dgm:prSet/>
      <dgm:spPr/>
      <dgm:t>
        <a:bodyPr/>
        <a:lstStyle/>
        <a:p>
          <a:endParaRPr lang="en-US"/>
        </a:p>
      </dgm:t>
    </dgm:pt>
    <dgm:pt modelId="{2345554E-BE32-44C2-A372-345CB8DD6DA5}" type="pres">
      <dgm:prSet presAssocID="{5AB7FDF4-85C6-4EAC-8861-D08979A3EA91}" presName="root" presStyleCnt="0">
        <dgm:presLayoutVars>
          <dgm:dir/>
          <dgm:resizeHandles val="exact"/>
        </dgm:presLayoutVars>
      </dgm:prSet>
      <dgm:spPr/>
    </dgm:pt>
    <dgm:pt modelId="{8D854C1F-C366-464F-BC91-62B4523E6CF6}" type="pres">
      <dgm:prSet presAssocID="{8491F54B-F26B-44CF-8374-26B2A89D7AD2}" presName="compNode" presStyleCnt="0"/>
      <dgm:spPr/>
    </dgm:pt>
    <dgm:pt modelId="{89A62945-0108-4E5C-B1F9-807B8BD509C7}" type="pres">
      <dgm:prSet presAssocID="{8491F54B-F26B-44CF-8374-26B2A89D7A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F9BF26C-8C21-4AA9-9F68-8AF37594810C}" type="pres">
      <dgm:prSet presAssocID="{8491F54B-F26B-44CF-8374-26B2A89D7AD2}" presName="iconSpace" presStyleCnt="0"/>
      <dgm:spPr/>
    </dgm:pt>
    <dgm:pt modelId="{DD52B205-7ABD-43E7-B9F7-50B4264D300B}" type="pres">
      <dgm:prSet presAssocID="{8491F54B-F26B-44CF-8374-26B2A89D7AD2}" presName="parTx" presStyleLbl="revTx" presStyleIdx="0" presStyleCnt="8">
        <dgm:presLayoutVars>
          <dgm:chMax val="0"/>
          <dgm:chPref val="0"/>
        </dgm:presLayoutVars>
      </dgm:prSet>
      <dgm:spPr/>
    </dgm:pt>
    <dgm:pt modelId="{B347BF1D-67F0-4E47-9F83-7F55B47A3F35}" type="pres">
      <dgm:prSet presAssocID="{8491F54B-F26B-44CF-8374-26B2A89D7AD2}" presName="txSpace" presStyleCnt="0"/>
      <dgm:spPr/>
    </dgm:pt>
    <dgm:pt modelId="{359C3EA7-DB08-424A-9006-CCFE3DE851D0}" type="pres">
      <dgm:prSet presAssocID="{8491F54B-F26B-44CF-8374-26B2A89D7AD2}" presName="desTx" presStyleLbl="revTx" presStyleIdx="1" presStyleCnt="8">
        <dgm:presLayoutVars/>
      </dgm:prSet>
      <dgm:spPr/>
    </dgm:pt>
    <dgm:pt modelId="{E93F8192-0DF5-4B96-85EC-C20063C6FF2C}" type="pres">
      <dgm:prSet presAssocID="{EF7C9705-D222-4CEE-B568-D6915CE5FE9C}" presName="sibTrans" presStyleCnt="0"/>
      <dgm:spPr/>
    </dgm:pt>
    <dgm:pt modelId="{93623666-E573-45E1-A825-43B81AF4201B}" type="pres">
      <dgm:prSet presAssocID="{FDE8B5DD-309D-4A2E-9288-99C314848BE4}" presName="compNode" presStyleCnt="0"/>
      <dgm:spPr/>
    </dgm:pt>
    <dgm:pt modelId="{C010DFE0-8F86-453D-9589-A08630D1E523}" type="pres">
      <dgm:prSet presAssocID="{FDE8B5DD-309D-4A2E-9288-99C314848B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8BFE30E-D75F-4194-B949-D35B9D228958}" type="pres">
      <dgm:prSet presAssocID="{FDE8B5DD-309D-4A2E-9288-99C314848BE4}" presName="iconSpace" presStyleCnt="0"/>
      <dgm:spPr/>
    </dgm:pt>
    <dgm:pt modelId="{78D05D0C-801B-4AAA-B2EA-CE4555556B80}" type="pres">
      <dgm:prSet presAssocID="{FDE8B5DD-309D-4A2E-9288-99C314848BE4}" presName="parTx" presStyleLbl="revTx" presStyleIdx="2" presStyleCnt="8">
        <dgm:presLayoutVars>
          <dgm:chMax val="0"/>
          <dgm:chPref val="0"/>
        </dgm:presLayoutVars>
      </dgm:prSet>
      <dgm:spPr/>
    </dgm:pt>
    <dgm:pt modelId="{3296A35F-3D69-40F6-8C35-8BF3E8AF88AE}" type="pres">
      <dgm:prSet presAssocID="{FDE8B5DD-309D-4A2E-9288-99C314848BE4}" presName="txSpace" presStyleCnt="0"/>
      <dgm:spPr/>
    </dgm:pt>
    <dgm:pt modelId="{D2B4BFBD-7FF4-4CF8-A04F-50A2E1B1CEDA}" type="pres">
      <dgm:prSet presAssocID="{FDE8B5DD-309D-4A2E-9288-99C314848BE4}" presName="desTx" presStyleLbl="revTx" presStyleIdx="3" presStyleCnt="8">
        <dgm:presLayoutVars/>
      </dgm:prSet>
      <dgm:spPr/>
    </dgm:pt>
    <dgm:pt modelId="{2DB1E3E6-C608-4A12-85EF-F5AC44B33BD2}" type="pres">
      <dgm:prSet presAssocID="{19D7CE68-D6D6-4CAA-8AE2-ECC967103FC2}" presName="sibTrans" presStyleCnt="0"/>
      <dgm:spPr/>
    </dgm:pt>
    <dgm:pt modelId="{CFE224F0-20B5-43E0-9FA0-D33DFA33C4D0}" type="pres">
      <dgm:prSet presAssocID="{C1D5C0D1-875F-4481-B58F-F94E573A36D8}" presName="compNode" presStyleCnt="0"/>
      <dgm:spPr/>
    </dgm:pt>
    <dgm:pt modelId="{4DA8A4E3-A22A-49AE-8EF0-F61D422B749D}" type="pres">
      <dgm:prSet presAssocID="{C1D5C0D1-875F-4481-B58F-F94E573A36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4434AA0-78FE-4D76-9A1D-AAB595C483E3}" type="pres">
      <dgm:prSet presAssocID="{C1D5C0D1-875F-4481-B58F-F94E573A36D8}" presName="iconSpace" presStyleCnt="0"/>
      <dgm:spPr/>
    </dgm:pt>
    <dgm:pt modelId="{654428EE-92C8-425E-97AF-7AA9383722A8}" type="pres">
      <dgm:prSet presAssocID="{C1D5C0D1-875F-4481-B58F-F94E573A36D8}" presName="parTx" presStyleLbl="revTx" presStyleIdx="4" presStyleCnt="8">
        <dgm:presLayoutVars>
          <dgm:chMax val="0"/>
          <dgm:chPref val="0"/>
        </dgm:presLayoutVars>
      </dgm:prSet>
      <dgm:spPr/>
    </dgm:pt>
    <dgm:pt modelId="{E555F998-2E76-4036-943F-2ADA099832CE}" type="pres">
      <dgm:prSet presAssocID="{C1D5C0D1-875F-4481-B58F-F94E573A36D8}" presName="txSpace" presStyleCnt="0"/>
      <dgm:spPr/>
    </dgm:pt>
    <dgm:pt modelId="{670DC132-B8CC-4D81-955A-9A9747C7C139}" type="pres">
      <dgm:prSet presAssocID="{C1D5C0D1-875F-4481-B58F-F94E573A36D8}" presName="desTx" presStyleLbl="revTx" presStyleIdx="5" presStyleCnt="8">
        <dgm:presLayoutVars/>
      </dgm:prSet>
      <dgm:spPr/>
    </dgm:pt>
    <dgm:pt modelId="{16498B53-5651-4E97-A61D-9887D36259D9}" type="pres">
      <dgm:prSet presAssocID="{45219DBD-ABB1-4963-A32B-8675D3259DA8}" presName="sibTrans" presStyleCnt="0"/>
      <dgm:spPr/>
    </dgm:pt>
    <dgm:pt modelId="{316AE9CB-FF0F-4141-B3E6-E641C975E479}" type="pres">
      <dgm:prSet presAssocID="{D5CB1C0F-EA7B-4E94-AE71-2A290B85FB20}" presName="compNode" presStyleCnt="0"/>
      <dgm:spPr/>
    </dgm:pt>
    <dgm:pt modelId="{8667B554-DF62-4FDF-B630-2A758AA5AD3D}" type="pres">
      <dgm:prSet presAssocID="{D5CB1C0F-EA7B-4E94-AE71-2A290B85FB2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6B537A1-BCBB-42F1-A0B4-F4A68EC05EC5}" type="pres">
      <dgm:prSet presAssocID="{D5CB1C0F-EA7B-4E94-AE71-2A290B85FB20}" presName="iconSpace" presStyleCnt="0"/>
      <dgm:spPr/>
    </dgm:pt>
    <dgm:pt modelId="{A1BBCB88-8204-449D-909D-34730C1A2F80}" type="pres">
      <dgm:prSet presAssocID="{D5CB1C0F-EA7B-4E94-AE71-2A290B85FB20}" presName="parTx" presStyleLbl="revTx" presStyleIdx="6" presStyleCnt="8">
        <dgm:presLayoutVars>
          <dgm:chMax val="0"/>
          <dgm:chPref val="0"/>
        </dgm:presLayoutVars>
      </dgm:prSet>
      <dgm:spPr/>
    </dgm:pt>
    <dgm:pt modelId="{62ECF5FE-3828-46C2-83C6-96801BE80E94}" type="pres">
      <dgm:prSet presAssocID="{D5CB1C0F-EA7B-4E94-AE71-2A290B85FB20}" presName="txSpace" presStyleCnt="0"/>
      <dgm:spPr/>
    </dgm:pt>
    <dgm:pt modelId="{0531019C-EADC-4BDC-A87B-DB359631D52A}" type="pres">
      <dgm:prSet presAssocID="{D5CB1C0F-EA7B-4E94-AE71-2A290B85FB20}" presName="desTx" presStyleLbl="revTx" presStyleIdx="7" presStyleCnt="8">
        <dgm:presLayoutVars/>
      </dgm:prSet>
      <dgm:spPr/>
    </dgm:pt>
  </dgm:ptLst>
  <dgm:cxnLst>
    <dgm:cxn modelId="{62A2F70A-48EB-4609-BC7E-8D8DB71ED852}" type="presOf" srcId="{A900D6DE-89F6-4EF9-8884-EC50FADC2B67}" destId="{670DC132-B8CC-4D81-955A-9A9747C7C139}" srcOrd="0" destOrd="0" presId="urn:microsoft.com/office/officeart/2018/5/layout/CenteredIconLabelDescriptionList"/>
    <dgm:cxn modelId="{3694B80D-519D-400D-AC89-536BBB37DF2F}" type="presOf" srcId="{01E967A8-2B7B-472D-BDD7-4DE09FEAA11B}" destId="{670DC132-B8CC-4D81-955A-9A9747C7C139}" srcOrd="0" destOrd="2" presId="urn:microsoft.com/office/officeart/2018/5/layout/CenteredIconLabelDescriptionList"/>
    <dgm:cxn modelId="{9B98E416-58FC-4AA6-A320-96AC9CF85841}" srcId="{C1D5C0D1-875F-4481-B58F-F94E573A36D8}" destId="{A900D6DE-89F6-4EF9-8884-EC50FADC2B67}" srcOrd="0" destOrd="0" parTransId="{25208446-1F1E-4893-80D9-6C1A2718C55B}" sibTransId="{19DB76CC-0CBD-44B2-97E8-4B6C5F7A0616}"/>
    <dgm:cxn modelId="{2E558C18-8278-40EC-A46E-51CFCE5AB73A}" type="presOf" srcId="{8197212B-308D-48AC-9FB5-527EC9870E6F}" destId="{670DC132-B8CC-4D81-955A-9A9747C7C139}" srcOrd="0" destOrd="1" presId="urn:microsoft.com/office/officeart/2018/5/layout/CenteredIconLabelDescriptionList"/>
    <dgm:cxn modelId="{902A6319-E703-4FC7-85AC-B0599EDB18F9}" type="presOf" srcId="{5F67CE3D-6705-4568-9C89-85DA6AAFE39F}" destId="{D2B4BFBD-7FF4-4CF8-A04F-50A2E1B1CEDA}" srcOrd="0" destOrd="1" presId="urn:microsoft.com/office/officeart/2018/5/layout/CenteredIconLabelDescriptionList"/>
    <dgm:cxn modelId="{E3801524-417C-4CE7-A3B3-815045C3D0E3}" srcId="{FDE8B5DD-309D-4A2E-9288-99C314848BE4}" destId="{B394647E-3CE5-425F-A6DA-9C3503737321}" srcOrd="2" destOrd="0" parTransId="{2529122D-D277-4793-B3E9-35971D5DF756}" sibTransId="{82F558B7-B8B2-4F7F-8D93-EE4F86A6AFD6}"/>
    <dgm:cxn modelId="{D834DE2E-27D0-4F09-962B-65B2C00BE320}" srcId="{FDE8B5DD-309D-4A2E-9288-99C314848BE4}" destId="{EBCBE4EF-E3E2-4FA6-AD0F-25E25EA17770}" srcOrd="3" destOrd="0" parTransId="{F3F6F05F-F280-4AB8-BBF9-94354152FCDE}" sibTransId="{3BBE053C-F4E6-4A86-9A98-DEA47E82DCBB}"/>
    <dgm:cxn modelId="{EE13373A-7F96-42CE-92D0-114CFE3DD5F4}" type="presOf" srcId="{8491F54B-F26B-44CF-8374-26B2A89D7AD2}" destId="{DD52B205-7ABD-43E7-B9F7-50B4264D300B}" srcOrd="0" destOrd="0" presId="urn:microsoft.com/office/officeart/2018/5/layout/CenteredIconLabelDescriptionList"/>
    <dgm:cxn modelId="{7BF5D93E-7B0D-493E-9351-2455CF6D5765}" srcId="{5AB7FDF4-85C6-4EAC-8861-D08979A3EA91}" destId="{FDE8B5DD-309D-4A2E-9288-99C314848BE4}" srcOrd="1" destOrd="0" parTransId="{97B60AA3-0000-4EE3-92FD-11D2087DE726}" sibTransId="{19D7CE68-D6D6-4CAA-8AE2-ECC967103FC2}"/>
    <dgm:cxn modelId="{591C895E-8D6F-4C31-BE12-BEC898AFE674}" srcId="{5AB7FDF4-85C6-4EAC-8861-D08979A3EA91}" destId="{D5CB1C0F-EA7B-4E94-AE71-2A290B85FB20}" srcOrd="3" destOrd="0" parTransId="{E3A6357E-DF29-4D7F-A5B5-7111F1B69B6C}" sibTransId="{63137C08-4ABA-4DE7-B208-4876B3904F1B}"/>
    <dgm:cxn modelId="{9317E446-3438-4BD2-9D92-392D29199E68}" type="presOf" srcId="{5AB7FDF4-85C6-4EAC-8861-D08979A3EA91}" destId="{2345554E-BE32-44C2-A372-345CB8DD6DA5}" srcOrd="0" destOrd="0" presId="urn:microsoft.com/office/officeart/2018/5/layout/CenteredIconLabelDescriptionList"/>
    <dgm:cxn modelId="{8E73886A-EB7D-49C4-8C98-0A0AAEC0728A}" type="presOf" srcId="{FDE8B5DD-309D-4A2E-9288-99C314848BE4}" destId="{78D05D0C-801B-4AAA-B2EA-CE4555556B80}" srcOrd="0" destOrd="0" presId="urn:microsoft.com/office/officeart/2018/5/layout/CenteredIconLabelDescriptionList"/>
    <dgm:cxn modelId="{47290E78-9A23-4EF2-AB02-66D57179FC61}" type="presOf" srcId="{C1D5C0D1-875F-4481-B58F-F94E573A36D8}" destId="{654428EE-92C8-425E-97AF-7AA9383722A8}" srcOrd="0" destOrd="0" presId="urn:microsoft.com/office/officeart/2018/5/layout/CenteredIconLabelDescriptionList"/>
    <dgm:cxn modelId="{ED960580-64CA-4750-B137-3A9093FDC09C}" type="presOf" srcId="{EBCBE4EF-E3E2-4FA6-AD0F-25E25EA17770}" destId="{D2B4BFBD-7FF4-4CF8-A04F-50A2E1B1CEDA}" srcOrd="0" destOrd="3" presId="urn:microsoft.com/office/officeart/2018/5/layout/CenteredIconLabelDescriptionList"/>
    <dgm:cxn modelId="{E6CA2B88-3597-44BC-B700-06C5C6A89684}" srcId="{C1D5C0D1-875F-4481-B58F-F94E573A36D8}" destId="{8197212B-308D-48AC-9FB5-527EC9870E6F}" srcOrd="1" destOrd="0" parTransId="{F86EE95C-69A3-4F9F-B08F-4007F4F4D2D7}" sibTransId="{5C34F9F8-FB1F-44CE-91D1-0538698E2FE1}"/>
    <dgm:cxn modelId="{54615A9E-30CB-401A-A6EF-7B4FB42E2B2E}" srcId="{FDE8B5DD-309D-4A2E-9288-99C314848BE4}" destId="{E6D8470B-17CB-4952-B6FB-31816D22A27D}" srcOrd="0" destOrd="0" parTransId="{A420DB90-953B-4B99-86E8-240BD26206D7}" sibTransId="{A6298DC4-966C-4AEF-B5D8-8978246FDBBF}"/>
    <dgm:cxn modelId="{98B41DAA-F132-422D-B808-FAD8F3EBB6D3}" srcId="{FDE8B5DD-309D-4A2E-9288-99C314848BE4}" destId="{5F67CE3D-6705-4568-9C89-85DA6AAFE39F}" srcOrd="1" destOrd="0" parTransId="{9F59A565-D8EA-4033-B343-0988F99B0BE7}" sibTransId="{6B4457CF-AC6F-42D8-914F-C2BDEE0F41B4}"/>
    <dgm:cxn modelId="{C1FB95B2-9BB6-4CB4-9B57-1D0139EC8B41}" srcId="{C1D5C0D1-875F-4481-B58F-F94E573A36D8}" destId="{01E967A8-2B7B-472D-BDD7-4DE09FEAA11B}" srcOrd="2" destOrd="0" parTransId="{B4B60CDE-2F42-4776-B452-FCCC636AA0F1}" sibTransId="{270594EA-C33E-41D2-BD0C-C6FF45547E9C}"/>
    <dgm:cxn modelId="{B9F6C9B2-E4BF-4173-A52E-B898A97C5C49}" srcId="{5AB7FDF4-85C6-4EAC-8861-D08979A3EA91}" destId="{8491F54B-F26B-44CF-8374-26B2A89D7AD2}" srcOrd="0" destOrd="0" parTransId="{B5042942-2BB0-458F-8ED0-F99B857134AE}" sibTransId="{EF7C9705-D222-4CEE-B568-D6915CE5FE9C}"/>
    <dgm:cxn modelId="{EEE00EE3-F003-4439-8C51-CCB30DA553DA}" type="presOf" srcId="{E6D8470B-17CB-4952-B6FB-31816D22A27D}" destId="{D2B4BFBD-7FF4-4CF8-A04F-50A2E1B1CEDA}" srcOrd="0" destOrd="0" presId="urn:microsoft.com/office/officeart/2018/5/layout/CenteredIconLabelDescriptionList"/>
    <dgm:cxn modelId="{EB9A96ED-E09E-4125-B70C-DCC4A2DFF35C}" srcId="{5AB7FDF4-85C6-4EAC-8861-D08979A3EA91}" destId="{C1D5C0D1-875F-4481-B58F-F94E573A36D8}" srcOrd="2" destOrd="0" parTransId="{03F2DCA2-9FD8-405B-96B7-9A8DE2C9E6B1}" sibTransId="{45219DBD-ABB1-4963-A32B-8675D3259DA8}"/>
    <dgm:cxn modelId="{69BE08EF-B806-46AC-A65D-A7B0498A43DF}" type="presOf" srcId="{D5CB1C0F-EA7B-4E94-AE71-2A290B85FB20}" destId="{A1BBCB88-8204-449D-909D-34730C1A2F80}" srcOrd="0" destOrd="0" presId="urn:microsoft.com/office/officeart/2018/5/layout/CenteredIconLabelDescriptionList"/>
    <dgm:cxn modelId="{E6B4B1F7-B12E-433C-99E9-53E8575D674D}" type="presOf" srcId="{B394647E-3CE5-425F-A6DA-9C3503737321}" destId="{D2B4BFBD-7FF4-4CF8-A04F-50A2E1B1CEDA}" srcOrd="0" destOrd="2" presId="urn:microsoft.com/office/officeart/2018/5/layout/CenteredIconLabelDescriptionList"/>
    <dgm:cxn modelId="{02093CF3-F021-4328-BEB9-91674EB0060D}" type="presParOf" srcId="{2345554E-BE32-44C2-A372-345CB8DD6DA5}" destId="{8D854C1F-C366-464F-BC91-62B4523E6CF6}" srcOrd="0" destOrd="0" presId="urn:microsoft.com/office/officeart/2018/5/layout/CenteredIconLabelDescriptionList"/>
    <dgm:cxn modelId="{4816CE30-2B6D-4954-BE6B-60B07346816E}" type="presParOf" srcId="{8D854C1F-C366-464F-BC91-62B4523E6CF6}" destId="{89A62945-0108-4E5C-B1F9-807B8BD509C7}" srcOrd="0" destOrd="0" presId="urn:microsoft.com/office/officeart/2018/5/layout/CenteredIconLabelDescriptionList"/>
    <dgm:cxn modelId="{E5004292-C042-4DEF-94D1-CF1538109610}" type="presParOf" srcId="{8D854C1F-C366-464F-BC91-62B4523E6CF6}" destId="{FF9BF26C-8C21-4AA9-9F68-8AF37594810C}" srcOrd="1" destOrd="0" presId="urn:microsoft.com/office/officeart/2018/5/layout/CenteredIconLabelDescriptionList"/>
    <dgm:cxn modelId="{11F9CD90-F437-4B80-8408-A45B2723C6C8}" type="presParOf" srcId="{8D854C1F-C366-464F-BC91-62B4523E6CF6}" destId="{DD52B205-7ABD-43E7-B9F7-50B4264D300B}" srcOrd="2" destOrd="0" presId="urn:microsoft.com/office/officeart/2018/5/layout/CenteredIconLabelDescriptionList"/>
    <dgm:cxn modelId="{CA81A7FF-44AB-43E7-8F5F-90656E864099}" type="presParOf" srcId="{8D854C1F-C366-464F-BC91-62B4523E6CF6}" destId="{B347BF1D-67F0-4E47-9F83-7F55B47A3F35}" srcOrd="3" destOrd="0" presId="urn:microsoft.com/office/officeart/2018/5/layout/CenteredIconLabelDescriptionList"/>
    <dgm:cxn modelId="{D6741353-88E8-4B1D-8080-34E3A22D7A4A}" type="presParOf" srcId="{8D854C1F-C366-464F-BC91-62B4523E6CF6}" destId="{359C3EA7-DB08-424A-9006-CCFE3DE851D0}" srcOrd="4" destOrd="0" presId="urn:microsoft.com/office/officeart/2018/5/layout/CenteredIconLabelDescriptionList"/>
    <dgm:cxn modelId="{6484317C-2D27-4FD9-9493-066C39670AF7}" type="presParOf" srcId="{2345554E-BE32-44C2-A372-345CB8DD6DA5}" destId="{E93F8192-0DF5-4B96-85EC-C20063C6FF2C}" srcOrd="1" destOrd="0" presId="urn:microsoft.com/office/officeart/2018/5/layout/CenteredIconLabelDescriptionList"/>
    <dgm:cxn modelId="{E5A8C67D-169C-4AD2-B7B0-9C8A4D061FE6}" type="presParOf" srcId="{2345554E-BE32-44C2-A372-345CB8DD6DA5}" destId="{93623666-E573-45E1-A825-43B81AF4201B}" srcOrd="2" destOrd="0" presId="urn:microsoft.com/office/officeart/2018/5/layout/CenteredIconLabelDescriptionList"/>
    <dgm:cxn modelId="{F967E02D-B087-4C3B-86D8-89CEE55614F7}" type="presParOf" srcId="{93623666-E573-45E1-A825-43B81AF4201B}" destId="{C010DFE0-8F86-453D-9589-A08630D1E523}" srcOrd="0" destOrd="0" presId="urn:microsoft.com/office/officeart/2018/5/layout/CenteredIconLabelDescriptionList"/>
    <dgm:cxn modelId="{68F53CA3-EE83-4CB0-AB87-CDB849647A07}" type="presParOf" srcId="{93623666-E573-45E1-A825-43B81AF4201B}" destId="{58BFE30E-D75F-4194-B949-D35B9D228958}" srcOrd="1" destOrd="0" presId="urn:microsoft.com/office/officeart/2018/5/layout/CenteredIconLabelDescriptionList"/>
    <dgm:cxn modelId="{23CB920E-C5AC-41C4-93E2-C87188E1DCC1}" type="presParOf" srcId="{93623666-E573-45E1-A825-43B81AF4201B}" destId="{78D05D0C-801B-4AAA-B2EA-CE4555556B80}" srcOrd="2" destOrd="0" presId="urn:microsoft.com/office/officeart/2018/5/layout/CenteredIconLabelDescriptionList"/>
    <dgm:cxn modelId="{F652949D-B0EF-4F09-8D22-453E8A1F5BEC}" type="presParOf" srcId="{93623666-E573-45E1-A825-43B81AF4201B}" destId="{3296A35F-3D69-40F6-8C35-8BF3E8AF88AE}" srcOrd="3" destOrd="0" presId="urn:microsoft.com/office/officeart/2018/5/layout/CenteredIconLabelDescriptionList"/>
    <dgm:cxn modelId="{FAA39A1D-F5F4-459A-B655-C1806822BBA6}" type="presParOf" srcId="{93623666-E573-45E1-A825-43B81AF4201B}" destId="{D2B4BFBD-7FF4-4CF8-A04F-50A2E1B1CEDA}" srcOrd="4" destOrd="0" presId="urn:microsoft.com/office/officeart/2018/5/layout/CenteredIconLabelDescriptionList"/>
    <dgm:cxn modelId="{A82B9988-5583-4777-A51F-BF3191429474}" type="presParOf" srcId="{2345554E-BE32-44C2-A372-345CB8DD6DA5}" destId="{2DB1E3E6-C608-4A12-85EF-F5AC44B33BD2}" srcOrd="3" destOrd="0" presId="urn:microsoft.com/office/officeart/2018/5/layout/CenteredIconLabelDescriptionList"/>
    <dgm:cxn modelId="{310E1DD1-BA0E-44A3-A807-21BBE92745BF}" type="presParOf" srcId="{2345554E-BE32-44C2-A372-345CB8DD6DA5}" destId="{CFE224F0-20B5-43E0-9FA0-D33DFA33C4D0}" srcOrd="4" destOrd="0" presId="urn:microsoft.com/office/officeart/2018/5/layout/CenteredIconLabelDescriptionList"/>
    <dgm:cxn modelId="{CFCD88F4-ADA8-4ECC-9E91-C063F66E6E7E}" type="presParOf" srcId="{CFE224F0-20B5-43E0-9FA0-D33DFA33C4D0}" destId="{4DA8A4E3-A22A-49AE-8EF0-F61D422B749D}" srcOrd="0" destOrd="0" presId="urn:microsoft.com/office/officeart/2018/5/layout/CenteredIconLabelDescriptionList"/>
    <dgm:cxn modelId="{C2DF46A8-F704-4718-A646-D6007CF62F76}" type="presParOf" srcId="{CFE224F0-20B5-43E0-9FA0-D33DFA33C4D0}" destId="{44434AA0-78FE-4D76-9A1D-AAB595C483E3}" srcOrd="1" destOrd="0" presId="urn:microsoft.com/office/officeart/2018/5/layout/CenteredIconLabelDescriptionList"/>
    <dgm:cxn modelId="{15706FE7-938C-428B-A474-2B2DBB3E4F5D}" type="presParOf" srcId="{CFE224F0-20B5-43E0-9FA0-D33DFA33C4D0}" destId="{654428EE-92C8-425E-97AF-7AA9383722A8}" srcOrd="2" destOrd="0" presId="urn:microsoft.com/office/officeart/2018/5/layout/CenteredIconLabelDescriptionList"/>
    <dgm:cxn modelId="{9734F123-837A-4283-8922-654FC89A7A87}" type="presParOf" srcId="{CFE224F0-20B5-43E0-9FA0-D33DFA33C4D0}" destId="{E555F998-2E76-4036-943F-2ADA099832CE}" srcOrd="3" destOrd="0" presId="urn:microsoft.com/office/officeart/2018/5/layout/CenteredIconLabelDescriptionList"/>
    <dgm:cxn modelId="{3DCC0286-00C2-4412-A7BE-581C687B265F}" type="presParOf" srcId="{CFE224F0-20B5-43E0-9FA0-D33DFA33C4D0}" destId="{670DC132-B8CC-4D81-955A-9A9747C7C139}" srcOrd="4" destOrd="0" presId="urn:microsoft.com/office/officeart/2018/5/layout/CenteredIconLabelDescriptionList"/>
    <dgm:cxn modelId="{E39403CF-E86B-4CF9-A897-C0B2B1F9498B}" type="presParOf" srcId="{2345554E-BE32-44C2-A372-345CB8DD6DA5}" destId="{16498B53-5651-4E97-A61D-9887D36259D9}" srcOrd="5" destOrd="0" presId="urn:microsoft.com/office/officeart/2018/5/layout/CenteredIconLabelDescriptionList"/>
    <dgm:cxn modelId="{E9CC9A08-8EC2-4F2E-9D48-70CF4719A2A9}" type="presParOf" srcId="{2345554E-BE32-44C2-A372-345CB8DD6DA5}" destId="{316AE9CB-FF0F-4141-B3E6-E641C975E479}" srcOrd="6" destOrd="0" presId="urn:microsoft.com/office/officeart/2018/5/layout/CenteredIconLabelDescriptionList"/>
    <dgm:cxn modelId="{EBF0C8B3-146D-4B46-BD54-43EF508AF8FC}" type="presParOf" srcId="{316AE9CB-FF0F-4141-B3E6-E641C975E479}" destId="{8667B554-DF62-4FDF-B630-2A758AA5AD3D}" srcOrd="0" destOrd="0" presId="urn:microsoft.com/office/officeart/2018/5/layout/CenteredIconLabelDescriptionList"/>
    <dgm:cxn modelId="{D2CEA90C-D514-49AC-BC0F-B07F125C6696}" type="presParOf" srcId="{316AE9CB-FF0F-4141-B3E6-E641C975E479}" destId="{D6B537A1-BCBB-42F1-A0B4-F4A68EC05EC5}" srcOrd="1" destOrd="0" presId="urn:microsoft.com/office/officeart/2018/5/layout/CenteredIconLabelDescriptionList"/>
    <dgm:cxn modelId="{3006E778-7144-4F22-8A8C-957BE61C2215}" type="presParOf" srcId="{316AE9CB-FF0F-4141-B3E6-E641C975E479}" destId="{A1BBCB88-8204-449D-909D-34730C1A2F80}" srcOrd="2" destOrd="0" presId="urn:microsoft.com/office/officeart/2018/5/layout/CenteredIconLabelDescriptionList"/>
    <dgm:cxn modelId="{3D9E4A91-5672-435D-888B-F1E2BC9A0093}" type="presParOf" srcId="{316AE9CB-FF0F-4141-B3E6-E641C975E479}" destId="{62ECF5FE-3828-46C2-83C6-96801BE80E94}" srcOrd="3" destOrd="0" presId="urn:microsoft.com/office/officeart/2018/5/layout/CenteredIconLabelDescriptionList"/>
    <dgm:cxn modelId="{61C9F168-E565-430B-9AE6-262812CC0BD8}" type="presParOf" srcId="{316AE9CB-FF0F-4141-B3E6-E641C975E479}" destId="{0531019C-EADC-4BDC-A87B-DB359631D52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32B13-9D43-4D55-A0D3-0A07E2D80B36}" type="doc">
      <dgm:prSet loTypeId="urn:microsoft.com/office/officeart/2017/3/layout/DropPinTimeline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E70E2-8178-4795-8FF7-0C526E1FD25D}">
      <dgm:prSet/>
      <dgm:spPr/>
      <dgm:t>
        <a:bodyPr/>
        <a:lstStyle/>
        <a:p>
          <a:pPr>
            <a:defRPr b="1"/>
          </a:pPr>
          <a:r>
            <a:rPr lang="en-US"/>
            <a:t>Aug. 31, 2023</a:t>
          </a:r>
        </a:p>
      </dgm:t>
    </dgm:pt>
    <dgm:pt modelId="{29019898-2A3F-4C74-9273-5163207A6250}" type="parTrans" cxnId="{E1589812-26C0-4CD3-8779-AF51954877C0}">
      <dgm:prSet/>
      <dgm:spPr/>
      <dgm:t>
        <a:bodyPr/>
        <a:lstStyle/>
        <a:p>
          <a:endParaRPr lang="en-US"/>
        </a:p>
      </dgm:t>
    </dgm:pt>
    <dgm:pt modelId="{16CF6B9E-61C3-4DD8-B888-CF2208370117}" type="sibTrans" cxnId="{E1589812-26C0-4CD3-8779-AF51954877C0}">
      <dgm:prSet/>
      <dgm:spPr/>
      <dgm:t>
        <a:bodyPr/>
        <a:lstStyle/>
        <a:p>
          <a:endParaRPr lang="en-US"/>
        </a:p>
      </dgm:t>
    </dgm:pt>
    <dgm:pt modelId="{39A25281-5E70-4D14-A34C-C02EDD6941E3}">
      <dgm:prSet/>
      <dgm:spPr/>
      <dgm:t>
        <a:bodyPr/>
        <a:lstStyle/>
        <a:p>
          <a:r>
            <a:rPr lang="en-US"/>
            <a:t>Primary Care Reform Collaborative Working Group Kickoff Meeting</a:t>
          </a:r>
        </a:p>
      </dgm:t>
    </dgm:pt>
    <dgm:pt modelId="{CE548FAD-DA34-47FF-9180-C37B0528C7DE}" type="parTrans" cxnId="{2EE82D7D-1C17-45E6-BB3D-51B0F66E54F8}">
      <dgm:prSet/>
      <dgm:spPr/>
      <dgm:t>
        <a:bodyPr/>
        <a:lstStyle/>
        <a:p>
          <a:endParaRPr lang="en-US"/>
        </a:p>
      </dgm:t>
    </dgm:pt>
    <dgm:pt modelId="{BDF9E18A-3F24-4897-A25D-778E84BA9CAB}" type="sibTrans" cxnId="{2EE82D7D-1C17-45E6-BB3D-51B0F66E54F8}">
      <dgm:prSet/>
      <dgm:spPr/>
      <dgm:t>
        <a:bodyPr/>
        <a:lstStyle/>
        <a:p>
          <a:endParaRPr lang="en-US"/>
        </a:p>
      </dgm:t>
    </dgm:pt>
    <dgm:pt modelId="{8A74BBE1-DAE7-4EFB-86DC-4BA174DB3820}">
      <dgm:prSet/>
      <dgm:spPr/>
      <dgm:t>
        <a:bodyPr/>
        <a:lstStyle/>
        <a:p>
          <a:pPr>
            <a:defRPr b="1"/>
          </a:pPr>
          <a:r>
            <a:rPr lang="en-US"/>
            <a:t>Sept. 20, 2023</a:t>
          </a:r>
        </a:p>
      </dgm:t>
    </dgm:pt>
    <dgm:pt modelId="{1C22D718-D054-450C-A4B5-2003457C7B96}" type="parTrans" cxnId="{BE27C4C4-A361-46CD-90D0-43124CA00676}">
      <dgm:prSet/>
      <dgm:spPr/>
      <dgm:t>
        <a:bodyPr/>
        <a:lstStyle/>
        <a:p>
          <a:endParaRPr lang="en-US"/>
        </a:p>
      </dgm:t>
    </dgm:pt>
    <dgm:pt modelId="{580AC988-5C3C-432B-80CF-CA7064B7237C}" type="sibTrans" cxnId="{BE27C4C4-A361-46CD-90D0-43124CA00676}">
      <dgm:prSet/>
      <dgm:spPr/>
      <dgm:t>
        <a:bodyPr/>
        <a:lstStyle/>
        <a:p>
          <a:endParaRPr lang="en-US"/>
        </a:p>
      </dgm:t>
    </dgm:pt>
    <dgm:pt modelId="{1FF0949D-7E0B-410D-84A9-D216326C32D6}">
      <dgm:prSet/>
      <dgm:spPr/>
      <dgm:t>
        <a:bodyPr/>
        <a:lstStyle/>
        <a:p>
          <a:r>
            <a:rPr lang="en-US"/>
            <a:t>Working Group Meeting #2</a:t>
          </a:r>
        </a:p>
      </dgm:t>
    </dgm:pt>
    <dgm:pt modelId="{CDE74C91-0B82-43C4-9984-FD3B4B64759F}" type="parTrans" cxnId="{99C6ABE0-C423-4333-85E4-E076C5A7E79C}">
      <dgm:prSet/>
      <dgm:spPr/>
      <dgm:t>
        <a:bodyPr/>
        <a:lstStyle/>
        <a:p>
          <a:endParaRPr lang="en-US"/>
        </a:p>
      </dgm:t>
    </dgm:pt>
    <dgm:pt modelId="{AECC8C1B-32A6-4324-8147-3AB7D6E8894E}" type="sibTrans" cxnId="{99C6ABE0-C423-4333-85E4-E076C5A7E79C}">
      <dgm:prSet/>
      <dgm:spPr/>
      <dgm:t>
        <a:bodyPr/>
        <a:lstStyle/>
        <a:p>
          <a:endParaRPr lang="en-US"/>
        </a:p>
      </dgm:t>
    </dgm:pt>
    <dgm:pt modelId="{CE9A56D0-D261-4370-BE80-10A87347C6B2}">
      <dgm:prSet/>
      <dgm:spPr/>
      <dgm:t>
        <a:bodyPr/>
        <a:lstStyle/>
        <a:p>
          <a:pPr>
            <a:defRPr b="1"/>
          </a:pPr>
          <a:r>
            <a:rPr lang="en-US"/>
            <a:t>Oct. 10, 2023</a:t>
          </a:r>
        </a:p>
      </dgm:t>
    </dgm:pt>
    <dgm:pt modelId="{CBF59279-9221-4CFD-9F3C-0D6564E01253}" type="parTrans" cxnId="{786B2CDC-EFA8-4396-AF19-50932517FC62}">
      <dgm:prSet/>
      <dgm:spPr/>
      <dgm:t>
        <a:bodyPr/>
        <a:lstStyle/>
        <a:p>
          <a:endParaRPr lang="en-US"/>
        </a:p>
      </dgm:t>
    </dgm:pt>
    <dgm:pt modelId="{89E567FF-5584-4768-82FC-0E5662FF6677}" type="sibTrans" cxnId="{786B2CDC-EFA8-4396-AF19-50932517FC62}">
      <dgm:prSet/>
      <dgm:spPr/>
      <dgm:t>
        <a:bodyPr/>
        <a:lstStyle/>
        <a:p>
          <a:endParaRPr lang="en-US"/>
        </a:p>
      </dgm:t>
    </dgm:pt>
    <dgm:pt modelId="{2E8F318E-0B5B-4B7E-B8A1-67C8CC572C6C}">
      <dgm:prSet/>
      <dgm:spPr/>
      <dgm:t>
        <a:bodyPr/>
        <a:lstStyle/>
        <a:p>
          <a:r>
            <a:rPr lang="en-US"/>
            <a:t>Working Group Meeting #3</a:t>
          </a:r>
        </a:p>
      </dgm:t>
    </dgm:pt>
    <dgm:pt modelId="{3DC0B139-61B1-440A-BD29-3B21907555D8}" type="parTrans" cxnId="{7B7E0C74-081E-4D38-8891-096825ECC669}">
      <dgm:prSet/>
      <dgm:spPr/>
      <dgm:t>
        <a:bodyPr/>
        <a:lstStyle/>
        <a:p>
          <a:endParaRPr lang="en-US"/>
        </a:p>
      </dgm:t>
    </dgm:pt>
    <dgm:pt modelId="{27B2F68B-D7CC-4E59-9250-A976F5EB9E80}" type="sibTrans" cxnId="{7B7E0C74-081E-4D38-8891-096825ECC669}">
      <dgm:prSet/>
      <dgm:spPr/>
      <dgm:t>
        <a:bodyPr/>
        <a:lstStyle/>
        <a:p>
          <a:endParaRPr lang="en-US"/>
        </a:p>
      </dgm:t>
    </dgm:pt>
    <dgm:pt modelId="{4D3B801C-D6BD-45AA-B83A-4A243864B6E5}">
      <dgm:prSet/>
      <dgm:spPr/>
      <dgm:t>
        <a:bodyPr/>
        <a:lstStyle/>
        <a:p>
          <a:pPr>
            <a:defRPr b="1"/>
          </a:pPr>
          <a:r>
            <a:rPr lang="en-US"/>
            <a:t>Nov. 29, 2023</a:t>
          </a:r>
        </a:p>
      </dgm:t>
    </dgm:pt>
    <dgm:pt modelId="{33CBF2A1-A177-4C48-8DB8-8A480937F00E}" type="parTrans" cxnId="{7E17BFAA-3D90-410F-A804-EE604B1BB5B7}">
      <dgm:prSet/>
      <dgm:spPr/>
      <dgm:t>
        <a:bodyPr/>
        <a:lstStyle/>
        <a:p>
          <a:endParaRPr lang="en-US"/>
        </a:p>
      </dgm:t>
    </dgm:pt>
    <dgm:pt modelId="{0992BF9F-A117-43E9-8446-06F94070921B}" type="sibTrans" cxnId="{7E17BFAA-3D90-410F-A804-EE604B1BB5B7}">
      <dgm:prSet/>
      <dgm:spPr/>
      <dgm:t>
        <a:bodyPr/>
        <a:lstStyle/>
        <a:p>
          <a:endParaRPr lang="en-US"/>
        </a:p>
      </dgm:t>
    </dgm:pt>
    <dgm:pt modelId="{02F2F774-164E-4221-9DD4-CA6F42B4937E}">
      <dgm:prSet/>
      <dgm:spPr/>
      <dgm:t>
        <a:bodyPr/>
        <a:lstStyle/>
        <a:p>
          <a:r>
            <a:rPr lang="en-US"/>
            <a:t>Working Group Meeting #5</a:t>
          </a:r>
        </a:p>
      </dgm:t>
    </dgm:pt>
    <dgm:pt modelId="{CDF4B5A2-3029-4F42-8E21-99402455F971}" type="parTrans" cxnId="{89F10D9E-530B-4867-B436-8165BC658917}">
      <dgm:prSet/>
      <dgm:spPr/>
      <dgm:t>
        <a:bodyPr/>
        <a:lstStyle/>
        <a:p>
          <a:endParaRPr lang="en-US"/>
        </a:p>
      </dgm:t>
    </dgm:pt>
    <dgm:pt modelId="{7E237C17-7EA4-47E4-BE61-6B1F5994A2A2}" type="sibTrans" cxnId="{89F10D9E-530B-4867-B436-8165BC658917}">
      <dgm:prSet/>
      <dgm:spPr/>
      <dgm:t>
        <a:bodyPr/>
        <a:lstStyle/>
        <a:p>
          <a:endParaRPr lang="en-US"/>
        </a:p>
      </dgm:t>
    </dgm:pt>
    <dgm:pt modelId="{688B478A-0333-4E01-A88C-1D6FEE8CBF96}">
      <dgm:prSet/>
      <dgm:spPr/>
      <dgm:t>
        <a:bodyPr/>
        <a:lstStyle/>
        <a:p>
          <a:pPr>
            <a:defRPr b="1"/>
          </a:pPr>
          <a:r>
            <a:rPr lang="en-US"/>
            <a:t>Nov. 1, 2023</a:t>
          </a:r>
        </a:p>
      </dgm:t>
    </dgm:pt>
    <dgm:pt modelId="{81560CE0-9FA5-4EDB-824D-17D613D6D646}" type="parTrans" cxnId="{5F9ECEAF-08F8-4C06-9E43-57EC23B70CA8}">
      <dgm:prSet/>
      <dgm:spPr/>
      <dgm:t>
        <a:bodyPr/>
        <a:lstStyle/>
        <a:p>
          <a:endParaRPr lang="en-US"/>
        </a:p>
      </dgm:t>
    </dgm:pt>
    <dgm:pt modelId="{64527CDE-EB69-4C62-9B64-67DF2ADFD97A}" type="sibTrans" cxnId="{5F9ECEAF-08F8-4C06-9E43-57EC23B70CA8}">
      <dgm:prSet/>
      <dgm:spPr/>
      <dgm:t>
        <a:bodyPr/>
        <a:lstStyle/>
        <a:p>
          <a:endParaRPr lang="en-US"/>
        </a:p>
      </dgm:t>
    </dgm:pt>
    <dgm:pt modelId="{A1296942-22FD-4BE2-BBB6-3CCA3D31F8FA}">
      <dgm:prSet/>
      <dgm:spPr/>
      <dgm:t>
        <a:bodyPr/>
        <a:lstStyle/>
        <a:p>
          <a:r>
            <a:rPr lang="en-US"/>
            <a:t>Working Group Meeting #4</a:t>
          </a:r>
        </a:p>
      </dgm:t>
    </dgm:pt>
    <dgm:pt modelId="{A819A19A-D522-44C6-A966-F75447AD4B11}" type="parTrans" cxnId="{5EB1DA36-2D0A-48A8-B489-8BFD583175DE}">
      <dgm:prSet/>
      <dgm:spPr/>
      <dgm:t>
        <a:bodyPr/>
        <a:lstStyle/>
        <a:p>
          <a:endParaRPr lang="en-US"/>
        </a:p>
      </dgm:t>
    </dgm:pt>
    <dgm:pt modelId="{B3E25EE8-D3F3-42D8-A3CD-E3A40ED325D2}" type="sibTrans" cxnId="{5EB1DA36-2D0A-48A8-B489-8BFD583175DE}">
      <dgm:prSet/>
      <dgm:spPr/>
      <dgm:t>
        <a:bodyPr/>
        <a:lstStyle/>
        <a:p>
          <a:endParaRPr lang="en-US"/>
        </a:p>
      </dgm:t>
    </dgm:pt>
    <dgm:pt modelId="{2F58672B-7C30-402C-8FCB-FAE2682F4BE2}">
      <dgm:prSet/>
      <dgm:spPr/>
      <dgm:t>
        <a:bodyPr/>
        <a:lstStyle/>
        <a:p>
          <a:r>
            <a:rPr lang="en-US"/>
            <a:t>Presentation of Environmental Scan</a:t>
          </a:r>
        </a:p>
      </dgm:t>
    </dgm:pt>
    <dgm:pt modelId="{1F510907-889E-48B9-AEFB-9FF287106C21}" type="parTrans" cxnId="{5C58B233-A0CE-4351-9E7D-D96D5A39AA45}">
      <dgm:prSet/>
      <dgm:spPr/>
      <dgm:t>
        <a:bodyPr/>
        <a:lstStyle/>
        <a:p>
          <a:endParaRPr lang="en-US"/>
        </a:p>
      </dgm:t>
    </dgm:pt>
    <dgm:pt modelId="{9FA6CE64-63F5-4431-82CF-364DD5372BDF}" type="sibTrans" cxnId="{5C58B233-A0CE-4351-9E7D-D96D5A39AA45}">
      <dgm:prSet/>
      <dgm:spPr/>
      <dgm:t>
        <a:bodyPr/>
        <a:lstStyle/>
        <a:p>
          <a:endParaRPr lang="en-US"/>
        </a:p>
      </dgm:t>
    </dgm:pt>
    <dgm:pt modelId="{8B90AA6D-CA28-4642-B4B7-CF767A894F4A}">
      <dgm:prSet/>
      <dgm:spPr/>
      <dgm:t>
        <a:bodyPr/>
        <a:lstStyle/>
        <a:p>
          <a:pPr>
            <a:defRPr b="1"/>
          </a:pPr>
          <a:r>
            <a:rPr lang="en-US" dirty="0"/>
            <a:t>Jan. 11, 2023</a:t>
          </a:r>
        </a:p>
      </dgm:t>
    </dgm:pt>
    <dgm:pt modelId="{7718BA68-4D9E-443F-8386-7AAA8D65BD53}" type="parTrans" cxnId="{EE2BE881-D2D0-4A47-BA35-3F7158373B67}">
      <dgm:prSet/>
      <dgm:spPr/>
      <dgm:t>
        <a:bodyPr/>
        <a:lstStyle/>
        <a:p>
          <a:endParaRPr lang="en-US"/>
        </a:p>
      </dgm:t>
    </dgm:pt>
    <dgm:pt modelId="{CFBE6007-C1B4-4DFA-8885-7D477269A2D7}" type="sibTrans" cxnId="{EE2BE881-D2D0-4A47-BA35-3F7158373B67}">
      <dgm:prSet/>
      <dgm:spPr/>
      <dgm:t>
        <a:bodyPr/>
        <a:lstStyle/>
        <a:p>
          <a:endParaRPr lang="en-US"/>
        </a:p>
      </dgm:t>
    </dgm:pt>
    <dgm:pt modelId="{B6A2700B-6151-49B1-AADF-1520B1446DAD}">
      <dgm:prSet/>
      <dgm:spPr/>
      <dgm:t>
        <a:bodyPr/>
        <a:lstStyle/>
        <a:p>
          <a:r>
            <a:rPr lang="en-US"/>
            <a:t>Final Working Group Meeting</a:t>
          </a:r>
        </a:p>
      </dgm:t>
    </dgm:pt>
    <dgm:pt modelId="{BCF09E12-AAA5-40BF-A345-BF426875F357}" type="parTrans" cxnId="{4C9B01EE-A8BC-4F8A-8E37-DCCE3F1E7E77}">
      <dgm:prSet/>
      <dgm:spPr/>
      <dgm:t>
        <a:bodyPr/>
        <a:lstStyle/>
        <a:p>
          <a:endParaRPr lang="en-US"/>
        </a:p>
      </dgm:t>
    </dgm:pt>
    <dgm:pt modelId="{6552C00A-3947-480F-9E66-33C26FCE0966}" type="sibTrans" cxnId="{4C9B01EE-A8BC-4F8A-8E37-DCCE3F1E7E77}">
      <dgm:prSet/>
      <dgm:spPr/>
      <dgm:t>
        <a:bodyPr/>
        <a:lstStyle/>
        <a:p>
          <a:endParaRPr lang="en-US"/>
        </a:p>
      </dgm:t>
    </dgm:pt>
    <dgm:pt modelId="{4F9DBC42-E7FC-4284-81C4-48DDA868AD17}">
      <dgm:prSet/>
      <dgm:spPr/>
      <dgm:t>
        <a:bodyPr/>
        <a:lstStyle/>
        <a:p>
          <a:r>
            <a:rPr lang="en-US"/>
            <a:t>Presentation of Interview Findings</a:t>
          </a:r>
        </a:p>
      </dgm:t>
    </dgm:pt>
    <dgm:pt modelId="{3C07F16D-AC2F-4C1D-9658-73DF556C2B4C}" type="parTrans" cxnId="{C2676449-BFFE-44CF-AF1C-AB138672FA03}">
      <dgm:prSet/>
      <dgm:spPr/>
      <dgm:t>
        <a:bodyPr/>
        <a:lstStyle/>
        <a:p>
          <a:endParaRPr lang="en-US"/>
        </a:p>
      </dgm:t>
    </dgm:pt>
    <dgm:pt modelId="{034D9CB4-908A-4E3A-AC95-D12E2A8314F8}" type="sibTrans" cxnId="{C2676449-BFFE-44CF-AF1C-AB138672FA03}">
      <dgm:prSet/>
      <dgm:spPr/>
      <dgm:t>
        <a:bodyPr/>
        <a:lstStyle/>
        <a:p>
          <a:endParaRPr lang="en-US"/>
        </a:p>
      </dgm:t>
    </dgm:pt>
    <dgm:pt modelId="{5540070F-E245-4427-827E-A4D4E4D11F4A}">
      <dgm:prSet/>
      <dgm:spPr/>
      <dgm:t>
        <a:bodyPr/>
        <a:lstStyle/>
        <a:p>
          <a:pPr>
            <a:defRPr b="1"/>
          </a:pPr>
          <a:r>
            <a:rPr lang="en-US"/>
            <a:t>Nov. 2, 2023</a:t>
          </a:r>
        </a:p>
      </dgm:t>
    </dgm:pt>
    <dgm:pt modelId="{99DCDE3F-9016-451B-81D3-F02A3847D2E9}" type="parTrans" cxnId="{C3B54515-AC74-4BA6-A928-0FF54FB7F065}">
      <dgm:prSet/>
      <dgm:spPr/>
      <dgm:t>
        <a:bodyPr/>
        <a:lstStyle/>
        <a:p>
          <a:endParaRPr lang="en-US"/>
        </a:p>
      </dgm:t>
    </dgm:pt>
    <dgm:pt modelId="{FBD90B94-91C1-4A20-B266-B4B96668C184}" type="sibTrans" cxnId="{C3B54515-AC74-4BA6-A928-0FF54FB7F065}">
      <dgm:prSet/>
      <dgm:spPr/>
      <dgm:t>
        <a:bodyPr/>
        <a:lstStyle/>
        <a:p>
          <a:endParaRPr lang="en-US"/>
        </a:p>
      </dgm:t>
    </dgm:pt>
    <dgm:pt modelId="{C29C49F2-DD61-4F3B-9E3D-6274DAFEBB58}">
      <dgm:prSet/>
      <dgm:spPr/>
      <dgm:t>
        <a:bodyPr/>
        <a:lstStyle/>
        <a:p>
          <a:r>
            <a:rPr lang="en-US"/>
            <a:t>State Org. Stakeholder Interview</a:t>
          </a:r>
        </a:p>
      </dgm:t>
    </dgm:pt>
    <dgm:pt modelId="{08CFF878-1912-4796-8040-FA347DB02E74}" type="parTrans" cxnId="{4DECD121-1ADF-4EB0-BC5B-16EADC2EF30C}">
      <dgm:prSet/>
      <dgm:spPr/>
      <dgm:t>
        <a:bodyPr/>
        <a:lstStyle/>
        <a:p>
          <a:endParaRPr lang="en-US"/>
        </a:p>
      </dgm:t>
    </dgm:pt>
    <dgm:pt modelId="{E528DEE9-3D1C-4466-BA8C-064EDA7E845D}" type="sibTrans" cxnId="{4DECD121-1ADF-4EB0-BC5B-16EADC2EF30C}">
      <dgm:prSet/>
      <dgm:spPr/>
      <dgm:t>
        <a:bodyPr/>
        <a:lstStyle/>
        <a:p>
          <a:endParaRPr lang="en-US"/>
        </a:p>
      </dgm:t>
    </dgm:pt>
    <dgm:pt modelId="{F8A4735D-716E-4D2E-B4EB-7433CF878714}">
      <dgm:prSet/>
      <dgm:spPr/>
      <dgm:t>
        <a:bodyPr/>
        <a:lstStyle/>
        <a:p>
          <a:pPr>
            <a:defRPr b="1"/>
          </a:pPr>
          <a:r>
            <a:rPr lang="en-US"/>
            <a:t>Nov. 7. 2023</a:t>
          </a:r>
        </a:p>
      </dgm:t>
    </dgm:pt>
    <dgm:pt modelId="{92B16B07-901F-4F3D-8789-94595A616B9F}" type="parTrans" cxnId="{850F0AC7-77A3-44E2-BEF9-29433ECF2AE1}">
      <dgm:prSet/>
      <dgm:spPr/>
      <dgm:t>
        <a:bodyPr/>
        <a:lstStyle/>
        <a:p>
          <a:endParaRPr lang="en-US"/>
        </a:p>
      </dgm:t>
    </dgm:pt>
    <dgm:pt modelId="{74748228-5D30-4C81-A4B0-CFF6EB090361}" type="sibTrans" cxnId="{850F0AC7-77A3-44E2-BEF9-29433ECF2AE1}">
      <dgm:prSet/>
      <dgm:spPr/>
      <dgm:t>
        <a:bodyPr/>
        <a:lstStyle/>
        <a:p>
          <a:endParaRPr lang="en-US"/>
        </a:p>
      </dgm:t>
    </dgm:pt>
    <dgm:pt modelId="{063EE37A-56F0-418A-BEF4-058F0CBF658F}">
      <dgm:prSet/>
      <dgm:spPr/>
      <dgm:t>
        <a:bodyPr/>
        <a:lstStyle/>
        <a:p>
          <a:r>
            <a:rPr lang="en-US"/>
            <a:t>MCO Stakeholder Interview</a:t>
          </a:r>
        </a:p>
      </dgm:t>
    </dgm:pt>
    <dgm:pt modelId="{08713523-53EB-4230-8698-C2D902DFB033}" type="parTrans" cxnId="{346B42DB-ABCB-4E52-A47F-79032E6C3974}">
      <dgm:prSet/>
      <dgm:spPr/>
      <dgm:t>
        <a:bodyPr/>
        <a:lstStyle/>
        <a:p>
          <a:endParaRPr lang="en-US"/>
        </a:p>
      </dgm:t>
    </dgm:pt>
    <dgm:pt modelId="{9BF0CA38-3762-4BF5-939C-20CE8F2EEEEE}" type="sibTrans" cxnId="{346B42DB-ABCB-4E52-A47F-79032E6C3974}">
      <dgm:prSet/>
      <dgm:spPr/>
      <dgm:t>
        <a:bodyPr/>
        <a:lstStyle/>
        <a:p>
          <a:endParaRPr lang="en-US"/>
        </a:p>
      </dgm:t>
    </dgm:pt>
    <dgm:pt modelId="{41BAC322-A099-4E5B-BE32-CA91DFA39DDC}">
      <dgm:prSet/>
      <dgm:spPr/>
      <dgm:t>
        <a:bodyPr/>
        <a:lstStyle/>
        <a:p>
          <a:pPr>
            <a:defRPr b="1"/>
          </a:pPr>
          <a:r>
            <a:rPr lang="en-US"/>
            <a:t>Feb. 2024</a:t>
          </a:r>
        </a:p>
      </dgm:t>
    </dgm:pt>
    <dgm:pt modelId="{308B11A3-269D-4203-ADE5-A772C02E3205}" type="parTrans" cxnId="{EF033075-6827-4E18-8619-835BDFAD393F}">
      <dgm:prSet/>
      <dgm:spPr/>
      <dgm:t>
        <a:bodyPr/>
        <a:lstStyle/>
        <a:p>
          <a:endParaRPr lang="en-US"/>
        </a:p>
      </dgm:t>
    </dgm:pt>
    <dgm:pt modelId="{DD1B4F5A-2ADA-467B-AE02-CAD08203D0AC}" type="sibTrans" cxnId="{EF033075-6827-4E18-8619-835BDFAD393F}">
      <dgm:prSet/>
      <dgm:spPr/>
      <dgm:t>
        <a:bodyPr/>
        <a:lstStyle/>
        <a:p>
          <a:endParaRPr lang="en-US"/>
        </a:p>
      </dgm:t>
    </dgm:pt>
    <dgm:pt modelId="{EBA5668D-505E-4814-AB7D-C83F4AE88B15}">
      <dgm:prSet/>
      <dgm:spPr/>
      <dgm:t>
        <a:bodyPr/>
        <a:lstStyle/>
        <a:p>
          <a:r>
            <a:rPr lang="en-US"/>
            <a:t>Final Strategic Plan Report Due</a:t>
          </a:r>
        </a:p>
      </dgm:t>
    </dgm:pt>
    <dgm:pt modelId="{6EC542C4-26B0-41AA-BF92-588E3518B2C3}" type="parTrans" cxnId="{9BBCC0FB-99DE-49EC-937E-DA04C4EE6FD5}">
      <dgm:prSet/>
      <dgm:spPr/>
      <dgm:t>
        <a:bodyPr/>
        <a:lstStyle/>
        <a:p>
          <a:endParaRPr lang="en-US"/>
        </a:p>
      </dgm:t>
    </dgm:pt>
    <dgm:pt modelId="{EF27DCA4-E06E-4981-B088-C1836F2F5CEC}" type="sibTrans" cxnId="{9BBCC0FB-99DE-49EC-937E-DA04C4EE6FD5}">
      <dgm:prSet/>
      <dgm:spPr/>
      <dgm:t>
        <a:bodyPr/>
        <a:lstStyle/>
        <a:p>
          <a:endParaRPr lang="en-US"/>
        </a:p>
      </dgm:t>
    </dgm:pt>
    <dgm:pt modelId="{E0F12E0F-5981-4E7F-868C-D5A8231053F0}" type="pres">
      <dgm:prSet presAssocID="{E6732B13-9D43-4D55-A0D3-0A07E2D80B36}" presName="root" presStyleCnt="0">
        <dgm:presLayoutVars>
          <dgm:chMax/>
          <dgm:chPref/>
          <dgm:animLvl val="lvl"/>
        </dgm:presLayoutVars>
      </dgm:prSet>
      <dgm:spPr/>
    </dgm:pt>
    <dgm:pt modelId="{C4212C45-07F8-4457-B20B-5146035AF509}" type="pres">
      <dgm:prSet presAssocID="{E6732B13-9D43-4D55-A0D3-0A07E2D80B36}" presName="divider" presStyleLbl="fgAcc1" presStyleIdx="0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160F332-1CD7-47F8-83B7-94F8764E8A43}" type="pres">
      <dgm:prSet presAssocID="{E6732B13-9D43-4D55-A0D3-0A07E2D80B36}" presName="nodes" presStyleCnt="0">
        <dgm:presLayoutVars>
          <dgm:chMax/>
          <dgm:chPref/>
          <dgm:animLvl val="lvl"/>
        </dgm:presLayoutVars>
      </dgm:prSet>
      <dgm:spPr/>
    </dgm:pt>
    <dgm:pt modelId="{D43B5C4A-C50F-440D-8ED0-90356BC12F27}" type="pres">
      <dgm:prSet presAssocID="{5B0E70E2-8178-4795-8FF7-0C526E1FD25D}" presName="composite" presStyleCnt="0"/>
      <dgm:spPr/>
    </dgm:pt>
    <dgm:pt modelId="{F4F626B1-EBBB-40F8-BC67-C28473865D4A}" type="pres">
      <dgm:prSet presAssocID="{5B0E70E2-8178-4795-8FF7-0C526E1FD25D}" presName="ConnectorPoint" presStyleLbl="lnNode1" presStyleIdx="0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DDF98D0E-6245-4FC2-8178-E2DB4D60AC9A}" type="pres">
      <dgm:prSet presAssocID="{5B0E70E2-8178-4795-8FF7-0C526E1FD25D}" presName="DropPinPlaceHolder" presStyleCnt="0"/>
      <dgm:spPr/>
    </dgm:pt>
    <dgm:pt modelId="{7543C5C8-61FA-45D4-9D33-6468E9E2B92F}" type="pres">
      <dgm:prSet presAssocID="{5B0E70E2-8178-4795-8FF7-0C526E1FD25D}" presName="DropPin" presStyleLbl="alignNode1" presStyleIdx="0" presStyleCnt="9"/>
      <dgm:spPr/>
    </dgm:pt>
    <dgm:pt modelId="{A6E32A17-5647-4485-B332-124C1C8DE935}" type="pres">
      <dgm:prSet presAssocID="{5B0E70E2-8178-4795-8FF7-0C526E1FD25D}" presName="Ellipse" presStyleLbl="fgAcc1" presStyleIdx="1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8A511001-B3CB-4CAE-8882-2A8B838E2706}" type="pres">
      <dgm:prSet presAssocID="{5B0E70E2-8178-4795-8FF7-0C526E1FD25D}" presName="L2TextContainer" presStyleLbl="revTx" presStyleIdx="0" presStyleCnt="18">
        <dgm:presLayoutVars>
          <dgm:bulletEnabled val="1"/>
        </dgm:presLayoutVars>
      </dgm:prSet>
      <dgm:spPr/>
    </dgm:pt>
    <dgm:pt modelId="{38E37C09-67B0-46A4-847C-E911D96F23FF}" type="pres">
      <dgm:prSet presAssocID="{5B0E70E2-8178-4795-8FF7-0C526E1FD25D}" presName="L1TextContainer" presStyleLbl="revTx" presStyleIdx="1" presStyleCnt="18">
        <dgm:presLayoutVars>
          <dgm:chMax val="1"/>
          <dgm:chPref val="1"/>
          <dgm:bulletEnabled val="1"/>
        </dgm:presLayoutVars>
      </dgm:prSet>
      <dgm:spPr/>
    </dgm:pt>
    <dgm:pt modelId="{FB067238-E6E8-41C8-8538-CB1E19F3E33B}" type="pres">
      <dgm:prSet presAssocID="{5B0E70E2-8178-4795-8FF7-0C526E1FD25D}" presName="ConnectLine" presStyleLbl="sibTrans1D1" presStyleIdx="0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6DBF9D6-7A5B-4518-9112-0AC9C8ED9F41}" type="pres">
      <dgm:prSet presAssocID="{5B0E70E2-8178-4795-8FF7-0C526E1FD25D}" presName="EmptyPlaceHolder" presStyleCnt="0"/>
      <dgm:spPr/>
    </dgm:pt>
    <dgm:pt modelId="{60392693-D380-4A1C-A668-1CFA6457556C}" type="pres">
      <dgm:prSet presAssocID="{16CF6B9E-61C3-4DD8-B888-CF2208370117}" presName="spaceBetweenRectangles" presStyleCnt="0"/>
      <dgm:spPr/>
    </dgm:pt>
    <dgm:pt modelId="{8FA73A16-DB77-492A-9DC5-6F759B2438B5}" type="pres">
      <dgm:prSet presAssocID="{8A74BBE1-DAE7-4EFB-86DC-4BA174DB3820}" presName="composite" presStyleCnt="0"/>
      <dgm:spPr/>
    </dgm:pt>
    <dgm:pt modelId="{91DA020A-BAE0-4AB0-AEE4-54D0630FC130}" type="pres">
      <dgm:prSet presAssocID="{8A74BBE1-DAE7-4EFB-86DC-4BA174DB3820}" presName="ConnectorPoint" presStyleLbl="lnNode1" presStyleIdx="1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890EC14-D282-4C4D-8D95-998B27C1FC88}" type="pres">
      <dgm:prSet presAssocID="{8A74BBE1-DAE7-4EFB-86DC-4BA174DB3820}" presName="DropPinPlaceHolder" presStyleCnt="0"/>
      <dgm:spPr/>
    </dgm:pt>
    <dgm:pt modelId="{E7227E07-10BB-446A-BBA3-D9CC994B699E}" type="pres">
      <dgm:prSet presAssocID="{8A74BBE1-DAE7-4EFB-86DC-4BA174DB3820}" presName="DropPin" presStyleLbl="alignNode1" presStyleIdx="1" presStyleCnt="9"/>
      <dgm:spPr/>
    </dgm:pt>
    <dgm:pt modelId="{AAA764C4-BF10-40C4-B6A5-1D1761D7F386}" type="pres">
      <dgm:prSet presAssocID="{8A74BBE1-DAE7-4EFB-86DC-4BA174DB3820}" presName="Ellipse" presStyleLbl="fgAcc1" presStyleIdx="2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19A6B3E1-9CE7-4E61-8BDF-A0C24F37C187}" type="pres">
      <dgm:prSet presAssocID="{8A74BBE1-DAE7-4EFB-86DC-4BA174DB3820}" presName="L2TextContainer" presStyleLbl="revTx" presStyleIdx="2" presStyleCnt="18">
        <dgm:presLayoutVars>
          <dgm:bulletEnabled val="1"/>
        </dgm:presLayoutVars>
      </dgm:prSet>
      <dgm:spPr/>
    </dgm:pt>
    <dgm:pt modelId="{5616ABE1-EDE1-435B-A6DB-723E935B8654}" type="pres">
      <dgm:prSet presAssocID="{8A74BBE1-DAE7-4EFB-86DC-4BA174DB3820}" presName="L1TextContainer" presStyleLbl="revTx" presStyleIdx="3" presStyleCnt="18">
        <dgm:presLayoutVars>
          <dgm:chMax val="1"/>
          <dgm:chPref val="1"/>
          <dgm:bulletEnabled val="1"/>
        </dgm:presLayoutVars>
      </dgm:prSet>
      <dgm:spPr/>
    </dgm:pt>
    <dgm:pt modelId="{F9D0BA9E-BA2A-489E-83E2-CCDBFC104674}" type="pres">
      <dgm:prSet presAssocID="{8A74BBE1-DAE7-4EFB-86DC-4BA174DB3820}" presName="ConnectLine" presStyleLbl="sibTrans1D1" presStyleIdx="1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23A506B-B4FC-4816-8674-4119F4CA661D}" type="pres">
      <dgm:prSet presAssocID="{8A74BBE1-DAE7-4EFB-86DC-4BA174DB3820}" presName="EmptyPlaceHolder" presStyleCnt="0"/>
      <dgm:spPr/>
    </dgm:pt>
    <dgm:pt modelId="{31A2BE30-13D7-4EA3-97EF-69B2C018A91A}" type="pres">
      <dgm:prSet presAssocID="{580AC988-5C3C-432B-80CF-CA7064B7237C}" presName="spaceBetweenRectangles" presStyleCnt="0"/>
      <dgm:spPr/>
    </dgm:pt>
    <dgm:pt modelId="{65135845-1257-4A9F-B0A4-5D3B53B93B69}" type="pres">
      <dgm:prSet presAssocID="{CE9A56D0-D261-4370-BE80-10A87347C6B2}" presName="composite" presStyleCnt="0"/>
      <dgm:spPr/>
    </dgm:pt>
    <dgm:pt modelId="{84AD1CC4-383B-49EF-BC90-31350CEF3CF7}" type="pres">
      <dgm:prSet presAssocID="{CE9A56D0-D261-4370-BE80-10A87347C6B2}" presName="ConnectorPoint" presStyleLbl="lnNode1" presStyleIdx="2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D55491AE-138E-4693-82D3-53140EA72D04}" type="pres">
      <dgm:prSet presAssocID="{CE9A56D0-D261-4370-BE80-10A87347C6B2}" presName="DropPinPlaceHolder" presStyleCnt="0"/>
      <dgm:spPr/>
    </dgm:pt>
    <dgm:pt modelId="{A60C3F98-A1B9-449A-A929-A609D6C7DC28}" type="pres">
      <dgm:prSet presAssocID="{CE9A56D0-D261-4370-BE80-10A87347C6B2}" presName="DropPin" presStyleLbl="alignNode1" presStyleIdx="2" presStyleCnt="9"/>
      <dgm:spPr/>
    </dgm:pt>
    <dgm:pt modelId="{A8A532B1-1674-4B2A-84CD-5FAAFB23A518}" type="pres">
      <dgm:prSet presAssocID="{CE9A56D0-D261-4370-BE80-10A87347C6B2}" presName="Ellipse" presStyleLbl="fgAcc1" presStyleIdx="3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78E0E929-930F-4CCF-9280-990F6D6D1E56}" type="pres">
      <dgm:prSet presAssocID="{CE9A56D0-D261-4370-BE80-10A87347C6B2}" presName="L2TextContainer" presStyleLbl="revTx" presStyleIdx="4" presStyleCnt="18">
        <dgm:presLayoutVars>
          <dgm:bulletEnabled val="1"/>
        </dgm:presLayoutVars>
      </dgm:prSet>
      <dgm:spPr/>
    </dgm:pt>
    <dgm:pt modelId="{1534ECF9-2C27-469C-9EE2-DEDFBE039E57}" type="pres">
      <dgm:prSet presAssocID="{CE9A56D0-D261-4370-BE80-10A87347C6B2}" presName="L1TextContainer" presStyleLbl="revTx" presStyleIdx="5" presStyleCnt="18">
        <dgm:presLayoutVars>
          <dgm:chMax val="1"/>
          <dgm:chPref val="1"/>
          <dgm:bulletEnabled val="1"/>
        </dgm:presLayoutVars>
      </dgm:prSet>
      <dgm:spPr/>
    </dgm:pt>
    <dgm:pt modelId="{18FF0D2B-9D8C-40FA-91F8-DFC06661DB02}" type="pres">
      <dgm:prSet presAssocID="{CE9A56D0-D261-4370-BE80-10A87347C6B2}" presName="ConnectLine" presStyleLbl="sibTrans1D1" presStyleIdx="2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A18F639-22BB-4151-89CE-9ECD423B05C4}" type="pres">
      <dgm:prSet presAssocID="{CE9A56D0-D261-4370-BE80-10A87347C6B2}" presName="EmptyPlaceHolder" presStyleCnt="0"/>
      <dgm:spPr/>
    </dgm:pt>
    <dgm:pt modelId="{1E9F42AC-9034-4C74-A3B1-CBC353C0E592}" type="pres">
      <dgm:prSet presAssocID="{89E567FF-5584-4768-82FC-0E5662FF6677}" presName="spaceBetweenRectangles" presStyleCnt="0"/>
      <dgm:spPr/>
    </dgm:pt>
    <dgm:pt modelId="{9DF27EF4-246E-42C4-9DCB-CF7538AAD18F}" type="pres">
      <dgm:prSet presAssocID="{688B478A-0333-4E01-A88C-1D6FEE8CBF96}" presName="composite" presStyleCnt="0"/>
      <dgm:spPr/>
    </dgm:pt>
    <dgm:pt modelId="{994A23EA-BF73-47E4-ACBE-BD349B7D9A90}" type="pres">
      <dgm:prSet presAssocID="{688B478A-0333-4E01-A88C-1D6FEE8CBF96}" presName="ConnectorPoint" presStyleLbl="lnNode1" presStyleIdx="3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E44FA99B-F505-4172-8AF8-4856E2B09D4B}" type="pres">
      <dgm:prSet presAssocID="{688B478A-0333-4E01-A88C-1D6FEE8CBF96}" presName="DropPinPlaceHolder" presStyleCnt="0"/>
      <dgm:spPr/>
    </dgm:pt>
    <dgm:pt modelId="{1FDEC0FC-3A8A-4A83-8059-1E927B21E726}" type="pres">
      <dgm:prSet presAssocID="{688B478A-0333-4E01-A88C-1D6FEE8CBF96}" presName="DropPin" presStyleLbl="alignNode1" presStyleIdx="3" presStyleCnt="9"/>
      <dgm:spPr/>
    </dgm:pt>
    <dgm:pt modelId="{984E0BDF-EE69-42DC-A795-F965FFBDBAC0}" type="pres">
      <dgm:prSet presAssocID="{688B478A-0333-4E01-A88C-1D6FEE8CBF96}" presName="Ellipse" presStyleLbl="fgAcc1" presStyleIdx="4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F8F947E7-904D-447B-9313-1762A9AA78FF}" type="pres">
      <dgm:prSet presAssocID="{688B478A-0333-4E01-A88C-1D6FEE8CBF96}" presName="L2TextContainer" presStyleLbl="revTx" presStyleIdx="6" presStyleCnt="18">
        <dgm:presLayoutVars>
          <dgm:bulletEnabled val="1"/>
        </dgm:presLayoutVars>
      </dgm:prSet>
      <dgm:spPr/>
    </dgm:pt>
    <dgm:pt modelId="{0A160B01-AA65-49F7-881D-CEAD90D17556}" type="pres">
      <dgm:prSet presAssocID="{688B478A-0333-4E01-A88C-1D6FEE8CBF96}" presName="L1TextContainer" presStyleLbl="revTx" presStyleIdx="7" presStyleCnt="18">
        <dgm:presLayoutVars>
          <dgm:chMax val="1"/>
          <dgm:chPref val="1"/>
          <dgm:bulletEnabled val="1"/>
        </dgm:presLayoutVars>
      </dgm:prSet>
      <dgm:spPr/>
    </dgm:pt>
    <dgm:pt modelId="{2E6D4A6E-6A19-49CD-B869-F6B8D35DAB39}" type="pres">
      <dgm:prSet presAssocID="{688B478A-0333-4E01-A88C-1D6FEE8CBF96}" presName="ConnectLine" presStyleLbl="sibTrans1D1" presStyleIdx="3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0294FB0-2FE1-40E5-ADB9-364021107E79}" type="pres">
      <dgm:prSet presAssocID="{688B478A-0333-4E01-A88C-1D6FEE8CBF96}" presName="EmptyPlaceHolder" presStyleCnt="0"/>
      <dgm:spPr/>
    </dgm:pt>
    <dgm:pt modelId="{09F4057B-DA50-42DB-936C-726E6229812E}" type="pres">
      <dgm:prSet presAssocID="{64527CDE-EB69-4C62-9B64-67DF2ADFD97A}" presName="spaceBetweenRectangles" presStyleCnt="0"/>
      <dgm:spPr/>
    </dgm:pt>
    <dgm:pt modelId="{66C77972-8DEB-4A0C-A092-619811C62D2B}" type="pres">
      <dgm:prSet presAssocID="{5540070F-E245-4427-827E-A4D4E4D11F4A}" presName="composite" presStyleCnt="0"/>
      <dgm:spPr/>
    </dgm:pt>
    <dgm:pt modelId="{0B4E4933-546F-44E5-9924-EA339A768DD5}" type="pres">
      <dgm:prSet presAssocID="{5540070F-E245-4427-827E-A4D4E4D11F4A}" presName="ConnectorPoint" presStyleLbl="lnNode1" presStyleIdx="4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0966B8D9-CBDB-4AD1-B3F8-A4BA125DA27D}" type="pres">
      <dgm:prSet presAssocID="{5540070F-E245-4427-827E-A4D4E4D11F4A}" presName="DropPinPlaceHolder" presStyleCnt="0"/>
      <dgm:spPr/>
    </dgm:pt>
    <dgm:pt modelId="{17E8AE77-DA8F-45B1-A5F1-BF25F3A946C0}" type="pres">
      <dgm:prSet presAssocID="{5540070F-E245-4427-827E-A4D4E4D11F4A}" presName="DropPin" presStyleLbl="alignNode1" presStyleIdx="4" presStyleCnt="9"/>
      <dgm:spPr/>
    </dgm:pt>
    <dgm:pt modelId="{05C629A7-FFBC-473A-A6C9-E4777EA1A27C}" type="pres">
      <dgm:prSet presAssocID="{5540070F-E245-4427-827E-A4D4E4D11F4A}" presName="Ellipse" presStyleLbl="fgAcc1" presStyleIdx="5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58E0990F-87D8-49FD-B744-7388C923CBE9}" type="pres">
      <dgm:prSet presAssocID="{5540070F-E245-4427-827E-A4D4E4D11F4A}" presName="L2TextContainer" presStyleLbl="revTx" presStyleIdx="8" presStyleCnt="18">
        <dgm:presLayoutVars>
          <dgm:bulletEnabled val="1"/>
        </dgm:presLayoutVars>
      </dgm:prSet>
      <dgm:spPr/>
    </dgm:pt>
    <dgm:pt modelId="{7652F06B-2124-486B-81E1-9633F7AB2059}" type="pres">
      <dgm:prSet presAssocID="{5540070F-E245-4427-827E-A4D4E4D11F4A}" presName="L1TextContainer" presStyleLbl="revTx" presStyleIdx="9" presStyleCnt="18">
        <dgm:presLayoutVars>
          <dgm:chMax val="1"/>
          <dgm:chPref val="1"/>
          <dgm:bulletEnabled val="1"/>
        </dgm:presLayoutVars>
      </dgm:prSet>
      <dgm:spPr/>
    </dgm:pt>
    <dgm:pt modelId="{7097C6B4-DD64-45D6-B7BC-7704E9F41E3B}" type="pres">
      <dgm:prSet presAssocID="{5540070F-E245-4427-827E-A4D4E4D11F4A}" presName="ConnectLine" presStyleLbl="sibTrans1D1" presStyleIdx="4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E000E0A-89EF-4E32-A98D-A5170F3F3DA5}" type="pres">
      <dgm:prSet presAssocID="{5540070F-E245-4427-827E-A4D4E4D11F4A}" presName="EmptyPlaceHolder" presStyleCnt="0"/>
      <dgm:spPr/>
    </dgm:pt>
    <dgm:pt modelId="{062649A9-0A02-4AAC-A33A-D91A5730A816}" type="pres">
      <dgm:prSet presAssocID="{FBD90B94-91C1-4A20-B266-B4B96668C184}" presName="spaceBetweenRectangles" presStyleCnt="0"/>
      <dgm:spPr/>
    </dgm:pt>
    <dgm:pt modelId="{8E8712CF-38E9-4BC7-A540-9245906C4FEB}" type="pres">
      <dgm:prSet presAssocID="{F8A4735D-716E-4D2E-B4EB-7433CF878714}" presName="composite" presStyleCnt="0"/>
      <dgm:spPr/>
    </dgm:pt>
    <dgm:pt modelId="{6BE233E7-A47F-400A-87ED-57795A358FA1}" type="pres">
      <dgm:prSet presAssocID="{F8A4735D-716E-4D2E-B4EB-7433CF878714}" presName="ConnectorPoint" presStyleLbl="lnNode1" presStyleIdx="5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9385760-0AEE-4441-B9DB-AFAA580E277E}" type="pres">
      <dgm:prSet presAssocID="{F8A4735D-716E-4D2E-B4EB-7433CF878714}" presName="DropPinPlaceHolder" presStyleCnt="0"/>
      <dgm:spPr/>
    </dgm:pt>
    <dgm:pt modelId="{66E11787-7972-4C81-A966-C7C270420C27}" type="pres">
      <dgm:prSet presAssocID="{F8A4735D-716E-4D2E-B4EB-7433CF878714}" presName="DropPin" presStyleLbl="alignNode1" presStyleIdx="5" presStyleCnt="9"/>
      <dgm:spPr/>
    </dgm:pt>
    <dgm:pt modelId="{0F974AA8-D66A-4C44-B730-3B2DB5D299C5}" type="pres">
      <dgm:prSet presAssocID="{F8A4735D-716E-4D2E-B4EB-7433CF878714}" presName="Ellipse" presStyleLbl="fgAcc1" presStyleIdx="6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E4764881-BB72-4446-9D9F-ED5EF0056A1B}" type="pres">
      <dgm:prSet presAssocID="{F8A4735D-716E-4D2E-B4EB-7433CF878714}" presName="L2TextContainer" presStyleLbl="revTx" presStyleIdx="10" presStyleCnt="18">
        <dgm:presLayoutVars>
          <dgm:bulletEnabled val="1"/>
        </dgm:presLayoutVars>
      </dgm:prSet>
      <dgm:spPr/>
    </dgm:pt>
    <dgm:pt modelId="{D459ED5A-6144-47A1-A485-D7016BFFA346}" type="pres">
      <dgm:prSet presAssocID="{F8A4735D-716E-4D2E-B4EB-7433CF878714}" presName="L1TextContainer" presStyleLbl="revTx" presStyleIdx="11" presStyleCnt="18">
        <dgm:presLayoutVars>
          <dgm:chMax val="1"/>
          <dgm:chPref val="1"/>
          <dgm:bulletEnabled val="1"/>
        </dgm:presLayoutVars>
      </dgm:prSet>
      <dgm:spPr/>
    </dgm:pt>
    <dgm:pt modelId="{77DB7FE9-089C-47C5-A5F4-0C73D1A9825B}" type="pres">
      <dgm:prSet presAssocID="{F8A4735D-716E-4D2E-B4EB-7433CF878714}" presName="ConnectLine" presStyleLbl="sibTrans1D1" presStyleIdx="5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27B7298-30E5-4D5A-AF04-F2AFB4CC318C}" type="pres">
      <dgm:prSet presAssocID="{F8A4735D-716E-4D2E-B4EB-7433CF878714}" presName="EmptyPlaceHolder" presStyleCnt="0"/>
      <dgm:spPr/>
    </dgm:pt>
    <dgm:pt modelId="{AD7C06AF-5084-4040-BCFF-67DC24FD4637}" type="pres">
      <dgm:prSet presAssocID="{74748228-5D30-4C81-A4B0-CFF6EB090361}" presName="spaceBetweenRectangles" presStyleCnt="0"/>
      <dgm:spPr/>
    </dgm:pt>
    <dgm:pt modelId="{B412A09E-DAFE-43F5-9653-55439D4875AA}" type="pres">
      <dgm:prSet presAssocID="{4D3B801C-D6BD-45AA-B83A-4A243864B6E5}" presName="composite" presStyleCnt="0"/>
      <dgm:spPr/>
    </dgm:pt>
    <dgm:pt modelId="{EEF45EA4-238B-43E0-AA41-46248F432DE7}" type="pres">
      <dgm:prSet presAssocID="{4D3B801C-D6BD-45AA-B83A-4A243864B6E5}" presName="ConnectorPoint" presStyleLbl="lnNode1" presStyleIdx="6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FD332145-B402-435F-8418-11B272227B7C}" type="pres">
      <dgm:prSet presAssocID="{4D3B801C-D6BD-45AA-B83A-4A243864B6E5}" presName="DropPinPlaceHolder" presStyleCnt="0"/>
      <dgm:spPr/>
    </dgm:pt>
    <dgm:pt modelId="{616489C5-5832-4414-BA99-4E2AC0DEB2EB}" type="pres">
      <dgm:prSet presAssocID="{4D3B801C-D6BD-45AA-B83A-4A243864B6E5}" presName="DropPin" presStyleLbl="alignNode1" presStyleIdx="6" presStyleCnt="9"/>
      <dgm:spPr/>
    </dgm:pt>
    <dgm:pt modelId="{411873B7-F637-4466-B130-38BF92A86AD8}" type="pres">
      <dgm:prSet presAssocID="{4D3B801C-D6BD-45AA-B83A-4A243864B6E5}" presName="Ellipse" presStyleLbl="fgAcc1" presStyleIdx="7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7479F0B9-0A5B-46A2-BCFE-D279D62A6783}" type="pres">
      <dgm:prSet presAssocID="{4D3B801C-D6BD-45AA-B83A-4A243864B6E5}" presName="L2TextContainer" presStyleLbl="revTx" presStyleIdx="12" presStyleCnt="18">
        <dgm:presLayoutVars>
          <dgm:bulletEnabled val="1"/>
        </dgm:presLayoutVars>
      </dgm:prSet>
      <dgm:spPr/>
    </dgm:pt>
    <dgm:pt modelId="{2AB4FCD1-9DAB-4729-AEB0-C938C14DF21E}" type="pres">
      <dgm:prSet presAssocID="{4D3B801C-D6BD-45AA-B83A-4A243864B6E5}" presName="L1TextContainer" presStyleLbl="revTx" presStyleIdx="13" presStyleCnt="18">
        <dgm:presLayoutVars>
          <dgm:chMax val="1"/>
          <dgm:chPref val="1"/>
          <dgm:bulletEnabled val="1"/>
        </dgm:presLayoutVars>
      </dgm:prSet>
      <dgm:spPr/>
    </dgm:pt>
    <dgm:pt modelId="{85066915-7435-43A2-8CB8-1FAF0BD31906}" type="pres">
      <dgm:prSet presAssocID="{4D3B801C-D6BD-45AA-B83A-4A243864B6E5}" presName="ConnectLine" presStyleLbl="sibTrans1D1" presStyleIdx="6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46BB145-4FBD-43AE-8D47-3BFE3115AB4A}" type="pres">
      <dgm:prSet presAssocID="{4D3B801C-D6BD-45AA-B83A-4A243864B6E5}" presName="EmptyPlaceHolder" presStyleCnt="0"/>
      <dgm:spPr/>
    </dgm:pt>
    <dgm:pt modelId="{0873A675-F154-4D5A-A54A-FC94C8A0997F}" type="pres">
      <dgm:prSet presAssocID="{0992BF9F-A117-43E9-8446-06F94070921B}" presName="spaceBetweenRectangles" presStyleCnt="0"/>
      <dgm:spPr/>
    </dgm:pt>
    <dgm:pt modelId="{A87C41F3-C0C8-43EB-8254-C6C0109BF2D6}" type="pres">
      <dgm:prSet presAssocID="{8B90AA6D-CA28-4642-B4B7-CF767A894F4A}" presName="composite" presStyleCnt="0"/>
      <dgm:spPr/>
    </dgm:pt>
    <dgm:pt modelId="{5EE474B4-F378-465F-80B2-A74C0B04B648}" type="pres">
      <dgm:prSet presAssocID="{8B90AA6D-CA28-4642-B4B7-CF767A894F4A}" presName="ConnectorPoint" presStyleLbl="lnNode1" presStyleIdx="7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3908C35-D226-4B6D-8F5E-A8F53D2B3BAB}" type="pres">
      <dgm:prSet presAssocID="{8B90AA6D-CA28-4642-B4B7-CF767A894F4A}" presName="DropPinPlaceHolder" presStyleCnt="0"/>
      <dgm:spPr/>
    </dgm:pt>
    <dgm:pt modelId="{71433C0F-9135-4061-B8F0-96F9A73C3415}" type="pres">
      <dgm:prSet presAssocID="{8B90AA6D-CA28-4642-B4B7-CF767A894F4A}" presName="DropPin" presStyleLbl="alignNode1" presStyleIdx="7" presStyleCnt="9"/>
      <dgm:spPr/>
    </dgm:pt>
    <dgm:pt modelId="{C51A564A-55DB-4A9C-AE6D-235F3F809FEB}" type="pres">
      <dgm:prSet presAssocID="{8B90AA6D-CA28-4642-B4B7-CF767A894F4A}" presName="Ellipse" presStyleLbl="fgAcc1" presStyleIdx="8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D0FCCA1C-8AAD-4EC6-B35F-AFFAD0209250}" type="pres">
      <dgm:prSet presAssocID="{8B90AA6D-CA28-4642-B4B7-CF767A894F4A}" presName="L2TextContainer" presStyleLbl="revTx" presStyleIdx="14" presStyleCnt="18">
        <dgm:presLayoutVars>
          <dgm:bulletEnabled val="1"/>
        </dgm:presLayoutVars>
      </dgm:prSet>
      <dgm:spPr/>
    </dgm:pt>
    <dgm:pt modelId="{AFDF4689-AC11-471A-A676-C3FDD6E336CD}" type="pres">
      <dgm:prSet presAssocID="{8B90AA6D-CA28-4642-B4B7-CF767A894F4A}" presName="L1TextContainer" presStyleLbl="revTx" presStyleIdx="15" presStyleCnt="18">
        <dgm:presLayoutVars>
          <dgm:chMax val="1"/>
          <dgm:chPref val="1"/>
          <dgm:bulletEnabled val="1"/>
        </dgm:presLayoutVars>
      </dgm:prSet>
      <dgm:spPr/>
    </dgm:pt>
    <dgm:pt modelId="{21A621C5-D72B-46C1-B1A3-3E8778BB6F38}" type="pres">
      <dgm:prSet presAssocID="{8B90AA6D-CA28-4642-B4B7-CF767A894F4A}" presName="ConnectLine" presStyleLbl="sibTrans1D1" presStyleIdx="7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4895527-4B5A-4C33-A7CE-C34DF98D2669}" type="pres">
      <dgm:prSet presAssocID="{8B90AA6D-CA28-4642-B4B7-CF767A894F4A}" presName="EmptyPlaceHolder" presStyleCnt="0"/>
      <dgm:spPr/>
    </dgm:pt>
    <dgm:pt modelId="{5C2F7B0D-73BB-486E-9369-69AEE241BB5B}" type="pres">
      <dgm:prSet presAssocID="{CFBE6007-C1B4-4DFA-8885-7D477269A2D7}" presName="spaceBetweenRectangles" presStyleCnt="0"/>
      <dgm:spPr/>
    </dgm:pt>
    <dgm:pt modelId="{7A9DE0AA-E611-4E82-B443-91ABC7679143}" type="pres">
      <dgm:prSet presAssocID="{41BAC322-A099-4E5B-BE32-CA91DFA39DDC}" presName="composite" presStyleCnt="0"/>
      <dgm:spPr/>
    </dgm:pt>
    <dgm:pt modelId="{67778063-5A18-4067-9D52-6E83419BAB8C}" type="pres">
      <dgm:prSet presAssocID="{41BAC322-A099-4E5B-BE32-CA91DFA39DDC}" presName="ConnectorPoint" presStyleLbl="lnNode1" presStyleIdx="8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8C7960D-154F-46FF-BE4E-56F88215C464}" type="pres">
      <dgm:prSet presAssocID="{41BAC322-A099-4E5B-BE32-CA91DFA39DDC}" presName="DropPinPlaceHolder" presStyleCnt="0"/>
      <dgm:spPr/>
    </dgm:pt>
    <dgm:pt modelId="{4638F5F0-A4A2-4A3C-A12E-4AA50960398D}" type="pres">
      <dgm:prSet presAssocID="{41BAC322-A099-4E5B-BE32-CA91DFA39DDC}" presName="DropPin" presStyleLbl="alignNode1" presStyleIdx="8" presStyleCnt="9"/>
      <dgm:spPr/>
    </dgm:pt>
    <dgm:pt modelId="{6E1BF63E-2822-4C9D-AA57-0B8F0EF5B33D}" type="pres">
      <dgm:prSet presAssocID="{41BAC322-A099-4E5B-BE32-CA91DFA39DDC}" presName="Ellipse" presStyleLbl="fgAcc1" presStyleIdx="9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913F5773-FCAA-4B7E-899C-B16ED8D403FA}" type="pres">
      <dgm:prSet presAssocID="{41BAC322-A099-4E5B-BE32-CA91DFA39DDC}" presName="L2TextContainer" presStyleLbl="revTx" presStyleIdx="16" presStyleCnt="18">
        <dgm:presLayoutVars>
          <dgm:bulletEnabled val="1"/>
        </dgm:presLayoutVars>
      </dgm:prSet>
      <dgm:spPr/>
    </dgm:pt>
    <dgm:pt modelId="{49C43A1F-EEBA-45C3-B4C4-10DB0E7B8930}" type="pres">
      <dgm:prSet presAssocID="{41BAC322-A099-4E5B-BE32-CA91DFA39DDC}" presName="L1TextContainer" presStyleLbl="revTx" presStyleIdx="17" presStyleCnt="18">
        <dgm:presLayoutVars>
          <dgm:chMax val="1"/>
          <dgm:chPref val="1"/>
          <dgm:bulletEnabled val="1"/>
        </dgm:presLayoutVars>
      </dgm:prSet>
      <dgm:spPr/>
    </dgm:pt>
    <dgm:pt modelId="{B195A6B1-8C65-44D3-9621-17BECB1C4B73}" type="pres">
      <dgm:prSet presAssocID="{41BAC322-A099-4E5B-BE32-CA91DFA39DDC}" presName="ConnectLine" presStyleLbl="sibTrans1D1" presStyleIdx="8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DA070CB-BA51-4703-927A-88E98A2EC763}" type="pres">
      <dgm:prSet presAssocID="{41BAC322-A099-4E5B-BE32-CA91DFA39DDC}" presName="EmptyPlaceHolder" presStyleCnt="0"/>
      <dgm:spPr/>
    </dgm:pt>
  </dgm:ptLst>
  <dgm:cxnLst>
    <dgm:cxn modelId="{0E326E03-CAD9-4835-B460-A93BBBB23352}" type="presOf" srcId="{1FF0949D-7E0B-410D-84A9-D216326C32D6}" destId="{19A6B3E1-9CE7-4E61-8BDF-A0C24F37C187}" srcOrd="0" destOrd="0" presId="urn:microsoft.com/office/officeart/2017/3/layout/DropPinTimeline"/>
    <dgm:cxn modelId="{37FFE30A-6596-413E-A86D-A95E08E6B8B9}" type="presOf" srcId="{8B90AA6D-CA28-4642-B4B7-CF767A894F4A}" destId="{AFDF4689-AC11-471A-A676-C3FDD6E336CD}" srcOrd="0" destOrd="0" presId="urn:microsoft.com/office/officeart/2017/3/layout/DropPinTimeline"/>
    <dgm:cxn modelId="{E1589812-26C0-4CD3-8779-AF51954877C0}" srcId="{E6732B13-9D43-4D55-A0D3-0A07E2D80B36}" destId="{5B0E70E2-8178-4795-8FF7-0C526E1FD25D}" srcOrd="0" destOrd="0" parTransId="{29019898-2A3F-4C74-9273-5163207A6250}" sibTransId="{16CF6B9E-61C3-4DD8-B888-CF2208370117}"/>
    <dgm:cxn modelId="{C3B54515-AC74-4BA6-A928-0FF54FB7F065}" srcId="{E6732B13-9D43-4D55-A0D3-0A07E2D80B36}" destId="{5540070F-E245-4427-827E-A4D4E4D11F4A}" srcOrd="4" destOrd="0" parTransId="{99DCDE3F-9016-451B-81D3-F02A3847D2E9}" sibTransId="{FBD90B94-91C1-4A20-B266-B4B96668C184}"/>
    <dgm:cxn modelId="{0E56D919-CA25-45BD-A0ED-49212D9A2AF0}" type="presOf" srcId="{063EE37A-56F0-418A-BEF4-058F0CBF658F}" destId="{E4764881-BB72-4446-9D9F-ED5EF0056A1B}" srcOrd="0" destOrd="0" presId="urn:microsoft.com/office/officeart/2017/3/layout/DropPinTimeline"/>
    <dgm:cxn modelId="{4DECD121-1ADF-4EB0-BC5B-16EADC2EF30C}" srcId="{5540070F-E245-4427-827E-A4D4E4D11F4A}" destId="{C29C49F2-DD61-4F3B-9E3D-6274DAFEBB58}" srcOrd="0" destOrd="0" parTransId="{08CFF878-1912-4796-8040-FA347DB02E74}" sibTransId="{E528DEE9-3D1C-4466-BA8C-064EDA7E845D}"/>
    <dgm:cxn modelId="{5C58B233-A0CE-4351-9E7D-D96D5A39AA45}" srcId="{688B478A-0333-4E01-A88C-1D6FEE8CBF96}" destId="{2F58672B-7C30-402C-8FCB-FAE2682F4BE2}" srcOrd="1" destOrd="0" parTransId="{1F510907-889E-48B9-AEFB-9FF287106C21}" sibTransId="{9FA6CE64-63F5-4431-82CF-364DD5372BDF}"/>
    <dgm:cxn modelId="{5EB1DA36-2D0A-48A8-B489-8BFD583175DE}" srcId="{688B478A-0333-4E01-A88C-1D6FEE8CBF96}" destId="{A1296942-22FD-4BE2-BBB6-3CCA3D31F8FA}" srcOrd="0" destOrd="0" parTransId="{A819A19A-D522-44C6-A966-F75447AD4B11}" sibTransId="{B3E25EE8-D3F3-42D8-A3CD-E3A40ED325D2}"/>
    <dgm:cxn modelId="{4E2C063A-4EAD-4371-9922-261970BEEE55}" type="presOf" srcId="{5540070F-E245-4427-827E-A4D4E4D11F4A}" destId="{7652F06B-2124-486B-81E1-9633F7AB2059}" srcOrd="0" destOrd="0" presId="urn:microsoft.com/office/officeart/2017/3/layout/DropPinTimeline"/>
    <dgm:cxn modelId="{9D9CEC3A-6700-45A3-B7C3-01D2FB5519A6}" type="presOf" srcId="{CE9A56D0-D261-4370-BE80-10A87347C6B2}" destId="{1534ECF9-2C27-469C-9EE2-DEDFBE039E57}" srcOrd="0" destOrd="0" presId="urn:microsoft.com/office/officeart/2017/3/layout/DropPinTimeline"/>
    <dgm:cxn modelId="{3AAE9C48-6523-490D-B68F-A91C511CF6AE}" type="presOf" srcId="{EBA5668D-505E-4814-AB7D-C83F4AE88B15}" destId="{913F5773-FCAA-4B7E-899C-B16ED8D403FA}" srcOrd="0" destOrd="0" presId="urn:microsoft.com/office/officeart/2017/3/layout/DropPinTimeline"/>
    <dgm:cxn modelId="{C2676449-BFFE-44CF-AF1C-AB138672FA03}" srcId="{8B90AA6D-CA28-4642-B4B7-CF767A894F4A}" destId="{4F9DBC42-E7FC-4284-81C4-48DDA868AD17}" srcOrd="1" destOrd="0" parTransId="{3C07F16D-AC2F-4C1D-9658-73DF556C2B4C}" sibTransId="{034D9CB4-908A-4E3A-AC95-D12E2A8314F8}"/>
    <dgm:cxn modelId="{80B6276A-F234-422E-B1A3-9015EE6E30FE}" type="presOf" srcId="{8A74BBE1-DAE7-4EFB-86DC-4BA174DB3820}" destId="{5616ABE1-EDE1-435B-A6DB-723E935B8654}" srcOrd="0" destOrd="0" presId="urn:microsoft.com/office/officeart/2017/3/layout/DropPinTimeline"/>
    <dgm:cxn modelId="{7B7E0C74-081E-4D38-8891-096825ECC669}" srcId="{CE9A56D0-D261-4370-BE80-10A87347C6B2}" destId="{2E8F318E-0B5B-4B7E-B8A1-67C8CC572C6C}" srcOrd="0" destOrd="0" parTransId="{3DC0B139-61B1-440A-BD29-3B21907555D8}" sibTransId="{27B2F68B-D7CC-4E59-9250-A976F5EB9E80}"/>
    <dgm:cxn modelId="{EF033075-6827-4E18-8619-835BDFAD393F}" srcId="{E6732B13-9D43-4D55-A0D3-0A07E2D80B36}" destId="{41BAC322-A099-4E5B-BE32-CA91DFA39DDC}" srcOrd="8" destOrd="0" parTransId="{308B11A3-269D-4203-ADE5-A772C02E3205}" sibTransId="{DD1B4F5A-2ADA-467B-AE02-CAD08203D0AC}"/>
    <dgm:cxn modelId="{B764BD79-1DE1-4953-85C3-3BF233EF8117}" type="presOf" srcId="{41BAC322-A099-4E5B-BE32-CA91DFA39DDC}" destId="{49C43A1F-EEBA-45C3-B4C4-10DB0E7B8930}" srcOrd="0" destOrd="0" presId="urn:microsoft.com/office/officeart/2017/3/layout/DropPinTimeline"/>
    <dgm:cxn modelId="{62C9D47B-3894-42C0-8C28-506C9CEB5884}" type="presOf" srcId="{A1296942-22FD-4BE2-BBB6-3CCA3D31F8FA}" destId="{F8F947E7-904D-447B-9313-1762A9AA78FF}" srcOrd="0" destOrd="0" presId="urn:microsoft.com/office/officeart/2017/3/layout/DropPinTimeline"/>
    <dgm:cxn modelId="{2EE82D7D-1C17-45E6-BB3D-51B0F66E54F8}" srcId="{5B0E70E2-8178-4795-8FF7-0C526E1FD25D}" destId="{39A25281-5E70-4D14-A34C-C02EDD6941E3}" srcOrd="0" destOrd="0" parTransId="{CE548FAD-DA34-47FF-9180-C37B0528C7DE}" sibTransId="{BDF9E18A-3F24-4897-A25D-778E84BA9CAB}"/>
    <dgm:cxn modelId="{EE2BE881-D2D0-4A47-BA35-3F7158373B67}" srcId="{E6732B13-9D43-4D55-A0D3-0A07E2D80B36}" destId="{8B90AA6D-CA28-4642-B4B7-CF767A894F4A}" srcOrd="7" destOrd="0" parTransId="{7718BA68-4D9E-443F-8386-7AAA8D65BD53}" sibTransId="{CFBE6007-C1B4-4DFA-8885-7D477269A2D7}"/>
    <dgm:cxn modelId="{0AFCD599-A226-493C-A76A-AB88072F6344}" type="presOf" srcId="{2E8F318E-0B5B-4B7E-B8A1-67C8CC572C6C}" destId="{78E0E929-930F-4CCF-9280-990F6D6D1E56}" srcOrd="0" destOrd="0" presId="urn:microsoft.com/office/officeart/2017/3/layout/DropPinTimeline"/>
    <dgm:cxn modelId="{89F10D9E-530B-4867-B436-8165BC658917}" srcId="{4D3B801C-D6BD-45AA-B83A-4A243864B6E5}" destId="{02F2F774-164E-4221-9DD4-CA6F42B4937E}" srcOrd="0" destOrd="0" parTransId="{CDF4B5A2-3029-4F42-8E21-99402455F971}" sibTransId="{7E237C17-7EA4-47E4-BE61-6B1F5994A2A2}"/>
    <dgm:cxn modelId="{8B564CA6-F2E1-45DB-A5B1-3964B793D41C}" type="presOf" srcId="{2F58672B-7C30-402C-8FCB-FAE2682F4BE2}" destId="{F8F947E7-904D-447B-9313-1762A9AA78FF}" srcOrd="0" destOrd="1" presId="urn:microsoft.com/office/officeart/2017/3/layout/DropPinTimeline"/>
    <dgm:cxn modelId="{061851A9-5581-4CFE-B739-F1CE3F7C1898}" type="presOf" srcId="{B6A2700B-6151-49B1-AADF-1520B1446DAD}" destId="{D0FCCA1C-8AAD-4EC6-B35F-AFFAD0209250}" srcOrd="0" destOrd="0" presId="urn:microsoft.com/office/officeart/2017/3/layout/DropPinTimeline"/>
    <dgm:cxn modelId="{2B9851A9-0B83-4476-9B16-F983AD166388}" type="presOf" srcId="{4D3B801C-D6BD-45AA-B83A-4A243864B6E5}" destId="{2AB4FCD1-9DAB-4729-AEB0-C938C14DF21E}" srcOrd="0" destOrd="0" presId="urn:microsoft.com/office/officeart/2017/3/layout/DropPinTimeline"/>
    <dgm:cxn modelId="{7E17BFAA-3D90-410F-A804-EE604B1BB5B7}" srcId="{E6732B13-9D43-4D55-A0D3-0A07E2D80B36}" destId="{4D3B801C-D6BD-45AA-B83A-4A243864B6E5}" srcOrd="6" destOrd="0" parTransId="{33CBF2A1-A177-4C48-8DB8-8A480937F00E}" sibTransId="{0992BF9F-A117-43E9-8446-06F94070921B}"/>
    <dgm:cxn modelId="{409F72AF-D36E-479B-BED5-434D4F4298B6}" type="presOf" srcId="{02F2F774-164E-4221-9DD4-CA6F42B4937E}" destId="{7479F0B9-0A5B-46A2-BCFE-D279D62A6783}" srcOrd="0" destOrd="0" presId="urn:microsoft.com/office/officeart/2017/3/layout/DropPinTimeline"/>
    <dgm:cxn modelId="{5F9ECEAF-08F8-4C06-9E43-57EC23B70CA8}" srcId="{E6732B13-9D43-4D55-A0D3-0A07E2D80B36}" destId="{688B478A-0333-4E01-A88C-1D6FEE8CBF96}" srcOrd="3" destOrd="0" parTransId="{81560CE0-9FA5-4EDB-824D-17D613D6D646}" sibTransId="{64527CDE-EB69-4C62-9B64-67DF2ADFD97A}"/>
    <dgm:cxn modelId="{073B54B6-600B-4FD4-9E9D-FF630A5E2E41}" type="presOf" srcId="{E6732B13-9D43-4D55-A0D3-0A07E2D80B36}" destId="{E0F12E0F-5981-4E7F-868C-D5A8231053F0}" srcOrd="0" destOrd="0" presId="urn:microsoft.com/office/officeart/2017/3/layout/DropPinTimeline"/>
    <dgm:cxn modelId="{BE27C4C4-A361-46CD-90D0-43124CA00676}" srcId="{E6732B13-9D43-4D55-A0D3-0A07E2D80B36}" destId="{8A74BBE1-DAE7-4EFB-86DC-4BA174DB3820}" srcOrd="1" destOrd="0" parTransId="{1C22D718-D054-450C-A4B5-2003457C7B96}" sibTransId="{580AC988-5C3C-432B-80CF-CA7064B7237C}"/>
    <dgm:cxn modelId="{850F0AC7-77A3-44E2-BEF9-29433ECF2AE1}" srcId="{E6732B13-9D43-4D55-A0D3-0A07E2D80B36}" destId="{F8A4735D-716E-4D2E-B4EB-7433CF878714}" srcOrd="5" destOrd="0" parTransId="{92B16B07-901F-4F3D-8789-94595A616B9F}" sibTransId="{74748228-5D30-4C81-A4B0-CFF6EB090361}"/>
    <dgm:cxn modelId="{7B862CCF-F424-4058-AA6F-008E536F398E}" type="presOf" srcId="{39A25281-5E70-4D14-A34C-C02EDD6941E3}" destId="{8A511001-B3CB-4CAE-8882-2A8B838E2706}" srcOrd="0" destOrd="0" presId="urn:microsoft.com/office/officeart/2017/3/layout/DropPinTimeline"/>
    <dgm:cxn modelId="{E44276DA-7ABA-4413-BA22-8D17417A7A52}" type="presOf" srcId="{C29C49F2-DD61-4F3B-9E3D-6274DAFEBB58}" destId="{58E0990F-87D8-49FD-B744-7388C923CBE9}" srcOrd="0" destOrd="0" presId="urn:microsoft.com/office/officeart/2017/3/layout/DropPinTimeline"/>
    <dgm:cxn modelId="{346B42DB-ABCB-4E52-A47F-79032E6C3974}" srcId="{F8A4735D-716E-4D2E-B4EB-7433CF878714}" destId="{063EE37A-56F0-418A-BEF4-058F0CBF658F}" srcOrd="0" destOrd="0" parTransId="{08713523-53EB-4230-8698-C2D902DFB033}" sibTransId="{9BF0CA38-3762-4BF5-939C-20CE8F2EEEEE}"/>
    <dgm:cxn modelId="{786B2CDC-EFA8-4396-AF19-50932517FC62}" srcId="{E6732B13-9D43-4D55-A0D3-0A07E2D80B36}" destId="{CE9A56D0-D261-4370-BE80-10A87347C6B2}" srcOrd="2" destOrd="0" parTransId="{CBF59279-9221-4CFD-9F3C-0D6564E01253}" sibTransId="{89E567FF-5584-4768-82FC-0E5662FF6677}"/>
    <dgm:cxn modelId="{99C6ABE0-C423-4333-85E4-E076C5A7E79C}" srcId="{8A74BBE1-DAE7-4EFB-86DC-4BA174DB3820}" destId="{1FF0949D-7E0B-410D-84A9-D216326C32D6}" srcOrd="0" destOrd="0" parTransId="{CDE74C91-0B82-43C4-9984-FD3B4B64759F}" sibTransId="{AECC8C1B-32A6-4324-8147-3AB7D6E8894E}"/>
    <dgm:cxn modelId="{A024B9E9-0392-49F1-A03E-EC2329491212}" type="presOf" srcId="{F8A4735D-716E-4D2E-B4EB-7433CF878714}" destId="{D459ED5A-6144-47A1-A485-D7016BFFA346}" srcOrd="0" destOrd="0" presId="urn:microsoft.com/office/officeart/2017/3/layout/DropPinTimeline"/>
    <dgm:cxn modelId="{6BE4B4EB-3FD1-4E55-AC4C-315123F29C9A}" type="presOf" srcId="{4F9DBC42-E7FC-4284-81C4-48DDA868AD17}" destId="{D0FCCA1C-8AAD-4EC6-B35F-AFFAD0209250}" srcOrd="0" destOrd="1" presId="urn:microsoft.com/office/officeart/2017/3/layout/DropPinTimeline"/>
    <dgm:cxn modelId="{531F67EC-5D64-46E9-8E05-A7BB12C84D52}" type="presOf" srcId="{5B0E70E2-8178-4795-8FF7-0C526E1FD25D}" destId="{38E37C09-67B0-46A4-847C-E911D96F23FF}" srcOrd="0" destOrd="0" presId="urn:microsoft.com/office/officeart/2017/3/layout/DropPinTimeline"/>
    <dgm:cxn modelId="{4C9B01EE-A8BC-4F8A-8E37-DCCE3F1E7E77}" srcId="{8B90AA6D-CA28-4642-B4B7-CF767A894F4A}" destId="{B6A2700B-6151-49B1-AADF-1520B1446DAD}" srcOrd="0" destOrd="0" parTransId="{BCF09E12-AAA5-40BF-A345-BF426875F357}" sibTransId="{6552C00A-3947-480F-9E66-33C26FCE0966}"/>
    <dgm:cxn modelId="{AE4101FB-4A96-4B94-9385-C71ED53EC26C}" type="presOf" srcId="{688B478A-0333-4E01-A88C-1D6FEE8CBF96}" destId="{0A160B01-AA65-49F7-881D-CEAD90D17556}" srcOrd="0" destOrd="0" presId="urn:microsoft.com/office/officeart/2017/3/layout/DropPinTimeline"/>
    <dgm:cxn modelId="{9BBCC0FB-99DE-49EC-937E-DA04C4EE6FD5}" srcId="{41BAC322-A099-4E5B-BE32-CA91DFA39DDC}" destId="{EBA5668D-505E-4814-AB7D-C83F4AE88B15}" srcOrd="0" destOrd="0" parTransId="{6EC542C4-26B0-41AA-BF92-588E3518B2C3}" sibTransId="{EF27DCA4-E06E-4981-B088-C1836F2F5CEC}"/>
    <dgm:cxn modelId="{87B92490-6D09-498F-96C3-F8CB06798ABF}" type="presParOf" srcId="{E0F12E0F-5981-4E7F-868C-D5A8231053F0}" destId="{C4212C45-07F8-4457-B20B-5146035AF509}" srcOrd="0" destOrd="0" presId="urn:microsoft.com/office/officeart/2017/3/layout/DropPinTimeline"/>
    <dgm:cxn modelId="{B9349A7C-A32C-4A36-BB93-A7EFC449AB79}" type="presParOf" srcId="{E0F12E0F-5981-4E7F-868C-D5A8231053F0}" destId="{7160F332-1CD7-47F8-83B7-94F8764E8A43}" srcOrd="1" destOrd="0" presId="urn:microsoft.com/office/officeart/2017/3/layout/DropPinTimeline"/>
    <dgm:cxn modelId="{82C4F613-5A78-4765-B8D3-B673BC9A3D83}" type="presParOf" srcId="{7160F332-1CD7-47F8-83B7-94F8764E8A43}" destId="{D43B5C4A-C50F-440D-8ED0-90356BC12F27}" srcOrd="0" destOrd="0" presId="urn:microsoft.com/office/officeart/2017/3/layout/DropPinTimeline"/>
    <dgm:cxn modelId="{E2F6CF22-04B8-4725-8688-DAEBE75B46E7}" type="presParOf" srcId="{D43B5C4A-C50F-440D-8ED0-90356BC12F27}" destId="{F4F626B1-EBBB-40F8-BC67-C28473865D4A}" srcOrd="0" destOrd="0" presId="urn:microsoft.com/office/officeart/2017/3/layout/DropPinTimeline"/>
    <dgm:cxn modelId="{C62051BF-AF8D-4693-9413-A47DBB26AADF}" type="presParOf" srcId="{D43B5C4A-C50F-440D-8ED0-90356BC12F27}" destId="{DDF98D0E-6245-4FC2-8178-E2DB4D60AC9A}" srcOrd="1" destOrd="0" presId="urn:microsoft.com/office/officeart/2017/3/layout/DropPinTimeline"/>
    <dgm:cxn modelId="{F9A1D5DB-C3CF-432C-8436-77023A039B2D}" type="presParOf" srcId="{DDF98D0E-6245-4FC2-8178-E2DB4D60AC9A}" destId="{7543C5C8-61FA-45D4-9D33-6468E9E2B92F}" srcOrd="0" destOrd="0" presId="urn:microsoft.com/office/officeart/2017/3/layout/DropPinTimeline"/>
    <dgm:cxn modelId="{10838766-EA4A-4D6F-A70A-2980AAEAC814}" type="presParOf" srcId="{DDF98D0E-6245-4FC2-8178-E2DB4D60AC9A}" destId="{A6E32A17-5647-4485-B332-124C1C8DE935}" srcOrd="1" destOrd="0" presId="urn:microsoft.com/office/officeart/2017/3/layout/DropPinTimeline"/>
    <dgm:cxn modelId="{2527F59D-F027-4E0E-A999-C14A3C4C4C8D}" type="presParOf" srcId="{D43B5C4A-C50F-440D-8ED0-90356BC12F27}" destId="{8A511001-B3CB-4CAE-8882-2A8B838E2706}" srcOrd="2" destOrd="0" presId="urn:microsoft.com/office/officeart/2017/3/layout/DropPinTimeline"/>
    <dgm:cxn modelId="{D492D2F9-0775-4457-BF2D-84EE44F24C8E}" type="presParOf" srcId="{D43B5C4A-C50F-440D-8ED0-90356BC12F27}" destId="{38E37C09-67B0-46A4-847C-E911D96F23FF}" srcOrd="3" destOrd="0" presId="urn:microsoft.com/office/officeart/2017/3/layout/DropPinTimeline"/>
    <dgm:cxn modelId="{8BF1B1E8-9E40-45E2-BC06-0E85830C15B0}" type="presParOf" srcId="{D43B5C4A-C50F-440D-8ED0-90356BC12F27}" destId="{FB067238-E6E8-41C8-8538-CB1E19F3E33B}" srcOrd="4" destOrd="0" presId="urn:microsoft.com/office/officeart/2017/3/layout/DropPinTimeline"/>
    <dgm:cxn modelId="{A9CF6DF6-E599-4262-BB70-61980CE4432E}" type="presParOf" srcId="{D43B5C4A-C50F-440D-8ED0-90356BC12F27}" destId="{96DBF9D6-7A5B-4518-9112-0AC9C8ED9F41}" srcOrd="5" destOrd="0" presId="urn:microsoft.com/office/officeart/2017/3/layout/DropPinTimeline"/>
    <dgm:cxn modelId="{209E6A89-B5CA-4AE0-B080-10592BB8676A}" type="presParOf" srcId="{7160F332-1CD7-47F8-83B7-94F8764E8A43}" destId="{60392693-D380-4A1C-A668-1CFA6457556C}" srcOrd="1" destOrd="0" presId="urn:microsoft.com/office/officeart/2017/3/layout/DropPinTimeline"/>
    <dgm:cxn modelId="{7B7D81A5-7371-41E5-95B4-0678D10E36C6}" type="presParOf" srcId="{7160F332-1CD7-47F8-83B7-94F8764E8A43}" destId="{8FA73A16-DB77-492A-9DC5-6F759B2438B5}" srcOrd="2" destOrd="0" presId="urn:microsoft.com/office/officeart/2017/3/layout/DropPinTimeline"/>
    <dgm:cxn modelId="{6D785A14-1CE6-407C-BC0E-CB871474DC32}" type="presParOf" srcId="{8FA73A16-DB77-492A-9DC5-6F759B2438B5}" destId="{91DA020A-BAE0-4AB0-AEE4-54D0630FC130}" srcOrd="0" destOrd="0" presId="urn:microsoft.com/office/officeart/2017/3/layout/DropPinTimeline"/>
    <dgm:cxn modelId="{1E49AB6C-5B54-4103-8BF9-77C0A5A8E789}" type="presParOf" srcId="{8FA73A16-DB77-492A-9DC5-6F759B2438B5}" destId="{B890EC14-D282-4C4D-8D95-998B27C1FC88}" srcOrd="1" destOrd="0" presId="urn:microsoft.com/office/officeart/2017/3/layout/DropPinTimeline"/>
    <dgm:cxn modelId="{0A31A0E1-2CF9-43D3-B940-2D0D0D5A3ED4}" type="presParOf" srcId="{B890EC14-D282-4C4D-8D95-998B27C1FC88}" destId="{E7227E07-10BB-446A-BBA3-D9CC994B699E}" srcOrd="0" destOrd="0" presId="urn:microsoft.com/office/officeart/2017/3/layout/DropPinTimeline"/>
    <dgm:cxn modelId="{93F68814-EB0B-4E36-9D66-32173B10FC5A}" type="presParOf" srcId="{B890EC14-D282-4C4D-8D95-998B27C1FC88}" destId="{AAA764C4-BF10-40C4-B6A5-1D1761D7F386}" srcOrd="1" destOrd="0" presId="urn:microsoft.com/office/officeart/2017/3/layout/DropPinTimeline"/>
    <dgm:cxn modelId="{2591326E-2C3B-4AC5-8758-671AF11CBEE4}" type="presParOf" srcId="{8FA73A16-DB77-492A-9DC5-6F759B2438B5}" destId="{19A6B3E1-9CE7-4E61-8BDF-A0C24F37C187}" srcOrd="2" destOrd="0" presId="urn:microsoft.com/office/officeart/2017/3/layout/DropPinTimeline"/>
    <dgm:cxn modelId="{3FC51B2D-67E5-4F65-B759-2286955D229A}" type="presParOf" srcId="{8FA73A16-DB77-492A-9DC5-6F759B2438B5}" destId="{5616ABE1-EDE1-435B-A6DB-723E935B8654}" srcOrd="3" destOrd="0" presId="urn:microsoft.com/office/officeart/2017/3/layout/DropPinTimeline"/>
    <dgm:cxn modelId="{107F4ED2-89B3-4370-8B95-AED9C8108E7A}" type="presParOf" srcId="{8FA73A16-DB77-492A-9DC5-6F759B2438B5}" destId="{F9D0BA9E-BA2A-489E-83E2-CCDBFC104674}" srcOrd="4" destOrd="0" presId="urn:microsoft.com/office/officeart/2017/3/layout/DropPinTimeline"/>
    <dgm:cxn modelId="{E685289D-88E1-44CF-B39E-5B651CFD09B8}" type="presParOf" srcId="{8FA73A16-DB77-492A-9DC5-6F759B2438B5}" destId="{E23A506B-B4FC-4816-8674-4119F4CA661D}" srcOrd="5" destOrd="0" presId="urn:microsoft.com/office/officeart/2017/3/layout/DropPinTimeline"/>
    <dgm:cxn modelId="{DE7D4303-690C-4EBA-85C9-682952F0E62D}" type="presParOf" srcId="{7160F332-1CD7-47F8-83B7-94F8764E8A43}" destId="{31A2BE30-13D7-4EA3-97EF-69B2C018A91A}" srcOrd="3" destOrd="0" presId="urn:microsoft.com/office/officeart/2017/3/layout/DropPinTimeline"/>
    <dgm:cxn modelId="{B98DE062-CFFC-4D64-9D9E-3BAA05132145}" type="presParOf" srcId="{7160F332-1CD7-47F8-83B7-94F8764E8A43}" destId="{65135845-1257-4A9F-B0A4-5D3B53B93B69}" srcOrd="4" destOrd="0" presId="urn:microsoft.com/office/officeart/2017/3/layout/DropPinTimeline"/>
    <dgm:cxn modelId="{D7924C7B-8C97-4504-8F75-D1C1B9BF7754}" type="presParOf" srcId="{65135845-1257-4A9F-B0A4-5D3B53B93B69}" destId="{84AD1CC4-383B-49EF-BC90-31350CEF3CF7}" srcOrd="0" destOrd="0" presId="urn:microsoft.com/office/officeart/2017/3/layout/DropPinTimeline"/>
    <dgm:cxn modelId="{0761FBED-5F33-40B4-B8CA-9ACDD5BB7BCE}" type="presParOf" srcId="{65135845-1257-4A9F-B0A4-5D3B53B93B69}" destId="{D55491AE-138E-4693-82D3-53140EA72D04}" srcOrd="1" destOrd="0" presId="urn:microsoft.com/office/officeart/2017/3/layout/DropPinTimeline"/>
    <dgm:cxn modelId="{B5578F50-67F9-4006-997E-EC8FC7DD476A}" type="presParOf" srcId="{D55491AE-138E-4693-82D3-53140EA72D04}" destId="{A60C3F98-A1B9-449A-A929-A609D6C7DC28}" srcOrd="0" destOrd="0" presId="urn:microsoft.com/office/officeart/2017/3/layout/DropPinTimeline"/>
    <dgm:cxn modelId="{1D366059-9CF5-445A-8DCE-6E92C286780E}" type="presParOf" srcId="{D55491AE-138E-4693-82D3-53140EA72D04}" destId="{A8A532B1-1674-4B2A-84CD-5FAAFB23A518}" srcOrd="1" destOrd="0" presId="urn:microsoft.com/office/officeart/2017/3/layout/DropPinTimeline"/>
    <dgm:cxn modelId="{1899E209-47D5-4677-898B-D33FB9B7A05B}" type="presParOf" srcId="{65135845-1257-4A9F-B0A4-5D3B53B93B69}" destId="{78E0E929-930F-4CCF-9280-990F6D6D1E56}" srcOrd="2" destOrd="0" presId="urn:microsoft.com/office/officeart/2017/3/layout/DropPinTimeline"/>
    <dgm:cxn modelId="{0FFD882F-25C5-497B-9ED5-D261614DAEE7}" type="presParOf" srcId="{65135845-1257-4A9F-B0A4-5D3B53B93B69}" destId="{1534ECF9-2C27-469C-9EE2-DEDFBE039E57}" srcOrd="3" destOrd="0" presId="urn:microsoft.com/office/officeart/2017/3/layout/DropPinTimeline"/>
    <dgm:cxn modelId="{C9EC9CEB-E126-40F5-87C7-D219C22F2B16}" type="presParOf" srcId="{65135845-1257-4A9F-B0A4-5D3B53B93B69}" destId="{18FF0D2B-9D8C-40FA-91F8-DFC06661DB02}" srcOrd="4" destOrd="0" presId="urn:microsoft.com/office/officeart/2017/3/layout/DropPinTimeline"/>
    <dgm:cxn modelId="{8FA646B5-EA12-4584-A585-379047DD2AD2}" type="presParOf" srcId="{65135845-1257-4A9F-B0A4-5D3B53B93B69}" destId="{2A18F639-22BB-4151-89CE-9ECD423B05C4}" srcOrd="5" destOrd="0" presId="urn:microsoft.com/office/officeart/2017/3/layout/DropPinTimeline"/>
    <dgm:cxn modelId="{A73BEC68-6C73-4F46-BC06-9BB46F39CD63}" type="presParOf" srcId="{7160F332-1CD7-47F8-83B7-94F8764E8A43}" destId="{1E9F42AC-9034-4C74-A3B1-CBC353C0E592}" srcOrd="5" destOrd="0" presId="urn:microsoft.com/office/officeart/2017/3/layout/DropPinTimeline"/>
    <dgm:cxn modelId="{018A000A-C2A3-4282-BEEA-09640FDFDAF7}" type="presParOf" srcId="{7160F332-1CD7-47F8-83B7-94F8764E8A43}" destId="{9DF27EF4-246E-42C4-9DCB-CF7538AAD18F}" srcOrd="6" destOrd="0" presId="urn:microsoft.com/office/officeart/2017/3/layout/DropPinTimeline"/>
    <dgm:cxn modelId="{5B022344-75B4-465B-88AB-600FB93381C2}" type="presParOf" srcId="{9DF27EF4-246E-42C4-9DCB-CF7538AAD18F}" destId="{994A23EA-BF73-47E4-ACBE-BD349B7D9A90}" srcOrd="0" destOrd="0" presId="urn:microsoft.com/office/officeart/2017/3/layout/DropPinTimeline"/>
    <dgm:cxn modelId="{CFF5BFE4-72B5-4810-A386-C197B4DA6AFD}" type="presParOf" srcId="{9DF27EF4-246E-42C4-9DCB-CF7538AAD18F}" destId="{E44FA99B-F505-4172-8AF8-4856E2B09D4B}" srcOrd="1" destOrd="0" presId="urn:microsoft.com/office/officeart/2017/3/layout/DropPinTimeline"/>
    <dgm:cxn modelId="{07AFCC85-8DB8-412F-94BA-3F5C75658031}" type="presParOf" srcId="{E44FA99B-F505-4172-8AF8-4856E2B09D4B}" destId="{1FDEC0FC-3A8A-4A83-8059-1E927B21E726}" srcOrd="0" destOrd="0" presId="urn:microsoft.com/office/officeart/2017/3/layout/DropPinTimeline"/>
    <dgm:cxn modelId="{732FD2C4-E151-4227-B563-D8751AF286A7}" type="presParOf" srcId="{E44FA99B-F505-4172-8AF8-4856E2B09D4B}" destId="{984E0BDF-EE69-42DC-A795-F965FFBDBAC0}" srcOrd="1" destOrd="0" presId="urn:microsoft.com/office/officeart/2017/3/layout/DropPinTimeline"/>
    <dgm:cxn modelId="{45DCF33C-5051-4E40-B2C3-BF7EDA97678A}" type="presParOf" srcId="{9DF27EF4-246E-42C4-9DCB-CF7538AAD18F}" destId="{F8F947E7-904D-447B-9313-1762A9AA78FF}" srcOrd="2" destOrd="0" presId="urn:microsoft.com/office/officeart/2017/3/layout/DropPinTimeline"/>
    <dgm:cxn modelId="{67F93A12-A10B-4B7D-9DCB-3B87F3E47C6F}" type="presParOf" srcId="{9DF27EF4-246E-42C4-9DCB-CF7538AAD18F}" destId="{0A160B01-AA65-49F7-881D-CEAD90D17556}" srcOrd="3" destOrd="0" presId="urn:microsoft.com/office/officeart/2017/3/layout/DropPinTimeline"/>
    <dgm:cxn modelId="{A77D1D20-F38B-4438-9451-0CBF433E5837}" type="presParOf" srcId="{9DF27EF4-246E-42C4-9DCB-CF7538AAD18F}" destId="{2E6D4A6E-6A19-49CD-B869-F6B8D35DAB39}" srcOrd="4" destOrd="0" presId="urn:microsoft.com/office/officeart/2017/3/layout/DropPinTimeline"/>
    <dgm:cxn modelId="{F95D9ADE-1FB1-4326-990F-4763FBFB5A34}" type="presParOf" srcId="{9DF27EF4-246E-42C4-9DCB-CF7538AAD18F}" destId="{00294FB0-2FE1-40E5-ADB9-364021107E79}" srcOrd="5" destOrd="0" presId="urn:microsoft.com/office/officeart/2017/3/layout/DropPinTimeline"/>
    <dgm:cxn modelId="{819BA924-E8CA-4E4C-83CD-FE16562B6CF0}" type="presParOf" srcId="{7160F332-1CD7-47F8-83B7-94F8764E8A43}" destId="{09F4057B-DA50-42DB-936C-726E6229812E}" srcOrd="7" destOrd="0" presId="urn:microsoft.com/office/officeart/2017/3/layout/DropPinTimeline"/>
    <dgm:cxn modelId="{4CB39518-D833-410B-816B-C576A0E4C640}" type="presParOf" srcId="{7160F332-1CD7-47F8-83B7-94F8764E8A43}" destId="{66C77972-8DEB-4A0C-A092-619811C62D2B}" srcOrd="8" destOrd="0" presId="urn:microsoft.com/office/officeart/2017/3/layout/DropPinTimeline"/>
    <dgm:cxn modelId="{2654FA80-AF69-4B0E-9EFB-EA3E82FA9382}" type="presParOf" srcId="{66C77972-8DEB-4A0C-A092-619811C62D2B}" destId="{0B4E4933-546F-44E5-9924-EA339A768DD5}" srcOrd="0" destOrd="0" presId="urn:microsoft.com/office/officeart/2017/3/layout/DropPinTimeline"/>
    <dgm:cxn modelId="{74F69027-670A-4004-BBC6-3C8BD4A82A2C}" type="presParOf" srcId="{66C77972-8DEB-4A0C-A092-619811C62D2B}" destId="{0966B8D9-CBDB-4AD1-B3F8-A4BA125DA27D}" srcOrd="1" destOrd="0" presId="urn:microsoft.com/office/officeart/2017/3/layout/DropPinTimeline"/>
    <dgm:cxn modelId="{70B09521-2866-4BAB-A80B-D9A939411612}" type="presParOf" srcId="{0966B8D9-CBDB-4AD1-B3F8-A4BA125DA27D}" destId="{17E8AE77-DA8F-45B1-A5F1-BF25F3A946C0}" srcOrd="0" destOrd="0" presId="urn:microsoft.com/office/officeart/2017/3/layout/DropPinTimeline"/>
    <dgm:cxn modelId="{66030B8C-7CCD-46C4-973C-EF1F1347FBFA}" type="presParOf" srcId="{0966B8D9-CBDB-4AD1-B3F8-A4BA125DA27D}" destId="{05C629A7-FFBC-473A-A6C9-E4777EA1A27C}" srcOrd="1" destOrd="0" presId="urn:microsoft.com/office/officeart/2017/3/layout/DropPinTimeline"/>
    <dgm:cxn modelId="{B0AAB4E0-9B0B-4202-BDF1-31FB7D3D434D}" type="presParOf" srcId="{66C77972-8DEB-4A0C-A092-619811C62D2B}" destId="{58E0990F-87D8-49FD-B744-7388C923CBE9}" srcOrd="2" destOrd="0" presId="urn:microsoft.com/office/officeart/2017/3/layout/DropPinTimeline"/>
    <dgm:cxn modelId="{4052449C-97BB-4B00-9D1E-5E77F2C615E0}" type="presParOf" srcId="{66C77972-8DEB-4A0C-A092-619811C62D2B}" destId="{7652F06B-2124-486B-81E1-9633F7AB2059}" srcOrd="3" destOrd="0" presId="urn:microsoft.com/office/officeart/2017/3/layout/DropPinTimeline"/>
    <dgm:cxn modelId="{024E43C5-E26A-4590-8D13-6AEC634E987A}" type="presParOf" srcId="{66C77972-8DEB-4A0C-A092-619811C62D2B}" destId="{7097C6B4-DD64-45D6-B7BC-7704E9F41E3B}" srcOrd="4" destOrd="0" presId="urn:microsoft.com/office/officeart/2017/3/layout/DropPinTimeline"/>
    <dgm:cxn modelId="{D4AF7F7C-9843-4B3E-97CA-35BF4B1ACFB2}" type="presParOf" srcId="{66C77972-8DEB-4A0C-A092-619811C62D2B}" destId="{5E000E0A-89EF-4E32-A98D-A5170F3F3DA5}" srcOrd="5" destOrd="0" presId="urn:microsoft.com/office/officeart/2017/3/layout/DropPinTimeline"/>
    <dgm:cxn modelId="{547FECA4-CA36-4CE9-A420-7D3C5D8698E4}" type="presParOf" srcId="{7160F332-1CD7-47F8-83B7-94F8764E8A43}" destId="{062649A9-0A02-4AAC-A33A-D91A5730A816}" srcOrd="9" destOrd="0" presId="urn:microsoft.com/office/officeart/2017/3/layout/DropPinTimeline"/>
    <dgm:cxn modelId="{B76B3A6C-E2F6-4763-9B48-44AA0380AFD8}" type="presParOf" srcId="{7160F332-1CD7-47F8-83B7-94F8764E8A43}" destId="{8E8712CF-38E9-4BC7-A540-9245906C4FEB}" srcOrd="10" destOrd="0" presId="urn:microsoft.com/office/officeart/2017/3/layout/DropPinTimeline"/>
    <dgm:cxn modelId="{785F9F6C-BA91-4A4F-A80E-1E1A4D5FE1C7}" type="presParOf" srcId="{8E8712CF-38E9-4BC7-A540-9245906C4FEB}" destId="{6BE233E7-A47F-400A-87ED-57795A358FA1}" srcOrd="0" destOrd="0" presId="urn:microsoft.com/office/officeart/2017/3/layout/DropPinTimeline"/>
    <dgm:cxn modelId="{D023F822-8EB4-4131-A92D-CF6817012A35}" type="presParOf" srcId="{8E8712CF-38E9-4BC7-A540-9245906C4FEB}" destId="{B9385760-0AEE-4441-B9DB-AFAA580E277E}" srcOrd="1" destOrd="0" presId="urn:microsoft.com/office/officeart/2017/3/layout/DropPinTimeline"/>
    <dgm:cxn modelId="{8D7553DF-AE0D-4CC7-89D5-BBD7A2D7FB45}" type="presParOf" srcId="{B9385760-0AEE-4441-B9DB-AFAA580E277E}" destId="{66E11787-7972-4C81-A966-C7C270420C27}" srcOrd="0" destOrd="0" presId="urn:microsoft.com/office/officeart/2017/3/layout/DropPinTimeline"/>
    <dgm:cxn modelId="{AF4F8641-1EBD-4EA7-9D5F-14811F2FE065}" type="presParOf" srcId="{B9385760-0AEE-4441-B9DB-AFAA580E277E}" destId="{0F974AA8-D66A-4C44-B730-3B2DB5D299C5}" srcOrd="1" destOrd="0" presId="urn:microsoft.com/office/officeart/2017/3/layout/DropPinTimeline"/>
    <dgm:cxn modelId="{31A4391D-80A0-4448-8568-1BD32F42439D}" type="presParOf" srcId="{8E8712CF-38E9-4BC7-A540-9245906C4FEB}" destId="{E4764881-BB72-4446-9D9F-ED5EF0056A1B}" srcOrd="2" destOrd="0" presId="urn:microsoft.com/office/officeart/2017/3/layout/DropPinTimeline"/>
    <dgm:cxn modelId="{AFA020E7-8BA6-41B2-BB30-3B83173F15D9}" type="presParOf" srcId="{8E8712CF-38E9-4BC7-A540-9245906C4FEB}" destId="{D459ED5A-6144-47A1-A485-D7016BFFA346}" srcOrd="3" destOrd="0" presId="urn:microsoft.com/office/officeart/2017/3/layout/DropPinTimeline"/>
    <dgm:cxn modelId="{067C6B31-B4B2-4DB1-A017-C24435654369}" type="presParOf" srcId="{8E8712CF-38E9-4BC7-A540-9245906C4FEB}" destId="{77DB7FE9-089C-47C5-A5F4-0C73D1A9825B}" srcOrd="4" destOrd="0" presId="urn:microsoft.com/office/officeart/2017/3/layout/DropPinTimeline"/>
    <dgm:cxn modelId="{05FF117A-22EC-4D2F-B9B7-927B5FFD2008}" type="presParOf" srcId="{8E8712CF-38E9-4BC7-A540-9245906C4FEB}" destId="{E27B7298-30E5-4D5A-AF04-F2AFB4CC318C}" srcOrd="5" destOrd="0" presId="urn:microsoft.com/office/officeart/2017/3/layout/DropPinTimeline"/>
    <dgm:cxn modelId="{82DEF2A2-F813-482A-ACD3-F8C9C7D5F293}" type="presParOf" srcId="{7160F332-1CD7-47F8-83B7-94F8764E8A43}" destId="{AD7C06AF-5084-4040-BCFF-67DC24FD4637}" srcOrd="11" destOrd="0" presId="urn:microsoft.com/office/officeart/2017/3/layout/DropPinTimeline"/>
    <dgm:cxn modelId="{4EB2454C-7259-4682-A9ED-2FFF74DBBDF7}" type="presParOf" srcId="{7160F332-1CD7-47F8-83B7-94F8764E8A43}" destId="{B412A09E-DAFE-43F5-9653-55439D4875AA}" srcOrd="12" destOrd="0" presId="urn:microsoft.com/office/officeart/2017/3/layout/DropPinTimeline"/>
    <dgm:cxn modelId="{9FD8EFF8-29F6-481A-81D8-35CF03BF22D8}" type="presParOf" srcId="{B412A09E-DAFE-43F5-9653-55439D4875AA}" destId="{EEF45EA4-238B-43E0-AA41-46248F432DE7}" srcOrd="0" destOrd="0" presId="urn:microsoft.com/office/officeart/2017/3/layout/DropPinTimeline"/>
    <dgm:cxn modelId="{01813272-F45A-4D59-ACA3-49CEE64C39E5}" type="presParOf" srcId="{B412A09E-DAFE-43F5-9653-55439D4875AA}" destId="{FD332145-B402-435F-8418-11B272227B7C}" srcOrd="1" destOrd="0" presId="urn:microsoft.com/office/officeart/2017/3/layout/DropPinTimeline"/>
    <dgm:cxn modelId="{E0A35F28-2E30-452D-8A21-8FD02EF10295}" type="presParOf" srcId="{FD332145-B402-435F-8418-11B272227B7C}" destId="{616489C5-5832-4414-BA99-4E2AC0DEB2EB}" srcOrd="0" destOrd="0" presId="urn:microsoft.com/office/officeart/2017/3/layout/DropPinTimeline"/>
    <dgm:cxn modelId="{7895134E-6B0C-4395-B313-3B0FA239E27F}" type="presParOf" srcId="{FD332145-B402-435F-8418-11B272227B7C}" destId="{411873B7-F637-4466-B130-38BF92A86AD8}" srcOrd="1" destOrd="0" presId="urn:microsoft.com/office/officeart/2017/3/layout/DropPinTimeline"/>
    <dgm:cxn modelId="{43E44385-98B8-4D8F-BCE0-FEE7569A3112}" type="presParOf" srcId="{B412A09E-DAFE-43F5-9653-55439D4875AA}" destId="{7479F0B9-0A5B-46A2-BCFE-D279D62A6783}" srcOrd="2" destOrd="0" presId="urn:microsoft.com/office/officeart/2017/3/layout/DropPinTimeline"/>
    <dgm:cxn modelId="{B61D05B8-5CFD-43FF-BB42-8C7E0380FC9D}" type="presParOf" srcId="{B412A09E-DAFE-43F5-9653-55439D4875AA}" destId="{2AB4FCD1-9DAB-4729-AEB0-C938C14DF21E}" srcOrd="3" destOrd="0" presId="urn:microsoft.com/office/officeart/2017/3/layout/DropPinTimeline"/>
    <dgm:cxn modelId="{3937DECF-96E7-4391-9741-9D4A3AE3B24C}" type="presParOf" srcId="{B412A09E-DAFE-43F5-9653-55439D4875AA}" destId="{85066915-7435-43A2-8CB8-1FAF0BD31906}" srcOrd="4" destOrd="0" presId="urn:microsoft.com/office/officeart/2017/3/layout/DropPinTimeline"/>
    <dgm:cxn modelId="{777F5FEB-6B32-41C4-B0DD-C6034AEF0C34}" type="presParOf" srcId="{B412A09E-DAFE-43F5-9653-55439D4875AA}" destId="{946BB145-4FBD-43AE-8D47-3BFE3115AB4A}" srcOrd="5" destOrd="0" presId="urn:microsoft.com/office/officeart/2017/3/layout/DropPinTimeline"/>
    <dgm:cxn modelId="{BCCA8ED8-BC32-4410-A545-280403BBE8B0}" type="presParOf" srcId="{7160F332-1CD7-47F8-83B7-94F8764E8A43}" destId="{0873A675-F154-4D5A-A54A-FC94C8A0997F}" srcOrd="13" destOrd="0" presId="urn:microsoft.com/office/officeart/2017/3/layout/DropPinTimeline"/>
    <dgm:cxn modelId="{A75DC4EF-AEA3-4851-ABBB-8E89F1396796}" type="presParOf" srcId="{7160F332-1CD7-47F8-83B7-94F8764E8A43}" destId="{A87C41F3-C0C8-43EB-8254-C6C0109BF2D6}" srcOrd="14" destOrd="0" presId="urn:microsoft.com/office/officeart/2017/3/layout/DropPinTimeline"/>
    <dgm:cxn modelId="{7F73B9D4-17DB-4F16-BE8A-BD25A202A5A1}" type="presParOf" srcId="{A87C41F3-C0C8-43EB-8254-C6C0109BF2D6}" destId="{5EE474B4-F378-465F-80B2-A74C0B04B648}" srcOrd="0" destOrd="0" presId="urn:microsoft.com/office/officeart/2017/3/layout/DropPinTimeline"/>
    <dgm:cxn modelId="{4F9D712A-C990-4D7C-894C-15581D73464B}" type="presParOf" srcId="{A87C41F3-C0C8-43EB-8254-C6C0109BF2D6}" destId="{13908C35-D226-4B6D-8F5E-A8F53D2B3BAB}" srcOrd="1" destOrd="0" presId="urn:microsoft.com/office/officeart/2017/3/layout/DropPinTimeline"/>
    <dgm:cxn modelId="{8A19E9C2-CC20-4C27-A050-1FFE2D5F276E}" type="presParOf" srcId="{13908C35-D226-4B6D-8F5E-A8F53D2B3BAB}" destId="{71433C0F-9135-4061-B8F0-96F9A73C3415}" srcOrd="0" destOrd="0" presId="urn:microsoft.com/office/officeart/2017/3/layout/DropPinTimeline"/>
    <dgm:cxn modelId="{D67E3F8A-2954-419C-9673-1D2CEFB51CB6}" type="presParOf" srcId="{13908C35-D226-4B6D-8F5E-A8F53D2B3BAB}" destId="{C51A564A-55DB-4A9C-AE6D-235F3F809FEB}" srcOrd="1" destOrd="0" presId="urn:microsoft.com/office/officeart/2017/3/layout/DropPinTimeline"/>
    <dgm:cxn modelId="{5654F3D7-A399-4063-840B-3CD53FCC5BBC}" type="presParOf" srcId="{A87C41F3-C0C8-43EB-8254-C6C0109BF2D6}" destId="{D0FCCA1C-8AAD-4EC6-B35F-AFFAD0209250}" srcOrd="2" destOrd="0" presId="urn:microsoft.com/office/officeart/2017/3/layout/DropPinTimeline"/>
    <dgm:cxn modelId="{FD34D92B-437B-4AEF-806C-1E6168B47CCD}" type="presParOf" srcId="{A87C41F3-C0C8-43EB-8254-C6C0109BF2D6}" destId="{AFDF4689-AC11-471A-A676-C3FDD6E336CD}" srcOrd="3" destOrd="0" presId="urn:microsoft.com/office/officeart/2017/3/layout/DropPinTimeline"/>
    <dgm:cxn modelId="{E55B309D-6705-44AE-B88E-DE5A0870C8EF}" type="presParOf" srcId="{A87C41F3-C0C8-43EB-8254-C6C0109BF2D6}" destId="{21A621C5-D72B-46C1-B1A3-3E8778BB6F38}" srcOrd="4" destOrd="0" presId="urn:microsoft.com/office/officeart/2017/3/layout/DropPinTimeline"/>
    <dgm:cxn modelId="{E174610D-9C87-4DC7-B74E-686580EDA127}" type="presParOf" srcId="{A87C41F3-C0C8-43EB-8254-C6C0109BF2D6}" destId="{64895527-4B5A-4C33-A7CE-C34DF98D2669}" srcOrd="5" destOrd="0" presId="urn:microsoft.com/office/officeart/2017/3/layout/DropPinTimeline"/>
    <dgm:cxn modelId="{593F66A4-EC84-4C2D-AFA9-0AA1C9E976BA}" type="presParOf" srcId="{7160F332-1CD7-47F8-83B7-94F8764E8A43}" destId="{5C2F7B0D-73BB-486E-9369-69AEE241BB5B}" srcOrd="15" destOrd="0" presId="urn:microsoft.com/office/officeart/2017/3/layout/DropPinTimeline"/>
    <dgm:cxn modelId="{BDC64999-5709-49EA-B19C-1880DA636948}" type="presParOf" srcId="{7160F332-1CD7-47F8-83B7-94F8764E8A43}" destId="{7A9DE0AA-E611-4E82-B443-91ABC7679143}" srcOrd="16" destOrd="0" presId="urn:microsoft.com/office/officeart/2017/3/layout/DropPinTimeline"/>
    <dgm:cxn modelId="{DBEA3243-E7D1-4283-B8E0-D689F4A195E8}" type="presParOf" srcId="{7A9DE0AA-E611-4E82-B443-91ABC7679143}" destId="{67778063-5A18-4067-9D52-6E83419BAB8C}" srcOrd="0" destOrd="0" presId="urn:microsoft.com/office/officeart/2017/3/layout/DropPinTimeline"/>
    <dgm:cxn modelId="{16D47BCF-FEE0-42B4-995A-4795D7AB3D10}" type="presParOf" srcId="{7A9DE0AA-E611-4E82-B443-91ABC7679143}" destId="{88C7960D-154F-46FF-BE4E-56F88215C464}" srcOrd="1" destOrd="0" presId="urn:microsoft.com/office/officeart/2017/3/layout/DropPinTimeline"/>
    <dgm:cxn modelId="{19405161-0FF1-462D-A96D-59C317DAD0B5}" type="presParOf" srcId="{88C7960D-154F-46FF-BE4E-56F88215C464}" destId="{4638F5F0-A4A2-4A3C-A12E-4AA50960398D}" srcOrd="0" destOrd="0" presId="urn:microsoft.com/office/officeart/2017/3/layout/DropPinTimeline"/>
    <dgm:cxn modelId="{243B728A-08EC-41C6-A729-925B1A4B1EDD}" type="presParOf" srcId="{88C7960D-154F-46FF-BE4E-56F88215C464}" destId="{6E1BF63E-2822-4C9D-AA57-0B8F0EF5B33D}" srcOrd="1" destOrd="0" presId="urn:microsoft.com/office/officeart/2017/3/layout/DropPinTimeline"/>
    <dgm:cxn modelId="{60CCD195-9566-421D-99F2-7207A90F0DFF}" type="presParOf" srcId="{7A9DE0AA-E611-4E82-B443-91ABC7679143}" destId="{913F5773-FCAA-4B7E-899C-B16ED8D403FA}" srcOrd="2" destOrd="0" presId="urn:microsoft.com/office/officeart/2017/3/layout/DropPinTimeline"/>
    <dgm:cxn modelId="{28FF5717-3204-4302-8D49-A1E869E40004}" type="presParOf" srcId="{7A9DE0AA-E611-4E82-B443-91ABC7679143}" destId="{49C43A1F-EEBA-45C3-B4C4-10DB0E7B8930}" srcOrd="3" destOrd="0" presId="urn:microsoft.com/office/officeart/2017/3/layout/DropPinTimeline"/>
    <dgm:cxn modelId="{EC11254F-E783-443B-9BAD-7BEFF1C7E9AB}" type="presParOf" srcId="{7A9DE0AA-E611-4E82-B443-91ABC7679143}" destId="{B195A6B1-8C65-44D3-9621-17BECB1C4B73}" srcOrd="4" destOrd="0" presId="urn:microsoft.com/office/officeart/2017/3/layout/DropPinTimeline"/>
    <dgm:cxn modelId="{623E27C1-AF8F-4833-9EB7-8A2B093F75D7}" type="presParOf" srcId="{7A9DE0AA-E611-4E82-B443-91ABC7679143}" destId="{5DA070CB-BA51-4703-927A-88E98A2EC76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62945-0108-4E5C-B1F9-807B8BD509C7}">
      <dsp:nvSpPr>
        <dsp:cNvPr id="0" name=""/>
        <dsp:cNvSpPr/>
      </dsp:nvSpPr>
      <dsp:spPr>
        <a:xfrm>
          <a:off x="604651" y="0"/>
          <a:ext cx="638840" cy="582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2B205-7ABD-43E7-B9F7-50B4264D300B}">
      <dsp:nvSpPr>
        <dsp:cNvPr id="0" name=""/>
        <dsp:cNvSpPr/>
      </dsp:nvSpPr>
      <dsp:spPr>
        <a:xfrm>
          <a:off x="11442" y="720280"/>
          <a:ext cx="1825257" cy="258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Establish a PCRC working group </a:t>
          </a:r>
        </a:p>
      </dsp:txBody>
      <dsp:txXfrm>
        <a:off x="11442" y="720280"/>
        <a:ext cx="1825257" cy="2581613"/>
      </dsp:txXfrm>
    </dsp:sp>
    <dsp:sp modelId="{359C3EA7-DB08-424A-9006-CCFE3DE851D0}">
      <dsp:nvSpPr>
        <dsp:cNvPr id="0" name=""/>
        <dsp:cNvSpPr/>
      </dsp:nvSpPr>
      <dsp:spPr>
        <a:xfrm>
          <a:off x="11442" y="3366065"/>
          <a:ext cx="1825257" cy="15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0DFE0-8F86-453D-9589-A08630D1E523}">
      <dsp:nvSpPr>
        <dsp:cNvPr id="0" name=""/>
        <dsp:cNvSpPr/>
      </dsp:nvSpPr>
      <dsp:spPr>
        <a:xfrm>
          <a:off x="2749329" y="0"/>
          <a:ext cx="638840" cy="582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05D0C-801B-4AAA-B2EA-CE4555556B80}">
      <dsp:nvSpPr>
        <dsp:cNvPr id="0" name=""/>
        <dsp:cNvSpPr/>
      </dsp:nvSpPr>
      <dsp:spPr>
        <a:xfrm>
          <a:off x="2156120" y="720280"/>
          <a:ext cx="1825257" cy="258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Complete an Environmental Scan of the national primary care landscape/state examples of successful primary care models with a focus on:</a:t>
          </a:r>
        </a:p>
      </dsp:txBody>
      <dsp:txXfrm>
        <a:off x="2156120" y="720280"/>
        <a:ext cx="1825257" cy="2581613"/>
      </dsp:txXfrm>
    </dsp:sp>
    <dsp:sp modelId="{D2B4BFBD-7FF4-4CF8-A04F-50A2E1B1CEDA}">
      <dsp:nvSpPr>
        <dsp:cNvPr id="0" name=""/>
        <dsp:cNvSpPr/>
      </dsp:nvSpPr>
      <dsp:spPr>
        <a:xfrm>
          <a:off x="2156120" y="3366065"/>
          <a:ext cx="1825257" cy="15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Authority &amp; Governance​</a:t>
          </a:r>
          <a:endParaRPr lang="en-US" sz="1400" kern="120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Primary Care Cost Containment Strategy ​</a:t>
          </a:r>
          <a:endParaRPr lang="en-US" sz="1400" kern="120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Investments in Primary Care​</a:t>
          </a:r>
          <a:endParaRPr lang="en-US" sz="1400" kern="120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Quality Measures</a:t>
          </a:r>
          <a:endParaRPr lang="en-US" sz="1400" kern="1200"/>
        </a:p>
      </dsp:txBody>
      <dsp:txXfrm>
        <a:off x="2156120" y="3366065"/>
        <a:ext cx="1825257" cy="157463"/>
      </dsp:txXfrm>
    </dsp:sp>
    <dsp:sp modelId="{4DA8A4E3-A22A-49AE-8EF0-F61D422B749D}">
      <dsp:nvSpPr>
        <dsp:cNvPr id="0" name=""/>
        <dsp:cNvSpPr/>
      </dsp:nvSpPr>
      <dsp:spPr>
        <a:xfrm>
          <a:off x="4894007" y="0"/>
          <a:ext cx="638840" cy="582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428EE-92C8-425E-97AF-7AA9383722A8}">
      <dsp:nvSpPr>
        <dsp:cNvPr id="0" name=""/>
        <dsp:cNvSpPr/>
      </dsp:nvSpPr>
      <dsp:spPr>
        <a:xfrm>
          <a:off x="4300799" y="720280"/>
          <a:ext cx="1825257" cy="258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i="0" kern="1200"/>
            <a:t>Conduct Focus Group Interviews &amp; Surveys with identified external stakeholders:</a:t>
          </a:r>
          <a:endParaRPr lang="en-US" sz="1800" b="1" kern="1200"/>
        </a:p>
      </dsp:txBody>
      <dsp:txXfrm>
        <a:off x="4300799" y="720280"/>
        <a:ext cx="1825257" cy="2581613"/>
      </dsp:txXfrm>
    </dsp:sp>
    <dsp:sp modelId="{670DC132-B8CC-4D81-955A-9A9747C7C139}">
      <dsp:nvSpPr>
        <dsp:cNvPr id="0" name=""/>
        <dsp:cNvSpPr/>
      </dsp:nvSpPr>
      <dsp:spPr>
        <a:xfrm>
          <a:off x="4300799" y="3366065"/>
          <a:ext cx="1825257" cy="15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Providers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MCOs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State Representatives</a:t>
          </a:r>
        </a:p>
      </dsp:txBody>
      <dsp:txXfrm>
        <a:off x="4300799" y="3366065"/>
        <a:ext cx="1825257" cy="157463"/>
      </dsp:txXfrm>
    </dsp:sp>
    <dsp:sp modelId="{8667B554-DF62-4FDF-B630-2A758AA5AD3D}">
      <dsp:nvSpPr>
        <dsp:cNvPr id="0" name=""/>
        <dsp:cNvSpPr/>
      </dsp:nvSpPr>
      <dsp:spPr>
        <a:xfrm>
          <a:off x="7038685" y="0"/>
          <a:ext cx="638840" cy="5823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BCB88-8204-449D-909D-34730C1A2F80}">
      <dsp:nvSpPr>
        <dsp:cNvPr id="0" name=""/>
        <dsp:cNvSpPr/>
      </dsp:nvSpPr>
      <dsp:spPr>
        <a:xfrm>
          <a:off x="6445477" y="720280"/>
          <a:ext cx="1825257" cy="258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Develop Draft Strategic Plan for the PCRC </a:t>
          </a:r>
        </a:p>
      </dsp:txBody>
      <dsp:txXfrm>
        <a:off x="6445477" y="720280"/>
        <a:ext cx="1825257" cy="2581613"/>
      </dsp:txXfrm>
    </dsp:sp>
    <dsp:sp modelId="{0531019C-EADC-4BDC-A87B-DB359631D52A}">
      <dsp:nvSpPr>
        <dsp:cNvPr id="0" name=""/>
        <dsp:cNvSpPr/>
      </dsp:nvSpPr>
      <dsp:spPr>
        <a:xfrm>
          <a:off x="6445477" y="3366065"/>
          <a:ext cx="1825257" cy="15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12C45-07F8-4457-B20B-5146035AF509}">
      <dsp:nvSpPr>
        <dsp:cNvPr id="0" name=""/>
        <dsp:cNvSpPr/>
      </dsp:nvSpPr>
      <dsp:spPr>
        <a:xfrm>
          <a:off x="0" y="1631752"/>
          <a:ext cx="770931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43C5C8-61FA-45D4-9D33-6468E9E2B92F}">
      <dsp:nvSpPr>
        <dsp:cNvPr id="0" name=""/>
        <dsp:cNvSpPr/>
      </dsp:nvSpPr>
      <dsp:spPr>
        <a:xfrm rot="8100000">
          <a:off x="47648" y="381708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E32A17-5647-4485-B332-124C1C8DE935}">
      <dsp:nvSpPr>
        <dsp:cNvPr id="0" name=""/>
        <dsp:cNvSpPr/>
      </dsp:nvSpPr>
      <dsp:spPr>
        <a:xfrm>
          <a:off x="73053" y="407113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511001-B3CB-4CAE-8882-2A8B838E2706}">
      <dsp:nvSpPr>
        <dsp:cNvPr id="0" name=""/>
        <dsp:cNvSpPr/>
      </dsp:nvSpPr>
      <dsp:spPr>
        <a:xfrm>
          <a:off x="323699" y="665754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Primary Care Reform Collaborative Working Group Kickoff Meeting</a:t>
          </a:r>
        </a:p>
      </dsp:txBody>
      <dsp:txXfrm>
        <a:off x="323699" y="665754"/>
        <a:ext cx="1223237" cy="965997"/>
      </dsp:txXfrm>
    </dsp:sp>
    <dsp:sp modelId="{38E37C09-67B0-46A4-847C-E911D96F23FF}">
      <dsp:nvSpPr>
        <dsp:cNvPr id="0" name=""/>
        <dsp:cNvSpPr/>
      </dsp:nvSpPr>
      <dsp:spPr>
        <a:xfrm>
          <a:off x="323699" y="326350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Aug. 31, 2023</a:t>
          </a:r>
        </a:p>
      </dsp:txBody>
      <dsp:txXfrm>
        <a:off x="323699" y="326350"/>
        <a:ext cx="1223237" cy="339404"/>
      </dsp:txXfrm>
    </dsp:sp>
    <dsp:sp modelId="{FB067238-E6E8-41C8-8538-CB1E19F3E33B}">
      <dsp:nvSpPr>
        <dsp:cNvPr id="0" name=""/>
        <dsp:cNvSpPr/>
      </dsp:nvSpPr>
      <dsp:spPr>
        <a:xfrm>
          <a:off x="161992" y="665754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626B1-EBBB-40F8-BC67-C28473865D4A}">
      <dsp:nvSpPr>
        <dsp:cNvPr id="0" name=""/>
        <dsp:cNvSpPr/>
      </dsp:nvSpPr>
      <dsp:spPr>
        <a:xfrm>
          <a:off x="140880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227E07-10BB-446A-BBA3-D9CC994B699E}">
      <dsp:nvSpPr>
        <dsp:cNvPr id="0" name=""/>
        <dsp:cNvSpPr/>
      </dsp:nvSpPr>
      <dsp:spPr>
        <a:xfrm rot="18900000">
          <a:off x="817910" y="2653107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A764C4-BF10-40C4-B6A5-1D1761D7F386}">
      <dsp:nvSpPr>
        <dsp:cNvPr id="0" name=""/>
        <dsp:cNvSpPr/>
      </dsp:nvSpPr>
      <dsp:spPr>
        <a:xfrm>
          <a:off x="843315" y="2678512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6B3E1-9CE7-4E61-8BDF-A0C24F37C187}">
      <dsp:nvSpPr>
        <dsp:cNvPr id="0" name=""/>
        <dsp:cNvSpPr/>
      </dsp:nvSpPr>
      <dsp:spPr>
        <a:xfrm>
          <a:off x="1093960" y="1631752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Working Group Meeting #2</a:t>
          </a:r>
        </a:p>
      </dsp:txBody>
      <dsp:txXfrm>
        <a:off x="1093960" y="1631752"/>
        <a:ext cx="1223237" cy="965997"/>
      </dsp:txXfrm>
    </dsp:sp>
    <dsp:sp modelId="{5616ABE1-EDE1-435B-A6DB-723E935B8654}">
      <dsp:nvSpPr>
        <dsp:cNvPr id="0" name=""/>
        <dsp:cNvSpPr/>
      </dsp:nvSpPr>
      <dsp:spPr>
        <a:xfrm>
          <a:off x="1093960" y="2597749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Sept. 20, 2023</a:t>
          </a:r>
        </a:p>
      </dsp:txBody>
      <dsp:txXfrm>
        <a:off x="1093960" y="2597749"/>
        <a:ext cx="1223237" cy="339404"/>
      </dsp:txXfrm>
    </dsp:sp>
    <dsp:sp modelId="{F9D0BA9E-BA2A-489E-83E2-CCDBFC104674}">
      <dsp:nvSpPr>
        <dsp:cNvPr id="0" name=""/>
        <dsp:cNvSpPr/>
      </dsp:nvSpPr>
      <dsp:spPr>
        <a:xfrm>
          <a:off x="932253" y="1631752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A020A-BAE0-4AB0-AEE4-54D0630FC130}">
      <dsp:nvSpPr>
        <dsp:cNvPr id="0" name=""/>
        <dsp:cNvSpPr/>
      </dsp:nvSpPr>
      <dsp:spPr>
        <a:xfrm>
          <a:off x="911142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0C3F98-A1B9-449A-A929-A609D6C7DC28}">
      <dsp:nvSpPr>
        <dsp:cNvPr id="0" name=""/>
        <dsp:cNvSpPr/>
      </dsp:nvSpPr>
      <dsp:spPr>
        <a:xfrm rot="8100000">
          <a:off x="1588171" y="381708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A532B1-1674-4B2A-84CD-5FAAFB23A518}">
      <dsp:nvSpPr>
        <dsp:cNvPr id="0" name=""/>
        <dsp:cNvSpPr/>
      </dsp:nvSpPr>
      <dsp:spPr>
        <a:xfrm>
          <a:off x="1613576" y="407113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E0E929-930F-4CCF-9280-990F6D6D1E56}">
      <dsp:nvSpPr>
        <dsp:cNvPr id="0" name=""/>
        <dsp:cNvSpPr/>
      </dsp:nvSpPr>
      <dsp:spPr>
        <a:xfrm>
          <a:off x="1864221" y="665754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Working Group Meeting #3</a:t>
          </a:r>
        </a:p>
      </dsp:txBody>
      <dsp:txXfrm>
        <a:off x="1864221" y="665754"/>
        <a:ext cx="1223237" cy="965997"/>
      </dsp:txXfrm>
    </dsp:sp>
    <dsp:sp modelId="{1534ECF9-2C27-469C-9EE2-DEDFBE039E57}">
      <dsp:nvSpPr>
        <dsp:cNvPr id="0" name=""/>
        <dsp:cNvSpPr/>
      </dsp:nvSpPr>
      <dsp:spPr>
        <a:xfrm>
          <a:off x="1864221" y="326350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Oct. 10, 2023</a:t>
          </a:r>
        </a:p>
      </dsp:txBody>
      <dsp:txXfrm>
        <a:off x="1864221" y="326350"/>
        <a:ext cx="1223237" cy="339404"/>
      </dsp:txXfrm>
    </dsp:sp>
    <dsp:sp modelId="{18FF0D2B-9D8C-40FA-91F8-DFC06661DB02}">
      <dsp:nvSpPr>
        <dsp:cNvPr id="0" name=""/>
        <dsp:cNvSpPr/>
      </dsp:nvSpPr>
      <dsp:spPr>
        <a:xfrm>
          <a:off x="1702515" y="665754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1CC4-383B-49EF-BC90-31350CEF3CF7}">
      <dsp:nvSpPr>
        <dsp:cNvPr id="0" name=""/>
        <dsp:cNvSpPr/>
      </dsp:nvSpPr>
      <dsp:spPr>
        <a:xfrm>
          <a:off x="1681403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DEC0FC-3A8A-4A83-8059-1E927B21E726}">
      <dsp:nvSpPr>
        <dsp:cNvPr id="0" name=""/>
        <dsp:cNvSpPr/>
      </dsp:nvSpPr>
      <dsp:spPr>
        <a:xfrm rot="18900000">
          <a:off x="2358432" y="2653107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4E0BDF-EE69-42DC-A795-F965FFBDBAC0}">
      <dsp:nvSpPr>
        <dsp:cNvPr id="0" name=""/>
        <dsp:cNvSpPr/>
      </dsp:nvSpPr>
      <dsp:spPr>
        <a:xfrm>
          <a:off x="2383838" y="2678512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F947E7-904D-447B-9313-1762A9AA78FF}">
      <dsp:nvSpPr>
        <dsp:cNvPr id="0" name=""/>
        <dsp:cNvSpPr/>
      </dsp:nvSpPr>
      <dsp:spPr>
        <a:xfrm>
          <a:off x="2634483" y="1631752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Working Group Meeting #4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Presentation of Environmental Scan</a:t>
          </a:r>
        </a:p>
      </dsp:txBody>
      <dsp:txXfrm>
        <a:off x="2634483" y="1631752"/>
        <a:ext cx="1223237" cy="965997"/>
      </dsp:txXfrm>
    </dsp:sp>
    <dsp:sp modelId="{0A160B01-AA65-49F7-881D-CEAD90D17556}">
      <dsp:nvSpPr>
        <dsp:cNvPr id="0" name=""/>
        <dsp:cNvSpPr/>
      </dsp:nvSpPr>
      <dsp:spPr>
        <a:xfrm>
          <a:off x="2634483" y="2597749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Nov. 1, 2023</a:t>
          </a:r>
        </a:p>
      </dsp:txBody>
      <dsp:txXfrm>
        <a:off x="2634483" y="2597749"/>
        <a:ext cx="1223237" cy="339404"/>
      </dsp:txXfrm>
    </dsp:sp>
    <dsp:sp modelId="{2E6D4A6E-6A19-49CD-B869-F6B8D35DAB39}">
      <dsp:nvSpPr>
        <dsp:cNvPr id="0" name=""/>
        <dsp:cNvSpPr/>
      </dsp:nvSpPr>
      <dsp:spPr>
        <a:xfrm>
          <a:off x="2472776" y="1631752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A23EA-BF73-47E4-ACBE-BD349B7D9A90}">
      <dsp:nvSpPr>
        <dsp:cNvPr id="0" name=""/>
        <dsp:cNvSpPr/>
      </dsp:nvSpPr>
      <dsp:spPr>
        <a:xfrm>
          <a:off x="2451665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E8AE77-DA8F-45B1-A5F1-BF25F3A946C0}">
      <dsp:nvSpPr>
        <dsp:cNvPr id="0" name=""/>
        <dsp:cNvSpPr/>
      </dsp:nvSpPr>
      <dsp:spPr>
        <a:xfrm rot="8100000">
          <a:off x="3128694" y="381708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C629A7-FFBC-473A-A6C9-E4777EA1A27C}">
      <dsp:nvSpPr>
        <dsp:cNvPr id="0" name=""/>
        <dsp:cNvSpPr/>
      </dsp:nvSpPr>
      <dsp:spPr>
        <a:xfrm>
          <a:off x="3154099" y="407113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E0990F-87D8-49FD-B744-7388C923CBE9}">
      <dsp:nvSpPr>
        <dsp:cNvPr id="0" name=""/>
        <dsp:cNvSpPr/>
      </dsp:nvSpPr>
      <dsp:spPr>
        <a:xfrm>
          <a:off x="3404744" y="665754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State Org. Stakeholder Interview</a:t>
          </a:r>
        </a:p>
      </dsp:txBody>
      <dsp:txXfrm>
        <a:off x="3404744" y="665754"/>
        <a:ext cx="1223237" cy="965997"/>
      </dsp:txXfrm>
    </dsp:sp>
    <dsp:sp modelId="{7652F06B-2124-486B-81E1-9633F7AB2059}">
      <dsp:nvSpPr>
        <dsp:cNvPr id="0" name=""/>
        <dsp:cNvSpPr/>
      </dsp:nvSpPr>
      <dsp:spPr>
        <a:xfrm>
          <a:off x="3404744" y="326350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Nov. 2, 2023</a:t>
          </a:r>
        </a:p>
      </dsp:txBody>
      <dsp:txXfrm>
        <a:off x="3404744" y="326350"/>
        <a:ext cx="1223237" cy="339404"/>
      </dsp:txXfrm>
    </dsp:sp>
    <dsp:sp modelId="{7097C6B4-DD64-45D6-B7BC-7704E9F41E3B}">
      <dsp:nvSpPr>
        <dsp:cNvPr id="0" name=""/>
        <dsp:cNvSpPr/>
      </dsp:nvSpPr>
      <dsp:spPr>
        <a:xfrm>
          <a:off x="3243038" y="665754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E4933-546F-44E5-9924-EA339A768DD5}">
      <dsp:nvSpPr>
        <dsp:cNvPr id="0" name=""/>
        <dsp:cNvSpPr/>
      </dsp:nvSpPr>
      <dsp:spPr>
        <a:xfrm>
          <a:off x="3221926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E11787-7972-4C81-A966-C7C270420C27}">
      <dsp:nvSpPr>
        <dsp:cNvPr id="0" name=""/>
        <dsp:cNvSpPr/>
      </dsp:nvSpPr>
      <dsp:spPr>
        <a:xfrm rot="18900000">
          <a:off x="3898955" y="2653107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974AA8-D66A-4C44-B730-3B2DB5D299C5}">
      <dsp:nvSpPr>
        <dsp:cNvPr id="0" name=""/>
        <dsp:cNvSpPr/>
      </dsp:nvSpPr>
      <dsp:spPr>
        <a:xfrm>
          <a:off x="3924360" y="2678512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764881-BB72-4446-9D9F-ED5EF0056A1B}">
      <dsp:nvSpPr>
        <dsp:cNvPr id="0" name=""/>
        <dsp:cNvSpPr/>
      </dsp:nvSpPr>
      <dsp:spPr>
        <a:xfrm>
          <a:off x="4175006" y="1631752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MCO Stakeholder Interview</a:t>
          </a:r>
        </a:p>
      </dsp:txBody>
      <dsp:txXfrm>
        <a:off x="4175006" y="1631752"/>
        <a:ext cx="1223237" cy="965997"/>
      </dsp:txXfrm>
    </dsp:sp>
    <dsp:sp modelId="{D459ED5A-6144-47A1-A485-D7016BFFA346}">
      <dsp:nvSpPr>
        <dsp:cNvPr id="0" name=""/>
        <dsp:cNvSpPr/>
      </dsp:nvSpPr>
      <dsp:spPr>
        <a:xfrm>
          <a:off x="4175006" y="2597749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Nov. 7. 2023</a:t>
          </a:r>
        </a:p>
      </dsp:txBody>
      <dsp:txXfrm>
        <a:off x="4175006" y="2597749"/>
        <a:ext cx="1223237" cy="339404"/>
      </dsp:txXfrm>
    </dsp:sp>
    <dsp:sp modelId="{77DB7FE9-089C-47C5-A5F4-0C73D1A9825B}">
      <dsp:nvSpPr>
        <dsp:cNvPr id="0" name=""/>
        <dsp:cNvSpPr/>
      </dsp:nvSpPr>
      <dsp:spPr>
        <a:xfrm>
          <a:off x="4013299" y="1631752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233E7-A47F-400A-87ED-57795A358FA1}">
      <dsp:nvSpPr>
        <dsp:cNvPr id="0" name=""/>
        <dsp:cNvSpPr/>
      </dsp:nvSpPr>
      <dsp:spPr>
        <a:xfrm>
          <a:off x="3992187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6489C5-5832-4414-BA99-4E2AC0DEB2EB}">
      <dsp:nvSpPr>
        <dsp:cNvPr id="0" name=""/>
        <dsp:cNvSpPr/>
      </dsp:nvSpPr>
      <dsp:spPr>
        <a:xfrm rot="8100000">
          <a:off x="4669217" y="381708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1873B7-F637-4466-B130-38BF92A86AD8}">
      <dsp:nvSpPr>
        <dsp:cNvPr id="0" name=""/>
        <dsp:cNvSpPr/>
      </dsp:nvSpPr>
      <dsp:spPr>
        <a:xfrm>
          <a:off x="4694622" y="407113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79F0B9-0A5B-46A2-BCFE-D279D62A6783}">
      <dsp:nvSpPr>
        <dsp:cNvPr id="0" name=""/>
        <dsp:cNvSpPr/>
      </dsp:nvSpPr>
      <dsp:spPr>
        <a:xfrm>
          <a:off x="4945267" y="665754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Working Group Meeting #5</a:t>
          </a:r>
        </a:p>
      </dsp:txBody>
      <dsp:txXfrm>
        <a:off x="4945267" y="665754"/>
        <a:ext cx="1223237" cy="965997"/>
      </dsp:txXfrm>
    </dsp:sp>
    <dsp:sp modelId="{2AB4FCD1-9DAB-4729-AEB0-C938C14DF21E}">
      <dsp:nvSpPr>
        <dsp:cNvPr id="0" name=""/>
        <dsp:cNvSpPr/>
      </dsp:nvSpPr>
      <dsp:spPr>
        <a:xfrm>
          <a:off x="4945267" y="326350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Nov. 29, 2023</a:t>
          </a:r>
        </a:p>
      </dsp:txBody>
      <dsp:txXfrm>
        <a:off x="4945267" y="326350"/>
        <a:ext cx="1223237" cy="339404"/>
      </dsp:txXfrm>
    </dsp:sp>
    <dsp:sp modelId="{85066915-7435-43A2-8CB8-1FAF0BD31906}">
      <dsp:nvSpPr>
        <dsp:cNvPr id="0" name=""/>
        <dsp:cNvSpPr/>
      </dsp:nvSpPr>
      <dsp:spPr>
        <a:xfrm>
          <a:off x="4783560" y="665754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45EA4-238B-43E0-AA41-46248F432DE7}">
      <dsp:nvSpPr>
        <dsp:cNvPr id="0" name=""/>
        <dsp:cNvSpPr/>
      </dsp:nvSpPr>
      <dsp:spPr>
        <a:xfrm>
          <a:off x="4762449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433C0F-9135-4061-B8F0-96F9A73C3415}">
      <dsp:nvSpPr>
        <dsp:cNvPr id="0" name=""/>
        <dsp:cNvSpPr/>
      </dsp:nvSpPr>
      <dsp:spPr>
        <a:xfrm rot="18900000">
          <a:off x="5439478" y="2653107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1A564A-55DB-4A9C-AE6D-235F3F809FEB}">
      <dsp:nvSpPr>
        <dsp:cNvPr id="0" name=""/>
        <dsp:cNvSpPr/>
      </dsp:nvSpPr>
      <dsp:spPr>
        <a:xfrm>
          <a:off x="5464883" y="2678512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FCCA1C-8AAD-4EC6-B35F-AFFAD0209250}">
      <dsp:nvSpPr>
        <dsp:cNvPr id="0" name=""/>
        <dsp:cNvSpPr/>
      </dsp:nvSpPr>
      <dsp:spPr>
        <a:xfrm>
          <a:off x="5715529" y="1631752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Final Working Group Meeting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Presentation of Interview Findings</a:t>
          </a:r>
        </a:p>
      </dsp:txBody>
      <dsp:txXfrm>
        <a:off x="5715529" y="1631752"/>
        <a:ext cx="1223237" cy="965997"/>
      </dsp:txXfrm>
    </dsp:sp>
    <dsp:sp modelId="{AFDF4689-AC11-471A-A676-C3FDD6E336CD}">
      <dsp:nvSpPr>
        <dsp:cNvPr id="0" name=""/>
        <dsp:cNvSpPr/>
      </dsp:nvSpPr>
      <dsp:spPr>
        <a:xfrm>
          <a:off x="5715529" y="2597749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Jan. 11, 2023</a:t>
          </a:r>
        </a:p>
      </dsp:txBody>
      <dsp:txXfrm>
        <a:off x="5715529" y="2597749"/>
        <a:ext cx="1223237" cy="339404"/>
      </dsp:txXfrm>
    </dsp:sp>
    <dsp:sp modelId="{21A621C5-D72B-46C1-B1A3-3E8778BB6F38}">
      <dsp:nvSpPr>
        <dsp:cNvPr id="0" name=""/>
        <dsp:cNvSpPr/>
      </dsp:nvSpPr>
      <dsp:spPr>
        <a:xfrm>
          <a:off x="5553822" y="1631752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474B4-F378-465F-80B2-A74C0B04B648}">
      <dsp:nvSpPr>
        <dsp:cNvPr id="0" name=""/>
        <dsp:cNvSpPr/>
      </dsp:nvSpPr>
      <dsp:spPr>
        <a:xfrm>
          <a:off x="5532710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38F5F0-A4A2-4A3C-A12E-4AA50960398D}">
      <dsp:nvSpPr>
        <dsp:cNvPr id="0" name=""/>
        <dsp:cNvSpPr/>
      </dsp:nvSpPr>
      <dsp:spPr>
        <a:xfrm rot="8100000">
          <a:off x="6209739" y="381708"/>
          <a:ext cx="228687" cy="228687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BF63E-2822-4C9D-AA57-0B8F0EF5B33D}">
      <dsp:nvSpPr>
        <dsp:cNvPr id="0" name=""/>
        <dsp:cNvSpPr/>
      </dsp:nvSpPr>
      <dsp:spPr>
        <a:xfrm>
          <a:off x="6235145" y="407113"/>
          <a:ext cx="177877" cy="1778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3F5773-FCAA-4B7E-899C-B16ED8D403FA}">
      <dsp:nvSpPr>
        <dsp:cNvPr id="0" name=""/>
        <dsp:cNvSpPr/>
      </dsp:nvSpPr>
      <dsp:spPr>
        <a:xfrm>
          <a:off x="6485790" y="665754"/>
          <a:ext cx="1223237" cy="9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Final Strategic Plan Report Due</a:t>
          </a:r>
        </a:p>
      </dsp:txBody>
      <dsp:txXfrm>
        <a:off x="6485790" y="665754"/>
        <a:ext cx="1223237" cy="965997"/>
      </dsp:txXfrm>
    </dsp:sp>
    <dsp:sp modelId="{49C43A1F-EEBA-45C3-B4C4-10DB0E7B8930}">
      <dsp:nvSpPr>
        <dsp:cNvPr id="0" name=""/>
        <dsp:cNvSpPr/>
      </dsp:nvSpPr>
      <dsp:spPr>
        <a:xfrm>
          <a:off x="6485790" y="326350"/>
          <a:ext cx="1223237" cy="3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Feb. 2024</a:t>
          </a:r>
        </a:p>
      </dsp:txBody>
      <dsp:txXfrm>
        <a:off x="6485790" y="326350"/>
        <a:ext cx="1223237" cy="339404"/>
      </dsp:txXfrm>
    </dsp:sp>
    <dsp:sp modelId="{B195A6B1-8C65-44D3-9621-17BECB1C4B73}">
      <dsp:nvSpPr>
        <dsp:cNvPr id="0" name=""/>
        <dsp:cNvSpPr/>
      </dsp:nvSpPr>
      <dsp:spPr>
        <a:xfrm>
          <a:off x="6324083" y="665754"/>
          <a:ext cx="0" cy="96599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78063-5A18-4067-9D52-6E83419BAB8C}">
      <dsp:nvSpPr>
        <dsp:cNvPr id="0" name=""/>
        <dsp:cNvSpPr/>
      </dsp:nvSpPr>
      <dsp:spPr>
        <a:xfrm>
          <a:off x="6302972" y="1601205"/>
          <a:ext cx="58214" cy="61092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748E1279-D211-4773-B53F-0110068D0E5B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r>
              <a:rPr lang="en-US" dirty="0"/>
              <a:t>© 2015 Freedman HealthCare,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CDC9359-AE99-4C9C-997A-C04F29580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817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CA602128-AAFC-4824-8AFA-1C404296AB0B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r>
              <a:rPr lang="en-US" dirty="0"/>
              <a:t>© 2015 Freedman HealthCare,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169252B7-F259-4049-BC17-CADDE7C65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03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 stock photos are available on UNSPLASH: </a:t>
            </a:r>
          </a:p>
          <a:p>
            <a:r>
              <a:rPr lang="en-US"/>
              <a:t>https://</a:t>
            </a:r>
            <a:r>
              <a:rPr lang="en-US" err="1"/>
              <a:t>unsplash.com</a:t>
            </a:r>
            <a:r>
              <a:rPr lang="en-US"/>
              <a:t>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7A139-F268-4A42-A427-98457819D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6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9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0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34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8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844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968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Gaurav: brief overview </a:t>
            </a:r>
          </a:p>
          <a:p>
            <a:endParaRPr lang="en-US"/>
          </a:p>
          <a:p>
            <a:r>
              <a:rPr lang="en-US"/>
              <a:t>Takeaways: Gaurav</a:t>
            </a:r>
          </a:p>
          <a:p>
            <a:r>
              <a:rPr lang="en-US"/>
              <a:t>Limitations: Berkley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628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686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48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6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 shape colors to change the colors in the map. Utilize Table Shading to change the colors in the “Key Table”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7A139-F268-4A42-A427-98457819D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04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75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6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6915" lvl="1" indent="-4000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Connecticut</a:t>
            </a:r>
          </a:p>
          <a:p>
            <a:pPr marL="796915" lvl="1" indent="-4000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Maryland</a:t>
            </a:r>
          </a:p>
          <a:p>
            <a:pPr marL="796915" lvl="1" indent="-4000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Massachusetts</a:t>
            </a:r>
          </a:p>
          <a:p>
            <a:pPr marL="796915" lvl="1" indent="-4000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New Jersey</a:t>
            </a:r>
          </a:p>
          <a:p>
            <a:pPr marL="796915" lvl="1" indent="-4000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Oregon</a:t>
            </a:r>
          </a:p>
          <a:p>
            <a:pPr marL="796915" lvl="1" indent="-4000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Rhode Island</a:t>
            </a:r>
          </a:p>
          <a:p>
            <a:pPr marL="796915" lvl="1" indent="-4000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Vermont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7A139-F268-4A42-A427-98457819D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41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95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4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0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5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90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AD1C-986E-4089-9693-60F5AF2CB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2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3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8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DEEE8D-914B-4C0D-816D-91BD4E3976DB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99060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26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767 PPT 2017_16x9_orbits title_3840x216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35054"/>
            <a:ext cx="8229600" cy="2440603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290487"/>
            <a:ext cx="9144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50" cap="all">
                <a:solidFill>
                  <a:srgbClr val="3A85B3"/>
                </a:solidFill>
                <a:latin typeface="Tw Cen MT"/>
              </a:defRPr>
            </a:lvl1pPr>
            <a:lvl2pPr marL="342900" indent="0" algn="ctr">
              <a:buFontTx/>
              <a:buNone/>
              <a:defRPr sz="1650" cap="all">
                <a:solidFill>
                  <a:srgbClr val="3A85B3"/>
                </a:solidFill>
                <a:latin typeface="Tw Cen MT"/>
              </a:defRPr>
            </a:lvl2pPr>
            <a:lvl3pPr marL="685800" indent="0" algn="ctr">
              <a:buFontTx/>
              <a:buNone/>
              <a:defRPr sz="1650" cap="all">
                <a:solidFill>
                  <a:srgbClr val="3A85B3"/>
                </a:solidFill>
                <a:latin typeface="Tw Cen MT"/>
              </a:defRPr>
            </a:lvl3pPr>
            <a:lvl4pPr marL="1028700" indent="0" algn="ctr">
              <a:buFontTx/>
              <a:buNone/>
              <a:defRPr sz="1650" cap="all">
                <a:solidFill>
                  <a:srgbClr val="3A85B3"/>
                </a:solidFill>
                <a:latin typeface="Tw Cen MT"/>
              </a:defRPr>
            </a:lvl4pPr>
            <a:lvl5pPr marL="1371600" indent="0" algn="ctr">
              <a:buFontTx/>
              <a:buNone/>
              <a:defRPr sz="165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07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2" y="1507202"/>
            <a:ext cx="8459369" cy="422909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47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7202"/>
            <a:ext cx="4118142" cy="422909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4404" y="1507202"/>
            <a:ext cx="4110827" cy="422909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0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62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9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1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10" y="1130407"/>
            <a:ext cx="6356132" cy="2187127"/>
          </a:xfrm>
        </p:spPr>
        <p:txBody>
          <a:bodyPr>
            <a:normAutofit/>
          </a:bodyPr>
          <a:lstStyle>
            <a:lvl1pPr>
              <a:defRPr sz="2025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in Arial Bold, 36pt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0110" y="3913273"/>
            <a:ext cx="6858000" cy="1655763"/>
          </a:xfrm>
        </p:spPr>
        <p:txBody>
          <a:bodyPr/>
          <a:lstStyle>
            <a:lvl1pPr marL="0" indent="0" algn="l"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Presenter Name on first line, Month DD, YYYY on second 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D0124E-2069-2E48-82AE-8743ED1ECCED}"/>
              </a:ext>
            </a:extLst>
          </p:cNvPr>
          <p:cNvCxnSpPr/>
          <p:nvPr userDrawn="1"/>
        </p:nvCxnSpPr>
        <p:spPr>
          <a:xfrm>
            <a:off x="706725" y="3810576"/>
            <a:ext cx="49768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B534C28-92BF-924C-AA1D-BB3E33F5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110" y="6018611"/>
            <a:ext cx="2029968" cy="47606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8B181B-92C6-453F-8487-FC0D1F4D6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110" y="5617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Insert footer information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3488178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F39E-651B-4D3D-89C0-682CB07682A6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5583-789E-43E6-9F74-2811D10CF356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0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1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2E4F-9E0F-458B-81D9-F41D860F4261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97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006-102D-4339-951A-7CCF0624FD82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228007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8B287-1F7F-43CC-8604-31A9A7D13B28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504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1FD-789D-45C1-B3D3-DA08B81E4768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8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20FE-E5FA-4210-831C-8F6E796B096E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D059-0E50-48E1-B63C-E6F557F3F1AC}" type="datetime1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4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6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956736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FF37-D732-43F6-9A67-47284DA86338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74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2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7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68C8-2339-42B2-ABEF-524ABB4EE14E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2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7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54A8-D49E-49F3-A657-5A7E6800C18E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2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2B1-4A5C-4CE4-A494-1087926E7DBE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51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4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4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4387-6103-4110-804A-2E4592AC6F36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7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FD8C9-B022-4843-A24D-12009407C8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8039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C8446B3-6161-F041-8319-F53261380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90" y="327862"/>
            <a:ext cx="1177377" cy="68279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5B78D-7C4C-EA44-AC99-CB862FEFD7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6163" y="1624014"/>
            <a:ext cx="3401366" cy="4560887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3300" b="1">
                <a:solidFill>
                  <a:srgbClr val="0065A3"/>
                </a:solidFill>
              </a:defRPr>
            </a:lvl1pPr>
          </a:lstStyle>
          <a:p>
            <a:pPr lvl="0"/>
            <a:r>
              <a:rPr lang="en-US"/>
              <a:t>Insert Your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29E4A-EB19-1148-BB42-3341EBC0B6B7}"/>
              </a:ext>
            </a:extLst>
          </p:cNvPr>
          <p:cNvSpPr/>
          <p:nvPr userDrawn="1"/>
        </p:nvSpPr>
        <p:spPr>
          <a:xfrm>
            <a:off x="5550983" y="6193509"/>
            <a:ext cx="3246546" cy="38087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2023 Health Management Associates, Inc. All rights reserved. The content of this presentation is PROPRIETARY and CONFIDENTIAL to </a:t>
            </a:r>
            <a:b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Management Associates, Inc. and only for the information of the intended recipient. Do not use, publish or redistribute without written permission </a:t>
            </a:r>
            <a:b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Health Management Associates, Inc.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38C23-9A0D-2B40-9D1B-2A58068D9713}"/>
              </a:ext>
            </a:extLst>
          </p:cNvPr>
          <p:cNvCxnSpPr/>
          <p:nvPr userDrawn="1"/>
        </p:nvCxnSpPr>
        <p:spPr>
          <a:xfrm>
            <a:off x="5550983" y="6054436"/>
            <a:ext cx="3094254" cy="0"/>
          </a:xfrm>
          <a:prstGeom prst="line">
            <a:avLst/>
          </a:prstGeom>
          <a:ln>
            <a:solidFill>
              <a:schemeClr val="bg1">
                <a:lumMod val="85000"/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20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FD8C9-B022-4843-A24D-12009407C8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3603" y="0"/>
            <a:ext cx="508039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C8446B3-6161-F041-8319-F53261380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90" y="327862"/>
            <a:ext cx="1177377" cy="68279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5B78D-7C4C-EA44-AC99-CB862FEFD7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90" y="1624014"/>
            <a:ext cx="3401366" cy="4560887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3300" b="1">
                <a:solidFill>
                  <a:srgbClr val="0065A3"/>
                </a:solidFill>
              </a:defRPr>
            </a:lvl1pPr>
          </a:lstStyle>
          <a:p>
            <a:pPr lvl="0"/>
            <a:r>
              <a:rPr lang="en-US"/>
              <a:t>Insert Your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8887B-12E5-8B41-84A6-C5B756CE9DFE}"/>
              </a:ext>
            </a:extLst>
          </p:cNvPr>
          <p:cNvSpPr/>
          <p:nvPr userDrawn="1"/>
        </p:nvSpPr>
        <p:spPr>
          <a:xfrm>
            <a:off x="353390" y="6193509"/>
            <a:ext cx="3246546" cy="38087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2023 Health Management Associates, Inc. All rights reserved. The content of this presentation is PROPRIETARY and CONFIDENTIAL to </a:t>
            </a:r>
            <a:b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Management Associates, Inc. and only for the information of the intended recipient. Do not use, publish or redistribute without written permission </a:t>
            </a:r>
            <a:b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5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Health Management Associates, Inc.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D8B0FD-427E-714C-A510-224F49913D01}"/>
              </a:ext>
            </a:extLst>
          </p:cNvPr>
          <p:cNvCxnSpPr/>
          <p:nvPr userDrawn="1"/>
        </p:nvCxnSpPr>
        <p:spPr>
          <a:xfrm>
            <a:off x="353390" y="6054436"/>
            <a:ext cx="3094254" cy="0"/>
          </a:xfrm>
          <a:prstGeom prst="line">
            <a:avLst/>
          </a:prstGeom>
          <a:ln>
            <a:solidFill>
              <a:schemeClr val="bg1">
                <a:lumMod val="85000"/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8" y="514197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E642E9-EAE0-43DC-BDED-4C29057B439E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8" y="858393"/>
            <a:ext cx="1802131" cy="183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680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AE96-7E1D-6B4E-A2D0-6B3D42B9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1294411"/>
          </a:xfrm>
          <a:solidFill>
            <a:srgbClr val="0065A3"/>
          </a:solidFill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931E-1EA7-B84A-8F5A-268A172F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58" y="1783767"/>
            <a:ext cx="7709314" cy="4351338"/>
          </a:xfrm>
        </p:spPr>
        <p:txBody>
          <a:bodyPr/>
          <a:lstStyle>
            <a:lvl1pPr marL="265503" indent="-265503"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6B591-F111-8047-904E-47CA40D3408C}"/>
              </a:ext>
            </a:extLst>
          </p:cNvPr>
          <p:cNvSpPr/>
          <p:nvPr userDrawn="1"/>
        </p:nvSpPr>
        <p:spPr>
          <a:xfrm>
            <a:off x="305015" y="6554666"/>
            <a:ext cx="3936522" cy="15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Health Management Associates,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46745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D011C0-7790-DC49-BECD-D18D6176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0" y="1783767"/>
            <a:ext cx="462741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A10812-4242-544E-88DE-21682BF6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-2"/>
            <a:ext cx="5486400" cy="1294411"/>
          </a:xfrm>
          <a:solidFill>
            <a:srgbClr val="0065A3"/>
          </a:solidFill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406BC-09E0-1C47-B901-57764FD34E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6576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2921A-D977-FE4B-BF6C-824B78459C35}"/>
              </a:ext>
            </a:extLst>
          </p:cNvPr>
          <p:cNvSpPr/>
          <p:nvPr userDrawn="1"/>
        </p:nvSpPr>
        <p:spPr>
          <a:xfrm>
            <a:off x="3763833" y="6554666"/>
            <a:ext cx="3936522" cy="15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Health Management Associates,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7564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DF2FB-375C-AE40-85DC-ABD0DCB72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270172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D011C0-7790-DC49-BECD-D18D6176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37" y="1783767"/>
            <a:ext cx="4655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A10812-4242-544E-88DE-21682BF6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-2"/>
            <a:ext cx="5486400" cy="1294411"/>
          </a:xfrm>
          <a:solidFill>
            <a:srgbClr val="0065A3"/>
          </a:solidFill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406BC-09E0-1C47-B901-57764FD34E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1" y="0"/>
            <a:ext cx="36576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BDA5E-FD66-EB4F-B6CC-A5A43FFD2AAF}"/>
              </a:ext>
            </a:extLst>
          </p:cNvPr>
          <p:cNvSpPr/>
          <p:nvPr userDrawn="1"/>
        </p:nvSpPr>
        <p:spPr>
          <a:xfrm>
            <a:off x="305015" y="6554666"/>
            <a:ext cx="3936522" cy="15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Health Management Associates,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3939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D011C0-7790-DC49-BECD-D18D6176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986" y="1394661"/>
            <a:ext cx="4387187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D53624-71B4-7F41-8DD3-D2599B3F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56"/>
            <a:ext cx="3792682" cy="6871855"/>
          </a:xfrm>
          <a:solidFill>
            <a:srgbClr val="0065A3"/>
          </a:solidFill>
        </p:spPr>
        <p:txBody>
          <a:bodyPr rIns="457200">
            <a:normAutofit/>
          </a:bodyPr>
          <a:lstStyle>
            <a:lvl1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DBE27-EC72-BF4C-B502-91A0B883D895}"/>
              </a:ext>
            </a:extLst>
          </p:cNvPr>
          <p:cNvSpPr/>
          <p:nvPr userDrawn="1"/>
        </p:nvSpPr>
        <p:spPr>
          <a:xfrm>
            <a:off x="3940382" y="6554666"/>
            <a:ext cx="3936522" cy="15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Health Management Associates,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828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DF2FB-375C-AE40-85DC-ABD0DCB72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270172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D53624-71B4-7F41-8DD3-D2599B3F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319" y="-13856"/>
            <a:ext cx="3792682" cy="6871855"/>
          </a:xfrm>
          <a:solidFill>
            <a:srgbClr val="0065A3"/>
          </a:solidFill>
        </p:spPr>
        <p:txBody>
          <a:bodyPr rIns="457200">
            <a:normAutofit/>
          </a:bodyPr>
          <a:lstStyle>
            <a:lvl1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0DC3E5-FAD4-9F4D-AB84-CC3BB51FD1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4288"/>
            <a:ext cx="5351860" cy="68722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8017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DF2FB-375C-AE40-85DC-ABD0DCB72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270172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D53624-71B4-7F41-8DD3-D2599B3F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56"/>
            <a:ext cx="9144000" cy="6871855"/>
          </a:xfrm>
          <a:solidFill>
            <a:srgbClr val="0065A3"/>
          </a:solidFill>
        </p:spPr>
        <p:txBody>
          <a:bodyPr>
            <a:normAutofit/>
          </a:bodyPr>
          <a:lstStyle>
            <a:lvl1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43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5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5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409F-EA0E-4762-8385-6368984803F7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3" y="481203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22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BDCA-4F8E-4459-AFFC-FA56E427EC16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1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5B4-1FAB-4696-A976-27217CF4D446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71800" cy="286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6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8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299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7B7EA7-CC93-4F3E-A9BD-7991C6B1DDD0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376111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7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5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0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4D40-361B-4F8C-9E3F-1D0C891C9F40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2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4" y="687478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97451B7-0141-4DDB-8D9B-EE53D90E06FF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4" y="5951814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8" y="5956140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3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DHSS Logo Red 3D"/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84" y="491549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6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767 PPT 2017_16x9_basic secondary_3840px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2955"/>
            <a:ext cx="9144000" cy="10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3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9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C1DB-71B4-450A-B4DC-6A02717DBFC6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9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9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EB99C-10F9-A748-B6AD-9DDFB6AC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46910"/>
          </a:xfrm>
          <a:prstGeom prst="rect">
            <a:avLst/>
          </a:prstGeom>
          <a:solidFill>
            <a:srgbClr val="0065A3"/>
          </a:solidFill>
        </p:spPr>
        <p:txBody>
          <a:bodyPr vert="horz" lIns="731520" tIns="45720" rIns="91440" bIns="45720" rtlCol="0" anchor="ctr">
            <a:normAutofit/>
          </a:bodyPr>
          <a:lstStyle/>
          <a:p>
            <a:r>
              <a:rPr lang="en-US"/>
              <a:t>INSERT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2655E-E16E-4C43-866A-CC4EAFC0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258" y="1548240"/>
            <a:ext cx="770931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5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7173" indent="-307173" algn="l" defTabSz="685783" rtl="0" eaLnBrk="1" latinLnBrk="0" hangingPunct="1">
        <a:lnSpc>
          <a:spcPct val="90000"/>
        </a:lnSpc>
        <a:spcBef>
          <a:spcPts val="750"/>
        </a:spcBef>
        <a:buClr>
          <a:srgbClr val="1C8182"/>
        </a:buClr>
        <a:buFont typeface="Apple Symbols" panose="02000000000000000000" pitchFamily="2" charset="-79"/>
        <a:buChar char="≫"/>
        <a:tabLst/>
        <a:defRPr sz="21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3152" indent="-220261" algn="l" defTabSz="685783" rtl="0" eaLnBrk="1" latinLnBrk="0" hangingPunct="1">
        <a:lnSpc>
          <a:spcPct val="90000"/>
        </a:lnSpc>
        <a:spcBef>
          <a:spcPts val="375"/>
        </a:spcBef>
        <a:buClr>
          <a:srgbClr val="1C8182"/>
        </a:buClr>
        <a:buFont typeface="Apple Symbols" panose="02000000000000000000" pitchFamily="2" charset="-79"/>
        <a:buChar char="≫"/>
        <a:tabLst/>
        <a:defRPr sz="18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1C8182"/>
        </a:buClr>
        <a:buFont typeface="Apple Symbols" panose="02000000000000000000" pitchFamily="2" charset="-79"/>
        <a:buChar char="≫"/>
        <a:defRPr sz="15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1C8182"/>
        </a:buClr>
        <a:buFont typeface="Apple Symbols" panose="02000000000000000000" pitchFamily="2" charset="-79"/>
        <a:buChar char="≫"/>
        <a:defRPr sz="135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1C8182"/>
        </a:buClr>
        <a:buFont typeface="Apple Symbols" panose="02000000000000000000" pitchFamily="2" charset="-79"/>
        <a:buChar char="≫"/>
        <a:defRPr sz="135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hic.ri.gov/sites/g/files/xkgbur736/files/documents/2019-Alternative-Payment-Methodology-Pla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lisabeth.massa@delaware.gov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hca.wa.gov/assets/program/wa-pct-model-description.pdf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hyperlink" Target="Oregon&#8217;s%20Primary%20Care%20Transformation%20Initiativ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leg.mn.gov/docs/2018/other/180336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hcp-lan.org/workproducts/pac/PAC-Session7-highlights.pdf" TargetMode="External"/><Relationship Id="rId13" Type="http://schemas.openxmlformats.org/officeDocument/2006/relationships/hyperlink" Target="https://www.chcs.org/media/Medicaid-Population-Based-Payment-Current-Landscape-Early-Insights-and-Considerations-for-Policymakers_111622.pdf" TargetMode="External"/><Relationship Id="rId18" Type="http://schemas.openxmlformats.org/officeDocument/2006/relationships/hyperlink" Target="https://health.maryland.gov/mdpcp/Documents/MDPCP_HEART_Payment_Playbook.pdf" TargetMode="External"/><Relationship Id="rId3" Type="http://schemas.openxmlformats.org/officeDocument/2006/relationships/image" Target="../media/image22.png"/><Relationship Id="rId21" Type="http://schemas.openxmlformats.org/officeDocument/2006/relationships/hyperlink" Target="https://www.leg.mn.gov/docs/2018/other/180336.pdf" TargetMode="External"/><Relationship Id="rId7" Type="http://schemas.openxmlformats.org/officeDocument/2006/relationships/hyperlink" Target="https://achp.org/wp-content/uploads/Enhanced-Primary-Care-2.0-ACHP-Case-Study.pdf" TargetMode="External"/><Relationship Id="rId12" Type="http://schemas.openxmlformats.org/officeDocument/2006/relationships/hyperlink" Target="https://www.hca.wa.gov/assets/WA-HCA-primary-care-transformation-MOU.pdf" TargetMode="External"/><Relationship Id="rId17" Type="http://schemas.openxmlformats.org/officeDocument/2006/relationships/hyperlink" Target="https://mhcc.maryland.gov/mhcc/pages/apc/apc/documents/FQHC_Webinar_20191209.pdf" TargetMode="External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www.oregon.gov/oha/HPA/dsi-tc/Documents/2022-PCPRC-Report.pdf" TargetMode="External"/><Relationship Id="rId20" Type="http://schemas.openxmlformats.org/officeDocument/2006/relationships/hyperlink" Target="https://www.nhpri.org/wp-content/uploads/2020/08/2020-Quality-Improvement-Program-Description-Final.pdf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cdphp.com/~/media/files/providers/epc/enhanced-primary-care-summary.pdf" TargetMode="External"/><Relationship Id="rId11" Type="http://schemas.openxmlformats.org/officeDocument/2006/relationships/hyperlink" Target="https://www.hca.wa.gov/assets/program/wa-pct-model-description.pdf" TargetMode="External"/><Relationship Id="rId5" Type="http://schemas.openxmlformats.org/officeDocument/2006/relationships/hyperlink" Target="https://achp.org/wp-content/uploads/CDPHP-ACHP-Strengthening-Primary-Care-Profile.pdf" TargetMode="External"/><Relationship Id="rId15" Type="http://schemas.openxmlformats.org/officeDocument/2006/relationships/hyperlink" Target="https://www.chcs.org/paying-for-and-investing-in-primary-care-in-medicaid-spotlight-on-washington-state/" TargetMode="External"/><Relationship Id="rId10" Type="http://schemas.openxmlformats.org/officeDocument/2006/relationships/hyperlink" Target="https://www.chcs.org/using-prospective-payment-to-support-advanced-primary-care-opportunities-for-states/" TargetMode="External"/><Relationship Id="rId19" Type="http://schemas.openxmlformats.org/officeDocument/2006/relationships/hyperlink" Target="https://medicaid.ms.gov/wp-content/uploads/2022/08/TrueCare-RFQ-20211210-REDACTED-COPY-03042022.pdf" TargetMode="External"/><Relationship Id="rId4" Type="http://schemas.openxmlformats.org/officeDocument/2006/relationships/hyperlink" Target="https://www.milbank.org/wp-content/uploads/2020/09/LessonforFutureModels_Bailit_v4.pdf" TargetMode="External"/><Relationship Id="rId9" Type="http://schemas.openxmlformats.org/officeDocument/2006/relationships/hyperlink" Target="https://academyhealth.confex.com/academyhealth/2017arm/mediafile/Presentation/Paper18451/Academy%20Health%202017%20%28Pickreign%29%20Final.pdf" TargetMode="External"/><Relationship Id="rId14" Type="http://schemas.openxmlformats.org/officeDocument/2006/relationships/hyperlink" Target="https://www.hca.wa.gov/assets/billers-and-providers/making-care-primary-webinar-slides-october-26-2023.pdf" TargetMode="External"/><Relationship Id="rId22" Type="http://schemas.openxmlformats.org/officeDocument/2006/relationships/hyperlink" Target="https://www.bcbsm.com/content/dam/public/Common/Documents/commercial-ppo-quality-improvement-program-description-2022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AF38-CFEB-442E-B7D8-E57C2C918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care reform collaborative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304C0-D4B1-40EF-9D01-EEA57A226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22, 2024</a:t>
            </a:r>
          </a:p>
        </p:txBody>
      </p:sp>
    </p:spTree>
    <p:extLst>
      <p:ext uri="{BB962C8B-B14F-4D97-AF65-F5344CB8AC3E}">
        <p14:creationId xmlns:p14="http://schemas.microsoft.com/office/powerpoint/2010/main" val="34930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01BC-093B-48AC-DB9F-426A7A61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Subcommittee Working Group 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9032-B233-8F21-2D67-79901154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pPr marL="265271" indent="-265271"/>
            <a:r>
              <a:rPr lang="en-US">
                <a:latin typeface="Arial"/>
                <a:cs typeface="Arial"/>
              </a:rPr>
              <a:t>Dionna Reddy, DHSS</a:t>
            </a:r>
          </a:p>
          <a:p>
            <a:pPr marL="265271" indent="-265271"/>
            <a:r>
              <a:rPr lang="en-US"/>
              <a:t>Dr. Nancy Fan, PCRC Chair</a:t>
            </a:r>
          </a:p>
          <a:p>
            <a:pPr marL="265271" indent="-265271"/>
            <a:r>
              <a:rPr lang="en-US"/>
              <a:t>Laura Knorr, Aetna</a:t>
            </a:r>
          </a:p>
          <a:p>
            <a:pPr marL="265271" indent="-265271"/>
            <a:r>
              <a:rPr lang="en-US"/>
              <a:t>Kevin J. O’Hara, Highmark</a:t>
            </a:r>
          </a:p>
          <a:p>
            <a:pPr marL="265271" indent="-265271"/>
            <a:r>
              <a:rPr lang="en-US"/>
              <a:t>Cristine Vogel, DE Dept. of Insurance</a:t>
            </a:r>
          </a:p>
          <a:p>
            <a:pPr marL="265271" indent="-265271"/>
            <a:r>
              <a:rPr lang="en-US"/>
              <a:t>Tyler Blanchard, </a:t>
            </a:r>
            <a:r>
              <a:rPr lang="en-US" err="1"/>
              <a:t>Aledade</a:t>
            </a:r>
            <a:endParaRPr lang="en-US"/>
          </a:p>
          <a:p>
            <a:pPr marL="265271" indent="-265271"/>
            <a:r>
              <a:rPr lang="en-US"/>
              <a:t>Michelle Adams, Westside Health</a:t>
            </a:r>
          </a:p>
        </p:txBody>
      </p:sp>
    </p:spTree>
    <p:extLst>
      <p:ext uri="{BB962C8B-B14F-4D97-AF65-F5344CB8AC3E}">
        <p14:creationId xmlns:p14="http://schemas.microsoft.com/office/powerpoint/2010/main" val="307201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7C577C-E504-7152-EF93-162595A0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49"/>
            <a:ext cx="9144000" cy="970808"/>
          </a:xfrm>
        </p:spPr>
        <p:txBody>
          <a:bodyPr/>
          <a:lstStyle/>
          <a:p>
            <a:r>
              <a:rPr lang="en-US"/>
              <a:t>Stakeholder Interviews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97006E-1F1D-60DD-8456-14F7DBFA5ECC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944291"/>
          <a:ext cx="8315327" cy="393284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55362">
                  <a:extLst>
                    <a:ext uri="{9D8B030D-6E8A-4147-A177-3AD203B41FA5}">
                      <a16:colId xmlns:a16="http://schemas.microsoft.com/office/drawing/2014/main" val="1862129306"/>
                    </a:ext>
                  </a:extLst>
                </a:gridCol>
                <a:gridCol w="3547537">
                  <a:extLst>
                    <a:ext uri="{9D8B030D-6E8A-4147-A177-3AD203B41FA5}">
                      <a16:colId xmlns:a16="http://schemas.microsoft.com/office/drawing/2014/main" val="24203811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167432099"/>
                    </a:ext>
                  </a:extLst>
                </a:gridCol>
                <a:gridCol w="1162883">
                  <a:extLst>
                    <a:ext uri="{9D8B030D-6E8A-4147-A177-3AD203B41FA5}">
                      <a16:colId xmlns:a16="http://schemas.microsoft.com/office/drawing/2014/main" val="1202706021"/>
                    </a:ext>
                  </a:extLst>
                </a:gridCol>
                <a:gridCol w="1289425">
                  <a:extLst>
                    <a:ext uri="{9D8B030D-6E8A-4147-A177-3AD203B41FA5}">
                      <a16:colId xmlns:a16="http://schemas.microsoft.com/office/drawing/2014/main" val="519014100"/>
                    </a:ext>
                  </a:extLst>
                </a:gridCol>
              </a:tblGrid>
              <a:tr h="2134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Affiliation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Focus Group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Interviewed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Notes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4048862837"/>
                  </a:ext>
                </a:extLst>
              </a:tr>
              <a:tr h="2437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James Gill, MD, MPH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DE Medical Society and PCRC member 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Provider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Written response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2482544412"/>
                  </a:ext>
                </a:extLst>
              </a:tr>
              <a:tr h="27200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Kristin Dwyers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Nemours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Provider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Written response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785739830"/>
                  </a:ext>
                </a:extLst>
              </a:tr>
              <a:tr h="23437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James Trumble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Tidal Health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Provider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8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Written response​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733511125"/>
                  </a:ext>
                </a:extLst>
              </a:tr>
              <a:tr h="25106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William Chasanov, MD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Beebe Hospital (leads the value based reimbursement and contract efforts)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Provider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No Response​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2389337904"/>
                  </a:ext>
                </a:extLst>
              </a:tr>
              <a:tr h="26421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Megan Werner, MD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Westside Health (FQHC)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Provider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Written response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715188431"/>
                  </a:ext>
                </a:extLst>
              </a:tr>
              <a:tr h="2698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Rose Kakoza, MD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ChristianaCare</a:t>
                      </a:r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 (in charge of Medicaid ACO) and PCRC member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Provider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8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Will provide written response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2788564644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Sara Mullins, MD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Aledade (Senior Medical Director)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Provider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8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Written Response​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3082382167"/>
                  </a:ext>
                </a:extLst>
              </a:tr>
              <a:tr h="2775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Dan Elliott, MD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Delaware First Health (Medical Director); family practice physician/Advanced primary care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MCO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Oral Interview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3164614343"/>
                  </a:ext>
                </a:extLst>
              </a:tr>
              <a:tr h="24193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Christopher Wheelock, MD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Highmark Health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MCO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Oral Interview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2822585817"/>
                  </a:ext>
                </a:extLst>
              </a:tr>
              <a:tr h="210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Emmilyn Lawson​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Market President/CEO with AmeriHealth Caritas Delaware​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MCO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Oral Interview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4104413209"/>
                  </a:ext>
                </a:extLst>
              </a:tr>
              <a:tr h="22631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Cari Miller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DHIN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State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Oral Interview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150494595"/>
                  </a:ext>
                </a:extLst>
              </a:tr>
              <a:tr h="23509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Nichole Moxley​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Chief, Health Planning and Resources Management with the Division of Public Health​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State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Oral Interview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2160992054"/>
                  </a:ext>
                </a:extLst>
              </a:tr>
              <a:tr h="23810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Faith Rentz​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Director, Statewide Benefits and Insurance Coverage   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State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Oral Interview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634149861"/>
                  </a:ext>
                </a:extLst>
              </a:tr>
              <a:tr h="22599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Steven Costantino 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State of Delaware​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State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US" sz="800" b="0">
                          <a:solidFill>
                            <a:srgbClr val="FF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​No Response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3870252540"/>
                  </a:ext>
                </a:extLst>
              </a:tr>
              <a:tr h="17997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David Bentz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State of Delaware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State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0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US" sz="800" b="0">
                          <a:solidFill>
                            <a:srgbClr val="FF0000"/>
                          </a:solidFill>
                          <a:effectLst/>
                        </a:rPr>
                        <a:t>​</a:t>
                      </a:r>
                      <a:endParaRPr lang="en-US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53" marR="48953" marT="24476" marB="24476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No Response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53" marR="48953" marT="24476" marB="24476" anchor="ctr"/>
                </a:tc>
                <a:extLst>
                  <a:ext uri="{0D108BD9-81ED-4DB2-BD59-A6C34878D82A}">
                    <a16:rowId xmlns:a16="http://schemas.microsoft.com/office/drawing/2014/main" val="112286822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9ED567CA-A430-45EA-9AED-C9D342C76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1701918"/>
            <a:ext cx="9144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3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350">
              <a:solidFill>
                <a:prstClr val="black"/>
              </a:solidFill>
            </a:endParaRPr>
          </a:p>
          <a:p>
            <a:pPr defTabSz="685800"/>
            <a:endParaRPr lang="en-US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1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BB6C-0893-CF43-B41E-D1E1E895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6833-D4B3-154D-9C8C-8C9468FC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58" y="1959331"/>
            <a:ext cx="7709314" cy="3263504"/>
          </a:xfrm>
        </p:spPr>
        <p:txBody>
          <a:bodyPr/>
          <a:lstStyle/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75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you reflect on SB 120 and its intent to increase access to primary care, control costs and drive outcomes.  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working well?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does it fall short?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not that familiar with it (share some information related to SB 120)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75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familiar are you with the PCRC and its goals?</a:t>
            </a:r>
            <a:r>
              <a:rPr lang="en-US" sz="975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(if not familiar, move on)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4824" lvl="1" indent="-257175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some of the PCRC strengths and weaknesses?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4824" lvl="1" indent="-257175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you identify some opportunities that the PCRC should consider?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75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Currently, the payers participating are those carriers offering commercial fully insured plans, which represents about 10% of the population</a:t>
            </a: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(this includes: Aetna, Cigna, Highmark, and United HealthCare)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aware of how the primary care investment is working for Delaware’s primary care system?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think it is working well or not?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expand on your response above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75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your thoughts (advantages/disadvantages) about expanding the primary care investment targets into other market segments such as Medicaid and the State Group Health Insurance Plan?</a:t>
            </a:r>
            <a:endParaRPr lang="en-US" sz="975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4824" lvl="1" indent="-257175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would be the impact (positive/negative) of expanding into more market segments?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4824" lvl="1" indent="-257175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specific market segments (e.g., state employees, Medicaid) that you think should be prioritized? 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75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primary care investment is one of the critical elements to reach the stated goals (above); however, it must be coupled with cost-savings, there is a “price growth limit” for hospital services that the carriers are required to be in compliance.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97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specific primary care investment strategies you think the PCRC should pursue?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75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some strategies for Delaware to take to achieve primary care cost-containment?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75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the current price growth limit worked well or not, explain? Are there other strategies that should be considered? 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75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have additional topics or areas that we did not discuss that you would like to share?</a:t>
            </a:r>
            <a:endParaRPr lang="en-US" sz="97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2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4E40-EA22-80CB-792D-5390E4A5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Focus Group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1DD226-6A11-9A9A-F07B-FFDBA0AA2B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9088" y="1923751"/>
          <a:ext cx="8121508" cy="393677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060754">
                  <a:extLst>
                    <a:ext uri="{9D8B030D-6E8A-4147-A177-3AD203B41FA5}">
                      <a16:colId xmlns:a16="http://schemas.microsoft.com/office/drawing/2014/main" val="2045312283"/>
                    </a:ext>
                  </a:extLst>
                </a:gridCol>
                <a:gridCol w="4060754">
                  <a:extLst>
                    <a:ext uri="{9D8B030D-6E8A-4147-A177-3AD203B41FA5}">
                      <a16:colId xmlns:a16="http://schemas.microsoft.com/office/drawing/2014/main" val="779472214"/>
                    </a:ext>
                  </a:extLst>
                </a:gridCol>
              </a:tblGrid>
              <a:tr h="450626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Strengths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Weaknesses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42796"/>
                  </a:ext>
                </a:extLst>
              </a:tr>
              <a:tr h="3486150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/>
                        <a:t>Committed chair/co-chairs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/>
                        <a:t>There have been attempts to get representation from various groups on the PCRC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/>
                        <a:t>Little interest in primary care reform.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/>
                        <a:t>No substantive criteria (e.g., penalties, incentives) to make sure things get implemented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/>
                        <a:t>Unclear whether strategies associated with SB 120 will increase access to PCPs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tactics undertaken by the PCRC do not focus on the entire primary care system (focus on independent practices)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representatives from the various PCP groups may not be the right people.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Perceived bias against hospital-employed physicians who provide primary care.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9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9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4E40-EA22-80CB-792D-5390E4A5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Focus Group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30892A-5AB8-B85C-0F19-2295B04B0D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7935" y="1924315"/>
          <a:ext cx="8196456" cy="414790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098228">
                  <a:extLst>
                    <a:ext uri="{9D8B030D-6E8A-4147-A177-3AD203B41FA5}">
                      <a16:colId xmlns:a16="http://schemas.microsoft.com/office/drawing/2014/main" val="3418701701"/>
                    </a:ext>
                  </a:extLst>
                </a:gridCol>
                <a:gridCol w="4098228">
                  <a:extLst>
                    <a:ext uri="{9D8B030D-6E8A-4147-A177-3AD203B41FA5}">
                      <a16:colId xmlns:a16="http://schemas.microsoft.com/office/drawing/2014/main" val="3883928009"/>
                    </a:ext>
                  </a:extLst>
                </a:gridCol>
              </a:tblGrid>
              <a:tr h="421722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Threats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44702"/>
                  </a:ext>
                </a:extLst>
              </a:tr>
              <a:tr h="349758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Eliminate representation by Medicaid and the state employee group until they agree to participate in SB 120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Need to expand access to primary care (50% of primary care investment targets)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PCRC should define the problem they are seeking to solve.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transparency between what the PCRC is doing with input from necessary stakeholders.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the whole primary care landscape, with attunement to hospital-based primary care practices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Broader application to other commercially-run state products like Medicaid MCOs and State Employees</a:t>
                      </a:r>
                      <a:endParaRPr lang="en-US" sz="15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Lack of Medicaid participation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Payers are not complying with the law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lack of consensus on what the key issue is that needs to be addressed by the PCRC.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goal and focus of the PCRC is not clear. The strategies and objectives are unclear, and accomplishments are not widely known (no transparency)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most recent strategic planning initiative has not been made public, lacks transparency, and does not have input from all necessary stakeholders.</a:t>
                      </a:r>
                      <a:r>
                        <a:rPr lang="en-US" sz="1500" dirty="0"/>
                        <a:t>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Providers unaware of how primary care investment is working for DE’s primary care system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28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94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BB6C-0893-CF43-B41E-D1E1E895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MCO Focus Group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EEE50D-2F25-2352-6D3C-3434EB249AA7}"/>
              </a:ext>
            </a:extLst>
          </p:cNvPr>
          <p:cNvGraphicFramePr>
            <a:graphicFrameLocks/>
          </p:cNvGraphicFramePr>
          <p:nvPr/>
        </p:nvGraphicFramePr>
        <p:xfrm>
          <a:off x="692943" y="1960177"/>
          <a:ext cx="7758114" cy="375766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79057">
                  <a:extLst>
                    <a:ext uri="{9D8B030D-6E8A-4147-A177-3AD203B41FA5}">
                      <a16:colId xmlns:a16="http://schemas.microsoft.com/office/drawing/2014/main" val="2045312283"/>
                    </a:ext>
                  </a:extLst>
                </a:gridCol>
                <a:gridCol w="3879057">
                  <a:extLst>
                    <a:ext uri="{9D8B030D-6E8A-4147-A177-3AD203B41FA5}">
                      <a16:colId xmlns:a16="http://schemas.microsoft.com/office/drawing/2014/main" val="779472214"/>
                    </a:ext>
                  </a:extLst>
                </a:gridCol>
              </a:tblGrid>
              <a:tr h="31677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Strengths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Weaknesses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42796"/>
                  </a:ext>
                </a:extLst>
              </a:tr>
              <a:tr h="112205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Focus and emphasis on primary care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Access to primary care is a challenge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Need the right metrics to effectively measure primary care access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Long term impact: disconnect with what PCRC is doing with other health care groups in 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91745"/>
                  </a:ext>
                </a:extLst>
              </a:tr>
              <a:tr h="316689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Threats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522788"/>
                  </a:ext>
                </a:extLst>
              </a:tr>
              <a:tr h="1777852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Develop structure, goals, and prioritize quality metrics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Better coordination for health related social needs in the primary care space; MCOs may be able to help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More primary care investment in public health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 payers participating have no impact on the Medicaid and Medicare side and need to broaden their scopes to include Behavioral Health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Little impact in expanding the primary care investment targets into other market segments such as Medicaid and the State Group Health Insurance Plan when only 10% of the population is served in large group plans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50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55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BB6C-0893-CF43-B41E-D1E1E895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Focus Group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EEE50D-2F25-2352-6D3C-3434EB249AA7}"/>
              </a:ext>
            </a:extLst>
          </p:cNvPr>
          <p:cNvGraphicFramePr>
            <a:graphicFrameLocks/>
          </p:cNvGraphicFramePr>
          <p:nvPr/>
        </p:nvGraphicFramePr>
        <p:xfrm>
          <a:off x="742949" y="1965695"/>
          <a:ext cx="7758114" cy="374242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79057">
                  <a:extLst>
                    <a:ext uri="{9D8B030D-6E8A-4147-A177-3AD203B41FA5}">
                      <a16:colId xmlns:a16="http://schemas.microsoft.com/office/drawing/2014/main" val="2045312283"/>
                    </a:ext>
                  </a:extLst>
                </a:gridCol>
                <a:gridCol w="3879057">
                  <a:extLst>
                    <a:ext uri="{9D8B030D-6E8A-4147-A177-3AD203B41FA5}">
                      <a16:colId xmlns:a16="http://schemas.microsoft.com/office/drawing/2014/main" val="779472214"/>
                    </a:ext>
                  </a:extLst>
                </a:gridCol>
              </a:tblGrid>
              <a:tr h="316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Strengths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Weaknesses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42796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Representation on PCRC from most stakeholders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Falls under too large of an umbrella – reimbursement model is not good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Access is not getting better; need to step back and look at SB 120 at the in the context of the larger DE landscape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Only a small portion of stakeholders are actively engaged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91745"/>
                  </a:ext>
                </a:extLst>
              </a:tr>
              <a:tr h="316689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5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5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Threats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522788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Need to understand the population they are trying to serve and where they currently to prioritize market segments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Listen to providers and offer incentives to improve outcomes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Need representation from across the state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Not seeing the results/impact of the payers participating that are those carriers offering commercial fully insured plans (Only early conversations for VBP arrangements)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50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47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B77E8-0B1B-A14E-8017-F8B810653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2AAA63C1-38C1-514E-A205-135D40B9EDC8}" type="slidenum">
              <a:rPr lang="en-US" sz="1350">
                <a:solidFill>
                  <a:prstClr val="black"/>
                </a:solidFill>
                <a:latin typeface="Calibri" panose="020F0502020204030204"/>
              </a:rPr>
              <a:pPr defTabSz="685800"/>
              <a:t>17</a:t>
            </a:fld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42917-BC94-4F43-8747-D9A677A7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Scan</a:t>
            </a:r>
          </a:p>
        </p:txBody>
      </p:sp>
    </p:spTree>
    <p:extLst>
      <p:ext uri="{BB962C8B-B14F-4D97-AF65-F5344CB8AC3E}">
        <p14:creationId xmlns:p14="http://schemas.microsoft.com/office/powerpoint/2010/main" val="3798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AC42-C094-F74F-B451-DF85BB29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Care Environmental Scan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2DF8DD9-23F4-1D4D-9696-35476A9D2186}"/>
              </a:ext>
            </a:extLst>
          </p:cNvPr>
          <p:cNvGrpSpPr/>
          <p:nvPr/>
        </p:nvGrpSpPr>
        <p:grpSpPr>
          <a:xfrm>
            <a:off x="2534994" y="2004535"/>
            <a:ext cx="5590945" cy="3527077"/>
            <a:chOff x="2787716" y="1504982"/>
            <a:chExt cx="5661071" cy="385893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C96EF70-2E8F-6149-9E87-F0BE44FF1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001" y="1504982"/>
              <a:ext cx="707412" cy="545988"/>
            </a:xfrm>
            <a:custGeom>
              <a:avLst/>
              <a:gdLst/>
              <a:ahLst/>
              <a:cxnLst>
                <a:cxn ang="0">
                  <a:pos x="1178" y="303"/>
                </a:cxn>
                <a:cxn ang="0">
                  <a:pos x="1092" y="679"/>
                </a:cxn>
                <a:cxn ang="0">
                  <a:pos x="1063" y="779"/>
                </a:cxn>
                <a:cxn ang="0">
                  <a:pos x="1054" y="794"/>
                </a:cxn>
                <a:cxn ang="0">
                  <a:pos x="1061" y="813"/>
                </a:cxn>
                <a:cxn ang="0">
                  <a:pos x="1064" y="830"/>
                </a:cxn>
                <a:cxn ang="0">
                  <a:pos x="1056" y="879"/>
                </a:cxn>
                <a:cxn ang="0">
                  <a:pos x="699" y="800"/>
                </a:cxn>
                <a:cxn ang="0">
                  <a:pos x="635" y="804"/>
                </a:cxn>
                <a:cxn ang="0">
                  <a:pos x="473" y="804"/>
                </a:cxn>
                <a:cxn ang="0">
                  <a:pos x="437" y="804"/>
                </a:cxn>
                <a:cxn ang="0">
                  <a:pos x="402" y="794"/>
                </a:cxn>
                <a:cxn ang="0">
                  <a:pos x="374" y="775"/>
                </a:cxn>
                <a:cxn ang="0">
                  <a:pos x="306" y="755"/>
                </a:cxn>
                <a:cxn ang="0">
                  <a:pos x="186" y="752"/>
                </a:cxn>
                <a:cxn ang="0">
                  <a:pos x="157" y="719"/>
                </a:cxn>
                <a:cxn ang="0">
                  <a:pos x="165" y="679"/>
                </a:cxn>
                <a:cxn ang="0">
                  <a:pos x="164" y="648"/>
                </a:cxn>
                <a:cxn ang="0">
                  <a:pos x="152" y="614"/>
                </a:cxn>
                <a:cxn ang="0">
                  <a:pos x="139" y="598"/>
                </a:cxn>
                <a:cxn ang="0">
                  <a:pos x="94" y="584"/>
                </a:cxn>
                <a:cxn ang="0">
                  <a:pos x="90" y="572"/>
                </a:cxn>
                <a:cxn ang="0">
                  <a:pos x="77" y="561"/>
                </a:cxn>
                <a:cxn ang="0">
                  <a:pos x="48" y="560"/>
                </a:cxn>
                <a:cxn ang="0">
                  <a:pos x="4" y="507"/>
                </a:cxn>
                <a:cxn ang="0">
                  <a:pos x="23" y="487"/>
                </a:cxn>
                <a:cxn ang="0">
                  <a:pos x="33" y="469"/>
                </a:cxn>
                <a:cxn ang="0">
                  <a:pos x="41" y="447"/>
                </a:cxn>
                <a:cxn ang="0">
                  <a:pos x="66" y="404"/>
                </a:cxn>
                <a:cxn ang="0">
                  <a:pos x="37" y="362"/>
                </a:cxn>
                <a:cxn ang="0">
                  <a:pos x="37" y="275"/>
                </a:cxn>
                <a:cxn ang="0">
                  <a:pos x="14" y="108"/>
                </a:cxn>
                <a:cxn ang="0">
                  <a:pos x="97" y="99"/>
                </a:cxn>
                <a:cxn ang="0">
                  <a:pos x="226" y="165"/>
                </a:cxn>
                <a:cxn ang="0">
                  <a:pos x="265" y="199"/>
                </a:cxn>
                <a:cxn ang="0">
                  <a:pos x="293" y="257"/>
                </a:cxn>
                <a:cxn ang="0">
                  <a:pos x="215" y="337"/>
                </a:cxn>
                <a:cxn ang="0">
                  <a:pos x="258" y="304"/>
                </a:cxn>
                <a:cxn ang="0">
                  <a:pos x="323" y="283"/>
                </a:cxn>
                <a:cxn ang="0">
                  <a:pos x="241" y="374"/>
                </a:cxn>
                <a:cxn ang="0">
                  <a:pos x="233" y="428"/>
                </a:cxn>
                <a:cxn ang="0">
                  <a:pos x="302" y="382"/>
                </a:cxn>
                <a:cxn ang="0">
                  <a:pos x="348" y="279"/>
                </a:cxn>
                <a:cxn ang="0">
                  <a:pos x="363" y="196"/>
                </a:cxn>
                <a:cxn ang="0">
                  <a:pos x="337" y="175"/>
                </a:cxn>
                <a:cxn ang="0">
                  <a:pos x="351" y="250"/>
                </a:cxn>
                <a:cxn ang="0">
                  <a:pos x="325" y="213"/>
                </a:cxn>
                <a:cxn ang="0">
                  <a:pos x="341" y="150"/>
                </a:cxn>
                <a:cxn ang="0">
                  <a:pos x="366" y="132"/>
                </a:cxn>
                <a:cxn ang="0">
                  <a:pos x="370" y="67"/>
                </a:cxn>
                <a:cxn ang="0">
                  <a:pos x="351" y="0"/>
                </a:cxn>
                <a:cxn ang="0">
                  <a:pos x="673" y="89"/>
                </a:cxn>
                <a:cxn ang="0">
                  <a:pos x="1093" y="200"/>
                </a:cxn>
                <a:cxn ang="0">
                  <a:pos x="1145" y="210"/>
                </a:cxn>
              </a:cxnLst>
              <a:rect l="0" t="0" r="r" b="b"/>
              <a:pathLst>
                <a:path w="1196" h="883">
                  <a:moveTo>
                    <a:pt x="1196" y="218"/>
                  </a:moveTo>
                  <a:lnTo>
                    <a:pt x="1196" y="218"/>
                  </a:lnTo>
                  <a:lnTo>
                    <a:pt x="1178" y="303"/>
                  </a:lnTo>
                  <a:lnTo>
                    <a:pt x="1138" y="487"/>
                  </a:lnTo>
                  <a:lnTo>
                    <a:pt x="1114" y="589"/>
                  </a:lnTo>
                  <a:lnTo>
                    <a:pt x="1092" y="679"/>
                  </a:lnTo>
                  <a:lnTo>
                    <a:pt x="1074" y="747"/>
                  </a:lnTo>
                  <a:lnTo>
                    <a:pt x="1067" y="768"/>
                  </a:lnTo>
                  <a:lnTo>
                    <a:pt x="1063" y="779"/>
                  </a:lnTo>
                  <a:lnTo>
                    <a:pt x="1063" y="779"/>
                  </a:lnTo>
                  <a:lnTo>
                    <a:pt x="1057" y="787"/>
                  </a:lnTo>
                  <a:lnTo>
                    <a:pt x="1054" y="794"/>
                  </a:lnTo>
                  <a:lnTo>
                    <a:pt x="1054" y="800"/>
                  </a:lnTo>
                  <a:lnTo>
                    <a:pt x="1056" y="804"/>
                  </a:lnTo>
                  <a:lnTo>
                    <a:pt x="1061" y="813"/>
                  </a:lnTo>
                  <a:lnTo>
                    <a:pt x="1064" y="820"/>
                  </a:lnTo>
                  <a:lnTo>
                    <a:pt x="1064" y="830"/>
                  </a:lnTo>
                  <a:lnTo>
                    <a:pt x="1064" y="830"/>
                  </a:lnTo>
                  <a:lnTo>
                    <a:pt x="1063" y="851"/>
                  </a:lnTo>
                  <a:lnTo>
                    <a:pt x="1059" y="868"/>
                  </a:lnTo>
                  <a:lnTo>
                    <a:pt x="1056" y="879"/>
                  </a:lnTo>
                  <a:lnTo>
                    <a:pt x="1054" y="883"/>
                  </a:lnTo>
                  <a:lnTo>
                    <a:pt x="748" y="804"/>
                  </a:lnTo>
                  <a:lnTo>
                    <a:pt x="699" y="800"/>
                  </a:lnTo>
                  <a:lnTo>
                    <a:pt x="681" y="807"/>
                  </a:lnTo>
                  <a:lnTo>
                    <a:pt x="656" y="800"/>
                  </a:lnTo>
                  <a:lnTo>
                    <a:pt x="635" y="804"/>
                  </a:lnTo>
                  <a:lnTo>
                    <a:pt x="504" y="809"/>
                  </a:lnTo>
                  <a:lnTo>
                    <a:pt x="490" y="798"/>
                  </a:lnTo>
                  <a:lnTo>
                    <a:pt x="473" y="804"/>
                  </a:lnTo>
                  <a:lnTo>
                    <a:pt x="461" y="808"/>
                  </a:lnTo>
                  <a:lnTo>
                    <a:pt x="449" y="808"/>
                  </a:lnTo>
                  <a:lnTo>
                    <a:pt x="437" y="804"/>
                  </a:lnTo>
                  <a:lnTo>
                    <a:pt x="437" y="798"/>
                  </a:lnTo>
                  <a:lnTo>
                    <a:pt x="415" y="800"/>
                  </a:lnTo>
                  <a:lnTo>
                    <a:pt x="402" y="794"/>
                  </a:lnTo>
                  <a:lnTo>
                    <a:pt x="394" y="787"/>
                  </a:lnTo>
                  <a:lnTo>
                    <a:pt x="394" y="779"/>
                  </a:lnTo>
                  <a:lnTo>
                    <a:pt x="374" y="775"/>
                  </a:lnTo>
                  <a:lnTo>
                    <a:pt x="341" y="768"/>
                  </a:lnTo>
                  <a:lnTo>
                    <a:pt x="318" y="757"/>
                  </a:lnTo>
                  <a:lnTo>
                    <a:pt x="306" y="755"/>
                  </a:lnTo>
                  <a:lnTo>
                    <a:pt x="280" y="757"/>
                  </a:lnTo>
                  <a:lnTo>
                    <a:pt x="238" y="765"/>
                  </a:lnTo>
                  <a:lnTo>
                    <a:pt x="186" y="752"/>
                  </a:lnTo>
                  <a:lnTo>
                    <a:pt x="155" y="725"/>
                  </a:lnTo>
                  <a:lnTo>
                    <a:pt x="155" y="725"/>
                  </a:lnTo>
                  <a:lnTo>
                    <a:pt x="157" y="719"/>
                  </a:lnTo>
                  <a:lnTo>
                    <a:pt x="161" y="702"/>
                  </a:lnTo>
                  <a:lnTo>
                    <a:pt x="164" y="691"/>
                  </a:lnTo>
                  <a:lnTo>
                    <a:pt x="165" y="679"/>
                  </a:lnTo>
                  <a:lnTo>
                    <a:pt x="165" y="664"/>
                  </a:lnTo>
                  <a:lnTo>
                    <a:pt x="164" y="648"/>
                  </a:lnTo>
                  <a:lnTo>
                    <a:pt x="164" y="648"/>
                  </a:lnTo>
                  <a:lnTo>
                    <a:pt x="161" y="634"/>
                  </a:lnTo>
                  <a:lnTo>
                    <a:pt x="157" y="622"/>
                  </a:lnTo>
                  <a:lnTo>
                    <a:pt x="152" y="614"/>
                  </a:lnTo>
                  <a:lnTo>
                    <a:pt x="147" y="607"/>
                  </a:lnTo>
                  <a:lnTo>
                    <a:pt x="143" y="603"/>
                  </a:lnTo>
                  <a:lnTo>
                    <a:pt x="139" y="598"/>
                  </a:lnTo>
                  <a:lnTo>
                    <a:pt x="134" y="597"/>
                  </a:lnTo>
                  <a:lnTo>
                    <a:pt x="114" y="593"/>
                  </a:lnTo>
                  <a:lnTo>
                    <a:pt x="94" y="584"/>
                  </a:lnTo>
                  <a:lnTo>
                    <a:pt x="94" y="584"/>
                  </a:lnTo>
                  <a:lnTo>
                    <a:pt x="94" y="580"/>
                  </a:lnTo>
                  <a:lnTo>
                    <a:pt x="90" y="572"/>
                  </a:lnTo>
                  <a:lnTo>
                    <a:pt x="87" y="568"/>
                  </a:lnTo>
                  <a:lnTo>
                    <a:pt x="83" y="564"/>
                  </a:lnTo>
                  <a:lnTo>
                    <a:pt x="77" y="561"/>
                  </a:lnTo>
                  <a:lnTo>
                    <a:pt x="71" y="560"/>
                  </a:lnTo>
                  <a:lnTo>
                    <a:pt x="71" y="560"/>
                  </a:lnTo>
                  <a:lnTo>
                    <a:pt x="48" y="560"/>
                  </a:lnTo>
                  <a:lnTo>
                    <a:pt x="18" y="551"/>
                  </a:lnTo>
                  <a:lnTo>
                    <a:pt x="0" y="537"/>
                  </a:lnTo>
                  <a:lnTo>
                    <a:pt x="4" y="507"/>
                  </a:lnTo>
                  <a:lnTo>
                    <a:pt x="15" y="476"/>
                  </a:lnTo>
                  <a:lnTo>
                    <a:pt x="19" y="472"/>
                  </a:lnTo>
                  <a:lnTo>
                    <a:pt x="23" y="487"/>
                  </a:lnTo>
                  <a:lnTo>
                    <a:pt x="28" y="493"/>
                  </a:lnTo>
                  <a:lnTo>
                    <a:pt x="33" y="486"/>
                  </a:lnTo>
                  <a:lnTo>
                    <a:pt x="33" y="469"/>
                  </a:lnTo>
                  <a:lnTo>
                    <a:pt x="50" y="461"/>
                  </a:lnTo>
                  <a:lnTo>
                    <a:pt x="51" y="454"/>
                  </a:lnTo>
                  <a:lnTo>
                    <a:pt x="41" y="447"/>
                  </a:lnTo>
                  <a:lnTo>
                    <a:pt x="34" y="442"/>
                  </a:lnTo>
                  <a:lnTo>
                    <a:pt x="30" y="411"/>
                  </a:lnTo>
                  <a:lnTo>
                    <a:pt x="66" y="404"/>
                  </a:lnTo>
                  <a:lnTo>
                    <a:pt x="76" y="393"/>
                  </a:lnTo>
                  <a:lnTo>
                    <a:pt x="44" y="374"/>
                  </a:lnTo>
                  <a:lnTo>
                    <a:pt x="37" y="362"/>
                  </a:lnTo>
                  <a:lnTo>
                    <a:pt x="29" y="294"/>
                  </a:lnTo>
                  <a:lnTo>
                    <a:pt x="28" y="279"/>
                  </a:lnTo>
                  <a:lnTo>
                    <a:pt x="37" y="275"/>
                  </a:lnTo>
                  <a:lnTo>
                    <a:pt x="36" y="192"/>
                  </a:lnTo>
                  <a:lnTo>
                    <a:pt x="15" y="169"/>
                  </a:lnTo>
                  <a:lnTo>
                    <a:pt x="14" y="108"/>
                  </a:lnTo>
                  <a:lnTo>
                    <a:pt x="36" y="79"/>
                  </a:lnTo>
                  <a:lnTo>
                    <a:pt x="46" y="47"/>
                  </a:lnTo>
                  <a:lnTo>
                    <a:pt x="97" y="99"/>
                  </a:lnTo>
                  <a:lnTo>
                    <a:pt x="151" y="139"/>
                  </a:lnTo>
                  <a:lnTo>
                    <a:pt x="193" y="158"/>
                  </a:lnTo>
                  <a:lnTo>
                    <a:pt x="226" y="165"/>
                  </a:lnTo>
                  <a:lnTo>
                    <a:pt x="243" y="165"/>
                  </a:lnTo>
                  <a:lnTo>
                    <a:pt x="255" y="167"/>
                  </a:lnTo>
                  <a:lnTo>
                    <a:pt x="265" y="199"/>
                  </a:lnTo>
                  <a:lnTo>
                    <a:pt x="302" y="193"/>
                  </a:lnTo>
                  <a:lnTo>
                    <a:pt x="308" y="240"/>
                  </a:lnTo>
                  <a:lnTo>
                    <a:pt x="293" y="257"/>
                  </a:lnTo>
                  <a:lnTo>
                    <a:pt x="252" y="283"/>
                  </a:lnTo>
                  <a:lnTo>
                    <a:pt x="222" y="321"/>
                  </a:lnTo>
                  <a:lnTo>
                    <a:pt x="215" y="337"/>
                  </a:lnTo>
                  <a:lnTo>
                    <a:pt x="225" y="343"/>
                  </a:lnTo>
                  <a:lnTo>
                    <a:pt x="241" y="325"/>
                  </a:lnTo>
                  <a:lnTo>
                    <a:pt x="258" y="304"/>
                  </a:lnTo>
                  <a:lnTo>
                    <a:pt x="297" y="281"/>
                  </a:lnTo>
                  <a:lnTo>
                    <a:pt x="323" y="265"/>
                  </a:lnTo>
                  <a:lnTo>
                    <a:pt x="323" y="283"/>
                  </a:lnTo>
                  <a:lnTo>
                    <a:pt x="306" y="294"/>
                  </a:lnTo>
                  <a:lnTo>
                    <a:pt x="290" y="346"/>
                  </a:lnTo>
                  <a:lnTo>
                    <a:pt x="241" y="374"/>
                  </a:lnTo>
                  <a:lnTo>
                    <a:pt x="216" y="401"/>
                  </a:lnTo>
                  <a:lnTo>
                    <a:pt x="212" y="422"/>
                  </a:lnTo>
                  <a:lnTo>
                    <a:pt x="233" y="428"/>
                  </a:lnTo>
                  <a:lnTo>
                    <a:pt x="257" y="404"/>
                  </a:lnTo>
                  <a:lnTo>
                    <a:pt x="280" y="385"/>
                  </a:lnTo>
                  <a:lnTo>
                    <a:pt x="302" y="382"/>
                  </a:lnTo>
                  <a:lnTo>
                    <a:pt x="322" y="362"/>
                  </a:lnTo>
                  <a:lnTo>
                    <a:pt x="330" y="317"/>
                  </a:lnTo>
                  <a:lnTo>
                    <a:pt x="348" y="279"/>
                  </a:lnTo>
                  <a:lnTo>
                    <a:pt x="370" y="251"/>
                  </a:lnTo>
                  <a:lnTo>
                    <a:pt x="376" y="231"/>
                  </a:lnTo>
                  <a:lnTo>
                    <a:pt x="363" y="196"/>
                  </a:lnTo>
                  <a:lnTo>
                    <a:pt x="365" y="156"/>
                  </a:lnTo>
                  <a:lnTo>
                    <a:pt x="349" y="160"/>
                  </a:lnTo>
                  <a:lnTo>
                    <a:pt x="337" y="175"/>
                  </a:lnTo>
                  <a:lnTo>
                    <a:pt x="344" y="211"/>
                  </a:lnTo>
                  <a:lnTo>
                    <a:pt x="354" y="242"/>
                  </a:lnTo>
                  <a:lnTo>
                    <a:pt x="351" y="250"/>
                  </a:lnTo>
                  <a:lnTo>
                    <a:pt x="345" y="244"/>
                  </a:lnTo>
                  <a:lnTo>
                    <a:pt x="337" y="238"/>
                  </a:lnTo>
                  <a:lnTo>
                    <a:pt x="325" y="213"/>
                  </a:lnTo>
                  <a:lnTo>
                    <a:pt x="318" y="192"/>
                  </a:lnTo>
                  <a:lnTo>
                    <a:pt x="316" y="171"/>
                  </a:lnTo>
                  <a:lnTo>
                    <a:pt x="341" y="150"/>
                  </a:lnTo>
                  <a:lnTo>
                    <a:pt x="348" y="129"/>
                  </a:lnTo>
                  <a:lnTo>
                    <a:pt x="345" y="110"/>
                  </a:lnTo>
                  <a:lnTo>
                    <a:pt x="366" y="132"/>
                  </a:lnTo>
                  <a:lnTo>
                    <a:pt x="373" y="138"/>
                  </a:lnTo>
                  <a:lnTo>
                    <a:pt x="374" y="111"/>
                  </a:lnTo>
                  <a:lnTo>
                    <a:pt x="370" y="67"/>
                  </a:lnTo>
                  <a:lnTo>
                    <a:pt x="370" y="56"/>
                  </a:lnTo>
                  <a:lnTo>
                    <a:pt x="356" y="53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492" y="39"/>
                  </a:lnTo>
                  <a:lnTo>
                    <a:pt x="673" y="89"/>
                  </a:lnTo>
                  <a:lnTo>
                    <a:pt x="673" y="89"/>
                  </a:lnTo>
                  <a:lnTo>
                    <a:pt x="1093" y="200"/>
                  </a:lnTo>
                  <a:lnTo>
                    <a:pt x="1093" y="200"/>
                  </a:lnTo>
                  <a:lnTo>
                    <a:pt x="1111" y="204"/>
                  </a:lnTo>
                  <a:lnTo>
                    <a:pt x="1128" y="207"/>
                  </a:lnTo>
                  <a:lnTo>
                    <a:pt x="1145" y="210"/>
                  </a:lnTo>
                  <a:lnTo>
                    <a:pt x="1196" y="2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B5E3F8-6D58-4941-B3DE-D02C58D0B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141" y="3429823"/>
              <a:ext cx="741099" cy="792146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252" y="123"/>
                </a:cxn>
                <a:cxn ang="0">
                  <a:pos x="1246" y="240"/>
                </a:cxn>
                <a:cxn ang="0">
                  <a:pos x="1234" y="240"/>
                </a:cxn>
                <a:cxn ang="0">
                  <a:pos x="1152" y="1238"/>
                </a:cxn>
                <a:cxn ang="0">
                  <a:pos x="504" y="1178"/>
                </a:cxn>
                <a:cxn ang="0">
                  <a:pos x="497" y="1230"/>
                </a:cxn>
                <a:cxn ang="0">
                  <a:pos x="176" y="1193"/>
                </a:cxn>
                <a:cxn ang="0">
                  <a:pos x="155" y="1284"/>
                </a:cxn>
                <a:cxn ang="0">
                  <a:pos x="0" y="1262"/>
                </a:cxn>
                <a:cxn ang="0">
                  <a:pos x="185" y="0"/>
                </a:cxn>
              </a:cxnLst>
              <a:rect l="0" t="0" r="r" b="b"/>
              <a:pathLst>
                <a:path w="1252" h="1284">
                  <a:moveTo>
                    <a:pt x="185" y="0"/>
                  </a:moveTo>
                  <a:lnTo>
                    <a:pt x="1252" y="123"/>
                  </a:lnTo>
                  <a:lnTo>
                    <a:pt x="1246" y="240"/>
                  </a:lnTo>
                  <a:lnTo>
                    <a:pt x="1234" y="240"/>
                  </a:lnTo>
                  <a:lnTo>
                    <a:pt x="1152" y="1238"/>
                  </a:lnTo>
                  <a:lnTo>
                    <a:pt x="504" y="1178"/>
                  </a:lnTo>
                  <a:lnTo>
                    <a:pt x="497" y="1230"/>
                  </a:lnTo>
                  <a:lnTo>
                    <a:pt x="176" y="1193"/>
                  </a:lnTo>
                  <a:lnTo>
                    <a:pt x="155" y="1284"/>
                  </a:lnTo>
                  <a:lnTo>
                    <a:pt x="0" y="126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E1EB3F7-58C7-A447-AB37-F3EB9DDF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723" y="3577888"/>
              <a:ext cx="1468014" cy="1512110"/>
            </a:xfrm>
            <a:custGeom>
              <a:avLst/>
              <a:gdLst/>
              <a:ahLst/>
              <a:cxnLst>
                <a:cxn ang="0">
                  <a:pos x="2477" y="1285"/>
                </a:cxn>
                <a:cxn ang="0">
                  <a:pos x="2454" y="1181"/>
                </a:cxn>
                <a:cxn ang="0">
                  <a:pos x="2395" y="719"/>
                </a:cxn>
                <a:cxn ang="0">
                  <a:pos x="2294" y="702"/>
                </a:cxn>
                <a:cxn ang="0">
                  <a:pos x="2190" y="645"/>
                </a:cxn>
                <a:cxn ang="0">
                  <a:pos x="2078" y="641"/>
                </a:cxn>
                <a:cxn ang="0">
                  <a:pos x="2011" y="650"/>
                </a:cxn>
                <a:cxn ang="0">
                  <a:pos x="1939" y="672"/>
                </a:cxn>
                <a:cxn ang="0">
                  <a:pos x="1828" y="648"/>
                </a:cxn>
                <a:cxn ang="0">
                  <a:pos x="1792" y="638"/>
                </a:cxn>
                <a:cxn ang="0">
                  <a:pos x="1709" y="613"/>
                </a:cxn>
                <a:cxn ang="0">
                  <a:pos x="1656" y="612"/>
                </a:cxn>
                <a:cxn ang="0">
                  <a:pos x="1561" y="586"/>
                </a:cxn>
                <a:cxn ang="0">
                  <a:pos x="1480" y="557"/>
                </a:cxn>
                <a:cxn ang="0">
                  <a:pos x="1389" y="509"/>
                </a:cxn>
                <a:cxn ang="0">
                  <a:pos x="1332" y="494"/>
                </a:cxn>
                <a:cxn ang="0">
                  <a:pos x="686" y="998"/>
                </a:cxn>
                <a:cxn ang="0">
                  <a:pos x="14" y="1003"/>
                </a:cxn>
                <a:cxn ang="0">
                  <a:pos x="72" y="1080"/>
                </a:cxn>
                <a:cxn ang="0">
                  <a:pos x="124" y="1126"/>
                </a:cxn>
                <a:cxn ang="0">
                  <a:pos x="228" y="1230"/>
                </a:cxn>
                <a:cxn ang="0">
                  <a:pos x="301" y="1306"/>
                </a:cxn>
                <a:cxn ang="0">
                  <a:pos x="322" y="1423"/>
                </a:cxn>
                <a:cxn ang="0">
                  <a:pos x="362" y="1527"/>
                </a:cxn>
                <a:cxn ang="0">
                  <a:pos x="407" y="1568"/>
                </a:cxn>
                <a:cxn ang="0">
                  <a:pos x="489" y="1627"/>
                </a:cxn>
                <a:cxn ang="0">
                  <a:pos x="601" y="1686"/>
                </a:cxn>
                <a:cxn ang="0">
                  <a:pos x="659" y="1638"/>
                </a:cxn>
                <a:cxn ang="0">
                  <a:pos x="701" y="1550"/>
                </a:cxn>
                <a:cxn ang="0">
                  <a:pos x="812" y="1509"/>
                </a:cxn>
                <a:cxn ang="0">
                  <a:pos x="936" y="1535"/>
                </a:cxn>
                <a:cxn ang="0">
                  <a:pos x="1011" y="1602"/>
                </a:cxn>
                <a:cxn ang="0">
                  <a:pos x="1104" y="1754"/>
                </a:cxn>
                <a:cxn ang="0">
                  <a:pos x="1160" y="1883"/>
                </a:cxn>
                <a:cxn ang="0">
                  <a:pos x="1294" y="2039"/>
                </a:cxn>
                <a:cxn ang="0">
                  <a:pos x="1309" y="2133"/>
                </a:cxn>
                <a:cxn ang="0">
                  <a:pos x="1370" y="2286"/>
                </a:cxn>
                <a:cxn ang="0">
                  <a:pos x="1505" y="2350"/>
                </a:cxn>
                <a:cxn ang="0">
                  <a:pos x="1599" y="2403"/>
                </a:cxn>
                <a:cxn ang="0">
                  <a:pos x="1681" y="2427"/>
                </a:cxn>
                <a:cxn ang="0">
                  <a:pos x="1768" y="2422"/>
                </a:cxn>
                <a:cxn ang="0">
                  <a:pos x="1743" y="2334"/>
                </a:cxn>
                <a:cxn ang="0">
                  <a:pos x="1696" y="2219"/>
                </a:cxn>
                <a:cxn ang="0">
                  <a:pos x="1749" y="2029"/>
                </a:cxn>
                <a:cxn ang="0">
                  <a:pos x="1711" y="1985"/>
                </a:cxn>
                <a:cxn ang="0">
                  <a:pos x="1793" y="1950"/>
                </a:cxn>
                <a:cxn ang="0">
                  <a:pos x="1782" y="1922"/>
                </a:cxn>
                <a:cxn ang="0">
                  <a:pos x="1861" y="1924"/>
                </a:cxn>
                <a:cxn ang="0">
                  <a:pos x="1849" y="1899"/>
                </a:cxn>
                <a:cxn ang="0">
                  <a:pos x="1907" y="1876"/>
                </a:cxn>
                <a:cxn ang="0">
                  <a:pos x="1901" y="1815"/>
                </a:cxn>
                <a:cxn ang="0">
                  <a:pos x="1964" y="1810"/>
                </a:cxn>
                <a:cxn ang="0">
                  <a:pos x="2018" y="1806"/>
                </a:cxn>
                <a:cxn ang="0">
                  <a:pos x="2173" y="1725"/>
                </a:cxn>
                <a:cxn ang="0">
                  <a:pos x="2219" y="1674"/>
                </a:cxn>
                <a:cxn ang="0">
                  <a:pos x="2216" y="1625"/>
                </a:cxn>
                <a:cxn ang="0">
                  <a:pos x="2255" y="1571"/>
                </a:cxn>
                <a:cxn ang="0">
                  <a:pos x="2265" y="1641"/>
                </a:cxn>
                <a:cxn ang="0">
                  <a:pos x="2412" y="1584"/>
                </a:cxn>
                <a:cxn ang="0">
                  <a:pos x="2459" y="1474"/>
                </a:cxn>
              </a:cxnLst>
              <a:rect l="0" t="0" r="r" b="b"/>
              <a:pathLst>
                <a:path w="2484" h="2452">
                  <a:moveTo>
                    <a:pt x="2451" y="1388"/>
                  </a:moveTo>
                  <a:lnTo>
                    <a:pt x="2469" y="1348"/>
                  </a:lnTo>
                  <a:lnTo>
                    <a:pt x="2484" y="1317"/>
                  </a:lnTo>
                  <a:lnTo>
                    <a:pt x="2477" y="1285"/>
                  </a:lnTo>
                  <a:lnTo>
                    <a:pt x="2469" y="1239"/>
                  </a:lnTo>
                  <a:lnTo>
                    <a:pt x="2463" y="1226"/>
                  </a:lnTo>
                  <a:lnTo>
                    <a:pt x="2463" y="1194"/>
                  </a:lnTo>
                  <a:lnTo>
                    <a:pt x="2454" y="1181"/>
                  </a:lnTo>
                  <a:lnTo>
                    <a:pt x="2432" y="1131"/>
                  </a:lnTo>
                  <a:lnTo>
                    <a:pt x="2432" y="1121"/>
                  </a:lnTo>
                  <a:lnTo>
                    <a:pt x="2395" y="1085"/>
                  </a:lnTo>
                  <a:lnTo>
                    <a:pt x="2395" y="719"/>
                  </a:lnTo>
                  <a:lnTo>
                    <a:pt x="2339" y="713"/>
                  </a:lnTo>
                  <a:lnTo>
                    <a:pt x="2326" y="722"/>
                  </a:lnTo>
                  <a:lnTo>
                    <a:pt x="2312" y="716"/>
                  </a:lnTo>
                  <a:lnTo>
                    <a:pt x="2294" y="702"/>
                  </a:lnTo>
                  <a:lnTo>
                    <a:pt x="2275" y="691"/>
                  </a:lnTo>
                  <a:lnTo>
                    <a:pt x="2248" y="691"/>
                  </a:lnTo>
                  <a:lnTo>
                    <a:pt x="2214" y="668"/>
                  </a:lnTo>
                  <a:lnTo>
                    <a:pt x="2190" y="645"/>
                  </a:lnTo>
                  <a:lnTo>
                    <a:pt x="2162" y="636"/>
                  </a:lnTo>
                  <a:lnTo>
                    <a:pt x="2123" y="647"/>
                  </a:lnTo>
                  <a:lnTo>
                    <a:pt x="2108" y="644"/>
                  </a:lnTo>
                  <a:lnTo>
                    <a:pt x="2078" y="641"/>
                  </a:lnTo>
                  <a:lnTo>
                    <a:pt x="2064" y="652"/>
                  </a:lnTo>
                  <a:lnTo>
                    <a:pt x="2046" y="658"/>
                  </a:lnTo>
                  <a:lnTo>
                    <a:pt x="2029" y="647"/>
                  </a:lnTo>
                  <a:lnTo>
                    <a:pt x="2011" y="650"/>
                  </a:lnTo>
                  <a:lnTo>
                    <a:pt x="1997" y="662"/>
                  </a:lnTo>
                  <a:lnTo>
                    <a:pt x="1972" y="680"/>
                  </a:lnTo>
                  <a:lnTo>
                    <a:pt x="1949" y="686"/>
                  </a:lnTo>
                  <a:lnTo>
                    <a:pt x="1939" y="672"/>
                  </a:lnTo>
                  <a:lnTo>
                    <a:pt x="1921" y="655"/>
                  </a:lnTo>
                  <a:lnTo>
                    <a:pt x="1879" y="656"/>
                  </a:lnTo>
                  <a:lnTo>
                    <a:pt x="1853" y="644"/>
                  </a:lnTo>
                  <a:lnTo>
                    <a:pt x="1828" y="648"/>
                  </a:lnTo>
                  <a:lnTo>
                    <a:pt x="1814" y="670"/>
                  </a:lnTo>
                  <a:lnTo>
                    <a:pt x="1806" y="675"/>
                  </a:lnTo>
                  <a:lnTo>
                    <a:pt x="1799" y="647"/>
                  </a:lnTo>
                  <a:lnTo>
                    <a:pt x="1792" y="638"/>
                  </a:lnTo>
                  <a:lnTo>
                    <a:pt x="1759" y="659"/>
                  </a:lnTo>
                  <a:lnTo>
                    <a:pt x="1749" y="638"/>
                  </a:lnTo>
                  <a:lnTo>
                    <a:pt x="1717" y="613"/>
                  </a:lnTo>
                  <a:lnTo>
                    <a:pt x="1709" y="613"/>
                  </a:lnTo>
                  <a:lnTo>
                    <a:pt x="1697" y="629"/>
                  </a:lnTo>
                  <a:lnTo>
                    <a:pt x="1679" y="643"/>
                  </a:lnTo>
                  <a:lnTo>
                    <a:pt x="1663" y="640"/>
                  </a:lnTo>
                  <a:lnTo>
                    <a:pt x="1656" y="612"/>
                  </a:lnTo>
                  <a:lnTo>
                    <a:pt x="1642" y="611"/>
                  </a:lnTo>
                  <a:lnTo>
                    <a:pt x="1624" y="579"/>
                  </a:lnTo>
                  <a:lnTo>
                    <a:pt x="1582" y="575"/>
                  </a:lnTo>
                  <a:lnTo>
                    <a:pt x="1561" y="586"/>
                  </a:lnTo>
                  <a:lnTo>
                    <a:pt x="1545" y="569"/>
                  </a:lnTo>
                  <a:lnTo>
                    <a:pt x="1538" y="572"/>
                  </a:lnTo>
                  <a:lnTo>
                    <a:pt x="1512" y="575"/>
                  </a:lnTo>
                  <a:lnTo>
                    <a:pt x="1480" y="557"/>
                  </a:lnTo>
                  <a:lnTo>
                    <a:pt x="1437" y="555"/>
                  </a:lnTo>
                  <a:lnTo>
                    <a:pt x="1425" y="516"/>
                  </a:lnTo>
                  <a:lnTo>
                    <a:pt x="1405" y="504"/>
                  </a:lnTo>
                  <a:lnTo>
                    <a:pt x="1389" y="509"/>
                  </a:lnTo>
                  <a:lnTo>
                    <a:pt x="1378" y="505"/>
                  </a:lnTo>
                  <a:lnTo>
                    <a:pt x="1359" y="508"/>
                  </a:lnTo>
                  <a:lnTo>
                    <a:pt x="1346" y="509"/>
                  </a:lnTo>
                  <a:lnTo>
                    <a:pt x="1332" y="494"/>
                  </a:lnTo>
                  <a:lnTo>
                    <a:pt x="1294" y="459"/>
                  </a:lnTo>
                  <a:lnTo>
                    <a:pt x="1314" y="33"/>
                  </a:lnTo>
                  <a:lnTo>
                    <a:pt x="768" y="0"/>
                  </a:lnTo>
                  <a:lnTo>
                    <a:pt x="686" y="998"/>
                  </a:lnTo>
                  <a:lnTo>
                    <a:pt x="38" y="938"/>
                  </a:lnTo>
                  <a:lnTo>
                    <a:pt x="31" y="990"/>
                  </a:lnTo>
                  <a:lnTo>
                    <a:pt x="0" y="987"/>
                  </a:lnTo>
                  <a:lnTo>
                    <a:pt x="14" y="1003"/>
                  </a:lnTo>
                  <a:lnTo>
                    <a:pt x="41" y="1022"/>
                  </a:lnTo>
                  <a:lnTo>
                    <a:pt x="53" y="1044"/>
                  </a:lnTo>
                  <a:lnTo>
                    <a:pt x="60" y="1059"/>
                  </a:lnTo>
                  <a:lnTo>
                    <a:pt x="72" y="1080"/>
                  </a:lnTo>
                  <a:lnTo>
                    <a:pt x="85" y="1087"/>
                  </a:lnTo>
                  <a:lnTo>
                    <a:pt x="103" y="1094"/>
                  </a:lnTo>
                  <a:lnTo>
                    <a:pt x="117" y="1110"/>
                  </a:lnTo>
                  <a:lnTo>
                    <a:pt x="124" y="1126"/>
                  </a:lnTo>
                  <a:lnTo>
                    <a:pt x="142" y="1151"/>
                  </a:lnTo>
                  <a:lnTo>
                    <a:pt x="168" y="1170"/>
                  </a:lnTo>
                  <a:lnTo>
                    <a:pt x="213" y="1230"/>
                  </a:lnTo>
                  <a:lnTo>
                    <a:pt x="228" y="1230"/>
                  </a:lnTo>
                  <a:lnTo>
                    <a:pt x="245" y="1248"/>
                  </a:lnTo>
                  <a:lnTo>
                    <a:pt x="267" y="1260"/>
                  </a:lnTo>
                  <a:lnTo>
                    <a:pt x="292" y="1284"/>
                  </a:lnTo>
                  <a:lnTo>
                    <a:pt x="301" y="1306"/>
                  </a:lnTo>
                  <a:lnTo>
                    <a:pt x="307" y="1348"/>
                  </a:lnTo>
                  <a:lnTo>
                    <a:pt x="322" y="1378"/>
                  </a:lnTo>
                  <a:lnTo>
                    <a:pt x="329" y="1398"/>
                  </a:lnTo>
                  <a:lnTo>
                    <a:pt x="322" y="1423"/>
                  </a:lnTo>
                  <a:lnTo>
                    <a:pt x="322" y="1450"/>
                  </a:lnTo>
                  <a:lnTo>
                    <a:pt x="336" y="1481"/>
                  </a:lnTo>
                  <a:lnTo>
                    <a:pt x="356" y="1509"/>
                  </a:lnTo>
                  <a:lnTo>
                    <a:pt x="362" y="1527"/>
                  </a:lnTo>
                  <a:lnTo>
                    <a:pt x="371" y="1535"/>
                  </a:lnTo>
                  <a:lnTo>
                    <a:pt x="382" y="1543"/>
                  </a:lnTo>
                  <a:lnTo>
                    <a:pt x="396" y="1556"/>
                  </a:lnTo>
                  <a:lnTo>
                    <a:pt x="407" y="1568"/>
                  </a:lnTo>
                  <a:lnTo>
                    <a:pt x="432" y="1591"/>
                  </a:lnTo>
                  <a:lnTo>
                    <a:pt x="444" y="1604"/>
                  </a:lnTo>
                  <a:lnTo>
                    <a:pt x="464" y="1607"/>
                  </a:lnTo>
                  <a:lnTo>
                    <a:pt x="489" y="1627"/>
                  </a:lnTo>
                  <a:lnTo>
                    <a:pt x="522" y="1642"/>
                  </a:lnTo>
                  <a:lnTo>
                    <a:pt x="557" y="1668"/>
                  </a:lnTo>
                  <a:lnTo>
                    <a:pt x="578" y="1677"/>
                  </a:lnTo>
                  <a:lnTo>
                    <a:pt x="601" y="1686"/>
                  </a:lnTo>
                  <a:lnTo>
                    <a:pt x="625" y="1688"/>
                  </a:lnTo>
                  <a:lnTo>
                    <a:pt x="634" y="1663"/>
                  </a:lnTo>
                  <a:lnTo>
                    <a:pt x="650" y="1643"/>
                  </a:lnTo>
                  <a:lnTo>
                    <a:pt x="659" y="1638"/>
                  </a:lnTo>
                  <a:lnTo>
                    <a:pt x="677" y="1629"/>
                  </a:lnTo>
                  <a:lnTo>
                    <a:pt x="677" y="1600"/>
                  </a:lnTo>
                  <a:lnTo>
                    <a:pt x="690" y="1584"/>
                  </a:lnTo>
                  <a:lnTo>
                    <a:pt x="701" y="1550"/>
                  </a:lnTo>
                  <a:lnTo>
                    <a:pt x="730" y="1525"/>
                  </a:lnTo>
                  <a:lnTo>
                    <a:pt x="768" y="1516"/>
                  </a:lnTo>
                  <a:lnTo>
                    <a:pt x="791" y="1509"/>
                  </a:lnTo>
                  <a:lnTo>
                    <a:pt x="812" y="1509"/>
                  </a:lnTo>
                  <a:lnTo>
                    <a:pt x="844" y="1523"/>
                  </a:lnTo>
                  <a:lnTo>
                    <a:pt x="875" y="1527"/>
                  </a:lnTo>
                  <a:lnTo>
                    <a:pt x="894" y="1527"/>
                  </a:lnTo>
                  <a:lnTo>
                    <a:pt x="936" y="1535"/>
                  </a:lnTo>
                  <a:lnTo>
                    <a:pt x="952" y="1545"/>
                  </a:lnTo>
                  <a:lnTo>
                    <a:pt x="966" y="1574"/>
                  </a:lnTo>
                  <a:lnTo>
                    <a:pt x="983" y="1574"/>
                  </a:lnTo>
                  <a:lnTo>
                    <a:pt x="1011" y="1602"/>
                  </a:lnTo>
                  <a:lnTo>
                    <a:pt x="1026" y="1613"/>
                  </a:lnTo>
                  <a:lnTo>
                    <a:pt x="1048" y="1646"/>
                  </a:lnTo>
                  <a:lnTo>
                    <a:pt x="1079" y="1693"/>
                  </a:lnTo>
                  <a:lnTo>
                    <a:pt x="1104" y="1754"/>
                  </a:lnTo>
                  <a:lnTo>
                    <a:pt x="1119" y="1778"/>
                  </a:lnTo>
                  <a:lnTo>
                    <a:pt x="1138" y="1821"/>
                  </a:lnTo>
                  <a:lnTo>
                    <a:pt x="1138" y="1840"/>
                  </a:lnTo>
                  <a:lnTo>
                    <a:pt x="1160" y="1883"/>
                  </a:lnTo>
                  <a:lnTo>
                    <a:pt x="1201" y="1921"/>
                  </a:lnTo>
                  <a:lnTo>
                    <a:pt x="1213" y="1965"/>
                  </a:lnTo>
                  <a:lnTo>
                    <a:pt x="1267" y="2029"/>
                  </a:lnTo>
                  <a:lnTo>
                    <a:pt x="1294" y="2039"/>
                  </a:lnTo>
                  <a:lnTo>
                    <a:pt x="1289" y="2089"/>
                  </a:lnTo>
                  <a:lnTo>
                    <a:pt x="1281" y="2103"/>
                  </a:lnTo>
                  <a:lnTo>
                    <a:pt x="1291" y="2117"/>
                  </a:lnTo>
                  <a:lnTo>
                    <a:pt x="1309" y="2133"/>
                  </a:lnTo>
                  <a:lnTo>
                    <a:pt x="1309" y="2164"/>
                  </a:lnTo>
                  <a:lnTo>
                    <a:pt x="1341" y="2223"/>
                  </a:lnTo>
                  <a:lnTo>
                    <a:pt x="1355" y="2261"/>
                  </a:lnTo>
                  <a:lnTo>
                    <a:pt x="1370" y="2286"/>
                  </a:lnTo>
                  <a:lnTo>
                    <a:pt x="1381" y="2310"/>
                  </a:lnTo>
                  <a:lnTo>
                    <a:pt x="1427" y="2318"/>
                  </a:lnTo>
                  <a:lnTo>
                    <a:pt x="1457" y="2350"/>
                  </a:lnTo>
                  <a:lnTo>
                    <a:pt x="1505" y="2350"/>
                  </a:lnTo>
                  <a:lnTo>
                    <a:pt x="1539" y="2384"/>
                  </a:lnTo>
                  <a:lnTo>
                    <a:pt x="1561" y="2384"/>
                  </a:lnTo>
                  <a:lnTo>
                    <a:pt x="1578" y="2401"/>
                  </a:lnTo>
                  <a:lnTo>
                    <a:pt x="1599" y="2403"/>
                  </a:lnTo>
                  <a:lnTo>
                    <a:pt x="1607" y="2394"/>
                  </a:lnTo>
                  <a:lnTo>
                    <a:pt x="1660" y="2405"/>
                  </a:lnTo>
                  <a:lnTo>
                    <a:pt x="1660" y="2411"/>
                  </a:lnTo>
                  <a:lnTo>
                    <a:pt x="1681" y="2427"/>
                  </a:lnTo>
                  <a:lnTo>
                    <a:pt x="1709" y="2452"/>
                  </a:lnTo>
                  <a:lnTo>
                    <a:pt x="1721" y="2443"/>
                  </a:lnTo>
                  <a:lnTo>
                    <a:pt x="1731" y="2426"/>
                  </a:lnTo>
                  <a:lnTo>
                    <a:pt x="1768" y="2422"/>
                  </a:lnTo>
                  <a:lnTo>
                    <a:pt x="1759" y="2394"/>
                  </a:lnTo>
                  <a:lnTo>
                    <a:pt x="1757" y="2378"/>
                  </a:lnTo>
                  <a:lnTo>
                    <a:pt x="1752" y="2358"/>
                  </a:lnTo>
                  <a:lnTo>
                    <a:pt x="1743" y="2334"/>
                  </a:lnTo>
                  <a:lnTo>
                    <a:pt x="1725" y="2325"/>
                  </a:lnTo>
                  <a:lnTo>
                    <a:pt x="1717" y="2291"/>
                  </a:lnTo>
                  <a:lnTo>
                    <a:pt x="1711" y="2253"/>
                  </a:lnTo>
                  <a:lnTo>
                    <a:pt x="1696" y="2219"/>
                  </a:lnTo>
                  <a:lnTo>
                    <a:pt x="1697" y="2186"/>
                  </a:lnTo>
                  <a:lnTo>
                    <a:pt x="1713" y="2136"/>
                  </a:lnTo>
                  <a:lnTo>
                    <a:pt x="1724" y="2089"/>
                  </a:lnTo>
                  <a:lnTo>
                    <a:pt x="1749" y="2029"/>
                  </a:lnTo>
                  <a:lnTo>
                    <a:pt x="1743" y="2021"/>
                  </a:lnTo>
                  <a:lnTo>
                    <a:pt x="1729" y="2011"/>
                  </a:lnTo>
                  <a:lnTo>
                    <a:pt x="1711" y="1994"/>
                  </a:lnTo>
                  <a:lnTo>
                    <a:pt x="1711" y="1985"/>
                  </a:lnTo>
                  <a:lnTo>
                    <a:pt x="1721" y="1989"/>
                  </a:lnTo>
                  <a:lnTo>
                    <a:pt x="1771" y="1986"/>
                  </a:lnTo>
                  <a:lnTo>
                    <a:pt x="1779" y="1979"/>
                  </a:lnTo>
                  <a:lnTo>
                    <a:pt x="1793" y="1950"/>
                  </a:lnTo>
                  <a:lnTo>
                    <a:pt x="1779" y="1950"/>
                  </a:lnTo>
                  <a:lnTo>
                    <a:pt x="1774" y="1938"/>
                  </a:lnTo>
                  <a:lnTo>
                    <a:pt x="1772" y="1929"/>
                  </a:lnTo>
                  <a:lnTo>
                    <a:pt x="1782" y="1922"/>
                  </a:lnTo>
                  <a:lnTo>
                    <a:pt x="1807" y="1922"/>
                  </a:lnTo>
                  <a:lnTo>
                    <a:pt x="1832" y="1921"/>
                  </a:lnTo>
                  <a:lnTo>
                    <a:pt x="1845" y="1928"/>
                  </a:lnTo>
                  <a:lnTo>
                    <a:pt x="1861" y="1924"/>
                  </a:lnTo>
                  <a:lnTo>
                    <a:pt x="1888" y="1899"/>
                  </a:lnTo>
                  <a:lnTo>
                    <a:pt x="1879" y="1901"/>
                  </a:lnTo>
                  <a:lnTo>
                    <a:pt x="1856" y="1914"/>
                  </a:lnTo>
                  <a:lnTo>
                    <a:pt x="1849" y="1899"/>
                  </a:lnTo>
                  <a:lnTo>
                    <a:pt x="1861" y="1863"/>
                  </a:lnTo>
                  <a:lnTo>
                    <a:pt x="1871" y="1871"/>
                  </a:lnTo>
                  <a:lnTo>
                    <a:pt x="1883" y="1879"/>
                  </a:lnTo>
                  <a:lnTo>
                    <a:pt x="1907" y="1876"/>
                  </a:lnTo>
                  <a:lnTo>
                    <a:pt x="1922" y="1868"/>
                  </a:lnTo>
                  <a:lnTo>
                    <a:pt x="1918" y="1846"/>
                  </a:lnTo>
                  <a:lnTo>
                    <a:pt x="1897" y="1822"/>
                  </a:lnTo>
                  <a:lnTo>
                    <a:pt x="1901" y="1815"/>
                  </a:lnTo>
                  <a:lnTo>
                    <a:pt x="1922" y="1820"/>
                  </a:lnTo>
                  <a:lnTo>
                    <a:pt x="1936" y="1807"/>
                  </a:lnTo>
                  <a:lnTo>
                    <a:pt x="1947" y="1815"/>
                  </a:lnTo>
                  <a:lnTo>
                    <a:pt x="1964" y="1810"/>
                  </a:lnTo>
                  <a:lnTo>
                    <a:pt x="1972" y="1817"/>
                  </a:lnTo>
                  <a:lnTo>
                    <a:pt x="1986" y="1831"/>
                  </a:lnTo>
                  <a:lnTo>
                    <a:pt x="2004" y="1820"/>
                  </a:lnTo>
                  <a:lnTo>
                    <a:pt x="2018" y="1806"/>
                  </a:lnTo>
                  <a:lnTo>
                    <a:pt x="2057" y="1797"/>
                  </a:lnTo>
                  <a:lnTo>
                    <a:pt x="2097" y="1788"/>
                  </a:lnTo>
                  <a:lnTo>
                    <a:pt x="2158" y="1756"/>
                  </a:lnTo>
                  <a:lnTo>
                    <a:pt x="2173" y="1725"/>
                  </a:lnTo>
                  <a:lnTo>
                    <a:pt x="2178" y="1695"/>
                  </a:lnTo>
                  <a:lnTo>
                    <a:pt x="2197" y="1685"/>
                  </a:lnTo>
                  <a:lnTo>
                    <a:pt x="2208" y="1684"/>
                  </a:lnTo>
                  <a:lnTo>
                    <a:pt x="2219" y="1674"/>
                  </a:lnTo>
                  <a:lnTo>
                    <a:pt x="2233" y="1664"/>
                  </a:lnTo>
                  <a:lnTo>
                    <a:pt x="2228" y="1647"/>
                  </a:lnTo>
                  <a:lnTo>
                    <a:pt x="2222" y="1631"/>
                  </a:lnTo>
                  <a:lnTo>
                    <a:pt x="2216" y="1625"/>
                  </a:lnTo>
                  <a:lnTo>
                    <a:pt x="2214" y="1616"/>
                  </a:lnTo>
                  <a:lnTo>
                    <a:pt x="2221" y="1599"/>
                  </a:lnTo>
                  <a:lnTo>
                    <a:pt x="2236" y="1578"/>
                  </a:lnTo>
                  <a:lnTo>
                    <a:pt x="2255" y="1571"/>
                  </a:lnTo>
                  <a:lnTo>
                    <a:pt x="2264" y="1571"/>
                  </a:lnTo>
                  <a:lnTo>
                    <a:pt x="2265" y="1588"/>
                  </a:lnTo>
                  <a:lnTo>
                    <a:pt x="2268" y="1609"/>
                  </a:lnTo>
                  <a:lnTo>
                    <a:pt x="2265" y="1641"/>
                  </a:lnTo>
                  <a:lnTo>
                    <a:pt x="2276" y="1643"/>
                  </a:lnTo>
                  <a:lnTo>
                    <a:pt x="2308" y="1620"/>
                  </a:lnTo>
                  <a:lnTo>
                    <a:pt x="2332" y="1613"/>
                  </a:lnTo>
                  <a:lnTo>
                    <a:pt x="2412" y="1584"/>
                  </a:lnTo>
                  <a:lnTo>
                    <a:pt x="2430" y="1574"/>
                  </a:lnTo>
                  <a:lnTo>
                    <a:pt x="2445" y="1548"/>
                  </a:lnTo>
                  <a:lnTo>
                    <a:pt x="2461" y="1491"/>
                  </a:lnTo>
                  <a:lnTo>
                    <a:pt x="2459" y="1474"/>
                  </a:lnTo>
                  <a:lnTo>
                    <a:pt x="2445" y="1430"/>
                  </a:lnTo>
                  <a:lnTo>
                    <a:pt x="2450" y="1406"/>
                  </a:lnTo>
                  <a:lnTo>
                    <a:pt x="2451" y="13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2A6C08D-B6BC-154D-BF04-1676F63A2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06" y="3335433"/>
              <a:ext cx="710958" cy="873582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38" y="0"/>
                </a:cxn>
                <a:cxn ang="0">
                  <a:pos x="328" y="47"/>
                </a:cxn>
                <a:cxn ang="0">
                  <a:pos x="314" y="116"/>
                </a:cxn>
                <a:cxn ang="0">
                  <a:pos x="314" y="116"/>
                </a:cxn>
                <a:cxn ang="0">
                  <a:pos x="299" y="165"/>
                </a:cxn>
                <a:cxn ang="0">
                  <a:pos x="289" y="198"/>
                </a:cxn>
                <a:cxn ang="0">
                  <a:pos x="272" y="208"/>
                </a:cxn>
                <a:cxn ang="0">
                  <a:pos x="260" y="201"/>
                </a:cxn>
                <a:cxn ang="0">
                  <a:pos x="238" y="183"/>
                </a:cxn>
                <a:cxn ang="0">
                  <a:pos x="218" y="193"/>
                </a:cxn>
                <a:cxn ang="0">
                  <a:pos x="207" y="173"/>
                </a:cxn>
                <a:cxn ang="0">
                  <a:pos x="177" y="182"/>
                </a:cxn>
                <a:cxn ang="0">
                  <a:pos x="163" y="197"/>
                </a:cxn>
                <a:cxn ang="0">
                  <a:pos x="164" y="245"/>
                </a:cxn>
                <a:cxn ang="0">
                  <a:pos x="163" y="312"/>
                </a:cxn>
                <a:cxn ang="0">
                  <a:pos x="163" y="370"/>
                </a:cxn>
                <a:cxn ang="0">
                  <a:pos x="159" y="393"/>
                </a:cxn>
                <a:cxn ang="0">
                  <a:pos x="143" y="413"/>
                </a:cxn>
                <a:cxn ang="0">
                  <a:pos x="138" y="438"/>
                </a:cxn>
                <a:cxn ang="0">
                  <a:pos x="141" y="468"/>
                </a:cxn>
                <a:cxn ang="0">
                  <a:pos x="157" y="511"/>
                </a:cxn>
                <a:cxn ang="0">
                  <a:pos x="160" y="552"/>
                </a:cxn>
                <a:cxn ang="0">
                  <a:pos x="172" y="566"/>
                </a:cxn>
                <a:cxn ang="0">
                  <a:pos x="193" y="594"/>
                </a:cxn>
                <a:cxn ang="0">
                  <a:pos x="179" y="606"/>
                </a:cxn>
                <a:cxn ang="0">
                  <a:pos x="156" y="622"/>
                </a:cxn>
                <a:cxn ang="0">
                  <a:pos x="110" y="658"/>
                </a:cxn>
                <a:cxn ang="0">
                  <a:pos x="95" y="719"/>
                </a:cxn>
                <a:cxn ang="0">
                  <a:pos x="77" y="755"/>
                </a:cxn>
                <a:cxn ang="0">
                  <a:pos x="61" y="770"/>
                </a:cxn>
                <a:cxn ang="0">
                  <a:pos x="49" y="778"/>
                </a:cxn>
                <a:cxn ang="0">
                  <a:pos x="41" y="796"/>
                </a:cxn>
                <a:cxn ang="0">
                  <a:pos x="48" y="827"/>
                </a:cxn>
                <a:cxn ang="0">
                  <a:pos x="41" y="852"/>
                </a:cxn>
                <a:cxn ang="0">
                  <a:pos x="70" y="876"/>
                </a:cxn>
                <a:cxn ang="0">
                  <a:pos x="59" y="894"/>
                </a:cxn>
                <a:cxn ang="0">
                  <a:pos x="23" y="910"/>
                </a:cxn>
                <a:cxn ang="0">
                  <a:pos x="12" y="930"/>
                </a:cxn>
                <a:cxn ang="0">
                  <a:pos x="0" y="960"/>
                </a:cxn>
                <a:cxn ang="0">
                  <a:pos x="644" y="1354"/>
                </a:cxn>
                <a:cxn ang="0">
                  <a:pos x="848" y="1391"/>
                </a:cxn>
                <a:cxn ang="0">
                  <a:pos x="1016" y="1414"/>
                </a:cxn>
                <a:cxn ang="0">
                  <a:pos x="1019" y="1416"/>
                </a:cxn>
                <a:cxn ang="0">
                  <a:pos x="1204" y="154"/>
                </a:cxn>
                <a:cxn ang="0">
                  <a:pos x="338" y="0"/>
                </a:cxn>
              </a:cxnLst>
              <a:rect l="0" t="0" r="r" b="b"/>
              <a:pathLst>
                <a:path w="1204" h="1416">
                  <a:moveTo>
                    <a:pt x="338" y="0"/>
                  </a:moveTo>
                  <a:lnTo>
                    <a:pt x="338" y="0"/>
                  </a:lnTo>
                  <a:lnTo>
                    <a:pt x="328" y="47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299" y="165"/>
                  </a:lnTo>
                  <a:lnTo>
                    <a:pt x="289" y="198"/>
                  </a:lnTo>
                  <a:lnTo>
                    <a:pt x="272" y="208"/>
                  </a:lnTo>
                  <a:lnTo>
                    <a:pt x="260" y="201"/>
                  </a:lnTo>
                  <a:lnTo>
                    <a:pt x="238" y="183"/>
                  </a:lnTo>
                  <a:lnTo>
                    <a:pt x="218" y="193"/>
                  </a:lnTo>
                  <a:lnTo>
                    <a:pt x="207" y="173"/>
                  </a:lnTo>
                  <a:lnTo>
                    <a:pt x="177" y="182"/>
                  </a:lnTo>
                  <a:lnTo>
                    <a:pt x="163" y="197"/>
                  </a:lnTo>
                  <a:lnTo>
                    <a:pt x="164" y="245"/>
                  </a:lnTo>
                  <a:lnTo>
                    <a:pt x="163" y="312"/>
                  </a:lnTo>
                  <a:lnTo>
                    <a:pt x="163" y="370"/>
                  </a:lnTo>
                  <a:lnTo>
                    <a:pt x="159" y="393"/>
                  </a:lnTo>
                  <a:lnTo>
                    <a:pt x="143" y="413"/>
                  </a:lnTo>
                  <a:lnTo>
                    <a:pt x="138" y="438"/>
                  </a:lnTo>
                  <a:lnTo>
                    <a:pt x="141" y="468"/>
                  </a:lnTo>
                  <a:lnTo>
                    <a:pt x="157" y="511"/>
                  </a:lnTo>
                  <a:lnTo>
                    <a:pt x="160" y="552"/>
                  </a:lnTo>
                  <a:lnTo>
                    <a:pt x="172" y="566"/>
                  </a:lnTo>
                  <a:lnTo>
                    <a:pt x="193" y="594"/>
                  </a:lnTo>
                  <a:lnTo>
                    <a:pt x="179" y="606"/>
                  </a:lnTo>
                  <a:lnTo>
                    <a:pt x="156" y="622"/>
                  </a:lnTo>
                  <a:lnTo>
                    <a:pt x="110" y="658"/>
                  </a:lnTo>
                  <a:lnTo>
                    <a:pt x="95" y="719"/>
                  </a:lnTo>
                  <a:lnTo>
                    <a:pt x="77" y="755"/>
                  </a:lnTo>
                  <a:lnTo>
                    <a:pt x="61" y="770"/>
                  </a:lnTo>
                  <a:lnTo>
                    <a:pt x="49" y="778"/>
                  </a:lnTo>
                  <a:lnTo>
                    <a:pt x="41" y="796"/>
                  </a:lnTo>
                  <a:lnTo>
                    <a:pt x="48" y="827"/>
                  </a:lnTo>
                  <a:lnTo>
                    <a:pt x="41" y="852"/>
                  </a:lnTo>
                  <a:lnTo>
                    <a:pt x="70" y="876"/>
                  </a:lnTo>
                  <a:lnTo>
                    <a:pt x="59" y="894"/>
                  </a:lnTo>
                  <a:lnTo>
                    <a:pt x="23" y="910"/>
                  </a:lnTo>
                  <a:lnTo>
                    <a:pt x="12" y="930"/>
                  </a:lnTo>
                  <a:lnTo>
                    <a:pt x="0" y="960"/>
                  </a:lnTo>
                  <a:lnTo>
                    <a:pt x="644" y="1354"/>
                  </a:lnTo>
                  <a:lnTo>
                    <a:pt x="848" y="1391"/>
                  </a:lnTo>
                  <a:lnTo>
                    <a:pt x="1016" y="1414"/>
                  </a:lnTo>
                  <a:lnTo>
                    <a:pt x="1019" y="1416"/>
                  </a:lnTo>
                  <a:lnTo>
                    <a:pt x="1204" y="15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E76EF9A-676F-F545-8F1C-FBB48BA69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737" y="2391520"/>
              <a:ext cx="836839" cy="1508409"/>
            </a:xfrm>
            <a:custGeom>
              <a:avLst/>
              <a:gdLst/>
              <a:ahLst/>
              <a:cxnLst>
                <a:cxn ang="0">
                  <a:pos x="1263" y="2382"/>
                </a:cxn>
                <a:cxn ang="0">
                  <a:pos x="1271" y="2308"/>
                </a:cxn>
                <a:cxn ang="0">
                  <a:pos x="1317" y="2249"/>
                </a:cxn>
                <a:cxn ang="0">
                  <a:pos x="1401" y="2136"/>
                </a:cxn>
                <a:cxn ang="0">
                  <a:pos x="1382" y="2082"/>
                </a:cxn>
                <a:cxn ang="0">
                  <a:pos x="1360" y="1968"/>
                </a:cxn>
                <a:cxn ang="0">
                  <a:pos x="652" y="866"/>
                </a:cxn>
                <a:cxn ang="0">
                  <a:pos x="627" y="840"/>
                </a:cxn>
                <a:cxn ang="0">
                  <a:pos x="642" y="801"/>
                </a:cxn>
                <a:cxn ang="0">
                  <a:pos x="146" y="0"/>
                </a:cxn>
                <a:cxn ang="0">
                  <a:pos x="129" y="50"/>
                </a:cxn>
                <a:cxn ang="0">
                  <a:pos x="123" y="139"/>
                </a:cxn>
                <a:cxn ang="0">
                  <a:pos x="93" y="190"/>
                </a:cxn>
                <a:cxn ang="0">
                  <a:pos x="43" y="278"/>
                </a:cxn>
                <a:cxn ang="0">
                  <a:pos x="3" y="345"/>
                </a:cxn>
                <a:cxn ang="0">
                  <a:pos x="19" y="411"/>
                </a:cxn>
                <a:cxn ang="0">
                  <a:pos x="54" y="494"/>
                </a:cxn>
                <a:cxn ang="0">
                  <a:pos x="30" y="604"/>
                </a:cxn>
                <a:cxn ang="0">
                  <a:pos x="18" y="672"/>
                </a:cxn>
                <a:cxn ang="0">
                  <a:pos x="64" y="798"/>
                </a:cxn>
                <a:cxn ang="0">
                  <a:pos x="94" y="883"/>
                </a:cxn>
                <a:cxn ang="0">
                  <a:pos x="80" y="930"/>
                </a:cxn>
                <a:cxn ang="0">
                  <a:pos x="128" y="968"/>
                </a:cxn>
                <a:cxn ang="0">
                  <a:pos x="158" y="959"/>
                </a:cxn>
                <a:cxn ang="0">
                  <a:pos x="208" y="948"/>
                </a:cxn>
                <a:cxn ang="0">
                  <a:pos x="284" y="975"/>
                </a:cxn>
                <a:cxn ang="0">
                  <a:pos x="270" y="986"/>
                </a:cxn>
                <a:cxn ang="0">
                  <a:pos x="222" y="968"/>
                </a:cxn>
                <a:cxn ang="0">
                  <a:pos x="182" y="964"/>
                </a:cxn>
                <a:cxn ang="0">
                  <a:pos x="194" y="1026"/>
                </a:cxn>
                <a:cxn ang="0">
                  <a:pos x="171" y="1057"/>
                </a:cxn>
                <a:cxn ang="0">
                  <a:pos x="161" y="1019"/>
                </a:cxn>
                <a:cxn ang="0">
                  <a:pos x="134" y="1026"/>
                </a:cxn>
                <a:cxn ang="0">
                  <a:pos x="126" y="1122"/>
                </a:cxn>
                <a:cxn ang="0">
                  <a:pos x="168" y="1195"/>
                </a:cxn>
                <a:cxn ang="0">
                  <a:pos x="197" y="1261"/>
                </a:cxn>
                <a:cxn ang="0">
                  <a:pos x="157" y="1286"/>
                </a:cxn>
                <a:cxn ang="0">
                  <a:pos x="186" y="1406"/>
                </a:cxn>
                <a:cxn ang="0">
                  <a:pos x="232" y="1513"/>
                </a:cxn>
                <a:cxn ang="0">
                  <a:pos x="275" y="1580"/>
                </a:cxn>
                <a:cxn ang="0">
                  <a:pos x="273" y="1635"/>
                </a:cxn>
                <a:cxn ang="0">
                  <a:pos x="295" y="1689"/>
                </a:cxn>
                <a:cxn ang="0">
                  <a:pos x="276" y="1795"/>
                </a:cxn>
                <a:cxn ang="0">
                  <a:pos x="408" y="1866"/>
                </a:cxn>
                <a:cxn ang="0">
                  <a:pos x="506" y="1948"/>
                </a:cxn>
                <a:cxn ang="0">
                  <a:pos x="622" y="2054"/>
                </a:cxn>
                <a:cxn ang="0">
                  <a:pos x="706" y="2131"/>
                </a:cxn>
                <a:cxn ang="0">
                  <a:pos x="787" y="2272"/>
                </a:cxn>
                <a:cxn ang="0">
                  <a:pos x="787" y="2385"/>
                </a:cxn>
                <a:cxn ang="0">
                  <a:pos x="1245" y="2440"/>
                </a:cxn>
              </a:cxnLst>
              <a:rect l="0" t="0" r="r" b="b"/>
              <a:pathLst>
                <a:path w="1415" h="2447">
                  <a:moveTo>
                    <a:pt x="1281" y="2424"/>
                  </a:moveTo>
                  <a:lnTo>
                    <a:pt x="1292" y="2406"/>
                  </a:lnTo>
                  <a:lnTo>
                    <a:pt x="1263" y="2382"/>
                  </a:lnTo>
                  <a:lnTo>
                    <a:pt x="1270" y="2357"/>
                  </a:lnTo>
                  <a:lnTo>
                    <a:pt x="1263" y="2326"/>
                  </a:lnTo>
                  <a:lnTo>
                    <a:pt x="1271" y="2308"/>
                  </a:lnTo>
                  <a:lnTo>
                    <a:pt x="1283" y="2300"/>
                  </a:lnTo>
                  <a:lnTo>
                    <a:pt x="1299" y="2285"/>
                  </a:lnTo>
                  <a:lnTo>
                    <a:pt x="1317" y="2249"/>
                  </a:lnTo>
                  <a:lnTo>
                    <a:pt x="1332" y="2188"/>
                  </a:lnTo>
                  <a:lnTo>
                    <a:pt x="1378" y="2152"/>
                  </a:lnTo>
                  <a:lnTo>
                    <a:pt x="1401" y="2136"/>
                  </a:lnTo>
                  <a:lnTo>
                    <a:pt x="1415" y="2124"/>
                  </a:lnTo>
                  <a:lnTo>
                    <a:pt x="1394" y="2096"/>
                  </a:lnTo>
                  <a:lnTo>
                    <a:pt x="1382" y="2082"/>
                  </a:lnTo>
                  <a:lnTo>
                    <a:pt x="1379" y="2041"/>
                  </a:lnTo>
                  <a:lnTo>
                    <a:pt x="1363" y="1998"/>
                  </a:lnTo>
                  <a:lnTo>
                    <a:pt x="1360" y="1968"/>
                  </a:lnTo>
                  <a:lnTo>
                    <a:pt x="1365" y="1943"/>
                  </a:lnTo>
                  <a:lnTo>
                    <a:pt x="1367" y="1941"/>
                  </a:lnTo>
                  <a:lnTo>
                    <a:pt x="652" y="866"/>
                  </a:lnTo>
                  <a:lnTo>
                    <a:pt x="637" y="861"/>
                  </a:lnTo>
                  <a:lnTo>
                    <a:pt x="630" y="855"/>
                  </a:lnTo>
                  <a:lnTo>
                    <a:pt x="627" y="840"/>
                  </a:lnTo>
                  <a:lnTo>
                    <a:pt x="622" y="823"/>
                  </a:lnTo>
                  <a:lnTo>
                    <a:pt x="626" y="808"/>
                  </a:lnTo>
                  <a:lnTo>
                    <a:pt x="642" y="801"/>
                  </a:lnTo>
                  <a:lnTo>
                    <a:pt x="658" y="797"/>
                  </a:lnTo>
                  <a:lnTo>
                    <a:pt x="816" y="195"/>
                  </a:lnTo>
                  <a:lnTo>
                    <a:pt x="146" y="0"/>
                  </a:lnTo>
                  <a:lnTo>
                    <a:pt x="139" y="20"/>
                  </a:lnTo>
                  <a:lnTo>
                    <a:pt x="129" y="29"/>
                  </a:lnTo>
                  <a:lnTo>
                    <a:pt x="129" y="50"/>
                  </a:lnTo>
                  <a:lnTo>
                    <a:pt x="129" y="67"/>
                  </a:lnTo>
                  <a:lnTo>
                    <a:pt x="129" y="115"/>
                  </a:lnTo>
                  <a:lnTo>
                    <a:pt x="123" y="139"/>
                  </a:lnTo>
                  <a:lnTo>
                    <a:pt x="108" y="165"/>
                  </a:lnTo>
                  <a:lnTo>
                    <a:pt x="97" y="182"/>
                  </a:lnTo>
                  <a:lnTo>
                    <a:pt x="93" y="190"/>
                  </a:lnTo>
                  <a:lnTo>
                    <a:pt x="93" y="224"/>
                  </a:lnTo>
                  <a:lnTo>
                    <a:pt x="75" y="249"/>
                  </a:lnTo>
                  <a:lnTo>
                    <a:pt x="43" y="278"/>
                  </a:lnTo>
                  <a:lnTo>
                    <a:pt x="15" y="301"/>
                  </a:lnTo>
                  <a:lnTo>
                    <a:pt x="7" y="315"/>
                  </a:lnTo>
                  <a:lnTo>
                    <a:pt x="3" y="345"/>
                  </a:lnTo>
                  <a:lnTo>
                    <a:pt x="0" y="367"/>
                  </a:lnTo>
                  <a:lnTo>
                    <a:pt x="5" y="388"/>
                  </a:lnTo>
                  <a:lnTo>
                    <a:pt x="19" y="411"/>
                  </a:lnTo>
                  <a:lnTo>
                    <a:pt x="39" y="444"/>
                  </a:lnTo>
                  <a:lnTo>
                    <a:pt x="48" y="469"/>
                  </a:lnTo>
                  <a:lnTo>
                    <a:pt x="54" y="494"/>
                  </a:lnTo>
                  <a:lnTo>
                    <a:pt x="51" y="537"/>
                  </a:lnTo>
                  <a:lnTo>
                    <a:pt x="35" y="572"/>
                  </a:lnTo>
                  <a:lnTo>
                    <a:pt x="30" y="604"/>
                  </a:lnTo>
                  <a:lnTo>
                    <a:pt x="29" y="644"/>
                  </a:lnTo>
                  <a:lnTo>
                    <a:pt x="26" y="660"/>
                  </a:lnTo>
                  <a:lnTo>
                    <a:pt x="18" y="672"/>
                  </a:lnTo>
                  <a:lnTo>
                    <a:pt x="19" y="693"/>
                  </a:lnTo>
                  <a:lnTo>
                    <a:pt x="37" y="733"/>
                  </a:lnTo>
                  <a:lnTo>
                    <a:pt x="64" y="798"/>
                  </a:lnTo>
                  <a:lnTo>
                    <a:pt x="84" y="841"/>
                  </a:lnTo>
                  <a:lnTo>
                    <a:pt x="96" y="859"/>
                  </a:lnTo>
                  <a:lnTo>
                    <a:pt x="94" y="883"/>
                  </a:lnTo>
                  <a:lnTo>
                    <a:pt x="90" y="901"/>
                  </a:lnTo>
                  <a:lnTo>
                    <a:pt x="79" y="915"/>
                  </a:lnTo>
                  <a:lnTo>
                    <a:pt x="80" y="930"/>
                  </a:lnTo>
                  <a:lnTo>
                    <a:pt x="97" y="930"/>
                  </a:lnTo>
                  <a:lnTo>
                    <a:pt x="112" y="945"/>
                  </a:lnTo>
                  <a:lnTo>
                    <a:pt x="128" y="968"/>
                  </a:lnTo>
                  <a:lnTo>
                    <a:pt x="137" y="980"/>
                  </a:lnTo>
                  <a:lnTo>
                    <a:pt x="150" y="984"/>
                  </a:lnTo>
                  <a:lnTo>
                    <a:pt x="158" y="959"/>
                  </a:lnTo>
                  <a:lnTo>
                    <a:pt x="161" y="932"/>
                  </a:lnTo>
                  <a:lnTo>
                    <a:pt x="191" y="932"/>
                  </a:lnTo>
                  <a:lnTo>
                    <a:pt x="208" y="948"/>
                  </a:lnTo>
                  <a:lnTo>
                    <a:pt x="245" y="950"/>
                  </a:lnTo>
                  <a:lnTo>
                    <a:pt x="265" y="966"/>
                  </a:lnTo>
                  <a:lnTo>
                    <a:pt x="284" y="975"/>
                  </a:lnTo>
                  <a:lnTo>
                    <a:pt x="293" y="980"/>
                  </a:lnTo>
                  <a:lnTo>
                    <a:pt x="286" y="990"/>
                  </a:lnTo>
                  <a:lnTo>
                    <a:pt x="270" y="986"/>
                  </a:lnTo>
                  <a:lnTo>
                    <a:pt x="254" y="976"/>
                  </a:lnTo>
                  <a:lnTo>
                    <a:pt x="244" y="970"/>
                  </a:lnTo>
                  <a:lnTo>
                    <a:pt x="222" y="968"/>
                  </a:lnTo>
                  <a:lnTo>
                    <a:pt x="211" y="962"/>
                  </a:lnTo>
                  <a:lnTo>
                    <a:pt x="194" y="958"/>
                  </a:lnTo>
                  <a:lnTo>
                    <a:pt x="182" y="964"/>
                  </a:lnTo>
                  <a:lnTo>
                    <a:pt x="182" y="976"/>
                  </a:lnTo>
                  <a:lnTo>
                    <a:pt x="184" y="1011"/>
                  </a:lnTo>
                  <a:lnTo>
                    <a:pt x="194" y="1026"/>
                  </a:lnTo>
                  <a:lnTo>
                    <a:pt x="191" y="1062"/>
                  </a:lnTo>
                  <a:lnTo>
                    <a:pt x="184" y="1062"/>
                  </a:lnTo>
                  <a:lnTo>
                    <a:pt x="171" y="1057"/>
                  </a:lnTo>
                  <a:lnTo>
                    <a:pt x="164" y="1045"/>
                  </a:lnTo>
                  <a:lnTo>
                    <a:pt x="161" y="1025"/>
                  </a:lnTo>
                  <a:lnTo>
                    <a:pt x="161" y="1019"/>
                  </a:lnTo>
                  <a:lnTo>
                    <a:pt x="157" y="1012"/>
                  </a:lnTo>
                  <a:lnTo>
                    <a:pt x="139" y="1009"/>
                  </a:lnTo>
                  <a:lnTo>
                    <a:pt x="134" y="1026"/>
                  </a:lnTo>
                  <a:lnTo>
                    <a:pt x="133" y="1041"/>
                  </a:lnTo>
                  <a:lnTo>
                    <a:pt x="128" y="1075"/>
                  </a:lnTo>
                  <a:lnTo>
                    <a:pt x="126" y="1122"/>
                  </a:lnTo>
                  <a:lnTo>
                    <a:pt x="129" y="1147"/>
                  </a:lnTo>
                  <a:lnTo>
                    <a:pt x="147" y="1174"/>
                  </a:lnTo>
                  <a:lnTo>
                    <a:pt x="168" y="1195"/>
                  </a:lnTo>
                  <a:lnTo>
                    <a:pt x="191" y="1209"/>
                  </a:lnTo>
                  <a:lnTo>
                    <a:pt x="198" y="1236"/>
                  </a:lnTo>
                  <a:lnTo>
                    <a:pt x="197" y="1261"/>
                  </a:lnTo>
                  <a:lnTo>
                    <a:pt x="189" y="1277"/>
                  </a:lnTo>
                  <a:lnTo>
                    <a:pt x="175" y="1286"/>
                  </a:lnTo>
                  <a:lnTo>
                    <a:pt x="157" y="1286"/>
                  </a:lnTo>
                  <a:lnTo>
                    <a:pt x="155" y="1341"/>
                  </a:lnTo>
                  <a:lnTo>
                    <a:pt x="161" y="1359"/>
                  </a:lnTo>
                  <a:lnTo>
                    <a:pt x="186" y="1406"/>
                  </a:lnTo>
                  <a:lnTo>
                    <a:pt x="198" y="1435"/>
                  </a:lnTo>
                  <a:lnTo>
                    <a:pt x="220" y="1476"/>
                  </a:lnTo>
                  <a:lnTo>
                    <a:pt x="232" y="1513"/>
                  </a:lnTo>
                  <a:lnTo>
                    <a:pt x="250" y="1541"/>
                  </a:lnTo>
                  <a:lnTo>
                    <a:pt x="269" y="1576"/>
                  </a:lnTo>
                  <a:lnTo>
                    <a:pt x="275" y="1580"/>
                  </a:lnTo>
                  <a:lnTo>
                    <a:pt x="276" y="1608"/>
                  </a:lnTo>
                  <a:lnTo>
                    <a:pt x="277" y="1627"/>
                  </a:lnTo>
                  <a:lnTo>
                    <a:pt x="273" y="1635"/>
                  </a:lnTo>
                  <a:lnTo>
                    <a:pt x="287" y="1652"/>
                  </a:lnTo>
                  <a:lnTo>
                    <a:pt x="295" y="1664"/>
                  </a:lnTo>
                  <a:lnTo>
                    <a:pt x="295" y="1689"/>
                  </a:lnTo>
                  <a:lnTo>
                    <a:pt x="287" y="1739"/>
                  </a:lnTo>
                  <a:lnTo>
                    <a:pt x="279" y="1771"/>
                  </a:lnTo>
                  <a:lnTo>
                    <a:pt x="276" y="1795"/>
                  </a:lnTo>
                  <a:lnTo>
                    <a:pt x="326" y="1825"/>
                  </a:lnTo>
                  <a:lnTo>
                    <a:pt x="373" y="1841"/>
                  </a:lnTo>
                  <a:lnTo>
                    <a:pt x="408" y="1866"/>
                  </a:lnTo>
                  <a:lnTo>
                    <a:pt x="451" y="1878"/>
                  </a:lnTo>
                  <a:lnTo>
                    <a:pt x="472" y="1896"/>
                  </a:lnTo>
                  <a:lnTo>
                    <a:pt x="506" y="1948"/>
                  </a:lnTo>
                  <a:lnTo>
                    <a:pt x="547" y="1989"/>
                  </a:lnTo>
                  <a:lnTo>
                    <a:pt x="617" y="2003"/>
                  </a:lnTo>
                  <a:lnTo>
                    <a:pt x="622" y="2054"/>
                  </a:lnTo>
                  <a:lnTo>
                    <a:pt x="630" y="2078"/>
                  </a:lnTo>
                  <a:lnTo>
                    <a:pt x="667" y="2086"/>
                  </a:lnTo>
                  <a:lnTo>
                    <a:pt x="706" y="2131"/>
                  </a:lnTo>
                  <a:lnTo>
                    <a:pt x="753" y="2199"/>
                  </a:lnTo>
                  <a:lnTo>
                    <a:pt x="773" y="2228"/>
                  </a:lnTo>
                  <a:lnTo>
                    <a:pt x="787" y="2272"/>
                  </a:lnTo>
                  <a:lnTo>
                    <a:pt x="776" y="2321"/>
                  </a:lnTo>
                  <a:lnTo>
                    <a:pt x="776" y="2343"/>
                  </a:lnTo>
                  <a:lnTo>
                    <a:pt x="787" y="2385"/>
                  </a:lnTo>
                  <a:lnTo>
                    <a:pt x="810" y="2392"/>
                  </a:lnTo>
                  <a:lnTo>
                    <a:pt x="1240" y="2447"/>
                  </a:lnTo>
                  <a:lnTo>
                    <a:pt x="1245" y="2440"/>
                  </a:lnTo>
                  <a:lnTo>
                    <a:pt x="1281" y="24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2A50D01-C088-6745-9117-2004656E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828" y="3505707"/>
              <a:ext cx="914849" cy="51267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548" y="150"/>
                </a:cxn>
                <a:cxn ang="0">
                  <a:pos x="566" y="611"/>
                </a:cxn>
                <a:cxn ang="0">
                  <a:pos x="593" y="625"/>
                </a:cxn>
                <a:cxn ang="0">
                  <a:pos x="623" y="626"/>
                </a:cxn>
                <a:cxn ang="0">
                  <a:pos x="659" y="633"/>
                </a:cxn>
                <a:cxn ang="0">
                  <a:pos x="714" y="674"/>
                </a:cxn>
                <a:cxn ang="0">
                  <a:pos x="772" y="689"/>
                </a:cxn>
                <a:cxn ang="0">
                  <a:pos x="795" y="703"/>
                </a:cxn>
                <a:cxn ang="0">
                  <a:pos x="858" y="696"/>
                </a:cxn>
                <a:cxn ang="0">
                  <a:pos x="890" y="729"/>
                </a:cxn>
                <a:cxn ang="0">
                  <a:pos x="913" y="760"/>
                </a:cxn>
                <a:cxn ang="0">
                  <a:pos x="943" y="730"/>
                </a:cxn>
                <a:cxn ang="0">
                  <a:pos x="983" y="755"/>
                </a:cxn>
                <a:cxn ang="0">
                  <a:pos x="1026" y="755"/>
                </a:cxn>
                <a:cxn ang="0">
                  <a:pos x="1040" y="792"/>
                </a:cxn>
                <a:cxn ang="0">
                  <a:pos x="1062" y="765"/>
                </a:cxn>
                <a:cxn ang="0">
                  <a:pos x="1113" y="773"/>
                </a:cxn>
                <a:cxn ang="0">
                  <a:pos x="1173" y="789"/>
                </a:cxn>
                <a:cxn ang="0">
                  <a:pos x="1206" y="797"/>
                </a:cxn>
                <a:cxn ang="0">
                  <a:pos x="1245" y="767"/>
                </a:cxn>
                <a:cxn ang="0">
                  <a:pos x="1280" y="775"/>
                </a:cxn>
                <a:cxn ang="0">
                  <a:pos x="1312" y="758"/>
                </a:cxn>
                <a:cxn ang="0">
                  <a:pos x="1357" y="764"/>
                </a:cxn>
                <a:cxn ang="0">
                  <a:pos x="1424" y="762"/>
                </a:cxn>
                <a:cxn ang="0">
                  <a:pos x="1482" y="808"/>
                </a:cxn>
                <a:cxn ang="0">
                  <a:pos x="1528" y="819"/>
                </a:cxn>
                <a:cxn ang="0">
                  <a:pos x="1548" y="411"/>
                </a:cxn>
                <a:cxn ang="0">
                  <a:pos x="1509" y="60"/>
                </a:cxn>
                <a:cxn ang="0">
                  <a:pos x="1224" y="53"/>
                </a:cxn>
                <a:cxn ang="0">
                  <a:pos x="816" y="42"/>
                </a:cxn>
                <a:cxn ang="0">
                  <a:pos x="604" y="32"/>
                </a:cxn>
                <a:cxn ang="0">
                  <a:pos x="20" y="0"/>
                </a:cxn>
                <a:cxn ang="0">
                  <a:pos x="2" y="117"/>
                </a:cxn>
              </a:cxnLst>
              <a:rect l="0" t="0" r="r" b="b"/>
              <a:pathLst>
                <a:path w="1548" h="832">
                  <a:moveTo>
                    <a:pt x="2" y="117"/>
                  </a:moveTo>
                  <a:lnTo>
                    <a:pt x="0" y="134"/>
                  </a:lnTo>
                  <a:lnTo>
                    <a:pt x="2" y="117"/>
                  </a:lnTo>
                  <a:lnTo>
                    <a:pt x="548" y="150"/>
                  </a:lnTo>
                  <a:lnTo>
                    <a:pt x="528" y="576"/>
                  </a:lnTo>
                  <a:lnTo>
                    <a:pt x="566" y="611"/>
                  </a:lnTo>
                  <a:lnTo>
                    <a:pt x="580" y="626"/>
                  </a:lnTo>
                  <a:lnTo>
                    <a:pt x="593" y="625"/>
                  </a:lnTo>
                  <a:lnTo>
                    <a:pt x="612" y="622"/>
                  </a:lnTo>
                  <a:lnTo>
                    <a:pt x="623" y="626"/>
                  </a:lnTo>
                  <a:lnTo>
                    <a:pt x="639" y="621"/>
                  </a:lnTo>
                  <a:lnTo>
                    <a:pt x="659" y="633"/>
                  </a:lnTo>
                  <a:lnTo>
                    <a:pt x="671" y="672"/>
                  </a:lnTo>
                  <a:lnTo>
                    <a:pt x="714" y="674"/>
                  </a:lnTo>
                  <a:lnTo>
                    <a:pt x="746" y="692"/>
                  </a:lnTo>
                  <a:lnTo>
                    <a:pt x="772" y="689"/>
                  </a:lnTo>
                  <a:lnTo>
                    <a:pt x="779" y="686"/>
                  </a:lnTo>
                  <a:lnTo>
                    <a:pt x="795" y="703"/>
                  </a:lnTo>
                  <a:lnTo>
                    <a:pt x="816" y="692"/>
                  </a:lnTo>
                  <a:lnTo>
                    <a:pt x="858" y="696"/>
                  </a:lnTo>
                  <a:lnTo>
                    <a:pt x="876" y="728"/>
                  </a:lnTo>
                  <a:lnTo>
                    <a:pt x="890" y="729"/>
                  </a:lnTo>
                  <a:lnTo>
                    <a:pt x="897" y="757"/>
                  </a:lnTo>
                  <a:lnTo>
                    <a:pt x="913" y="760"/>
                  </a:lnTo>
                  <a:lnTo>
                    <a:pt x="931" y="746"/>
                  </a:lnTo>
                  <a:lnTo>
                    <a:pt x="943" y="730"/>
                  </a:lnTo>
                  <a:lnTo>
                    <a:pt x="951" y="730"/>
                  </a:lnTo>
                  <a:lnTo>
                    <a:pt x="983" y="755"/>
                  </a:lnTo>
                  <a:lnTo>
                    <a:pt x="993" y="776"/>
                  </a:lnTo>
                  <a:lnTo>
                    <a:pt x="1026" y="755"/>
                  </a:lnTo>
                  <a:lnTo>
                    <a:pt x="1033" y="764"/>
                  </a:lnTo>
                  <a:lnTo>
                    <a:pt x="1040" y="792"/>
                  </a:lnTo>
                  <a:lnTo>
                    <a:pt x="1048" y="787"/>
                  </a:lnTo>
                  <a:lnTo>
                    <a:pt x="1062" y="765"/>
                  </a:lnTo>
                  <a:lnTo>
                    <a:pt x="1087" y="761"/>
                  </a:lnTo>
                  <a:lnTo>
                    <a:pt x="1113" y="773"/>
                  </a:lnTo>
                  <a:lnTo>
                    <a:pt x="1155" y="772"/>
                  </a:lnTo>
                  <a:lnTo>
                    <a:pt x="1173" y="789"/>
                  </a:lnTo>
                  <a:lnTo>
                    <a:pt x="1183" y="803"/>
                  </a:lnTo>
                  <a:lnTo>
                    <a:pt x="1206" y="797"/>
                  </a:lnTo>
                  <a:lnTo>
                    <a:pt x="1231" y="779"/>
                  </a:lnTo>
                  <a:lnTo>
                    <a:pt x="1245" y="767"/>
                  </a:lnTo>
                  <a:lnTo>
                    <a:pt x="1263" y="764"/>
                  </a:lnTo>
                  <a:lnTo>
                    <a:pt x="1280" y="775"/>
                  </a:lnTo>
                  <a:lnTo>
                    <a:pt x="1298" y="769"/>
                  </a:lnTo>
                  <a:lnTo>
                    <a:pt x="1312" y="758"/>
                  </a:lnTo>
                  <a:lnTo>
                    <a:pt x="1342" y="761"/>
                  </a:lnTo>
                  <a:lnTo>
                    <a:pt x="1357" y="764"/>
                  </a:lnTo>
                  <a:lnTo>
                    <a:pt x="1396" y="753"/>
                  </a:lnTo>
                  <a:lnTo>
                    <a:pt x="1424" y="762"/>
                  </a:lnTo>
                  <a:lnTo>
                    <a:pt x="1448" y="785"/>
                  </a:lnTo>
                  <a:lnTo>
                    <a:pt x="1482" y="808"/>
                  </a:lnTo>
                  <a:lnTo>
                    <a:pt x="1509" y="808"/>
                  </a:lnTo>
                  <a:lnTo>
                    <a:pt x="1528" y="819"/>
                  </a:lnTo>
                  <a:lnTo>
                    <a:pt x="1543" y="832"/>
                  </a:lnTo>
                  <a:lnTo>
                    <a:pt x="1548" y="411"/>
                  </a:lnTo>
                  <a:lnTo>
                    <a:pt x="1509" y="174"/>
                  </a:lnTo>
                  <a:lnTo>
                    <a:pt x="1509" y="60"/>
                  </a:lnTo>
                  <a:lnTo>
                    <a:pt x="1509" y="60"/>
                  </a:lnTo>
                  <a:lnTo>
                    <a:pt x="1224" y="53"/>
                  </a:lnTo>
                  <a:lnTo>
                    <a:pt x="994" y="48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604" y="32"/>
                  </a:lnTo>
                  <a:lnTo>
                    <a:pt x="340" y="18"/>
                  </a:lnTo>
                  <a:lnTo>
                    <a:pt x="20" y="0"/>
                  </a:lnTo>
                  <a:lnTo>
                    <a:pt x="14" y="117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C4896CF-1059-DE45-93EE-53D46849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071" y="3094827"/>
              <a:ext cx="778330" cy="447896"/>
            </a:xfrm>
            <a:custGeom>
              <a:avLst/>
              <a:gdLst/>
              <a:ahLst/>
              <a:cxnLst>
                <a:cxn ang="0">
                  <a:pos x="1313" y="727"/>
                </a:cxn>
                <a:cxn ang="0">
                  <a:pos x="1316" y="243"/>
                </a:cxn>
                <a:cxn ang="0">
                  <a:pos x="1285" y="227"/>
                </a:cxn>
                <a:cxn ang="0">
                  <a:pos x="1273" y="218"/>
                </a:cxn>
                <a:cxn ang="0">
                  <a:pos x="1263" y="187"/>
                </a:cxn>
                <a:cxn ang="0">
                  <a:pos x="1232" y="162"/>
                </a:cxn>
                <a:cxn ang="0">
                  <a:pos x="1246" y="137"/>
                </a:cxn>
                <a:cxn ang="0">
                  <a:pos x="1263" y="111"/>
                </a:cxn>
                <a:cxn ang="0">
                  <a:pos x="1263" y="86"/>
                </a:cxn>
                <a:cxn ang="0">
                  <a:pos x="1250" y="86"/>
                </a:cxn>
                <a:cxn ang="0">
                  <a:pos x="1211" y="86"/>
                </a:cxn>
                <a:cxn ang="0">
                  <a:pos x="1203" y="66"/>
                </a:cxn>
                <a:cxn ang="0">
                  <a:pos x="1182" y="39"/>
                </a:cxn>
                <a:cxn ang="0">
                  <a:pos x="1182" y="39"/>
                </a:cxn>
                <a:cxn ang="0">
                  <a:pos x="767" y="26"/>
                </a:cxn>
                <a:cxn ang="0">
                  <a:pos x="767" y="26"/>
                </a:cxn>
                <a:cxn ang="0">
                  <a:pos x="47" y="0"/>
                </a:cxn>
                <a:cxn ang="0">
                  <a:pos x="0" y="677"/>
                </a:cxn>
                <a:cxn ang="0">
                  <a:pos x="0" y="677"/>
                </a:cxn>
                <a:cxn ang="0">
                  <a:pos x="332" y="695"/>
                </a:cxn>
                <a:cxn ang="0">
                  <a:pos x="494" y="703"/>
                </a:cxn>
                <a:cxn ang="0">
                  <a:pos x="620" y="709"/>
                </a:cxn>
                <a:cxn ang="0">
                  <a:pos x="620" y="709"/>
                </a:cxn>
                <a:cxn ang="0">
                  <a:pos x="798" y="715"/>
                </a:cxn>
                <a:cxn ang="0">
                  <a:pos x="1028" y="720"/>
                </a:cxn>
                <a:cxn ang="0">
                  <a:pos x="1313" y="727"/>
                </a:cxn>
                <a:cxn ang="0">
                  <a:pos x="1313" y="727"/>
                </a:cxn>
              </a:cxnLst>
              <a:rect l="0" t="0" r="r" b="b"/>
              <a:pathLst>
                <a:path w="1316" h="727">
                  <a:moveTo>
                    <a:pt x="1313" y="727"/>
                  </a:moveTo>
                  <a:lnTo>
                    <a:pt x="1316" y="243"/>
                  </a:lnTo>
                  <a:lnTo>
                    <a:pt x="1285" y="227"/>
                  </a:lnTo>
                  <a:lnTo>
                    <a:pt x="1273" y="218"/>
                  </a:lnTo>
                  <a:lnTo>
                    <a:pt x="1263" y="187"/>
                  </a:lnTo>
                  <a:lnTo>
                    <a:pt x="1232" y="162"/>
                  </a:lnTo>
                  <a:lnTo>
                    <a:pt x="1246" y="137"/>
                  </a:lnTo>
                  <a:lnTo>
                    <a:pt x="1263" y="111"/>
                  </a:lnTo>
                  <a:lnTo>
                    <a:pt x="1263" y="86"/>
                  </a:lnTo>
                  <a:lnTo>
                    <a:pt x="1250" y="86"/>
                  </a:lnTo>
                  <a:lnTo>
                    <a:pt x="1211" y="86"/>
                  </a:lnTo>
                  <a:lnTo>
                    <a:pt x="1203" y="66"/>
                  </a:lnTo>
                  <a:lnTo>
                    <a:pt x="1182" y="39"/>
                  </a:lnTo>
                  <a:lnTo>
                    <a:pt x="1182" y="39"/>
                  </a:lnTo>
                  <a:lnTo>
                    <a:pt x="767" y="26"/>
                  </a:lnTo>
                  <a:lnTo>
                    <a:pt x="767" y="26"/>
                  </a:lnTo>
                  <a:lnTo>
                    <a:pt x="47" y="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332" y="695"/>
                  </a:lnTo>
                  <a:lnTo>
                    <a:pt x="494" y="703"/>
                  </a:lnTo>
                  <a:lnTo>
                    <a:pt x="620" y="709"/>
                  </a:lnTo>
                  <a:lnTo>
                    <a:pt x="620" y="709"/>
                  </a:lnTo>
                  <a:lnTo>
                    <a:pt x="798" y="715"/>
                  </a:lnTo>
                  <a:lnTo>
                    <a:pt x="1028" y="720"/>
                  </a:lnTo>
                  <a:lnTo>
                    <a:pt x="1313" y="727"/>
                  </a:lnTo>
                  <a:lnTo>
                    <a:pt x="1313" y="7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961414-6E6C-5644-B095-AC043669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05" y="2663588"/>
              <a:ext cx="859887" cy="455299"/>
            </a:xfrm>
            <a:custGeom>
              <a:avLst/>
              <a:gdLst/>
              <a:ahLst/>
              <a:cxnLst>
                <a:cxn ang="0">
                  <a:pos x="1454" y="736"/>
                </a:cxn>
                <a:cxn ang="0">
                  <a:pos x="1456" y="738"/>
                </a:cxn>
                <a:cxn ang="0">
                  <a:pos x="1456" y="738"/>
                </a:cxn>
                <a:cxn ang="0">
                  <a:pos x="1447" y="718"/>
                </a:cxn>
                <a:cxn ang="0">
                  <a:pos x="1440" y="691"/>
                </a:cxn>
                <a:cxn ang="0">
                  <a:pos x="1440" y="691"/>
                </a:cxn>
                <a:cxn ang="0">
                  <a:pos x="1429" y="687"/>
                </a:cxn>
                <a:cxn ang="0">
                  <a:pos x="1421" y="684"/>
                </a:cxn>
                <a:cxn ang="0">
                  <a:pos x="1414" y="680"/>
                </a:cxn>
                <a:cxn ang="0">
                  <a:pos x="1414" y="680"/>
                </a:cxn>
                <a:cxn ang="0">
                  <a:pos x="1411" y="677"/>
                </a:cxn>
                <a:cxn ang="0">
                  <a:pos x="1406" y="665"/>
                </a:cxn>
                <a:cxn ang="0">
                  <a:pos x="1411" y="655"/>
                </a:cxn>
                <a:cxn ang="0">
                  <a:pos x="1407" y="630"/>
                </a:cxn>
                <a:cxn ang="0">
                  <a:pos x="1395" y="620"/>
                </a:cxn>
                <a:cxn ang="0">
                  <a:pos x="1388" y="608"/>
                </a:cxn>
                <a:cxn ang="0">
                  <a:pos x="1382" y="576"/>
                </a:cxn>
                <a:cxn ang="0">
                  <a:pos x="1382" y="527"/>
                </a:cxn>
                <a:cxn ang="0">
                  <a:pos x="1375" y="518"/>
                </a:cxn>
                <a:cxn ang="0">
                  <a:pos x="1368" y="502"/>
                </a:cxn>
                <a:cxn ang="0">
                  <a:pos x="1371" y="484"/>
                </a:cxn>
                <a:cxn ang="0">
                  <a:pos x="1371" y="439"/>
                </a:cxn>
                <a:cxn ang="0">
                  <a:pos x="1364" y="408"/>
                </a:cxn>
                <a:cxn ang="0">
                  <a:pos x="1352" y="398"/>
                </a:cxn>
                <a:cxn ang="0">
                  <a:pos x="1343" y="398"/>
                </a:cxn>
                <a:cxn ang="0">
                  <a:pos x="1339" y="386"/>
                </a:cxn>
                <a:cxn ang="0">
                  <a:pos x="1335" y="364"/>
                </a:cxn>
                <a:cxn ang="0">
                  <a:pos x="1331" y="347"/>
                </a:cxn>
                <a:cxn ang="0">
                  <a:pos x="1343" y="344"/>
                </a:cxn>
                <a:cxn ang="0">
                  <a:pos x="1343" y="337"/>
                </a:cxn>
                <a:cxn ang="0">
                  <a:pos x="1336" y="332"/>
                </a:cxn>
                <a:cxn ang="0">
                  <a:pos x="1332" y="318"/>
                </a:cxn>
                <a:cxn ang="0">
                  <a:pos x="1325" y="304"/>
                </a:cxn>
                <a:cxn ang="0">
                  <a:pos x="1316" y="283"/>
                </a:cxn>
                <a:cxn ang="0">
                  <a:pos x="1304" y="255"/>
                </a:cxn>
                <a:cxn ang="0">
                  <a:pos x="1292" y="228"/>
                </a:cxn>
                <a:cxn ang="0">
                  <a:pos x="1277" y="186"/>
                </a:cxn>
                <a:cxn ang="0">
                  <a:pos x="1263" y="169"/>
                </a:cxn>
                <a:cxn ang="0">
                  <a:pos x="1260" y="165"/>
                </a:cxn>
                <a:cxn ang="0">
                  <a:pos x="1241" y="149"/>
                </a:cxn>
                <a:cxn ang="0">
                  <a:pos x="1207" y="126"/>
                </a:cxn>
                <a:cxn ang="0">
                  <a:pos x="1185" y="118"/>
                </a:cxn>
                <a:cxn ang="0">
                  <a:pos x="1163" y="108"/>
                </a:cxn>
                <a:cxn ang="0">
                  <a:pos x="1143" y="90"/>
                </a:cxn>
                <a:cxn ang="0">
                  <a:pos x="1109" y="86"/>
                </a:cxn>
                <a:cxn ang="0">
                  <a:pos x="1067" y="89"/>
                </a:cxn>
                <a:cxn ang="0">
                  <a:pos x="1056" y="89"/>
                </a:cxn>
                <a:cxn ang="0">
                  <a:pos x="1039" y="96"/>
                </a:cxn>
                <a:cxn ang="0">
                  <a:pos x="1032" y="104"/>
                </a:cxn>
                <a:cxn ang="0">
                  <a:pos x="1019" y="100"/>
                </a:cxn>
                <a:cxn ang="0">
                  <a:pos x="1002" y="89"/>
                </a:cxn>
                <a:cxn ang="0">
                  <a:pos x="974" y="75"/>
                </a:cxn>
                <a:cxn ang="0">
                  <a:pos x="939" y="57"/>
                </a:cxn>
                <a:cxn ang="0">
                  <a:pos x="46" y="0"/>
                </a:cxn>
                <a:cxn ang="0">
                  <a:pos x="0" y="444"/>
                </a:cxn>
                <a:cxn ang="0">
                  <a:pos x="337" y="476"/>
                </a:cxn>
                <a:cxn ang="0">
                  <a:pos x="321" y="697"/>
                </a:cxn>
                <a:cxn ang="0">
                  <a:pos x="321" y="697"/>
                </a:cxn>
                <a:cxn ang="0">
                  <a:pos x="321" y="697"/>
                </a:cxn>
                <a:cxn ang="0">
                  <a:pos x="1039" y="723"/>
                </a:cxn>
                <a:cxn ang="0">
                  <a:pos x="1039" y="723"/>
                </a:cxn>
                <a:cxn ang="0">
                  <a:pos x="1454" y="736"/>
                </a:cxn>
                <a:cxn ang="0">
                  <a:pos x="1454" y="736"/>
                </a:cxn>
              </a:cxnLst>
              <a:rect l="0" t="0" r="r" b="b"/>
              <a:pathLst>
                <a:path w="1456" h="738">
                  <a:moveTo>
                    <a:pt x="1454" y="736"/>
                  </a:moveTo>
                  <a:lnTo>
                    <a:pt x="1456" y="738"/>
                  </a:lnTo>
                  <a:lnTo>
                    <a:pt x="1456" y="738"/>
                  </a:lnTo>
                  <a:lnTo>
                    <a:pt x="1447" y="718"/>
                  </a:lnTo>
                  <a:lnTo>
                    <a:pt x="1440" y="691"/>
                  </a:lnTo>
                  <a:lnTo>
                    <a:pt x="1440" y="691"/>
                  </a:lnTo>
                  <a:lnTo>
                    <a:pt x="1429" y="687"/>
                  </a:lnTo>
                  <a:lnTo>
                    <a:pt x="1421" y="684"/>
                  </a:lnTo>
                  <a:lnTo>
                    <a:pt x="1414" y="680"/>
                  </a:lnTo>
                  <a:lnTo>
                    <a:pt x="1414" y="680"/>
                  </a:lnTo>
                  <a:lnTo>
                    <a:pt x="1411" y="677"/>
                  </a:lnTo>
                  <a:lnTo>
                    <a:pt x="1406" y="665"/>
                  </a:lnTo>
                  <a:lnTo>
                    <a:pt x="1411" y="655"/>
                  </a:lnTo>
                  <a:lnTo>
                    <a:pt x="1407" y="630"/>
                  </a:lnTo>
                  <a:lnTo>
                    <a:pt x="1395" y="620"/>
                  </a:lnTo>
                  <a:lnTo>
                    <a:pt x="1388" y="608"/>
                  </a:lnTo>
                  <a:lnTo>
                    <a:pt x="1382" y="576"/>
                  </a:lnTo>
                  <a:lnTo>
                    <a:pt x="1382" y="527"/>
                  </a:lnTo>
                  <a:lnTo>
                    <a:pt x="1375" y="518"/>
                  </a:lnTo>
                  <a:lnTo>
                    <a:pt x="1368" y="502"/>
                  </a:lnTo>
                  <a:lnTo>
                    <a:pt x="1371" y="484"/>
                  </a:lnTo>
                  <a:lnTo>
                    <a:pt x="1371" y="439"/>
                  </a:lnTo>
                  <a:lnTo>
                    <a:pt x="1364" y="408"/>
                  </a:lnTo>
                  <a:lnTo>
                    <a:pt x="1352" y="398"/>
                  </a:lnTo>
                  <a:lnTo>
                    <a:pt x="1343" y="398"/>
                  </a:lnTo>
                  <a:lnTo>
                    <a:pt x="1339" y="386"/>
                  </a:lnTo>
                  <a:lnTo>
                    <a:pt x="1335" y="364"/>
                  </a:lnTo>
                  <a:lnTo>
                    <a:pt x="1331" y="347"/>
                  </a:lnTo>
                  <a:lnTo>
                    <a:pt x="1343" y="344"/>
                  </a:lnTo>
                  <a:lnTo>
                    <a:pt x="1343" y="337"/>
                  </a:lnTo>
                  <a:lnTo>
                    <a:pt x="1336" y="332"/>
                  </a:lnTo>
                  <a:lnTo>
                    <a:pt x="1332" y="318"/>
                  </a:lnTo>
                  <a:lnTo>
                    <a:pt x="1325" y="304"/>
                  </a:lnTo>
                  <a:lnTo>
                    <a:pt x="1316" y="283"/>
                  </a:lnTo>
                  <a:lnTo>
                    <a:pt x="1304" y="255"/>
                  </a:lnTo>
                  <a:lnTo>
                    <a:pt x="1292" y="228"/>
                  </a:lnTo>
                  <a:lnTo>
                    <a:pt x="1277" y="186"/>
                  </a:lnTo>
                  <a:lnTo>
                    <a:pt x="1263" y="169"/>
                  </a:lnTo>
                  <a:lnTo>
                    <a:pt x="1260" y="165"/>
                  </a:lnTo>
                  <a:lnTo>
                    <a:pt x="1241" y="149"/>
                  </a:lnTo>
                  <a:lnTo>
                    <a:pt x="1207" y="126"/>
                  </a:lnTo>
                  <a:lnTo>
                    <a:pt x="1185" y="118"/>
                  </a:lnTo>
                  <a:lnTo>
                    <a:pt x="1163" y="108"/>
                  </a:lnTo>
                  <a:lnTo>
                    <a:pt x="1143" y="90"/>
                  </a:lnTo>
                  <a:lnTo>
                    <a:pt x="1109" y="86"/>
                  </a:lnTo>
                  <a:lnTo>
                    <a:pt x="1067" y="89"/>
                  </a:lnTo>
                  <a:lnTo>
                    <a:pt x="1056" y="89"/>
                  </a:lnTo>
                  <a:lnTo>
                    <a:pt x="1039" y="96"/>
                  </a:lnTo>
                  <a:lnTo>
                    <a:pt x="1032" y="104"/>
                  </a:lnTo>
                  <a:lnTo>
                    <a:pt x="1019" y="100"/>
                  </a:lnTo>
                  <a:lnTo>
                    <a:pt x="1002" y="89"/>
                  </a:lnTo>
                  <a:lnTo>
                    <a:pt x="974" y="75"/>
                  </a:lnTo>
                  <a:lnTo>
                    <a:pt x="939" y="57"/>
                  </a:lnTo>
                  <a:lnTo>
                    <a:pt x="46" y="0"/>
                  </a:lnTo>
                  <a:lnTo>
                    <a:pt x="0" y="444"/>
                  </a:lnTo>
                  <a:lnTo>
                    <a:pt x="337" y="476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1039" y="723"/>
                  </a:lnTo>
                  <a:lnTo>
                    <a:pt x="1039" y="723"/>
                  </a:lnTo>
                  <a:lnTo>
                    <a:pt x="1454" y="736"/>
                  </a:lnTo>
                  <a:lnTo>
                    <a:pt x="1454" y="73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8BC333-96E7-BA4A-B296-2155E14A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099" y="2256410"/>
              <a:ext cx="739325" cy="518226"/>
            </a:xfrm>
            <a:custGeom>
              <a:avLst/>
              <a:gdLst/>
              <a:ahLst/>
              <a:cxnLst>
                <a:cxn ang="0">
                  <a:pos x="928" y="736"/>
                </a:cxn>
                <a:cxn ang="0">
                  <a:pos x="956" y="750"/>
                </a:cxn>
                <a:cxn ang="0">
                  <a:pos x="973" y="761"/>
                </a:cxn>
                <a:cxn ang="0">
                  <a:pos x="986" y="765"/>
                </a:cxn>
                <a:cxn ang="0">
                  <a:pos x="993" y="757"/>
                </a:cxn>
                <a:cxn ang="0">
                  <a:pos x="1010" y="750"/>
                </a:cxn>
                <a:cxn ang="0">
                  <a:pos x="1021" y="750"/>
                </a:cxn>
                <a:cxn ang="0">
                  <a:pos x="1063" y="747"/>
                </a:cxn>
                <a:cxn ang="0">
                  <a:pos x="1097" y="751"/>
                </a:cxn>
                <a:cxn ang="0">
                  <a:pos x="1117" y="769"/>
                </a:cxn>
                <a:cxn ang="0">
                  <a:pos x="1139" y="779"/>
                </a:cxn>
                <a:cxn ang="0">
                  <a:pos x="1161" y="787"/>
                </a:cxn>
                <a:cxn ang="0">
                  <a:pos x="1195" y="810"/>
                </a:cxn>
                <a:cxn ang="0">
                  <a:pos x="1214" y="826"/>
                </a:cxn>
                <a:cxn ang="0">
                  <a:pos x="1217" y="830"/>
                </a:cxn>
                <a:cxn ang="0">
                  <a:pos x="1224" y="839"/>
                </a:cxn>
                <a:cxn ang="0">
                  <a:pos x="1224" y="839"/>
                </a:cxn>
                <a:cxn ang="0">
                  <a:pos x="1224" y="828"/>
                </a:cxn>
                <a:cxn ang="0">
                  <a:pos x="1224" y="807"/>
                </a:cxn>
                <a:cxn ang="0">
                  <a:pos x="1204" y="794"/>
                </a:cxn>
                <a:cxn ang="0">
                  <a:pos x="1204" y="779"/>
                </a:cxn>
                <a:cxn ang="0">
                  <a:pos x="1211" y="765"/>
                </a:cxn>
                <a:cxn ang="0">
                  <a:pos x="1224" y="761"/>
                </a:cxn>
                <a:cxn ang="0">
                  <a:pos x="1224" y="729"/>
                </a:cxn>
                <a:cxn ang="0">
                  <a:pos x="1227" y="712"/>
                </a:cxn>
                <a:cxn ang="0">
                  <a:pos x="1236" y="708"/>
                </a:cxn>
                <a:cxn ang="0">
                  <a:pos x="1236" y="690"/>
                </a:cxn>
                <a:cxn ang="0">
                  <a:pos x="1225" y="667"/>
                </a:cxn>
                <a:cxn ang="0">
                  <a:pos x="1217" y="661"/>
                </a:cxn>
                <a:cxn ang="0">
                  <a:pos x="1221" y="637"/>
                </a:cxn>
                <a:cxn ang="0">
                  <a:pos x="1221" y="624"/>
                </a:cxn>
                <a:cxn ang="0">
                  <a:pos x="1236" y="624"/>
                </a:cxn>
                <a:cxn ang="0">
                  <a:pos x="1250" y="222"/>
                </a:cxn>
                <a:cxn ang="0">
                  <a:pos x="1236" y="206"/>
                </a:cxn>
                <a:cxn ang="0">
                  <a:pos x="1228" y="193"/>
                </a:cxn>
                <a:cxn ang="0">
                  <a:pos x="1204" y="184"/>
                </a:cxn>
                <a:cxn ang="0">
                  <a:pos x="1199" y="171"/>
                </a:cxn>
                <a:cxn ang="0">
                  <a:pos x="1188" y="157"/>
                </a:cxn>
                <a:cxn ang="0">
                  <a:pos x="1181" y="146"/>
                </a:cxn>
                <a:cxn ang="0">
                  <a:pos x="1181" y="135"/>
                </a:cxn>
                <a:cxn ang="0">
                  <a:pos x="1181" y="127"/>
                </a:cxn>
                <a:cxn ang="0">
                  <a:pos x="1193" y="111"/>
                </a:cxn>
                <a:cxn ang="0">
                  <a:pos x="1208" y="98"/>
                </a:cxn>
                <a:cxn ang="0">
                  <a:pos x="1225" y="81"/>
                </a:cxn>
                <a:cxn ang="0">
                  <a:pos x="1224" y="71"/>
                </a:cxn>
                <a:cxn ang="0">
                  <a:pos x="1222" y="67"/>
                </a:cxn>
                <a:cxn ang="0">
                  <a:pos x="1222" y="67"/>
                </a:cxn>
                <a:cxn ang="0">
                  <a:pos x="982" y="57"/>
                </a:cxn>
                <a:cxn ang="0">
                  <a:pos x="787" y="48"/>
                </a:cxn>
                <a:cxn ang="0">
                  <a:pos x="634" y="41"/>
                </a:cxn>
                <a:cxn ang="0">
                  <a:pos x="634" y="41"/>
                </a:cxn>
                <a:cxn ang="0">
                  <a:pos x="483" y="31"/>
                </a:cxn>
                <a:cxn ang="0">
                  <a:pos x="295" y="17"/>
                </a:cxn>
                <a:cxn ang="0">
                  <a:pos x="65" y="0"/>
                </a:cxn>
                <a:cxn ang="0">
                  <a:pos x="0" y="661"/>
                </a:cxn>
                <a:cxn ang="0">
                  <a:pos x="893" y="718"/>
                </a:cxn>
                <a:cxn ang="0">
                  <a:pos x="928" y="736"/>
                </a:cxn>
              </a:cxnLst>
              <a:rect l="0" t="0" r="r" b="b"/>
              <a:pathLst>
                <a:path w="1250" h="839">
                  <a:moveTo>
                    <a:pt x="928" y="736"/>
                  </a:moveTo>
                  <a:lnTo>
                    <a:pt x="956" y="750"/>
                  </a:lnTo>
                  <a:lnTo>
                    <a:pt x="973" y="761"/>
                  </a:lnTo>
                  <a:lnTo>
                    <a:pt x="986" y="765"/>
                  </a:lnTo>
                  <a:lnTo>
                    <a:pt x="993" y="757"/>
                  </a:lnTo>
                  <a:lnTo>
                    <a:pt x="1010" y="750"/>
                  </a:lnTo>
                  <a:lnTo>
                    <a:pt x="1021" y="750"/>
                  </a:lnTo>
                  <a:lnTo>
                    <a:pt x="1063" y="747"/>
                  </a:lnTo>
                  <a:lnTo>
                    <a:pt x="1097" y="751"/>
                  </a:lnTo>
                  <a:lnTo>
                    <a:pt x="1117" y="769"/>
                  </a:lnTo>
                  <a:lnTo>
                    <a:pt x="1139" y="779"/>
                  </a:lnTo>
                  <a:lnTo>
                    <a:pt x="1161" y="787"/>
                  </a:lnTo>
                  <a:lnTo>
                    <a:pt x="1195" y="810"/>
                  </a:lnTo>
                  <a:lnTo>
                    <a:pt x="1214" y="826"/>
                  </a:lnTo>
                  <a:lnTo>
                    <a:pt x="1217" y="830"/>
                  </a:lnTo>
                  <a:lnTo>
                    <a:pt x="1224" y="839"/>
                  </a:lnTo>
                  <a:lnTo>
                    <a:pt x="1224" y="839"/>
                  </a:lnTo>
                  <a:lnTo>
                    <a:pt x="1224" y="828"/>
                  </a:lnTo>
                  <a:lnTo>
                    <a:pt x="1224" y="807"/>
                  </a:lnTo>
                  <a:lnTo>
                    <a:pt x="1204" y="794"/>
                  </a:lnTo>
                  <a:lnTo>
                    <a:pt x="1204" y="779"/>
                  </a:lnTo>
                  <a:lnTo>
                    <a:pt x="1211" y="765"/>
                  </a:lnTo>
                  <a:lnTo>
                    <a:pt x="1224" y="761"/>
                  </a:lnTo>
                  <a:lnTo>
                    <a:pt x="1224" y="729"/>
                  </a:lnTo>
                  <a:lnTo>
                    <a:pt x="1227" y="712"/>
                  </a:lnTo>
                  <a:lnTo>
                    <a:pt x="1236" y="708"/>
                  </a:lnTo>
                  <a:lnTo>
                    <a:pt x="1236" y="690"/>
                  </a:lnTo>
                  <a:lnTo>
                    <a:pt x="1225" y="667"/>
                  </a:lnTo>
                  <a:lnTo>
                    <a:pt x="1217" y="661"/>
                  </a:lnTo>
                  <a:lnTo>
                    <a:pt x="1221" y="637"/>
                  </a:lnTo>
                  <a:lnTo>
                    <a:pt x="1221" y="624"/>
                  </a:lnTo>
                  <a:lnTo>
                    <a:pt x="1236" y="624"/>
                  </a:lnTo>
                  <a:lnTo>
                    <a:pt x="1250" y="222"/>
                  </a:lnTo>
                  <a:lnTo>
                    <a:pt x="1236" y="206"/>
                  </a:lnTo>
                  <a:lnTo>
                    <a:pt x="1228" y="193"/>
                  </a:lnTo>
                  <a:lnTo>
                    <a:pt x="1204" y="184"/>
                  </a:lnTo>
                  <a:lnTo>
                    <a:pt x="1199" y="171"/>
                  </a:lnTo>
                  <a:lnTo>
                    <a:pt x="1188" y="157"/>
                  </a:lnTo>
                  <a:lnTo>
                    <a:pt x="1181" y="146"/>
                  </a:lnTo>
                  <a:lnTo>
                    <a:pt x="1181" y="135"/>
                  </a:lnTo>
                  <a:lnTo>
                    <a:pt x="1181" y="127"/>
                  </a:lnTo>
                  <a:lnTo>
                    <a:pt x="1193" y="111"/>
                  </a:lnTo>
                  <a:lnTo>
                    <a:pt x="1208" y="98"/>
                  </a:lnTo>
                  <a:lnTo>
                    <a:pt x="1225" y="81"/>
                  </a:lnTo>
                  <a:lnTo>
                    <a:pt x="1224" y="71"/>
                  </a:lnTo>
                  <a:lnTo>
                    <a:pt x="1222" y="67"/>
                  </a:lnTo>
                  <a:lnTo>
                    <a:pt x="1222" y="67"/>
                  </a:lnTo>
                  <a:lnTo>
                    <a:pt x="982" y="57"/>
                  </a:lnTo>
                  <a:lnTo>
                    <a:pt x="787" y="48"/>
                  </a:lnTo>
                  <a:lnTo>
                    <a:pt x="634" y="41"/>
                  </a:lnTo>
                  <a:lnTo>
                    <a:pt x="634" y="41"/>
                  </a:lnTo>
                  <a:lnTo>
                    <a:pt x="483" y="31"/>
                  </a:lnTo>
                  <a:lnTo>
                    <a:pt x="295" y="17"/>
                  </a:lnTo>
                  <a:lnTo>
                    <a:pt x="65" y="0"/>
                  </a:lnTo>
                  <a:lnTo>
                    <a:pt x="0" y="661"/>
                  </a:lnTo>
                  <a:lnTo>
                    <a:pt x="893" y="718"/>
                  </a:lnTo>
                  <a:lnTo>
                    <a:pt x="928" y="7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A10D528-839D-2641-858A-8B26D016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821" y="2298980"/>
              <a:ext cx="742871" cy="638528"/>
            </a:xfrm>
            <a:custGeom>
              <a:avLst/>
              <a:gdLst/>
              <a:ahLst/>
              <a:cxnLst>
                <a:cxn ang="0">
                  <a:pos x="1256" y="142"/>
                </a:cxn>
                <a:cxn ang="0">
                  <a:pos x="1255" y="142"/>
                </a:cxn>
                <a:cxn ang="0">
                  <a:pos x="154" y="0"/>
                </a:cxn>
                <a:cxn ang="0">
                  <a:pos x="132" y="127"/>
                </a:cxn>
                <a:cxn ang="0">
                  <a:pos x="35" y="668"/>
                </a:cxn>
                <a:cxn ang="0">
                  <a:pos x="0" y="887"/>
                </a:cxn>
                <a:cxn ang="0">
                  <a:pos x="335" y="940"/>
                </a:cxn>
                <a:cxn ang="0">
                  <a:pos x="1166" y="1037"/>
                </a:cxn>
                <a:cxn ang="0">
                  <a:pos x="1212" y="593"/>
                </a:cxn>
                <a:cxn ang="0">
                  <a:pos x="1256" y="142"/>
                </a:cxn>
              </a:cxnLst>
              <a:rect l="0" t="0" r="r" b="b"/>
              <a:pathLst>
                <a:path w="1256" h="1037">
                  <a:moveTo>
                    <a:pt x="1256" y="142"/>
                  </a:moveTo>
                  <a:lnTo>
                    <a:pt x="1255" y="142"/>
                  </a:lnTo>
                  <a:lnTo>
                    <a:pt x="154" y="0"/>
                  </a:lnTo>
                  <a:lnTo>
                    <a:pt x="132" y="127"/>
                  </a:lnTo>
                  <a:lnTo>
                    <a:pt x="35" y="668"/>
                  </a:lnTo>
                  <a:lnTo>
                    <a:pt x="0" y="887"/>
                  </a:lnTo>
                  <a:lnTo>
                    <a:pt x="335" y="940"/>
                  </a:lnTo>
                  <a:lnTo>
                    <a:pt x="1166" y="1037"/>
                  </a:lnTo>
                  <a:lnTo>
                    <a:pt x="1212" y="593"/>
                  </a:lnTo>
                  <a:lnTo>
                    <a:pt x="1256" y="1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4EF101-1267-6B4C-B8A1-41E5A4D88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104" y="1836277"/>
              <a:ext cx="689682" cy="464552"/>
            </a:xfrm>
            <a:custGeom>
              <a:avLst/>
              <a:gdLst/>
              <a:ahLst/>
              <a:cxnLst>
                <a:cxn ang="0">
                  <a:pos x="1157" y="749"/>
                </a:cxn>
                <a:cxn ang="0">
                  <a:pos x="1159" y="753"/>
                </a:cxn>
                <a:cxn ang="0">
                  <a:pos x="1159" y="755"/>
                </a:cxn>
                <a:cxn ang="0">
                  <a:pos x="1168" y="743"/>
                </a:cxn>
                <a:cxn ang="0">
                  <a:pos x="1168" y="720"/>
                </a:cxn>
                <a:cxn ang="0">
                  <a:pos x="1168" y="699"/>
                </a:cxn>
                <a:cxn ang="0">
                  <a:pos x="1163" y="671"/>
                </a:cxn>
                <a:cxn ang="0">
                  <a:pos x="1153" y="656"/>
                </a:cxn>
                <a:cxn ang="0">
                  <a:pos x="1142" y="641"/>
                </a:cxn>
                <a:cxn ang="0">
                  <a:pos x="1142" y="612"/>
                </a:cxn>
                <a:cxn ang="0">
                  <a:pos x="1135" y="602"/>
                </a:cxn>
                <a:cxn ang="0">
                  <a:pos x="1125" y="588"/>
                </a:cxn>
                <a:cxn ang="0">
                  <a:pos x="1125" y="546"/>
                </a:cxn>
                <a:cxn ang="0">
                  <a:pos x="1125" y="480"/>
                </a:cxn>
                <a:cxn ang="0">
                  <a:pos x="1121" y="399"/>
                </a:cxn>
                <a:cxn ang="0">
                  <a:pos x="1121" y="356"/>
                </a:cxn>
                <a:cxn ang="0">
                  <a:pos x="1103" y="326"/>
                </a:cxn>
                <a:cxn ang="0">
                  <a:pos x="1091" y="277"/>
                </a:cxn>
                <a:cxn ang="0">
                  <a:pos x="1081" y="249"/>
                </a:cxn>
                <a:cxn ang="0">
                  <a:pos x="1087" y="219"/>
                </a:cxn>
                <a:cxn ang="0">
                  <a:pos x="1085" y="192"/>
                </a:cxn>
                <a:cxn ang="0">
                  <a:pos x="1081" y="180"/>
                </a:cxn>
                <a:cxn ang="0">
                  <a:pos x="1081" y="158"/>
                </a:cxn>
                <a:cxn ang="0">
                  <a:pos x="1081" y="154"/>
                </a:cxn>
                <a:cxn ang="0">
                  <a:pos x="1089" y="144"/>
                </a:cxn>
                <a:cxn ang="0">
                  <a:pos x="1094" y="133"/>
                </a:cxn>
                <a:cxn ang="0">
                  <a:pos x="1091" y="116"/>
                </a:cxn>
                <a:cxn ang="0">
                  <a:pos x="1081" y="104"/>
                </a:cxn>
                <a:cxn ang="0">
                  <a:pos x="1081" y="97"/>
                </a:cxn>
                <a:cxn ang="0">
                  <a:pos x="1077" y="81"/>
                </a:cxn>
                <a:cxn ang="0">
                  <a:pos x="1071" y="62"/>
                </a:cxn>
                <a:cxn ang="0">
                  <a:pos x="1071" y="62"/>
                </a:cxn>
                <a:cxn ang="0">
                  <a:pos x="819" y="51"/>
                </a:cxn>
                <a:cxn ang="0">
                  <a:pos x="612" y="41"/>
                </a:cxn>
                <a:cxn ang="0">
                  <a:pos x="450" y="33"/>
                </a:cxn>
                <a:cxn ang="0">
                  <a:pos x="450" y="33"/>
                </a:cxn>
                <a:cxn ang="0">
                  <a:pos x="350" y="25"/>
                </a:cxn>
                <a:cxn ang="0">
                  <a:pos x="222" y="13"/>
                </a:cxn>
                <a:cxn ang="0">
                  <a:pos x="65" y="0"/>
                </a:cxn>
                <a:cxn ang="0">
                  <a:pos x="0" y="682"/>
                </a:cxn>
                <a:cxn ang="0">
                  <a:pos x="0" y="682"/>
                </a:cxn>
                <a:cxn ang="0">
                  <a:pos x="230" y="699"/>
                </a:cxn>
                <a:cxn ang="0">
                  <a:pos x="418" y="713"/>
                </a:cxn>
                <a:cxn ang="0">
                  <a:pos x="569" y="723"/>
                </a:cxn>
                <a:cxn ang="0">
                  <a:pos x="569" y="723"/>
                </a:cxn>
                <a:cxn ang="0">
                  <a:pos x="722" y="730"/>
                </a:cxn>
                <a:cxn ang="0">
                  <a:pos x="917" y="739"/>
                </a:cxn>
                <a:cxn ang="0">
                  <a:pos x="1157" y="749"/>
                </a:cxn>
                <a:cxn ang="0">
                  <a:pos x="1157" y="749"/>
                </a:cxn>
              </a:cxnLst>
              <a:rect l="0" t="0" r="r" b="b"/>
              <a:pathLst>
                <a:path w="1168" h="755">
                  <a:moveTo>
                    <a:pt x="1157" y="749"/>
                  </a:moveTo>
                  <a:lnTo>
                    <a:pt x="1159" y="753"/>
                  </a:lnTo>
                  <a:lnTo>
                    <a:pt x="1159" y="755"/>
                  </a:lnTo>
                  <a:lnTo>
                    <a:pt x="1168" y="743"/>
                  </a:lnTo>
                  <a:lnTo>
                    <a:pt x="1168" y="720"/>
                  </a:lnTo>
                  <a:lnTo>
                    <a:pt x="1168" y="699"/>
                  </a:lnTo>
                  <a:lnTo>
                    <a:pt x="1163" y="671"/>
                  </a:lnTo>
                  <a:lnTo>
                    <a:pt x="1153" y="656"/>
                  </a:lnTo>
                  <a:lnTo>
                    <a:pt x="1142" y="641"/>
                  </a:lnTo>
                  <a:lnTo>
                    <a:pt x="1142" y="612"/>
                  </a:lnTo>
                  <a:lnTo>
                    <a:pt x="1135" y="602"/>
                  </a:lnTo>
                  <a:lnTo>
                    <a:pt x="1125" y="588"/>
                  </a:lnTo>
                  <a:lnTo>
                    <a:pt x="1125" y="546"/>
                  </a:lnTo>
                  <a:lnTo>
                    <a:pt x="1125" y="480"/>
                  </a:lnTo>
                  <a:lnTo>
                    <a:pt x="1121" y="399"/>
                  </a:lnTo>
                  <a:lnTo>
                    <a:pt x="1121" y="356"/>
                  </a:lnTo>
                  <a:lnTo>
                    <a:pt x="1103" y="326"/>
                  </a:lnTo>
                  <a:lnTo>
                    <a:pt x="1091" y="277"/>
                  </a:lnTo>
                  <a:lnTo>
                    <a:pt x="1081" y="249"/>
                  </a:lnTo>
                  <a:lnTo>
                    <a:pt x="1087" y="219"/>
                  </a:lnTo>
                  <a:lnTo>
                    <a:pt x="1085" y="192"/>
                  </a:lnTo>
                  <a:lnTo>
                    <a:pt x="1081" y="180"/>
                  </a:lnTo>
                  <a:lnTo>
                    <a:pt x="1081" y="158"/>
                  </a:lnTo>
                  <a:lnTo>
                    <a:pt x="1081" y="154"/>
                  </a:lnTo>
                  <a:lnTo>
                    <a:pt x="1089" y="144"/>
                  </a:lnTo>
                  <a:lnTo>
                    <a:pt x="1094" y="133"/>
                  </a:lnTo>
                  <a:lnTo>
                    <a:pt x="1091" y="116"/>
                  </a:lnTo>
                  <a:lnTo>
                    <a:pt x="1081" y="104"/>
                  </a:lnTo>
                  <a:lnTo>
                    <a:pt x="1081" y="97"/>
                  </a:lnTo>
                  <a:lnTo>
                    <a:pt x="1077" y="81"/>
                  </a:lnTo>
                  <a:lnTo>
                    <a:pt x="1071" y="62"/>
                  </a:lnTo>
                  <a:lnTo>
                    <a:pt x="1071" y="62"/>
                  </a:lnTo>
                  <a:lnTo>
                    <a:pt x="819" y="51"/>
                  </a:lnTo>
                  <a:lnTo>
                    <a:pt x="612" y="41"/>
                  </a:lnTo>
                  <a:lnTo>
                    <a:pt x="450" y="33"/>
                  </a:lnTo>
                  <a:lnTo>
                    <a:pt x="450" y="33"/>
                  </a:lnTo>
                  <a:lnTo>
                    <a:pt x="350" y="25"/>
                  </a:lnTo>
                  <a:lnTo>
                    <a:pt x="222" y="13"/>
                  </a:lnTo>
                  <a:lnTo>
                    <a:pt x="65" y="0"/>
                  </a:lnTo>
                  <a:lnTo>
                    <a:pt x="0" y="682"/>
                  </a:lnTo>
                  <a:lnTo>
                    <a:pt x="0" y="682"/>
                  </a:lnTo>
                  <a:lnTo>
                    <a:pt x="230" y="699"/>
                  </a:lnTo>
                  <a:lnTo>
                    <a:pt x="418" y="713"/>
                  </a:lnTo>
                  <a:lnTo>
                    <a:pt x="569" y="723"/>
                  </a:lnTo>
                  <a:lnTo>
                    <a:pt x="569" y="723"/>
                  </a:lnTo>
                  <a:lnTo>
                    <a:pt x="722" y="730"/>
                  </a:lnTo>
                  <a:lnTo>
                    <a:pt x="917" y="739"/>
                  </a:lnTo>
                  <a:lnTo>
                    <a:pt x="1157" y="749"/>
                  </a:lnTo>
                  <a:lnTo>
                    <a:pt x="1157" y="7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0EE2DEF-3DA4-D343-9E0C-483B02F0B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065" y="2878282"/>
              <a:ext cx="773012" cy="632977"/>
            </a:xfrm>
            <a:custGeom>
              <a:avLst/>
              <a:gdLst/>
              <a:ahLst/>
              <a:cxnLst>
                <a:cxn ang="0">
                  <a:pos x="1243" y="1027"/>
                </a:cxn>
                <a:cxn ang="0">
                  <a:pos x="1290" y="350"/>
                </a:cxn>
                <a:cxn ang="0">
                  <a:pos x="1290" y="350"/>
                </a:cxn>
                <a:cxn ang="0">
                  <a:pos x="1292" y="350"/>
                </a:cxn>
                <a:cxn ang="0">
                  <a:pos x="1292" y="350"/>
                </a:cxn>
                <a:cxn ang="0">
                  <a:pos x="1308" y="129"/>
                </a:cxn>
                <a:cxn ang="0">
                  <a:pos x="971" y="97"/>
                </a:cxn>
                <a:cxn ang="0">
                  <a:pos x="140" y="0"/>
                </a:cxn>
                <a:cxn ang="0">
                  <a:pos x="0" y="894"/>
                </a:cxn>
                <a:cxn ang="0">
                  <a:pos x="1067" y="1017"/>
                </a:cxn>
                <a:cxn ang="0">
                  <a:pos x="1067" y="1017"/>
                </a:cxn>
                <a:cxn ang="0">
                  <a:pos x="1243" y="1027"/>
                </a:cxn>
                <a:cxn ang="0">
                  <a:pos x="1243" y="1027"/>
                </a:cxn>
              </a:cxnLst>
              <a:rect l="0" t="0" r="r" b="b"/>
              <a:pathLst>
                <a:path w="1308" h="1027">
                  <a:moveTo>
                    <a:pt x="1243" y="1027"/>
                  </a:moveTo>
                  <a:lnTo>
                    <a:pt x="1290" y="350"/>
                  </a:lnTo>
                  <a:lnTo>
                    <a:pt x="1290" y="350"/>
                  </a:lnTo>
                  <a:lnTo>
                    <a:pt x="1292" y="350"/>
                  </a:lnTo>
                  <a:lnTo>
                    <a:pt x="1292" y="350"/>
                  </a:lnTo>
                  <a:lnTo>
                    <a:pt x="1308" y="129"/>
                  </a:lnTo>
                  <a:lnTo>
                    <a:pt x="971" y="97"/>
                  </a:lnTo>
                  <a:lnTo>
                    <a:pt x="140" y="0"/>
                  </a:lnTo>
                  <a:lnTo>
                    <a:pt x="0" y="894"/>
                  </a:lnTo>
                  <a:lnTo>
                    <a:pt x="1067" y="1017"/>
                  </a:lnTo>
                  <a:lnTo>
                    <a:pt x="1067" y="1017"/>
                  </a:lnTo>
                  <a:lnTo>
                    <a:pt x="1243" y="1027"/>
                  </a:lnTo>
                  <a:lnTo>
                    <a:pt x="1243" y="10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9FBBEFA-F455-1345-8A02-7A4504E9D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678" y="2652483"/>
              <a:ext cx="595716" cy="777340"/>
            </a:xfrm>
            <a:custGeom>
              <a:avLst/>
              <a:gdLst/>
              <a:ahLst/>
              <a:cxnLst>
                <a:cxn ang="0">
                  <a:pos x="1006" y="366"/>
                </a:cxn>
                <a:cxn ang="0">
                  <a:pos x="671" y="313"/>
                </a:cxn>
                <a:cxn ang="0">
                  <a:pos x="706" y="94"/>
                </a:cxn>
                <a:cxn ang="0">
                  <a:pos x="216" y="0"/>
                </a:cxn>
                <a:cxn ang="0">
                  <a:pos x="0" y="1106"/>
                </a:cxn>
                <a:cxn ang="0">
                  <a:pos x="866" y="1260"/>
                </a:cxn>
                <a:cxn ang="0">
                  <a:pos x="1006" y="366"/>
                </a:cxn>
              </a:cxnLst>
              <a:rect l="0" t="0" r="r" b="b"/>
              <a:pathLst>
                <a:path w="1006" h="1260">
                  <a:moveTo>
                    <a:pt x="1006" y="366"/>
                  </a:moveTo>
                  <a:lnTo>
                    <a:pt x="671" y="313"/>
                  </a:lnTo>
                  <a:lnTo>
                    <a:pt x="706" y="94"/>
                  </a:lnTo>
                  <a:lnTo>
                    <a:pt x="216" y="0"/>
                  </a:lnTo>
                  <a:lnTo>
                    <a:pt x="0" y="1106"/>
                  </a:lnTo>
                  <a:lnTo>
                    <a:pt x="866" y="1260"/>
                  </a:lnTo>
                  <a:lnTo>
                    <a:pt x="1006" y="3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E91F9C4-5C87-6B48-9993-852B4AE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513" y="2511822"/>
              <a:ext cx="680818" cy="1077171"/>
            </a:xfrm>
            <a:custGeom>
              <a:avLst/>
              <a:gdLst/>
              <a:ahLst/>
              <a:cxnLst>
                <a:cxn ang="0">
                  <a:pos x="20" y="606"/>
                </a:cxn>
                <a:cxn ang="0">
                  <a:pos x="4" y="613"/>
                </a:cxn>
                <a:cxn ang="0">
                  <a:pos x="0" y="628"/>
                </a:cxn>
                <a:cxn ang="0">
                  <a:pos x="5" y="645"/>
                </a:cxn>
                <a:cxn ang="0">
                  <a:pos x="8" y="660"/>
                </a:cxn>
                <a:cxn ang="0">
                  <a:pos x="15" y="666"/>
                </a:cxn>
                <a:cxn ang="0">
                  <a:pos x="30" y="671"/>
                </a:cxn>
                <a:cxn ang="0">
                  <a:pos x="745" y="1746"/>
                </a:cxn>
                <a:cxn ang="0">
                  <a:pos x="759" y="1728"/>
                </a:cxn>
                <a:cxn ang="0">
                  <a:pos x="763" y="1705"/>
                </a:cxn>
                <a:cxn ang="0">
                  <a:pos x="763" y="1647"/>
                </a:cxn>
                <a:cxn ang="0">
                  <a:pos x="764" y="1580"/>
                </a:cxn>
                <a:cxn ang="0">
                  <a:pos x="763" y="1532"/>
                </a:cxn>
                <a:cxn ang="0">
                  <a:pos x="777" y="1517"/>
                </a:cxn>
                <a:cxn ang="0">
                  <a:pos x="807" y="1508"/>
                </a:cxn>
                <a:cxn ang="0">
                  <a:pos x="818" y="1528"/>
                </a:cxn>
                <a:cxn ang="0">
                  <a:pos x="838" y="1518"/>
                </a:cxn>
                <a:cxn ang="0">
                  <a:pos x="860" y="1536"/>
                </a:cxn>
                <a:cxn ang="0">
                  <a:pos x="872" y="1543"/>
                </a:cxn>
                <a:cxn ang="0">
                  <a:pos x="889" y="1533"/>
                </a:cxn>
                <a:cxn ang="0">
                  <a:pos x="889" y="1533"/>
                </a:cxn>
                <a:cxn ang="0">
                  <a:pos x="899" y="1500"/>
                </a:cxn>
                <a:cxn ang="0">
                  <a:pos x="914" y="1451"/>
                </a:cxn>
                <a:cxn ang="0">
                  <a:pos x="914" y="1451"/>
                </a:cxn>
                <a:cxn ang="0">
                  <a:pos x="928" y="1382"/>
                </a:cxn>
                <a:cxn ang="0">
                  <a:pos x="938" y="1335"/>
                </a:cxn>
                <a:cxn ang="0">
                  <a:pos x="1154" y="229"/>
                </a:cxn>
                <a:cxn ang="0">
                  <a:pos x="1154" y="229"/>
                </a:cxn>
                <a:cxn ang="0">
                  <a:pos x="938" y="181"/>
                </a:cxn>
                <a:cxn ang="0">
                  <a:pos x="761" y="141"/>
                </a:cxn>
                <a:cxn ang="0">
                  <a:pos x="623" y="111"/>
                </a:cxn>
                <a:cxn ang="0">
                  <a:pos x="623" y="111"/>
                </a:cxn>
                <a:cxn ang="0">
                  <a:pos x="510" y="81"/>
                </a:cxn>
                <a:cxn ang="0">
                  <a:pos x="367" y="45"/>
                </a:cxn>
                <a:cxn ang="0">
                  <a:pos x="194" y="0"/>
                </a:cxn>
                <a:cxn ang="0">
                  <a:pos x="36" y="602"/>
                </a:cxn>
                <a:cxn ang="0">
                  <a:pos x="20" y="606"/>
                </a:cxn>
              </a:cxnLst>
              <a:rect l="0" t="0" r="r" b="b"/>
              <a:pathLst>
                <a:path w="1154" h="1746">
                  <a:moveTo>
                    <a:pt x="20" y="606"/>
                  </a:moveTo>
                  <a:lnTo>
                    <a:pt x="4" y="613"/>
                  </a:lnTo>
                  <a:lnTo>
                    <a:pt x="0" y="628"/>
                  </a:lnTo>
                  <a:lnTo>
                    <a:pt x="5" y="645"/>
                  </a:lnTo>
                  <a:lnTo>
                    <a:pt x="8" y="660"/>
                  </a:lnTo>
                  <a:lnTo>
                    <a:pt x="15" y="666"/>
                  </a:lnTo>
                  <a:lnTo>
                    <a:pt x="30" y="671"/>
                  </a:lnTo>
                  <a:lnTo>
                    <a:pt x="745" y="1746"/>
                  </a:lnTo>
                  <a:lnTo>
                    <a:pt x="759" y="1728"/>
                  </a:lnTo>
                  <a:lnTo>
                    <a:pt x="763" y="1705"/>
                  </a:lnTo>
                  <a:lnTo>
                    <a:pt x="763" y="1647"/>
                  </a:lnTo>
                  <a:lnTo>
                    <a:pt x="764" y="1580"/>
                  </a:lnTo>
                  <a:lnTo>
                    <a:pt x="763" y="1532"/>
                  </a:lnTo>
                  <a:lnTo>
                    <a:pt x="777" y="1517"/>
                  </a:lnTo>
                  <a:lnTo>
                    <a:pt x="807" y="1508"/>
                  </a:lnTo>
                  <a:lnTo>
                    <a:pt x="818" y="1528"/>
                  </a:lnTo>
                  <a:lnTo>
                    <a:pt x="838" y="1518"/>
                  </a:lnTo>
                  <a:lnTo>
                    <a:pt x="860" y="1536"/>
                  </a:lnTo>
                  <a:lnTo>
                    <a:pt x="872" y="1543"/>
                  </a:lnTo>
                  <a:lnTo>
                    <a:pt x="889" y="1533"/>
                  </a:lnTo>
                  <a:lnTo>
                    <a:pt x="889" y="1533"/>
                  </a:lnTo>
                  <a:lnTo>
                    <a:pt x="899" y="1500"/>
                  </a:lnTo>
                  <a:lnTo>
                    <a:pt x="914" y="1451"/>
                  </a:lnTo>
                  <a:lnTo>
                    <a:pt x="914" y="1451"/>
                  </a:lnTo>
                  <a:lnTo>
                    <a:pt x="928" y="1382"/>
                  </a:lnTo>
                  <a:lnTo>
                    <a:pt x="938" y="1335"/>
                  </a:lnTo>
                  <a:lnTo>
                    <a:pt x="1154" y="229"/>
                  </a:lnTo>
                  <a:lnTo>
                    <a:pt x="1154" y="229"/>
                  </a:lnTo>
                  <a:lnTo>
                    <a:pt x="938" y="181"/>
                  </a:lnTo>
                  <a:lnTo>
                    <a:pt x="761" y="141"/>
                  </a:lnTo>
                  <a:lnTo>
                    <a:pt x="623" y="111"/>
                  </a:lnTo>
                  <a:lnTo>
                    <a:pt x="623" y="111"/>
                  </a:lnTo>
                  <a:lnTo>
                    <a:pt x="510" y="81"/>
                  </a:lnTo>
                  <a:lnTo>
                    <a:pt x="367" y="45"/>
                  </a:lnTo>
                  <a:lnTo>
                    <a:pt x="194" y="0"/>
                  </a:lnTo>
                  <a:lnTo>
                    <a:pt x="36" y="602"/>
                  </a:lnTo>
                  <a:lnTo>
                    <a:pt x="20" y="60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BF2531C-80B1-9E4B-8DA3-49FC20D7B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975" y="1836277"/>
              <a:ext cx="849249" cy="749577"/>
            </a:xfrm>
            <a:custGeom>
              <a:avLst/>
              <a:gdLst/>
              <a:ahLst/>
              <a:cxnLst>
                <a:cxn ang="0">
                  <a:pos x="1254" y="848"/>
                </a:cxn>
                <a:cxn ang="0">
                  <a:pos x="1261" y="815"/>
                </a:cxn>
                <a:cxn ang="0">
                  <a:pos x="1282" y="797"/>
                </a:cxn>
                <a:cxn ang="0">
                  <a:pos x="1286" y="743"/>
                </a:cxn>
                <a:cxn ang="0">
                  <a:pos x="1278" y="721"/>
                </a:cxn>
                <a:cxn ang="0">
                  <a:pos x="1263" y="715"/>
                </a:cxn>
                <a:cxn ang="0">
                  <a:pos x="1259" y="678"/>
                </a:cxn>
                <a:cxn ang="0">
                  <a:pos x="1292" y="640"/>
                </a:cxn>
                <a:cxn ang="0">
                  <a:pos x="1342" y="586"/>
                </a:cxn>
                <a:cxn ang="0">
                  <a:pos x="1356" y="558"/>
                </a:cxn>
                <a:cxn ang="0">
                  <a:pos x="1388" y="518"/>
                </a:cxn>
                <a:cxn ang="0">
                  <a:pos x="1417" y="485"/>
                </a:cxn>
                <a:cxn ang="0">
                  <a:pos x="1435" y="460"/>
                </a:cxn>
                <a:cxn ang="0">
                  <a:pos x="1431" y="419"/>
                </a:cxn>
                <a:cxn ang="0">
                  <a:pos x="1397" y="388"/>
                </a:cxn>
                <a:cxn ang="0">
                  <a:pos x="1383" y="346"/>
                </a:cxn>
                <a:cxn ang="0">
                  <a:pos x="1028" y="263"/>
                </a:cxn>
                <a:cxn ang="0">
                  <a:pos x="985" y="263"/>
                </a:cxn>
                <a:cxn ang="0">
                  <a:pos x="833" y="272"/>
                </a:cxn>
                <a:cxn ang="0">
                  <a:pos x="802" y="267"/>
                </a:cxn>
                <a:cxn ang="0">
                  <a:pos x="778" y="271"/>
                </a:cxn>
                <a:cxn ang="0">
                  <a:pos x="766" y="261"/>
                </a:cxn>
                <a:cxn ang="0">
                  <a:pos x="731" y="257"/>
                </a:cxn>
                <a:cxn ang="0">
                  <a:pos x="723" y="242"/>
                </a:cxn>
                <a:cxn ang="0">
                  <a:pos x="670" y="231"/>
                </a:cxn>
                <a:cxn ang="0">
                  <a:pos x="635" y="218"/>
                </a:cxn>
                <a:cxn ang="0">
                  <a:pos x="567" y="228"/>
                </a:cxn>
                <a:cxn ang="0">
                  <a:pos x="484" y="188"/>
                </a:cxn>
                <a:cxn ang="0">
                  <a:pos x="486" y="182"/>
                </a:cxn>
                <a:cxn ang="0">
                  <a:pos x="493" y="154"/>
                </a:cxn>
                <a:cxn ang="0">
                  <a:pos x="494" y="127"/>
                </a:cxn>
                <a:cxn ang="0">
                  <a:pos x="493" y="111"/>
                </a:cxn>
                <a:cxn ang="0">
                  <a:pos x="486" y="85"/>
                </a:cxn>
                <a:cxn ang="0">
                  <a:pos x="476" y="70"/>
                </a:cxn>
                <a:cxn ang="0">
                  <a:pos x="468" y="61"/>
                </a:cxn>
                <a:cxn ang="0">
                  <a:pos x="443" y="56"/>
                </a:cxn>
                <a:cxn ang="0">
                  <a:pos x="423" y="47"/>
                </a:cxn>
                <a:cxn ang="0">
                  <a:pos x="419" y="35"/>
                </a:cxn>
                <a:cxn ang="0">
                  <a:pos x="412" y="27"/>
                </a:cxn>
                <a:cxn ang="0">
                  <a:pos x="400" y="23"/>
                </a:cxn>
                <a:cxn ang="0">
                  <a:pos x="377" y="23"/>
                </a:cxn>
                <a:cxn ang="0">
                  <a:pos x="329" y="0"/>
                </a:cxn>
                <a:cxn ang="0">
                  <a:pos x="319" y="64"/>
                </a:cxn>
                <a:cxn ang="0">
                  <a:pos x="301" y="131"/>
                </a:cxn>
                <a:cxn ang="0">
                  <a:pos x="282" y="179"/>
                </a:cxn>
                <a:cxn ang="0">
                  <a:pos x="258" y="236"/>
                </a:cxn>
                <a:cxn ang="0">
                  <a:pos x="221" y="313"/>
                </a:cxn>
                <a:cxn ang="0">
                  <a:pos x="164" y="461"/>
                </a:cxn>
                <a:cxn ang="0">
                  <a:pos x="115" y="560"/>
                </a:cxn>
                <a:cxn ang="0">
                  <a:pos x="86" y="605"/>
                </a:cxn>
                <a:cxn ang="0">
                  <a:pos x="65" y="636"/>
                </a:cxn>
                <a:cxn ang="0">
                  <a:pos x="28" y="691"/>
                </a:cxn>
                <a:cxn ang="0">
                  <a:pos x="23" y="747"/>
                </a:cxn>
                <a:cxn ang="0">
                  <a:pos x="23" y="766"/>
                </a:cxn>
                <a:cxn ang="0">
                  <a:pos x="17" y="787"/>
                </a:cxn>
                <a:cxn ang="0">
                  <a:pos x="5" y="814"/>
                </a:cxn>
                <a:cxn ang="0">
                  <a:pos x="3" y="873"/>
                </a:cxn>
                <a:cxn ang="0">
                  <a:pos x="17" y="898"/>
                </a:cxn>
                <a:cxn ang="0">
                  <a:pos x="687" y="1093"/>
                </a:cxn>
                <a:cxn ang="0">
                  <a:pos x="1003" y="1174"/>
                </a:cxn>
                <a:cxn ang="0">
                  <a:pos x="1116" y="1204"/>
                </a:cxn>
                <a:cxn ang="0">
                  <a:pos x="1168" y="1215"/>
                </a:cxn>
              </a:cxnLst>
              <a:rect l="0" t="0" r="r" b="b"/>
              <a:pathLst>
                <a:path w="1435" h="1215">
                  <a:moveTo>
                    <a:pt x="1168" y="1215"/>
                  </a:moveTo>
                  <a:lnTo>
                    <a:pt x="1254" y="848"/>
                  </a:lnTo>
                  <a:lnTo>
                    <a:pt x="1254" y="825"/>
                  </a:lnTo>
                  <a:lnTo>
                    <a:pt x="1261" y="815"/>
                  </a:lnTo>
                  <a:lnTo>
                    <a:pt x="1281" y="808"/>
                  </a:lnTo>
                  <a:lnTo>
                    <a:pt x="1282" y="797"/>
                  </a:lnTo>
                  <a:lnTo>
                    <a:pt x="1286" y="779"/>
                  </a:lnTo>
                  <a:lnTo>
                    <a:pt x="1286" y="743"/>
                  </a:lnTo>
                  <a:lnTo>
                    <a:pt x="1290" y="730"/>
                  </a:lnTo>
                  <a:lnTo>
                    <a:pt x="1278" y="721"/>
                  </a:lnTo>
                  <a:lnTo>
                    <a:pt x="1272" y="721"/>
                  </a:lnTo>
                  <a:lnTo>
                    <a:pt x="1263" y="715"/>
                  </a:lnTo>
                  <a:lnTo>
                    <a:pt x="1254" y="701"/>
                  </a:lnTo>
                  <a:lnTo>
                    <a:pt x="1259" y="678"/>
                  </a:lnTo>
                  <a:lnTo>
                    <a:pt x="1265" y="665"/>
                  </a:lnTo>
                  <a:lnTo>
                    <a:pt x="1292" y="640"/>
                  </a:lnTo>
                  <a:lnTo>
                    <a:pt x="1329" y="603"/>
                  </a:lnTo>
                  <a:lnTo>
                    <a:pt x="1342" y="586"/>
                  </a:lnTo>
                  <a:lnTo>
                    <a:pt x="1350" y="567"/>
                  </a:lnTo>
                  <a:lnTo>
                    <a:pt x="1356" y="558"/>
                  </a:lnTo>
                  <a:lnTo>
                    <a:pt x="1365" y="537"/>
                  </a:lnTo>
                  <a:lnTo>
                    <a:pt x="1388" y="518"/>
                  </a:lnTo>
                  <a:lnTo>
                    <a:pt x="1400" y="499"/>
                  </a:lnTo>
                  <a:lnTo>
                    <a:pt x="1417" y="485"/>
                  </a:lnTo>
                  <a:lnTo>
                    <a:pt x="1422" y="465"/>
                  </a:lnTo>
                  <a:lnTo>
                    <a:pt x="1435" y="460"/>
                  </a:lnTo>
                  <a:lnTo>
                    <a:pt x="1435" y="440"/>
                  </a:lnTo>
                  <a:lnTo>
                    <a:pt x="1431" y="419"/>
                  </a:lnTo>
                  <a:lnTo>
                    <a:pt x="1421" y="404"/>
                  </a:lnTo>
                  <a:lnTo>
                    <a:pt x="1397" y="388"/>
                  </a:lnTo>
                  <a:lnTo>
                    <a:pt x="1388" y="367"/>
                  </a:lnTo>
                  <a:lnTo>
                    <a:pt x="1383" y="346"/>
                  </a:lnTo>
                  <a:lnTo>
                    <a:pt x="1077" y="267"/>
                  </a:lnTo>
                  <a:lnTo>
                    <a:pt x="1028" y="263"/>
                  </a:lnTo>
                  <a:lnTo>
                    <a:pt x="1010" y="270"/>
                  </a:lnTo>
                  <a:lnTo>
                    <a:pt x="985" y="263"/>
                  </a:lnTo>
                  <a:lnTo>
                    <a:pt x="964" y="267"/>
                  </a:lnTo>
                  <a:lnTo>
                    <a:pt x="833" y="272"/>
                  </a:lnTo>
                  <a:lnTo>
                    <a:pt x="819" y="261"/>
                  </a:lnTo>
                  <a:lnTo>
                    <a:pt x="802" y="267"/>
                  </a:lnTo>
                  <a:lnTo>
                    <a:pt x="790" y="271"/>
                  </a:lnTo>
                  <a:lnTo>
                    <a:pt x="778" y="271"/>
                  </a:lnTo>
                  <a:lnTo>
                    <a:pt x="766" y="267"/>
                  </a:lnTo>
                  <a:lnTo>
                    <a:pt x="766" y="261"/>
                  </a:lnTo>
                  <a:lnTo>
                    <a:pt x="744" y="263"/>
                  </a:lnTo>
                  <a:lnTo>
                    <a:pt x="731" y="257"/>
                  </a:lnTo>
                  <a:lnTo>
                    <a:pt x="723" y="250"/>
                  </a:lnTo>
                  <a:lnTo>
                    <a:pt x="723" y="242"/>
                  </a:lnTo>
                  <a:lnTo>
                    <a:pt x="703" y="238"/>
                  </a:lnTo>
                  <a:lnTo>
                    <a:pt x="670" y="231"/>
                  </a:lnTo>
                  <a:lnTo>
                    <a:pt x="647" y="220"/>
                  </a:lnTo>
                  <a:lnTo>
                    <a:pt x="635" y="218"/>
                  </a:lnTo>
                  <a:lnTo>
                    <a:pt x="609" y="220"/>
                  </a:lnTo>
                  <a:lnTo>
                    <a:pt x="567" y="228"/>
                  </a:lnTo>
                  <a:lnTo>
                    <a:pt x="515" y="215"/>
                  </a:lnTo>
                  <a:lnTo>
                    <a:pt x="484" y="188"/>
                  </a:lnTo>
                  <a:lnTo>
                    <a:pt x="484" y="188"/>
                  </a:lnTo>
                  <a:lnTo>
                    <a:pt x="486" y="182"/>
                  </a:lnTo>
                  <a:lnTo>
                    <a:pt x="490" y="165"/>
                  </a:lnTo>
                  <a:lnTo>
                    <a:pt x="493" y="154"/>
                  </a:lnTo>
                  <a:lnTo>
                    <a:pt x="494" y="142"/>
                  </a:lnTo>
                  <a:lnTo>
                    <a:pt x="494" y="127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0" y="97"/>
                  </a:lnTo>
                  <a:lnTo>
                    <a:pt x="486" y="85"/>
                  </a:lnTo>
                  <a:lnTo>
                    <a:pt x="481" y="77"/>
                  </a:lnTo>
                  <a:lnTo>
                    <a:pt x="476" y="70"/>
                  </a:lnTo>
                  <a:lnTo>
                    <a:pt x="472" y="66"/>
                  </a:lnTo>
                  <a:lnTo>
                    <a:pt x="468" y="61"/>
                  </a:lnTo>
                  <a:lnTo>
                    <a:pt x="463" y="60"/>
                  </a:lnTo>
                  <a:lnTo>
                    <a:pt x="443" y="56"/>
                  </a:lnTo>
                  <a:lnTo>
                    <a:pt x="423" y="47"/>
                  </a:lnTo>
                  <a:lnTo>
                    <a:pt x="423" y="47"/>
                  </a:lnTo>
                  <a:lnTo>
                    <a:pt x="423" y="43"/>
                  </a:lnTo>
                  <a:lnTo>
                    <a:pt x="419" y="35"/>
                  </a:lnTo>
                  <a:lnTo>
                    <a:pt x="416" y="31"/>
                  </a:lnTo>
                  <a:lnTo>
                    <a:pt x="412" y="27"/>
                  </a:lnTo>
                  <a:lnTo>
                    <a:pt x="406" y="24"/>
                  </a:lnTo>
                  <a:lnTo>
                    <a:pt x="400" y="23"/>
                  </a:lnTo>
                  <a:lnTo>
                    <a:pt x="400" y="23"/>
                  </a:lnTo>
                  <a:lnTo>
                    <a:pt x="377" y="23"/>
                  </a:lnTo>
                  <a:lnTo>
                    <a:pt x="347" y="14"/>
                  </a:lnTo>
                  <a:lnTo>
                    <a:pt x="329" y="0"/>
                  </a:lnTo>
                  <a:lnTo>
                    <a:pt x="329" y="34"/>
                  </a:lnTo>
                  <a:lnTo>
                    <a:pt x="319" y="64"/>
                  </a:lnTo>
                  <a:lnTo>
                    <a:pt x="298" y="104"/>
                  </a:lnTo>
                  <a:lnTo>
                    <a:pt x="301" y="131"/>
                  </a:lnTo>
                  <a:lnTo>
                    <a:pt x="297" y="154"/>
                  </a:lnTo>
                  <a:lnTo>
                    <a:pt x="282" y="179"/>
                  </a:lnTo>
                  <a:lnTo>
                    <a:pt x="273" y="202"/>
                  </a:lnTo>
                  <a:lnTo>
                    <a:pt x="258" y="236"/>
                  </a:lnTo>
                  <a:lnTo>
                    <a:pt x="248" y="260"/>
                  </a:lnTo>
                  <a:lnTo>
                    <a:pt x="221" y="313"/>
                  </a:lnTo>
                  <a:lnTo>
                    <a:pt x="190" y="397"/>
                  </a:lnTo>
                  <a:lnTo>
                    <a:pt x="164" y="461"/>
                  </a:lnTo>
                  <a:lnTo>
                    <a:pt x="141" y="519"/>
                  </a:lnTo>
                  <a:lnTo>
                    <a:pt x="115" y="560"/>
                  </a:lnTo>
                  <a:lnTo>
                    <a:pt x="104" y="580"/>
                  </a:lnTo>
                  <a:lnTo>
                    <a:pt x="86" y="605"/>
                  </a:lnTo>
                  <a:lnTo>
                    <a:pt x="73" y="619"/>
                  </a:lnTo>
                  <a:lnTo>
                    <a:pt x="65" y="636"/>
                  </a:lnTo>
                  <a:lnTo>
                    <a:pt x="53" y="658"/>
                  </a:lnTo>
                  <a:lnTo>
                    <a:pt x="28" y="691"/>
                  </a:lnTo>
                  <a:lnTo>
                    <a:pt x="17" y="708"/>
                  </a:lnTo>
                  <a:lnTo>
                    <a:pt x="23" y="747"/>
                  </a:lnTo>
                  <a:lnTo>
                    <a:pt x="23" y="757"/>
                  </a:lnTo>
                  <a:lnTo>
                    <a:pt x="23" y="766"/>
                  </a:lnTo>
                  <a:lnTo>
                    <a:pt x="23" y="772"/>
                  </a:lnTo>
                  <a:lnTo>
                    <a:pt x="17" y="787"/>
                  </a:lnTo>
                  <a:lnTo>
                    <a:pt x="10" y="793"/>
                  </a:lnTo>
                  <a:lnTo>
                    <a:pt x="5" y="814"/>
                  </a:lnTo>
                  <a:lnTo>
                    <a:pt x="0" y="850"/>
                  </a:lnTo>
                  <a:lnTo>
                    <a:pt x="3" y="873"/>
                  </a:lnTo>
                  <a:lnTo>
                    <a:pt x="11" y="886"/>
                  </a:lnTo>
                  <a:lnTo>
                    <a:pt x="17" y="898"/>
                  </a:lnTo>
                  <a:lnTo>
                    <a:pt x="687" y="1093"/>
                  </a:lnTo>
                  <a:lnTo>
                    <a:pt x="687" y="1093"/>
                  </a:lnTo>
                  <a:lnTo>
                    <a:pt x="860" y="1138"/>
                  </a:lnTo>
                  <a:lnTo>
                    <a:pt x="1003" y="1174"/>
                  </a:lnTo>
                  <a:lnTo>
                    <a:pt x="1116" y="1204"/>
                  </a:lnTo>
                  <a:lnTo>
                    <a:pt x="1116" y="1204"/>
                  </a:lnTo>
                  <a:lnTo>
                    <a:pt x="1168" y="1215"/>
                  </a:lnTo>
                  <a:lnTo>
                    <a:pt x="1168" y="121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highlight>
                  <a:srgbClr val="FF0000"/>
                </a:highlight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0FD23DF-3EEA-0345-AA73-5A332281C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430" y="1640092"/>
              <a:ext cx="629401" cy="1069768"/>
            </a:xfrm>
            <a:custGeom>
              <a:avLst/>
              <a:gdLst/>
              <a:ahLst/>
              <a:cxnLst>
                <a:cxn ang="0">
                  <a:pos x="224" y="633"/>
                </a:cxn>
                <a:cxn ang="0">
                  <a:pos x="215" y="665"/>
                </a:cxn>
                <a:cxn ang="0">
                  <a:pos x="253" y="723"/>
                </a:cxn>
                <a:cxn ang="0">
                  <a:pos x="267" y="779"/>
                </a:cxn>
                <a:cxn ang="0">
                  <a:pos x="232" y="818"/>
                </a:cxn>
                <a:cxn ang="0">
                  <a:pos x="188" y="877"/>
                </a:cxn>
                <a:cxn ang="0">
                  <a:pos x="161" y="922"/>
                </a:cxn>
                <a:cxn ang="0">
                  <a:pos x="91" y="997"/>
                </a:cxn>
                <a:cxn ang="0">
                  <a:pos x="104" y="1040"/>
                </a:cxn>
                <a:cxn ang="0">
                  <a:pos x="118" y="1062"/>
                </a:cxn>
                <a:cxn ang="0">
                  <a:pos x="113" y="1127"/>
                </a:cxn>
                <a:cxn ang="0">
                  <a:pos x="86" y="1167"/>
                </a:cxn>
                <a:cxn ang="0">
                  <a:pos x="301" y="1602"/>
                </a:cxn>
                <a:cxn ang="0">
                  <a:pos x="1066" y="1194"/>
                </a:cxn>
                <a:cxn ang="0">
                  <a:pos x="1044" y="1166"/>
                </a:cxn>
                <a:cxn ang="0">
                  <a:pos x="1018" y="1123"/>
                </a:cxn>
                <a:cxn ang="0">
                  <a:pos x="988" y="1160"/>
                </a:cxn>
                <a:cxn ang="0">
                  <a:pos x="884" y="1140"/>
                </a:cxn>
                <a:cxn ang="0">
                  <a:pos x="858" y="1160"/>
                </a:cxn>
                <a:cxn ang="0">
                  <a:pos x="801" y="1134"/>
                </a:cxn>
                <a:cxn ang="0">
                  <a:pos x="783" y="1158"/>
                </a:cxn>
                <a:cxn ang="0">
                  <a:pos x="757" y="1127"/>
                </a:cxn>
                <a:cxn ang="0">
                  <a:pos x="747" y="1052"/>
                </a:cxn>
                <a:cxn ang="0">
                  <a:pos x="698" y="1026"/>
                </a:cxn>
                <a:cxn ang="0">
                  <a:pos x="698" y="967"/>
                </a:cxn>
                <a:cxn ang="0">
                  <a:pos x="680" y="908"/>
                </a:cxn>
                <a:cxn ang="0">
                  <a:pos x="658" y="834"/>
                </a:cxn>
                <a:cxn ang="0">
                  <a:pos x="622" y="845"/>
                </a:cxn>
                <a:cxn ang="0">
                  <a:pos x="585" y="866"/>
                </a:cxn>
                <a:cxn ang="0">
                  <a:pos x="558" y="834"/>
                </a:cxn>
                <a:cxn ang="0">
                  <a:pos x="598" y="783"/>
                </a:cxn>
                <a:cxn ang="0">
                  <a:pos x="598" y="716"/>
                </a:cxn>
                <a:cxn ang="0">
                  <a:pos x="643" y="627"/>
                </a:cxn>
                <a:cxn ang="0">
                  <a:pos x="600" y="595"/>
                </a:cxn>
                <a:cxn ang="0">
                  <a:pos x="571" y="515"/>
                </a:cxn>
                <a:cxn ang="0">
                  <a:pos x="512" y="432"/>
                </a:cxn>
                <a:cxn ang="0">
                  <a:pos x="489" y="369"/>
                </a:cxn>
                <a:cxn ang="0">
                  <a:pos x="475" y="319"/>
                </a:cxn>
                <a:cxn ang="0">
                  <a:pos x="454" y="272"/>
                </a:cxn>
                <a:cxn ang="0">
                  <a:pos x="486" y="117"/>
                </a:cxn>
                <a:cxn ang="0">
                  <a:pos x="357" y="0"/>
                </a:cxn>
                <a:cxn ang="0">
                  <a:pos x="299" y="269"/>
                </a:cxn>
                <a:cxn ang="0">
                  <a:pos x="235" y="529"/>
                </a:cxn>
                <a:cxn ang="0">
                  <a:pos x="224" y="561"/>
                </a:cxn>
                <a:cxn ang="0">
                  <a:pos x="215" y="582"/>
                </a:cxn>
                <a:cxn ang="0">
                  <a:pos x="225" y="602"/>
                </a:cxn>
              </a:cxnLst>
              <a:rect l="0" t="0" r="r" b="b"/>
              <a:pathLst>
                <a:path w="1066" h="1735">
                  <a:moveTo>
                    <a:pt x="225" y="612"/>
                  </a:moveTo>
                  <a:lnTo>
                    <a:pt x="225" y="612"/>
                  </a:lnTo>
                  <a:lnTo>
                    <a:pt x="224" y="633"/>
                  </a:lnTo>
                  <a:lnTo>
                    <a:pt x="220" y="650"/>
                  </a:lnTo>
                  <a:lnTo>
                    <a:pt x="217" y="661"/>
                  </a:lnTo>
                  <a:lnTo>
                    <a:pt x="215" y="665"/>
                  </a:lnTo>
                  <a:lnTo>
                    <a:pt x="220" y="686"/>
                  </a:lnTo>
                  <a:lnTo>
                    <a:pt x="229" y="707"/>
                  </a:lnTo>
                  <a:lnTo>
                    <a:pt x="253" y="723"/>
                  </a:lnTo>
                  <a:lnTo>
                    <a:pt x="263" y="738"/>
                  </a:lnTo>
                  <a:lnTo>
                    <a:pt x="267" y="759"/>
                  </a:lnTo>
                  <a:lnTo>
                    <a:pt x="267" y="779"/>
                  </a:lnTo>
                  <a:lnTo>
                    <a:pt x="254" y="784"/>
                  </a:lnTo>
                  <a:lnTo>
                    <a:pt x="249" y="804"/>
                  </a:lnTo>
                  <a:lnTo>
                    <a:pt x="232" y="818"/>
                  </a:lnTo>
                  <a:lnTo>
                    <a:pt x="220" y="837"/>
                  </a:lnTo>
                  <a:lnTo>
                    <a:pt x="197" y="856"/>
                  </a:lnTo>
                  <a:lnTo>
                    <a:pt x="188" y="877"/>
                  </a:lnTo>
                  <a:lnTo>
                    <a:pt x="182" y="886"/>
                  </a:lnTo>
                  <a:lnTo>
                    <a:pt x="174" y="905"/>
                  </a:lnTo>
                  <a:lnTo>
                    <a:pt x="161" y="922"/>
                  </a:lnTo>
                  <a:lnTo>
                    <a:pt x="124" y="959"/>
                  </a:lnTo>
                  <a:lnTo>
                    <a:pt x="97" y="984"/>
                  </a:lnTo>
                  <a:lnTo>
                    <a:pt x="91" y="997"/>
                  </a:lnTo>
                  <a:lnTo>
                    <a:pt x="86" y="1020"/>
                  </a:lnTo>
                  <a:lnTo>
                    <a:pt x="95" y="1034"/>
                  </a:lnTo>
                  <a:lnTo>
                    <a:pt x="104" y="1040"/>
                  </a:lnTo>
                  <a:lnTo>
                    <a:pt x="110" y="1040"/>
                  </a:lnTo>
                  <a:lnTo>
                    <a:pt x="122" y="1049"/>
                  </a:lnTo>
                  <a:lnTo>
                    <a:pt x="118" y="1062"/>
                  </a:lnTo>
                  <a:lnTo>
                    <a:pt x="118" y="1098"/>
                  </a:lnTo>
                  <a:lnTo>
                    <a:pt x="114" y="1116"/>
                  </a:lnTo>
                  <a:lnTo>
                    <a:pt x="113" y="1127"/>
                  </a:lnTo>
                  <a:lnTo>
                    <a:pt x="93" y="1134"/>
                  </a:lnTo>
                  <a:lnTo>
                    <a:pt x="86" y="1144"/>
                  </a:lnTo>
                  <a:lnTo>
                    <a:pt x="86" y="1167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301" y="1602"/>
                  </a:lnTo>
                  <a:lnTo>
                    <a:pt x="479" y="1641"/>
                  </a:lnTo>
                  <a:lnTo>
                    <a:pt x="969" y="1735"/>
                  </a:lnTo>
                  <a:lnTo>
                    <a:pt x="1066" y="1194"/>
                  </a:lnTo>
                  <a:lnTo>
                    <a:pt x="1055" y="1183"/>
                  </a:lnTo>
                  <a:lnTo>
                    <a:pt x="1044" y="1173"/>
                  </a:lnTo>
                  <a:lnTo>
                    <a:pt x="1044" y="1166"/>
                  </a:lnTo>
                  <a:lnTo>
                    <a:pt x="1043" y="1151"/>
                  </a:lnTo>
                  <a:lnTo>
                    <a:pt x="1033" y="1137"/>
                  </a:lnTo>
                  <a:lnTo>
                    <a:pt x="1018" y="1123"/>
                  </a:lnTo>
                  <a:lnTo>
                    <a:pt x="1000" y="1123"/>
                  </a:lnTo>
                  <a:lnTo>
                    <a:pt x="993" y="1147"/>
                  </a:lnTo>
                  <a:lnTo>
                    <a:pt x="988" y="1160"/>
                  </a:lnTo>
                  <a:lnTo>
                    <a:pt x="943" y="1152"/>
                  </a:lnTo>
                  <a:lnTo>
                    <a:pt x="919" y="1144"/>
                  </a:lnTo>
                  <a:lnTo>
                    <a:pt x="884" y="1140"/>
                  </a:lnTo>
                  <a:lnTo>
                    <a:pt x="865" y="1141"/>
                  </a:lnTo>
                  <a:lnTo>
                    <a:pt x="858" y="1151"/>
                  </a:lnTo>
                  <a:lnTo>
                    <a:pt x="858" y="1160"/>
                  </a:lnTo>
                  <a:lnTo>
                    <a:pt x="839" y="1149"/>
                  </a:lnTo>
                  <a:lnTo>
                    <a:pt x="814" y="1135"/>
                  </a:lnTo>
                  <a:lnTo>
                    <a:pt x="801" y="1134"/>
                  </a:lnTo>
                  <a:lnTo>
                    <a:pt x="790" y="1137"/>
                  </a:lnTo>
                  <a:lnTo>
                    <a:pt x="783" y="1151"/>
                  </a:lnTo>
                  <a:lnTo>
                    <a:pt x="783" y="1158"/>
                  </a:lnTo>
                  <a:lnTo>
                    <a:pt x="766" y="1158"/>
                  </a:lnTo>
                  <a:lnTo>
                    <a:pt x="757" y="1142"/>
                  </a:lnTo>
                  <a:lnTo>
                    <a:pt x="757" y="1127"/>
                  </a:lnTo>
                  <a:lnTo>
                    <a:pt x="757" y="1108"/>
                  </a:lnTo>
                  <a:lnTo>
                    <a:pt x="747" y="1080"/>
                  </a:lnTo>
                  <a:lnTo>
                    <a:pt x="747" y="1052"/>
                  </a:lnTo>
                  <a:lnTo>
                    <a:pt x="728" y="1052"/>
                  </a:lnTo>
                  <a:lnTo>
                    <a:pt x="707" y="1037"/>
                  </a:lnTo>
                  <a:lnTo>
                    <a:pt x="698" y="1026"/>
                  </a:lnTo>
                  <a:lnTo>
                    <a:pt x="698" y="1016"/>
                  </a:lnTo>
                  <a:lnTo>
                    <a:pt x="698" y="992"/>
                  </a:lnTo>
                  <a:lnTo>
                    <a:pt x="698" y="967"/>
                  </a:lnTo>
                  <a:lnTo>
                    <a:pt x="680" y="951"/>
                  </a:lnTo>
                  <a:lnTo>
                    <a:pt x="680" y="937"/>
                  </a:lnTo>
                  <a:lnTo>
                    <a:pt x="680" y="908"/>
                  </a:lnTo>
                  <a:lnTo>
                    <a:pt x="672" y="872"/>
                  </a:lnTo>
                  <a:lnTo>
                    <a:pt x="665" y="852"/>
                  </a:lnTo>
                  <a:lnTo>
                    <a:pt x="658" y="834"/>
                  </a:lnTo>
                  <a:lnTo>
                    <a:pt x="648" y="834"/>
                  </a:lnTo>
                  <a:lnTo>
                    <a:pt x="632" y="847"/>
                  </a:lnTo>
                  <a:lnTo>
                    <a:pt x="622" y="845"/>
                  </a:lnTo>
                  <a:lnTo>
                    <a:pt x="610" y="854"/>
                  </a:lnTo>
                  <a:lnTo>
                    <a:pt x="594" y="865"/>
                  </a:lnTo>
                  <a:lnTo>
                    <a:pt x="585" y="866"/>
                  </a:lnTo>
                  <a:lnTo>
                    <a:pt x="585" y="854"/>
                  </a:lnTo>
                  <a:lnTo>
                    <a:pt x="567" y="841"/>
                  </a:lnTo>
                  <a:lnTo>
                    <a:pt x="558" y="834"/>
                  </a:lnTo>
                  <a:lnTo>
                    <a:pt x="572" y="800"/>
                  </a:lnTo>
                  <a:lnTo>
                    <a:pt x="583" y="783"/>
                  </a:lnTo>
                  <a:lnTo>
                    <a:pt x="598" y="783"/>
                  </a:lnTo>
                  <a:lnTo>
                    <a:pt x="604" y="773"/>
                  </a:lnTo>
                  <a:lnTo>
                    <a:pt x="594" y="747"/>
                  </a:lnTo>
                  <a:lnTo>
                    <a:pt x="598" y="716"/>
                  </a:lnTo>
                  <a:lnTo>
                    <a:pt x="611" y="686"/>
                  </a:lnTo>
                  <a:lnTo>
                    <a:pt x="625" y="657"/>
                  </a:lnTo>
                  <a:lnTo>
                    <a:pt x="643" y="627"/>
                  </a:lnTo>
                  <a:lnTo>
                    <a:pt x="639" y="609"/>
                  </a:lnTo>
                  <a:lnTo>
                    <a:pt x="600" y="602"/>
                  </a:lnTo>
                  <a:lnTo>
                    <a:pt x="600" y="595"/>
                  </a:lnTo>
                  <a:lnTo>
                    <a:pt x="586" y="579"/>
                  </a:lnTo>
                  <a:lnTo>
                    <a:pt x="573" y="551"/>
                  </a:lnTo>
                  <a:lnTo>
                    <a:pt x="571" y="515"/>
                  </a:lnTo>
                  <a:lnTo>
                    <a:pt x="558" y="491"/>
                  </a:lnTo>
                  <a:lnTo>
                    <a:pt x="536" y="468"/>
                  </a:lnTo>
                  <a:lnTo>
                    <a:pt x="512" y="432"/>
                  </a:lnTo>
                  <a:lnTo>
                    <a:pt x="504" y="408"/>
                  </a:lnTo>
                  <a:lnTo>
                    <a:pt x="489" y="383"/>
                  </a:lnTo>
                  <a:lnTo>
                    <a:pt x="489" y="369"/>
                  </a:lnTo>
                  <a:lnTo>
                    <a:pt x="475" y="354"/>
                  </a:lnTo>
                  <a:lnTo>
                    <a:pt x="475" y="335"/>
                  </a:lnTo>
                  <a:lnTo>
                    <a:pt x="475" y="319"/>
                  </a:lnTo>
                  <a:lnTo>
                    <a:pt x="462" y="298"/>
                  </a:lnTo>
                  <a:lnTo>
                    <a:pt x="454" y="286"/>
                  </a:lnTo>
                  <a:lnTo>
                    <a:pt x="454" y="272"/>
                  </a:lnTo>
                  <a:lnTo>
                    <a:pt x="461" y="224"/>
                  </a:lnTo>
                  <a:lnTo>
                    <a:pt x="474" y="167"/>
                  </a:lnTo>
                  <a:lnTo>
                    <a:pt x="486" y="117"/>
                  </a:lnTo>
                  <a:lnTo>
                    <a:pt x="494" y="83"/>
                  </a:lnTo>
                  <a:lnTo>
                    <a:pt x="504" y="38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39" y="85"/>
                  </a:lnTo>
                  <a:lnTo>
                    <a:pt x="299" y="269"/>
                  </a:lnTo>
                  <a:lnTo>
                    <a:pt x="275" y="371"/>
                  </a:lnTo>
                  <a:lnTo>
                    <a:pt x="253" y="461"/>
                  </a:lnTo>
                  <a:lnTo>
                    <a:pt x="235" y="529"/>
                  </a:lnTo>
                  <a:lnTo>
                    <a:pt x="228" y="550"/>
                  </a:lnTo>
                  <a:lnTo>
                    <a:pt x="224" y="561"/>
                  </a:lnTo>
                  <a:lnTo>
                    <a:pt x="224" y="561"/>
                  </a:lnTo>
                  <a:lnTo>
                    <a:pt x="218" y="569"/>
                  </a:lnTo>
                  <a:lnTo>
                    <a:pt x="215" y="576"/>
                  </a:lnTo>
                  <a:lnTo>
                    <a:pt x="215" y="582"/>
                  </a:lnTo>
                  <a:lnTo>
                    <a:pt x="217" y="586"/>
                  </a:lnTo>
                  <a:lnTo>
                    <a:pt x="222" y="595"/>
                  </a:lnTo>
                  <a:lnTo>
                    <a:pt x="225" y="602"/>
                  </a:lnTo>
                  <a:lnTo>
                    <a:pt x="225" y="612"/>
                  </a:lnTo>
                  <a:lnTo>
                    <a:pt x="225" y="6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3E31393-9857-014E-BB67-4810C69B8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147" y="1664152"/>
              <a:ext cx="1076188" cy="721815"/>
            </a:xfrm>
            <a:custGeom>
              <a:avLst/>
              <a:gdLst/>
              <a:ahLst/>
              <a:cxnLst>
                <a:cxn ang="0">
                  <a:pos x="1822" y="279"/>
                </a:cxn>
                <a:cxn ang="0">
                  <a:pos x="1124" y="190"/>
                </a:cxn>
                <a:cxn ang="0">
                  <a:pos x="859" y="154"/>
                </a:cxn>
                <a:cxn ang="0">
                  <a:pos x="726" y="133"/>
                </a:cxn>
                <a:cxn ang="0">
                  <a:pos x="454" y="83"/>
                </a:cxn>
                <a:cxn ang="0">
                  <a:pos x="129" y="16"/>
                </a:cxn>
                <a:cxn ang="0">
                  <a:pos x="40" y="45"/>
                </a:cxn>
                <a:cxn ang="0">
                  <a:pos x="20" y="129"/>
                </a:cxn>
                <a:cxn ang="0">
                  <a:pos x="0" y="234"/>
                </a:cxn>
                <a:cxn ang="0">
                  <a:pos x="8" y="260"/>
                </a:cxn>
                <a:cxn ang="0">
                  <a:pos x="21" y="297"/>
                </a:cxn>
                <a:cxn ang="0">
                  <a:pos x="35" y="331"/>
                </a:cxn>
                <a:cxn ang="0">
                  <a:pos x="50" y="370"/>
                </a:cxn>
                <a:cxn ang="0">
                  <a:pos x="82" y="430"/>
                </a:cxn>
                <a:cxn ang="0">
                  <a:pos x="117" y="477"/>
                </a:cxn>
                <a:cxn ang="0">
                  <a:pos x="132" y="541"/>
                </a:cxn>
                <a:cxn ang="0">
                  <a:pos x="146" y="564"/>
                </a:cxn>
                <a:cxn ang="0">
                  <a:pos x="189" y="589"/>
                </a:cxn>
                <a:cxn ang="0">
                  <a:pos x="157" y="648"/>
                </a:cxn>
                <a:cxn ang="0">
                  <a:pos x="140" y="709"/>
                </a:cxn>
                <a:cxn ang="0">
                  <a:pos x="144" y="745"/>
                </a:cxn>
                <a:cxn ang="0">
                  <a:pos x="118" y="762"/>
                </a:cxn>
                <a:cxn ang="0">
                  <a:pos x="113" y="803"/>
                </a:cxn>
                <a:cxn ang="0">
                  <a:pos x="131" y="828"/>
                </a:cxn>
                <a:cxn ang="0">
                  <a:pos x="156" y="816"/>
                </a:cxn>
                <a:cxn ang="0">
                  <a:pos x="178" y="809"/>
                </a:cxn>
                <a:cxn ang="0">
                  <a:pos x="204" y="796"/>
                </a:cxn>
                <a:cxn ang="0">
                  <a:pos x="218" y="834"/>
                </a:cxn>
                <a:cxn ang="0">
                  <a:pos x="226" y="899"/>
                </a:cxn>
                <a:cxn ang="0">
                  <a:pos x="244" y="929"/>
                </a:cxn>
                <a:cxn ang="0">
                  <a:pos x="244" y="978"/>
                </a:cxn>
                <a:cxn ang="0">
                  <a:pos x="253" y="999"/>
                </a:cxn>
                <a:cxn ang="0">
                  <a:pos x="293" y="1014"/>
                </a:cxn>
                <a:cxn ang="0">
                  <a:pos x="303" y="1070"/>
                </a:cxn>
                <a:cxn ang="0">
                  <a:pos x="303" y="1104"/>
                </a:cxn>
                <a:cxn ang="0">
                  <a:pos x="329" y="1120"/>
                </a:cxn>
                <a:cxn ang="0">
                  <a:pos x="336" y="1099"/>
                </a:cxn>
                <a:cxn ang="0">
                  <a:pos x="360" y="1097"/>
                </a:cxn>
                <a:cxn ang="0">
                  <a:pos x="404" y="1122"/>
                </a:cxn>
                <a:cxn ang="0">
                  <a:pos x="411" y="1103"/>
                </a:cxn>
                <a:cxn ang="0">
                  <a:pos x="465" y="1106"/>
                </a:cxn>
                <a:cxn ang="0">
                  <a:pos x="534" y="1122"/>
                </a:cxn>
                <a:cxn ang="0">
                  <a:pos x="546" y="1085"/>
                </a:cxn>
                <a:cxn ang="0">
                  <a:pos x="579" y="1099"/>
                </a:cxn>
                <a:cxn ang="0">
                  <a:pos x="590" y="1128"/>
                </a:cxn>
                <a:cxn ang="0">
                  <a:pos x="601" y="1145"/>
                </a:cxn>
                <a:cxn ang="0">
                  <a:pos x="634" y="1029"/>
                </a:cxn>
                <a:cxn ang="0">
                  <a:pos x="1736" y="1171"/>
                </a:cxn>
                <a:cxn ang="0">
                  <a:pos x="1822" y="279"/>
                </a:cxn>
              </a:cxnLst>
              <a:rect l="0" t="0" r="r" b="b"/>
              <a:pathLst>
                <a:path w="1822" h="1171">
                  <a:moveTo>
                    <a:pt x="1822" y="279"/>
                  </a:moveTo>
                  <a:lnTo>
                    <a:pt x="1822" y="279"/>
                  </a:lnTo>
                  <a:lnTo>
                    <a:pt x="1442" y="231"/>
                  </a:lnTo>
                  <a:lnTo>
                    <a:pt x="1124" y="190"/>
                  </a:lnTo>
                  <a:lnTo>
                    <a:pt x="978" y="170"/>
                  </a:lnTo>
                  <a:lnTo>
                    <a:pt x="859" y="154"/>
                  </a:lnTo>
                  <a:lnTo>
                    <a:pt x="859" y="154"/>
                  </a:lnTo>
                  <a:lnTo>
                    <a:pt x="726" y="133"/>
                  </a:lnTo>
                  <a:lnTo>
                    <a:pt x="590" y="108"/>
                  </a:lnTo>
                  <a:lnTo>
                    <a:pt x="454" y="83"/>
                  </a:lnTo>
                  <a:lnTo>
                    <a:pt x="328" y="58"/>
                  </a:lnTo>
                  <a:lnTo>
                    <a:pt x="129" y="16"/>
                  </a:lnTo>
                  <a:lnTo>
                    <a:pt x="50" y="0"/>
                  </a:lnTo>
                  <a:lnTo>
                    <a:pt x="40" y="45"/>
                  </a:lnTo>
                  <a:lnTo>
                    <a:pt x="32" y="79"/>
                  </a:lnTo>
                  <a:lnTo>
                    <a:pt x="20" y="129"/>
                  </a:lnTo>
                  <a:lnTo>
                    <a:pt x="7" y="186"/>
                  </a:lnTo>
                  <a:lnTo>
                    <a:pt x="0" y="234"/>
                  </a:lnTo>
                  <a:lnTo>
                    <a:pt x="0" y="248"/>
                  </a:lnTo>
                  <a:lnTo>
                    <a:pt x="8" y="260"/>
                  </a:lnTo>
                  <a:lnTo>
                    <a:pt x="21" y="281"/>
                  </a:lnTo>
                  <a:lnTo>
                    <a:pt x="21" y="297"/>
                  </a:lnTo>
                  <a:lnTo>
                    <a:pt x="21" y="316"/>
                  </a:lnTo>
                  <a:lnTo>
                    <a:pt x="35" y="331"/>
                  </a:lnTo>
                  <a:lnTo>
                    <a:pt x="35" y="345"/>
                  </a:lnTo>
                  <a:lnTo>
                    <a:pt x="50" y="370"/>
                  </a:lnTo>
                  <a:lnTo>
                    <a:pt x="58" y="394"/>
                  </a:lnTo>
                  <a:lnTo>
                    <a:pt x="82" y="430"/>
                  </a:lnTo>
                  <a:lnTo>
                    <a:pt x="104" y="453"/>
                  </a:lnTo>
                  <a:lnTo>
                    <a:pt x="117" y="477"/>
                  </a:lnTo>
                  <a:lnTo>
                    <a:pt x="119" y="513"/>
                  </a:lnTo>
                  <a:lnTo>
                    <a:pt x="132" y="541"/>
                  </a:lnTo>
                  <a:lnTo>
                    <a:pt x="146" y="557"/>
                  </a:lnTo>
                  <a:lnTo>
                    <a:pt x="146" y="564"/>
                  </a:lnTo>
                  <a:lnTo>
                    <a:pt x="185" y="571"/>
                  </a:lnTo>
                  <a:lnTo>
                    <a:pt x="189" y="589"/>
                  </a:lnTo>
                  <a:lnTo>
                    <a:pt x="171" y="619"/>
                  </a:lnTo>
                  <a:lnTo>
                    <a:pt x="157" y="648"/>
                  </a:lnTo>
                  <a:lnTo>
                    <a:pt x="144" y="678"/>
                  </a:lnTo>
                  <a:lnTo>
                    <a:pt x="140" y="709"/>
                  </a:lnTo>
                  <a:lnTo>
                    <a:pt x="150" y="735"/>
                  </a:lnTo>
                  <a:lnTo>
                    <a:pt x="144" y="745"/>
                  </a:lnTo>
                  <a:lnTo>
                    <a:pt x="129" y="745"/>
                  </a:lnTo>
                  <a:lnTo>
                    <a:pt x="118" y="762"/>
                  </a:lnTo>
                  <a:lnTo>
                    <a:pt x="104" y="796"/>
                  </a:lnTo>
                  <a:lnTo>
                    <a:pt x="113" y="803"/>
                  </a:lnTo>
                  <a:lnTo>
                    <a:pt x="131" y="816"/>
                  </a:lnTo>
                  <a:lnTo>
                    <a:pt x="131" y="828"/>
                  </a:lnTo>
                  <a:lnTo>
                    <a:pt x="140" y="827"/>
                  </a:lnTo>
                  <a:lnTo>
                    <a:pt x="156" y="816"/>
                  </a:lnTo>
                  <a:lnTo>
                    <a:pt x="168" y="807"/>
                  </a:lnTo>
                  <a:lnTo>
                    <a:pt x="178" y="809"/>
                  </a:lnTo>
                  <a:lnTo>
                    <a:pt x="194" y="796"/>
                  </a:lnTo>
                  <a:lnTo>
                    <a:pt x="204" y="796"/>
                  </a:lnTo>
                  <a:lnTo>
                    <a:pt x="211" y="814"/>
                  </a:lnTo>
                  <a:lnTo>
                    <a:pt x="218" y="834"/>
                  </a:lnTo>
                  <a:lnTo>
                    <a:pt x="226" y="870"/>
                  </a:lnTo>
                  <a:lnTo>
                    <a:pt x="226" y="899"/>
                  </a:lnTo>
                  <a:lnTo>
                    <a:pt x="226" y="913"/>
                  </a:lnTo>
                  <a:lnTo>
                    <a:pt x="244" y="929"/>
                  </a:lnTo>
                  <a:lnTo>
                    <a:pt x="244" y="954"/>
                  </a:lnTo>
                  <a:lnTo>
                    <a:pt x="244" y="978"/>
                  </a:lnTo>
                  <a:lnTo>
                    <a:pt x="244" y="988"/>
                  </a:lnTo>
                  <a:lnTo>
                    <a:pt x="253" y="999"/>
                  </a:lnTo>
                  <a:lnTo>
                    <a:pt x="274" y="1014"/>
                  </a:lnTo>
                  <a:lnTo>
                    <a:pt x="293" y="1014"/>
                  </a:lnTo>
                  <a:lnTo>
                    <a:pt x="293" y="1042"/>
                  </a:lnTo>
                  <a:lnTo>
                    <a:pt x="303" y="1070"/>
                  </a:lnTo>
                  <a:lnTo>
                    <a:pt x="303" y="1089"/>
                  </a:lnTo>
                  <a:lnTo>
                    <a:pt x="303" y="1104"/>
                  </a:lnTo>
                  <a:lnTo>
                    <a:pt x="312" y="1120"/>
                  </a:lnTo>
                  <a:lnTo>
                    <a:pt x="329" y="1120"/>
                  </a:lnTo>
                  <a:lnTo>
                    <a:pt x="329" y="1113"/>
                  </a:lnTo>
                  <a:lnTo>
                    <a:pt x="336" y="1099"/>
                  </a:lnTo>
                  <a:lnTo>
                    <a:pt x="347" y="1096"/>
                  </a:lnTo>
                  <a:lnTo>
                    <a:pt x="360" y="1097"/>
                  </a:lnTo>
                  <a:lnTo>
                    <a:pt x="385" y="1111"/>
                  </a:lnTo>
                  <a:lnTo>
                    <a:pt x="404" y="1122"/>
                  </a:lnTo>
                  <a:lnTo>
                    <a:pt x="404" y="1113"/>
                  </a:lnTo>
                  <a:lnTo>
                    <a:pt x="411" y="1103"/>
                  </a:lnTo>
                  <a:lnTo>
                    <a:pt x="430" y="1102"/>
                  </a:lnTo>
                  <a:lnTo>
                    <a:pt x="465" y="1106"/>
                  </a:lnTo>
                  <a:lnTo>
                    <a:pt x="489" y="1114"/>
                  </a:lnTo>
                  <a:lnTo>
                    <a:pt x="534" y="1122"/>
                  </a:lnTo>
                  <a:lnTo>
                    <a:pt x="539" y="1109"/>
                  </a:lnTo>
                  <a:lnTo>
                    <a:pt x="546" y="1085"/>
                  </a:lnTo>
                  <a:lnTo>
                    <a:pt x="564" y="1085"/>
                  </a:lnTo>
                  <a:lnTo>
                    <a:pt x="579" y="1099"/>
                  </a:lnTo>
                  <a:lnTo>
                    <a:pt x="589" y="1113"/>
                  </a:lnTo>
                  <a:lnTo>
                    <a:pt x="590" y="1128"/>
                  </a:lnTo>
                  <a:lnTo>
                    <a:pt x="590" y="1135"/>
                  </a:lnTo>
                  <a:lnTo>
                    <a:pt x="601" y="1145"/>
                  </a:lnTo>
                  <a:lnTo>
                    <a:pt x="612" y="1156"/>
                  </a:lnTo>
                  <a:lnTo>
                    <a:pt x="634" y="1029"/>
                  </a:lnTo>
                  <a:lnTo>
                    <a:pt x="1735" y="1171"/>
                  </a:lnTo>
                  <a:lnTo>
                    <a:pt x="1736" y="1171"/>
                  </a:lnTo>
                  <a:lnTo>
                    <a:pt x="1757" y="961"/>
                  </a:lnTo>
                  <a:lnTo>
                    <a:pt x="1822" y="27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2B61755-0391-7843-BF3D-51D5DB634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00" y="1752990"/>
              <a:ext cx="381187" cy="629275"/>
            </a:xfrm>
            <a:custGeom>
              <a:avLst/>
              <a:gdLst/>
              <a:ahLst/>
              <a:cxnLst>
                <a:cxn ang="0">
                  <a:pos x="189" y="995"/>
                </a:cxn>
                <a:cxn ang="0">
                  <a:pos x="185" y="963"/>
                </a:cxn>
                <a:cxn ang="0">
                  <a:pos x="205" y="934"/>
                </a:cxn>
                <a:cxn ang="0">
                  <a:pos x="218" y="915"/>
                </a:cxn>
                <a:cxn ang="0">
                  <a:pos x="241" y="885"/>
                </a:cxn>
                <a:cxn ang="0">
                  <a:pos x="225" y="872"/>
                </a:cxn>
                <a:cxn ang="0">
                  <a:pos x="233" y="848"/>
                </a:cxn>
                <a:cxn ang="0">
                  <a:pos x="250" y="847"/>
                </a:cxn>
                <a:cxn ang="0">
                  <a:pos x="266" y="824"/>
                </a:cxn>
                <a:cxn ang="0">
                  <a:pos x="290" y="838"/>
                </a:cxn>
                <a:cxn ang="0">
                  <a:pos x="284" y="816"/>
                </a:cxn>
                <a:cxn ang="0">
                  <a:pos x="311" y="808"/>
                </a:cxn>
                <a:cxn ang="0">
                  <a:pos x="323" y="760"/>
                </a:cxn>
                <a:cxn ang="0">
                  <a:pos x="366" y="774"/>
                </a:cxn>
                <a:cxn ang="0">
                  <a:pos x="379" y="720"/>
                </a:cxn>
                <a:cxn ang="0">
                  <a:pos x="376" y="672"/>
                </a:cxn>
                <a:cxn ang="0">
                  <a:pos x="383" y="640"/>
                </a:cxn>
                <a:cxn ang="0">
                  <a:pos x="436" y="666"/>
                </a:cxn>
                <a:cxn ang="0">
                  <a:pos x="447" y="627"/>
                </a:cxn>
                <a:cxn ang="0">
                  <a:pos x="466" y="663"/>
                </a:cxn>
                <a:cxn ang="0">
                  <a:pos x="486" y="636"/>
                </a:cxn>
                <a:cxn ang="0">
                  <a:pos x="477" y="608"/>
                </a:cxn>
                <a:cxn ang="0">
                  <a:pos x="520" y="626"/>
                </a:cxn>
                <a:cxn ang="0">
                  <a:pos x="537" y="608"/>
                </a:cxn>
                <a:cxn ang="0">
                  <a:pos x="566" y="579"/>
                </a:cxn>
                <a:cxn ang="0">
                  <a:pos x="581" y="555"/>
                </a:cxn>
                <a:cxn ang="0">
                  <a:pos x="630" y="530"/>
                </a:cxn>
                <a:cxn ang="0">
                  <a:pos x="640" y="479"/>
                </a:cxn>
                <a:cxn ang="0">
                  <a:pos x="622" y="468"/>
                </a:cxn>
                <a:cxn ang="0">
                  <a:pos x="615" y="445"/>
                </a:cxn>
                <a:cxn ang="0">
                  <a:pos x="574" y="418"/>
                </a:cxn>
                <a:cxn ang="0">
                  <a:pos x="559" y="351"/>
                </a:cxn>
                <a:cxn ang="0">
                  <a:pos x="520" y="341"/>
                </a:cxn>
                <a:cxn ang="0">
                  <a:pos x="466" y="305"/>
                </a:cxn>
                <a:cxn ang="0">
                  <a:pos x="425" y="168"/>
                </a:cxn>
                <a:cxn ang="0">
                  <a:pos x="393" y="57"/>
                </a:cxn>
                <a:cxn ang="0">
                  <a:pos x="294" y="15"/>
                </a:cxn>
                <a:cxn ang="0">
                  <a:pos x="232" y="55"/>
                </a:cxn>
                <a:cxn ang="0">
                  <a:pos x="166" y="21"/>
                </a:cxn>
                <a:cxn ang="0">
                  <a:pos x="122" y="114"/>
                </a:cxn>
                <a:cxn ang="0">
                  <a:pos x="76" y="294"/>
                </a:cxn>
                <a:cxn ang="0">
                  <a:pos x="83" y="386"/>
                </a:cxn>
                <a:cxn ang="0">
                  <a:pos x="64" y="447"/>
                </a:cxn>
                <a:cxn ang="0">
                  <a:pos x="43" y="519"/>
                </a:cxn>
                <a:cxn ang="0">
                  <a:pos x="0" y="561"/>
                </a:cxn>
              </a:cxnLst>
              <a:rect l="0" t="0" r="r" b="b"/>
              <a:pathLst>
                <a:path w="645" h="1021">
                  <a:moveTo>
                    <a:pt x="180" y="1021"/>
                  </a:moveTo>
                  <a:lnTo>
                    <a:pt x="180" y="1013"/>
                  </a:lnTo>
                  <a:lnTo>
                    <a:pt x="189" y="995"/>
                  </a:lnTo>
                  <a:lnTo>
                    <a:pt x="189" y="991"/>
                  </a:lnTo>
                  <a:lnTo>
                    <a:pt x="185" y="973"/>
                  </a:lnTo>
                  <a:lnTo>
                    <a:pt x="185" y="963"/>
                  </a:lnTo>
                  <a:lnTo>
                    <a:pt x="198" y="956"/>
                  </a:lnTo>
                  <a:lnTo>
                    <a:pt x="205" y="956"/>
                  </a:lnTo>
                  <a:lnTo>
                    <a:pt x="205" y="934"/>
                  </a:lnTo>
                  <a:lnTo>
                    <a:pt x="212" y="927"/>
                  </a:lnTo>
                  <a:lnTo>
                    <a:pt x="212" y="915"/>
                  </a:lnTo>
                  <a:lnTo>
                    <a:pt x="218" y="915"/>
                  </a:lnTo>
                  <a:lnTo>
                    <a:pt x="228" y="906"/>
                  </a:lnTo>
                  <a:lnTo>
                    <a:pt x="241" y="906"/>
                  </a:lnTo>
                  <a:lnTo>
                    <a:pt x="241" y="885"/>
                  </a:lnTo>
                  <a:lnTo>
                    <a:pt x="229" y="881"/>
                  </a:lnTo>
                  <a:lnTo>
                    <a:pt x="223" y="881"/>
                  </a:lnTo>
                  <a:lnTo>
                    <a:pt x="225" y="872"/>
                  </a:lnTo>
                  <a:lnTo>
                    <a:pt x="226" y="867"/>
                  </a:lnTo>
                  <a:lnTo>
                    <a:pt x="230" y="855"/>
                  </a:lnTo>
                  <a:lnTo>
                    <a:pt x="233" y="848"/>
                  </a:lnTo>
                  <a:lnTo>
                    <a:pt x="241" y="835"/>
                  </a:lnTo>
                  <a:lnTo>
                    <a:pt x="250" y="840"/>
                  </a:lnTo>
                  <a:lnTo>
                    <a:pt x="250" y="847"/>
                  </a:lnTo>
                  <a:lnTo>
                    <a:pt x="259" y="844"/>
                  </a:lnTo>
                  <a:lnTo>
                    <a:pt x="266" y="835"/>
                  </a:lnTo>
                  <a:lnTo>
                    <a:pt x="266" y="824"/>
                  </a:lnTo>
                  <a:lnTo>
                    <a:pt x="275" y="833"/>
                  </a:lnTo>
                  <a:lnTo>
                    <a:pt x="284" y="838"/>
                  </a:lnTo>
                  <a:lnTo>
                    <a:pt x="290" y="838"/>
                  </a:lnTo>
                  <a:lnTo>
                    <a:pt x="290" y="824"/>
                  </a:lnTo>
                  <a:lnTo>
                    <a:pt x="290" y="816"/>
                  </a:lnTo>
                  <a:lnTo>
                    <a:pt x="284" y="816"/>
                  </a:lnTo>
                  <a:lnTo>
                    <a:pt x="275" y="804"/>
                  </a:lnTo>
                  <a:lnTo>
                    <a:pt x="298" y="804"/>
                  </a:lnTo>
                  <a:lnTo>
                    <a:pt x="311" y="808"/>
                  </a:lnTo>
                  <a:lnTo>
                    <a:pt x="323" y="804"/>
                  </a:lnTo>
                  <a:lnTo>
                    <a:pt x="330" y="784"/>
                  </a:lnTo>
                  <a:lnTo>
                    <a:pt x="323" y="760"/>
                  </a:lnTo>
                  <a:lnTo>
                    <a:pt x="336" y="760"/>
                  </a:lnTo>
                  <a:lnTo>
                    <a:pt x="354" y="777"/>
                  </a:lnTo>
                  <a:lnTo>
                    <a:pt x="366" y="774"/>
                  </a:lnTo>
                  <a:lnTo>
                    <a:pt x="379" y="760"/>
                  </a:lnTo>
                  <a:lnTo>
                    <a:pt x="383" y="738"/>
                  </a:lnTo>
                  <a:lnTo>
                    <a:pt x="379" y="720"/>
                  </a:lnTo>
                  <a:lnTo>
                    <a:pt x="383" y="702"/>
                  </a:lnTo>
                  <a:lnTo>
                    <a:pt x="383" y="686"/>
                  </a:lnTo>
                  <a:lnTo>
                    <a:pt x="376" y="672"/>
                  </a:lnTo>
                  <a:lnTo>
                    <a:pt x="377" y="662"/>
                  </a:lnTo>
                  <a:lnTo>
                    <a:pt x="383" y="648"/>
                  </a:lnTo>
                  <a:lnTo>
                    <a:pt x="383" y="640"/>
                  </a:lnTo>
                  <a:lnTo>
                    <a:pt x="398" y="655"/>
                  </a:lnTo>
                  <a:lnTo>
                    <a:pt x="409" y="667"/>
                  </a:lnTo>
                  <a:lnTo>
                    <a:pt x="436" y="666"/>
                  </a:lnTo>
                  <a:lnTo>
                    <a:pt x="436" y="655"/>
                  </a:lnTo>
                  <a:lnTo>
                    <a:pt x="436" y="640"/>
                  </a:lnTo>
                  <a:lnTo>
                    <a:pt x="447" y="627"/>
                  </a:lnTo>
                  <a:lnTo>
                    <a:pt x="461" y="636"/>
                  </a:lnTo>
                  <a:lnTo>
                    <a:pt x="466" y="648"/>
                  </a:lnTo>
                  <a:lnTo>
                    <a:pt x="466" y="663"/>
                  </a:lnTo>
                  <a:lnTo>
                    <a:pt x="480" y="661"/>
                  </a:lnTo>
                  <a:lnTo>
                    <a:pt x="494" y="645"/>
                  </a:lnTo>
                  <a:lnTo>
                    <a:pt x="486" y="636"/>
                  </a:lnTo>
                  <a:lnTo>
                    <a:pt x="473" y="623"/>
                  </a:lnTo>
                  <a:lnTo>
                    <a:pt x="475" y="612"/>
                  </a:lnTo>
                  <a:lnTo>
                    <a:pt x="477" y="608"/>
                  </a:lnTo>
                  <a:lnTo>
                    <a:pt x="494" y="622"/>
                  </a:lnTo>
                  <a:lnTo>
                    <a:pt x="511" y="633"/>
                  </a:lnTo>
                  <a:lnTo>
                    <a:pt x="520" y="626"/>
                  </a:lnTo>
                  <a:lnTo>
                    <a:pt x="516" y="608"/>
                  </a:lnTo>
                  <a:lnTo>
                    <a:pt x="520" y="608"/>
                  </a:lnTo>
                  <a:lnTo>
                    <a:pt x="537" y="608"/>
                  </a:lnTo>
                  <a:lnTo>
                    <a:pt x="537" y="579"/>
                  </a:lnTo>
                  <a:lnTo>
                    <a:pt x="552" y="579"/>
                  </a:lnTo>
                  <a:lnTo>
                    <a:pt x="566" y="579"/>
                  </a:lnTo>
                  <a:lnTo>
                    <a:pt x="573" y="569"/>
                  </a:lnTo>
                  <a:lnTo>
                    <a:pt x="573" y="555"/>
                  </a:lnTo>
                  <a:lnTo>
                    <a:pt x="581" y="555"/>
                  </a:lnTo>
                  <a:lnTo>
                    <a:pt x="594" y="545"/>
                  </a:lnTo>
                  <a:lnTo>
                    <a:pt x="606" y="530"/>
                  </a:lnTo>
                  <a:lnTo>
                    <a:pt x="630" y="530"/>
                  </a:lnTo>
                  <a:lnTo>
                    <a:pt x="637" y="522"/>
                  </a:lnTo>
                  <a:lnTo>
                    <a:pt x="645" y="490"/>
                  </a:lnTo>
                  <a:lnTo>
                    <a:pt x="640" y="479"/>
                  </a:lnTo>
                  <a:lnTo>
                    <a:pt x="633" y="479"/>
                  </a:lnTo>
                  <a:lnTo>
                    <a:pt x="623" y="479"/>
                  </a:lnTo>
                  <a:lnTo>
                    <a:pt x="622" y="468"/>
                  </a:lnTo>
                  <a:lnTo>
                    <a:pt x="626" y="458"/>
                  </a:lnTo>
                  <a:lnTo>
                    <a:pt x="626" y="454"/>
                  </a:lnTo>
                  <a:lnTo>
                    <a:pt x="615" y="445"/>
                  </a:lnTo>
                  <a:lnTo>
                    <a:pt x="604" y="418"/>
                  </a:lnTo>
                  <a:lnTo>
                    <a:pt x="586" y="418"/>
                  </a:lnTo>
                  <a:lnTo>
                    <a:pt x="574" y="418"/>
                  </a:lnTo>
                  <a:lnTo>
                    <a:pt x="563" y="397"/>
                  </a:lnTo>
                  <a:lnTo>
                    <a:pt x="561" y="370"/>
                  </a:lnTo>
                  <a:lnTo>
                    <a:pt x="559" y="351"/>
                  </a:lnTo>
                  <a:lnTo>
                    <a:pt x="549" y="332"/>
                  </a:lnTo>
                  <a:lnTo>
                    <a:pt x="537" y="337"/>
                  </a:lnTo>
                  <a:lnTo>
                    <a:pt x="520" y="341"/>
                  </a:lnTo>
                  <a:lnTo>
                    <a:pt x="502" y="345"/>
                  </a:lnTo>
                  <a:lnTo>
                    <a:pt x="479" y="336"/>
                  </a:lnTo>
                  <a:lnTo>
                    <a:pt x="466" y="305"/>
                  </a:lnTo>
                  <a:lnTo>
                    <a:pt x="455" y="264"/>
                  </a:lnTo>
                  <a:lnTo>
                    <a:pt x="437" y="216"/>
                  </a:lnTo>
                  <a:lnTo>
                    <a:pt x="425" y="168"/>
                  </a:lnTo>
                  <a:lnTo>
                    <a:pt x="412" y="137"/>
                  </a:lnTo>
                  <a:lnTo>
                    <a:pt x="407" y="97"/>
                  </a:lnTo>
                  <a:lnTo>
                    <a:pt x="393" y="57"/>
                  </a:lnTo>
                  <a:lnTo>
                    <a:pt x="382" y="42"/>
                  </a:lnTo>
                  <a:lnTo>
                    <a:pt x="309" y="0"/>
                  </a:lnTo>
                  <a:lnTo>
                    <a:pt x="294" y="15"/>
                  </a:lnTo>
                  <a:lnTo>
                    <a:pt x="275" y="35"/>
                  </a:lnTo>
                  <a:lnTo>
                    <a:pt x="248" y="57"/>
                  </a:lnTo>
                  <a:lnTo>
                    <a:pt x="232" y="55"/>
                  </a:lnTo>
                  <a:lnTo>
                    <a:pt x="214" y="46"/>
                  </a:lnTo>
                  <a:lnTo>
                    <a:pt x="191" y="33"/>
                  </a:lnTo>
                  <a:lnTo>
                    <a:pt x="166" y="21"/>
                  </a:lnTo>
                  <a:lnTo>
                    <a:pt x="158" y="21"/>
                  </a:lnTo>
                  <a:lnTo>
                    <a:pt x="150" y="37"/>
                  </a:lnTo>
                  <a:lnTo>
                    <a:pt x="122" y="114"/>
                  </a:lnTo>
                  <a:lnTo>
                    <a:pt x="111" y="179"/>
                  </a:lnTo>
                  <a:lnTo>
                    <a:pt x="83" y="247"/>
                  </a:lnTo>
                  <a:lnTo>
                    <a:pt x="76" y="294"/>
                  </a:lnTo>
                  <a:lnTo>
                    <a:pt x="64" y="348"/>
                  </a:lnTo>
                  <a:lnTo>
                    <a:pt x="76" y="379"/>
                  </a:lnTo>
                  <a:lnTo>
                    <a:pt x="83" y="386"/>
                  </a:lnTo>
                  <a:lnTo>
                    <a:pt x="80" y="401"/>
                  </a:lnTo>
                  <a:lnTo>
                    <a:pt x="64" y="413"/>
                  </a:lnTo>
                  <a:lnTo>
                    <a:pt x="64" y="447"/>
                  </a:lnTo>
                  <a:lnTo>
                    <a:pt x="54" y="472"/>
                  </a:lnTo>
                  <a:lnTo>
                    <a:pt x="54" y="511"/>
                  </a:lnTo>
                  <a:lnTo>
                    <a:pt x="43" y="519"/>
                  </a:lnTo>
                  <a:lnTo>
                    <a:pt x="43" y="550"/>
                  </a:lnTo>
                  <a:lnTo>
                    <a:pt x="7" y="545"/>
                  </a:lnTo>
                  <a:lnTo>
                    <a:pt x="0" y="561"/>
                  </a:lnTo>
                  <a:lnTo>
                    <a:pt x="132" y="973"/>
                  </a:lnTo>
                  <a:lnTo>
                    <a:pt x="180" y="10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A640A8F-91C3-CA40-ACAB-C4DC64FF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140" y="2184229"/>
              <a:ext cx="785422" cy="603364"/>
            </a:xfrm>
            <a:custGeom>
              <a:avLst/>
              <a:gdLst/>
              <a:ahLst/>
              <a:cxnLst>
                <a:cxn ang="0">
                  <a:pos x="56" y="749"/>
                </a:cxn>
                <a:cxn ang="0">
                  <a:pos x="88" y="710"/>
                </a:cxn>
                <a:cxn ang="0">
                  <a:pos x="118" y="683"/>
                </a:cxn>
                <a:cxn ang="0">
                  <a:pos x="118" y="657"/>
                </a:cxn>
                <a:cxn ang="0">
                  <a:pos x="80" y="563"/>
                </a:cxn>
                <a:cxn ang="0">
                  <a:pos x="171" y="528"/>
                </a:cxn>
                <a:cxn ang="0">
                  <a:pos x="260" y="528"/>
                </a:cxn>
                <a:cxn ang="0">
                  <a:pos x="313" y="528"/>
                </a:cxn>
                <a:cxn ang="0">
                  <a:pos x="364" y="513"/>
                </a:cxn>
                <a:cxn ang="0">
                  <a:pos x="457" y="460"/>
                </a:cxn>
                <a:cxn ang="0">
                  <a:pos x="510" y="428"/>
                </a:cxn>
                <a:cxn ang="0">
                  <a:pos x="510" y="389"/>
                </a:cxn>
                <a:cxn ang="0">
                  <a:pos x="510" y="350"/>
                </a:cxn>
                <a:cxn ang="0">
                  <a:pos x="485" y="334"/>
                </a:cxn>
                <a:cxn ang="0">
                  <a:pos x="470" y="306"/>
                </a:cxn>
                <a:cxn ang="0">
                  <a:pos x="538" y="245"/>
                </a:cxn>
                <a:cxn ang="0">
                  <a:pos x="564" y="178"/>
                </a:cxn>
                <a:cxn ang="0">
                  <a:pos x="637" y="84"/>
                </a:cxn>
                <a:cxn ang="0">
                  <a:pos x="718" y="46"/>
                </a:cxn>
                <a:cxn ang="0">
                  <a:pos x="810" y="14"/>
                </a:cxn>
                <a:cxn ang="0">
                  <a:pos x="896" y="31"/>
                </a:cxn>
                <a:cxn ang="0">
                  <a:pos x="909" y="93"/>
                </a:cxn>
                <a:cxn ang="0">
                  <a:pos x="941" y="135"/>
                </a:cxn>
                <a:cxn ang="0">
                  <a:pos x="941" y="188"/>
                </a:cxn>
                <a:cxn ang="0">
                  <a:pos x="957" y="266"/>
                </a:cxn>
                <a:cxn ang="0">
                  <a:pos x="994" y="322"/>
                </a:cxn>
                <a:cxn ang="0">
                  <a:pos x="1014" y="435"/>
                </a:cxn>
                <a:cxn ang="0">
                  <a:pos x="1036" y="490"/>
                </a:cxn>
                <a:cxn ang="0">
                  <a:pos x="1036" y="661"/>
                </a:cxn>
                <a:cxn ang="0">
                  <a:pos x="1055" y="804"/>
                </a:cxn>
                <a:cxn ang="0">
                  <a:pos x="1054" y="869"/>
                </a:cxn>
                <a:cxn ang="0">
                  <a:pos x="1025" y="940"/>
                </a:cxn>
                <a:cxn ang="0">
                  <a:pos x="1088" y="914"/>
                </a:cxn>
                <a:cxn ang="0">
                  <a:pos x="1134" y="880"/>
                </a:cxn>
                <a:cxn ang="0">
                  <a:pos x="1194" y="869"/>
                </a:cxn>
                <a:cxn ang="0">
                  <a:pos x="1237" y="843"/>
                </a:cxn>
                <a:cxn ang="0">
                  <a:pos x="1237" y="865"/>
                </a:cxn>
                <a:cxn ang="0">
                  <a:pos x="1284" y="832"/>
                </a:cxn>
                <a:cxn ang="0">
                  <a:pos x="1319" y="817"/>
                </a:cxn>
                <a:cxn ang="0">
                  <a:pos x="1284" y="865"/>
                </a:cxn>
                <a:cxn ang="0">
                  <a:pos x="1205" y="910"/>
                </a:cxn>
                <a:cxn ang="0">
                  <a:pos x="1134" y="953"/>
                </a:cxn>
                <a:cxn ang="0">
                  <a:pos x="1043" y="979"/>
                </a:cxn>
                <a:cxn ang="0">
                  <a:pos x="1005" y="940"/>
                </a:cxn>
                <a:cxn ang="0">
                  <a:pos x="993" y="905"/>
                </a:cxn>
                <a:cxn ang="0">
                  <a:pos x="848" y="869"/>
                </a:cxn>
                <a:cxn ang="0">
                  <a:pos x="846" y="832"/>
                </a:cxn>
                <a:cxn ang="0">
                  <a:pos x="815" y="821"/>
                </a:cxn>
                <a:cxn ang="0">
                  <a:pos x="771" y="762"/>
                </a:cxn>
                <a:cxn ang="0">
                  <a:pos x="14" y="858"/>
                </a:cxn>
              </a:cxnLst>
              <a:rect l="0" t="0" r="r" b="b"/>
              <a:pathLst>
                <a:path w="1329" h="979">
                  <a:moveTo>
                    <a:pt x="0" y="804"/>
                  </a:moveTo>
                  <a:lnTo>
                    <a:pt x="56" y="749"/>
                  </a:lnTo>
                  <a:lnTo>
                    <a:pt x="71" y="729"/>
                  </a:lnTo>
                  <a:lnTo>
                    <a:pt x="88" y="710"/>
                  </a:lnTo>
                  <a:lnTo>
                    <a:pt x="99" y="701"/>
                  </a:lnTo>
                  <a:lnTo>
                    <a:pt x="118" y="683"/>
                  </a:lnTo>
                  <a:lnTo>
                    <a:pt x="118" y="665"/>
                  </a:lnTo>
                  <a:lnTo>
                    <a:pt x="118" y="657"/>
                  </a:lnTo>
                  <a:lnTo>
                    <a:pt x="98" y="597"/>
                  </a:lnTo>
                  <a:lnTo>
                    <a:pt x="80" y="563"/>
                  </a:lnTo>
                  <a:lnTo>
                    <a:pt x="99" y="543"/>
                  </a:lnTo>
                  <a:lnTo>
                    <a:pt x="171" y="528"/>
                  </a:lnTo>
                  <a:lnTo>
                    <a:pt x="209" y="528"/>
                  </a:lnTo>
                  <a:lnTo>
                    <a:pt x="260" y="528"/>
                  </a:lnTo>
                  <a:lnTo>
                    <a:pt x="291" y="528"/>
                  </a:lnTo>
                  <a:lnTo>
                    <a:pt x="313" y="528"/>
                  </a:lnTo>
                  <a:lnTo>
                    <a:pt x="349" y="513"/>
                  </a:lnTo>
                  <a:lnTo>
                    <a:pt x="364" y="513"/>
                  </a:lnTo>
                  <a:lnTo>
                    <a:pt x="422" y="496"/>
                  </a:lnTo>
                  <a:lnTo>
                    <a:pt x="457" y="460"/>
                  </a:lnTo>
                  <a:lnTo>
                    <a:pt x="490" y="439"/>
                  </a:lnTo>
                  <a:lnTo>
                    <a:pt x="510" y="428"/>
                  </a:lnTo>
                  <a:lnTo>
                    <a:pt x="510" y="413"/>
                  </a:lnTo>
                  <a:lnTo>
                    <a:pt x="510" y="389"/>
                  </a:lnTo>
                  <a:lnTo>
                    <a:pt x="495" y="360"/>
                  </a:lnTo>
                  <a:lnTo>
                    <a:pt x="510" y="350"/>
                  </a:lnTo>
                  <a:lnTo>
                    <a:pt x="518" y="322"/>
                  </a:lnTo>
                  <a:lnTo>
                    <a:pt x="485" y="334"/>
                  </a:lnTo>
                  <a:lnTo>
                    <a:pt x="479" y="322"/>
                  </a:lnTo>
                  <a:lnTo>
                    <a:pt x="470" y="306"/>
                  </a:lnTo>
                  <a:lnTo>
                    <a:pt x="496" y="284"/>
                  </a:lnTo>
                  <a:lnTo>
                    <a:pt x="538" y="245"/>
                  </a:lnTo>
                  <a:lnTo>
                    <a:pt x="556" y="207"/>
                  </a:lnTo>
                  <a:lnTo>
                    <a:pt x="564" y="178"/>
                  </a:lnTo>
                  <a:lnTo>
                    <a:pt x="604" y="129"/>
                  </a:lnTo>
                  <a:lnTo>
                    <a:pt x="637" y="84"/>
                  </a:lnTo>
                  <a:lnTo>
                    <a:pt x="679" y="56"/>
                  </a:lnTo>
                  <a:lnTo>
                    <a:pt x="718" y="46"/>
                  </a:lnTo>
                  <a:lnTo>
                    <a:pt x="775" y="30"/>
                  </a:lnTo>
                  <a:lnTo>
                    <a:pt x="810" y="14"/>
                  </a:lnTo>
                  <a:lnTo>
                    <a:pt x="896" y="0"/>
                  </a:lnTo>
                  <a:lnTo>
                    <a:pt x="896" y="31"/>
                  </a:lnTo>
                  <a:lnTo>
                    <a:pt x="896" y="60"/>
                  </a:lnTo>
                  <a:lnTo>
                    <a:pt x="909" y="93"/>
                  </a:lnTo>
                  <a:lnTo>
                    <a:pt x="925" y="129"/>
                  </a:lnTo>
                  <a:lnTo>
                    <a:pt x="941" y="135"/>
                  </a:lnTo>
                  <a:lnTo>
                    <a:pt x="957" y="177"/>
                  </a:lnTo>
                  <a:lnTo>
                    <a:pt x="941" y="188"/>
                  </a:lnTo>
                  <a:lnTo>
                    <a:pt x="936" y="224"/>
                  </a:lnTo>
                  <a:lnTo>
                    <a:pt x="957" y="266"/>
                  </a:lnTo>
                  <a:lnTo>
                    <a:pt x="975" y="313"/>
                  </a:lnTo>
                  <a:lnTo>
                    <a:pt x="994" y="322"/>
                  </a:lnTo>
                  <a:lnTo>
                    <a:pt x="1004" y="385"/>
                  </a:lnTo>
                  <a:lnTo>
                    <a:pt x="1014" y="435"/>
                  </a:lnTo>
                  <a:lnTo>
                    <a:pt x="1036" y="483"/>
                  </a:lnTo>
                  <a:lnTo>
                    <a:pt x="1036" y="490"/>
                  </a:lnTo>
                  <a:lnTo>
                    <a:pt x="1036" y="560"/>
                  </a:lnTo>
                  <a:lnTo>
                    <a:pt x="1036" y="661"/>
                  </a:lnTo>
                  <a:lnTo>
                    <a:pt x="1055" y="767"/>
                  </a:lnTo>
                  <a:lnTo>
                    <a:pt x="1055" y="804"/>
                  </a:lnTo>
                  <a:lnTo>
                    <a:pt x="1080" y="835"/>
                  </a:lnTo>
                  <a:lnTo>
                    <a:pt x="1054" y="869"/>
                  </a:lnTo>
                  <a:lnTo>
                    <a:pt x="1062" y="889"/>
                  </a:lnTo>
                  <a:lnTo>
                    <a:pt x="1025" y="940"/>
                  </a:lnTo>
                  <a:lnTo>
                    <a:pt x="1058" y="926"/>
                  </a:lnTo>
                  <a:lnTo>
                    <a:pt x="1088" y="914"/>
                  </a:lnTo>
                  <a:lnTo>
                    <a:pt x="1122" y="894"/>
                  </a:lnTo>
                  <a:lnTo>
                    <a:pt x="1134" y="880"/>
                  </a:lnTo>
                  <a:lnTo>
                    <a:pt x="1166" y="873"/>
                  </a:lnTo>
                  <a:lnTo>
                    <a:pt x="1194" y="869"/>
                  </a:lnTo>
                  <a:lnTo>
                    <a:pt x="1205" y="861"/>
                  </a:lnTo>
                  <a:lnTo>
                    <a:pt x="1237" y="843"/>
                  </a:lnTo>
                  <a:lnTo>
                    <a:pt x="1265" y="811"/>
                  </a:lnTo>
                  <a:lnTo>
                    <a:pt x="1237" y="865"/>
                  </a:lnTo>
                  <a:lnTo>
                    <a:pt x="1265" y="854"/>
                  </a:lnTo>
                  <a:lnTo>
                    <a:pt x="1284" y="832"/>
                  </a:lnTo>
                  <a:lnTo>
                    <a:pt x="1297" y="826"/>
                  </a:lnTo>
                  <a:lnTo>
                    <a:pt x="1319" y="817"/>
                  </a:lnTo>
                  <a:lnTo>
                    <a:pt x="1329" y="817"/>
                  </a:lnTo>
                  <a:lnTo>
                    <a:pt x="1284" y="865"/>
                  </a:lnTo>
                  <a:lnTo>
                    <a:pt x="1237" y="896"/>
                  </a:lnTo>
                  <a:lnTo>
                    <a:pt x="1205" y="910"/>
                  </a:lnTo>
                  <a:lnTo>
                    <a:pt x="1176" y="940"/>
                  </a:lnTo>
                  <a:lnTo>
                    <a:pt x="1134" y="953"/>
                  </a:lnTo>
                  <a:lnTo>
                    <a:pt x="1082" y="966"/>
                  </a:lnTo>
                  <a:lnTo>
                    <a:pt x="1043" y="979"/>
                  </a:lnTo>
                  <a:lnTo>
                    <a:pt x="1012" y="964"/>
                  </a:lnTo>
                  <a:lnTo>
                    <a:pt x="1005" y="940"/>
                  </a:lnTo>
                  <a:lnTo>
                    <a:pt x="1005" y="921"/>
                  </a:lnTo>
                  <a:lnTo>
                    <a:pt x="993" y="905"/>
                  </a:lnTo>
                  <a:lnTo>
                    <a:pt x="922" y="883"/>
                  </a:lnTo>
                  <a:lnTo>
                    <a:pt x="848" y="869"/>
                  </a:lnTo>
                  <a:lnTo>
                    <a:pt x="862" y="843"/>
                  </a:lnTo>
                  <a:lnTo>
                    <a:pt x="846" y="832"/>
                  </a:lnTo>
                  <a:lnTo>
                    <a:pt x="830" y="830"/>
                  </a:lnTo>
                  <a:lnTo>
                    <a:pt x="815" y="821"/>
                  </a:lnTo>
                  <a:lnTo>
                    <a:pt x="794" y="786"/>
                  </a:lnTo>
                  <a:lnTo>
                    <a:pt x="771" y="762"/>
                  </a:lnTo>
                  <a:lnTo>
                    <a:pt x="726" y="729"/>
                  </a:lnTo>
                  <a:lnTo>
                    <a:pt x="14" y="858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B761719-4A31-D94A-B720-E87F8039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5483" y="2141660"/>
              <a:ext cx="182615" cy="34425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3" y="161"/>
                </a:cxn>
                <a:cxn ang="0">
                  <a:pos x="29" y="197"/>
                </a:cxn>
                <a:cxn ang="0">
                  <a:pos x="45" y="203"/>
                </a:cxn>
                <a:cxn ang="0">
                  <a:pos x="61" y="245"/>
                </a:cxn>
                <a:cxn ang="0">
                  <a:pos x="45" y="256"/>
                </a:cxn>
                <a:cxn ang="0">
                  <a:pos x="40" y="292"/>
                </a:cxn>
                <a:cxn ang="0">
                  <a:pos x="61" y="334"/>
                </a:cxn>
                <a:cxn ang="0">
                  <a:pos x="79" y="381"/>
                </a:cxn>
                <a:cxn ang="0">
                  <a:pos x="98" y="390"/>
                </a:cxn>
                <a:cxn ang="0">
                  <a:pos x="108" y="453"/>
                </a:cxn>
                <a:cxn ang="0">
                  <a:pos x="118" y="503"/>
                </a:cxn>
                <a:cxn ang="0">
                  <a:pos x="140" y="551"/>
                </a:cxn>
                <a:cxn ang="0">
                  <a:pos x="140" y="558"/>
                </a:cxn>
                <a:cxn ang="0">
                  <a:pos x="263" y="543"/>
                </a:cxn>
                <a:cxn ang="0">
                  <a:pos x="248" y="503"/>
                </a:cxn>
                <a:cxn ang="0">
                  <a:pos x="254" y="453"/>
                </a:cxn>
                <a:cxn ang="0">
                  <a:pos x="248" y="390"/>
                </a:cxn>
                <a:cxn ang="0">
                  <a:pos x="241" y="334"/>
                </a:cxn>
                <a:cxn ang="0">
                  <a:pos x="259" y="249"/>
                </a:cxn>
                <a:cxn ang="0">
                  <a:pos x="263" y="181"/>
                </a:cxn>
                <a:cxn ang="0">
                  <a:pos x="309" y="139"/>
                </a:cxn>
                <a:cxn ang="0">
                  <a:pos x="309" y="120"/>
                </a:cxn>
                <a:cxn ang="0">
                  <a:pos x="294" y="99"/>
                </a:cxn>
                <a:cxn ang="0">
                  <a:pos x="294" y="68"/>
                </a:cxn>
                <a:cxn ang="0">
                  <a:pos x="294" y="23"/>
                </a:cxn>
                <a:cxn ang="0">
                  <a:pos x="276" y="0"/>
                </a:cxn>
                <a:cxn ang="0">
                  <a:pos x="237" y="16"/>
                </a:cxn>
                <a:cxn ang="0">
                  <a:pos x="197" y="25"/>
                </a:cxn>
                <a:cxn ang="0">
                  <a:pos x="120" y="41"/>
                </a:cxn>
                <a:cxn ang="0">
                  <a:pos x="83" y="46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0" y="99"/>
                </a:cxn>
                <a:cxn ang="0">
                  <a:pos x="0" y="128"/>
                </a:cxn>
              </a:cxnLst>
              <a:rect l="0" t="0" r="r" b="b"/>
              <a:pathLst>
                <a:path w="309" h="558">
                  <a:moveTo>
                    <a:pt x="0" y="128"/>
                  </a:moveTo>
                  <a:lnTo>
                    <a:pt x="13" y="161"/>
                  </a:lnTo>
                  <a:lnTo>
                    <a:pt x="29" y="197"/>
                  </a:lnTo>
                  <a:lnTo>
                    <a:pt x="45" y="203"/>
                  </a:lnTo>
                  <a:lnTo>
                    <a:pt x="61" y="245"/>
                  </a:lnTo>
                  <a:lnTo>
                    <a:pt x="45" y="256"/>
                  </a:lnTo>
                  <a:lnTo>
                    <a:pt x="40" y="292"/>
                  </a:lnTo>
                  <a:lnTo>
                    <a:pt x="61" y="334"/>
                  </a:lnTo>
                  <a:lnTo>
                    <a:pt x="79" y="381"/>
                  </a:lnTo>
                  <a:lnTo>
                    <a:pt x="98" y="390"/>
                  </a:lnTo>
                  <a:lnTo>
                    <a:pt x="108" y="453"/>
                  </a:lnTo>
                  <a:lnTo>
                    <a:pt x="118" y="503"/>
                  </a:lnTo>
                  <a:lnTo>
                    <a:pt x="140" y="551"/>
                  </a:lnTo>
                  <a:lnTo>
                    <a:pt x="140" y="558"/>
                  </a:lnTo>
                  <a:lnTo>
                    <a:pt x="263" y="543"/>
                  </a:lnTo>
                  <a:lnTo>
                    <a:pt x="248" y="503"/>
                  </a:lnTo>
                  <a:lnTo>
                    <a:pt x="254" y="453"/>
                  </a:lnTo>
                  <a:lnTo>
                    <a:pt x="248" y="390"/>
                  </a:lnTo>
                  <a:lnTo>
                    <a:pt x="241" y="334"/>
                  </a:lnTo>
                  <a:lnTo>
                    <a:pt x="259" y="249"/>
                  </a:lnTo>
                  <a:lnTo>
                    <a:pt x="263" y="181"/>
                  </a:lnTo>
                  <a:lnTo>
                    <a:pt x="309" y="139"/>
                  </a:lnTo>
                  <a:lnTo>
                    <a:pt x="309" y="120"/>
                  </a:lnTo>
                  <a:lnTo>
                    <a:pt x="294" y="99"/>
                  </a:lnTo>
                  <a:lnTo>
                    <a:pt x="294" y="68"/>
                  </a:lnTo>
                  <a:lnTo>
                    <a:pt x="294" y="23"/>
                  </a:lnTo>
                  <a:lnTo>
                    <a:pt x="276" y="0"/>
                  </a:lnTo>
                  <a:lnTo>
                    <a:pt x="237" y="16"/>
                  </a:lnTo>
                  <a:lnTo>
                    <a:pt x="197" y="25"/>
                  </a:lnTo>
                  <a:lnTo>
                    <a:pt x="120" y="41"/>
                  </a:lnTo>
                  <a:lnTo>
                    <a:pt x="83" y="46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9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2D6DE77-92A1-0244-A7A5-2089764CC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9093" y="2099092"/>
              <a:ext cx="161339" cy="377565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76" y="7"/>
                </a:cxn>
                <a:cxn ang="0">
                  <a:pos x="51" y="7"/>
                </a:cxn>
                <a:cxn ang="0">
                  <a:pos x="51" y="34"/>
                </a:cxn>
                <a:cxn ang="0">
                  <a:pos x="46" y="54"/>
                </a:cxn>
                <a:cxn ang="0">
                  <a:pos x="35" y="70"/>
                </a:cxn>
                <a:cxn ang="0">
                  <a:pos x="53" y="93"/>
                </a:cxn>
                <a:cxn ang="0">
                  <a:pos x="53" y="138"/>
                </a:cxn>
                <a:cxn ang="0">
                  <a:pos x="53" y="169"/>
                </a:cxn>
                <a:cxn ang="0">
                  <a:pos x="68" y="190"/>
                </a:cxn>
                <a:cxn ang="0">
                  <a:pos x="68" y="209"/>
                </a:cxn>
                <a:cxn ang="0">
                  <a:pos x="22" y="251"/>
                </a:cxn>
                <a:cxn ang="0">
                  <a:pos x="18" y="319"/>
                </a:cxn>
                <a:cxn ang="0">
                  <a:pos x="0" y="404"/>
                </a:cxn>
                <a:cxn ang="0">
                  <a:pos x="7" y="460"/>
                </a:cxn>
                <a:cxn ang="0">
                  <a:pos x="13" y="523"/>
                </a:cxn>
                <a:cxn ang="0">
                  <a:pos x="7" y="573"/>
                </a:cxn>
                <a:cxn ang="0">
                  <a:pos x="22" y="613"/>
                </a:cxn>
                <a:cxn ang="0">
                  <a:pos x="221" y="565"/>
                </a:cxn>
                <a:cxn ang="0">
                  <a:pos x="232" y="530"/>
                </a:cxn>
                <a:cxn ang="0">
                  <a:pos x="271" y="517"/>
                </a:cxn>
                <a:cxn ang="0">
                  <a:pos x="266" y="505"/>
                </a:cxn>
                <a:cxn ang="0">
                  <a:pos x="275" y="456"/>
                </a:cxn>
                <a:cxn ang="0">
                  <a:pos x="275" y="456"/>
                </a:cxn>
                <a:cxn ang="0">
                  <a:pos x="232" y="412"/>
                </a:cxn>
                <a:cxn ang="0">
                  <a:pos x="100" y="0"/>
                </a:cxn>
              </a:cxnLst>
              <a:rect l="0" t="0" r="r" b="b"/>
              <a:pathLst>
                <a:path w="275" h="613">
                  <a:moveTo>
                    <a:pt x="100" y="0"/>
                  </a:moveTo>
                  <a:lnTo>
                    <a:pt x="76" y="7"/>
                  </a:lnTo>
                  <a:lnTo>
                    <a:pt x="51" y="7"/>
                  </a:lnTo>
                  <a:lnTo>
                    <a:pt x="51" y="34"/>
                  </a:lnTo>
                  <a:lnTo>
                    <a:pt x="46" y="54"/>
                  </a:lnTo>
                  <a:lnTo>
                    <a:pt x="35" y="70"/>
                  </a:lnTo>
                  <a:lnTo>
                    <a:pt x="53" y="93"/>
                  </a:lnTo>
                  <a:lnTo>
                    <a:pt x="53" y="138"/>
                  </a:lnTo>
                  <a:lnTo>
                    <a:pt x="53" y="169"/>
                  </a:lnTo>
                  <a:lnTo>
                    <a:pt x="68" y="190"/>
                  </a:lnTo>
                  <a:lnTo>
                    <a:pt x="68" y="209"/>
                  </a:lnTo>
                  <a:lnTo>
                    <a:pt x="22" y="251"/>
                  </a:lnTo>
                  <a:lnTo>
                    <a:pt x="18" y="319"/>
                  </a:lnTo>
                  <a:lnTo>
                    <a:pt x="0" y="404"/>
                  </a:lnTo>
                  <a:lnTo>
                    <a:pt x="7" y="460"/>
                  </a:lnTo>
                  <a:lnTo>
                    <a:pt x="13" y="523"/>
                  </a:lnTo>
                  <a:lnTo>
                    <a:pt x="7" y="573"/>
                  </a:lnTo>
                  <a:lnTo>
                    <a:pt x="22" y="613"/>
                  </a:lnTo>
                  <a:lnTo>
                    <a:pt x="221" y="565"/>
                  </a:lnTo>
                  <a:lnTo>
                    <a:pt x="232" y="530"/>
                  </a:lnTo>
                  <a:lnTo>
                    <a:pt x="271" y="517"/>
                  </a:lnTo>
                  <a:lnTo>
                    <a:pt x="266" y="505"/>
                  </a:lnTo>
                  <a:lnTo>
                    <a:pt x="275" y="456"/>
                  </a:lnTo>
                  <a:lnTo>
                    <a:pt x="275" y="456"/>
                  </a:lnTo>
                  <a:lnTo>
                    <a:pt x="232" y="4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6BD1359-0FA3-EB4D-9407-54819149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812" y="2556241"/>
              <a:ext cx="182615" cy="175826"/>
            </a:xfrm>
            <a:custGeom>
              <a:avLst/>
              <a:gdLst/>
              <a:ahLst/>
              <a:cxnLst>
                <a:cxn ang="0">
                  <a:pos x="19" y="163"/>
                </a:cxn>
                <a:cxn ang="0">
                  <a:pos x="19" y="200"/>
                </a:cxn>
                <a:cxn ang="0">
                  <a:pos x="44" y="231"/>
                </a:cxn>
                <a:cxn ang="0">
                  <a:pos x="18" y="265"/>
                </a:cxn>
                <a:cxn ang="0">
                  <a:pos x="26" y="285"/>
                </a:cxn>
                <a:cxn ang="0">
                  <a:pos x="48" y="275"/>
                </a:cxn>
                <a:cxn ang="0">
                  <a:pos x="72" y="253"/>
                </a:cxn>
                <a:cxn ang="0">
                  <a:pos x="80" y="243"/>
                </a:cxn>
                <a:cxn ang="0">
                  <a:pos x="109" y="215"/>
                </a:cxn>
                <a:cxn ang="0">
                  <a:pos x="136" y="199"/>
                </a:cxn>
                <a:cxn ang="0">
                  <a:pos x="183" y="199"/>
                </a:cxn>
                <a:cxn ang="0">
                  <a:pos x="201" y="188"/>
                </a:cxn>
                <a:cxn ang="0">
                  <a:pos x="216" y="178"/>
                </a:cxn>
                <a:cxn ang="0">
                  <a:pos x="238" y="167"/>
                </a:cxn>
                <a:cxn ang="0">
                  <a:pos x="272" y="157"/>
                </a:cxn>
                <a:cxn ang="0">
                  <a:pos x="298" y="153"/>
                </a:cxn>
                <a:cxn ang="0">
                  <a:pos x="309" y="145"/>
                </a:cxn>
                <a:cxn ang="0">
                  <a:pos x="277" y="0"/>
                </a:cxn>
                <a:cxn ang="0">
                  <a:pos x="132" y="28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19" y="163"/>
                </a:cxn>
              </a:cxnLst>
              <a:rect l="0" t="0" r="r" b="b"/>
              <a:pathLst>
                <a:path w="309" h="285">
                  <a:moveTo>
                    <a:pt x="19" y="163"/>
                  </a:moveTo>
                  <a:lnTo>
                    <a:pt x="19" y="200"/>
                  </a:lnTo>
                  <a:lnTo>
                    <a:pt x="44" y="231"/>
                  </a:lnTo>
                  <a:lnTo>
                    <a:pt x="18" y="265"/>
                  </a:lnTo>
                  <a:lnTo>
                    <a:pt x="26" y="285"/>
                  </a:lnTo>
                  <a:lnTo>
                    <a:pt x="48" y="275"/>
                  </a:lnTo>
                  <a:lnTo>
                    <a:pt x="72" y="253"/>
                  </a:lnTo>
                  <a:lnTo>
                    <a:pt x="80" y="243"/>
                  </a:lnTo>
                  <a:lnTo>
                    <a:pt x="109" y="215"/>
                  </a:lnTo>
                  <a:lnTo>
                    <a:pt x="136" y="199"/>
                  </a:lnTo>
                  <a:lnTo>
                    <a:pt x="183" y="199"/>
                  </a:lnTo>
                  <a:lnTo>
                    <a:pt x="201" y="188"/>
                  </a:lnTo>
                  <a:lnTo>
                    <a:pt x="216" y="178"/>
                  </a:lnTo>
                  <a:lnTo>
                    <a:pt x="238" y="167"/>
                  </a:lnTo>
                  <a:lnTo>
                    <a:pt x="272" y="157"/>
                  </a:lnTo>
                  <a:lnTo>
                    <a:pt x="298" y="153"/>
                  </a:lnTo>
                  <a:lnTo>
                    <a:pt x="309" y="145"/>
                  </a:lnTo>
                  <a:lnTo>
                    <a:pt x="277" y="0"/>
                  </a:lnTo>
                  <a:lnTo>
                    <a:pt x="132" y="28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19" y="163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4B752D9-EF15-A546-9046-D27B3A06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925" y="2543286"/>
              <a:ext cx="78010" cy="101794"/>
            </a:xfrm>
            <a:custGeom>
              <a:avLst/>
              <a:gdLst/>
              <a:ahLst/>
              <a:cxnLst>
                <a:cxn ang="0">
                  <a:pos x="122" y="76"/>
                </a:cxn>
                <a:cxn ang="0">
                  <a:pos x="117" y="69"/>
                </a:cxn>
                <a:cxn ang="0">
                  <a:pos x="109" y="62"/>
                </a:cxn>
                <a:cxn ang="0">
                  <a:pos x="95" y="55"/>
                </a:cxn>
                <a:cxn ang="0">
                  <a:pos x="89" y="51"/>
                </a:cxn>
                <a:cxn ang="0">
                  <a:pos x="82" y="37"/>
                </a:cxn>
                <a:cxn ang="0">
                  <a:pos x="68" y="22"/>
                </a:cxn>
                <a:cxn ang="0">
                  <a:pos x="54" y="0"/>
                </a:cxn>
                <a:cxn ang="0">
                  <a:pos x="0" y="22"/>
                </a:cxn>
                <a:cxn ang="0">
                  <a:pos x="32" y="167"/>
                </a:cxn>
                <a:cxn ang="0">
                  <a:pos x="43" y="157"/>
                </a:cxn>
                <a:cxn ang="0">
                  <a:pos x="52" y="151"/>
                </a:cxn>
                <a:cxn ang="0">
                  <a:pos x="71" y="140"/>
                </a:cxn>
                <a:cxn ang="0">
                  <a:pos x="71" y="126"/>
                </a:cxn>
                <a:cxn ang="0">
                  <a:pos x="71" y="119"/>
                </a:cxn>
                <a:cxn ang="0">
                  <a:pos x="71" y="104"/>
                </a:cxn>
                <a:cxn ang="0">
                  <a:pos x="71" y="92"/>
                </a:cxn>
                <a:cxn ang="0">
                  <a:pos x="71" y="79"/>
                </a:cxn>
                <a:cxn ang="0">
                  <a:pos x="71" y="74"/>
                </a:cxn>
                <a:cxn ang="0">
                  <a:pos x="78" y="69"/>
                </a:cxn>
                <a:cxn ang="0">
                  <a:pos x="86" y="69"/>
                </a:cxn>
                <a:cxn ang="0">
                  <a:pos x="99" y="74"/>
                </a:cxn>
                <a:cxn ang="0">
                  <a:pos x="103" y="83"/>
                </a:cxn>
                <a:cxn ang="0">
                  <a:pos x="110" y="105"/>
                </a:cxn>
                <a:cxn ang="0">
                  <a:pos x="110" y="110"/>
                </a:cxn>
                <a:cxn ang="0">
                  <a:pos x="120" y="118"/>
                </a:cxn>
                <a:cxn ang="0">
                  <a:pos x="127" y="110"/>
                </a:cxn>
                <a:cxn ang="0">
                  <a:pos x="129" y="105"/>
                </a:cxn>
                <a:cxn ang="0">
                  <a:pos x="131" y="101"/>
                </a:cxn>
                <a:cxn ang="0">
                  <a:pos x="122" y="76"/>
                </a:cxn>
              </a:cxnLst>
              <a:rect l="0" t="0" r="r" b="b"/>
              <a:pathLst>
                <a:path w="131" h="167">
                  <a:moveTo>
                    <a:pt x="122" y="76"/>
                  </a:moveTo>
                  <a:lnTo>
                    <a:pt x="117" y="69"/>
                  </a:lnTo>
                  <a:lnTo>
                    <a:pt x="109" y="62"/>
                  </a:lnTo>
                  <a:lnTo>
                    <a:pt x="95" y="55"/>
                  </a:lnTo>
                  <a:lnTo>
                    <a:pt x="89" y="51"/>
                  </a:lnTo>
                  <a:lnTo>
                    <a:pt x="82" y="37"/>
                  </a:lnTo>
                  <a:lnTo>
                    <a:pt x="68" y="22"/>
                  </a:lnTo>
                  <a:lnTo>
                    <a:pt x="54" y="0"/>
                  </a:lnTo>
                  <a:lnTo>
                    <a:pt x="0" y="22"/>
                  </a:lnTo>
                  <a:lnTo>
                    <a:pt x="32" y="167"/>
                  </a:lnTo>
                  <a:lnTo>
                    <a:pt x="43" y="157"/>
                  </a:lnTo>
                  <a:lnTo>
                    <a:pt x="52" y="151"/>
                  </a:lnTo>
                  <a:lnTo>
                    <a:pt x="71" y="140"/>
                  </a:lnTo>
                  <a:lnTo>
                    <a:pt x="71" y="126"/>
                  </a:lnTo>
                  <a:lnTo>
                    <a:pt x="71" y="119"/>
                  </a:lnTo>
                  <a:lnTo>
                    <a:pt x="71" y="104"/>
                  </a:lnTo>
                  <a:lnTo>
                    <a:pt x="71" y="92"/>
                  </a:lnTo>
                  <a:lnTo>
                    <a:pt x="71" y="79"/>
                  </a:lnTo>
                  <a:lnTo>
                    <a:pt x="71" y="74"/>
                  </a:lnTo>
                  <a:lnTo>
                    <a:pt x="78" y="69"/>
                  </a:lnTo>
                  <a:lnTo>
                    <a:pt x="86" y="69"/>
                  </a:lnTo>
                  <a:lnTo>
                    <a:pt x="99" y="74"/>
                  </a:lnTo>
                  <a:lnTo>
                    <a:pt x="103" y="83"/>
                  </a:lnTo>
                  <a:lnTo>
                    <a:pt x="110" y="105"/>
                  </a:lnTo>
                  <a:lnTo>
                    <a:pt x="110" y="110"/>
                  </a:lnTo>
                  <a:lnTo>
                    <a:pt x="120" y="118"/>
                  </a:lnTo>
                  <a:lnTo>
                    <a:pt x="127" y="110"/>
                  </a:lnTo>
                  <a:lnTo>
                    <a:pt x="129" y="105"/>
                  </a:lnTo>
                  <a:lnTo>
                    <a:pt x="131" y="101"/>
                  </a:lnTo>
                  <a:lnTo>
                    <a:pt x="122" y="7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2568DD9-53DE-BD47-9176-5BAABEA7B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812" y="2417431"/>
              <a:ext cx="351047" cy="188783"/>
            </a:xfrm>
            <a:custGeom>
              <a:avLst/>
              <a:gdLst/>
              <a:ahLst/>
              <a:cxnLst>
                <a:cxn ang="0">
                  <a:pos x="576" y="181"/>
                </a:cxn>
                <a:cxn ang="0">
                  <a:pos x="556" y="161"/>
                </a:cxn>
                <a:cxn ang="0">
                  <a:pos x="530" y="142"/>
                </a:cxn>
                <a:cxn ang="0">
                  <a:pos x="534" y="159"/>
                </a:cxn>
                <a:cxn ang="0">
                  <a:pos x="558" y="192"/>
                </a:cxn>
                <a:cxn ang="0">
                  <a:pos x="523" y="203"/>
                </a:cxn>
                <a:cxn ang="0">
                  <a:pos x="478" y="207"/>
                </a:cxn>
                <a:cxn ang="0">
                  <a:pos x="466" y="193"/>
                </a:cxn>
                <a:cxn ang="0">
                  <a:pos x="444" y="177"/>
                </a:cxn>
                <a:cxn ang="0">
                  <a:pos x="444" y="149"/>
                </a:cxn>
                <a:cxn ang="0">
                  <a:pos x="401" y="120"/>
                </a:cxn>
                <a:cxn ang="0">
                  <a:pos x="376" y="120"/>
                </a:cxn>
                <a:cxn ang="0">
                  <a:pos x="372" y="92"/>
                </a:cxn>
                <a:cxn ang="0">
                  <a:pos x="391" y="70"/>
                </a:cxn>
                <a:cxn ang="0">
                  <a:pos x="417" y="52"/>
                </a:cxn>
                <a:cxn ang="0">
                  <a:pos x="415" y="36"/>
                </a:cxn>
                <a:cxn ang="0">
                  <a:pos x="394" y="36"/>
                </a:cxn>
                <a:cxn ang="0">
                  <a:pos x="372" y="0"/>
                </a:cxn>
                <a:cxn ang="0">
                  <a:pos x="322" y="48"/>
                </a:cxn>
                <a:cxn ang="0">
                  <a:pos x="0" y="111"/>
                </a:cxn>
                <a:cxn ang="0">
                  <a:pos x="0" y="278"/>
                </a:cxn>
                <a:cxn ang="0">
                  <a:pos x="277" y="225"/>
                </a:cxn>
                <a:cxn ang="0">
                  <a:pos x="345" y="225"/>
                </a:cxn>
                <a:cxn ang="0">
                  <a:pos x="366" y="254"/>
                </a:cxn>
                <a:cxn ang="0">
                  <a:pos x="386" y="265"/>
                </a:cxn>
                <a:cxn ang="0">
                  <a:pos x="399" y="279"/>
                </a:cxn>
                <a:cxn ang="0">
                  <a:pos x="408" y="306"/>
                </a:cxn>
                <a:cxn ang="0">
                  <a:pos x="422" y="306"/>
                </a:cxn>
                <a:cxn ang="0">
                  <a:pos x="435" y="274"/>
                </a:cxn>
                <a:cxn ang="0">
                  <a:pos x="453" y="247"/>
                </a:cxn>
                <a:cxn ang="0">
                  <a:pos x="473" y="252"/>
                </a:cxn>
                <a:cxn ang="0">
                  <a:pos x="477" y="281"/>
                </a:cxn>
                <a:cxn ang="0">
                  <a:pos x="503" y="256"/>
                </a:cxn>
                <a:cxn ang="0">
                  <a:pos x="519" y="247"/>
                </a:cxn>
                <a:cxn ang="0">
                  <a:pos x="553" y="239"/>
                </a:cxn>
                <a:cxn ang="0">
                  <a:pos x="581" y="221"/>
                </a:cxn>
                <a:cxn ang="0">
                  <a:pos x="595" y="199"/>
                </a:cxn>
              </a:cxnLst>
              <a:rect l="0" t="0" r="r" b="b"/>
              <a:pathLst>
                <a:path w="595" h="306">
                  <a:moveTo>
                    <a:pt x="587" y="192"/>
                  </a:moveTo>
                  <a:lnTo>
                    <a:pt x="576" y="181"/>
                  </a:lnTo>
                  <a:lnTo>
                    <a:pt x="569" y="172"/>
                  </a:lnTo>
                  <a:lnTo>
                    <a:pt x="556" y="161"/>
                  </a:lnTo>
                  <a:lnTo>
                    <a:pt x="538" y="149"/>
                  </a:lnTo>
                  <a:lnTo>
                    <a:pt x="530" y="142"/>
                  </a:lnTo>
                  <a:lnTo>
                    <a:pt x="527" y="150"/>
                  </a:lnTo>
                  <a:lnTo>
                    <a:pt x="534" y="159"/>
                  </a:lnTo>
                  <a:lnTo>
                    <a:pt x="548" y="179"/>
                  </a:lnTo>
                  <a:lnTo>
                    <a:pt x="558" y="192"/>
                  </a:lnTo>
                  <a:lnTo>
                    <a:pt x="545" y="203"/>
                  </a:lnTo>
                  <a:lnTo>
                    <a:pt x="523" y="203"/>
                  </a:lnTo>
                  <a:lnTo>
                    <a:pt x="488" y="217"/>
                  </a:lnTo>
                  <a:lnTo>
                    <a:pt x="478" y="207"/>
                  </a:lnTo>
                  <a:lnTo>
                    <a:pt x="474" y="199"/>
                  </a:lnTo>
                  <a:lnTo>
                    <a:pt x="466" y="193"/>
                  </a:lnTo>
                  <a:lnTo>
                    <a:pt x="455" y="184"/>
                  </a:lnTo>
                  <a:lnTo>
                    <a:pt x="444" y="177"/>
                  </a:lnTo>
                  <a:lnTo>
                    <a:pt x="452" y="164"/>
                  </a:lnTo>
                  <a:lnTo>
                    <a:pt x="444" y="149"/>
                  </a:lnTo>
                  <a:lnTo>
                    <a:pt x="426" y="134"/>
                  </a:lnTo>
                  <a:lnTo>
                    <a:pt x="401" y="120"/>
                  </a:lnTo>
                  <a:lnTo>
                    <a:pt x="387" y="124"/>
                  </a:lnTo>
                  <a:lnTo>
                    <a:pt x="376" y="120"/>
                  </a:lnTo>
                  <a:lnTo>
                    <a:pt x="372" y="111"/>
                  </a:lnTo>
                  <a:lnTo>
                    <a:pt x="372" y="92"/>
                  </a:lnTo>
                  <a:lnTo>
                    <a:pt x="380" y="78"/>
                  </a:lnTo>
                  <a:lnTo>
                    <a:pt x="391" y="70"/>
                  </a:lnTo>
                  <a:lnTo>
                    <a:pt x="404" y="60"/>
                  </a:lnTo>
                  <a:lnTo>
                    <a:pt x="417" y="52"/>
                  </a:lnTo>
                  <a:lnTo>
                    <a:pt x="422" y="42"/>
                  </a:lnTo>
                  <a:lnTo>
                    <a:pt x="415" y="36"/>
                  </a:lnTo>
                  <a:lnTo>
                    <a:pt x="402" y="36"/>
                  </a:lnTo>
                  <a:lnTo>
                    <a:pt x="394" y="36"/>
                  </a:lnTo>
                  <a:lnTo>
                    <a:pt x="381" y="17"/>
                  </a:lnTo>
                  <a:lnTo>
                    <a:pt x="372" y="0"/>
                  </a:lnTo>
                  <a:lnTo>
                    <a:pt x="333" y="13"/>
                  </a:lnTo>
                  <a:lnTo>
                    <a:pt x="322" y="48"/>
                  </a:lnTo>
                  <a:lnTo>
                    <a:pt x="123" y="96"/>
                  </a:lnTo>
                  <a:lnTo>
                    <a:pt x="0" y="111"/>
                  </a:lnTo>
                  <a:lnTo>
                    <a:pt x="0" y="181"/>
                  </a:lnTo>
                  <a:lnTo>
                    <a:pt x="0" y="278"/>
                  </a:lnTo>
                  <a:lnTo>
                    <a:pt x="132" y="253"/>
                  </a:lnTo>
                  <a:lnTo>
                    <a:pt x="277" y="225"/>
                  </a:lnTo>
                  <a:lnTo>
                    <a:pt x="331" y="203"/>
                  </a:lnTo>
                  <a:lnTo>
                    <a:pt x="345" y="225"/>
                  </a:lnTo>
                  <a:lnTo>
                    <a:pt x="359" y="240"/>
                  </a:lnTo>
                  <a:lnTo>
                    <a:pt x="366" y="254"/>
                  </a:lnTo>
                  <a:lnTo>
                    <a:pt x="372" y="258"/>
                  </a:lnTo>
                  <a:lnTo>
                    <a:pt x="386" y="265"/>
                  </a:lnTo>
                  <a:lnTo>
                    <a:pt x="394" y="272"/>
                  </a:lnTo>
                  <a:lnTo>
                    <a:pt x="399" y="279"/>
                  </a:lnTo>
                  <a:lnTo>
                    <a:pt x="408" y="304"/>
                  </a:lnTo>
                  <a:lnTo>
                    <a:pt x="408" y="306"/>
                  </a:lnTo>
                  <a:lnTo>
                    <a:pt x="415" y="306"/>
                  </a:lnTo>
                  <a:lnTo>
                    <a:pt x="422" y="306"/>
                  </a:lnTo>
                  <a:lnTo>
                    <a:pt x="435" y="292"/>
                  </a:lnTo>
                  <a:lnTo>
                    <a:pt x="435" y="274"/>
                  </a:lnTo>
                  <a:lnTo>
                    <a:pt x="448" y="258"/>
                  </a:lnTo>
                  <a:lnTo>
                    <a:pt x="453" y="247"/>
                  </a:lnTo>
                  <a:lnTo>
                    <a:pt x="465" y="239"/>
                  </a:lnTo>
                  <a:lnTo>
                    <a:pt x="473" y="252"/>
                  </a:lnTo>
                  <a:lnTo>
                    <a:pt x="477" y="272"/>
                  </a:lnTo>
                  <a:lnTo>
                    <a:pt x="477" y="281"/>
                  </a:lnTo>
                  <a:lnTo>
                    <a:pt x="494" y="272"/>
                  </a:lnTo>
                  <a:lnTo>
                    <a:pt x="503" y="256"/>
                  </a:lnTo>
                  <a:lnTo>
                    <a:pt x="503" y="247"/>
                  </a:lnTo>
                  <a:lnTo>
                    <a:pt x="519" y="247"/>
                  </a:lnTo>
                  <a:lnTo>
                    <a:pt x="533" y="239"/>
                  </a:lnTo>
                  <a:lnTo>
                    <a:pt x="553" y="239"/>
                  </a:lnTo>
                  <a:lnTo>
                    <a:pt x="565" y="225"/>
                  </a:lnTo>
                  <a:lnTo>
                    <a:pt x="581" y="221"/>
                  </a:lnTo>
                  <a:lnTo>
                    <a:pt x="592" y="213"/>
                  </a:lnTo>
                  <a:lnTo>
                    <a:pt x="595" y="199"/>
                  </a:lnTo>
                  <a:lnTo>
                    <a:pt x="587" y="192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4540D2-3580-F948-8BF2-A652EF1DB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849" y="2593258"/>
              <a:ext cx="33686" cy="24060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1" y="38"/>
                </a:cxn>
                <a:cxn ang="0">
                  <a:pos x="46" y="24"/>
                </a:cxn>
                <a:cxn ang="0">
                  <a:pos x="56" y="16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29"/>
                </a:cxn>
                <a:cxn ang="0">
                  <a:pos x="13" y="38"/>
                </a:cxn>
              </a:cxnLst>
              <a:rect l="0" t="0" r="r" b="b"/>
              <a:pathLst>
                <a:path w="56" h="38">
                  <a:moveTo>
                    <a:pt x="13" y="38"/>
                  </a:moveTo>
                  <a:lnTo>
                    <a:pt x="31" y="38"/>
                  </a:lnTo>
                  <a:lnTo>
                    <a:pt x="46" y="24"/>
                  </a:lnTo>
                  <a:lnTo>
                    <a:pt x="56" y="1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29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104D012-D59A-0646-968B-B83954CA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4067" y="2719113"/>
              <a:ext cx="134745" cy="320189"/>
            </a:xfrm>
            <a:custGeom>
              <a:avLst/>
              <a:gdLst/>
              <a:ahLst/>
              <a:cxnLst>
                <a:cxn ang="0">
                  <a:pos x="198" y="71"/>
                </a:cxn>
                <a:cxn ang="0">
                  <a:pos x="198" y="52"/>
                </a:cxn>
                <a:cxn ang="0">
                  <a:pos x="186" y="36"/>
                </a:cxn>
                <a:cxn ang="0">
                  <a:pos x="115" y="14"/>
                </a:cxn>
                <a:cxn ang="0">
                  <a:pos x="41" y="0"/>
                </a:cxn>
                <a:cxn ang="0">
                  <a:pos x="37" y="14"/>
                </a:cxn>
                <a:cxn ang="0">
                  <a:pos x="32" y="36"/>
                </a:cxn>
                <a:cxn ang="0">
                  <a:pos x="18" y="50"/>
                </a:cxn>
                <a:cxn ang="0">
                  <a:pos x="7" y="77"/>
                </a:cxn>
                <a:cxn ang="0">
                  <a:pos x="9" y="110"/>
                </a:cxn>
                <a:cxn ang="0">
                  <a:pos x="11" y="138"/>
                </a:cxn>
                <a:cxn ang="0">
                  <a:pos x="8" y="167"/>
                </a:cxn>
                <a:cxn ang="0">
                  <a:pos x="26" y="177"/>
                </a:cxn>
                <a:cxn ang="0">
                  <a:pos x="43" y="188"/>
                </a:cxn>
                <a:cxn ang="0">
                  <a:pos x="57" y="211"/>
                </a:cxn>
                <a:cxn ang="0">
                  <a:pos x="79" y="231"/>
                </a:cxn>
                <a:cxn ang="0">
                  <a:pos x="108" y="250"/>
                </a:cxn>
                <a:cxn ang="0">
                  <a:pos x="108" y="260"/>
                </a:cxn>
                <a:cxn ang="0">
                  <a:pos x="93" y="292"/>
                </a:cxn>
                <a:cxn ang="0">
                  <a:pos x="55" y="321"/>
                </a:cxn>
                <a:cxn ang="0">
                  <a:pos x="15" y="351"/>
                </a:cxn>
                <a:cxn ang="0">
                  <a:pos x="5" y="369"/>
                </a:cxn>
                <a:cxn ang="0">
                  <a:pos x="0" y="397"/>
                </a:cxn>
                <a:cxn ang="0">
                  <a:pos x="3" y="414"/>
                </a:cxn>
                <a:cxn ang="0">
                  <a:pos x="14" y="435"/>
                </a:cxn>
                <a:cxn ang="0">
                  <a:pos x="40" y="456"/>
                </a:cxn>
                <a:cxn ang="0">
                  <a:pos x="62" y="465"/>
                </a:cxn>
                <a:cxn ang="0">
                  <a:pos x="83" y="475"/>
                </a:cxn>
                <a:cxn ang="0">
                  <a:pos x="102" y="469"/>
                </a:cxn>
                <a:cxn ang="0">
                  <a:pos x="127" y="475"/>
                </a:cxn>
                <a:cxn ang="0">
                  <a:pos x="136" y="475"/>
                </a:cxn>
                <a:cxn ang="0">
                  <a:pos x="129" y="493"/>
                </a:cxn>
                <a:cxn ang="0">
                  <a:pos x="130" y="512"/>
                </a:cxn>
                <a:cxn ang="0">
                  <a:pos x="136" y="518"/>
                </a:cxn>
                <a:cxn ang="0">
                  <a:pos x="144" y="518"/>
                </a:cxn>
                <a:cxn ang="0">
                  <a:pos x="148" y="482"/>
                </a:cxn>
                <a:cxn ang="0">
                  <a:pos x="152" y="469"/>
                </a:cxn>
                <a:cxn ang="0">
                  <a:pos x="166" y="453"/>
                </a:cxn>
                <a:cxn ang="0">
                  <a:pos x="191" y="426"/>
                </a:cxn>
                <a:cxn ang="0">
                  <a:pos x="200" y="383"/>
                </a:cxn>
                <a:cxn ang="0">
                  <a:pos x="200" y="358"/>
                </a:cxn>
                <a:cxn ang="0">
                  <a:pos x="218" y="338"/>
                </a:cxn>
                <a:cxn ang="0">
                  <a:pos x="222" y="292"/>
                </a:cxn>
                <a:cxn ang="0">
                  <a:pos x="229" y="264"/>
                </a:cxn>
                <a:cxn ang="0">
                  <a:pos x="229" y="221"/>
                </a:cxn>
                <a:cxn ang="0">
                  <a:pos x="229" y="196"/>
                </a:cxn>
                <a:cxn ang="0">
                  <a:pos x="218" y="167"/>
                </a:cxn>
                <a:cxn ang="0">
                  <a:pos x="195" y="161"/>
                </a:cxn>
                <a:cxn ang="0">
                  <a:pos x="184" y="161"/>
                </a:cxn>
                <a:cxn ang="0">
                  <a:pos x="186" y="136"/>
                </a:cxn>
                <a:cxn ang="0">
                  <a:pos x="202" y="110"/>
                </a:cxn>
                <a:cxn ang="0">
                  <a:pos x="211" y="97"/>
                </a:cxn>
                <a:cxn ang="0">
                  <a:pos x="205" y="95"/>
                </a:cxn>
                <a:cxn ang="0">
                  <a:pos x="198" y="71"/>
                </a:cxn>
              </a:cxnLst>
              <a:rect l="0" t="0" r="r" b="b"/>
              <a:pathLst>
                <a:path w="229" h="518">
                  <a:moveTo>
                    <a:pt x="198" y="71"/>
                  </a:moveTo>
                  <a:lnTo>
                    <a:pt x="198" y="52"/>
                  </a:lnTo>
                  <a:lnTo>
                    <a:pt x="186" y="36"/>
                  </a:lnTo>
                  <a:lnTo>
                    <a:pt x="115" y="14"/>
                  </a:lnTo>
                  <a:lnTo>
                    <a:pt x="41" y="0"/>
                  </a:lnTo>
                  <a:lnTo>
                    <a:pt x="37" y="14"/>
                  </a:lnTo>
                  <a:lnTo>
                    <a:pt x="32" y="36"/>
                  </a:lnTo>
                  <a:lnTo>
                    <a:pt x="18" y="50"/>
                  </a:lnTo>
                  <a:lnTo>
                    <a:pt x="7" y="77"/>
                  </a:lnTo>
                  <a:lnTo>
                    <a:pt x="9" y="110"/>
                  </a:lnTo>
                  <a:lnTo>
                    <a:pt x="11" y="138"/>
                  </a:lnTo>
                  <a:lnTo>
                    <a:pt x="8" y="167"/>
                  </a:lnTo>
                  <a:lnTo>
                    <a:pt x="26" y="177"/>
                  </a:lnTo>
                  <a:lnTo>
                    <a:pt x="43" y="188"/>
                  </a:lnTo>
                  <a:lnTo>
                    <a:pt x="57" y="211"/>
                  </a:lnTo>
                  <a:lnTo>
                    <a:pt x="79" y="231"/>
                  </a:lnTo>
                  <a:lnTo>
                    <a:pt x="108" y="250"/>
                  </a:lnTo>
                  <a:lnTo>
                    <a:pt x="108" y="260"/>
                  </a:lnTo>
                  <a:lnTo>
                    <a:pt x="93" y="292"/>
                  </a:lnTo>
                  <a:lnTo>
                    <a:pt x="55" y="321"/>
                  </a:lnTo>
                  <a:lnTo>
                    <a:pt x="15" y="351"/>
                  </a:lnTo>
                  <a:lnTo>
                    <a:pt x="5" y="369"/>
                  </a:lnTo>
                  <a:lnTo>
                    <a:pt x="0" y="397"/>
                  </a:lnTo>
                  <a:lnTo>
                    <a:pt x="3" y="414"/>
                  </a:lnTo>
                  <a:lnTo>
                    <a:pt x="14" y="435"/>
                  </a:lnTo>
                  <a:lnTo>
                    <a:pt x="40" y="456"/>
                  </a:lnTo>
                  <a:lnTo>
                    <a:pt x="62" y="465"/>
                  </a:lnTo>
                  <a:lnTo>
                    <a:pt x="83" y="475"/>
                  </a:lnTo>
                  <a:lnTo>
                    <a:pt x="102" y="469"/>
                  </a:lnTo>
                  <a:lnTo>
                    <a:pt x="127" y="475"/>
                  </a:lnTo>
                  <a:lnTo>
                    <a:pt x="136" y="475"/>
                  </a:lnTo>
                  <a:lnTo>
                    <a:pt x="129" y="493"/>
                  </a:lnTo>
                  <a:lnTo>
                    <a:pt x="130" y="512"/>
                  </a:lnTo>
                  <a:lnTo>
                    <a:pt x="136" y="518"/>
                  </a:lnTo>
                  <a:lnTo>
                    <a:pt x="144" y="518"/>
                  </a:lnTo>
                  <a:lnTo>
                    <a:pt x="148" y="482"/>
                  </a:lnTo>
                  <a:lnTo>
                    <a:pt x="152" y="469"/>
                  </a:lnTo>
                  <a:lnTo>
                    <a:pt x="166" y="453"/>
                  </a:lnTo>
                  <a:lnTo>
                    <a:pt x="191" y="426"/>
                  </a:lnTo>
                  <a:lnTo>
                    <a:pt x="200" y="383"/>
                  </a:lnTo>
                  <a:lnTo>
                    <a:pt x="200" y="358"/>
                  </a:lnTo>
                  <a:lnTo>
                    <a:pt x="218" y="338"/>
                  </a:lnTo>
                  <a:lnTo>
                    <a:pt x="222" y="292"/>
                  </a:lnTo>
                  <a:lnTo>
                    <a:pt x="229" y="264"/>
                  </a:lnTo>
                  <a:lnTo>
                    <a:pt x="229" y="221"/>
                  </a:lnTo>
                  <a:lnTo>
                    <a:pt x="229" y="196"/>
                  </a:lnTo>
                  <a:lnTo>
                    <a:pt x="218" y="167"/>
                  </a:lnTo>
                  <a:lnTo>
                    <a:pt x="195" y="161"/>
                  </a:lnTo>
                  <a:lnTo>
                    <a:pt x="184" y="161"/>
                  </a:lnTo>
                  <a:lnTo>
                    <a:pt x="186" y="136"/>
                  </a:lnTo>
                  <a:lnTo>
                    <a:pt x="202" y="110"/>
                  </a:lnTo>
                  <a:lnTo>
                    <a:pt x="211" y="97"/>
                  </a:lnTo>
                  <a:lnTo>
                    <a:pt x="205" y="95"/>
                  </a:lnTo>
                  <a:lnTo>
                    <a:pt x="198" y="71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AD54D8B-CA5F-2B43-BA22-BC30C02C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72" y="2939359"/>
              <a:ext cx="104604" cy="183229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43" y="40"/>
                </a:cxn>
                <a:cxn ang="0">
                  <a:pos x="48" y="12"/>
                </a:cxn>
                <a:cxn ang="0">
                  <a:pos x="52" y="4"/>
                </a:cxn>
                <a:cxn ang="0">
                  <a:pos x="47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7" y="11"/>
                </a:cxn>
                <a:cxn ang="0">
                  <a:pos x="0" y="29"/>
                </a:cxn>
                <a:cxn ang="0">
                  <a:pos x="64" y="296"/>
                </a:cxn>
                <a:cxn ang="0">
                  <a:pos x="176" y="279"/>
                </a:cxn>
                <a:cxn ang="0">
                  <a:pos x="169" y="241"/>
                </a:cxn>
                <a:cxn ang="0">
                  <a:pos x="157" y="219"/>
                </a:cxn>
                <a:cxn ang="0">
                  <a:pos x="145" y="205"/>
                </a:cxn>
                <a:cxn ang="0">
                  <a:pos x="136" y="201"/>
                </a:cxn>
                <a:cxn ang="0">
                  <a:pos x="122" y="189"/>
                </a:cxn>
                <a:cxn ang="0">
                  <a:pos x="107" y="173"/>
                </a:cxn>
                <a:cxn ang="0">
                  <a:pos x="94" y="155"/>
                </a:cxn>
                <a:cxn ang="0">
                  <a:pos x="83" y="130"/>
                </a:cxn>
                <a:cxn ang="0">
                  <a:pos x="70" y="108"/>
                </a:cxn>
                <a:cxn ang="0">
                  <a:pos x="82" y="97"/>
                </a:cxn>
                <a:cxn ang="0">
                  <a:pos x="57" y="78"/>
                </a:cxn>
                <a:cxn ang="0">
                  <a:pos x="46" y="57"/>
                </a:cxn>
              </a:cxnLst>
              <a:rect l="0" t="0" r="r" b="b"/>
              <a:pathLst>
                <a:path w="176" h="296">
                  <a:moveTo>
                    <a:pt x="46" y="57"/>
                  </a:moveTo>
                  <a:lnTo>
                    <a:pt x="43" y="40"/>
                  </a:lnTo>
                  <a:lnTo>
                    <a:pt x="48" y="12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7" y="11"/>
                  </a:lnTo>
                  <a:lnTo>
                    <a:pt x="0" y="29"/>
                  </a:lnTo>
                  <a:lnTo>
                    <a:pt x="64" y="296"/>
                  </a:lnTo>
                  <a:lnTo>
                    <a:pt x="176" y="279"/>
                  </a:lnTo>
                  <a:lnTo>
                    <a:pt x="169" y="241"/>
                  </a:lnTo>
                  <a:lnTo>
                    <a:pt x="157" y="219"/>
                  </a:lnTo>
                  <a:lnTo>
                    <a:pt x="145" y="205"/>
                  </a:lnTo>
                  <a:lnTo>
                    <a:pt x="136" y="201"/>
                  </a:lnTo>
                  <a:lnTo>
                    <a:pt x="122" y="189"/>
                  </a:lnTo>
                  <a:lnTo>
                    <a:pt x="107" y="173"/>
                  </a:lnTo>
                  <a:lnTo>
                    <a:pt x="94" y="155"/>
                  </a:lnTo>
                  <a:lnTo>
                    <a:pt x="83" y="130"/>
                  </a:lnTo>
                  <a:lnTo>
                    <a:pt x="70" y="108"/>
                  </a:lnTo>
                  <a:lnTo>
                    <a:pt x="82" y="97"/>
                  </a:lnTo>
                  <a:lnTo>
                    <a:pt x="57" y="78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CE2B394-EFAF-0142-B12C-BDFF63DB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995" y="2633975"/>
              <a:ext cx="609899" cy="412730"/>
            </a:xfrm>
            <a:custGeom>
              <a:avLst/>
              <a:gdLst/>
              <a:ahLst/>
              <a:cxnLst>
                <a:cxn ang="0">
                  <a:pos x="901" y="497"/>
                </a:cxn>
                <a:cxn ang="0">
                  <a:pos x="907" y="497"/>
                </a:cxn>
                <a:cxn ang="0">
                  <a:pos x="927" y="497"/>
                </a:cxn>
                <a:cxn ang="0">
                  <a:pos x="932" y="501"/>
                </a:cxn>
                <a:cxn ang="0">
                  <a:pos x="938" y="491"/>
                </a:cxn>
                <a:cxn ang="0">
                  <a:pos x="978" y="461"/>
                </a:cxn>
                <a:cxn ang="0">
                  <a:pos x="1016" y="432"/>
                </a:cxn>
                <a:cxn ang="0">
                  <a:pos x="1031" y="400"/>
                </a:cxn>
                <a:cxn ang="0">
                  <a:pos x="1031" y="390"/>
                </a:cxn>
                <a:cxn ang="0">
                  <a:pos x="1002" y="371"/>
                </a:cxn>
                <a:cxn ang="0">
                  <a:pos x="980" y="351"/>
                </a:cxn>
                <a:cxn ang="0">
                  <a:pos x="966" y="328"/>
                </a:cxn>
                <a:cxn ang="0">
                  <a:pos x="949" y="317"/>
                </a:cxn>
                <a:cxn ang="0">
                  <a:pos x="931" y="307"/>
                </a:cxn>
                <a:cxn ang="0">
                  <a:pos x="934" y="278"/>
                </a:cxn>
                <a:cxn ang="0">
                  <a:pos x="932" y="250"/>
                </a:cxn>
                <a:cxn ang="0">
                  <a:pos x="930" y="217"/>
                </a:cxn>
                <a:cxn ang="0">
                  <a:pos x="941" y="190"/>
                </a:cxn>
                <a:cxn ang="0">
                  <a:pos x="955" y="176"/>
                </a:cxn>
                <a:cxn ang="0">
                  <a:pos x="960" y="154"/>
                </a:cxn>
                <a:cxn ang="0">
                  <a:pos x="964" y="140"/>
                </a:cxn>
                <a:cxn ang="0">
                  <a:pos x="978" y="114"/>
                </a:cxn>
                <a:cxn ang="0">
                  <a:pos x="962" y="103"/>
                </a:cxn>
                <a:cxn ang="0">
                  <a:pos x="946" y="101"/>
                </a:cxn>
                <a:cxn ang="0">
                  <a:pos x="931" y="92"/>
                </a:cxn>
                <a:cxn ang="0">
                  <a:pos x="910" y="57"/>
                </a:cxn>
                <a:cxn ang="0">
                  <a:pos x="887" y="33"/>
                </a:cxn>
                <a:cxn ang="0">
                  <a:pos x="842" y="0"/>
                </a:cxn>
                <a:cxn ang="0">
                  <a:pos x="130" y="129"/>
                </a:cxn>
                <a:cxn ang="0">
                  <a:pos x="116" y="75"/>
                </a:cxn>
                <a:cxn ang="0">
                  <a:pos x="82" y="99"/>
                </a:cxn>
                <a:cxn ang="0">
                  <a:pos x="55" y="117"/>
                </a:cxn>
                <a:cxn ang="0">
                  <a:pos x="25" y="137"/>
                </a:cxn>
                <a:cxn ang="0">
                  <a:pos x="0" y="157"/>
                </a:cxn>
                <a:cxn ang="0">
                  <a:pos x="83" y="669"/>
                </a:cxn>
                <a:cxn ang="0">
                  <a:pos x="880" y="526"/>
                </a:cxn>
                <a:cxn ang="0">
                  <a:pos x="887" y="508"/>
                </a:cxn>
                <a:cxn ang="0">
                  <a:pos x="901" y="497"/>
                </a:cxn>
              </a:cxnLst>
              <a:rect l="0" t="0" r="r" b="b"/>
              <a:pathLst>
                <a:path w="1031" h="669">
                  <a:moveTo>
                    <a:pt x="901" y="497"/>
                  </a:moveTo>
                  <a:lnTo>
                    <a:pt x="907" y="497"/>
                  </a:lnTo>
                  <a:lnTo>
                    <a:pt x="927" y="497"/>
                  </a:lnTo>
                  <a:lnTo>
                    <a:pt x="932" y="501"/>
                  </a:lnTo>
                  <a:lnTo>
                    <a:pt x="938" y="491"/>
                  </a:lnTo>
                  <a:lnTo>
                    <a:pt x="978" y="461"/>
                  </a:lnTo>
                  <a:lnTo>
                    <a:pt x="1016" y="432"/>
                  </a:lnTo>
                  <a:lnTo>
                    <a:pt x="1031" y="400"/>
                  </a:lnTo>
                  <a:lnTo>
                    <a:pt x="1031" y="390"/>
                  </a:lnTo>
                  <a:lnTo>
                    <a:pt x="1002" y="371"/>
                  </a:lnTo>
                  <a:lnTo>
                    <a:pt x="980" y="351"/>
                  </a:lnTo>
                  <a:lnTo>
                    <a:pt x="966" y="328"/>
                  </a:lnTo>
                  <a:lnTo>
                    <a:pt x="949" y="317"/>
                  </a:lnTo>
                  <a:lnTo>
                    <a:pt x="931" y="307"/>
                  </a:lnTo>
                  <a:lnTo>
                    <a:pt x="934" y="278"/>
                  </a:lnTo>
                  <a:lnTo>
                    <a:pt x="932" y="250"/>
                  </a:lnTo>
                  <a:lnTo>
                    <a:pt x="930" y="217"/>
                  </a:lnTo>
                  <a:lnTo>
                    <a:pt x="941" y="190"/>
                  </a:lnTo>
                  <a:lnTo>
                    <a:pt x="955" y="176"/>
                  </a:lnTo>
                  <a:lnTo>
                    <a:pt x="960" y="154"/>
                  </a:lnTo>
                  <a:lnTo>
                    <a:pt x="964" y="140"/>
                  </a:lnTo>
                  <a:lnTo>
                    <a:pt x="978" y="114"/>
                  </a:lnTo>
                  <a:lnTo>
                    <a:pt x="962" y="103"/>
                  </a:lnTo>
                  <a:lnTo>
                    <a:pt x="946" y="101"/>
                  </a:lnTo>
                  <a:lnTo>
                    <a:pt x="931" y="92"/>
                  </a:lnTo>
                  <a:lnTo>
                    <a:pt x="910" y="57"/>
                  </a:lnTo>
                  <a:lnTo>
                    <a:pt x="887" y="33"/>
                  </a:lnTo>
                  <a:lnTo>
                    <a:pt x="842" y="0"/>
                  </a:lnTo>
                  <a:lnTo>
                    <a:pt x="130" y="129"/>
                  </a:lnTo>
                  <a:lnTo>
                    <a:pt x="116" y="75"/>
                  </a:lnTo>
                  <a:lnTo>
                    <a:pt x="82" y="99"/>
                  </a:lnTo>
                  <a:lnTo>
                    <a:pt x="55" y="117"/>
                  </a:lnTo>
                  <a:lnTo>
                    <a:pt x="25" y="137"/>
                  </a:lnTo>
                  <a:lnTo>
                    <a:pt x="0" y="157"/>
                  </a:lnTo>
                  <a:lnTo>
                    <a:pt x="83" y="669"/>
                  </a:lnTo>
                  <a:lnTo>
                    <a:pt x="880" y="526"/>
                  </a:lnTo>
                  <a:lnTo>
                    <a:pt x="887" y="508"/>
                  </a:lnTo>
                  <a:lnTo>
                    <a:pt x="901" y="4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ED4E6BA-2575-1844-9140-BF4A42B76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327" y="4290450"/>
              <a:ext cx="944989" cy="775488"/>
            </a:xfrm>
            <a:custGeom>
              <a:avLst/>
              <a:gdLst/>
              <a:ahLst/>
              <a:cxnLst>
                <a:cxn ang="0">
                  <a:pos x="1099" y="4"/>
                </a:cxn>
                <a:cxn ang="0">
                  <a:pos x="1158" y="57"/>
                </a:cxn>
                <a:cxn ang="0">
                  <a:pos x="1223" y="168"/>
                </a:cxn>
                <a:cxn ang="0">
                  <a:pos x="1321" y="346"/>
                </a:cxn>
                <a:cxn ang="0">
                  <a:pos x="1421" y="466"/>
                </a:cxn>
                <a:cxn ang="0">
                  <a:pos x="1407" y="475"/>
                </a:cxn>
                <a:cxn ang="0">
                  <a:pos x="1471" y="640"/>
                </a:cxn>
                <a:cxn ang="0">
                  <a:pos x="1566" y="797"/>
                </a:cxn>
                <a:cxn ang="0">
                  <a:pos x="1598" y="966"/>
                </a:cxn>
                <a:cxn ang="0">
                  <a:pos x="1582" y="1080"/>
                </a:cxn>
                <a:cxn ang="0">
                  <a:pos x="1578" y="1159"/>
                </a:cxn>
                <a:cxn ang="0">
                  <a:pos x="1535" y="1249"/>
                </a:cxn>
                <a:cxn ang="0">
                  <a:pos x="1539" y="1219"/>
                </a:cxn>
                <a:cxn ang="0">
                  <a:pos x="1502" y="1213"/>
                </a:cxn>
                <a:cxn ang="0">
                  <a:pos x="1446" y="1224"/>
                </a:cxn>
                <a:cxn ang="0">
                  <a:pos x="1402" y="1217"/>
                </a:cxn>
                <a:cxn ang="0">
                  <a:pos x="1402" y="1197"/>
                </a:cxn>
                <a:cxn ang="0">
                  <a:pos x="1442" y="1188"/>
                </a:cxn>
                <a:cxn ang="0">
                  <a:pos x="1385" y="1170"/>
                </a:cxn>
                <a:cxn ang="0">
                  <a:pos x="1344" y="1097"/>
                </a:cxn>
                <a:cxn ang="0">
                  <a:pos x="1278" y="1063"/>
                </a:cxn>
                <a:cxn ang="0">
                  <a:pos x="1223" y="972"/>
                </a:cxn>
                <a:cxn ang="0">
                  <a:pos x="1188" y="933"/>
                </a:cxn>
                <a:cxn ang="0">
                  <a:pos x="1176" y="883"/>
                </a:cxn>
                <a:cxn ang="0">
                  <a:pos x="1145" y="869"/>
                </a:cxn>
                <a:cxn ang="0">
                  <a:pos x="1123" y="891"/>
                </a:cxn>
                <a:cxn ang="0">
                  <a:pos x="1063" y="812"/>
                </a:cxn>
                <a:cxn ang="0">
                  <a:pos x="1051" y="775"/>
                </a:cxn>
                <a:cxn ang="0">
                  <a:pos x="1063" y="716"/>
                </a:cxn>
                <a:cxn ang="0">
                  <a:pos x="1065" y="668"/>
                </a:cxn>
                <a:cxn ang="0">
                  <a:pos x="1045" y="669"/>
                </a:cxn>
                <a:cxn ang="0">
                  <a:pos x="1026" y="658"/>
                </a:cxn>
                <a:cxn ang="0">
                  <a:pos x="1040" y="702"/>
                </a:cxn>
                <a:cxn ang="0">
                  <a:pos x="1017" y="711"/>
                </a:cxn>
                <a:cxn ang="0">
                  <a:pos x="984" y="659"/>
                </a:cxn>
                <a:cxn ang="0">
                  <a:pos x="995" y="584"/>
                </a:cxn>
                <a:cxn ang="0">
                  <a:pos x="998" y="475"/>
                </a:cxn>
                <a:cxn ang="0">
                  <a:pos x="952" y="400"/>
                </a:cxn>
                <a:cxn ang="0">
                  <a:pos x="895" y="371"/>
                </a:cxn>
                <a:cxn ang="0">
                  <a:pos x="834" y="329"/>
                </a:cxn>
                <a:cxn ang="0">
                  <a:pos x="783" y="265"/>
                </a:cxn>
                <a:cxn ang="0">
                  <a:pos x="714" y="215"/>
                </a:cxn>
                <a:cxn ang="0">
                  <a:pos x="643" y="219"/>
                </a:cxn>
                <a:cxn ang="0">
                  <a:pos x="634" y="262"/>
                </a:cxn>
                <a:cxn ang="0">
                  <a:pos x="585" y="272"/>
                </a:cxn>
                <a:cxn ang="0">
                  <a:pos x="457" y="325"/>
                </a:cxn>
                <a:cxn ang="0">
                  <a:pos x="421" y="268"/>
                </a:cxn>
                <a:cxn ang="0">
                  <a:pos x="417" y="239"/>
                </a:cxn>
                <a:cxn ang="0">
                  <a:pos x="389" y="214"/>
                </a:cxn>
                <a:cxn ang="0">
                  <a:pos x="390" y="197"/>
                </a:cxn>
                <a:cxn ang="0">
                  <a:pos x="376" y="208"/>
                </a:cxn>
                <a:cxn ang="0">
                  <a:pos x="349" y="214"/>
                </a:cxn>
                <a:cxn ang="0">
                  <a:pos x="353" y="239"/>
                </a:cxn>
                <a:cxn ang="0">
                  <a:pos x="290" y="207"/>
                </a:cxn>
                <a:cxn ang="0">
                  <a:pos x="210" y="186"/>
                </a:cxn>
                <a:cxn ang="0">
                  <a:pos x="102" y="194"/>
                </a:cxn>
                <a:cxn ang="0">
                  <a:pos x="38" y="175"/>
                </a:cxn>
                <a:cxn ang="0">
                  <a:pos x="0" y="114"/>
                </a:cxn>
                <a:cxn ang="0">
                  <a:pos x="49" y="81"/>
                </a:cxn>
                <a:cxn ang="0">
                  <a:pos x="533" y="95"/>
                </a:cxn>
                <a:cxn ang="0">
                  <a:pos x="1077" y="108"/>
                </a:cxn>
              </a:cxnLst>
              <a:rect l="0" t="0" r="r" b="b"/>
              <a:pathLst>
                <a:path w="1598" h="1256">
                  <a:moveTo>
                    <a:pt x="1066" y="0"/>
                  </a:moveTo>
                  <a:lnTo>
                    <a:pt x="1063" y="0"/>
                  </a:lnTo>
                  <a:lnTo>
                    <a:pt x="1099" y="4"/>
                  </a:lnTo>
                  <a:lnTo>
                    <a:pt x="1144" y="13"/>
                  </a:lnTo>
                  <a:lnTo>
                    <a:pt x="1152" y="42"/>
                  </a:lnTo>
                  <a:lnTo>
                    <a:pt x="1158" y="57"/>
                  </a:lnTo>
                  <a:lnTo>
                    <a:pt x="1174" y="71"/>
                  </a:lnTo>
                  <a:lnTo>
                    <a:pt x="1196" y="96"/>
                  </a:lnTo>
                  <a:lnTo>
                    <a:pt x="1223" y="168"/>
                  </a:lnTo>
                  <a:lnTo>
                    <a:pt x="1258" y="224"/>
                  </a:lnTo>
                  <a:lnTo>
                    <a:pt x="1296" y="304"/>
                  </a:lnTo>
                  <a:lnTo>
                    <a:pt x="1321" y="346"/>
                  </a:lnTo>
                  <a:lnTo>
                    <a:pt x="1378" y="423"/>
                  </a:lnTo>
                  <a:lnTo>
                    <a:pt x="1406" y="448"/>
                  </a:lnTo>
                  <a:lnTo>
                    <a:pt x="1421" y="466"/>
                  </a:lnTo>
                  <a:lnTo>
                    <a:pt x="1425" y="480"/>
                  </a:lnTo>
                  <a:lnTo>
                    <a:pt x="1419" y="530"/>
                  </a:lnTo>
                  <a:lnTo>
                    <a:pt x="1407" y="475"/>
                  </a:lnTo>
                  <a:lnTo>
                    <a:pt x="1400" y="530"/>
                  </a:lnTo>
                  <a:lnTo>
                    <a:pt x="1431" y="587"/>
                  </a:lnTo>
                  <a:lnTo>
                    <a:pt x="1471" y="640"/>
                  </a:lnTo>
                  <a:lnTo>
                    <a:pt x="1507" y="712"/>
                  </a:lnTo>
                  <a:lnTo>
                    <a:pt x="1534" y="755"/>
                  </a:lnTo>
                  <a:lnTo>
                    <a:pt x="1566" y="797"/>
                  </a:lnTo>
                  <a:lnTo>
                    <a:pt x="1586" y="843"/>
                  </a:lnTo>
                  <a:lnTo>
                    <a:pt x="1598" y="927"/>
                  </a:lnTo>
                  <a:lnTo>
                    <a:pt x="1598" y="966"/>
                  </a:lnTo>
                  <a:lnTo>
                    <a:pt x="1598" y="1017"/>
                  </a:lnTo>
                  <a:lnTo>
                    <a:pt x="1598" y="1062"/>
                  </a:lnTo>
                  <a:lnTo>
                    <a:pt x="1582" y="1080"/>
                  </a:lnTo>
                  <a:lnTo>
                    <a:pt x="1568" y="1102"/>
                  </a:lnTo>
                  <a:lnTo>
                    <a:pt x="1568" y="1126"/>
                  </a:lnTo>
                  <a:lnTo>
                    <a:pt x="1578" y="1159"/>
                  </a:lnTo>
                  <a:lnTo>
                    <a:pt x="1567" y="1202"/>
                  </a:lnTo>
                  <a:lnTo>
                    <a:pt x="1555" y="1237"/>
                  </a:lnTo>
                  <a:lnTo>
                    <a:pt x="1535" y="1249"/>
                  </a:lnTo>
                  <a:lnTo>
                    <a:pt x="1523" y="1256"/>
                  </a:lnTo>
                  <a:lnTo>
                    <a:pt x="1532" y="1233"/>
                  </a:lnTo>
                  <a:lnTo>
                    <a:pt x="1539" y="1219"/>
                  </a:lnTo>
                  <a:lnTo>
                    <a:pt x="1546" y="1197"/>
                  </a:lnTo>
                  <a:lnTo>
                    <a:pt x="1535" y="1198"/>
                  </a:lnTo>
                  <a:lnTo>
                    <a:pt x="1502" y="1213"/>
                  </a:lnTo>
                  <a:lnTo>
                    <a:pt x="1481" y="1220"/>
                  </a:lnTo>
                  <a:lnTo>
                    <a:pt x="1467" y="1215"/>
                  </a:lnTo>
                  <a:lnTo>
                    <a:pt x="1446" y="1224"/>
                  </a:lnTo>
                  <a:lnTo>
                    <a:pt x="1435" y="1233"/>
                  </a:lnTo>
                  <a:lnTo>
                    <a:pt x="1419" y="1230"/>
                  </a:lnTo>
                  <a:lnTo>
                    <a:pt x="1402" y="1217"/>
                  </a:lnTo>
                  <a:lnTo>
                    <a:pt x="1388" y="1206"/>
                  </a:lnTo>
                  <a:lnTo>
                    <a:pt x="1395" y="1198"/>
                  </a:lnTo>
                  <a:lnTo>
                    <a:pt x="1402" y="1197"/>
                  </a:lnTo>
                  <a:lnTo>
                    <a:pt x="1435" y="1201"/>
                  </a:lnTo>
                  <a:lnTo>
                    <a:pt x="1446" y="1198"/>
                  </a:lnTo>
                  <a:lnTo>
                    <a:pt x="1442" y="1188"/>
                  </a:lnTo>
                  <a:lnTo>
                    <a:pt x="1430" y="1180"/>
                  </a:lnTo>
                  <a:lnTo>
                    <a:pt x="1406" y="1181"/>
                  </a:lnTo>
                  <a:lnTo>
                    <a:pt x="1385" y="1170"/>
                  </a:lnTo>
                  <a:lnTo>
                    <a:pt x="1373" y="1141"/>
                  </a:lnTo>
                  <a:lnTo>
                    <a:pt x="1351" y="1116"/>
                  </a:lnTo>
                  <a:lnTo>
                    <a:pt x="1344" y="1097"/>
                  </a:lnTo>
                  <a:lnTo>
                    <a:pt x="1332" y="1081"/>
                  </a:lnTo>
                  <a:lnTo>
                    <a:pt x="1299" y="1074"/>
                  </a:lnTo>
                  <a:lnTo>
                    <a:pt x="1278" y="1063"/>
                  </a:lnTo>
                  <a:lnTo>
                    <a:pt x="1256" y="1055"/>
                  </a:lnTo>
                  <a:lnTo>
                    <a:pt x="1233" y="998"/>
                  </a:lnTo>
                  <a:lnTo>
                    <a:pt x="1223" y="972"/>
                  </a:lnTo>
                  <a:lnTo>
                    <a:pt x="1209" y="958"/>
                  </a:lnTo>
                  <a:lnTo>
                    <a:pt x="1201" y="944"/>
                  </a:lnTo>
                  <a:lnTo>
                    <a:pt x="1188" y="933"/>
                  </a:lnTo>
                  <a:lnTo>
                    <a:pt x="1170" y="923"/>
                  </a:lnTo>
                  <a:lnTo>
                    <a:pt x="1173" y="900"/>
                  </a:lnTo>
                  <a:lnTo>
                    <a:pt x="1176" y="883"/>
                  </a:lnTo>
                  <a:lnTo>
                    <a:pt x="1162" y="855"/>
                  </a:lnTo>
                  <a:lnTo>
                    <a:pt x="1147" y="861"/>
                  </a:lnTo>
                  <a:lnTo>
                    <a:pt x="1145" y="869"/>
                  </a:lnTo>
                  <a:lnTo>
                    <a:pt x="1148" y="898"/>
                  </a:lnTo>
                  <a:lnTo>
                    <a:pt x="1137" y="898"/>
                  </a:lnTo>
                  <a:lnTo>
                    <a:pt x="1123" y="891"/>
                  </a:lnTo>
                  <a:lnTo>
                    <a:pt x="1109" y="869"/>
                  </a:lnTo>
                  <a:lnTo>
                    <a:pt x="1080" y="829"/>
                  </a:lnTo>
                  <a:lnTo>
                    <a:pt x="1063" y="812"/>
                  </a:lnTo>
                  <a:lnTo>
                    <a:pt x="1062" y="804"/>
                  </a:lnTo>
                  <a:lnTo>
                    <a:pt x="1065" y="791"/>
                  </a:lnTo>
                  <a:lnTo>
                    <a:pt x="1051" y="775"/>
                  </a:lnTo>
                  <a:lnTo>
                    <a:pt x="1037" y="764"/>
                  </a:lnTo>
                  <a:lnTo>
                    <a:pt x="1051" y="733"/>
                  </a:lnTo>
                  <a:lnTo>
                    <a:pt x="1063" y="716"/>
                  </a:lnTo>
                  <a:lnTo>
                    <a:pt x="1070" y="701"/>
                  </a:lnTo>
                  <a:lnTo>
                    <a:pt x="1074" y="683"/>
                  </a:lnTo>
                  <a:lnTo>
                    <a:pt x="1065" y="668"/>
                  </a:lnTo>
                  <a:lnTo>
                    <a:pt x="1059" y="690"/>
                  </a:lnTo>
                  <a:lnTo>
                    <a:pt x="1045" y="683"/>
                  </a:lnTo>
                  <a:lnTo>
                    <a:pt x="1045" y="669"/>
                  </a:lnTo>
                  <a:lnTo>
                    <a:pt x="1031" y="651"/>
                  </a:lnTo>
                  <a:lnTo>
                    <a:pt x="1026" y="654"/>
                  </a:lnTo>
                  <a:lnTo>
                    <a:pt x="1026" y="658"/>
                  </a:lnTo>
                  <a:lnTo>
                    <a:pt x="1033" y="668"/>
                  </a:lnTo>
                  <a:lnTo>
                    <a:pt x="1038" y="686"/>
                  </a:lnTo>
                  <a:lnTo>
                    <a:pt x="1040" y="702"/>
                  </a:lnTo>
                  <a:lnTo>
                    <a:pt x="1040" y="709"/>
                  </a:lnTo>
                  <a:lnTo>
                    <a:pt x="1030" y="719"/>
                  </a:lnTo>
                  <a:lnTo>
                    <a:pt x="1017" y="711"/>
                  </a:lnTo>
                  <a:lnTo>
                    <a:pt x="1012" y="701"/>
                  </a:lnTo>
                  <a:lnTo>
                    <a:pt x="991" y="676"/>
                  </a:lnTo>
                  <a:lnTo>
                    <a:pt x="984" y="659"/>
                  </a:lnTo>
                  <a:lnTo>
                    <a:pt x="984" y="636"/>
                  </a:lnTo>
                  <a:lnTo>
                    <a:pt x="984" y="605"/>
                  </a:lnTo>
                  <a:lnTo>
                    <a:pt x="995" y="584"/>
                  </a:lnTo>
                  <a:lnTo>
                    <a:pt x="1005" y="540"/>
                  </a:lnTo>
                  <a:lnTo>
                    <a:pt x="1006" y="514"/>
                  </a:lnTo>
                  <a:lnTo>
                    <a:pt x="998" y="475"/>
                  </a:lnTo>
                  <a:lnTo>
                    <a:pt x="984" y="439"/>
                  </a:lnTo>
                  <a:lnTo>
                    <a:pt x="973" y="422"/>
                  </a:lnTo>
                  <a:lnTo>
                    <a:pt x="952" y="400"/>
                  </a:lnTo>
                  <a:lnTo>
                    <a:pt x="923" y="392"/>
                  </a:lnTo>
                  <a:lnTo>
                    <a:pt x="909" y="393"/>
                  </a:lnTo>
                  <a:lnTo>
                    <a:pt x="895" y="371"/>
                  </a:lnTo>
                  <a:lnTo>
                    <a:pt x="879" y="361"/>
                  </a:lnTo>
                  <a:lnTo>
                    <a:pt x="858" y="340"/>
                  </a:lnTo>
                  <a:lnTo>
                    <a:pt x="834" y="329"/>
                  </a:lnTo>
                  <a:lnTo>
                    <a:pt x="826" y="308"/>
                  </a:lnTo>
                  <a:lnTo>
                    <a:pt x="812" y="294"/>
                  </a:lnTo>
                  <a:lnTo>
                    <a:pt x="783" y="265"/>
                  </a:lnTo>
                  <a:lnTo>
                    <a:pt x="759" y="244"/>
                  </a:lnTo>
                  <a:lnTo>
                    <a:pt x="734" y="232"/>
                  </a:lnTo>
                  <a:lnTo>
                    <a:pt x="714" y="215"/>
                  </a:lnTo>
                  <a:lnTo>
                    <a:pt x="700" y="208"/>
                  </a:lnTo>
                  <a:lnTo>
                    <a:pt x="668" y="208"/>
                  </a:lnTo>
                  <a:lnTo>
                    <a:pt x="643" y="219"/>
                  </a:lnTo>
                  <a:lnTo>
                    <a:pt x="634" y="232"/>
                  </a:lnTo>
                  <a:lnTo>
                    <a:pt x="641" y="253"/>
                  </a:lnTo>
                  <a:lnTo>
                    <a:pt x="634" y="262"/>
                  </a:lnTo>
                  <a:lnTo>
                    <a:pt x="622" y="258"/>
                  </a:lnTo>
                  <a:lnTo>
                    <a:pt x="615" y="251"/>
                  </a:lnTo>
                  <a:lnTo>
                    <a:pt x="585" y="272"/>
                  </a:lnTo>
                  <a:lnTo>
                    <a:pt x="551" y="300"/>
                  </a:lnTo>
                  <a:lnTo>
                    <a:pt x="510" y="311"/>
                  </a:lnTo>
                  <a:lnTo>
                    <a:pt x="457" y="325"/>
                  </a:lnTo>
                  <a:lnTo>
                    <a:pt x="450" y="294"/>
                  </a:lnTo>
                  <a:lnTo>
                    <a:pt x="437" y="278"/>
                  </a:lnTo>
                  <a:lnTo>
                    <a:pt x="421" y="268"/>
                  </a:lnTo>
                  <a:lnTo>
                    <a:pt x="394" y="256"/>
                  </a:lnTo>
                  <a:lnTo>
                    <a:pt x="414" y="246"/>
                  </a:lnTo>
                  <a:lnTo>
                    <a:pt x="417" y="239"/>
                  </a:lnTo>
                  <a:lnTo>
                    <a:pt x="382" y="233"/>
                  </a:lnTo>
                  <a:lnTo>
                    <a:pt x="382" y="219"/>
                  </a:lnTo>
                  <a:lnTo>
                    <a:pt x="389" y="214"/>
                  </a:lnTo>
                  <a:lnTo>
                    <a:pt x="401" y="204"/>
                  </a:lnTo>
                  <a:lnTo>
                    <a:pt x="399" y="197"/>
                  </a:lnTo>
                  <a:lnTo>
                    <a:pt x="390" y="197"/>
                  </a:lnTo>
                  <a:lnTo>
                    <a:pt x="382" y="200"/>
                  </a:lnTo>
                  <a:lnTo>
                    <a:pt x="382" y="207"/>
                  </a:lnTo>
                  <a:lnTo>
                    <a:pt x="376" y="208"/>
                  </a:lnTo>
                  <a:lnTo>
                    <a:pt x="367" y="203"/>
                  </a:lnTo>
                  <a:lnTo>
                    <a:pt x="340" y="203"/>
                  </a:lnTo>
                  <a:lnTo>
                    <a:pt x="349" y="214"/>
                  </a:lnTo>
                  <a:lnTo>
                    <a:pt x="354" y="219"/>
                  </a:lnTo>
                  <a:lnTo>
                    <a:pt x="364" y="236"/>
                  </a:lnTo>
                  <a:lnTo>
                    <a:pt x="353" y="239"/>
                  </a:lnTo>
                  <a:lnTo>
                    <a:pt x="336" y="228"/>
                  </a:lnTo>
                  <a:lnTo>
                    <a:pt x="313" y="211"/>
                  </a:lnTo>
                  <a:lnTo>
                    <a:pt x="290" y="207"/>
                  </a:lnTo>
                  <a:lnTo>
                    <a:pt x="238" y="203"/>
                  </a:lnTo>
                  <a:lnTo>
                    <a:pt x="224" y="197"/>
                  </a:lnTo>
                  <a:lnTo>
                    <a:pt x="210" y="186"/>
                  </a:lnTo>
                  <a:lnTo>
                    <a:pt x="193" y="183"/>
                  </a:lnTo>
                  <a:lnTo>
                    <a:pt x="140" y="194"/>
                  </a:lnTo>
                  <a:lnTo>
                    <a:pt x="102" y="194"/>
                  </a:lnTo>
                  <a:lnTo>
                    <a:pt x="74" y="210"/>
                  </a:lnTo>
                  <a:lnTo>
                    <a:pt x="56" y="218"/>
                  </a:lnTo>
                  <a:lnTo>
                    <a:pt x="38" y="175"/>
                  </a:lnTo>
                  <a:lnTo>
                    <a:pt x="29" y="153"/>
                  </a:lnTo>
                  <a:lnTo>
                    <a:pt x="10" y="125"/>
                  </a:lnTo>
                  <a:lnTo>
                    <a:pt x="0" y="114"/>
                  </a:lnTo>
                  <a:lnTo>
                    <a:pt x="0" y="97"/>
                  </a:lnTo>
                  <a:lnTo>
                    <a:pt x="13" y="92"/>
                  </a:lnTo>
                  <a:lnTo>
                    <a:pt x="49" y="81"/>
                  </a:lnTo>
                  <a:lnTo>
                    <a:pt x="99" y="72"/>
                  </a:lnTo>
                  <a:lnTo>
                    <a:pt x="505" y="35"/>
                  </a:lnTo>
                  <a:lnTo>
                    <a:pt x="533" y="95"/>
                  </a:lnTo>
                  <a:lnTo>
                    <a:pt x="1036" y="64"/>
                  </a:lnTo>
                  <a:lnTo>
                    <a:pt x="1042" y="108"/>
                  </a:lnTo>
                  <a:lnTo>
                    <a:pt x="1077" y="10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C51937A-EF68-BE49-B087-C409DE250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548" y="4090563"/>
              <a:ext cx="592170" cy="545988"/>
            </a:xfrm>
            <a:custGeom>
              <a:avLst/>
              <a:gdLst/>
              <a:ahLst/>
              <a:cxnLst>
                <a:cxn ang="0">
                  <a:pos x="969" y="808"/>
                </a:cxn>
                <a:cxn ang="0">
                  <a:pos x="940" y="802"/>
                </a:cxn>
                <a:cxn ang="0">
                  <a:pos x="880" y="765"/>
                </a:cxn>
                <a:cxn ang="0">
                  <a:pos x="836" y="734"/>
                </a:cxn>
                <a:cxn ang="0">
                  <a:pos x="854" y="713"/>
                </a:cxn>
                <a:cxn ang="0">
                  <a:pos x="915" y="705"/>
                </a:cxn>
                <a:cxn ang="0">
                  <a:pos x="891" y="647"/>
                </a:cxn>
                <a:cxn ang="0">
                  <a:pos x="810" y="670"/>
                </a:cxn>
                <a:cxn ang="0">
                  <a:pos x="814" y="654"/>
                </a:cxn>
                <a:cxn ang="0">
                  <a:pos x="851" y="623"/>
                </a:cxn>
                <a:cxn ang="0">
                  <a:pos x="825" y="544"/>
                </a:cxn>
                <a:cxn ang="0">
                  <a:pos x="464" y="450"/>
                </a:cxn>
                <a:cxn ang="0">
                  <a:pos x="464" y="402"/>
                </a:cxn>
                <a:cxn ang="0">
                  <a:pos x="476" y="347"/>
                </a:cxn>
                <a:cxn ang="0">
                  <a:pos x="495" y="319"/>
                </a:cxn>
                <a:cxn ang="0">
                  <a:pos x="533" y="233"/>
                </a:cxn>
                <a:cxn ang="0">
                  <a:pos x="547" y="198"/>
                </a:cxn>
                <a:cxn ang="0">
                  <a:pos x="563" y="128"/>
                </a:cxn>
                <a:cxn ang="0">
                  <a:pos x="535" y="76"/>
                </a:cxn>
                <a:cxn ang="0">
                  <a:pos x="519" y="49"/>
                </a:cxn>
                <a:cxn ang="0">
                  <a:pos x="533" y="11"/>
                </a:cxn>
                <a:cxn ang="0">
                  <a:pos x="0" y="255"/>
                </a:cxn>
                <a:cxn ang="0">
                  <a:pos x="59" y="351"/>
                </a:cxn>
                <a:cxn ang="0">
                  <a:pos x="74" y="409"/>
                </a:cxn>
                <a:cxn ang="0">
                  <a:pos x="74" y="518"/>
                </a:cxn>
                <a:cxn ang="0">
                  <a:pos x="50" y="600"/>
                </a:cxn>
                <a:cxn ang="0">
                  <a:pos x="50" y="718"/>
                </a:cxn>
                <a:cxn ang="0">
                  <a:pos x="80" y="744"/>
                </a:cxn>
                <a:cxn ang="0">
                  <a:pos x="136" y="737"/>
                </a:cxn>
                <a:cxn ang="0">
                  <a:pos x="243" y="765"/>
                </a:cxn>
                <a:cxn ang="0">
                  <a:pos x="399" y="780"/>
                </a:cxn>
                <a:cxn ang="0">
                  <a:pos x="428" y="759"/>
                </a:cxn>
                <a:cxn ang="0">
                  <a:pos x="382" y="749"/>
                </a:cxn>
                <a:cxn ang="0">
                  <a:pos x="422" y="727"/>
                </a:cxn>
                <a:cxn ang="0">
                  <a:pos x="532" y="780"/>
                </a:cxn>
                <a:cxn ang="0">
                  <a:pos x="539" y="824"/>
                </a:cxn>
                <a:cxn ang="0">
                  <a:pos x="610" y="854"/>
                </a:cxn>
                <a:cxn ang="0">
                  <a:pos x="665" y="847"/>
                </a:cxn>
                <a:cxn ang="0">
                  <a:pos x="726" y="822"/>
                </a:cxn>
                <a:cxn ang="0">
                  <a:pos x="779" y="840"/>
                </a:cxn>
                <a:cxn ang="0">
                  <a:pos x="779" y="774"/>
                </a:cxn>
                <a:cxn ang="0">
                  <a:pos x="828" y="806"/>
                </a:cxn>
                <a:cxn ang="0">
                  <a:pos x="923" y="847"/>
                </a:cxn>
                <a:cxn ang="0">
                  <a:pos x="930" y="887"/>
                </a:cxn>
                <a:cxn ang="0">
                  <a:pos x="962" y="867"/>
                </a:cxn>
                <a:cxn ang="0">
                  <a:pos x="994" y="847"/>
                </a:cxn>
              </a:cxnLst>
              <a:rect l="0" t="0" r="r" b="b"/>
              <a:pathLst>
                <a:path w="1002" h="887">
                  <a:moveTo>
                    <a:pt x="991" y="820"/>
                  </a:moveTo>
                  <a:lnTo>
                    <a:pt x="983" y="812"/>
                  </a:lnTo>
                  <a:lnTo>
                    <a:pt x="969" y="808"/>
                  </a:lnTo>
                  <a:lnTo>
                    <a:pt x="961" y="808"/>
                  </a:lnTo>
                  <a:lnTo>
                    <a:pt x="950" y="808"/>
                  </a:lnTo>
                  <a:lnTo>
                    <a:pt x="940" y="802"/>
                  </a:lnTo>
                  <a:lnTo>
                    <a:pt x="915" y="788"/>
                  </a:lnTo>
                  <a:lnTo>
                    <a:pt x="903" y="781"/>
                  </a:lnTo>
                  <a:lnTo>
                    <a:pt x="880" y="765"/>
                  </a:lnTo>
                  <a:lnTo>
                    <a:pt x="866" y="755"/>
                  </a:lnTo>
                  <a:lnTo>
                    <a:pt x="853" y="747"/>
                  </a:lnTo>
                  <a:lnTo>
                    <a:pt x="836" y="734"/>
                  </a:lnTo>
                  <a:lnTo>
                    <a:pt x="828" y="727"/>
                  </a:lnTo>
                  <a:lnTo>
                    <a:pt x="840" y="719"/>
                  </a:lnTo>
                  <a:lnTo>
                    <a:pt x="854" y="713"/>
                  </a:lnTo>
                  <a:lnTo>
                    <a:pt x="880" y="713"/>
                  </a:lnTo>
                  <a:lnTo>
                    <a:pt x="887" y="705"/>
                  </a:lnTo>
                  <a:lnTo>
                    <a:pt x="915" y="705"/>
                  </a:lnTo>
                  <a:lnTo>
                    <a:pt x="922" y="695"/>
                  </a:lnTo>
                  <a:lnTo>
                    <a:pt x="905" y="665"/>
                  </a:lnTo>
                  <a:lnTo>
                    <a:pt x="891" y="647"/>
                  </a:lnTo>
                  <a:lnTo>
                    <a:pt x="884" y="647"/>
                  </a:lnTo>
                  <a:lnTo>
                    <a:pt x="830" y="668"/>
                  </a:lnTo>
                  <a:lnTo>
                    <a:pt x="810" y="670"/>
                  </a:lnTo>
                  <a:lnTo>
                    <a:pt x="796" y="672"/>
                  </a:lnTo>
                  <a:lnTo>
                    <a:pt x="797" y="663"/>
                  </a:lnTo>
                  <a:lnTo>
                    <a:pt x="814" y="654"/>
                  </a:lnTo>
                  <a:lnTo>
                    <a:pt x="832" y="647"/>
                  </a:lnTo>
                  <a:lnTo>
                    <a:pt x="848" y="636"/>
                  </a:lnTo>
                  <a:lnTo>
                    <a:pt x="851" y="623"/>
                  </a:lnTo>
                  <a:lnTo>
                    <a:pt x="851" y="605"/>
                  </a:lnTo>
                  <a:lnTo>
                    <a:pt x="841" y="563"/>
                  </a:lnTo>
                  <a:lnTo>
                    <a:pt x="825" y="544"/>
                  </a:lnTo>
                  <a:lnTo>
                    <a:pt x="811" y="520"/>
                  </a:lnTo>
                  <a:lnTo>
                    <a:pt x="816" y="436"/>
                  </a:lnTo>
                  <a:lnTo>
                    <a:pt x="464" y="450"/>
                  </a:lnTo>
                  <a:lnTo>
                    <a:pt x="457" y="429"/>
                  </a:lnTo>
                  <a:lnTo>
                    <a:pt x="458" y="412"/>
                  </a:lnTo>
                  <a:lnTo>
                    <a:pt x="464" y="402"/>
                  </a:lnTo>
                  <a:lnTo>
                    <a:pt x="476" y="387"/>
                  </a:lnTo>
                  <a:lnTo>
                    <a:pt x="476" y="361"/>
                  </a:lnTo>
                  <a:lnTo>
                    <a:pt x="476" y="347"/>
                  </a:lnTo>
                  <a:lnTo>
                    <a:pt x="481" y="336"/>
                  </a:lnTo>
                  <a:lnTo>
                    <a:pt x="489" y="326"/>
                  </a:lnTo>
                  <a:lnTo>
                    <a:pt x="495" y="319"/>
                  </a:lnTo>
                  <a:lnTo>
                    <a:pt x="497" y="278"/>
                  </a:lnTo>
                  <a:lnTo>
                    <a:pt x="510" y="269"/>
                  </a:lnTo>
                  <a:lnTo>
                    <a:pt x="533" y="233"/>
                  </a:lnTo>
                  <a:lnTo>
                    <a:pt x="539" y="222"/>
                  </a:lnTo>
                  <a:lnTo>
                    <a:pt x="535" y="198"/>
                  </a:lnTo>
                  <a:lnTo>
                    <a:pt x="547" y="198"/>
                  </a:lnTo>
                  <a:lnTo>
                    <a:pt x="563" y="185"/>
                  </a:lnTo>
                  <a:lnTo>
                    <a:pt x="567" y="147"/>
                  </a:lnTo>
                  <a:lnTo>
                    <a:pt x="563" y="128"/>
                  </a:lnTo>
                  <a:lnTo>
                    <a:pt x="540" y="115"/>
                  </a:lnTo>
                  <a:lnTo>
                    <a:pt x="540" y="104"/>
                  </a:lnTo>
                  <a:lnTo>
                    <a:pt x="535" y="76"/>
                  </a:lnTo>
                  <a:lnTo>
                    <a:pt x="539" y="68"/>
                  </a:lnTo>
                  <a:lnTo>
                    <a:pt x="533" y="61"/>
                  </a:lnTo>
                  <a:lnTo>
                    <a:pt x="519" y="49"/>
                  </a:lnTo>
                  <a:lnTo>
                    <a:pt x="535" y="39"/>
                  </a:lnTo>
                  <a:lnTo>
                    <a:pt x="539" y="26"/>
                  </a:lnTo>
                  <a:lnTo>
                    <a:pt x="533" y="11"/>
                  </a:lnTo>
                  <a:lnTo>
                    <a:pt x="519" y="0"/>
                  </a:lnTo>
                  <a:lnTo>
                    <a:pt x="0" y="14"/>
                  </a:lnTo>
                  <a:lnTo>
                    <a:pt x="0" y="255"/>
                  </a:lnTo>
                  <a:lnTo>
                    <a:pt x="37" y="291"/>
                  </a:lnTo>
                  <a:lnTo>
                    <a:pt x="37" y="301"/>
                  </a:lnTo>
                  <a:lnTo>
                    <a:pt x="59" y="351"/>
                  </a:lnTo>
                  <a:lnTo>
                    <a:pt x="68" y="364"/>
                  </a:lnTo>
                  <a:lnTo>
                    <a:pt x="68" y="396"/>
                  </a:lnTo>
                  <a:lnTo>
                    <a:pt x="74" y="409"/>
                  </a:lnTo>
                  <a:lnTo>
                    <a:pt x="82" y="455"/>
                  </a:lnTo>
                  <a:lnTo>
                    <a:pt x="89" y="487"/>
                  </a:lnTo>
                  <a:lnTo>
                    <a:pt x="74" y="518"/>
                  </a:lnTo>
                  <a:lnTo>
                    <a:pt x="56" y="558"/>
                  </a:lnTo>
                  <a:lnTo>
                    <a:pt x="55" y="576"/>
                  </a:lnTo>
                  <a:lnTo>
                    <a:pt x="50" y="600"/>
                  </a:lnTo>
                  <a:lnTo>
                    <a:pt x="64" y="644"/>
                  </a:lnTo>
                  <a:lnTo>
                    <a:pt x="66" y="661"/>
                  </a:lnTo>
                  <a:lnTo>
                    <a:pt x="50" y="718"/>
                  </a:lnTo>
                  <a:lnTo>
                    <a:pt x="35" y="744"/>
                  </a:lnTo>
                  <a:lnTo>
                    <a:pt x="55" y="744"/>
                  </a:lnTo>
                  <a:lnTo>
                    <a:pt x="80" y="744"/>
                  </a:lnTo>
                  <a:lnTo>
                    <a:pt x="99" y="737"/>
                  </a:lnTo>
                  <a:lnTo>
                    <a:pt x="116" y="737"/>
                  </a:lnTo>
                  <a:lnTo>
                    <a:pt x="136" y="737"/>
                  </a:lnTo>
                  <a:lnTo>
                    <a:pt x="188" y="744"/>
                  </a:lnTo>
                  <a:lnTo>
                    <a:pt x="216" y="751"/>
                  </a:lnTo>
                  <a:lnTo>
                    <a:pt x="243" y="765"/>
                  </a:lnTo>
                  <a:lnTo>
                    <a:pt x="282" y="780"/>
                  </a:lnTo>
                  <a:lnTo>
                    <a:pt x="349" y="780"/>
                  </a:lnTo>
                  <a:lnTo>
                    <a:pt x="399" y="780"/>
                  </a:lnTo>
                  <a:lnTo>
                    <a:pt x="433" y="780"/>
                  </a:lnTo>
                  <a:lnTo>
                    <a:pt x="440" y="772"/>
                  </a:lnTo>
                  <a:lnTo>
                    <a:pt x="428" y="759"/>
                  </a:lnTo>
                  <a:lnTo>
                    <a:pt x="403" y="759"/>
                  </a:lnTo>
                  <a:lnTo>
                    <a:pt x="393" y="759"/>
                  </a:lnTo>
                  <a:lnTo>
                    <a:pt x="382" y="749"/>
                  </a:lnTo>
                  <a:lnTo>
                    <a:pt x="386" y="737"/>
                  </a:lnTo>
                  <a:lnTo>
                    <a:pt x="399" y="727"/>
                  </a:lnTo>
                  <a:lnTo>
                    <a:pt x="422" y="727"/>
                  </a:lnTo>
                  <a:lnTo>
                    <a:pt x="461" y="741"/>
                  </a:lnTo>
                  <a:lnTo>
                    <a:pt x="499" y="772"/>
                  </a:lnTo>
                  <a:lnTo>
                    <a:pt x="532" y="780"/>
                  </a:lnTo>
                  <a:lnTo>
                    <a:pt x="557" y="769"/>
                  </a:lnTo>
                  <a:lnTo>
                    <a:pt x="550" y="791"/>
                  </a:lnTo>
                  <a:lnTo>
                    <a:pt x="539" y="824"/>
                  </a:lnTo>
                  <a:lnTo>
                    <a:pt x="550" y="836"/>
                  </a:lnTo>
                  <a:lnTo>
                    <a:pt x="581" y="854"/>
                  </a:lnTo>
                  <a:lnTo>
                    <a:pt x="610" y="854"/>
                  </a:lnTo>
                  <a:lnTo>
                    <a:pt x="632" y="867"/>
                  </a:lnTo>
                  <a:lnTo>
                    <a:pt x="653" y="867"/>
                  </a:lnTo>
                  <a:lnTo>
                    <a:pt x="665" y="847"/>
                  </a:lnTo>
                  <a:lnTo>
                    <a:pt x="686" y="822"/>
                  </a:lnTo>
                  <a:lnTo>
                    <a:pt x="703" y="816"/>
                  </a:lnTo>
                  <a:lnTo>
                    <a:pt x="726" y="822"/>
                  </a:lnTo>
                  <a:lnTo>
                    <a:pt x="747" y="852"/>
                  </a:lnTo>
                  <a:lnTo>
                    <a:pt x="771" y="852"/>
                  </a:lnTo>
                  <a:lnTo>
                    <a:pt x="779" y="840"/>
                  </a:lnTo>
                  <a:lnTo>
                    <a:pt x="769" y="798"/>
                  </a:lnTo>
                  <a:lnTo>
                    <a:pt x="769" y="783"/>
                  </a:lnTo>
                  <a:lnTo>
                    <a:pt x="779" y="774"/>
                  </a:lnTo>
                  <a:lnTo>
                    <a:pt x="804" y="774"/>
                  </a:lnTo>
                  <a:lnTo>
                    <a:pt x="828" y="783"/>
                  </a:lnTo>
                  <a:lnTo>
                    <a:pt x="828" y="806"/>
                  </a:lnTo>
                  <a:lnTo>
                    <a:pt x="865" y="811"/>
                  </a:lnTo>
                  <a:lnTo>
                    <a:pt x="903" y="827"/>
                  </a:lnTo>
                  <a:lnTo>
                    <a:pt x="923" y="847"/>
                  </a:lnTo>
                  <a:lnTo>
                    <a:pt x="915" y="859"/>
                  </a:lnTo>
                  <a:lnTo>
                    <a:pt x="911" y="887"/>
                  </a:lnTo>
                  <a:lnTo>
                    <a:pt x="930" y="887"/>
                  </a:lnTo>
                  <a:lnTo>
                    <a:pt x="937" y="866"/>
                  </a:lnTo>
                  <a:lnTo>
                    <a:pt x="951" y="855"/>
                  </a:lnTo>
                  <a:lnTo>
                    <a:pt x="962" y="867"/>
                  </a:lnTo>
                  <a:lnTo>
                    <a:pt x="971" y="874"/>
                  </a:lnTo>
                  <a:lnTo>
                    <a:pt x="980" y="860"/>
                  </a:lnTo>
                  <a:lnTo>
                    <a:pt x="994" y="847"/>
                  </a:lnTo>
                  <a:lnTo>
                    <a:pt x="1002" y="837"/>
                  </a:lnTo>
                  <a:lnTo>
                    <a:pt x="991" y="8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2E7F630-77ED-E647-9E8D-1AC1BB1A5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629" y="3600098"/>
              <a:ext cx="528343" cy="497867"/>
            </a:xfrm>
            <a:custGeom>
              <a:avLst/>
              <a:gdLst/>
              <a:ahLst/>
              <a:cxnLst>
                <a:cxn ang="0">
                  <a:pos x="34" y="678"/>
                </a:cxn>
                <a:cxn ang="0">
                  <a:pos x="19" y="665"/>
                </a:cxn>
                <a:cxn ang="0">
                  <a:pos x="37" y="679"/>
                </a:cxn>
                <a:cxn ang="0">
                  <a:pos x="51" y="685"/>
                </a:cxn>
                <a:cxn ang="0">
                  <a:pos x="64" y="676"/>
                </a:cxn>
                <a:cxn ang="0">
                  <a:pos x="120" y="682"/>
                </a:cxn>
                <a:cxn ang="0">
                  <a:pos x="120" y="807"/>
                </a:cxn>
                <a:cxn ang="0">
                  <a:pos x="639" y="793"/>
                </a:cxn>
                <a:cxn ang="0">
                  <a:pos x="641" y="794"/>
                </a:cxn>
                <a:cxn ang="0">
                  <a:pos x="653" y="765"/>
                </a:cxn>
                <a:cxn ang="0">
                  <a:pos x="658" y="749"/>
                </a:cxn>
                <a:cxn ang="0">
                  <a:pos x="649" y="733"/>
                </a:cxn>
                <a:cxn ang="0">
                  <a:pos x="651" y="701"/>
                </a:cxn>
                <a:cxn ang="0">
                  <a:pos x="653" y="687"/>
                </a:cxn>
                <a:cxn ang="0">
                  <a:pos x="644" y="672"/>
                </a:cxn>
                <a:cxn ang="0">
                  <a:pos x="635" y="667"/>
                </a:cxn>
                <a:cxn ang="0">
                  <a:pos x="635" y="653"/>
                </a:cxn>
                <a:cxn ang="0">
                  <a:pos x="642" y="646"/>
                </a:cxn>
                <a:cxn ang="0">
                  <a:pos x="639" y="638"/>
                </a:cxn>
                <a:cxn ang="0">
                  <a:pos x="645" y="619"/>
                </a:cxn>
                <a:cxn ang="0">
                  <a:pos x="663" y="603"/>
                </a:cxn>
                <a:cxn ang="0">
                  <a:pos x="669" y="603"/>
                </a:cxn>
                <a:cxn ang="0">
                  <a:pos x="667" y="586"/>
                </a:cxn>
                <a:cxn ang="0">
                  <a:pos x="673" y="565"/>
                </a:cxn>
                <a:cxn ang="0">
                  <a:pos x="683" y="551"/>
                </a:cxn>
                <a:cxn ang="0">
                  <a:pos x="677" y="546"/>
                </a:cxn>
                <a:cxn ang="0">
                  <a:pos x="680" y="522"/>
                </a:cxn>
                <a:cxn ang="0">
                  <a:pos x="699" y="506"/>
                </a:cxn>
                <a:cxn ang="0">
                  <a:pos x="727" y="472"/>
                </a:cxn>
                <a:cxn ang="0">
                  <a:pos x="742" y="449"/>
                </a:cxn>
                <a:cxn ang="0">
                  <a:pos x="739" y="427"/>
                </a:cxn>
                <a:cxn ang="0">
                  <a:pos x="749" y="396"/>
                </a:cxn>
                <a:cxn ang="0">
                  <a:pos x="760" y="396"/>
                </a:cxn>
                <a:cxn ang="0">
                  <a:pos x="767" y="386"/>
                </a:cxn>
                <a:cxn ang="0">
                  <a:pos x="773" y="370"/>
                </a:cxn>
                <a:cxn ang="0">
                  <a:pos x="789" y="359"/>
                </a:cxn>
                <a:cxn ang="0">
                  <a:pos x="803" y="346"/>
                </a:cxn>
                <a:cxn ang="0">
                  <a:pos x="800" y="331"/>
                </a:cxn>
                <a:cxn ang="0">
                  <a:pos x="809" y="320"/>
                </a:cxn>
                <a:cxn ang="0">
                  <a:pos x="823" y="296"/>
                </a:cxn>
                <a:cxn ang="0">
                  <a:pos x="821" y="263"/>
                </a:cxn>
                <a:cxn ang="0">
                  <a:pos x="823" y="236"/>
                </a:cxn>
                <a:cxn ang="0">
                  <a:pos x="838" y="214"/>
                </a:cxn>
                <a:cxn ang="0">
                  <a:pos x="857" y="200"/>
                </a:cxn>
                <a:cxn ang="0">
                  <a:pos x="859" y="193"/>
                </a:cxn>
                <a:cxn ang="0">
                  <a:pos x="862" y="182"/>
                </a:cxn>
                <a:cxn ang="0">
                  <a:pos x="863" y="159"/>
                </a:cxn>
                <a:cxn ang="0">
                  <a:pos x="874" y="155"/>
                </a:cxn>
                <a:cxn ang="0">
                  <a:pos x="887" y="139"/>
                </a:cxn>
                <a:cxn ang="0">
                  <a:pos x="891" y="132"/>
                </a:cxn>
                <a:cxn ang="0">
                  <a:pos x="895" y="123"/>
                </a:cxn>
                <a:cxn ang="0">
                  <a:pos x="895" y="103"/>
                </a:cxn>
                <a:cxn ang="0">
                  <a:pos x="759" y="113"/>
                </a:cxn>
                <a:cxn ang="0">
                  <a:pos x="812" y="32"/>
                </a:cxn>
                <a:cxn ang="0">
                  <a:pos x="806" y="0"/>
                </a:cxn>
                <a:cxn ang="0">
                  <a:pos x="0" y="20"/>
                </a:cxn>
                <a:cxn ang="0">
                  <a:pos x="39" y="257"/>
                </a:cxn>
                <a:cxn ang="0">
                  <a:pos x="34" y="678"/>
                </a:cxn>
              </a:cxnLst>
              <a:rect l="0" t="0" r="r" b="b"/>
              <a:pathLst>
                <a:path w="895" h="807">
                  <a:moveTo>
                    <a:pt x="34" y="678"/>
                  </a:moveTo>
                  <a:lnTo>
                    <a:pt x="19" y="665"/>
                  </a:lnTo>
                  <a:lnTo>
                    <a:pt x="37" y="679"/>
                  </a:lnTo>
                  <a:lnTo>
                    <a:pt x="51" y="685"/>
                  </a:lnTo>
                  <a:lnTo>
                    <a:pt x="64" y="676"/>
                  </a:lnTo>
                  <a:lnTo>
                    <a:pt x="120" y="682"/>
                  </a:lnTo>
                  <a:lnTo>
                    <a:pt x="120" y="807"/>
                  </a:lnTo>
                  <a:lnTo>
                    <a:pt x="639" y="793"/>
                  </a:lnTo>
                  <a:lnTo>
                    <a:pt x="641" y="794"/>
                  </a:lnTo>
                  <a:lnTo>
                    <a:pt x="653" y="765"/>
                  </a:lnTo>
                  <a:lnTo>
                    <a:pt x="658" y="749"/>
                  </a:lnTo>
                  <a:lnTo>
                    <a:pt x="649" y="733"/>
                  </a:lnTo>
                  <a:lnTo>
                    <a:pt x="651" y="701"/>
                  </a:lnTo>
                  <a:lnTo>
                    <a:pt x="653" y="687"/>
                  </a:lnTo>
                  <a:lnTo>
                    <a:pt x="644" y="672"/>
                  </a:lnTo>
                  <a:lnTo>
                    <a:pt x="635" y="667"/>
                  </a:lnTo>
                  <a:lnTo>
                    <a:pt x="635" y="653"/>
                  </a:lnTo>
                  <a:lnTo>
                    <a:pt x="642" y="646"/>
                  </a:lnTo>
                  <a:lnTo>
                    <a:pt x="639" y="638"/>
                  </a:lnTo>
                  <a:lnTo>
                    <a:pt x="645" y="619"/>
                  </a:lnTo>
                  <a:lnTo>
                    <a:pt x="663" y="603"/>
                  </a:lnTo>
                  <a:lnTo>
                    <a:pt x="669" y="603"/>
                  </a:lnTo>
                  <a:lnTo>
                    <a:pt x="667" y="586"/>
                  </a:lnTo>
                  <a:lnTo>
                    <a:pt x="673" y="565"/>
                  </a:lnTo>
                  <a:lnTo>
                    <a:pt x="683" y="551"/>
                  </a:lnTo>
                  <a:lnTo>
                    <a:pt x="677" y="546"/>
                  </a:lnTo>
                  <a:lnTo>
                    <a:pt x="680" y="522"/>
                  </a:lnTo>
                  <a:lnTo>
                    <a:pt x="699" y="506"/>
                  </a:lnTo>
                  <a:lnTo>
                    <a:pt x="727" y="472"/>
                  </a:lnTo>
                  <a:lnTo>
                    <a:pt x="742" y="449"/>
                  </a:lnTo>
                  <a:lnTo>
                    <a:pt x="739" y="427"/>
                  </a:lnTo>
                  <a:lnTo>
                    <a:pt x="749" y="396"/>
                  </a:lnTo>
                  <a:lnTo>
                    <a:pt x="760" y="396"/>
                  </a:lnTo>
                  <a:lnTo>
                    <a:pt x="767" y="386"/>
                  </a:lnTo>
                  <a:lnTo>
                    <a:pt x="773" y="370"/>
                  </a:lnTo>
                  <a:lnTo>
                    <a:pt x="789" y="359"/>
                  </a:lnTo>
                  <a:lnTo>
                    <a:pt x="803" y="346"/>
                  </a:lnTo>
                  <a:lnTo>
                    <a:pt x="800" y="331"/>
                  </a:lnTo>
                  <a:lnTo>
                    <a:pt x="809" y="320"/>
                  </a:lnTo>
                  <a:lnTo>
                    <a:pt x="823" y="296"/>
                  </a:lnTo>
                  <a:lnTo>
                    <a:pt x="821" y="263"/>
                  </a:lnTo>
                  <a:lnTo>
                    <a:pt x="823" y="236"/>
                  </a:lnTo>
                  <a:lnTo>
                    <a:pt x="838" y="214"/>
                  </a:lnTo>
                  <a:lnTo>
                    <a:pt x="857" y="200"/>
                  </a:lnTo>
                  <a:lnTo>
                    <a:pt x="859" y="193"/>
                  </a:lnTo>
                  <a:lnTo>
                    <a:pt x="862" y="182"/>
                  </a:lnTo>
                  <a:lnTo>
                    <a:pt x="863" y="159"/>
                  </a:lnTo>
                  <a:lnTo>
                    <a:pt x="874" y="155"/>
                  </a:lnTo>
                  <a:lnTo>
                    <a:pt x="887" y="139"/>
                  </a:lnTo>
                  <a:lnTo>
                    <a:pt x="891" y="132"/>
                  </a:lnTo>
                  <a:lnTo>
                    <a:pt x="895" y="123"/>
                  </a:lnTo>
                  <a:lnTo>
                    <a:pt x="895" y="103"/>
                  </a:lnTo>
                  <a:lnTo>
                    <a:pt x="759" y="113"/>
                  </a:lnTo>
                  <a:lnTo>
                    <a:pt x="812" y="32"/>
                  </a:lnTo>
                  <a:lnTo>
                    <a:pt x="806" y="0"/>
                  </a:lnTo>
                  <a:lnTo>
                    <a:pt x="0" y="20"/>
                  </a:lnTo>
                  <a:lnTo>
                    <a:pt x="39" y="257"/>
                  </a:lnTo>
                  <a:lnTo>
                    <a:pt x="34" y="6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FA31A6A-FA68-C541-9626-DE61155DB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010" y="3498304"/>
              <a:ext cx="897119" cy="307234"/>
            </a:xfrm>
            <a:custGeom>
              <a:avLst/>
              <a:gdLst/>
              <a:ahLst/>
              <a:cxnLst>
                <a:cxn ang="0">
                  <a:pos x="898" y="66"/>
                </a:cxn>
                <a:cxn ang="0">
                  <a:pos x="388" y="96"/>
                </a:cxn>
                <a:cxn ang="0">
                  <a:pos x="395" y="143"/>
                </a:cxn>
                <a:cxn ang="0">
                  <a:pos x="123" y="147"/>
                </a:cxn>
                <a:cxn ang="0">
                  <a:pos x="114" y="153"/>
                </a:cxn>
                <a:cxn ang="0">
                  <a:pos x="111" y="165"/>
                </a:cxn>
                <a:cxn ang="0">
                  <a:pos x="114" y="179"/>
                </a:cxn>
                <a:cxn ang="0">
                  <a:pos x="110" y="195"/>
                </a:cxn>
                <a:cxn ang="0">
                  <a:pos x="100" y="200"/>
                </a:cxn>
                <a:cxn ang="0">
                  <a:pos x="95" y="210"/>
                </a:cxn>
                <a:cxn ang="0">
                  <a:pos x="100" y="214"/>
                </a:cxn>
                <a:cxn ang="0">
                  <a:pos x="100" y="214"/>
                </a:cxn>
                <a:cxn ang="0">
                  <a:pos x="110" y="232"/>
                </a:cxn>
                <a:cxn ang="0">
                  <a:pos x="110" y="232"/>
                </a:cxn>
                <a:cxn ang="0">
                  <a:pos x="110" y="236"/>
                </a:cxn>
                <a:cxn ang="0">
                  <a:pos x="107" y="239"/>
                </a:cxn>
                <a:cxn ang="0">
                  <a:pos x="103" y="243"/>
                </a:cxn>
                <a:cxn ang="0">
                  <a:pos x="95" y="254"/>
                </a:cxn>
                <a:cxn ang="0">
                  <a:pos x="92" y="268"/>
                </a:cxn>
                <a:cxn ang="0">
                  <a:pos x="95" y="268"/>
                </a:cxn>
                <a:cxn ang="0">
                  <a:pos x="95" y="288"/>
                </a:cxn>
                <a:cxn ang="0">
                  <a:pos x="91" y="297"/>
                </a:cxn>
                <a:cxn ang="0">
                  <a:pos x="87" y="304"/>
                </a:cxn>
                <a:cxn ang="0">
                  <a:pos x="74" y="320"/>
                </a:cxn>
                <a:cxn ang="0">
                  <a:pos x="63" y="324"/>
                </a:cxn>
                <a:cxn ang="0">
                  <a:pos x="62" y="347"/>
                </a:cxn>
                <a:cxn ang="0">
                  <a:pos x="59" y="358"/>
                </a:cxn>
                <a:cxn ang="0">
                  <a:pos x="57" y="365"/>
                </a:cxn>
                <a:cxn ang="0">
                  <a:pos x="38" y="379"/>
                </a:cxn>
                <a:cxn ang="0">
                  <a:pos x="23" y="401"/>
                </a:cxn>
                <a:cxn ang="0">
                  <a:pos x="21" y="428"/>
                </a:cxn>
                <a:cxn ang="0">
                  <a:pos x="23" y="461"/>
                </a:cxn>
                <a:cxn ang="0">
                  <a:pos x="9" y="485"/>
                </a:cxn>
                <a:cxn ang="0">
                  <a:pos x="0" y="496"/>
                </a:cxn>
                <a:cxn ang="0">
                  <a:pos x="0" y="497"/>
                </a:cxn>
                <a:cxn ang="0">
                  <a:pos x="1083" y="414"/>
                </a:cxn>
                <a:cxn ang="0">
                  <a:pos x="1083" y="411"/>
                </a:cxn>
                <a:cxn ang="0">
                  <a:pos x="1083" y="407"/>
                </a:cxn>
                <a:cxn ang="0">
                  <a:pos x="1084" y="379"/>
                </a:cxn>
                <a:cxn ang="0">
                  <a:pos x="1086" y="367"/>
                </a:cxn>
                <a:cxn ang="0">
                  <a:pos x="1105" y="347"/>
                </a:cxn>
                <a:cxn ang="0">
                  <a:pos x="1120" y="347"/>
                </a:cxn>
                <a:cxn ang="0">
                  <a:pos x="1136" y="333"/>
                </a:cxn>
                <a:cxn ang="0">
                  <a:pos x="1133" y="317"/>
                </a:cxn>
                <a:cxn ang="0">
                  <a:pos x="1147" y="297"/>
                </a:cxn>
                <a:cxn ang="0">
                  <a:pos x="1304" y="203"/>
                </a:cxn>
                <a:cxn ang="0">
                  <a:pos x="1327" y="189"/>
                </a:cxn>
                <a:cxn ang="0">
                  <a:pos x="1337" y="172"/>
                </a:cxn>
                <a:cxn ang="0">
                  <a:pos x="1355" y="143"/>
                </a:cxn>
                <a:cxn ang="0">
                  <a:pos x="1367" y="142"/>
                </a:cxn>
                <a:cxn ang="0">
                  <a:pos x="1381" y="163"/>
                </a:cxn>
                <a:cxn ang="0">
                  <a:pos x="1402" y="143"/>
                </a:cxn>
                <a:cxn ang="0">
                  <a:pos x="1427" y="115"/>
                </a:cxn>
                <a:cxn ang="0">
                  <a:pos x="1478" y="106"/>
                </a:cxn>
                <a:cxn ang="0">
                  <a:pos x="1481" y="86"/>
                </a:cxn>
                <a:cxn ang="0">
                  <a:pos x="1496" y="63"/>
                </a:cxn>
                <a:cxn ang="0">
                  <a:pos x="1513" y="53"/>
                </a:cxn>
                <a:cxn ang="0">
                  <a:pos x="1520" y="56"/>
                </a:cxn>
                <a:cxn ang="0">
                  <a:pos x="1520" y="0"/>
                </a:cxn>
                <a:cxn ang="0">
                  <a:pos x="898" y="66"/>
                </a:cxn>
              </a:cxnLst>
              <a:rect l="0" t="0" r="r" b="b"/>
              <a:pathLst>
                <a:path w="1520" h="497">
                  <a:moveTo>
                    <a:pt x="898" y="66"/>
                  </a:moveTo>
                  <a:lnTo>
                    <a:pt x="388" y="96"/>
                  </a:lnTo>
                  <a:lnTo>
                    <a:pt x="395" y="143"/>
                  </a:lnTo>
                  <a:lnTo>
                    <a:pt x="123" y="147"/>
                  </a:lnTo>
                  <a:lnTo>
                    <a:pt x="114" y="153"/>
                  </a:lnTo>
                  <a:lnTo>
                    <a:pt x="111" y="165"/>
                  </a:lnTo>
                  <a:lnTo>
                    <a:pt x="114" y="179"/>
                  </a:lnTo>
                  <a:lnTo>
                    <a:pt x="110" y="195"/>
                  </a:lnTo>
                  <a:lnTo>
                    <a:pt x="100" y="200"/>
                  </a:lnTo>
                  <a:lnTo>
                    <a:pt x="95" y="210"/>
                  </a:lnTo>
                  <a:lnTo>
                    <a:pt x="100" y="214"/>
                  </a:lnTo>
                  <a:lnTo>
                    <a:pt x="100" y="214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6"/>
                  </a:lnTo>
                  <a:lnTo>
                    <a:pt x="107" y="239"/>
                  </a:lnTo>
                  <a:lnTo>
                    <a:pt x="103" y="243"/>
                  </a:lnTo>
                  <a:lnTo>
                    <a:pt x="95" y="254"/>
                  </a:lnTo>
                  <a:lnTo>
                    <a:pt x="92" y="268"/>
                  </a:lnTo>
                  <a:lnTo>
                    <a:pt x="95" y="268"/>
                  </a:lnTo>
                  <a:lnTo>
                    <a:pt x="95" y="288"/>
                  </a:lnTo>
                  <a:lnTo>
                    <a:pt x="91" y="297"/>
                  </a:lnTo>
                  <a:lnTo>
                    <a:pt x="87" y="304"/>
                  </a:lnTo>
                  <a:lnTo>
                    <a:pt x="74" y="320"/>
                  </a:lnTo>
                  <a:lnTo>
                    <a:pt x="63" y="324"/>
                  </a:lnTo>
                  <a:lnTo>
                    <a:pt x="62" y="347"/>
                  </a:lnTo>
                  <a:lnTo>
                    <a:pt x="59" y="358"/>
                  </a:lnTo>
                  <a:lnTo>
                    <a:pt x="57" y="365"/>
                  </a:lnTo>
                  <a:lnTo>
                    <a:pt x="38" y="379"/>
                  </a:lnTo>
                  <a:lnTo>
                    <a:pt x="23" y="401"/>
                  </a:lnTo>
                  <a:lnTo>
                    <a:pt x="21" y="428"/>
                  </a:lnTo>
                  <a:lnTo>
                    <a:pt x="23" y="461"/>
                  </a:lnTo>
                  <a:lnTo>
                    <a:pt x="9" y="485"/>
                  </a:lnTo>
                  <a:lnTo>
                    <a:pt x="0" y="496"/>
                  </a:lnTo>
                  <a:lnTo>
                    <a:pt x="0" y="497"/>
                  </a:lnTo>
                  <a:lnTo>
                    <a:pt x="1083" y="414"/>
                  </a:lnTo>
                  <a:lnTo>
                    <a:pt x="1083" y="411"/>
                  </a:lnTo>
                  <a:lnTo>
                    <a:pt x="1083" y="407"/>
                  </a:lnTo>
                  <a:lnTo>
                    <a:pt x="1084" y="379"/>
                  </a:lnTo>
                  <a:lnTo>
                    <a:pt x="1086" y="367"/>
                  </a:lnTo>
                  <a:lnTo>
                    <a:pt x="1105" y="347"/>
                  </a:lnTo>
                  <a:lnTo>
                    <a:pt x="1120" y="347"/>
                  </a:lnTo>
                  <a:lnTo>
                    <a:pt x="1136" y="333"/>
                  </a:lnTo>
                  <a:lnTo>
                    <a:pt x="1133" y="317"/>
                  </a:lnTo>
                  <a:lnTo>
                    <a:pt x="1147" y="297"/>
                  </a:lnTo>
                  <a:lnTo>
                    <a:pt x="1304" y="203"/>
                  </a:lnTo>
                  <a:lnTo>
                    <a:pt x="1327" y="189"/>
                  </a:lnTo>
                  <a:lnTo>
                    <a:pt x="1337" y="172"/>
                  </a:lnTo>
                  <a:lnTo>
                    <a:pt x="1355" y="143"/>
                  </a:lnTo>
                  <a:lnTo>
                    <a:pt x="1367" y="142"/>
                  </a:lnTo>
                  <a:lnTo>
                    <a:pt x="1381" y="163"/>
                  </a:lnTo>
                  <a:lnTo>
                    <a:pt x="1402" y="143"/>
                  </a:lnTo>
                  <a:lnTo>
                    <a:pt x="1427" y="115"/>
                  </a:lnTo>
                  <a:lnTo>
                    <a:pt x="1478" y="106"/>
                  </a:lnTo>
                  <a:lnTo>
                    <a:pt x="1481" y="86"/>
                  </a:lnTo>
                  <a:lnTo>
                    <a:pt x="1496" y="63"/>
                  </a:lnTo>
                  <a:lnTo>
                    <a:pt x="1513" y="53"/>
                  </a:lnTo>
                  <a:lnTo>
                    <a:pt x="1520" y="56"/>
                  </a:lnTo>
                  <a:lnTo>
                    <a:pt x="1520" y="0"/>
                  </a:lnTo>
                  <a:lnTo>
                    <a:pt x="898" y="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8889402-3603-104D-8E4C-D280DA28A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050" y="3398360"/>
              <a:ext cx="895346" cy="412730"/>
            </a:xfrm>
            <a:custGeom>
              <a:avLst/>
              <a:gdLst/>
              <a:ahLst/>
              <a:cxnLst>
                <a:cxn ang="0">
                  <a:pos x="1485" y="130"/>
                </a:cxn>
                <a:cxn ang="0">
                  <a:pos x="1465" y="176"/>
                </a:cxn>
                <a:cxn ang="0">
                  <a:pos x="1443" y="148"/>
                </a:cxn>
                <a:cxn ang="0">
                  <a:pos x="1393" y="140"/>
                </a:cxn>
                <a:cxn ang="0">
                  <a:pos x="1340" y="162"/>
                </a:cxn>
                <a:cxn ang="0">
                  <a:pos x="1324" y="149"/>
                </a:cxn>
                <a:cxn ang="0">
                  <a:pos x="1311" y="117"/>
                </a:cxn>
                <a:cxn ang="0">
                  <a:pos x="1307" y="83"/>
                </a:cxn>
                <a:cxn ang="0">
                  <a:pos x="1321" y="94"/>
                </a:cxn>
                <a:cxn ang="0">
                  <a:pos x="1346" y="134"/>
                </a:cxn>
                <a:cxn ang="0">
                  <a:pos x="1372" y="117"/>
                </a:cxn>
                <a:cxn ang="0">
                  <a:pos x="1415" y="99"/>
                </a:cxn>
                <a:cxn ang="0">
                  <a:pos x="1428" y="81"/>
                </a:cxn>
                <a:cxn ang="0">
                  <a:pos x="1420" y="73"/>
                </a:cxn>
                <a:cxn ang="0">
                  <a:pos x="1413" y="56"/>
                </a:cxn>
                <a:cxn ang="0">
                  <a:pos x="1451" y="52"/>
                </a:cxn>
                <a:cxn ang="0">
                  <a:pos x="1420" y="0"/>
                </a:cxn>
                <a:cxn ang="0">
                  <a:pos x="437" y="163"/>
                </a:cxn>
                <a:cxn ang="0">
                  <a:pos x="413" y="226"/>
                </a:cxn>
                <a:cxn ang="0">
                  <a:pos x="344" y="278"/>
                </a:cxn>
                <a:cxn ang="0">
                  <a:pos x="284" y="305"/>
                </a:cxn>
                <a:cxn ang="0">
                  <a:pos x="244" y="352"/>
                </a:cxn>
                <a:cxn ang="0">
                  <a:pos x="50" y="480"/>
                </a:cxn>
                <a:cxn ang="0">
                  <a:pos x="22" y="510"/>
                </a:cxn>
                <a:cxn ang="0">
                  <a:pos x="0" y="570"/>
                </a:cxn>
                <a:cxn ang="0">
                  <a:pos x="259" y="549"/>
                </a:cxn>
                <a:cxn ang="0">
                  <a:pos x="419" y="484"/>
                </a:cxn>
                <a:cxn ang="0">
                  <a:pos x="516" y="484"/>
                </a:cxn>
                <a:cxn ang="0">
                  <a:pos x="610" y="470"/>
                </a:cxn>
                <a:cxn ang="0">
                  <a:pos x="844" y="492"/>
                </a:cxn>
                <a:cxn ang="0">
                  <a:pos x="1141" y="650"/>
                </a:cxn>
                <a:cxn ang="0">
                  <a:pos x="1204" y="620"/>
                </a:cxn>
                <a:cxn ang="0">
                  <a:pos x="1243" y="517"/>
                </a:cxn>
                <a:cxn ang="0">
                  <a:pos x="1254" y="478"/>
                </a:cxn>
                <a:cxn ang="0">
                  <a:pos x="1256" y="458"/>
                </a:cxn>
                <a:cxn ang="0">
                  <a:pos x="1268" y="455"/>
                </a:cxn>
                <a:cxn ang="0">
                  <a:pos x="1307" y="459"/>
                </a:cxn>
                <a:cxn ang="0">
                  <a:pos x="1313" y="434"/>
                </a:cxn>
                <a:cxn ang="0">
                  <a:pos x="1350" y="431"/>
                </a:cxn>
                <a:cxn ang="0">
                  <a:pos x="1388" y="415"/>
                </a:cxn>
                <a:cxn ang="0">
                  <a:pos x="1418" y="416"/>
                </a:cxn>
                <a:cxn ang="0">
                  <a:pos x="1438" y="365"/>
                </a:cxn>
                <a:cxn ang="0">
                  <a:pos x="1440" y="351"/>
                </a:cxn>
                <a:cxn ang="0">
                  <a:pos x="1433" y="346"/>
                </a:cxn>
                <a:cxn ang="0">
                  <a:pos x="1414" y="353"/>
                </a:cxn>
                <a:cxn ang="0">
                  <a:pos x="1388" y="370"/>
                </a:cxn>
                <a:cxn ang="0">
                  <a:pos x="1317" y="376"/>
                </a:cxn>
                <a:cxn ang="0">
                  <a:pos x="1318" y="353"/>
                </a:cxn>
                <a:cxn ang="0">
                  <a:pos x="1363" y="359"/>
                </a:cxn>
                <a:cxn ang="0">
                  <a:pos x="1374" y="331"/>
                </a:cxn>
                <a:cxn ang="0">
                  <a:pos x="1389" y="306"/>
                </a:cxn>
                <a:cxn ang="0">
                  <a:pos x="1346" y="284"/>
                </a:cxn>
                <a:cxn ang="0">
                  <a:pos x="1302" y="262"/>
                </a:cxn>
                <a:cxn ang="0">
                  <a:pos x="1368" y="273"/>
                </a:cxn>
                <a:cxn ang="0">
                  <a:pos x="1360" y="251"/>
                </a:cxn>
                <a:cxn ang="0">
                  <a:pos x="1382" y="238"/>
                </a:cxn>
                <a:cxn ang="0">
                  <a:pos x="1407" y="267"/>
                </a:cxn>
                <a:cxn ang="0">
                  <a:pos x="1443" y="270"/>
                </a:cxn>
                <a:cxn ang="0">
                  <a:pos x="1471" y="245"/>
                </a:cxn>
                <a:cxn ang="0">
                  <a:pos x="1482" y="212"/>
                </a:cxn>
                <a:cxn ang="0">
                  <a:pos x="1501" y="204"/>
                </a:cxn>
                <a:cxn ang="0">
                  <a:pos x="1515" y="170"/>
                </a:cxn>
              </a:cxnLst>
              <a:rect l="0" t="0" r="r" b="b"/>
              <a:pathLst>
                <a:path w="1515" h="670">
                  <a:moveTo>
                    <a:pt x="1507" y="155"/>
                  </a:moveTo>
                  <a:lnTo>
                    <a:pt x="1499" y="144"/>
                  </a:lnTo>
                  <a:lnTo>
                    <a:pt x="1485" y="130"/>
                  </a:lnTo>
                  <a:lnTo>
                    <a:pt x="1475" y="130"/>
                  </a:lnTo>
                  <a:lnTo>
                    <a:pt x="1467" y="136"/>
                  </a:lnTo>
                  <a:lnTo>
                    <a:pt x="1465" y="176"/>
                  </a:lnTo>
                  <a:lnTo>
                    <a:pt x="1463" y="184"/>
                  </a:lnTo>
                  <a:lnTo>
                    <a:pt x="1451" y="174"/>
                  </a:lnTo>
                  <a:lnTo>
                    <a:pt x="1443" y="148"/>
                  </a:lnTo>
                  <a:lnTo>
                    <a:pt x="1438" y="130"/>
                  </a:lnTo>
                  <a:lnTo>
                    <a:pt x="1421" y="126"/>
                  </a:lnTo>
                  <a:lnTo>
                    <a:pt x="1393" y="140"/>
                  </a:lnTo>
                  <a:lnTo>
                    <a:pt x="1385" y="140"/>
                  </a:lnTo>
                  <a:lnTo>
                    <a:pt x="1358" y="147"/>
                  </a:lnTo>
                  <a:lnTo>
                    <a:pt x="1340" y="162"/>
                  </a:lnTo>
                  <a:lnTo>
                    <a:pt x="1327" y="179"/>
                  </a:lnTo>
                  <a:lnTo>
                    <a:pt x="1324" y="170"/>
                  </a:lnTo>
                  <a:lnTo>
                    <a:pt x="1324" y="149"/>
                  </a:lnTo>
                  <a:lnTo>
                    <a:pt x="1327" y="140"/>
                  </a:lnTo>
                  <a:lnTo>
                    <a:pt x="1315" y="126"/>
                  </a:lnTo>
                  <a:lnTo>
                    <a:pt x="1311" y="117"/>
                  </a:lnTo>
                  <a:lnTo>
                    <a:pt x="1307" y="104"/>
                  </a:lnTo>
                  <a:lnTo>
                    <a:pt x="1307" y="93"/>
                  </a:lnTo>
                  <a:lnTo>
                    <a:pt x="1307" y="83"/>
                  </a:lnTo>
                  <a:lnTo>
                    <a:pt x="1313" y="74"/>
                  </a:lnTo>
                  <a:lnTo>
                    <a:pt x="1317" y="74"/>
                  </a:lnTo>
                  <a:lnTo>
                    <a:pt x="1321" y="94"/>
                  </a:lnTo>
                  <a:lnTo>
                    <a:pt x="1327" y="119"/>
                  </a:lnTo>
                  <a:lnTo>
                    <a:pt x="1335" y="142"/>
                  </a:lnTo>
                  <a:lnTo>
                    <a:pt x="1346" y="134"/>
                  </a:lnTo>
                  <a:lnTo>
                    <a:pt x="1354" y="130"/>
                  </a:lnTo>
                  <a:lnTo>
                    <a:pt x="1367" y="122"/>
                  </a:lnTo>
                  <a:lnTo>
                    <a:pt x="1372" y="117"/>
                  </a:lnTo>
                  <a:lnTo>
                    <a:pt x="1390" y="109"/>
                  </a:lnTo>
                  <a:lnTo>
                    <a:pt x="1395" y="99"/>
                  </a:lnTo>
                  <a:lnTo>
                    <a:pt x="1415" y="99"/>
                  </a:lnTo>
                  <a:lnTo>
                    <a:pt x="1421" y="88"/>
                  </a:lnTo>
                  <a:lnTo>
                    <a:pt x="1428" y="81"/>
                  </a:lnTo>
                  <a:lnTo>
                    <a:pt x="1428" y="81"/>
                  </a:lnTo>
                  <a:lnTo>
                    <a:pt x="1421" y="74"/>
                  </a:lnTo>
                  <a:lnTo>
                    <a:pt x="1421" y="74"/>
                  </a:lnTo>
                  <a:lnTo>
                    <a:pt x="1420" y="73"/>
                  </a:lnTo>
                  <a:lnTo>
                    <a:pt x="1407" y="62"/>
                  </a:lnTo>
                  <a:lnTo>
                    <a:pt x="1407" y="56"/>
                  </a:lnTo>
                  <a:lnTo>
                    <a:pt x="1413" y="56"/>
                  </a:lnTo>
                  <a:lnTo>
                    <a:pt x="1436" y="65"/>
                  </a:lnTo>
                  <a:lnTo>
                    <a:pt x="1449" y="62"/>
                  </a:lnTo>
                  <a:lnTo>
                    <a:pt x="1451" y="52"/>
                  </a:lnTo>
                  <a:lnTo>
                    <a:pt x="1438" y="31"/>
                  </a:lnTo>
                  <a:lnTo>
                    <a:pt x="1431" y="18"/>
                  </a:lnTo>
                  <a:lnTo>
                    <a:pt x="1420" y="0"/>
                  </a:lnTo>
                  <a:lnTo>
                    <a:pt x="1014" y="81"/>
                  </a:lnTo>
                  <a:lnTo>
                    <a:pt x="722" y="127"/>
                  </a:lnTo>
                  <a:lnTo>
                    <a:pt x="437" y="163"/>
                  </a:lnTo>
                  <a:lnTo>
                    <a:pt x="437" y="219"/>
                  </a:lnTo>
                  <a:lnTo>
                    <a:pt x="430" y="216"/>
                  </a:lnTo>
                  <a:lnTo>
                    <a:pt x="413" y="226"/>
                  </a:lnTo>
                  <a:lnTo>
                    <a:pt x="398" y="249"/>
                  </a:lnTo>
                  <a:lnTo>
                    <a:pt x="395" y="269"/>
                  </a:lnTo>
                  <a:lnTo>
                    <a:pt x="344" y="278"/>
                  </a:lnTo>
                  <a:lnTo>
                    <a:pt x="319" y="306"/>
                  </a:lnTo>
                  <a:lnTo>
                    <a:pt x="298" y="326"/>
                  </a:lnTo>
                  <a:lnTo>
                    <a:pt x="284" y="305"/>
                  </a:lnTo>
                  <a:lnTo>
                    <a:pt x="272" y="306"/>
                  </a:lnTo>
                  <a:lnTo>
                    <a:pt x="254" y="335"/>
                  </a:lnTo>
                  <a:lnTo>
                    <a:pt x="244" y="352"/>
                  </a:lnTo>
                  <a:lnTo>
                    <a:pt x="221" y="366"/>
                  </a:lnTo>
                  <a:lnTo>
                    <a:pt x="64" y="460"/>
                  </a:lnTo>
                  <a:lnTo>
                    <a:pt x="50" y="480"/>
                  </a:lnTo>
                  <a:lnTo>
                    <a:pt x="53" y="496"/>
                  </a:lnTo>
                  <a:lnTo>
                    <a:pt x="37" y="510"/>
                  </a:lnTo>
                  <a:lnTo>
                    <a:pt x="22" y="510"/>
                  </a:lnTo>
                  <a:lnTo>
                    <a:pt x="3" y="530"/>
                  </a:lnTo>
                  <a:lnTo>
                    <a:pt x="1" y="542"/>
                  </a:lnTo>
                  <a:lnTo>
                    <a:pt x="0" y="570"/>
                  </a:lnTo>
                  <a:lnTo>
                    <a:pt x="0" y="574"/>
                  </a:lnTo>
                  <a:lnTo>
                    <a:pt x="0" y="577"/>
                  </a:lnTo>
                  <a:lnTo>
                    <a:pt x="259" y="549"/>
                  </a:lnTo>
                  <a:lnTo>
                    <a:pt x="336" y="489"/>
                  </a:lnTo>
                  <a:lnTo>
                    <a:pt x="383" y="484"/>
                  </a:lnTo>
                  <a:lnTo>
                    <a:pt x="419" y="484"/>
                  </a:lnTo>
                  <a:lnTo>
                    <a:pt x="472" y="492"/>
                  </a:lnTo>
                  <a:lnTo>
                    <a:pt x="499" y="489"/>
                  </a:lnTo>
                  <a:lnTo>
                    <a:pt x="516" y="484"/>
                  </a:lnTo>
                  <a:lnTo>
                    <a:pt x="538" y="470"/>
                  </a:lnTo>
                  <a:lnTo>
                    <a:pt x="572" y="464"/>
                  </a:lnTo>
                  <a:lnTo>
                    <a:pt x="610" y="470"/>
                  </a:lnTo>
                  <a:lnTo>
                    <a:pt x="638" y="484"/>
                  </a:lnTo>
                  <a:lnTo>
                    <a:pt x="660" y="528"/>
                  </a:lnTo>
                  <a:lnTo>
                    <a:pt x="844" y="492"/>
                  </a:lnTo>
                  <a:lnTo>
                    <a:pt x="1086" y="670"/>
                  </a:lnTo>
                  <a:lnTo>
                    <a:pt x="1130" y="652"/>
                  </a:lnTo>
                  <a:lnTo>
                    <a:pt x="1141" y="650"/>
                  </a:lnTo>
                  <a:lnTo>
                    <a:pt x="1179" y="645"/>
                  </a:lnTo>
                  <a:lnTo>
                    <a:pt x="1189" y="632"/>
                  </a:lnTo>
                  <a:lnTo>
                    <a:pt x="1204" y="620"/>
                  </a:lnTo>
                  <a:lnTo>
                    <a:pt x="1210" y="576"/>
                  </a:lnTo>
                  <a:lnTo>
                    <a:pt x="1221" y="545"/>
                  </a:lnTo>
                  <a:lnTo>
                    <a:pt x="1243" y="517"/>
                  </a:lnTo>
                  <a:lnTo>
                    <a:pt x="1260" y="501"/>
                  </a:lnTo>
                  <a:lnTo>
                    <a:pt x="1260" y="491"/>
                  </a:lnTo>
                  <a:lnTo>
                    <a:pt x="1254" y="478"/>
                  </a:lnTo>
                  <a:lnTo>
                    <a:pt x="1252" y="471"/>
                  </a:lnTo>
                  <a:lnTo>
                    <a:pt x="1256" y="464"/>
                  </a:lnTo>
                  <a:lnTo>
                    <a:pt x="1256" y="458"/>
                  </a:lnTo>
                  <a:lnTo>
                    <a:pt x="1260" y="451"/>
                  </a:lnTo>
                  <a:lnTo>
                    <a:pt x="1264" y="451"/>
                  </a:lnTo>
                  <a:lnTo>
                    <a:pt x="1268" y="455"/>
                  </a:lnTo>
                  <a:lnTo>
                    <a:pt x="1274" y="476"/>
                  </a:lnTo>
                  <a:lnTo>
                    <a:pt x="1293" y="467"/>
                  </a:lnTo>
                  <a:lnTo>
                    <a:pt x="1307" y="459"/>
                  </a:lnTo>
                  <a:lnTo>
                    <a:pt x="1307" y="451"/>
                  </a:lnTo>
                  <a:lnTo>
                    <a:pt x="1307" y="441"/>
                  </a:lnTo>
                  <a:lnTo>
                    <a:pt x="1313" y="434"/>
                  </a:lnTo>
                  <a:lnTo>
                    <a:pt x="1317" y="431"/>
                  </a:lnTo>
                  <a:lnTo>
                    <a:pt x="1324" y="439"/>
                  </a:lnTo>
                  <a:lnTo>
                    <a:pt x="1350" y="431"/>
                  </a:lnTo>
                  <a:lnTo>
                    <a:pt x="1367" y="421"/>
                  </a:lnTo>
                  <a:lnTo>
                    <a:pt x="1374" y="421"/>
                  </a:lnTo>
                  <a:lnTo>
                    <a:pt x="1388" y="415"/>
                  </a:lnTo>
                  <a:lnTo>
                    <a:pt x="1399" y="408"/>
                  </a:lnTo>
                  <a:lnTo>
                    <a:pt x="1399" y="403"/>
                  </a:lnTo>
                  <a:lnTo>
                    <a:pt x="1418" y="416"/>
                  </a:lnTo>
                  <a:lnTo>
                    <a:pt x="1426" y="398"/>
                  </a:lnTo>
                  <a:lnTo>
                    <a:pt x="1432" y="376"/>
                  </a:lnTo>
                  <a:lnTo>
                    <a:pt x="1438" y="365"/>
                  </a:lnTo>
                  <a:lnTo>
                    <a:pt x="1443" y="356"/>
                  </a:lnTo>
                  <a:lnTo>
                    <a:pt x="1443" y="356"/>
                  </a:lnTo>
                  <a:lnTo>
                    <a:pt x="1440" y="351"/>
                  </a:lnTo>
                  <a:lnTo>
                    <a:pt x="1436" y="348"/>
                  </a:lnTo>
                  <a:lnTo>
                    <a:pt x="1435" y="346"/>
                  </a:lnTo>
                  <a:lnTo>
                    <a:pt x="1433" y="346"/>
                  </a:lnTo>
                  <a:lnTo>
                    <a:pt x="1433" y="346"/>
                  </a:lnTo>
                  <a:lnTo>
                    <a:pt x="1422" y="351"/>
                  </a:lnTo>
                  <a:lnTo>
                    <a:pt x="1414" y="353"/>
                  </a:lnTo>
                  <a:lnTo>
                    <a:pt x="1410" y="360"/>
                  </a:lnTo>
                  <a:lnTo>
                    <a:pt x="1399" y="365"/>
                  </a:lnTo>
                  <a:lnTo>
                    <a:pt x="1388" y="370"/>
                  </a:lnTo>
                  <a:lnTo>
                    <a:pt x="1368" y="387"/>
                  </a:lnTo>
                  <a:lnTo>
                    <a:pt x="1354" y="387"/>
                  </a:lnTo>
                  <a:lnTo>
                    <a:pt x="1317" y="376"/>
                  </a:lnTo>
                  <a:lnTo>
                    <a:pt x="1313" y="367"/>
                  </a:lnTo>
                  <a:lnTo>
                    <a:pt x="1314" y="356"/>
                  </a:lnTo>
                  <a:lnTo>
                    <a:pt x="1318" y="353"/>
                  </a:lnTo>
                  <a:lnTo>
                    <a:pt x="1329" y="355"/>
                  </a:lnTo>
                  <a:lnTo>
                    <a:pt x="1339" y="356"/>
                  </a:lnTo>
                  <a:lnTo>
                    <a:pt x="1363" y="359"/>
                  </a:lnTo>
                  <a:lnTo>
                    <a:pt x="1374" y="351"/>
                  </a:lnTo>
                  <a:lnTo>
                    <a:pt x="1378" y="340"/>
                  </a:lnTo>
                  <a:lnTo>
                    <a:pt x="1374" y="331"/>
                  </a:lnTo>
                  <a:lnTo>
                    <a:pt x="1375" y="316"/>
                  </a:lnTo>
                  <a:lnTo>
                    <a:pt x="1379" y="316"/>
                  </a:lnTo>
                  <a:lnTo>
                    <a:pt x="1389" y="306"/>
                  </a:lnTo>
                  <a:lnTo>
                    <a:pt x="1388" y="295"/>
                  </a:lnTo>
                  <a:lnTo>
                    <a:pt x="1374" y="295"/>
                  </a:lnTo>
                  <a:lnTo>
                    <a:pt x="1346" y="284"/>
                  </a:lnTo>
                  <a:lnTo>
                    <a:pt x="1314" y="277"/>
                  </a:lnTo>
                  <a:lnTo>
                    <a:pt x="1302" y="270"/>
                  </a:lnTo>
                  <a:lnTo>
                    <a:pt x="1302" y="262"/>
                  </a:lnTo>
                  <a:lnTo>
                    <a:pt x="1321" y="262"/>
                  </a:lnTo>
                  <a:lnTo>
                    <a:pt x="1346" y="262"/>
                  </a:lnTo>
                  <a:lnTo>
                    <a:pt x="1368" y="273"/>
                  </a:lnTo>
                  <a:lnTo>
                    <a:pt x="1374" y="266"/>
                  </a:lnTo>
                  <a:lnTo>
                    <a:pt x="1367" y="256"/>
                  </a:lnTo>
                  <a:lnTo>
                    <a:pt x="1360" y="251"/>
                  </a:lnTo>
                  <a:lnTo>
                    <a:pt x="1357" y="242"/>
                  </a:lnTo>
                  <a:lnTo>
                    <a:pt x="1368" y="238"/>
                  </a:lnTo>
                  <a:lnTo>
                    <a:pt x="1382" y="238"/>
                  </a:lnTo>
                  <a:lnTo>
                    <a:pt x="1386" y="259"/>
                  </a:lnTo>
                  <a:lnTo>
                    <a:pt x="1395" y="267"/>
                  </a:lnTo>
                  <a:lnTo>
                    <a:pt x="1407" y="267"/>
                  </a:lnTo>
                  <a:lnTo>
                    <a:pt x="1411" y="262"/>
                  </a:lnTo>
                  <a:lnTo>
                    <a:pt x="1422" y="267"/>
                  </a:lnTo>
                  <a:lnTo>
                    <a:pt x="1443" y="270"/>
                  </a:lnTo>
                  <a:lnTo>
                    <a:pt x="1467" y="270"/>
                  </a:lnTo>
                  <a:lnTo>
                    <a:pt x="1471" y="263"/>
                  </a:lnTo>
                  <a:lnTo>
                    <a:pt x="1471" y="245"/>
                  </a:lnTo>
                  <a:lnTo>
                    <a:pt x="1476" y="238"/>
                  </a:lnTo>
                  <a:lnTo>
                    <a:pt x="1482" y="220"/>
                  </a:lnTo>
                  <a:lnTo>
                    <a:pt x="1482" y="212"/>
                  </a:lnTo>
                  <a:lnTo>
                    <a:pt x="1486" y="195"/>
                  </a:lnTo>
                  <a:lnTo>
                    <a:pt x="1496" y="195"/>
                  </a:lnTo>
                  <a:lnTo>
                    <a:pt x="1501" y="204"/>
                  </a:lnTo>
                  <a:lnTo>
                    <a:pt x="1513" y="195"/>
                  </a:lnTo>
                  <a:lnTo>
                    <a:pt x="1513" y="179"/>
                  </a:lnTo>
                  <a:lnTo>
                    <a:pt x="1515" y="170"/>
                  </a:lnTo>
                  <a:lnTo>
                    <a:pt x="1507" y="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DA3D193-11D0-8C4D-8D8F-345B1770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305" y="3737057"/>
              <a:ext cx="553165" cy="620020"/>
            </a:xfrm>
            <a:custGeom>
              <a:avLst/>
              <a:gdLst/>
              <a:ahLst/>
              <a:cxnLst>
                <a:cxn ang="0">
                  <a:pos x="906" y="578"/>
                </a:cxn>
                <a:cxn ang="0">
                  <a:pos x="892" y="533"/>
                </a:cxn>
                <a:cxn ang="0">
                  <a:pos x="882" y="508"/>
                </a:cxn>
                <a:cxn ang="0">
                  <a:pos x="852" y="490"/>
                </a:cxn>
                <a:cxn ang="0">
                  <a:pos x="842" y="460"/>
                </a:cxn>
                <a:cxn ang="0">
                  <a:pos x="810" y="414"/>
                </a:cxn>
                <a:cxn ang="0">
                  <a:pos x="767" y="376"/>
                </a:cxn>
                <a:cxn ang="0">
                  <a:pos x="684" y="292"/>
                </a:cxn>
                <a:cxn ang="0">
                  <a:pos x="563" y="186"/>
                </a:cxn>
                <a:cxn ang="0">
                  <a:pos x="519" y="126"/>
                </a:cxn>
                <a:cxn ang="0">
                  <a:pos x="437" y="75"/>
                </a:cxn>
                <a:cxn ang="0">
                  <a:pos x="452" y="39"/>
                </a:cxn>
                <a:cxn ang="0">
                  <a:pos x="481" y="8"/>
                </a:cxn>
                <a:cxn ang="0">
                  <a:pos x="226" y="28"/>
                </a:cxn>
                <a:cxn ang="0">
                  <a:pos x="14" y="111"/>
                </a:cxn>
                <a:cxn ang="0">
                  <a:pos x="119" y="500"/>
                </a:cxn>
                <a:cxn ang="0">
                  <a:pos x="179" y="614"/>
                </a:cxn>
                <a:cxn ang="0">
                  <a:pos x="187" y="669"/>
                </a:cxn>
                <a:cxn ang="0">
                  <a:pos x="177" y="722"/>
                </a:cxn>
                <a:cxn ang="0">
                  <a:pos x="175" y="802"/>
                </a:cxn>
                <a:cxn ang="0">
                  <a:pos x="177" y="855"/>
                </a:cxn>
                <a:cxn ang="0">
                  <a:pos x="194" y="898"/>
                </a:cxn>
                <a:cxn ang="0">
                  <a:pos x="241" y="993"/>
                </a:cxn>
                <a:cxn ang="0">
                  <a:pos x="785" y="1006"/>
                </a:cxn>
                <a:cxn ang="0">
                  <a:pos x="807" y="902"/>
                </a:cxn>
                <a:cxn ang="0">
                  <a:pos x="857" y="897"/>
                </a:cxn>
                <a:cxn ang="0">
                  <a:pos x="860" y="876"/>
                </a:cxn>
                <a:cxn ang="0">
                  <a:pos x="848" y="868"/>
                </a:cxn>
                <a:cxn ang="0">
                  <a:pos x="843" y="863"/>
                </a:cxn>
                <a:cxn ang="0">
                  <a:pos x="836" y="855"/>
                </a:cxn>
                <a:cxn ang="0">
                  <a:pos x="849" y="852"/>
                </a:cxn>
                <a:cxn ang="0">
                  <a:pos x="856" y="833"/>
                </a:cxn>
                <a:cxn ang="0">
                  <a:pos x="850" y="825"/>
                </a:cxn>
                <a:cxn ang="0">
                  <a:pos x="884" y="786"/>
                </a:cxn>
                <a:cxn ang="0">
                  <a:pos x="873" y="775"/>
                </a:cxn>
                <a:cxn ang="0">
                  <a:pos x="875" y="770"/>
                </a:cxn>
                <a:cxn ang="0">
                  <a:pos x="880" y="762"/>
                </a:cxn>
                <a:cxn ang="0">
                  <a:pos x="880" y="702"/>
                </a:cxn>
                <a:cxn ang="0">
                  <a:pos x="893" y="704"/>
                </a:cxn>
                <a:cxn ang="0">
                  <a:pos x="906" y="700"/>
                </a:cxn>
                <a:cxn ang="0">
                  <a:pos x="900" y="693"/>
                </a:cxn>
                <a:cxn ang="0">
                  <a:pos x="886" y="682"/>
                </a:cxn>
                <a:cxn ang="0">
                  <a:pos x="911" y="671"/>
                </a:cxn>
                <a:cxn ang="0">
                  <a:pos x="899" y="655"/>
                </a:cxn>
                <a:cxn ang="0">
                  <a:pos x="895" y="639"/>
                </a:cxn>
                <a:cxn ang="0">
                  <a:pos x="925" y="636"/>
                </a:cxn>
                <a:cxn ang="0">
                  <a:pos x="934" y="604"/>
                </a:cxn>
              </a:cxnLst>
              <a:rect l="0" t="0" r="r" b="b"/>
              <a:pathLst>
                <a:path w="934" h="1006">
                  <a:moveTo>
                    <a:pt x="924" y="596"/>
                  </a:moveTo>
                  <a:lnTo>
                    <a:pt x="911" y="589"/>
                  </a:lnTo>
                  <a:lnTo>
                    <a:pt x="906" y="578"/>
                  </a:lnTo>
                  <a:lnTo>
                    <a:pt x="906" y="559"/>
                  </a:lnTo>
                  <a:lnTo>
                    <a:pt x="906" y="551"/>
                  </a:lnTo>
                  <a:lnTo>
                    <a:pt x="892" y="533"/>
                  </a:lnTo>
                  <a:lnTo>
                    <a:pt x="882" y="522"/>
                  </a:lnTo>
                  <a:lnTo>
                    <a:pt x="882" y="514"/>
                  </a:lnTo>
                  <a:lnTo>
                    <a:pt x="882" y="508"/>
                  </a:lnTo>
                  <a:lnTo>
                    <a:pt x="868" y="500"/>
                  </a:lnTo>
                  <a:lnTo>
                    <a:pt x="859" y="490"/>
                  </a:lnTo>
                  <a:lnTo>
                    <a:pt x="852" y="490"/>
                  </a:lnTo>
                  <a:lnTo>
                    <a:pt x="848" y="485"/>
                  </a:lnTo>
                  <a:lnTo>
                    <a:pt x="842" y="471"/>
                  </a:lnTo>
                  <a:lnTo>
                    <a:pt x="842" y="460"/>
                  </a:lnTo>
                  <a:lnTo>
                    <a:pt x="834" y="446"/>
                  </a:lnTo>
                  <a:lnTo>
                    <a:pt x="817" y="423"/>
                  </a:lnTo>
                  <a:lnTo>
                    <a:pt x="810" y="414"/>
                  </a:lnTo>
                  <a:lnTo>
                    <a:pt x="798" y="403"/>
                  </a:lnTo>
                  <a:lnTo>
                    <a:pt x="784" y="390"/>
                  </a:lnTo>
                  <a:lnTo>
                    <a:pt x="767" y="376"/>
                  </a:lnTo>
                  <a:lnTo>
                    <a:pt x="738" y="360"/>
                  </a:lnTo>
                  <a:lnTo>
                    <a:pt x="712" y="328"/>
                  </a:lnTo>
                  <a:lnTo>
                    <a:pt x="684" y="292"/>
                  </a:lnTo>
                  <a:lnTo>
                    <a:pt x="663" y="272"/>
                  </a:lnTo>
                  <a:lnTo>
                    <a:pt x="585" y="214"/>
                  </a:lnTo>
                  <a:lnTo>
                    <a:pt x="563" y="186"/>
                  </a:lnTo>
                  <a:lnTo>
                    <a:pt x="540" y="163"/>
                  </a:lnTo>
                  <a:lnTo>
                    <a:pt x="530" y="142"/>
                  </a:lnTo>
                  <a:lnTo>
                    <a:pt x="519" y="126"/>
                  </a:lnTo>
                  <a:lnTo>
                    <a:pt x="502" y="111"/>
                  </a:lnTo>
                  <a:lnTo>
                    <a:pt x="448" y="89"/>
                  </a:lnTo>
                  <a:lnTo>
                    <a:pt x="437" y="75"/>
                  </a:lnTo>
                  <a:lnTo>
                    <a:pt x="429" y="63"/>
                  </a:lnTo>
                  <a:lnTo>
                    <a:pt x="429" y="51"/>
                  </a:lnTo>
                  <a:lnTo>
                    <a:pt x="452" y="39"/>
                  </a:lnTo>
                  <a:lnTo>
                    <a:pt x="469" y="24"/>
                  </a:lnTo>
                  <a:lnTo>
                    <a:pt x="478" y="17"/>
                  </a:lnTo>
                  <a:lnTo>
                    <a:pt x="481" y="8"/>
                  </a:lnTo>
                  <a:lnTo>
                    <a:pt x="483" y="0"/>
                  </a:lnTo>
                  <a:lnTo>
                    <a:pt x="485" y="0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0" y="46"/>
                  </a:lnTo>
                  <a:lnTo>
                    <a:pt x="14" y="111"/>
                  </a:lnTo>
                  <a:lnTo>
                    <a:pt x="54" y="271"/>
                  </a:lnTo>
                  <a:lnTo>
                    <a:pt x="107" y="458"/>
                  </a:lnTo>
                  <a:lnTo>
                    <a:pt x="119" y="500"/>
                  </a:lnTo>
                  <a:lnTo>
                    <a:pt x="154" y="566"/>
                  </a:lnTo>
                  <a:lnTo>
                    <a:pt x="176" y="596"/>
                  </a:lnTo>
                  <a:lnTo>
                    <a:pt x="179" y="614"/>
                  </a:lnTo>
                  <a:lnTo>
                    <a:pt x="183" y="639"/>
                  </a:lnTo>
                  <a:lnTo>
                    <a:pt x="195" y="648"/>
                  </a:lnTo>
                  <a:lnTo>
                    <a:pt x="187" y="669"/>
                  </a:lnTo>
                  <a:lnTo>
                    <a:pt x="166" y="684"/>
                  </a:lnTo>
                  <a:lnTo>
                    <a:pt x="180" y="697"/>
                  </a:lnTo>
                  <a:lnTo>
                    <a:pt x="177" y="722"/>
                  </a:lnTo>
                  <a:lnTo>
                    <a:pt x="166" y="729"/>
                  </a:lnTo>
                  <a:lnTo>
                    <a:pt x="166" y="759"/>
                  </a:lnTo>
                  <a:lnTo>
                    <a:pt x="175" y="802"/>
                  </a:lnTo>
                  <a:lnTo>
                    <a:pt x="183" y="819"/>
                  </a:lnTo>
                  <a:lnTo>
                    <a:pt x="188" y="847"/>
                  </a:lnTo>
                  <a:lnTo>
                    <a:pt x="177" y="855"/>
                  </a:lnTo>
                  <a:lnTo>
                    <a:pt x="175" y="863"/>
                  </a:lnTo>
                  <a:lnTo>
                    <a:pt x="180" y="884"/>
                  </a:lnTo>
                  <a:lnTo>
                    <a:pt x="194" y="898"/>
                  </a:lnTo>
                  <a:lnTo>
                    <a:pt x="209" y="925"/>
                  </a:lnTo>
                  <a:lnTo>
                    <a:pt x="213" y="933"/>
                  </a:lnTo>
                  <a:lnTo>
                    <a:pt x="241" y="993"/>
                  </a:lnTo>
                  <a:lnTo>
                    <a:pt x="744" y="962"/>
                  </a:lnTo>
                  <a:lnTo>
                    <a:pt x="750" y="1006"/>
                  </a:lnTo>
                  <a:lnTo>
                    <a:pt x="785" y="1006"/>
                  </a:lnTo>
                  <a:lnTo>
                    <a:pt x="774" y="898"/>
                  </a:lnTo>
                  <a:lnTo>
                    <a:pt x="771" y="898"/>
                  </a:lnTo>
                  <a:lnTo>
                    <a:pt x="807" y="902"/>
                  </a:lnTo>
                  <a:lnTo>
                    <a:pt x="850" y="911"/>
                  </a:lnTo>
                  <a:lnTo>
                    <a:pt x="857" y="897"/>
                  </a:lnTo>
                  <a:lnTo>
                    <a:pt x="857" y="897"/>
                  </a:lnTo>
                  <a:lnTo>
                    <a:pt x="861" y="877"/>
                  </a:lnTo>
                  <a:lnTo>
                    <a:pt x="861" y="877"/>
                  </a:lnTo>
                  <a:lnTo>
                    <a:pt x="860" y="876"/>
                  </a:lnTo>
                  <a:lnTo>
                    <a:pt x="859" y="875"/>
                  </a:lnTo>
                  <a:lnTo>
                    <a:pt x="859" y="875"/>
                  </a:lnTo>
                  <a:lnTo>
                    <a:pt x="848" y="868"/>
                  </a:lnTo>
                  <a:lnTo>
                    <a:pt x="848" y="868"/>
                  </a:lnTo>
                  <a:lnTo>
                    <a:pt x="845" y="866"/>
                  </a:lnTo>
                  <a:lnTo>
                    <a:pt x="843" y="863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36" y="855"/>
                  </a:lnTo>
                  <a:lnTo>
                    <a:pt x="836" y="854"/>
                  </a:lnTo>
                  <a:lnTo>
                    <a:pt x="838" y="852"/>
                  </a:lnTo>
                  <a:lnTo>
                    <a:pt x="849" y="852"/>
                  </a:lnTo>
                  <a:lnTo>
                    <a:pt x="863" y="852"/>
                  </a:lnTo>
                  <a:lnTo>
                    <a:pt x="863" y="852"/>
                  </a:lnTo>
                  <a:lnTo>
                    <a:pt x="856" y="833"/>
                  </a:lnTo>
                  <a:lnTo>
                    <a:pt x="856" y="833"/>
                  </a:lnTo>
                  <a:lnTo>
                    <a:pt x="852" y="826"/>
                  </a:lnTo>
                  <a:lnTo>
                    <a:pt x="850" y="825"/>
                  </a:lnTo>
                  <a:lnTo>
                    <a:pt x="867" y="820"/>
                  </a:lnTo>
                  <a:lnTo>
                    <a:pt x="875" y="811"/>
                  </a:lnTo>
                  <a:lnTo>
                    <a:pt x="884" y="786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3" y="775"/>
                  </a:lnTo>
                  <a:lnTo>
                    <a:pt x="873" y="775"/>
                  </a:lnTo>
                  <a:lnTo>
                    <a:pt x="873" y="772"/>
                  </a:lnTo>
                  <a:lnTo>
                    <a:pt x="875" y="770"/>
                  </a:lnTo>
                  <a:lnTo>
                    <a:pt x="875" y="770"/>
                  </a:lnTo>
                  <a:lnTo>
                    <a:pt x="878" y="766"/>
                  </a:lnTo>
                  <a:lnTo>
                    <a:pt x="880" y="762"/>
                  </a:lnTo>
                  <a:lnTo>
                    <a:pt x="881" y="748"/>
                  </a:lnTo>
                  <a:lnTo>
                    <a:pt x="882" y="719"/>
                  </a:lnTo>
                  <a:lnTo>
                    <a:pt x="880" y="702"/>
                  </a:lnTo>
                  <a:lnTo>
                    <a:pt x="880" y="702"/>
                  </a:lnTo>
                  <a:lnTo>
                    <a:pt x="893" y="704"/>
                  </a:lnTo>
                  <a:lnTo>
                    <a:pt x="893" y="704"/>
                  </a:lnTo>
                  <a:lnTo>
                    <a:pt x="903" y="707"/>
                  </a:lnTo>
                  <a:lnTo>
                    <a:pt x="903" y="707"/>
                  </a:lnTo>
                  <a:lnTo>
                    <a:pt x="906" y="700"/>
                  </a:lnTo>
                  <a:lnTo>
                    <a:pt x="906" y="700"/>
                  </a:lnTo>
                  <a:lnTo>
                    <a:pt x="906" y="697"/>
                  </a:lnTo>
                  <a:lnTo>
                    <a:pt x="900" y="693"/>
                  </a:lnTo>
                  <a:lnTo>
                    <a:pt x="900" y="693"/>
                  </a:lnTo>
                  <a:lnTo>
                    <a:pt x="886" y="682"/>
                  </a:lnTo>
                  <a:lnTo>
                    <a:pt x="886" y="682"/>
                  </a:lnTo>
                  <a:lnTo>
                    <a:pt x="880" y="671"/>
                  </a:lnTo>
                  <a:lnTo>
                    <a:pt x="889" y="671"/>
                  </a:lnTo>
                  <a:lnTo>
                    <a:pt x="911" y="671"/>
                  </a:lnTo>
                  <a:lnTo>
                    <a:pt x="916" y="658"/>
                  </a:lnTo>
                  <a:lnTo>
                    <a:pt x="916" y="658"/>
                  </a:lnTo>
                  <a:lnTo>
                    <a:pt x="899" y="655"/>
                  </a:lnTo>
                  <a:lnTo>
                    <a:pt x="899" y="655"/>
                  </a:lnTo>
                  <a:lnTo>
                    <a:pt x="889" y="647"/>
                  </a:lnTo>
                  <a:lnTo>
                    <a:pt x="895" y="639"/>
                  </a:lnTo>
                  <a:lnTo>
                    <a:pt x="899" y="641"/>
                  </a:lnTo>
                  <a:lnTo>
                    <a:pt x="918" y="641"/>
                  </a:lnTo>
                  <a:lnTo>
                    <a:pt x="925" y="636"/>
                  </a:lnTo>
                  <a:lnTo>
                    <a:pt x="925" y="623"/>
                  </a:lnTo>
                  <a:lnTo>
                    <a:pt x="925" y="614"/>
                  </a:lnTo>
                  <a:lnTo>
                    <a:pt x="934" y="604"/>
                  </a:lnTo>
                  <a:lnTo>
                    <a:pt x="934" y="601"/>
                  </a:lnTo>
                  <a:lnTo>
                    <a:pt x="924" y="5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194305F-89AB-FD4F-A2C3-F60012876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920" y="3046706"/>
              <a:ext cx="808471" cy="475657"/>
            </a:xfrm>
            <a:custGeom>
              <a:avLst/>
              <a:gdLst/>
              <a:ahLst/>
              <a:cxnLst>
                <a:cxn ang="0">
                  <a:pos x="931" y="652"/>
                </a:cxn>
                <a:cxn ang="0">
                  <a:pos x="1368" y="562"/>
                </a:cxn>
                <a:cxn ang="0">
                  <a:pos x="1352" y="515"/>
                </a:cxn>
                <a:cxn ang="0">
                  <a:pos x="1317" y="479"/>
                </a:cxn>
                <a:cxn ang="0">
                  <a:pos x="1278" y="461"/>
                </a:cxn>
                <a:cxn ang="0">
                  <a:pos x="1255" y="434"/>
                </a:cxn>
                <a:cxn ang="0">
                  <a:pos x="1234" y="400"/>
                </a:cxn>
                <a:cxn ang="0">
                  <a:pos x="1239" y="379"/>
                </a:cxn>
                <a:cxn ang="0">
                  <a:pos x="1257" y="369"/>
                </a:cxn>
                <a:cxn ang="0">
                  <a:pos x="1231" y="350"/>
                </a:cxn>
                <a:cxn ang="0">
                  <a:pos x="1164" y="301"/>
                </a:cxn>
                <a:cxn ang="0">
                  <a:pos x="1182" y="303"/>
                </a:cxn>
                <a:cxn ang="0">
                  <a:pos x="1220" y="328"/>
                </a:cxn>
                <a:cxn ang="0">
                  <a:pos x="1238" y="314"/>
                </a:cxn>
                <a:cxn ang="0">
                  <a:pos x="1238" y="269"/>
                </a:cxn>
                <a:cxn ang="0">
                  <a:pos x="1181" y="249"/>
                </a:cxn>
                <a:cxn ang="0">
                  <a:pos x="1160" y="230"/>
                </a:cxn>
                <a:cxn ang="0">
                  <a:pos x="1138" y="237"/>
                </a:cxn>
                <a:cxn ang="0">
                  <a:pos x="1094" y="210"/>
                </a:cxn>
                <a:cxn ang="0">
                  <a:pos x="1058" y="208"/>
                </a:cxn>
                <a:cxn ang="0">
                  <a:pos x="1035" y="201"/>
                </a:cxn>
                <a:cxn ang="0">
                  <a:pos x="1051" y="137"/>
                </a:cxn>
                <a:cxn ang="0">
                  <a:pos x="1056" y="97"/>
                </a:cxn>
                <a:cxn ang="0">
                  <a:pos x="1008" y="57"/>
                </a:cxn>
                <a:cxn ang="0">
                  <a:pos x="940" y="29"/>
                </a:cxn>
                <a:cxn ang="0">
                  <a:pos x="909" y="46"/>
                </a:cxn>
                <a:cxn ang="0">
                  <a:pos x="833" y="0"/>
                </a:cxn>
                <a:cxn ang="0">
                  <a:pos x="822" y="85"/>
                </a:cxn>
                <a:cxn ang="0">
                  <a:pos x="794" y="119"/>
                </a:cxn>
                <a:cxn ang="0">
                  <a:pos x="758" y="162"/>
                </a:cxn>
                <a:cxn ang="0">
                  <a:pos x="741" y="156"/>
                </a:cxn>
                <a:cxn ang="0">
                  <a:pos x="722" y="201"/>
                </a:cxn>
                <a:cxn ang="0">
                  <a:pos x="700" y="255"/>
                </a:cxn>
                <a:cxn ang="0">
                  <a:pos x="661" y="242"/>
                </a:cxn>
                <a:cxn ang="0">
                  <a:pos x="633" y="267"/>
                </a:cxn>
                <a:cxn ang="0">
                  <a:pos x="597" y="379"/>
                </a:cxn>
                <a:cxn ang="0">
                  <a:pos x="566" y="436"/>
                </a:cxn>
                <a:cxn ang="0">
                  <a:pos x="551" y="489"/>
                </a:cxn>
                <a:cxn ang="0">
                  <a:pos x="448" y="559"/>
                </a:cxn>
                <a:cxn ang="0">
                  <a:pos x="382" y="558"/>
                </a:cxn>
                <a:cxn ang="0">
                  <a:pos x="337" y="595"/>
                </a:cxn>
                <a:cxn ang="0">
                  <a:pos x="275" y="554"/>
                </a:cxn>
                <a:cxn ang="0">
                  <a:pos x="257" y="539"/>
                </a:cxn>
                <a:cxn ang="0">
                  <a:pos x="237" y="571"/>
                </a:cxn>
                <a:cxn ang="0">
                  <a:pos x="156" y="626"/>
                </a:cxn>
                <a:cxn ang="0">
                  <a:pos x="118" y="700"/>
                </a:cxn>
                <a:cxn ang="0">
                  <a:pos x="85" y="718"/>
                </a:cxn>
                <a:cxn ang="0">
                  <a:pos x="33" y="754"/>
                </a:cxn>
                <a:cxn ang="0">
                  <a:pos x="354" y="734"/>
                </a:cxn>
              </a:cxnLst>
              <a:rect l="0" t="0" r="r" b="b"/>
              <a:pathLst>
                <a:path w="1368" h="772">
                  <a:moveTo>
                    <a:pt x="639" y="698"/>
                  </a:moveTo>
                  <a:lnTo>
                    <a:pt x="931" y="652"/>
                  </a:lnTo>
                  <a:lnTo>
                    <a:pt x="1337" y="571"/>
                  </a:lnTo>
                  <a:lnTo>
                    <a:pt x="1368" y="562"/>
                  </a:lnTo>
                  <a:lnTo>
                    <a:pt x="1363" y="541"/>
                  </a:lnTo>
                  <a:lnTo>
                    <a:pt x="1352" y="515"/>
                  </a:lnTo>
                  <a:lnTo>
                    <a:pt x="1337" y="494"/>
                  </a:lnTo>
                  <a:lnTo>
                    <a:pt x="1317" y="479"/>
                  </a:lnTo>
                  <a:lnTo>
                    <a:pt x="1302" y="476"/>
                  </a:lnTo>
                  <a:lnTo>
                    <a:pt x="1278" y="461"/>
                  </a:lnTo>
                  <a:lnTo>
                    <a:pt x="1269" y="446"/>
                  </a:lnTo>
                  <a:lnTo>
                    <a:pt x="1255" y="434"/>
                  </a:lnTo>
                  <a:lnTo>
                    <a:pt x="1241" y="412"/>
                  </a:lnTo>
                  <a:lnTo>
                    <a:pt x="1234" y="400"/>
                  </a:lnTo>
                  <a:lnTo>
                    <a:pt x="1231" y="386"/>
                  </a:lnTo>
                  <a:lnTo>
                    <a:pt x="1239" y="379"/>
                  </a:lnTo>
                  <a:lnTo>
                    <a:pt x="1263" y="386"/>
                  </a:lnTo>
                  <a:lnTo>
                    <a:pt x="1257" y="369"/>
                  </a:lnTo>
                  <a:lnTo>
                    <a:pt x="1248" y="357"/>
                  </a:lnTo>
                  <a:lnTo>
                    <a:pt x="1231" y="350"/>
                  </a:lnTo>
                  <a:lnTo>
                    <a:pt x="1187" y="333"/>
                  </a:lnTo>
                  <a:lnTo>
                    <a:pt x="1164" y="301"/>
                  </a:lnTo>
                  <a:lnTo>
                    <a:pt x="1164" y="296"/>
                  </a:lnTo>
                  <a:lnTo>
                    <a:pt x="1182" y="303"/>
                  </a:lnTo>
                  <a:lnTo>
                    <a:pt x="1207" y="314"/>
                  </a:lnTo>
                  <a:lnTo>
                    <a:pt x="1220" y="328"/>
                  </a:lnTo>
                  <a:lnTo>
                    <a:pt x="1253" y="330"/>
                  </a:lnTo>
                  <a:lnTo>
                    <a:pt x="1238" y="314"/>
                  </a:lnTo>
                  <a:lnTo>
                    <a:pt x="1235" y="287"/>
                  </a:lnTo>
                  <a:lnTo>
                    <a:pt x="1238" y="269"/>
                  </a:lnTo>
                  <a:lnTo>
                    <a:pt x="1220" y="271"/>
                  </a:lnTo>
                  <a:lnTo>
                    <a:pt x="1181" y="249"/>
                  </a:lnTo>
                  <a:lnTo>
                    <a:pt x="1169" y="232"/>
                  </a:lnTo>
                  <a:lnTo>
                    <a:pt x="1160" y="230"/>
                  </a:lnTo>
                  <a:lnTo>
                    <a:pt x="1156" y="240"/>
                  </a:lnTo>
                  <a:lnTo>
                    <a:pt x="1138" y="237"/>
                  </a:lnTo>
                  <a:lnTo>
                    <a:pt x="1114" y="222"/>
                  </a:lnTo>
                  <a:lnTo>
                    <a:pt x="1094" y="210"/>
                  </a:lnTo>
                  <a:lnTo>
                    <a:pt x="1076" y="204"/>
                  </a:lnTo>
                  <a:lnTo>
                    <a:pt x="1058" y="208"/>
                  </a:lnTo>
                  <a:lnTo>
                    <a:pt x="1047" y="210"/>
                  </a:lnTo>
                  <a:lnTo>
                    <a:pt x="1035" y="201"/>
                  </a:lnTo>
                  <a:lnTo>
                    <a:pt x="1031" y="142"/>
                  </a:lnTo>
                  <a:lnTo>
                    <a:pt x="1051" y="137"/>
                  </a:lnTo>
                  <a:lnTo>
                    <a:pt x="1062" y="117"/>
                  </a:lnTo>
                  <a:lnTo>
                    <a:pt x="1056" y="97"/>
                  </a:lnTo>
                  <a:lnTo>
                    <a:pt x="1033" y="81"/>
                  </a:lnTo>
                  <a:lnTo>
                    <a:pt x="1008" y="57"/>
                  </a:lnTo>
                  <a:lnTo>
                    <a:pt x="951" y="25"/>
                  </a:lnTo>
                  <a:lnTo>
                    <a:pt x="940" y="29"/>
                  </a:lnTo>
                  <a:lnTo>
                    <a:pt x="926" y="46"/>
                  </a:lnTo>
                  <a:lnTo>
                    <a:pt x="909" y="46"/>
                  </a:lnTo>
                  <a:lnTo>
                    <a:pt x="884" y="31"/>
                  </a:lnTo>
                  <a:lnTo>
                    <a:pt x="833" y="0"/>
                  </a:lnTo>
                  <a:lnTo>
                    <a:pt x="830" y="47"/>
                  </a:lnTo>
                  <a:lnTo>
                    <a:pt x="822" y="85"/>
                  </a:lnTo>
                  <a:lnTo>
                    <a:pt x="811" y="104"/>
                  </a:lnTo>
                  <a:lnTo>
                    <a:pt x="794" y="119"/>
                  </a:lnTo>
                  <a:lnTo>
                    <a:pt x="766" y="168"/>
                  </a:lnTo>
                  <a:lnTo>
                    <a:pt x="758" y="162"/>
                  </a:lnTo>
                  <a:lnTo>
                    <a:pt x="745" y="156"/>
                  </a:lnTo>
                  <a:lnTo>
                    <a:pt x="741" y="156"/>
                  </a:lnTo>
                  <a:lnTo>
                    <a:pt x="733" y="179"/>
                  </a:lnTo>
                  <a:lnTo>
                    <a:pt x="722" y="201"/>
                  </a:lnTo>
                  <a:lnTo>
                    <a:pt x="708" y="243"/>
                  </a:lnTo>
                  <a:lnTo>
                    <a:pt x="700" y="255"/>
                  </a:lnTo>
                  <a:lnTo>
                    <a:pt x="688" y="253"/>
                  </a:lnTo>
                  <a:lnTo>
                    <a:pt x="661" y="242"/>
                  </a:lnTo>
                  <a:lnTo>
                    <a:pt x="637" y="228"/>
                  </a:lnTo>
                  <a:lnTo>
                    <a:pt x="633" y="267"/>
                  </a:lnTo>
                  <a:lnTo>
                    <a:pt x="618" y="332"/>
                  </a:lnTo>
                  <a:lnTo>
                    <a:pt x="597" y="379"/>
                  </a:lnTo>
                  <a:lnTo>
                    <a:pt x="571" y="407"/>
                  </a:lnTo>
                  <a:lnTo>
                    <a:pt x="566" y="436"/>
                  </a:lnTo>
                  <a:lnTo>
                    <a:pt x="571" y="475"/>
                  </a:lnTo>
                  <a:lnTo>
                    <a:pt x="551" y="489"/>
                  </a:lnTo>
                  <a:lnTo>
                    <a:pt x="494" y="530"/>
                  </a:lnTo>
                  <a:lnTo>
                    <a:pt x="448" y="559"/>
                  </a:lnTo>
                  <a:lnTo>
                    <a:pt x="403" y="571"/>
                  </a:lnTo>
                  <a:lnTo>
                    <a:pt x="382" y="558"/>
                  </a:lnTo>
                  <a:lnTo>
                    <a:pt x="347" y="594"/>
                  </a:lnTo>
                  <a:lnTo>
                    <a:pt x="337" y="595"/>
                  </a:lnTo>
                  <a:lnTo>
                    <a:pt x="311" y="579"/>
                  </a:lnTo>
                  <a:lnTo>
                    <a:pt x="275" y="554"/>
                  </a:lnTo>
                  <a:lnTo>
                    <a:pt x="268" y="539"/>
                  </a:lnTo>
                  <a:lnTo>
                    <a:pt x="257" y="539"/>
                  </a:lnTo>
                  <a:lnTo>
                    <a:pt x="249" y="546"/>
                  </a:lnTo>
                  <a:lnTo>
                    <a:pt x="237" y="571"/>
                  </a:lnTo>
                  <a:lnTo>
                    <a:pt x="211" y="602"/>
                  </a:lnTo>
                  <a:lnTo>
                    <a:pt x="156" y="626"/>
                  </a:lnTo>
                  <a:lnTo>
                    <a:pt x="139" y="652"/>
                  </a:lnTo>
                  <a:lnTo>
                    <a:pt x="118" y="700"/>
                  </a:lnTo>
                  <a:lnTo>
                    <a:pt x="100" y="704"/>
                  </a:lnTo>
                  <a:lnTo>
                    <a:pt x="85" y="718"/>
                  </a:lnTo>
                  <a:lnTo>
                    <a:pt x="54" y="740"/>
                  </a:lnTo>
                  <a:lnTo>
                    <a:pt x="33" y="754"/>
                  </a:lnTo>
                  <a:lnTo>
                    <a:pt x="0" y="772"/>
                  </a:lnTo>
                  <a:lnTo>
                    <a:pt x="354" y="734"/>
                  </a:lnTo>
                  <a:lnTo>
                    <a:pt x="639" y="6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F0BB02C-E7DE-4348-8221-8B97338DC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838" y="3685235"/>
              <a:ext cx="521251" cy="423835"/>
            </a:xfrm>
            <a:custGeom>
              <a:avLst/>
              <a:gdLst/>
              <a:ahLst/>
              <a:cxnLst>
                <a:cxn ang="0">
                  <a:pos x="435" y="20"/>
                </a:cxn>
                <a:cxn ang="0">
                  <a:pos x="369" y="0"/>
                </a:cxn>
                <a:cxn ang="0">
                  <a:pos x="313" y="20"/>
                </a:cxn>
                <a:cxn ang="0">
                  <a:pos x="269" y="28"/>
                </a:cxn>
                <a:cxn ang="0">
                  <a:pos x="180" y="20"/>
                </a:cxn>
                <a:cxn ang="0">
                  <a:pos x="123" y="34"/>
                </a:cxn>
                <a:cxn ang="0">
                  <a:pos x="54" y="85"/>
                </a:cxn>
                <a:cxn ang="0">
                  <a:pos x="49" y="102"/>
                </a:cxn>
                <a:cxn ang="0">
                  <a:pos x="23" y="124"/>
                </a:cxn>
                <a:cxn ang="0">
                  <a:pos x="0" y="148"/>
                </a:cxn>
                <a:cxn ang="0">
                  <a:pos x="19" y="174"/>
                </a:cxn>
                <a:cxn ang="0">
                  <a:pos x="90" y="211"/>
                </a:cxn>
                <a:cxn ang="0">
                  <a:pos x="111" y="248"/>
                </a:cxn>
                <a:cxn ang="0">
                  <a:pos x="156" y="299"/>
                </a:cxn>
                <a:cxn ang="0">
                  <a:pos x="255" y="377"/>
                </a:cxn>
                <a:cxn ang="0">
                  <a:pos x="309" y="445"/>
                </a:cxn>
                <a:cxn ang="0">
                  <a:pos x="355" y="475"/>
                </a:cxn>
                <a:cxn ang="0">
                  <a:pos x="381" y="499"/>
                </a:cxn>
                <a:cxn ang="0">
                  <a:pos x="405" y="531"/>
                </a:cxn>
                <a:cxn ang="0">
                  <a:pos x="413" y="556"/>
                </a:cxn>
                <a:cxn ang="0">
                  <a:pos x="423" y="575"/>
                </a:cxn>
                <a:cxn ang="0">
                  <a:pos x="439" y="585"/>
                </a:cxn>
                <a:cxn ang="0">
                  <a:pos x="453" y="599"/>
                </a:cxn>
                <a:cxn ang="0">
                  <a:pos x="463" y="618"/>
                </a:cxn>
                <a:cxn ang="0">
                  <a:pos x="477" y="644"/>
                </a:cxn>
                <a:cxn ang="0">
                  <a:pos x="482" y="674"/>
                </a:cxn>
                <a:cxn ang="0">
                  <a:pos x="505" y="688"/>
                </a:cxn>
                <a:cxn ang="0">
                  <a:pos x="512" y="654"/>
                </a:cxn>
                <a:cxn ang="0">
                  <a:pos x="541" y="654"/>
                </a:cxn>
                <a:cxn ang="0">
                  <a:pos x="545" y="651"/>
                </a:cxn>
                <a:cxn ang="0">
                  <a:pos x="550" y="646"/>
                </a:cxn>
                <a:cxn ang="0">
                  <a:pos x="548" y="642"/>
                </a:cxn>
                <a:cxn ang="0">
                  <a:pos x="541" y="640"/>
                </a:cxn>
                <a:cxn ang="0">
                  <a:pos x="520" y="633"/>
                </a:cxn>
                <a:cxn ang="0">
                  <a:pos x="517" y="632"/>
                </a:cxn>
                <a:cxn ang="0">
                  <a:pos x="512" y="626"/>
                </a:cxn>
                <a:cxn ang="0">
                  <a:pos x="516" y="600"/>
                </a:cxn>
                <a:cxn ang="0">
                  <a:pos x="542" y="619"/>
                </a:cxn>
                <a:cxn ang="0">
                  <a:pos x="574" y="622"/>
                </a:cxn>
                <a:cxn ang="0">
                  <a:pos x="577" y="590"/>
                </a:cxn>
                <a:cxn ang="0">
                  <a:pos x="585" y="575"/>
                </a:cxn>
                <a:cxn ang="0">
                  <a:pos x="627" y="561"/>
                </a:cxn>
                <a:cxn ang="0">
                  <a:pos x="618" y="549"/>
                </a:cxn>
                <a:cxn ang="0">
                  <a:pos x="602" y="543"/>
                </a:cxn>
                <a:cxn ang="0">
                  <a:pos x="614" y="533"/>
                </a:cxn>
                <a:cxn ang="0">
                  <a:pos x="632" y="543"/>
                </a:cxn>
                <a:cxn ang="0">
                  <a:pos x="660" y="533"/>
                </a:cxn>
                <a:cxn ang="0">
                  <a:pos x="670" y="499"/>
                </a:cxn>
                <a:cxn ang="0">
                  <a:pos x="655" y="483"/>
                </a:cxn>
                <a:cxn ang="0">
                  <a:pos x="685" y="489"/>
                </a:cxn>
                <a:cxn ang="0">
                  <a:pos x="704" y="468"/>
                </a:cxn>
                <a:cxn ang="0">
                  <a:pos x="742" y="422"/>
                </a:cxn>
                <a:cxn ang="0">
                  <a:pos x="778" y="390"/>
                </a:cxn>
                <a:cxn ang="0">
                  <a:pos x="777" y="367"/>
                </a:cxn>
                <a:cxn ang="0">
                  <a:pos x="775" y="347"/>
                </a:cxn>
                <a:cxn ang="0">
                  <a:pos x="786" y="336"/>
                </a:cxn>
                <a:cxn ang="0">
                  <a:pos x="806" y="306"/>
                </a:cxn>
                <a:cxn ang="0">
                  <a:pos x="822" y="263"/>
                </a:cxn>
                <a:cxn ang="0">
                  <a:pos x="836" y="242"/>
                </a:cxn>
                <a:cxn ang="0">
                  <a:pos x="881" y="203"/>
                </a:cxn>
                <a:cxn ang="0">
                  <a:pos x="457" y="64"/>
                </a:cxn>
              </a:cxnLst>
              <a:rect l="0" t="0" r="r" b="b"/>
              <a:pathLst>
                <a:path w="881" h="688">
                  <a:moveTo>
                    <a:pt x="457" y="64"/>
                  </a:moveTo>
                  <a:lnTo>
                    <a:pt x="435" y="20"/>
                  </a:lnTo>
                  <a:lnTo>
                    <a:pt x="407" y="6"/>
                  </a:lnTo>
                  <a:lnTo>
                    <a:pt x="369" y="0"/>
                  </a:lnTo>
                  <a:lnTo>
                    <a:pt x="335" y="6"/>
                  </a:lnTo>
                  <a:lnTo>
                    <a:pt x="313" y="20"/>
                  </a:lnTo>
                  <a:lnTo>
                    <a:pt x="296" y="25"/>
                  </a:lnTo>
                  <a:lnTo>
                    <a:pt x="269" y="28"/>
                  </a:lnTo>
                  <a:lnTo>
                    <a:pt x="216" y="20"/>
                  </a:lnTo>
                  <a:lnTo>
                    <a:pt x="180" y="20"/>
                  </a:lnTo>
                  <a:lnTo>
                    <a:pt x="142" y="25"/>
                  </a:lnTo>
                  <a:lnTo>
                    <a:pt x="123" y="34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2" y="93"/>
                  </a:lnTo>
                  <a:lnTo>
                    <a:pt x="49" y="102"/>
                  </a:lnTo>
                  <a:lnTo>
                    <a:pt x="40" y="109"/>
                  </a:lnTo>
                  <a:lnTo>
                    <a:pt x="23" y="124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9" y="174"/>
                  </a:lnTo>
                  <a:lnTo>
                    <a:pt x="73" y="196"/>
                  </a:lnTo>
                  <a:lnTo>
                    <a:pt x="90" y="211"/>
                  </a:lnTo>
                  <a:lnTo>
                    <a:pt x="101" y="227"/>
                  </a:lnTo>
                  <a:lnTo>
                    <a:pt x="111" y="248"/>
                  </a:lnTo>
                  <a:lnTo>
                    <a:pt x="134" y="271"/>
                  </a:lnTo>
                  <a:lnTo>
                    <a:pt x="156" y="299"/>
                  </a:lnTo>
                  <a:lnTo>
                    <a:pt x="234" y="357"/>
                  </a:lnTo>
                  <a:lnTo>
                    <a:pt x="255" y="377"/>
                  </a:lnTo>
                  <a:lnTo>
                    <a:pt x="283" y="413"/>
                  </a:lnTo>
                  <a:lnTo>
                    <a:pt x="309" y="445"/>
                  </a:lnTo>
                  <a:lnTo>
                    <a:pt x="338" y="461"/>
                  </a:lnTo>
                  <a:lnTo>
                    <a:pt x="355" y="475"/>
                  </a:lnTo>
                  <a:lnTo>
                    <a:pt x="369" y="488"/>
                  </a:lnTo>
                  <a:lnTo>
                    <a:pt x="381" y="499"/>
                  </a:lnTo>
                  <a:lnTo>
                    <a:pt x="388" y="508"/>
                  </a:lnTo>
                  <a:lnTo>
                    <a:pt x="405" y="531"/>
                  </a:lnTo>
                  <a:lnTo>
                    <a:pt x="413" y="545"/>
                  </a:lnTo>
                  <a:lnTo>
                    <a:pt x="413" y="556"/>
                  </a:lnTo>
                  <a:lnTo>
                    <a:pt x="419" y="570"/>
                  </a:lnTo>
                  <a:lnTo>
                    <a:pt x="423" y="575"/>
                  </a:lnTo>
                  <a:lnTo>
                    <a:pt x="430" y="575"/>
                  </a:lnTo>
                  <a:lnTo>
                    <a:pt x="439" y="585"/>
                  </a:lnTo>
                  <a:lnTo>
                    <a:pt x="453" y="593"/>
                  </a:lnTo>
                  <a:lnTo>
                    <a:pt x="453" y="599"/>
                  </a:lnTo>
                  <a:lnTo>
                    <a:pt x="453" y="607"/>
                  </a:lnTo>
                  <a:lnTo>
                    <a:pt x="463" y="618"/>
                  </a:lnTo>
                  <a:lnTo>
                    <a:pt x="477" y="636"/>
                  </a:lnTo>
                  <a:lnTo>
                    <a:pt x="477" y="644"/>
                  </a:lnTo>
                  <a:lnTo>
                    <a:pt x="477" y="663"/>
                  </a:lnTo>
                  <a:lnTo>
                    <a:pt x="482" y="674"/>
                  </a:lnTo>
                  <a:lnTo>
                    <a:pt x="495" y="681"/>
                  </a:lnTo>
                  <a:lnTo>
                    <a:pt x="505" y="688"/>
                  </a:lnTo>
                  <a:lnTo>
                    <a:pt x="505" y="660"/>
                  </a:lnTo>
                  <a:lnTo>
                    <a:pt x="512" y="654"/>
                  </a:lnTo>
                  <a:lnTo>
                    <a:pt x="534" y="654"/>
                  </a:lnTo>
                  <a:lnTo>
                    <a:pt x="541" y="654"/>
                  </a:lnTo>
                  <a:lnTo>
                    <a:pt x="541" y="654"/>
                  </a:lnTo>
                  <a:lnTo>
                    <a:pt x="545" y="651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50" y="644"/>
                  </a:lnTo>
                  <a:lnTo>
                    <a:pt x="548" y="642"/>
                  </a:lnTo>
                  <a:lnTo>
                    <a:pt x="545" y="640"/>
                  </a:lnTo>
                  <a:lnTo>
                    <a:pt x="541" y="640"/>
                  </a:lnTo>
                  <a:lnTo>
                    <a:pt x="541" y="640"/>
                  </a:lnTo>
                  <a:lnTo>
                    <a:pt x="520" y="633"/>
                  </a:lnTo>
                  <a:lnTo>
                    <a:pt x="520" y="633"/>
                  </a:lnTo>
                  <a:lnTo>
                    <a:pt x="517" y="632"/>
                  </a:lnTo>
                  <a:lnTo>
                    <a:pt x="514" y="629"/>
                  </a:lnTo>
                  <a:lnTo>
                    <a:pt x="512" y="626"/>
                  </a:lnTo>
                  <a:lnTo>
                    <a:pt x="512" y="621"/>
                  </a:lnTo>
                  <a:lnTo>
                    <a:pt x="516" y="600"/>
                  </a:lnTo>
                  <a:lnTo>
                    <a:pt x="535" y="617"/>
                  </a:lnTo>
                  <a:lnTo>
                    <a:pt x="542" y="619"/>
                  </a:lnTo>
                  <a:lnTo>
                    <a:pt x="556" y="631"/>
                  </a:lnTo>
                  <a:lnTo>
                    <a:pt x="574" y="622"/>
                  </a:lnTo>
                  <a:lnTo>
                    <a:pt x="577" y="597"/>
                  </a:lnTo>
                  <a:lnTo>
                    <a:pt x="577" y="590"/>
                  </a:lnTo>
                  <a:lnTo>
                    <a:pt x="574" y="575"/>
                  </a:lnTo>
                  <a:lnTo>
                    <a:pt x="585" y="575"/>
                  </a:lnTo>
                  <a:lnTo>
                    <a:pt x="607" y="575"/>
                  </a:lnTo>
                  <a:lnTo>
                    <a:pt x="627" y="561"/>
                  </a:lnTo>
                  <a:lnTo>
                    <a:pt x="627" y="554"/>
                  </a:lnTo>
                  <a:lnTo>
                    <a:pt x="618" y="549"/>
                  </a:lnTo>
                  <a:lnTo>
                    <a:pt x="607" y="549"/>
                  </a:lnTo>
                  <a:lnTo>
                    <a:pt x="602" y="543"/>
                  </a:lnTo>
                  <a:lnTo>
                    <a:pt x="602" y="538"/>
                  </a:lnTo>
                  <a:lnTo>
                    <a:pt x="614" y="533"/>
                  </a:lnTo>
                  <a:lnTo>
                    <a:pt x="621" y="538"/>
                  </a:lnTo>
                  <a:lnTo>
                    <a:pt x="632" y="543"/>
                  </a:lnTo>
                  <a:lnTo>
                    <a:pt x="643" y="543"/>
                  </a:lnTo>
                  <a:lnTo>
                    <a:pt x="660" y="533"/>
                  </a:lnTo>
                  <a:lnTo>
                    <a:pt x="677" y="511"/>
                  </a:lnTo>
                  <a:lnTo>
                    <a:pt x="670" y="499"/>
                  </a:lnTo>
                  <a:lnTo>
                    <a:pt x="659" y="489"/>
                  </a:lnTo>
                  <a:lnTo>
                    <a:pt x="655" y="483"/>
                  </a:lnTo>
                  <a:lnTo>
                    <a:pt x="664" y="479"/>
                  </a:lnTo>
                  <a:lnTo>
                    <a:pt x="685" y="489"/>
                  </a:lnTo>
                  <a:lnTo>
                    <a:pt x="696" y="482"/>
                  </a:lnTo>
                  <a:lnTo>
                    <a:pt x="704" y="468"/>
                  </a:lnTo>
                  <a:lnTo>
                    <a:pt x="721" y="434"/>
                  </a:lnTo>
                  <a:lnTo>
                    <a:pt x="742" y="422"/>
                  </a:lnTo>
                  <a:lnTo>
                    <a:pt x="761" y="413"/>
                  </a:lnTo>
                  <a:lnTo>
                    <a:pt x="778" y="390"/>
                  </a:lnTo>
                  <a:lnTo>
                    <a:pt x="785" y="378"/>
                  </a:lnTo>
                  <a:lnTo>
                    <a:pt x="777" y="367"/>
                  </a:lnTo>
                  <a:lnTo>
                    <a:pt x="770" y="352"/>
                  </a:lnTo>
                  <a:lnTo>
                    <a:pt x="775" y="347"/>
                  </a:lnTo>
                  <a:lnTo>
                    <a:pt x="786" y="352"/>
                  </a:lnTo>
                  <a:lnTo>
                    <a:pt x="786" y="336"/>
                  </a:lnTo>
                  <a:lnTo>
                    <a:pt x="792" y="325"/>
                  </a:lnTo>
                  <a:lnTo>
                    <a:pt x="806" y="306"/>
                  </a:lnTo>
                  <a:lnTo>
                    <a:pt x="813" y="278"/>
                  </a:lnTo>
                  <a:lnTo>
                    <a:pt x="822" y="263"/>
                  </a:lnTo>
                  <a:lnTo>
                    <a:pt x="831" y="252"/>
                  </a:lnTo>
                  <a:lnTo>
                    <a:pt x="836" y="242"/>
                  </a:lnTo>
                  <a:lnTo>
                    <a:pt x="868" y="216"/>
                  </a:lnTo>
                  <a:lnTo>
                    <a:pt x="881" y="203"/>
                  </a:lnTo>
                  <a:lnTo>
                    <a:pt x="641" y="28"/>
                  </a:lnTo>
                  <a:lnTo>
                    <a:pt x="457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16B5902-DBFC-8F49-A018-7B1C2DAC0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5403" y="3762969"/>
              <a:ext cx="407782" cy="684799"/>
            </a:xfrm>
            <a:custGeom>
              <a:avLst/>
              <a:gdLst/>
              <a:ahLst/>
              <a:cxnLst>
                <a:cxn ang="0">
                  <a:pos x="216" y="1008"/>
                </a:cxn>
                <a:cxn ang="0">
                  <a:pos x="187" y="969"/>
                </a:cxn>
                <a:cxn ang="0">
                  <a:pos x="200" y="947"/>
                </a:cxn>
                <a:cxn ang="0">
                  <a:pos x="286" y="927"/>
                </a:cxn>
                <a:cxn ang="0">
                  <a:pos x="688" y="882"/>
                </a:cxn>
                <a:cxn ang="0">
                  <a:pos x="659" y="841"/>
                </a:cxn>
                <a:cxn ang="0">
                  <a:pos x="656" y="812"/>
                </a:cxn>
                <a:cxn ang="0">
                  <a:pos x="662" y="776"/>
                </a:cxn>
                <a:cxn ang="0">
                  <a:pos x="645" y="716"/>
                </a:cxn>
                <a:cxn ang="0">
                  <a:pos x="656" y="679"/>
                </a:cxn>
                <a:cxn ang="0">
                  <a:pos x="645" y="641"/>
                </a:cxn>
                <a:cxn ang="0">
                  <a:pos x="674" y="605"/>
                </a:cxn>
                <a:cxn ang="0">
                  <a:pos x="658" y="571"/>
                </a:cxn>
                <a:cxn ang="0">
                  <a:pos x="633" y="523"/>
                </a:cxn>
                <a:cxn ang="0">
                  <a:pos x="586" y="415"/>
                </a:cxn>
                <a:cxn ang="0">
                  <a:pos x="493" y="68"/>
                </a:cxn>
                <a:cxn ang="0">
                  <a:pos x="515" y="0"/>
                </a:cxn>
                <a:cxn ang="0">
                  <a:pos x="8" y="39"/>
                </a:cxn>
                <a:cxn ang="0">
                  <a:pos x="0" y="586"/>
                </a:cxn>
                <a:cxn ang="0">
                  <a:pos x="36" y="1079"/>
                </a:cxn>
                <a:cxn ang="0">
                  <a:pos x="64" y="1083"/>
                </a:cxn>
                <a:cxn ang="0">
                  <a:pos x="89" y="1073"/>
                </a:cxn>
                <a:cxn ang="0">
                  <a:pos x="92" y="1026"/>
                </a:cxn>
                <a:cxn ang="0">
                  <a:pos x="118" y="1015"/>
                </a:cxn>
                <a:cxn ang="0">
                  <a:pos x="125" y="1038"/>
                </a:cxn>
                <a:cxn ang="0">
                  <a:pos x="125" y="1061"/>
                </a:cxn>
                <a:cxn ang="0">
                  <a:pos x="140" y="1072"/>
                </a:cxn>
                <a:cxn ang="0">
                  <a:pos x="151" y="1094"/>
                </a:cxn>
                <a:cxn ang="0">
                  <a:pos x="140" y="1109"/>
                </a:cxn>
                <a:cxn ang="0">
                  <a:pos x="173" y="1101"/>
                </a:cxn>
                <a:cxn ang="0">
                  <a:pos x="209" y="1084"/>
                </a:cxn>
                <a:cxn ang="0">
                  <a:pos x="237" y="1079"/>
                </a:cxn>
                <a:cxn ang="0">
                  <a:pos x="243" y="1073"/>
                </a:cxn>
              </a:cxnLst>
              <a:rect l="0" t="0" r="r" b="b"/>
              <a:pathLst>
                <a:path w="692" h="1109">
                  <a:moveTo>
                    <a:pt x="225" y="1030"/>
                  </a:moveTo>
                  <a:lnTo>
                    <a:pt x="216" y="1008"/>
                  </a:lnTo>
                  <a:lnTo>
                    <a:pt x="197" y="980"/>
                  </a:lnTo>
                  <a:lnTo>
                    <a:pt x="187" y="969"/>
                  </a:lnTo>
                  <a:lnTo>
                    <a:pt x="187" y="952"/>
                  </a:lnTo>
                  <a:lnTo>
                    <a:pt x="200" y="947"/>
                  </a:lnTo>
                  <a:lnTo>
                    <a:pt x="236" y="936"/>
                  </a:lnTo>
                  <a:lnTo>
                    <a:pt x="286" y="927"/>
                  </a:lnTo>
                  <a:lnTo>
                    <a:pt x="692" y="890"/>
                  </a:lnTo>
                  <a:lnTo>
                    <a:pt x="688" y="882"/>
                  </a:lnTo>
                  <a:lnTo>
                    <a:pt x="673" y="855"/>
                  </a:lnTo>
                  <a:lnTo>
                    <a:pt x="659" y="841"/>
                  </a:lnTo>
                  <a:lnTo>
                    <a:pt x="654" y="820"/>
                  </a:lnTo>
                  <a:lnTo>
                    <a:pt x="656" y="812"/>
                  </a:lnTo>
                  <a:lnTo>
                    <a:pt x="667" y="804"/>
                  </a:lnTo>
                  <a:lnTo>
                    <a:pt x="662" y="776"/>
                  </a:lnTo>
                  <a:lnTo>
                    <a:pt x="654" y="759"/>
                  </a:lnTo>
                  <a:lnTo>
                    <a:pt x="645" y="716"/>
                  </a:lnTo>
                  <a:lnTo>
                    <a:pt x="645" y="686"/>
                  </a:lnTo>
                  <a:lnTo>
                    <a:pt x="656" y="679"/>
                  </a:lnTo>
                  <a:lnTo>
                    <a:pt x="659" y="654"/>
                  </a:lnTo>
                  <a:lnTo>
                    <a:pt x="645" y="641"/>
                  </a:lnTo>
                  <a:lnTo>
                    <a:pt x="666" y="626"/>
                  </a:lnTo>
                  <a:lnTo>
                    <a:pt x="674" y="605"/>
                  </a:lnTo>
                  <a:lnTo>
                    <a:pt x="662" y="596"/>
                  </a:lnTo>
                  <a:lnTo>
                    <a:pt x="658" y="571"/>
                  </a:lnTo>
                  <a:lnTo>
                    <a:pt x="655" y="553"/>
                  </a:lnTo>
                  <a:lnTo>
                    <a:pt x="633" y="523"/>
                  </a:lnTo>
                  <a:lnTo>
                    <a:pt x="598" y="457"/>
                  </a:lnTo>
                  <a:lnTo>
                    <a:pt x="586" y="415"/>
                  </a:lnTo>
                  <a:lnTo>
                    <a:pt x="533" y="228"/>
                  </a:lnTo>
                  <a:lnTo>
                    <a:pt x="493" y="68"/>
                  </a:lnTo>
                  <a:lnTo>
                    <a:pt x="479" y="3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8" y="39"/>
                  </a:lnTo>
                  <a:lnTo>
                    <a:pt x="10" y="78"/>
                  </a:lnTo>
                  <a:lnTo>
                    <a:pt x="0" y="586"/>
                  </a:lnTo>
                  <a:lnTo>
                    <a:pt x="4" y="850"/>
                  </a:lnTo>
                  <a:lnTo>
                    <a:pt x="36" y="1079"/>
                  </a:lnTo>
                  <a:lnTo>
                    <a:pt x="49" y="1077"/>
                  </a:lnTo>
                  <a:lnTo>
                    <a:pt x="64" y="1083"/>
                  </a:lnTo>
                  <a:lnTo>
                    <a:pt x="86" y="1086"/>
                  </a:lnTo>
                  <a:lnTo>
                    <a:pt x="89" y="1073"/>
                  </a:lnTo>
                  <a:lnTo>
                    <a:pt x="86" y="1051"/>
                  </a:lnTo>
                  <a:lnTo>
                    <a:pt x="92" y="1026"/>
                  </a:lnTo>
                  <a:lnTo>
                    <a:pt x="101" y="1019"/>
                  </a:lnTo>
                  <a:lnTo>
                    <a:pt x="118" y="1015"/>
                  </a:lnTo>
                  <a:lnTo>
                    <a:pt x="125" y="1023"/>
                  </a:lnTo>
                  <a:lnTo>
                    <a:pt x="125" y="1038"/>
                  </a:lnTo>
                  <a:lnTo>
                    <a:pt x="118" y="1049"/>
                  </a:lnTo>
                  <a:lnTo>
                    <a:pt x="125" y="1061"/>
                  </a:lnTo>
                  <a:lnTo>
                    <a:pt x="129" y="1066"/>
                  </a:lnTo>
                  <a:lnTo>
                    <a:pt x="140" y="1072"/>
                  </a:lnTo>
                  <a:lnTo>
                    <a:pt x="150" y="1084"/>
                  </a:lnTo>
                  <a:lnTo>
                    <a:pt x="151" y="1094"/>
                  </a:lnTo>
                  <a:lnTo>
                    <a:pt x="147" y="1099"/>
                  </a:lnTo>
                  <a:lnTo>
                    <a:pt x="140" y="1109"/>
                  </a:lnTo>
                  <a:lnTo>
                    <a:pt x="148" y="1108"/>
                  </a:lnTo>
                  <a:lnTo>
                    <a:pt x="173" y="1101"/>
                  </a:lnTo>
                  <a:lnTo>
                    <a:pt x="198" y="1092"/>
                  </a:lnTo>
                  <a:lnTo>
                    <a:pt x="209" y="1084"/>
                  </a:lnTo>
                  <a:lnTo>
                    <a:pt x="219" y="1081"/>
                  </a:lnTo>
                  <a:lnTo>
                    <a:pt x="237" y="1079"/>
                  </a:lnTo>
                  <a:lnTo>
                    <a:pt x="246" y="1072"/>
                  </a:lnTo>
                  <a:lnTo>
                    <a:pt x="243" y="1073"/>
                  </a:lnTo>
                  <a:lnTo>
                    <a:pt x="225" y="10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80E7A5-A7E2-574D-8C54-2B7BC121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038" y="3787030"/>
              <a:ext cx="377641" cy="688501"/>
            </a:xfrm>
            <a:custGeom>
              <a:avLst/>
              <a:gdLst/>
              <a:ahLst/>
              <a:cxnLst>
                <a:cxn ang="0">
                  <a:pos x="601" y="547"/>
                </a:cxn>
                <a:cxn ang="0">
                  <a:pos x="609" y="0"/>
                </a:cxn>
                <a:cxn ang="0">
                  <a:pos x="223" y="28"/>
                </a:cxn>
                <a:cxn ang="0">
                  <a:pos x="212" y="56"/>
                </a:cxn>
                <a:cxn ang="0">
                  <a:pos x="190" y="83"/>
                </a:cxn>
                <a:cxn ang="0">
                  <a:pos x="172" y="93"/>
                </a:cxn>
                <a:cxn ang="0">
                  <a:pos x="165" y="146"/>
                </a:cxn>
                <a:cxn ang="0">
                  <a:pos x="122" y="203"/>
                </a:cxn>
                <a:cxn ang="0">
                  <a:pos x="100" y="243"/>
                </a:cxn>
                <a:cxn ang="0">
                  <a:pos x="96" y="262"/>
                </a:cxn>
                <a:cxn ang="0">
                  <a:pos x="92" y="300"/>
                </a:cxn>
                <a:cxn ang="0">
                  <a:pos x="68" y="316"/>
                </a:cxn>
                <a:cxn ang="0">
                  <a:pos x="65" y="343"/>
                </a:cxn>
                <a:cxn ang="0">
                  <a:pos x="58" y="364"/>
                </a:cxn>
                <a:cxn ang="0">
                  <a:pos x="76" y="384"/>
                </a:cxn>
                <a:cxn ang="0">
                  <a:pos x="72" y="430"/>
                </a:cxn>
                <a:cxn ang="0">
                  <a:pos x="76" y="462"/>
                </a:cxn>
                <a:cxn ang="0">
                  <a:pos x="62" y="490"/>
                </a:cxn>
                <a:cxn ang="0">
                  <a:pos x="82" y="516"/>
                </a:cxn>
                <a:cxn ang="0">
                  <a:pos x="62" y="539"/>
                </a:cxn>
                <a:cxn ang="0">
                  <a:pos x="82" y="558"/>
                </a:cxn>
                <a:cxn ang="0">
                  <a:pos x="83" y="594"/>
                </a:cxn>
                <a:cxn ang="0">
                  <a:pos x="106" y="618"/>
                </a:cxn>
                <a:cxn ang="0">
                  <a:pos x="106" y="675"/>
                </a:cxn>
                <a:cxn ang="0">
                  <a:pos x="78" y="688"/>
                </a:cxn>
                <a:cxn ang="0">
                  <a:pos x="76" y="723"/>
                </a:cxn>
                <a:cxn ang="0">
                  <a:pos x="40" y="768"/>
                </a:cxn>
                <a:cxn ang="0">
                  <a:pos x="32" y="816"/>
                </a:cxn>
                <a:cxn ang="0">
                  <a:pos x="19" y="837"/>
                </a:cxn>
                <a:cxn ang="0">
                  <a:pos x="19" y="877"/>
                </a:cxn>
                <a:cxn ang="0">
                  <a:pos x="1" y="902"/>
                </a:cxn>
                <a:cxn ang="0">
                  <a:pos x="7" y="940"/>
                </a:cxn>
                <a:cxn ang="0">
                  <a:pos x="354" y="1010"/>
                </a:cxn>
                <a:cxn ang="0">
                  <a:pos x="384" y="1053"/>
                </a:cxn>
                <a:cxn ang="0">
                  <a:pos x="394" y="1113"/>
                </a:cxn>
                <a:cxn ang="0">
                  <a:pos x="398" y="1115"/>
                </a:cxn>
                <a:cxn ang="0">
                  <a:pos x="432" y="1094"/>
                </a:cxn>
                <a:cxn ang="0">
                  <a:pos x="451" y="1065"/>
                </a:cxn>
                <a:cxn ang="0">
                  <a:pos x="490" y="1060"/>
                </a:cxn>
                <a:cxn ang="0">
                  <a:pos x="536" y="1045"/>
                </a:cxn>
                <a:cxn ang="0">
                  <a:pos x="575" y="1045"/>
                </a:cxn>
                <a:cxn ang="0">
                  <a:pos x="598" y="1045"/>
                </a:cxn>
                <a:cxn ang="0">
                  <a:pos x="627" y="1044"/>
                </a:cxn>
                <a:cxn ang="0">
                  <a:pos x="638" y="1040"/>
                </a:cxn>
                <a:cxn ang="0">
                  <a:pos x="605" y="811"/>
                </a:cxn>
              </a:cxnLst>
              <a:rect l="0" t="0" r="r" b="b"/>
              <a:pathLst>
                <a:path w="638" h="1116">
                  <a:moveTo>
                    <a:pt x="605" y="811"/>
                  </a:moveTo>
                  <a:lnTo>
                    <a:pt x="601" y="547"/>
                  </a:lnTo>
                  <a:lnTo>
                    <a:pt x="611" y="39"/>
                  </a:lnTo>
                  <a:lnTo>
                    <a:pt x="609" y="0"/>
                  </a:lnTo>
                  <a:lnTo>
                    <a:pt x="223" y="29"/>
                  </a:lnTo>
                  <a:lnTo>
                    <a:pt x="223" y="28"/>
                  </a:lnTo>
                  <a:lnTo>
                    <a:pt x="226" y="43"/>
                  </a:lnTo>
                  <a:lnTo>
                    <a:pt x="212" y="56"/>
                  </a:lnTo>
                  <a:lnTo>
                    <a:pt x="196" y="67"/>
                  </a:lnTo>
                  <a:lnTo>
                    <a:pt x="190" y="83"/>
                  </a:lnTo>
                  <a:lnTo>
                    <a:pt x="183" y="93"/>
                  </a:lnTo>
                  <a:lnTo>
                    <a:pt x="172" y="93"/>
                  </a:lnTo>
                  <a:lnTo>
                    <a:pt x="162" y="124"/>
                  </a:lnTo>
                  <a:lnTo>
                    <a:pt x="165" y="146"/>
                  </a:lnTo>
                  <a:lnTo>
                    <a:pt x="150" y="169"/>
                  </a:lnTo>
                  <a:lnTo>
                    <a:pt x="122" y="203"/>
                  </a:lnTo>
                  <a:lnTo>
                    <a:pt x="103" y="219"/>
                  </a:lnTo>
                  <a:lnTo>
                    <a:pt x="100" y="243"/>
                  </a:lnTo>
                  <a:lnTo>
                    <a:pt x="106" y="248"/>
                  </a:lnTo>
                  <a:lnTo>
                    <a:pt x="96" y="262"/>
                  </a:lnTo>
                  <a:lnTo>
                    <a:pt x="90" y="283"/>
                  </a:lnTo>
                  <a:lnTo>
                    <a:pt x="92" y="300"/>
                  </a:lnTo>
                  <a:lnTo>
                    <a:pt x="86" y="300"/>
                  </a:lnTo>
                  <a:lnTo>
                    <a:pt x="68" y="316"/>
                  </a:lnTo>
                  <a:lnTo>
                    <a:pt x="62" y="335"/>
                  </a:lnTo>
                  <a:lnTo>
                    <a:pt x="65" y="343"/>
                  </a:lnTo>
                  <a:lnTo>
                    <a:pt x="58" y="350"/>
                  </a:lnTo>
                  <a:lnTo>
                    <a:pt x="58" y="364"/>
                  </a:lnTo>
                  <a:lnTo>
                    <a:pt x="67" y="369"/>
                  </a:lnTo>
                  <a:lnTo>
                    <a:pt x="76" y="384"/>
                  </a:lnTo>
                  <a:lnTo>
                    <a:pt x="74" y="398"/>
                  </a:lnTo>
                  <a:lnTo>
                    <a:pt x="72" y="430"/>
                  </a:lnTo>
                  <a:lnTo>
                    <a:pt x="81" y="446"/>
                  </a:lnTo>
                  <a:lnTo>
                    <a:pt x="76" y="462"/>
                  </a:lnTo>
                  <a:lnTo>
                    <a:pt x="64" y="491"/>
                  </a:lnTo>
                  <a:lnTo>
                    <a:pt x="62" y="490"/>
                  </a:lnTo>
                  <a:lnTo>
                    <a:pt x="76" y="501"/>
                  </a:lnTo>
                  <a:lnTo>
                    <a:pt x="82" y="516"/>
                  </a:lnTo>
                  <a:lnTo>
                    <a:pt x="78" y="529"/>
                  </a:lnTo>
                  <a:lnTo>
                    <a:pt x="62" y="539"/>
                  </a:lnTo>
                  <a:lnTo>
                    <a:pt x="76" y="551"/>
                  </a:lnTo>
                  <a:lnTo>
                    <a:pt x="82" y="558"/>
                  </a:lnTo>
                  <a:lnTo>
                    <a:pt x="78" y="566"/>
                  </a:lnTo>
                  <a:lnTo>
                    <a:pt x="83" y="594"/>
                  </a:lnTo>
                  <a:lnTo>
                    <a:pt x="83" y="605"/>
                  </a:lnTo>
                  <a:lnTo>
                    <a:pt x="106" y="618"/>
                  </a:lnTo>
                  <a:lnTo>
                    <a:pt x="110" y="637"/>
                  </a:lnTo>
                  <a:lnTo>
                    <a:pt x="106" y="675"/>
                  </a:lnTo>
                  <a:lnTo>
                    <a:pt x="90" y="688"/>
                  </a:lnTo>
                  <a:lnTo>
                    <a:pt x="78" y="688"/>
                  </a:lnTo>
                  <a:lnTo>
                    <a:pt x="82" y="712"/>
                  </a:lnTo>
                  <a:lnTo>
                    <a:pt x="76" y="723"/>
                  </a:lnTo>
                  <a:lnTo>
                    <a:pt x="53" y="759"/>
                  </a:lnTo>
                  <a:lnTo>
                    <a:pt x="40" y="768"/>
                  </a:lnTo>
                  <a:lnTo>
                    <a:pt x="38" y="809"/>
                  </a:lnTo>
                  <a:lnTo>
                    <a:pt x="32" y="816"/>
                  </a:lnTo>
                  <a:lnTo>
                    <a:pt x="24" y="826"/>
                  </a:lnTo>
                  <a:lnTo>
                    <a:pt x="19" y="837"/>
                  </a:lnTo>
                  <a:lnTo>
                    <a:pt x="19" y="851"/>
                  </a:lnTo>
                  <a:lnTo>
                    <a:pt x="19" y="877"/>
                  </a:lnTo>
                  <a:lnTo>
                    <a:pt x="7" y="892"/>
                  </a:lnTo>
                  <a:lnTo>
                    <a:pt x="1" y="902"/>
                  </a:lnTo>
                  <a:lnTo>
                    <a:pt x="0" y="919"/>
                  </a:lnTo>
                  <a:lnTo>
                    <a:pt x="7" y="940"/>
                  </a:lnTo>
                  <a:lnTo>
                    <a:pt x="359" y="926"/>
                  </a:lnTo>
                  <a:lnTo>
                    <a:pt x="354" y="1010"/>
                  </a:lnTo>
                  <a:lnTo>
                    <a:pt x="368" y="1034"/>
                  </a:lnTo>
                  <a:lnTo>
                    <a:pt x="384" y="1053"/>
                  </a:lnTo>
                  <a:lnTo>
                    <a:pt x="394" y="1095"/>
                  </a:lnTo>
                  <a:lnTo>
                    <a:pt x="394" y="1113"/>
                  </a:lnTo>
                  <a:lnTo>
                    <a:pt x="393" y="1116"/>
                  </a:lnTo>
                  <a:lnTo>
                    <a:pt x="398" y="1115"/>
                  </a:lnTo>
                  <a:lnTo>
                    <a:pt x="421" y="1102"/>
                  </a:lnTo>
                  <a:lnTo>
                    <a:pt x="432" y="1094"/>
                  </a:lnTo>
                  <a:lnTo>
                    <a:pt x="447" y="1084"/>
                  </a:lnTo>
                  <a:lnTo>
                    <a:pt x="451" y="1065"/>
                  </a:lnTo>
                  <a:lnTo>
                    <a:pt x="469" y="1060"/>
                  </a:lnTo>
                  <a:lnTo>
                    <a:pt x="490" y="1060"/>
                  </a:lnTo>
                  <a:lnTo>
                    <a:pt x="507" y="1052"/>
                  </a:lnTo>
                  <a:lnTo>
                    <a:pt x="536" y="1045"/>
                  </a:lnTo>
                  <a:lnTo>
                    <a:pt x="558" y="1045"/>
                  </a:lnTo>
                  <a:lnTo>
                    <a:pt x="575" y="1045"/>
                  </a:lnTo>
                  <a:lnTo>
                    <a:pt x="586" y="1044"/>
                  </a:lnTo>
                  <a:lnTo>
                    <a:pt x="598" y="1045"/>
                  </a:lnTo>
                  <a:lnTo>
                    <a:pt x="620" y="1052"/>
                  </a:lnTo>
                  <a:lnTo>
                    <a:pt x="627" y="1044"/>
                  </a:lnTo>
                  <a:lnTo>
                    <a:pt x="638" y="1040"/>
                  </a:lnTo>
                  <a:lnTo>
                    <a:pt x="638" y="1040"/>
                  </a:lnTo>
                  <a:lnTo>
                    <a:pt x="637" y="1040"/>
                  </a:lnTo>
                  <a:lnTo>
                    <a:pt x="605" y="8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669DF4-160A-6D46-B2FA-20319638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0469" y="2957868"/>
              <a:ext cx="466289" cy="353504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1" y="206"/>
                </a:cxn>
                <a:cxn ang="0">
                  <a:pos x="72" y="156"/>
                </a:cxn>
                <a:cxn ang="0">
                  <a:pos x="126" y="118"/>
                </a:cxn>
                <a:cxn ang="0">
                  <a:pos x="144" y="126"/>
                </a:cxn>
                <a:cxn ang="0">
                  <a:pos x="190" y="103"/>
                </a:cxn>
                <a:cxn ang="0">
                  <a:pos x="290" y="103"/>
                </a:cxn>
                <a:cxn ang="0">
                  <a:pos x="326" y="168"/>
                </a:cxn>
                <a:cxn ang="0">
                  <a:pos x="383" y="200"/>
                </a:cxn>
                <a:cxn ang="0">
                  <a:pos x="431" y="240"/>
                </a:cxn>
                <a:cxn ang="0">
                  <a:pos x="426" y="280"/>
                </a:cxn>
                <a:cxn ang="0">
                  <a:pos x="410" y="344"/>
                </a:cxn>
                <a:cxn ang="0">
                  <a:pos x="433" y="351"/>
                </a:cxn>
                <a:cxn ang="0">
                  <a:pos x="469" y="353"/>
                </a:cxn>
                <a:cxn ang="0">
                  <a:pos x="492" y="347"/>
                </a:cxn>
                <a:cxn ang="0">
                  <a:pos x="567" y="364"/>
                </a:cxn>
                <a:cxn ang="0">
                  <a:pos x="598" y="368"/>
                </a:cxn>
                <a:cxn ang="0">
                  <a:pos x="576" y="337"/>
                </a:cxn>
                <a:cxn ang="0">
                  <a:pos x="576" y="317"/>
                </a:cxn>
                <a:cxn ang="0">
                  <a:pos x="539" y="267"/>
                </a:cxn>
                <a:cxn ang="0">
                  <a:pos x="535" y="200"/>
                </a:cxn>
                <a:cxn ang="0">
                  <a:pos x="526" y="143"/>
                </a:cxn>
                <a:cxn ang="0">
                  <a:pos x="533" y="132"/>
                </a:cxn>
                <a:cxn ang="0">
                  <a:pos x="573" y="85"/>
                </a:cxn>
                <a:cxn ang="0">
                  <a:pos x="596" y="60"/>
                </a:cxn>
                <a:cxn ang="0">
                  <a:pos x="577" y="99"/>
                </a:cxn>
                <a:cxn ang="0">
                  <a:pos x="570" y="143"/>
                </a:cxn>
                <a:cxn ang="0">
                  <a:pos x="567" y="169"/>
                </a:cxn>
                <a:cxn ang="0">
                  <a:pos x="584" y="193"/>
                </a:cxn>
                <a:cxn ang="0">
                  <a:pos x="606" y="215"/>
                </a:cxn>
                <a:cxn ang="0">
                  <a:pos x="623" y="240"/>
                </a:cxn>
                <a:cxn ang="0">
                  <a:pos x="605" y="267"/>
                </a:cxn>
                <a:cxn ang="0">
                  <a:pos x="592" y="283"/>
                </a:cxn>
                <a:cxn ang="0">
                  <a:pos x="599" y="301"/>
                </a:cxn>
                <a:cxn ang="0">
                  <a:pos x="645" y="310"/>
                </a:cxn>
                <a:cxn ang="0">
                  <a:pos x="680" y="351"/>
                </a:cxn>
                <a:cxn ang="0">
                  <a:pos x="681" y="379"/>
                </a:cxn>
                <a:cxn ang="0">
                  <a:pos x="703" y="416"/>
                </a:cxn>
                <a:cxn ang="0">
                  <a:pos x="685" y="486"/>
                </a:cxn>
                <a:cxn ang="0">
                  <a:pos x="692" y="561"/>
                </a:cxn>
                <a:cxn ang="0">
                  <a:pos x="710" y="540"/>
                </a:cxn>
                <a:cxn ang="0">
                  <a:pos x="730" y="478"/>
                </a:cxn>
                <a:cxn ang="0">
                  <a:pos x="730" y="453"/>
                </a:cxn>
                <a:cxn ang="0">
                  <a:pos x="755" y="425"/>
                </a:cxn>
                <a:cxn ang="0">
                  <a:pos x="755" y="368"/>
                </a:cxn>
                <a:cxn ang="0">
                  <a:pos x="774" y="330"/>
                </a:cxn>
                <a:cxn ang="0">
                  <a:pos x="774" y="361"/>
                </a:cxn>
                <a:cxn ang="0">
                  <a:pos x="770" y="367"/>
                </a:cxn>
                <a:cxn ang="0">
                  <a:pos x="767" y="373"/>
                </a:cxn>
                <a:cxn ang="0">
                  <a:pos x="770" y="376"/>
                </a:cxn>
                <a:cxn ang="0">
                  <a:pos x="780" y="382"/>
                </a:cxn>
                <a:cxn ang="0">
                  <a:pos x="789" y="315"/>
                </a:cxn>
                <a:cxn ang="0">
                  <a:pos x="785" y="253"/>
                </a:cxn>
                <a:cxn ang="0">
                  <a:pos x="623" y="0"/>
                </a:cxn>
              </a:cxnLst>
              <a:rect l="0" t="0" r="r" b="b"/>
              <a:pathLst>
                <a:path w="789" h="572">
                  <a:moveTo>
                    <a:pt x="623" y="0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11" y="206"/>
                  </a:lnTo>
                  <a:lnTo>
                    <a:pt x="32" y="206"/>
                  </a:lnTo>
                  <a:lnTo>
                    <a:pt x="72" y="156"/>
                  </a:lnTo>
                  <a:lnTo>
                    <a:pt x="100" y="153"/>
                  </a:lnTo>
                  <a:lnTo>
                    <a:pt x="126" y="118"/>
                  </a:lnTo>
                  <a:lnTo>
                    <a:pt x="137" y="118"/>
                  </a:lnTo>
                  <a:lnTo>
                    <a:pt x="144" y="126"/>
                  </a:lnTo>
                  <a:lnTo>
                    <a:pt x="172" y="104"/>
                  </a:lnTo>
                  <a:lnTo>
                    <a:pt x="190" y="103"/>
                  </a:lnTo>
                  <a:lnTo>
                    <a:pt x="226" y="86"/>
                  </a:lnTo>
                  <a:lnTo>
                    <a:pt x="290" y="103"/>
                  </a:lnTo>
                  <a:lnTo>
                    <a:pt x="312" y="132"/>
                  </a:lnTo>
                  <a:lnTo>
                    <a:pt x="326" y="168"/>
                  </a:lnTo>
                  <a:lnTo>
                    <a:pt x="326" y="168"/>
                  </a:lnTo>
                  <a:lnTo>
                    <a:pt x="383" y="200"/>
                  </a:lnTo>
                  <a:lnTo>
                    <a:pt x="408" y="224"/>
                  </a:lnTo>
                  <a:lnTo>
                    <a:pt x="431" y="240"/>
                  </a:lnTo>
                  <a:lnTo>
                    <a:pt x="437" y="260"/>
                  </a:lnTo>
                  <a:lnTo>
                    <a:pt x="426" y="280"/>
                  </a:lnTo>
                  <a:lnTo>
                    <a:pt x="406" y="285"/>
                  </a:lnTo>
                  <a:lnTo>
                    <a:pt x="410" y="344"/>
                  </a:lnTo>
                  <a:lnTo>
                    <a:pt x="422" y="353"/>
                  </a:lnTo>
                  <a:lnTo>
                    <a:pt x="433" y="351"/>
                  </a:lnTo>
                  <a:lnTo>
                    <a:pt x="451" y="347"/>
                  </a:lnTo>
                  <a:lnTo>
                    <a:pt x="469" y="353"/>
                  </a:lnTo>
                  <a:lnTo>
                    <a:pt x="473" y="354"/>
                  </a:lnTo>
                  <a:lnTo>
                    <a:pt x="492" y="347"/>
                  </a:lnTo>
                  <a:lnTo>
                    <a:pt x="553" y="355"/>
                  </a:lnTo>
                  <a:lnTo>
                    <a:pt x="567" y="364"/>
                  </a:lnTo>
                  <a:lnTo>
                    <a:pt x="582" y="372"/>
                  </a:lnTo>
                  <a:lnTo>
                    <a:pt x="598" y="368"/>
                  </a:lnTo>
                  <a:lnTo>
                    <a:pt x="588" y="350"/>
                  </a:lnTo>
                  <a:lnTo>
                    <a:pt x="576" y="337"/>
                  </a:lnTo>
                  <a:lnTo>
                    <a:pt x="576" y="322"/>
                  </a:lnTo>
                  <a:lnTo>
                    <a:pt x="576" y="317"/>
                  </a:lnTo>
                  <a:lnTo>
                    <a:pt x="545" y="280"/>
                  </a:lnTo>
                  <a:lnTo>
                    <a:pt x="539" y="267"/>
                  </a:lnTo>
                  <a:lnTo>
                    <a:pt x="539" y="233"/>
                  </a:lnTo>
                  <a:lnTo>
                    <a:pt x="535" y="200"/>
                  </a:lnTo>
                  <a:lnTo>
                    <a:pt x="538" y="167"/>
                  </a:lnTo>
                  <a:lnTo>
                    <a:pt x="526" y="143"/>
                  </a:lnTo>
                  <a:lnTo>
                    <a:pt x="514" y="132"/>
                  </a:lnTo>
                  <a:lnTo>
                    <a:pt x="533" y="132"/>
                  </a:lnTo>
                  <a:lnTo>
                    <a:pt x="546" y="104"/>
                  </a:lnTo>
                  <a:lnTo>
                    <a:pt x="573" y="85"/>
                  </a:lnTo>
                  <a:lnTo>
                    <a:pt x="587" y="58"/>
                  </a:lnTo>
                  <a:lnTo>
                    <a:pt x="596" y="60"/>
                  </a:lnTo>
                  <a:lnTo>
                    <a:pt x="594" y="92"/>
                  </a:lnTo>
                  <a:lnTo>
                    <a:pt x="577" y="99"/>
                  </a:lnTo>
                  <a:lnTo>
                    <a:pt x="570" y="126"/>
                  </a:lnTo>
                  <a:lnTo>
                    <a:pt x="570" y="143"/>
                  </a:lnTo>
                  <a:lnTo>
                    <a:pt x="591" y="143"/>
                  </a:lnTo>
                  <a:lnTo>
                    <a:pt x="567" y="169"/>
                  </a:lnTo>
                  <a:lnTo>
                    <a:pt x="557" y="183"/>
                  </a:lnTo>
                  <a:lnTo>
                    <a:pt x="584" y="193"/>
                  </a:lnTo>
                  <a:lnTo>
                    <a:pt x="592" y="194"/>
                  </a:lnTo>
                  <a:lnTo>
                    <a:pt x="606" y="215"/>
                  </a:lnTo>
                  <a:lnTo>
                    <a:pt x="602" y="221"/>
                  </a:lnTo>
                  <a:lnTo>
                    <a:pt x="623" y="240"/>
                  </a:lnTo>
                  <a:lnTo>
                    <a:pt x="623" y="249"/>
                  </a:lnTo>
                  <a:lnTo>
                    <a:pt x="605" y="267"/>
                  </a:lnTo>
                  <a:lnTo>
                    <a:pt x="588" y="267"/>
                  </a:lnTo>
                  <a:lnTo>
                    <a:pt x="592" y="283"/>
                  </a:lnTo>
                  <a:lnTo>
                    <a:pt x="588" y="293"/>
                  </a:lnTo>
                  <a:lnTo>
                    <a:pt x="599" y="301"/>
                  </a:lnTo>
                  <a:lnTo>
                    <a:pt x="617" y="310"/>
                  </a:lnTo>
                  <a:lnTo>
                    <a:pt x="645" y="310"/>
                  </a:lnTo>
                  <a:lnTo>
                    <a:pt x="666" y="322"/>
                  </a:lnTo>
                  <a:lnTo>
                    <a:pt x="680" y="351"/>
                  </a:lnTo>
                  <a:lnTo>
                    <a:pt x="688" y="371"/>
                  </a:lnTo>
                  <a:lnTo>
                    <a:pt x="681" y="379"/>
                  </a:lnTo>
                  <a:lnTo>
                    <a:pt x="698" y="392"/>
                  </a:lnTo>
                  <a:lnTo>
                    <a:pt x="703" y="416"/>
                  </a:lnTo>
                  <a:lnTo>
                    <a:pt x="693" y="455"/>
                  </a:lnTo>
                  <a:lnTo>
                    <a:pt x="685" y="486"/>
                  </a:lnTo>
                  <a:lnTo>
                    <a:pt x="685" y="529"/>
                  </a:lnTo>
                  <a:lnTo>
                    <a:pt x="692" y="561"/>
                  </a:lnTo>
                  <a:lnTo>
                    <a:pt x="703" y="572"/>
                  </a:lnTo>
                  <a:lnTo>
                    <a:pt x="710" y="540"/>
                  </a:lnTo>
                  <a:lnTo>
                    <a:pt x="716" y="491"/>
                  </a:lnTo>
                  <a:lnTo>
                    <a:pt x="730" y="478"/>
                  </a:lnTo>
                  <a:lnTo>
                    <a:pt x="730" y="460"/>
                  </a:lnTo>
                  <a:lnTo>
                    <a:pt x="730" y="453"/>
                  </a:lnTo>
                  <a:lnTo>
                    <a:pt x="743" y="443"/>
                  </a:lnTo>
                  <a:lnTo>
                    <a:pt x="755" y="425"/>
                  </a:lnTo>
                  <a:lnTo>
                    <a:pt x="755" y="385"/>
                  </a:lnTo>
                  <a:lnTo>
                    <a:pt x="755" y="368"/>
                  </a:lnTo>
                  <a:lnTo>
                    <a:pt x="755" y="347"/>
                  </a:lnTo>
                  <a:lnTo>
                    <a:pt x="774" y="330"/>
                  </a:lnTo>
                  <a:lnTo>
                    <a:pt x="780" y="343"/>
                  </a:lnTo>
                  <a:lnTo>
                    <a:pt x="774" y="361"/>
                  </a:lnTo>
                  <a:lnTo>
                    <a:pt x="774" y="361"/>
                  </a:lnTo>
                  <a:lnTo>
                    <a:pt x="770" y="367"/>
                  </a:lnTo>
                  <a:lnTo>
                    <a:pt x="767" y="371"/>
                  </a:lnTo>
                  <a:lnTo>
                    <a:pt x="767" y="373"/>
                  </a:lnTo>
                  <a:lnTo>
                    <a:pt x="767" y="373"/>
                  </a:lnTo>
                  <a:lnTo>
                    <a:pt x="770" y="376"/>
                  </a:lnTo>
                  <a:lnTo>
                    <a:pt x="774" y="379"/>
                  </a:lnTo>
                  <a:lnTo>
                    <a:pt x="780" y="382"/>
                  </a:lnTo>
                  <a:lnTo>
                    <a:pt x="789" y="360"/>
                  </a:lnTo>
                  <a:lnTo>
                    <a:pt x="789" y="315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687" y="267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F27C60F-5FCF-9C4B-8132-DF050F3E2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249" y="2913448"/>
              <a:ext cx="478700" cy="499718"/>
            </a:xfrm>
            <a:custGeom>
              <a:avLst/>
              <a:gdLst/>
              <a:ahLst/>
              <a:cxnLst>
                <a:cxn ang="0">
                  <a:pos x="128" y="753"/>
                </a:cxn>
                <a:cxn ang="0">
                  <a:pos x="171" y="793"/>
                </a:cxn>
                <a:cxn ang="0">
                  <a:pos x="207" y="808"/>
                </a:cxn>
                <a:cxn ang="0">
                  <a:pos x="263" y="785"/>
                </a:cxn>
                <a:cxn ang="0">
                  <a:pos x="354" y="744"/>
                </a:cxn>
                <a:cxn ang="0">
                  <a:pos x="431" y="689"/>
                </a:cxn>
                <a:cxn ang="0">
                  <a:pos x="431" y="621"/>
                </a:cxn>
                <a:cxn ang="0">
                  <a:pos x="478" y="546"/>
                </a:cxn>
                <a:cxn ang="0">
                  <a:pos x="497" y="442"/>
                </a:cxn>
                <a:cxn ang="0">
                  <a:pos x="548" y="467"/>
                </a:cxn>
                <a:cxn ang="0">
                  <a:pos x="568" y="457"/>
                </a:cxn>
                <a:cxn ang="0">
                  <a:pos x="593" y="393"/>
                </a:cxn>
                <a:cxn ang="0">
                  <a:pos x="605" y="370"/>
                </a:cxn>
                <a:cxn ang="0">
                  <a:pos x="626" y="382"/>
                </a:cxn>
                <a:cxn ang="0">
                  <a:pos x="671" y="318"/>
                </a:cxn>
                <a:cxn ang="0">
                  <a:pos x="690" y="261"/>
                </a:cxn>
                <a:cxn ang="0">
                  <a:pos x="744" y="245"/>
                </a:cxn>
                <a:cxn ang="0">
                  <a:pos x="786" y="260"/>
                </a:cxn>
                <a:cxn ang="0">
                  <a:pos x="811" y="239"/>
                </a:cxn>
                <a:cxn ang="0">
                  <a:pos x="797" y="203"/>
                </a:cxn>
                <a:cxn ang="0">
                  <a:pos x="711" y="157"/>
                </a:cxn>
                <a:cxn ang="0">
                  <a:pos x="657" y="175"/>
                </a:cxn>
                <a:cxn ang="0">
                  <a:pos x="622" y="189"/>
                </a:cxn>
                <a:cxn ang="0">
                  <a:pos x="585" y="224"/>
                </a:cxn>
                <a:cxn ang="0">
                  <a:pos x="517" y="277"/>
                </a:cxn>
                <a:cxn ang="0">
                  <a:pos x="485" y="184"/>
                </a:cxn>
                <a:cxn ang="0">
                  <a:pos x="276" y="0"/>
                </a:cxn>
                <a:cxn ang="0">
                  <a:pos x="254" y="20"/>
                </a:cxn>
                <a:cxn ang="0">
                  <a:pos x="265" y="46"/>
                </a:cxn>
                <a:cxn ang="0">
                  <a:pos x="265" y="111"/>
                </a:cxn>
                <a:cxn ang="0">
                  <a:pos x="254" y="160"/>
                </a:cxn>
                <a:cxn ang="0">
                  <a:pos x="250" y="221"/>
                </a:cxn>
                <a:cxn ang="0">
                  <a:pos x="200" y="286"/>
                </a:cxn>
                <a:cxn ang="0">
                  <a:pos x="152" y="307"/>
                </a:cxn>
                <a:cxn ang="0">
                  <a:pos x="114" y="363"/>
                </a:cxn>
                <a:cxn ang="0">
                  <a:pos x="99" y="421"/>
                </a:cxn>
                <a:cxn ang="0">
                  <a:pos x="61" y="421"/>
                </a:cxn>
                <a:cxn ang="0">
                  <a:pos x="52" y="503"/>
                </a:cxn>
                <a:cxn ang="0">
                  <a:pos x="16" y="544"/>
                </a:cxn>
                <a:cxn ang="0">
                  <a:pos x="11" y="632"/>
                </a:cxn>
                <a:cxn ang="0">
                  <a:pos x="54" y="700"/>
                </a:cxn>
                <a:cxn ang="0">
                  <a:pos x="107" y="761"/>
                </a:cxn>
                <a:cxn ang="0">
                  <a:pos x="117" y="753"/>
                </a:cxn>
              </a:cxnLst>
              <a:rect l="0" t="0" r="r" b="b"/>
              <a:pathLst>
                <a:path w="811" h="809">
                  <a:moveTo>
                    <a:pt x="117" y="753"/>
                  </a:moveTo>
                  <a:lnTo>
                    <a:pt x="128" y="753"/>
                  </a:lnTo>
                  <a:lnTo>
                    <a:pt x="135" y="768"/>
                  </a:lnTo>
                  <a:lnTo>
                    <a:pt x="171" y="793"/>
                  </a:lnTo>
                  <a:lnTo>
                    <a:pt x="197" y="809"/>
                  </a:lnTo>
                  <a:lnTo>
                    <a:pt x="207" y="808"/>
                  </a:lnTo>
                  <a:lnTo>
                    <a:pt x="242" y="772"/>
                  </a:lnTo>
                  <a:lnTo>
                    <a:pt x="263" y="785"/>
                  </a:lnTo>
                  <a:lnTo>
                    <a:pt x="308" y="773"/>
                  </a:lnTo>
                  <a:lnTo>
                    <a:pt x="354" y="744"/>
                  </a:lnTo>
                  <a:lnTo>
                    <a:pt x="411" y="703"/>
                  </a:lnTo>
                  <a:lnTo>
                    <a:pt x="431" y="689"/>
                  </a:lnTo>
                  <a:lnTo>
                    <a:pt x="426" y="650"/>
                  </a:lnTo>
                  <a:lnTo>
                    <a:pt x="431" y="621"/>
                  </a:lnTo>
                  <a:lnTo>
                    <a:pt x="457" y="593"/>
                  </a:lnTo>
                  <a:lnTo>
                    <a:pt x="478" y="546"/>
                  </a:lnTo>
                  <a:lnTo>
                    <a:pt x="493" y="481"/>
                  </a:lnTo>
                  <a:lnTo>
                    <a:pt x="497" y="442"/>
                  </a:lnTo>
                  <a:lnTo>
                    <a:pt x="521" y="456"/>
                  </a:lnTo>
                  <a:lnTo>
                    <a:pt x="548" y="467"/>
                  </a:lnTo>
                  <a:lnTo>
                    <a:pt x="560" y="469"/>
                  </a:lnTo>
                  <a:lnTo>
                    <a:pt x="568" y="457"/>
                  </a:lnTo>
                  <a:lnTo>
                    <a:pt x="582" y="415"/>
                  </a:lnTo>
                  <a:lnTo>
                    <a:pt x="593" y="393"/>
                  </a:lnTo>
                  <a:lnTo>
                    <a:pt x="601" y="370"/>
                  </a:lnTo>
                  <a:lnTo>
                    <a:pt x="605" y="370"/>
                  </a:lnTo>
                  <a:lnTo>
                    <a:pt x="618" y="376"/>
                  </a:lnTo>
                  <a:lnTo>
                    <a:pt x="626" y="382"/>
                  </a:lnTo>
                  <a:lnTo>
                    <a:pt x="654" y="333"/>
                  </a:lnTo>
                  <a:lnTo>
                    <a:pt x="671" y="318"/>
                  </a:lnTo>
                  <a:lnTo>
                    <a:pt x="682" y="299"/>
                  </a:lnTo>
                  <a:lnTo>
                    <a:pt x="690" y="261"/>
                  </a:lnTo>
                  <a:lnTo>
                    <a:pt x="693" y="214"/>
                  </a:lnTo>
                  <a:lnTo>
                    <a:pt x="744" y="245"/>
                  </a:lnTo>
                  <a:lnTo>
                    <a:pt x="769" y="260"/>
                  </a:lnTo>
                  <a:lnTo>
                    <a:pt x="786" y="260"/>
                  </a:lnTo>
                  <a:lnTo>
                    <a:pt x="800" y="243"/>
                  </a:lnTo>
                  <a:lnTo>
                    <a:pt x="811" y="239"/>
                  </a:lnTo>
                  <a:lnTo>
                    <a:pt x="811" y="239"/>
                  </a:lnTo>
                  <a:lnTo>
                    <a:pt x="797" y="203"/>
                  </a:lnTo>
                  <a:lnTo>
                    <a:pt x="775" y="174"/>
                  </a:lnTo>
                  <a:lnTo>
                    <a:pt x="711" y="157"/>
                  </a:lnTo>
                  <a:lnTo>
                    <a:pt x="675" y="174"/>
                  </a:lnTo>
                  <a:lnTo>
                    <a:pt x="657" y="175"/>
                  </a:lnTo>
                  <a:lnTo>
                    <a:pt x="629" y="197"/>
                  </a:lnTo>
                  <a:lnTo>
                    <a:pt x="622" y="189"/>
                  </a:lnTo>
                  <a:lnTo>
                    <a:pt x="611" y="189"/>
                  </a:lnTo>
                  <a:lnTo>
                    <a:pt x="585" y="224"/>
                  </a:lnTo>
                  <a:lnTo>
                    <a:pt x="557" y="227"/>
                  </a:lnTo>
                  <a:lnTo>
                    <a:pt x="517" y="277"/>
                  </a:lnTo>
                  <a:lnTo>
                    <a:pt x="496" y="277"/>
                  </a:lnTo>
                  <a:lnTo>
                    <a:pt x="485" y="184"/>
                  </a:lnTo>
                  <a:lnTo>
                    <a:pt x="311" y="214"/>
                  </a:lnTo>
                  <a:lnTo>
                    <a:pt x="276" y="0"/>
                  </a:lnTo>
                  <a:lnTo>
                    <a:pt x="265" y="7"/>
                  </a:lnTo>
                  <a:lnTo>
                    <a:pt x="254" y="20"/>
                  </a:lnTo>
                  <a:lnTo>
                    <a:pt x="265" y="36"/>
                  </a:lnTo>
                  <a:lnTo>
                    <a:pt x="265" y="46"/>
                  </a:lnTo>
                  <a:lnTo>
                    <a:pt x="265" y="86"/>
                  </a:lnTo>
                  <a:lnTo>
                    <a:pt x="265" y="111"/>
                  </a:lnTo>
                  <a:lnTo>
                    <a:pt x="254" y="129"/>
                  </a:lnTo>
                  <a:lnTo>
                    <a:pt x="254" y="160"/>
                  </a:lnTo>
                  <a:lnTo>
                    <a:pt x="250" y="200"/>
                  </a:lnTo>
                  <a:lnTo>
                    <a:pt x="250" y="221"/>
                  </a:lnTo>
                  <a:lnTo>
                    <a:pt x="240" y="245"/>
                  </a:lnTo>
                  <a:lnTo>
                    <a:pt x="200" y="286"/>
                  </a:lnTo>
                  <a:lnTo>
                    <a:pt x="181" y="307"/>
                  </a:lnTo>
                  <a:lnTo>
                    <a:pt x="152" y="307"/>
                  </a:lnTo>
                  <a:lnTo>
                    <a:pt x="127" y="340"/>
                  </a:lnTo>
                  <a:lnTo>
                    <a:pt x="114" y="363"/>
                  </a:lnTo>
                  <a:lnTo>
                    <a:pt x="107" y="414"/>
                  </a:lnTo>
                  <a:lnTo>
                    <a:pt x="99" y="421"/>
                  </a:lnTo>
                  <a:lnTo>
                    <a:pt x="82" y="410"/>
                  </a:lnTo>
                  <a:lnTo>
                    <a:pt x="61" y="421"/>
                  </a:lnTo>
                  <a:lnTo>
                    <a:pt x="52" y="481"/>
                  </a:lnTo>
                  <a:lnTo>
                    <a:pt x="52" y="503"/>
                  </a:lnTo>
                  <a:lnTo>
                    <a:pt x="38" y="518"/>
                  </a:lnTo>
                  <a:lnTo>
                    <a:pt x="16" y="544"/>
                  </a:lnTo>
                  <a:lnTo>
                    <a:pt x="0" y="561"/>
                  </a:lnTo>
                  <a:lnTo>
                    <a:pt x="11" y="632"/>
                  </a:lnTo>
                  <a:lnTo>
                    <a:pt x="28" y="664"/>
                  </a:lnTo>
                  <a:lnTo>
                    <a:pt x="54" y="700"/>
                  </a:lnTo>
                  <a:lnTo>
                    <a:pt x="81" y="729"/>
                  </a:lnTo>
                  <a:lnTo>
                    <a:pt x="107" y="761"/>
                  </a:lnTo>
                  <a:lnTo>
                    <a:pt x="109" y="760"/>
                  </a:lnTo>
                  <a:lnTo>
                    <a:pt x="117" y="7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8BABAB3-62C4-9A42-A788-76D846FC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837" y="3179965"/>
              <a:ext cx="771238" cy="412730"/>
            </a:xfrm>
            <a:custGeom>
              <a:avLst/>
              <a:gdLst/>
              <a:ahLst/>
              <a:cxnLst>
                <a:cxn ang="0">
                  <a:pos x="1141" y="501"/>
                </a:cxn>
                <a:cxn ang="0">
                  <a:pos x="1174" y="483"/>
                </a:cxn>
                <a:cxn ang="0">
                  <a:pos x="1212" y="409"/>
                </a:cxn>
                <a:cxn ang="0">
                  <a:pos x="1293" y="354"/>
                </a:cxn>
                <a:cxn ang="0">
                  <a:pos x="1277" y="298"/>
                </a:cxn>
                <a:cxn ang="0">
                  <a:pos x="1224" y="233"/>
                </a:cxn>
                <a:cxn ang="0">
                  <a:pos x="1196" y="130"/>
                </a:cxn>
                <a:cxn ang="0">
                  <a:pos x="1185" y="119"/>
                </a:cxn>
                <a:cxn ang="0">
                  <a:pos x="1137" y="75"/>
                </a:cxn>
                <a:cxn ang="0">
                  <a:pos x="1117" y="58"/>
                </a:cxn>
                <a:cxn ang="0">
                  <a:pos x="1096" y="80"/>
                </a:cxn>
                <a:cxn ang="0">
                  <a:pos x="1056" y="95"/>
                </a:cxn>
                <a:cxn ang="0">
                  <a:pos x="1013" y="76"/>
                </a:cxn>
                <a:cxn ang="0">
                  <a:pos x="999" y="90"/>
                </a:cxn>
                <a:cxn ang="0">
                  <a:pos x="980" y="104"/>
                </a:cxn>
                <a:cxn ang="0">
                  <a:pos x="959" y="81"/>
                </a:cxn>
                <a:cxn ang="0">
                  <a:pos x="915" y="75"/>
                </a:cxn>
                <a:cxn ang="0">
                  <a:pos x="895" y="43"/>
                </a:cxn>
                <a:cxn ang="0">
                  <a:pos x="848" y="0"/>
                </a:cxn>
                <a:cxn ang="0">
                  <a:pos x="817" y="16"/>
                </a:cxn>
                <a:cxn ang="0">
                  <a:pos x="773" y="12"/>
                </a:cxn>
                <a:cxn ang="0">
                  <a:pos x="792" y="43"/>
                </a:cxn>
                <a:cxn ang="0">
                  <a:pos x="792" y="84"/>
                </a:cxn>
                <a:cxn ang="0">
                  <a:pos x="759" y="93"/>
                </a:cxn>
                <a:cxn ang="0">
                  <a:pos x="690" y="111"/>
                </a:cxn>
                <a:cxn ang="0">
                  <a:pos x="687" y="129"/>
                </a:cxn>
                <a:cxn ang="0">
                  <a:pos x="683" y="161"/>
                </a:cxn>
                <a:cxn ang="0">
                  <a:pos x="661" y="202"/>
                </a:cxn>
                <a:cxn ang="0">
                  <a:pos x="634" y="219"/>
                </a:cxn>
                <a:cxn ang="0">
                  <a:pos x="616" y="262"/>
                </a:cxn>
                <a:cxn ang="0">
                  <a:pos x="575" y="286"/>
                </a:cxn>
                <a:cxn ang="0">
                  <a:pos x="551" y="265"/>
                </a:cxn>
                <a:cxn ang="0">
                  <a:pos x="533" y="247"/>
                </a:cxn>
                <a:cxn ang="0">
                  <a:pos x="516" y="284"/>
                </a:cxn>
                <a:cxn ang="0">
                  <a:pos x="507" y="320"/>
                </a:cxn>
                <a:cxn ang="0">
                  <a:pos x="472" y="301"/>
                </a:cxn>
                <a:cxn ang="0">
                  <a:pos x="440" y="312"/>
                </a:cxn>
                <a:cxn ang="0">
                  <a:pos x="422" y="338"/>
                </a:cxn>
                <a:cxn ang="0">
                  <a:pos x="394" y="329"/>
                </a:cxn>
                <a:cxn ang="0">
                  <a:pos x="348" y="316"/>
                </a:cxn>
                <a:cxn ang="0">
                  <a:pos x="315" y="334"/>
                </a:cxn>
                <a:cxn ang="0">
                  <a:pos x="269" y="362"/>
                </a:cxn>
                <a:cxn ang="0">
                  <a:pos x="237" y="372"/>
                </a:cxn>
                <a:cxn ang="0">
                  <a:pos x="236" y="401"/>
                </a:cxn>
                <a:cxn ang="0">
                  <a:pos x="247" y="427"/>
                </a:cxn>
                <a:cxn ang="0">
                  <a:pos x="197" y="448"/>
                </a:cxn>
                <a:cxn ang="0">
                  <a:pos x="186" y="485"/>
                </a:cxn>
                <a:cxn ang="0">
                  <a:pos x="185" y="517"/>
                </a:cxn>
                <a:cxn ang="0">
                  <a:pos x="153" y="517"/>
                </a:cxn>
                <a:cxn ang="0">
                  <a:pos x="104" y="494"/>
                </a:cxn>
                <a:cxn ang="0">
                  <a:pos x="78" y="509"/>
                </a:cxn>
                <a:cxn ang="0">
                  <a:pos x="57" y="537"/>
                </a:cxn>
                <a:cxn ang="0">
                  <a:pos x="78" y="564"/>
                </a:cxn>
                <a:cxn ang="0">
                  <a:pos x="78" y="592"/>
                </a:cxn>
                <a:cxn ang="0">
                  <a:pos x="68" y="631"/>
                </a:cxn>
                <a:cxn ang="0">
                  <a:pos x="39" y="635"/>
                </a:cxn>
                <a:cxn ang="0">
                  <a:pos x="25" y="646"/>
                </a:cxn>
                <a:cxn ang="0">
                  <a:pos x="4" y="646"/>
                </a:cxn>
                <a:cxn ang="0">
                  <a:pos x="0" y="664"/>
                </a:cxn>
                <a:cxn ang="0">
                  <a:pos x="13" y="664"/>
                </a:cxn>
                <a:cxn ang="0">
                  <a:pos x="278" y="613"/>
                </a:cxn>
                <a:cxn ang="0">
                  <a:pos x="1056" y="555"/>
                </a:cxn>
                <a:cxn ang="0">
                  <a:pos x="1110" y="523"/>
                </a:cxn>
              </a:cxnLst>
              <a:rect l="0" t="0" r="r" b="b"/>
              <a:pathLst>
                <a:path w="1303" h="670">
                  <a:moveTo>
                    <a:pt x="1110" y="523"/>
                  </a:moveTo>
                  <a:lnTo>
                    <a:pt x="1141" y="501"/>
                  </a:lnTo>
                  <a:lnTo>
                    <a:pt x="1156" y="487"/>
                  </a:lnTo>
                  <a:lnTo>
                    <a:pt x="1174" y="483"/>
                  </a:lnTo>
                  <a:lnTo>
                    <a:pt x="1195" y="435"/>
                  </a:lnTo>
                  <a:lnTo>
                    <a:pt x="1212" y="409"/>
                  </a:lnTo>
                  <a:lnTo>
                    <a:pt x="1267" y="385"/>
                  </a:lnTo>
                  <a:lnTo>
                    <a:pt x="1293" y="354"/>
                  </a:lnTo>
                  <a:lnTo>
                    <a:pt x="1303" y="330"/>
                  </a:lnTo>
                  <a:lnTo>
                    <a:pt x="1277" y="298"/>
                  </a:lnTo>
                  <a:lnTo>
                    <a:pt x="1250" y="269"/>
                  </a:lnTo>
                  <a:lnTo>
                    <a:pt x="1224" y="233"/>
                  </a:lnTo>
                  <a:lnTo>
                    <a:pt x="1207" y="201"/>
                  </a:lnTo>
                  <a:lnTo>
                    <a:pt x="1196" y="130"/>
                  </a:lnTo>
                  <a:lnTo>
                    <a:pt x="1199" y="127"/>
                  </a:lnTo>
                  <a:lnTo>
                    <a:pt x="1185" y="119"/>
                  </a:lnTo>
                  <a:lnTo>
                    <a:pt x="1159" y="101"/>
                  </a:lnTo>
                  <a:lnTo>
                    <a:pt x="1137" y="75"/>
                  </a:lnTo>
                  <a:lnTo>
                    <a:pt x="1124" y="55"/>
                  </a:lnTo>
                  <a:lnTo>
                    <a:pt x="1117" y="58"/>
                  </a:lnTo>
                  <a:lnTo>
                    <a:pt x="1105" y="68"/>
                  </a:lnTo>
                  <a:lnTo>
                    <a:pt x="1096" y="80"/>
                  </a:lnTo>
                  <a:lnTo>
                    <a:pt x="1087" y="87"/>
                  </a:lnTo>
                  <a:lnTo>
                    <a:pt x="1056" y="95"/>
                  </a:lnTo>
                  <a:lnTo>
                    <a:pt x="1030" y="83"/>
                  </a:lnTo>
                  <a:lnTo>
                    <a:pt x="1013" y="76"/>
                  </a:lnTo>
                  <a:lnTo>
                    <a:pt x="1008" y="77"/>
                  </a:lnTo>
                  <a:lnTo>
                    <a:pt x="999" y="90"/>
                  </a:lnTo>
                  <a:lnTo>
                    <a:pt x="992" y="97"/>
                  </a:lnTo>
                  <a:lnTo>
                    <a:pt x="980" y="104"/>
                  </a:lnTo>
                  <a:lnTo>
                    <a:pt x="973" y="88"/>
                  </a:lnTo>
                  <a:lnTo>
                    <a:pt x="959" y="81"/>
                  </a:lnTo>
                  <a:lnTo>
                    <a:pt x="942" y="77"/>
                  </a:lnTo>
                  <a:lnTo>
                    <a:pt x="915" y="75"/>
                  </a:lnTo>
                  <a:lnTo>
                    <a:pt x="904" y="62"/>
                  </a:lnTo>
                  <a:lnTo>
                    <a:pt x="895" y="43"/>
                  </a:lnTo>
                  <a:lnTo>
                    <a:pt x="872" y="22"/>
                  </a:lnTo>
                  <a:lnTo>
                    <a:pt x="848" y="0"/>
                  </a:lnTo>
                  <a:lnTo>
                    <a:pt x="841" y="7"/>
                  </a:lnTo>
                  <a:lnTo>
                    <a:pt x="817" y="16"/>
                  </a:lnTo>
                  <a:lnTo>
                    <a:pt x="788" y="7"/>
                  </a:lnTo>
                  <a:lnTo>
                    <a:pt x="773" y="12"/>
                  </a:lnTo>
                  <a:lnTo>
                    <a:pt x="781" y="30"/>
                  </a:lnTo>
                  <a:lnTo>
                    <a:pt x="792" y="43"/>
                  </a:lnTo>
                  <a:lnTo>
                    <a:pt x="786" y="52"/>
                  </a:lnTo>
                  <a:lnTo>
                    <a:pt x="792" y="84"/>
                  </a:lnTo>
                  <a:lnTo>
                    <a:pt x="783" y="93"/>
                  </a:lnTo>
                  <a:lnTo>
                    <a:pt x="759" y="93"/>
                  </a:lnTo>
                  <a:lnTo>
                    <a:pt x="740" y="105"/>
                  </a:lnTo>
                  <a:lnTo>
                    <a:pt x="690" y="111"/>
                  </a:lnTo>
                  <a:lnTo>
                    <a:pt x="687" y="118"/>
                  </a:lnTo>
                  <a:lnTo>
                    <a:pt x="687" y="129"/>
                  </a:lnTo>
                  <a:lnTo>
                    <a:pt x="683" y="140"/>
                  </a:lnTo>
                  <a:lnTo>
                    <a:pt x="683" y="161"/>
                  </a:lnTo>
                  <a:lnTo>
                    <a:pt x="673" y="180"/>
                  </a:lnTo>
                  <a:lnTo>
                    <a:pt x="661" y="202"/>
                  </a:lnTo>
                  <a:lnTo>
                    <a:pt x="651" y="215"/>
                  </a:lnTo>
                  <a:lnTo>
                    <a:pt x="634" y="219"/>
                  </a:lnTo>
                  <a:lnTo>
                    <a:pt x="619" y="242"/>
                  </a:lnTo>
                  <a:lnTo>
                    <a:pt x="616" y="262"/>
                  </a:lnTo>
                  <a:lnTo>
                    <a:pt x="608" y="281"/>
                  </a:lnTo>
                  <a:lnTo>
                    <a:pt x="575" y="286"/>
                  </a:lnTo>
                  <a:lnTo>
                    <a:pt x="564" y="284"/>
                  </a:lnTo>
                  <a:lnTo>
                    <a:pt x="551" y="265"/>
                  </a:lnTo>
                  <a:lnTo>
                    <a:pt x="541" y="247"/>
                  </a:lnTo>
                  <a:lnTo>
                    <a:pt x="533" y="247"/>
                  </a:lnTo>
                  <a:lnTo>
                    <a:pt x="527" y="265"/>
                  </a:lnTo>
                  <a:lnTo>
                    <a:pt x="516" y="284"/>
                  </a:lnTo>
                  <a:lnTo>
                    <a:pt x="511" y="301"/>
                  </a:lnTo>
                  <a:lnTo>
                    <a:pt x="507" y="320"/>
                  </a:lnTo>
                  <a:lnTo>
                    <a:pt x="487" y="317"/>
                  </a:lnTo>
                  <a:lnTo>
                    <a:pt x="472" y="301"/>
                  </a:lnTo>
                  <a:lnTo>
                    <a:pt x="454" y="301"/>
                  </a:lnTo>
                  <a:lnTo>
                    <a:pt x="440" y="312"/>
                  </a:lnTo>
                  <a:lnTo>
                    <a:pt x="422" y="316"/>
                  </a:lnTo>
                  <a:lnTo>
                    <a:pt x="422" y="338"/>
                  </a:lnTo>
                  <a:lnTo>
                    <a:pt x="411" y="345"/>
                  </a:lnTo>
                  <a:lnTo>
                    <a:pt x="394" y="329"/>
                  </a:lnTo>
                  <a:lnTo>
                    <a:pt x="373" y="316"/>
                  </a:lnTo>
                  <a:lnTo>
                    <a:pt x="348" y="316"/>
                  </a:lnTo>
                  <a:lnTo>
                    <a:pt x="330" y="316"/>
                  </a:lnTo>
                  <a:lnTo>
                    <a:pt x="315" y="334"/>
                  </a:lnTo>
                  <a:lnTo>
                    <a:pt x="273" y="337"/>
                  </a:lnTo>
                  <a:lnTo>
                    <a:pt x="269" y="362"/>
                  </a:lnTo>
                  <a:lnTo>
                    <a:pt x="253" y="362"/>
                  </a:lnTo>
                  <a:lnTo>
                    <a:pt x="237" y="372"/>
                  </a:lnTo>
                  <a:lnTo>
                    <a:pt x="233" y="388"/>
                  </a:lnTo>
                  <a:lnTo>
                    <a:pt x="236" y="401"/>
                  </a:lnTo>
                  <a:lnTo>
                    <a:pt x="242" y="413"/>
                  </a:lnTo>
                  <a:lnTo>
                    <a:pt x="247" y="427"/>
                  </a:lnTo>
                  <a:lnTo>
                    <a:pt x="230" y="435"/>
                  </a:lnTo>
                  <a:lnTo>
                    <a:pt x="197" y="448"/>
                  </a:lnTo>
                  <a:lnTo>
                    <a:pt x="183" y="462"/>
                  </a:lnTo>
                  <a:lnTo>
                    <a:pt x="186" y="485"/>
                  </a:lnTo>
                  <a:lnTo>
                    <a:pt x="193" y="510"/>
                  </a:lnTo>
                  <a:lnTo>
                    <a:pt x="185" y="517"/>
                  </a:lnTo>
                  <a:lnTo>
                    <a:pt x="167" y="517"/>
                  </a:lnTo>
                  <a:lnTo>
                    <a:pt x="153" y="517"/>
                  </a:lnTo>
                  <a:lnTo>
                    <a:pt x="129" y="502"/>
                  </a:lnTo>
                  <a:lnTo>
                    <a:pt x="104" y="494"/>
                  </a:lnTo>
                  <a:lnTo>
                    <a:pt x="94" y="498"/>
                  </a:lnTo>
                  <a:lnTo>
                    <a:pt x="78" y="509"/>
                  </a:lnTo>
                  <a:lnTo>
                    <a:pt x="65" y="517"/>
                  </a:lnTo>
                  <a:lnTo>
                    <a:pt x="57" y="537"/>
                  </a:lnTo>
                  <a:lnTo>
                    <a:pt x="58" y="548"/>
                  </a:lnTo>
                  <a:lnTo>
                    <a:pt x="78" y="564"/>
                  </a:lnTo>
                  <a:lnTo>
                    <a:pt x="78" y="571"/>
                  </a:lnTo>
                  <a:lnTo>
                    <a:pt x="78" y="592"/>
                  </a:lnTo>
                  <a:lnTo>
                    <a:pt x="78" y="620"/>
                  </a:lnTo>
                  <a:lnTo>
                    <a:pt x="68" y="631"/>
                  </a:lnTo>
                  <a:lnTo>
                    <a:pt x="56" y="635"/>
                  </a:lnTo>
                  <a:lnTo>
                    <a:pt x="39" y="635"/>
                  </a:lnTo>
                  <a:lnTo>
                    <a:pt x="32" y="641"/>
                  </a:lnTo>
                  <a:lnTo>
                    <a:pt x="25" y="646"/>
                  </a:lnTo>
                  <a:lnTo>
                    <a:pt x="21" y="646"/>
                  </a:lnTo>
                  <a:lnTo>
                    <a:pt x="4" y="646"/>
                  </a:lnTo>
                  <a:lnTo>
                    <a:pt x="0" y="653"/>
                  </a:lnTo>
                  <a:lnTo>
                    <a:pt x="0" y="664"/>
                  </a:lnTo>
                  <a:lnTo>
                    <a:pt x="4" y="670"/>
                  </a:lnTo>
                  <a:lnTo>
                    <a:pt x="13" y="664"/>
                  </a:lnTo>
                  <a:lnTo>
                    <a:pt x="285" y="660"/>
                  </a:lnTo>
                  <a:lnTo>
                    <a:pt x="278" y="613"/>
                  </a:lnTo>
                  <a:lnTo>
                    <a:pt x="788" y="583"/>
                  </a:lnTo>
                  <a:lnTo>
                    <a:pt x="1056" y="555"/>
                  </a:lnTo>
                  <a:lnTo>
                    <a:pt x="1089" y="537"/>
                  </a:lnTo>
                  <a:lnTo>
                    <a:pt x="1110" y="5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049B5B4-34A7-FB4A-A8EE-DDE40853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386" y="3035601"/>
              <a:ext cx="698548" cy="634827"/>
            </a:xfrm>
            <a:custGeom>
              <a:avLst/>
              <a:gdLst/>
              <a:ahLst/>
              <a:cxnLst>
                <a:cxn ang="0">
                  <a:pos x="1106" y="888"/>
                </a:cxn>
                <a:cxn ang="0">
                  <a:pos x="1127" y="881"/>
                </a:cxn>
                <a:cxn ang="0">
                  <a:pos x="1138" y="876"/>
                </a:cxn>
                <a:cxn ang="0">
                  <a:pos x="1162" y="870"/>
                </a:cxn>
                <a:cxn ang="0">
                  <a:pos x="1184" y="855"/>
                </a:cxn>
                <a:cxn ang="0">
                  <a:pos x="1184" y="806"/>
                </a:cxn>
                <a:cxn ang="0">
                  <a:pos x="1164" y="783"/>
                </a:cxn>
                <a:cxn ang="0">
                  <a:pos x="1171" y="752"/>
                </a:cxn>
                <a:cxn ang="0">
                  <a:pos x="1134" y="774"/>
                </a:cxn>
                <a:cxn ang="0">
                  <a:pos x="1106" y="726"/>
                </a:cxn>
                <a:cxn ang="0">
                  <a:pos x="1116" y="680"/>
                </a:cxn>
                <a:cxn ang="0">
                  <a:pos x="1080" y="609"/>
                </a:cxn>
                <a:cxn ang="0">
                  <a:pos x="1006" y="577"/>
                </a:cxn>
                <a:cxn ang="0">
                  <a:pos x="942" y="523"/>
                </a:cxn>
                <a:cxn ang="0">
                  <a:pos x="949" y="468"/>
                </a:cxn>
                <a:cxn ang="0">
                  <a:pos x="960" y="423"/>
                </a:cxn>
                <a:cxn ang="0">
                  <a:pos x="960" y="372"/>
                </a:cxn>
                <a:cxn ang="0">
                  <a:pos x="912" y="354"/>
                </a:cxn>
                <a:cxn ang="0">
                  <a:pos x="888" y="380"/>
                </a:cxn>
                <a:cxn ang="0">
                  <a:pos x="869" y="311"/>
                </a:cxn>
                <a:cxn ang="0">
                  <a:pos x="758" y="211"/>
                </a:cxn>
                <a:cxn ang="0">
                  <a:pos x="729" y="106"/>
                </a:cxn>
                <a:cxn ang="0">
                  <a:pos x="734" y="50"/>
                </a:cxn>
                <a:cxn ang="0">
                  <a:pos x="0" y="10"/>
                </a:cxn>
                <a:cxn ang="0">
                  <a:pos x="18" y="29"/>
                </a:cxn>
                <a:cxn ang="0">
                  <a:pos x="17" y="64"/>
                </a:cxn>
                <a:cxn ang="0">
                  <a:pos x="22" y="76"/>
                </a:cxn>
                <a:cxn ang="0">
                  <a:pos x="25" y="79"/>
                </a:cxn>
                <a:cxn ang="0">
                  <a:pos x="40" y="86"/>
                </a:cxn>
                <a:cxn ang="0">
                  <a:pos x="58" y="117"/>
                </a:cxn>
                <a:cxn ang="0">
                  <a:pos x="65" y="135"/>
                </a:cxn>
                <a:cxn ang="0">
                  <a:pos x="94" y="182"/>
                </a:cxn>
                <a:cxn ang="0">
                  <a:pos x="146" y="182"/>
                </a:cxn>
                <a:cxn ang="0">
                  <a:pos x="129" y="233"/>
                </a:cxn>
                <a:cxn ang="0">
                  <a:pos x="146" y="283"/>
                </a:cxn>
                <a:cxn ang="0">
                  <a:pos x="168" y="323"/>
                </a:cxn>
                <a:cxn ang="0">
                  <a:pos x="196" y="823"/>
                </a:cxn>
                <a:cxn ang="0">
                  <a:pos x="1002" y="917"/>
                </a:cxn>
                <a:cxn ang="0">
                  <a:pos x="955" y="1030"/>
                </a:cxn>
                <a:cxn ang="0">
                  <a:pos x="1091" y="1006"/>
                </a:cxn>
                <a:cxn ang="0">
                  <a:pos x="1099" y="995"/>
                </a:cxn>
                <a:cxn ang="0">
                  <a:pos x="1106" y="988"/>
                </a:cxn>
                <a:cxn ang="0">
                  <a:pos x="1106" y="984"/>
                </a:cxn>
                <a:cxn ang="0">
                  <a:pos x="1091" y="962"/>
                </a:cxn>
                <a:cxn ang="0">
                  <a:pos x="1106" y="947"/>
                </a:cxn>
                <a:cxn ang="0">
                  <a:pos x="1107" y="917"/>
                </a:cxn>
                <a:cxn ang="0">
                  <a:pos x="1106" y="899"/>
                </a:cxn>
              </a:cxnLst>
              <a:rect l="0" t="0" r="r" b="b"/>
              <a:pathLst>
                <a:path w="1184" h="1030">
                  <a:moveTo>
                    <a:pt x="1106" y="899"/>
                  </a:moveTo>
                  <a:lnTo>
                    <a:pt x="1106" y="888"/>
                  </a:lnTo>
                  <a:lnTo>
                    <a:pt x="1110" y="881"/>
                  </a:lnTo>
                  <a:lnTo>
                    <a:pt x="1127" y="881"/>
                  </a:lnTo>
                  <a:lnTo>
                    <a:pt x="1131" y="881"/>
                  </a:lnTo>
                  <a:lnTo>
                    <a:pt x="1138" y="876"/>
                  </a:lnTo>
                  <a:lnTo>
                    <a:pt x="1145" y="870"/>
                  </a:lnTo>
                  <a:lnTo>
                    <a:pt x="1162" y="870"/>
                  </a:lnTo>
                  <a:lnTo>
                    <a:pt x="1174" y="866"/>
                  </a:lnTo>
                  <a:lnTo>
                    <a:pt x="1184" y="855"/>
                  </a:lnTo>
                  <a:lnTo>
                    <a:pt x="1184" y="827"/>
                  </a:lnTo>
                  <a:lnTo>
                    <a:pt x="1184" y="806"/>
                  </a:lnTo>
                  <a:lnTo>
                    <a:pt x="1184" y="799"/>
                  </a:lnTo>
                  <a:lnTo>
                    <a:pt x="1164" y="783"/>
                  </a:lnTo>
                  <a:lnTo>
                    <a:pt x="1163" y="772"/>
                  </a:lnTo>
                  <a:lnTo>
                    <a:pt x="1171" y="752"/>
                  </a:lnTo>
                  <a:lnTo>
                    <a:pt x="1146" y="752"/>
                  </a:lnTo>
                  <a:lnTo>
                    <a:pt x="1134" y="774"/>
                  </a:lnTo>
                  <a:lnTo>
                    <a:pt x="1134" y="752"/>
                  </a:lnTo>
                  <a:lnTo>
                    <a:pt x="1106" y="726"/>
                  </a:lnTo>
                  <a:lnTo>
                    <a:pt x="1114" y="708"/>
                  </a:lnTo>
                  <a:lnTo>
                    <a:pt x="1116" y="680"/>
                  </a:lnTo>
                  <a:lnTo>
                    <a:pt x="1098" y="632"/>
                  </a:lnTo>
                  <a:lnTo>
                    <a:pt x="1080" y="609"/>
                  </a:lnTo>
                  <a:lnTo>
                    <a:pt x="1021" y="570"/>
                  </a:lnTo>
                  <a:lnTo>
                    <a:pt x="1006" y="577"/>
                  </a:lnTo>
                  <a:lnTo>
                    <a:pt x="971" y="552"/>
                  </a:lnTo>
                  <a:lnTo>
                    <a:pt x="942" y="523"/>
                  </a:lnTo>
                  <a:lnTo>
                    <a:pt x="942" y="497"/>
                  </a:lnTo>
                  <a:lnTo>
                    <a:pt x="949" y="468"/>
                  </a:lnTo>
                  <a:lnTo>
                    <a:pt x="955" y="448"/>
                  </a:lnTo>
                  <a:lnTo>
                    <a:pt x="960" y="423"/>
                  </a:lnTo>
                  <a:lnTo>
                    <a:pt x="973" y="390"/>
                  </a:lnTo>
                  <a:lnTo>
                    <a:pt x="960" y="372"/>
                  </a:lnTo>
                  <a:lnTo>
                    <a:pt x="942" y="354"/>
                  </a:lnTo>
                  <a:lnTo>
                    <a:pt x="912" y="354"/>
                  </a:lnTo>
                  <a:lnTo>
                    <a:pt x="901" y="365"/>
                  </a:lnTo>
                  <a:lnTo>
                    <a:pt x="888" y="380"/>
                  </a:lnTo>
                  <a:lnTo>
                    <a:pt x="869" y="354"/>
                  </a:lnTo>
                  <a:lnTo>
                    <a:pt x="869" y="311"/>
                  </a:lnTo>
                  <a:lnTo>
                    <a:pt x="842" y="280"/>
                  </a:lnTo>
                  <a:lnTo>
                    <a:pt x="758" y="211"/>
                  </a:lnTo>
                  <a:lnTo>
                    <a:pt x="729" y="157"/>
                  </a:lnTo>
                  <a:lnTo>
                    <a:pt x="729" y="106"/>
                  </a:lnTo>
                  <a:lnTo>
                    <a:pt x="729" y="54"/>
                  </a:lnTo>
                  <a:lnTo>
                    <a:pt x="734" y="50"/>
                  </a:lnTo>
                  <a:lnTo>
                    <a:pt x="680" y="0"/>
                  </a:lnTo>
                  <a:lnTo>
                    <a:pt x="0" y="10"/>
                  </a:lnTo>
                  <a:lnTo>
                    <a:pt x="6" y="19"/>
                  </a:lnTo>
                  <a:lnTo>
                    <a:pt x="18" y="29"/>
                  </a:lnTo>
                  <a:lnTo>
                    <a:pt x="22" y="54"/>
                  </a:lnTo>
                  <a:lnTo>
                    <a:pt x="17" y="6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40" y="86"/>
                  </a:lnTo>
                  <a:lnTo>
                    <a:pt x="51" y="90"/>
                  </a:lnTo>
                  <a:lnTo>
                    <a:pt x="58" y="117"/>
                  </a:lnTo>
                  <a:lnTo>
                    <a:pt x="67" y="137"/>
                  </a:lnTo>
                  <a:lnTo>
                    <a:pt x="65" y="135"/>
                  </a:lnTo>
                  <a:lnTo>
                    <a:pt x="86" y="162"/>
                  </a:lnTo>
                  <a:lnTo>
                    <a:pt x="94" y="182"/>
                  </a:lnTo>
                  <a:lnTo>
                    <a:pt x="133" y="182"/>
                  </a:lnTo>
                  <a:lnTo>
                    <a:pt x="146" y="182"/>
                  </a:lnTo>
                  <a:lnTo>
                    <a:pt x="146" y="207"/>
                  </a:lnTo>
                  <a:lnTo>
                    <a:pt x="129" y="233"/>
                  </a:lnTo>
                  <a:lnTo>
                    <a:pt x="115" y="258"/>
                  </a:lnTo>
                  <a:lnTo>
                    <a:pt x="146" y="283"/>
                  </a:lnTo>
                  <a:lnTo>
                    <a:pt x="156" y="314"/>
                  </a:lnTo>
                  <a:lnTo>
                    <a:pt x="168" y="323"/>
                  </a:lnTo>
                  <a:lnTo>
                    <a:pt x="199" y="339"/>
                  </a:lnTo>
                  <a:lnTo>
                    <a:pt x="196" y="823"/>
                  </a:lnTo>
                  <a:lnTo>
                    <a:pt x="196" y="937"/>
                  </a:lnTo>
                  <a:lnTo>
                    <a:pt x="1002" y="917"/>
                  </a:lnTo>
                  <a:lnTo>
                    <a:pt x="1008" y="949"/>
                  </a:lnTo>
                  <a:lnTo>
                    <a:pt x="955" y="1030"/>
                  </a:lnTo>
                  <a:lnTo>
                    <a:pt x="1088" y="1020"/>
                  </a:lnTo>
                  <a:lnTo>
                    <a:pt x="1091" y="1006"/>
                  </a:lnTo>
                  <a:lnTo>
                    <a:pt x="1099" y="995"/>
                  </a:lnTo>
                  <a:lnTo>
                    <a:pt x="1099" y="995"/>
                  </a:lnTo>
                  <a:lnTo>
                    <a:pt x="1103" y="991"/>
                  </a:lnTo>
                  <a:lnTo>
                    <a:pt x="1106" y="988"/>
                  </a:lnTo>
                  <a:lnTo>
                    <a:pt x="1106" y="984"/>
                  </a:lnTo>
                  <a:lnTo>
                    <a:pt x="1106" y="984"/>
                  </a:lnTo>
                  <a:lnTo>
                    <a:pt x="1096" y="966"/>
                  </a:lnTo>
                  <a:lnTo>
                    <a:pt x="1091" y="962"/>
                  </a:lnTo>
                  <a:lnTo>
                    <a:pt x="1096" y="952"/>
                  </a:lnTo>
                  <a:lnTo>
                    <a:pt x="1106" y="947"/>
                  </a:lnTo>
                  <a:lnTo>
                    <a:pt x="1110" y="931"/>
                  </a:lnTo>
                  <a:lnTo>
                    <a:pt x="1107" y="917"/>
                  </a:lnTo>
                  <a:lnTo>
                    <a:pt x="1110" y="905"/>
                  </a:lnTo>
                  <a:lnTo>
                    <a:pt x="1106" y="8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EBC2F2C-CBBA-E14C-AC81-82DF18F7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052" y="1819620"/>
              <a:ext cx="673726" cy="819908"/>
            </a:xfrm>
            <a:custGeom>
              <a:avLst/>
              <a:gdLst/>
              <a:ahLst/>
              <a:cxnLst>
                <a:cxn ang="0">
                  <a:pos x="764" y="737"/>
                </a:cxn>
                <a:cxn ang="0">
                  <a:pos x="789" y="584"/>
                </a:cxn>
                <a:cxn ang="0">
                  <a:pos x="930" y="440"/>
                </a:cxn>
                <a:cxn ang="0">
                  <a:pos x="1142" y="303"/>
                </a:cxn>
                <a:cxn ang="0">
                  <a:pos x="1008" y="281"/>
                </a:cxn>
                <a:cxn ang="0">
                  <a:pos x="912" y="285"/>
                </a:cxn>
                <a:cxn ang="0">
                  <a:pos x="847" y="303"/>
                </a:cxn>
                <a:cxn ang="0">
                  <a:pos x="808" y="262"/>
                </a:cxn>
                <a:cxn ang="0">
                  <a:pos x="729" y="244"/>
                </a:cxn>
                <a:cxn ang="0">
                  <a:pos x="703" y="231"/>
                </a:cxn>
                <a:cxn ang="0">
                  <a:pos x="625" y="199"/>
                </a:cxn>
                <a:cxn ang="0">
                  <a:pos x="678" y="200"/>
                </a:cxn>
                <a:cxn ang="0">
                  <a:pos x="628" y="190"/>
                </a:cxn>
                <a:cxn ang="0">
                  <a:pos x="576" y="190"/>
                </a:cxn>
                <a:cxn ang="0">
                  <a:pos x="536" y="210"/>
                </a:cxn>
                <a:cxn ang="0">
                  <a:pos x="476" y="185"/>
                </a:cxn>
                <a:cxn ang="0">
                  <a:pos x="442" y="185"/>
                </a:cxn>
                <a:cxn ang="0">
                  <a:pos x="376" y="133"/>
                </a:cxn>
                <a:cxn ang="0">
                  <a:pos x="361" y="108"/>
                </a:cxn>
                <a:cxn ang="0">
                  <a:pos x="318" y="108"/>
                </a:cxn>
                <a:cxn ang="0">
                  <a:pos x="297" y="89"/>
                </a:cxn>
                <a:cxn ang="0">
                  <a:pos x="321" y="45"/>
                </a:cxn>
                <a:cxn ang="0">
                  <a:pos x="326" y="14"/>
                </a:cxn>
                <a:cxn ang="0">
                  <a:pos x="308" y="0"/>
                </a:cxn>
                <a:cxn ang="0">
                  <a:pos x="296" y="63"/>
                </a:cxn>
                <a:cxn ang="0">
                  <a:pos x="0" y="89"/>
                </a:cxn>
                <a:cxn ang="0">
                  <a:pos x="10" y="124"/>
                </a:cxn>
                <a:cxn ang="0">
                  <a:pos x="20" y="143"/>
                </a:cxn>
                <a:cxn ang="0">
                  <a:pos x="18" y="171"/>
                </a:cxn>
                <a:cxn ang="0">
                  <a:pos x="10" y="185"/>
                </a:cxn>
                <a:cxn ang="0">
                  <a:pos x="14" y="219"/>
                </a:cxn>
                <a:cxn ang="0">
                  <a:pos x="10" y="276"/>
                </a:cxn>
                <a:cxn ang="0">
                  <a:pos x="32" y="353"/>
                </a:cxn>
                <a:cxn ang="0">
                  <a:pos x="50" y="426"/>
                </a:cxn>
                <a:cxn ang="0">
                  <a:pos x="54" y="573"/>
                </a:cxn>
                <a:cxn ang="0">
                  <a:pos x="64" y="629"/>
                </a:cxn>
                <a:cxn ang="0">
                  <a:pos x="71" y="668"/>
                </a:cxn>
                <a:cxn ang="0">
                  <a:pos x="92" y="698"/>
                </a:cxn>
                <a:cxn ang="0">
                  <a:pos x="97" y="747"/>
                </a:cxn>
                <a:cxn ang="0">
                  <a:pos x="88" y="782"/>
                </a:cxn>
                <a:cxn ang="0">
                  <a:pos x="89" y="790"/>
                </a:cxn>
                <a:cxn ang="0">
                  <a:pos x="57" y="820"/>
                </a:cxn>
                <a:cxn ang="0">
                  <a:pos x="45" y="844"/>
                </a:cxn>
                <a:cxn ang="0">
                  <a:pos x="52" y="866"/>
                </a:cxn>
                <a:cxn ang="0">
                  <a:pos x="68" y="893"/>
                </a:cxn>
                <a:cxn ang="0">
                  <a:pos x="100" y="915"/>
                </a:cxn>
                <a:cxn ang="0">
                  <a:pos x="100" y="1330"/>
                </a:cxn>
                <a:cxn ang="0">
                  <a:pos x="952" y="1280"/>
                </a:cxn>
                <a:cxn ang="0">
                  <a:pos x="911" y="1209"/>
                </a:cxn>
                <a:cxn ang="0">
                  <a:pos x="863" y="1166"/>
                </a:cxn>
                <a:cxn ang="0">
                  <a:pos x="759" y="1083"/>
                </a:cxn>
                <a:cxn ang="0">
                  <a:pos x="689" y="1037"/>
                </a:cxn>
                <a:cxn ang="0">
                  <a:pos x="703" y="872"/>
                </a:cxn>
                <a:cxn ang="0">
                  <a:pos x="669" y="847"/>
                </a:cxn>
                <a:cxn ang="0">
                  <a:pos x="700" y="777"/>
                </a:cxn>
              </a:cxnLst>
              <a:rect l="0" t="0" r="r" b="b"/>
              <a:pathLst>
                <a:path w="1142" h="1330">
                  <a:moveTo>
                    <a:pt x="700" y="777"/>
                  </a:moveTo>
                  <a:lnTo>
                    <a:pt x="764" y="737"/>
                  </a:lnTo>
                  <a:lnTo>
                    <a:pt x="765" y="608"/>
                  </a:lnTo>
                  <a:lnTo>
                    <a:pt x="789" y="584"/>
                  </a:lnTo>
                  <a:lnTo>
                    <a:pt x="883" y="496"/>
                  </a:lnTo>
                  <a:lnTo>
                    <a:pt x="930" y="440"/>
                  </a:lnTo>
                  <a:lnTo>
                    <a:pt x="1019" y="378"/>
                  </a:lnTo>
                  <a:lnTo>
                    <a:pt x="1142" y="303"/>
                  </a:lnTo>
                  <a:lnTo>
                    <a:pt x="1101" y="293"/>
                  </a:lnTo>
                  <a:lnTo>
                    <a:pt x="1008" y="281"/>
                  </a:lnTo>
                  <a:lnTo>
                    <a:pt x="930" y="269"/>
                  </a:lnTo>
                  <a:lnTo>
                    <a:pt x="912" y="285"/>
                  </a:lnTo>
                  <a:lnTo>
                    <a:pt x="891" y="303"/>
                  </a:lnTo>
                  <a:lnTo>
                    <a:pt x="847" y="303"/>
                  </a:lnTo>
                  <a:lnTo>
                    <a:pt x="833" y="278"/>
                  </a:lnTo>
                  <a:lnTo>
                    <a:pt x="808" y="262"/>
                  </a:lnTo>
                  <a:lnTo>
                    <a:pt x="748" y="244"/>
                  </a:lnTo>
                  <a:lnTo>
                    <a:pt x="729" y="244"/>
                  </a:lnTo>
                  <a:lnTo>
                    <a:pt x="711" y="236"/>
                  </a:lnTo>
                  <a:lnTo>
                    <a:pt x="703" y="231"/>
                  </a:lnTo>
                  <a:lnTo>
                    <a:pt x="654" y="222"/>
                  </a:lnTo>
                  <a:lnTo>
                    <a:pt x="625" y="199"/>
                  </a:lnTo>
                  <a:lnTo>
                    <a:pt x="658" y="210"/>
                  </a:lnTo>
                  <a:lnTo>
                    <a:pt x="678" y="200"/>
                  </a:lnTo>
                  <a:lnTo>
                    <a:pt x="657" y="190"/>
                  </a:lnTo>
                  <a:lnTo>
                    <a:pt x="628" y="190"/>
                  </a:lnTo>
                  <a:lnTo>
                    <a:pt x="600" y="190"/>
                  </a:lnTo>
                  <a:lnTo>
                    <a:pt x="576" y="190"/>
                  </a:lnTo>
                  <a:lnTo>
                    <a:pt x="547" y="196"/>
                  </a:lnTo>
                  <a:lnTo>
                    <a:pt x="536" y="210"/>
                  </a:lnTo>
                  <a:lnTo>
                    <a:pt x="511" y="210"/>
                  </a:lnTo>
                  <a:lnTo>
                    <a:pt x="476" y="185"/>
                  </a:lnTo>
                  <a:lnTo>
                    <a:pt x="461" y="185"/>
                  </a:lnTo>
                  <a:lnTo>
                    <a:pt x="442" y="185"/>
                  </a:lnTo>
                  <a:lnTo>
                    <a:pt x="399" y="176"/>
                  </a:lnTo>
                  <a:lnTo>
                    <a:pt x="376" y="133"/>
                  </a:lnTo>
                  <a:lnTo>
                    <a:pt x="376" y="126"/>
                  </a:lnTo>
                  <a:lnTo>
                    <a:pt x="361" y="108"/>
                  </a:lnTo>
                  <a:lnTo>
                    <a:pt x="340" y="108"/>
                  </a:lnTo>
                  <a:lnTo>
                    <a:pt x="318" y="108"/>
                  </a:lnTo>
                  <a:lnTo>
                    <a:pt x="303" y="108"/>
                  </a:lnTo>
                  <a:lnTo>
                    <a:pt x="297" y="89"/>
                  </a:lnTo>
                  <a:lnTo>
                    <a:pt x="315" y="64"/>
                  </a:lnTo>
                  <a:lnTo>
                    <a:pt x="321" y="45"/>
                  </a:lnTo>
                  <a:lnTo>
                    <a:pt x="340" y="27"/>
                  </a:lnTo>
                  <a:lnTo>
                    <a:pt x="326" y="14"/>
                  </a:lnTo>
                  <a:lnTo>
                    <a:pt x="326" y="7"/>
                  </a:lnTo>
                  <a:lnTo>
                    <a:pt x="308" y="0"/>
                  </a:lnTo>
                  <a:lnTo>
                    <a:pt x="308" y="56"/>
                  </a:lnTo>
                  <a:lnTo>
                    <a:pt x="296" y="63"/>
                  </a:lnTo>
                  <a:lnTo>
                    <a:pt x="288" y="89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0" y="124"/>
                  </a:lnTo>
                  <a:lnTo>
                    <a:pt x="10" y="131"/>
                  </a:lnTo>
                  <a:lnTo>
                    <a:pt x="20" y="143"/>
                  </a:lnTo>
                  <a:lnTo>
                    <a:pt x="23" y="160"/>
                  </a:lnTo>
                  <a:lnTo>
                    <a:pt x="18" y="171"/>
                  </a:lnTo>
                  <a:lnTo>
                    <a:pt x="10" y="181"/>
                  </a:lnTo>
                  <a:lnTo>
                    <a:pt x="10" y="185"/>
                  </a:lnTo>
                  <a:lnTo>
                    <a:pt x="10" y="207"/>
                  </a:lnTo>
                  <a:lnTo>
                    <a:pt x="14" y="219"/>
                  </a:lnTo>
                  <a:lnTo>
                    <a:pt x="16" y="246"/>
                  </a:lnTo>
                  <a:lnTo>
                    <a:pt x="10" y="276"/>
                  </a:lnTo>
                  <a:lnTo>
                    <a:pt x="20" y="304"/>
                  </a:lnTo>
                  <a:lnTo>
                    <a:pt x="32" y="353"/>
                  </a:lnTo>
                  <a:lnTo>
                    <a:pt x="50" y="383"/>
                  </a:lnTo>
                  <a:lnTo>
                    <a:pt x="50" y="426"/>
                  </a:lnTo>
                  <a:lnTo>
                    <a:pt x="54" y="507"/>
                  </a:lnTo>
                  <a:lnTo>
                    <a:pt x="54" y="573"/>
                  </a:lnTo>
                  <a:lnTo>
                    <a:pt x="54" y="615"/>
                  </a:lnTo>
                  <a:lnTo>
                    <a:pt x="64" y="629"/>
                  </a:lnTo>
                  <a:lnTo>
                    <a:pt x="71" y="639"/>
                  </a:lnTo>
                  <a:lnTo>
                    <a:pt x="71" y="668"/>
                  </a:lnTo>
                  <a:lnTo>
                    <a:pt x="82" y="683"/>
                  </a:lnTo>
                  <a:lnTo>
                    <a:pt x="92" y="698"/>
                  </a:lnTo>
                  <a:lnTo>
                    <a:pt x="97" y="726"/>
                  </a:lnTo>
                  <a:lnTo>
                    <a:pt x="97" y="747"/>
                  </a:lnTo>
                  <a:lnTo>
                    <a:pt x="97" y="770"/>
                  </a:lnTo>
                  <a:lnTo>
                    <a:pt x="88" y="782"/>
                  </a:lnTo>
                  <a:lnTo>
                    <a:pt x="88" y="780"/>
                  </a:lnTo>
                  <a:lnTo>
                    <a:pt x="89" y="790"/>
                  </a:lnTo>
                  <a:lnTo>
                    <a:pt x="72" y="807"/>
                  </a:lnTo>
                  <a:lnTo>
                    <a:pt x="57" y="820"/>
                  </a:lnTo>
                  <a:lnTo>
                    <a:pt x="45" y="836"/>
                  </a:lnTo>
                  <a:lnTo>
                    <a:pt x="45" y="844"/>
                  </a:lnTo>
                  <a:lnTo>
                    <a:pt x="45" y="855"/>
                  </a:lnTo>
                  <a:lnTo>
                    <a:pt x="52" y="866"/>
                  </a:lnTo>
                  <a:lnTo>
                    <a:pt x="63" y="880"/>
                  </a:lnTo>
                  <a:lnTo>
                    <a:pt x="68" y="893"/>
                  </a:lnTo>
                  <a:lnTo>
                    <a:pt x="92" y="902"/>
                  </a:lnTo>
                  <a:lnTo>
                    <a:pt x="100" y="915"/>
                  </a:lnTo>
                  <a:lnTo>
                    <a:pt x="114" y="931"/>
                  </a:lnTo>
                  <a:lnTo>
                    <a:pt x="100" y="1330"/>
                  </a:lnTo>
                  <a:lnTo>
                    <a:pt x="950" y="1313"/>
                  </a:lnTo>
                  <a:lnTo>
                    <a:pt x="952" y="1280"/>
                  </a:lnTo>
                  <a:lnTo>
                    <a:pt x="950" y="1247"/>
                  </a:lnTo>
                  <a:lnTo>
                    <a:pt x="911" y="1209"/>
                  </a:lnTo>
                  <a:lnTo>
                    <a:pt x="879" y="1187"/>
                  </a:lnTo>
                  <a:lnTo>
                    <a:pt x="863" y="1166"/>
                  </a:lnTo>
                  <a:lnTo>
                    <a:pt x="820" y="1119"/>
                  </a:lnTo>
                  <a:lnTo>
                    <a:pt x="759" y="1083"/>
                  </a:lnTo>
                  <a:lnTo>
                    <a:pt x="716" y="1061"/>
                  </a:lnTo>
                  <a:lnTo>
                    <a:pt x="689" y="1037"/>
                  </a:lnTo>
                  <a:lnTo>
                    <a:pt x="691" y="951"/>
                  </a:lnTo>
                  <a:lnTo>
                    <a:pt x="703" y="872"/>
                  </a:lnTo>
                  <a:lnTo>
                    <a:pt x="690" y="872"/>
                  </a:lnTo>
                  <a:lnTo>
                    <a:pt x="669" y="847"/>
                  </a:lnTo>
                  <a:lnTo>
                    <a:pt x="690" y="795"/>
                  </a:lnTo>
                  <a:lnTo>
                    <a:pt x="700" y="7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id="{4F23D3CF-51D1-F344-B600-6F0E6126E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023" y="2206439"/>
              <a:ext cx="1772" cy="1850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8" name="Line 49">
              <a:extLst>
                <a:ext uri="{FF2B5EF4-FFF2-40B4-BE49-F238E27FC236}">
                  <a16:creationId xmlns:a16="http://schemas.microsoft.com/office/drawing/2014/main" id="{A22F57F6-ADC9-2144-8DBB-D845E957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2023" y="2206439"/>
              <a:ext cx="1772" cy="1850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2206244-AD1F-694F-A91A-DC6631350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816" y="2060225"/>
              <a:ext cx="790742" cy="773638"/>
            </a:xfrm>
            <a:custGeom>
              <a:avLst/>
              <a:gdLst/>
              <a:ahLst/>
              <a:cxnLst>
                <a:cxn ang="0">
                  <a:pos x="64" y="185"/>
                </a:cxn>
                <a:cxn ang="0">
                  <a:pos x="196" y="126"/>
                </a:cxn>
                <a:cxn ang="0">
                  <a:pos x="303" y="20"/>
                </a:cxn>
                <a:cxn ang="0">
                  <a:pos x="368" y="21"/>
                </a:cxn>
                <a:cxn ang="0">
                  <a:pos x="318" y="67"/>
                </a:cxn>
                <a:cxn ang="0">
                  <a:pos x="304" y="88"/>
                </a:cxn>
                <a:cxn ang="0">
                  <a:pos x="317" y="133"/>
                </a:cxn>
                <a:cxn ang="0">
                  <a:pos x="428" y="158"/>
                </a:cxn>
                <a:cxn ang="0">
                  <a:pos x="594" y="221"/>
                </a:cxn>
                <a:cxn ang="0">
                  <a:pos x="747" y="146"/>
                </a:cxn>
                <a:cxn ang="0">
                  <a:pos x="922" y="174"/>
                </a:cxn>
                <a:cxn ang="0">
                  <a:pos x="1009" y="257"/>
                </a:cxn>
                <a:cxn ang="0">
                  <a:pos x="1048" y="269"/>
                </a:cxn>
                <a:cxn ang="0">
                  <a:pos x="1073" y="251"/>
                </a:cxn>
                <a:cxn ang="0">
                  <a:pos x="1083" y="268"/>
                </a:cxn>
                <a:cxn ang="0">
                  <a:pos x="1050" y="279"/>
                </a:cxn>
                <a:cxn ang="0">
                  <a:pos x="919" y="275"/>
                </a:cxn>
                <a:cxn ang="0">
                  <a:pos x="907" y="328"/>
                </a:cxn>
                <a:cxn ang="0">
                  <a:pos x="944" y="336"/>
                </a:cxn>
                <a:cxn ang="0">
                  <a:pos x="937" y="325"/>
                </a:cxn>
                <a:cxn ang="0">
                  <a:pos x="955" y="346"/>
                </a:cxn>
                <a:cxn ang="0">
                  <a:pos x="966" y="354"/>
                </a:cxn>
                <a:cxn ang="0">
                  <a:pos x="1022" y="383"/>
                </a:cxn>
                <a:cxn ang="0">
                  <a:pos x="1137" y="482"/>
                </a:cxn>
                <a:cxn ang="0">
                  <a:pos x="1145" y="504"/>
                </a:cxn>
                <a:cxn ang="0">
                  <a:pos x="1152" y="525"/>
                </a:cxn>
                <a:cxn ang="0">
                  <a:pos x="1127" y="686"/>
                </a:cxn>
                <a:cxn ang="0">
                  <a:pos x="1094" y="725"/>
                </a:cxn>
                <a:cxn ang="0">
                  <a:pos x="1120" y="800"/>
                </a:cxn>
                <a:cxn ang="0">
                  <a:pos x="1147" y="775"/>
                </a:cxn>
                <a:cxn ang="0">
                  <a:pos x="1161" y="750"/>
                </a:cxn>
                <a:cxn ang="0">
                  <a:pos x="1174" y="725"/>
                </a:cxn>
                <a:cxn ang="0">
                  <a:pos x="1208" y="698"/>
                </a:cxn>
                <a:cxn ang="0">
                  <a:pos x="1283" y="716"/>
                </a:cxn>
                <a:cxn ang="0">
                  <a:pos x="1338" y="918"/>
                </a:cxn>
                <a:cxn ang="0">
                  <a:pos x="1298" y="990"/>
                </a:cxn>
                <a:cxn ang="0">
                  <a:pos x="1240" y="1130"/>
                </a:cxn>
                <a:cxn ang="0">
                  <a:pos x="657" y="1255"/>
                </a:cxn>
                <a:cxn ang="0">
                  <a:pos x="733" y="1012"/>
                </a:cxn>
                <a:cxn ang="0">
                  <a:pos x="669" y="834"/>
                </a:cxn>
                <a:cxn ang="0">
                  <a:pos x="676" y="723"/>
                </a:cxn>
                <a:cxn ang="0">
                  <a:pos x="704" y="586"/>
                </a:cxn>
                <a:cxn ang="0">
                  <a:pos x="775" y="491"/>
                </a:cxn>
                <a:cxn ang="0">
                  <a:pos x="783" y="565"/>
                </a:cxn>
                <a:cxn ang="0">
                  <a:pos x="797" y="566"/>
                </a:cxn>
                <a:cxn ang="0">
                  <a:pos x="818" y="516"/>
                </a:cxn>
                <a:cxn ang="0">
                  <a:pos x="864" y="432"/>
                </a:cxn>
                <a:cxn ang="0">
                  <a:pos x="875" y="358"/>
                </a:cxn>
                <a:cxn ang="0">
                  <a:pos x="901" y="342"/>
                </a:cxn>
                <a:cxn ang="0">
                  <a:pos x="836" y="283"/>
                </a:cxn>
                <a:cxn ang="0">
                  <a:pos x="653" y="336"/>
                </a:cxn>
                <a:cxn ang="0">
                  <a:pos x="611" y="342"/>
                </a:cxn>
                <a:cxn ang="0">
                  <a:pos x="553" y="350"/>
                </a:cxn>
                <a:cxn ang="0">
                  <a:pos x="490" y="497"/>
                </a:cxn>
                <a:cxn ang="0">
                  <a:pos x="436" y="437"/>
                </a:cxn>
                <a:cxn ang="0">
                  <a:pos x="309" y="353"/>
                </a:cxn>
                <a:cxn ang="0">
                  <a:pos x="170" y="310"/>
                </a:cxn>
                <a:cxn ang="0">
                  <a:pos x="42" y="265"/>
                </a:cxn>
              </a:cxnLst>
              <a:rect l="0" t="0" r="r" b="b"/>
              <a:pathLst>
                <a:path w="1338" h="1255">
                  <a:moveTo>
                    <a:pt x="0" y="237"/>
                  </a:moveTo>
                  <a:lnTo>
                    <a:pt x="10" y="226"/>
                  </a:lnTo>
                  <a:lnTo>
                    <a:pt x="28" y="226"/>
                  </a:lnTo>
                  <a:lnTo>
                    <a:pt x="50" y="215"/>
                  </a:lnTo>
                  <a:lnTo>
                    <a:pt x="59" y="203"/>
                  </a:lnTo>
                  <a:lnTo>
                    <a:pt x="64" y="185"/>
                  </a:lnTo>
                  <a:lnTo>
                    <a:pt x="82" y="172"/>
                  </a:lnTo>
                  <a:lnTo>
                    <a:pt x="93" y="167"/>
                  </a:lnTo>
                  <a:lnTo>
                    <a:pt x="110" y="167"/>
                  </a:lnTo>
                  <a:lnTo>
                    <a:pt x="136" y="167"/>
                  </a:lnTo>
                  <a:lnTo>
                    <a:pt x="152" y="157"/>
                  </a:lnTo>
                  <a:lnTo>
                    <a:pt x="196" y="126"/>
                  </a:lnTo>
                  <a:lnTo>
                    <a:pt x="213" y="122"/>
                  </a:lnTo>
                  <a:lnTo>
                    <a:pt x="227" y="101"/>
                  </a:lnTo>
                  <a:lnTo>
                    <a:pt x="245" y="81"/>
                  </a:lnTo>
                  <a:lnTo>
                    <a:pt x="263" y="67"/>
                  </a:lnTo>
                  <a:lnTo>
                    <a:pt x="286" y="40"/>
                  </a:lnTo>
                  <a:lnTo>
                    <a:pt x="303" y="20"/>
                  </a:lnTo>
                  <a:lnTo>
                    <a:pt x="329" y="4"/>
                  </a:lnTo>
                  <a:lnTo>
                    <a:pt x="358" y="0"/>
                  </a:lnTo>
                  <a:lnTo>
                    <a:pt x="371" y="0"/>
                  </a:lnTo>
                  <a:lnTo>
                    <a:pt x="396" y="10"/>
                  </a:lnTo>
                  <a:lnTo>
                    <a:pt x="388" y="15"/>
                  </a:lnTo>
                  <a:lnTo>
                    <a:pt x="368" y="21"/>
                  </a:lnTo>
                  <a:lnTo>
                    <a:pt x="353" y="28"/>
                  </a:lnTo>
                  <a:lnTo>
                    <a:pt x="356" y="35"/>
                  </a:lnTo>
                  <a:lnTo>
                    <a:pt x="328" y="65"/>
                  </a:lnTo>
                  <a:lnTo>
                    <a:pt x="328" y="65"/>
                  </a:lnTo>
                  <a:lnTo>
                    <a:pt x="322" y="67"/>
                  </a:lnTo>
                  <a:lnTo>
                    <a:pt x="318" y="67"/>
                  </a:lnTo>
                  <a:lnTo>
                    <a:pt x="317" y="68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11" y="89"/>
                  </a:lnTo>
                  <a:lnTo>
                    <a:pt x="304" y="107"/>
                  </a:lnTo>
                  <a:lnTo>
                    <a:pt x="304" y="88"/>
                  </a:lnTo>
                  <a:lnTo>
                    <a:pt x="296" y="81"/>
                  </a:lnTo>
                  <a:lnTo>
                    <a:pt x="292" y="125"/>
                  </a:lnTo>
                  <a:lnTo>
                    <a:pt x="290" y="154"/>
                  </a:lnTo>
                  <a:lnTo>
                    <a:pt x="303" y="145"/>
                  </a:lnTo>
                  <a:lnTo>
                    <a:pt x="313" y="133"/>
                  </a:lnTo>
                  <a:lnTo>
                    <a:pt x="317" y="133"/>
                  </a:lnTo>
                  <a:lnTo>
                    <a:pt x="322" y="145"/>
                  </a:lnTo>
                  <a:lnTo>
                    <a:pt x="338" y="146"/>
                  </a:lnTo>
                  <a:lnTo>
                    <a:pt x="346" y="136"/>
                  </a:lnTo>
                  <a:lnTo>
                    <a:pt x="358" y="131"/>
                  </a:lnTo>
                  <a:lnTo>
                    <a:pt x="383" y="132"/>
                  </a:lnTo>
                  <a:lnTo>
                    <a:pt x="428" y="158"/>
                  </a:lnTo>
                  <a:lnTo>
                    <a:pt x="458" y="189"/>
                  </a:lnTo>
                  <a:lnTo>
                    <a:pt x="478" y="206"/>
                  </a:lnTo>
                  <a:lnTo>
                    <a:pt x="518" y="211"/>
                  </a:lnTo>
                  <a:lnTo>
                    <a:pt x="532" y="203"/>
                  </a:lnTo>
                  <a:lnTo>
                    <a:pt x="564" y="214"/>
                  </a:lnTo>
                  <a:lnTo>
                    <a:pt x="594" y="221"/>
                  </a:lnTo>
                  <a:lnTo>
                    <a:pt x="607" y="204"/>
                  </a:lnTo>
                  <a:lnTo>
                    <a:pt x="632" y="179"/>
                  </a:lnTo>
                  <a:lnTo>
                    <a:pt x="650" y="164"/>
                  </a:lnTo>
                  <a:lnTo>
                    <a:pt x="690" y="154"/>
                  </a:lnTo>
                  <a:lnTo>
                    <a:pt x="716" y="146"/>
                  </a:lnTo>
                  <a:lnTo>
                    <a:pt x="747" y="146"/>
                  </a:lnTo>
                  <a:lnTo>
                    <a:pt x="787" y="131"/>
                  </a:lnTo>
                  <a:lnTo>
                    <a:pt x="818" y="118"/>
                  </a:lnTo>
                  <a:lnTo>
                    <a:pt x="832" y="128"/>
                  </a:lnTo>
                  <a:lnTo>
                    <a:pt x="837" y="168"/>
                  </a:lnTo>
                  <a:lnTo>
                    <a:pt x="893" y="176"/>
                  </a:lnTo>
                  <a:lnTo>
                    <a:pt x="922" y="174"/>
                  </a:lnTo>
                  <a:lnTo>
                    <a:pt x="947" y="183"/>
                  </a:lnTo>
                  <a:lnTo>
                    <a:pt x="966" y="203"/>
                  </a:lnTo>
                  <a:lnTo>
                    <a:pt x="993" y="237"/>
                  </a:lnTo>
                  <a:lnTo>
                    <a:pt x="1002" y="249"/>
                  </a:lnTo>
                  <a:lnTo>
                    <a:pt x="1002" y="249"/>
                  </a:lnTo>
                  <a:lnTo>
                    <a:pt x="1009" y="257"/>
                  </a:lnTo>
                  <a:lnTo>
                    <a:pt x="1009" y="257"/>
                  </a:lnTo>
                  <a:lnTo>
                    <a:pt x="1018" y="264"/>
                  </a:lnTo>
                  <a:lnTo>
                    <a:pt x="1022" y="268"/>
                  </a:lnTo>
                  <a:lnTo>
                    <a:pt x="1044" y="272"/>
                  </a:lnTo>
                  <a:lnTo>
                    <a:pt x="1044" y="272"/>
                  </a:lnTo>
                  <a:lnTo>
                    <a:pt x="1048" y="269"/>
                  </a:lnTo>
                  <a:lnTo>
                    <a:pt x="1051" y="265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56" y="260"/>
                  </a:lnTo>
                  <a:lnTo>
                    <a:pt x="1063" y="256"/>
                  </a:lnTo>
                  <a:lnTo>
                    <a:pt x="1073" y="251"/>
                  </a:lnTo>
                  <a:lnTo>
                    <a:pt x="1083" y="262"/>
                  </a:lnTo>
                  <a:lnTo>
                    <a:pt x="1083" y="262"/>
                  </a:lnTo>
                  <a:lnTo>
                    <a:pt x="1086" y="264"/>
                  </a:lnTo>
                  <a:lnTo>
                    <a:pt x="1086" y="267"/>
                  </a:lnTo>
                  <a:lnTo>
                    <a:pt x="1083" y="268"/>
                  </a:lnTo>
                  <a:lnTo>
                    <a:pt x="1083" y="268"/>
                  </a:lnTo>
                  <a:lnTo>
                    <a:pt x="1079" y="271"/>
                  </a:lnTo>
                  <a:lnTo>
                    <a:pt x="1075" y="275"/>
                  </a:lnTo>
                  <a:lnTo>
                    <a:pt x="1070" y="278"/>
                  </a:lnTo>
                  <a:lnTo>
                    <a:pt x="1066" y="279"/>
                  </a:lnTo>
                  <a:lnTo>
                    <a:pt x="1066" y="279"/>
                  </a:lnTo>
                  <a:lnTo>
                    <a:pt x="1050" y="279"/>
                  </a:lnTo>
                  <a:lnTo>
                    <a:pt x="1029" y="279"/>
                  </a:lnTo>
                  <a:lnTo>
                    <a:pt x="1020" y="286"/>
                  </a:lnTo>
                  <a:lnTo>
                    <a:pt x="969" y="286"/>
                  </a:lnTo>
                  <a:lnTo>
                    <a:pt x="958" y="293"/>
                  </a:lnTo>
                  <a:lnTo>
                    <a:pt x="939" y="282"/>
                  </a:lnTo>
                  <a:lnTo>
                    <a:pt x="919" y="275"/>
                  </a:lnTo>
                  <a:lnTo>
                    <a:pt x="901" y="297"/>
                  </a:lnTo>
                  <a:lnTo>
                    <a:pt x="902" y="312"/>
                  </a:lnTo>
                  <a:lnTo>
                    <a:pt x="905" y="319"/>
                  </a:lnTo>
                  <a:lnTo>
                    <a:pt x="905" y="319"/>
                  </a:lnTo>
                  <a:lnTo>
                    <a:pt x="905" y="325"/>
                  </a:lnTo>
                  <a:lnTo>
                    <a:pt x="907" y="328"/>
                  </a:lnTo>
                  <a:lnTo>
                    <a:pt x="908" y="330"/>
                  </a:lnTo>
                  <a:lnTo>
                    <a:pt x="908" y="330"/>
                  </a:lnTo>
                  <a:lnTo>
                    <a:pt x="911" y="335"/>
                  </a:lnTo>
                  <a:lnTo>
                    <a:pt x="912" y="337"/>
                  </a:lnTo>
                  <a:lnTo>
                    <a:pt x="936" y="346"/>
                  </a:lnTo>
                  <a:lnTo>
                    <a:pt x="944" y="336"/>
                  </a:lnTo>
                  <a:lnTo>
                    <a:pt x="944" y="336"/>
                  </a:lnTo>
                  <a:lnTo>
                    <a:pt x="940" y="330"/>
                  </a:lnTo>
                  <a:lnTo>
                    <a:pt x="937" y="326"/>
                  </a:lnTo>
                  <a:lnTo>
                    <a:pt x="937" y="325"/>
                  </a:lnTo>
                  <a:lnTo>
                    <a:pt x="937" y="325"/>
                  </a:lnTo>
                  <a:lnTo>
                    <a:pt x="937" y="325"/>
                  </a:lnTo>
                  <a:lnTo>
                    <a:pt x="950" y="329"/>
                  </a:lnTo>
                  <a:lnTo>
                    <a:pt x="959" y="333"/>
                  </a:lnTo>
                  <a:lnTo>
                    <a:pt x="959" y="333"/>
                  </a:lnTo>
                  <a:lnTo>
                    <a:pt x="958" y="339"/>
                  </a:lnTo>
                  <a:lnTo>
                    <a:pt x="957" y="343"/>
                  </a:lnTo>
                  <a:lnTo>
                    <a:pt x="955" y="346"/>
                  </a:lnTo>
                  <a:lnTo>
                    <a:pt x="955" y="346"/>
                  </a:lnTo>
                  <a:lnTo>
                    <a:pt x="952" y="349"/>
                  </a:lnTo>
                  <a:lnTo>
                    <a:pt x="952" y="350"/>
                  </a:lnTo>
                  <a:lnTo>
                    <a:pt x="954" y="351"/>
                  </a:lnTo>
                  <a:lnTo>
                    <a:pt x="954" y="351"/>
                  </a:lnTo>
                  <a:lnTo>
                    <a:pt x="966" y="354"/>
                  </a:lnTo>
                  <a:lnTo>
                    <a:pt x="982" y="358"/>
                  </a:lnTo>
                  <a:lnTo>
                    <a:pt x="982" y="358"/>
                  </a:lnTo>
                  <a:lnTo>
                    <a:pt x="986" y="358"/>
                  </a:lnTo>
                  <a:lnTo>
                    <a:pt x="991" y="361"/>
                  </a:lnTo>
                  <a:lnTo>
                    <a:pt x="1000" y="365"/>
                  </a:lnTo>
                  <a:lnTo>
                    <a:pt x="1022" y="383"/>
                  </a:lnTo>
                  <a:lnTo>
                    <a:pt x="1054" y="396"/>
                  </a:lnTo>
                  <a:lnTo>
                    <a:pt x="1090" y="410"/>
                  </a:lnTo>
                  <a:lnTo>
                    <a:pt x="1127" y="446"/>
                  </a:lnTo>
                  <a:lnTo>
                    <a:pt x="1147" y="469"/>
                  </a:lnTo>
                  <a:lnTo>
                    <a:pt x="1137" y="482"/>
                  </a:lnTo>
                  <a:lnTo>
                    <a:pt x="1137" y="482"/>
                  </a:lnTo>
                  <a:lnTo>
                    <a:pt x="1134" y="482"/>
                  </a:lnTo>
                  <a:lnTo>
                    <a:pt x="1133" y="482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41" y="497"/>
                  </a:lnTo>
                  <a:lnTo>
                    <a:pt x="1145" y="504"/>
                  </a:lnTo>
                  <a:lnTo>
                    <a:pt x="1147" y="505"/>
                  </a:lnTo>
                  <a:lnTo>
                    <a:pt x="1147" y="508"/>
                  </a:lnTo>
                  <a:lnTo>
                    <a:pt x="1147" y="508"/>
                  </a:lnTo>
                  <a:lnTo>
                    <a:pt x="1145" y="511"/>
                  </a:lnTo>
                  <a:lnTo>
                    <a:pt x="1148" y="516"/>
                  </a:lnTo>
                  <a:lnTo>
                    <a:pt x="1152" y="525"/>
                  </a:lnTo>
                  <a:lnTo>
                    <a:pt x="1159" y="576"/>
                  </a:lnTo>
                  <a:lnTo>
                    <a:pt x="1165" y="605"/>
                  </a:lnTo>
                  <a:lnTo>
                    <a:pt x="1159" y="632"/>
                  </a:lnTo>
                  <a:lnTo>
                    <a:pt x="1141" y="654"/>
                  </a:lnTo>
                  <a:lnTo>
                    <a:pt x="1127" y="686"/>
                  </a:lnTo>
                  <a:lnTo>
                    <a:pt x="1127" y="686"/>
                  </a:lnTo>
                  <a:lnTo>
                    <a:pt x="1116" y="707"/>
                  </a:lnTo>
                  <a:lnTo>
                    <a:pt x="1116" y="707"/>
                  </a:lnTo>
                  <a:lnTo>
                    <a:pt x="1104" y="715"/>
                  </a:lnTo>
                  <a:lnTo>
                    <a:pt x="1097" y="721"/>
                  </a:lnTo>
                  <a:lnTo>
                    <a:pt x="1094" y="725"/>
                  </a:lnTo>
                  <a:lnTo>
                    <a:pt x="1094" y="725"/>
                  </a:lnTo>
                  <a:lnTo>
                    <a:pt x="1093" y="729"/>
                  </a:lnTo>
                  <a:lnTo>
                    <a:pt x="1091" y="736"/>
                  </a:lnTo>
                  <a:lnTo>
                    <a:pt x="1087" y="747"/>
                  </a:lnTo>
                  <a:lnTo>
                    <a:pt x="1088" y="780"/>
                  </a:lnTo>
                  <a:lnTo>
                    <a:pt x="1095" y="793"/>
                  </a:lnTo>
                  <a:lnTo>
                    <a:pt x="1120" y="800"/>
                  </a:lnTo>
                  <a:lnTo>
                    <a:pt x="1130" y="791"/>
                  </a:lnTo>
                  <a:lnTo>
                    <a:pt x="1130" y="791"/>
                  </a:lnTo>
                  <a:lnTo>
                    <a:pt x="1133" y="787"/>
                  </a:lnTo>
                  <a:lnTo>
                    <a:pt x="1138" y="783"/>
                  </a:lnTo>
                  <a:lnTo>
                    <a:pt x="1138" y="783"/>
                  </a:lnTo>
                  <a:lnTo>
                    <a:pt x="1147" y="775"/>
                  </a:lnTo>
                  <a:lnTo>
                    <a:pt x="1147" y="775"/>
                  </a:lnTo>
                  <a:lnTo>
                    <a:pt x="1152" y="769"/>
                  </a:lnTo>
                  <a:lnTo>
                    <a:pt x="1156" y="765"/>
                  </a:lnTo>
                  <a:lnTo>
                    <a:pt x="1159" y="764"/>
                  </a:lnTo>
                  <a:lnTo>
                    <a:pt x="1159" y="764"/>
                  </a:lnTo>
                  <a:lnTo>
                    <a:pt x="1161" y="750"/>
                  </a:lnTo>
                  <a:lnTo>
                    <a:pt x="1161" y="750"/>
                  </a:lnTo>
                  <a:lnTo>
                    <a:pt x="1165" y="733"/>
                  </a:lnTo>
                  <a:lnTo>
                    <a:pt x="1165" y="733"/>
                  </a:lnTo>
                  <a:lnTo>
                    <a:pt x="1169" y="730"/>
                  </a:lnTo>
                  <a:lnTo>
                    <a:pt x="1174" y="725"/>
                  </a:lnTo>
                  <a:lnTo>
                    <a:pt x="1174" y="725"/>
                  </a:lnTo>
                  <a:lnTo>
                    <a:pt x="1181" y="716"/>
                  </a:lnTo>
                  <a:lnTo>
                    <a:pt x="1190" y="711"/>
                  </a:lnTo>
                  <a:lnTo>
                    <a:pt x="1190" y="711"/>
                  </a:lnTo>
                  <a:lnTo>
                    <a:pt x="1198" y="704"/>
                  </a:lnTo>
                  <a:lnTo>
                    <a:pt x="1208" y="698"/>
                  </a:lnTo>
                  <a:lnTo>
                    <a:pt x="1208" y="698"/>
                  </a:lnTo>
                  <a:lnTo>
                    <a:pt x="1211" y="696"/>
                  </a:lnTo>
                  <a:lnTo>
                    <a:pt x="1216" y="691"/>
                  </a:lnTo>
                  <a:lnTo>
                    <a:pt x="1223" y="686"/>
                  </a:lnTo>
                  <a:lnTo>
                    <a:pt x="1237" y="682"/>
                  </a:lnTo>
                  <a:lnTo>
                    <a:pt x="1255" y="689"/>
                  </a:lnTo>
                  <a:lnTo>
                    <a:pt x="1283" y="716"/>
                  </a:lnTo>
                  <a:lnTo>
                    <a:pt x="1301" y="757"/>
                  </a:lnTo>
                  <a:lnTo>
                    <a:pt x="1319" y="857"/>
                  </a:lnTo>
                  <a:lnTo>
                    <a:pt x="1335" y="877"/>
                  </a:lnTo>
                  <a:lnTo>
                    <a:pt x="1335" y="897"/>
                  </a:lnTo>
                  <a:lnTo>
                    <a:pt x="1335" y="897"/>
                  </a:lnTo>
                  <a:lnTo>
                    <a:pt x="1338" y="918"/>
                  </a:lnTo>
                  <a:lnTo>
                    <a:pt x="1338" y="918"/>
                  </a:lnTo>
                  <a:lnTo>
                    <a:pt x="1338" y="931"/>
                  </a:lnTo>
                  <a:lnTo>
                    <a:pt x="1338" y="955"/>
                  </a:lnTo>
                  <a:lnTo>
                    <a:pt x="1338" y="990"/>
                  </a:lnTo>
                  <a:lnTo>
                    <a:pt x="1305" y="990"/>
                  </a:lnTo>
                  <a:lnTo>
                    <a:pt x="1298" y="990"/>
                  </a:lnTo>
                  <a:lnTo>
                    <a:pt x="1297" y="1002"/>
                  </a:lnTo>
                  <a:lnTo>
                    <a:pt x="1281" y="1026"/>
                  </a:lnTo>
                  <a:lnTo>
                    <a:pt x="1279" y="1047"/>
                  </a:lnTo>
                  <a:lnTo>
                    <a:pt x="1269" y="1063"/>
                  </a:lnTo>
                  <a:lnTo>
                    <a:pt x="1251" y="1084"/>
                  </a:lnTo>
                  <a:lnTo>
                    <a:pt x="1240" y="1130"/>
                  </a:lnTo>
                  <a:lnTo>
                    <a:pt x="1240" y="1158"/>
                  </a:lnTo>
                  <a:lnTo>
                    <a:pt x="1223" y="1180"/>
                  </a:lnTo>
                  <a:lnTo>
                    <a:pt x="1208" y="1208"/>
                  </a:lnTo>
                  <a:lnTo>
                    <a:pt x="994" y="1244"/>
                  </a:lnTo>
                  <a:lnTo>
                    <a:pt x="988" y="1233"/>
                  </a:lnTo>
                  <a:lnTo>
                    <a:pt x="657" y="1255"/>
                  </a:lnTo>
                  <a:lnTo>
                    <a:pt x="679" y="1234"/>
                  </a:lnTo>
                  <a:lnTo>
                    <a:pt x="690" y="1215"/>
                  </a:lnTo>
                  <a:lnTo>
                    <a:pt x="708" y="1180"/>
                  </a:lnTo>
                  <a:lnTo>
                    <a:pt x="728" y="1140"/>
                  </a:lnTo>
                  <a:lnTo>
                    <a:pt x="739" y="1095"/>
                  </a:lnTo>
                  <a:lnTo>
                    <a:pt x="733" y="1012"/>
                  </a:lnTo>
                  <a:lnTo>
                    <a:pt x="730" y="974"/>
                  </a:lnTo>
                  <a:lnTo>
                    <a:pt x="715" y="944"/>
                  </a:lnTo>
                  <a:lnTo>
                    <a:pt x="694" y="908"/>
                  </a:lnTo>
                  <a:lnTo>
                    <a:pt x="676" y="887"/>
                  </a:lnTo>
                  <a:lnTo>
                    <a:pt x="662" y="857"/>
                  </a:lnTo>
                  <a:lnTo>
                    <a:pt x="669" y="834"/>
                  </a:lnTo>
                  <a:lnTo>
                    <a:pt x="682" y="822"/>
                  </a:lnTo>
                  <a:lnTo>
                    <a:pt x="682" y="802"/>
                  </a:lnTo>
                  <a:lnTo>
                    <a:pt x="669" y="766"/>
                  </a:lnTo>
                  <a:lnTo>
                    <a:pt x="658" y="754"/>
                  </a:lnTo>
                  <a:lnTo>
                    <a:pt x="669" y="744"/>
                  </a:lnTo>
                  <a:lnTo>
                    <a:pt x="676" y="723"/>
                  </a:lnTo>
                  <a:lnTo>
                    <a:pt x="682" y="700"/>
                  </a:lnTo>
                  <a:lnTo>
                    <a:pt x="689" y="684"/>
                  </a:lnTo>
                  <a:lnTo>
                    <a:pt x="690" y="644"/>
                  </a:lnTo>
                  <a:lnTo>
                    <a:pt x="683" y="628"/>
                  </a:lnTo>
                  <a:lnTo>
                    <a:pt x="690" y="604"/>
                  </a:lnTo>
                  <a:lnTo>
                    <a:pt x="704" y="586"/>
                  </a:lnTo>
                  <a:lnTo>
                    <a:pt x="711" y="566"/>
                  </a:lnTo>
                  <a:lnTo>
                    <a:pt x="712" y="543"/>
                  </a:lnTo>
                  <a:lnTo>
                    <a:pt x="733" y="540"/>
                  </a:lnTo>
                  <a:lnTo>
                    <a:pt x="761" y="541"/>
                  </a:lnTo>
                  <a:lnTo>
                    <a:pt x="771" y="504"/>
                  </a:lnTo>
                  <a:lnTo>
                    <a:pt x="775" y="491"/>
                  </a:lnTo>
                  <a:lnTo>
                    <a:pt x="786" y="489"/>
                  </a:lnTo>
                  <a:lnTo>
                    <a:pt x="796" y="532"/>
                  </a:lnTo>
                  <a:lnTo>
                    <a:pt x="776" y="554"/>
                  </a:lnTo>
                  <a:lnTo>
                    <a:pt x="780" y="562"/>
                  </a:lnTo>
                  <a:lnTo>
                    <a:pt x="780" y="562"/>
                  </a:lnTo>
                  <a:lnTo>
                    <a:pt x="783" y="565"/>
                  </a:lnTo>
                  <a:lnTo>
                    <a:pt x="786" y="568"/>
                  </a:lnTo>
                  <a:lnTo>
                    <a:pt x="789" y="569"/>
                  </a:lnTo>
                  <a:lnTo>
                    <a:pt x="789" y="569"/>
                  </a:lnTo>
                  <a:lnTo>
                    <a:pt x="793" y="569"/>
                  </a:lnTo>
                  <a:lnTo>
                    <a:pt x="793" y="569"/>
                  </a:lnTo>
                  <a:lnTo>
                    <a:pt x="797" y="566"/>
                  </a:lnTo>
                  <a:lnTo>
                    <a:pt x="801" y="564"/>
                  </a:lnTo>
                  <a:lnTo>
                    <a:pt x="803" y="561"/>
                  </a:lnTo>
                  <a:lnTo>
                    <a:pt x="803" y="561"/>
                  </a:lnTo>
                  <a:lnTo>
                    <a:pt x="807" y="546"/>
                  </a:lnTo>
                  <a:lnTo>
                    <a:pt x="812" y="539"/>
                  </a:lnTo>
                  <a:lnTo>
                    <a:pt x="818" y="516"/>
                  </a:lnTo>
                  <a:lnTo>
                    <a:pt x="814" y="501"/>
                  </a:lnTo>
                  <a:lnTo>
                    <a:pt x="816" y="485"/>
                  </a:lnTo>
                  <a:lnTo>
                    <a:pt x="816" y="464"/>
                  </a:lnTo>
                  <a:lnTo>
                    <a:pt x="832" y="444"/>
                  </a:lnTo>
                  <a:lnTo>
                    <a:pt x="840" y="436"/>
                  </a:lnTo>
                  <a:lnTo>
                    <a:pt x="864" y="432"/>
                  </a:lnTo>
                  <a:lnTo>
                    <a:pt x="872" y="421"/>
                  </a:lnTo>
                  <a:lnTo>
                    <a:pt x="854" y="405"/>
                  </a:lnTo>
                  <a:lnTo>
                    <a:pt x="848" y="393"/>
                  </a:lnTo>
                  <a:lnTo>
                    <a:pt x="858" y="378"/>
                  </a:lnTo>
                  <a:lnTo>
                    <a:pt x="869" y="364"/>
                  </a:lnTo>
                  <a:lnTo>
                    <a:pt x="875" y="358"/>
                  </a:lnTo>
                  <a:lnTo>
                    <a:pt x="872" y="349"/>
                  </a:lnTo>
                  <a:lnTo>
                    <a:pt x="875" y="346"/>
                  </a:lnTo>
                  <a:lnTo>
                    <a:pt x="875" y="346"/>
                  </a:lnTo>
                  <a:lnTo>
                    <a:pt x="880" y="344"/>
                  </a:lnTo>
                  <a:lnTo>
                    <a:pt x="880" y="344"/>
                  </a:lnTo>
                  <a:lnTo>
                    <a:pt x="901" y="342"/>
                  </a:lnTo>
                  <a:lnTo>
                    <a:pt x="909" y="339"/>
                  </a:lnTo>
                  <a:lnTo>
                    <a:pt x="900" y="324"/>
                  </a:lnTo>
                  <a:lnTo>
                    <a:pt x="883" y="314"/>
                  </a:lnTo>
                  <a:lnTo>
                    <a:pt x="871" y="303"/>
                  </a:lnTo>
                  <a:lnTo>
                    <a:pt x="857" y="293"/>
                  </a:lnTo>
                  <a:lnTo>
                    <a:pt x="836" y="283"/>
                  </a:lnTo>
                  <a:lnTo>
                    <a:pt x="793" y="281"/>
                  </a:lnTo>
                  <a:lnTo>
                    <a:pt x="762" y="300"/>
                  </a:lnTo>
                  <a:lnTo>
                    <a:pt x="741" y="314"/>
                  </a:lnTo>
                  <a:lnTo>
                    <a:pt x="711" y="319"/>
                  </a:lnTo>
                  <a:lnTo>
                    <a:pt x="669" y="322"/>
                  </a:lnTo>
                  <a:lnTo>
                    <a:pt x="653" y="336"/>
                  </a:lnTo>
                  <a:lnTo>
                    <a:pt x="630" y="374"/>
                  </a:lnTo>
                  <a:lnTo>
                    <a:pt x="603" y="394"/>
                  </a:lnTo>
                  <a:lnTo>
                    <a:pt x="597" y="390"/>
                  </a:lnTo>
                  <a:lnTo>
                    <a:pt x="605" y="374"/>
                  </a:lnTo>
                  <a:lnTo>
                    <a:pt x="619" y="355"/>
                  </a:lnTo>
                  <a:lnTo>
                    <a:pt x="611" y="342"/>
                  </a:lnTo>
                  <a:lnTo>
                    <a:pt x="594" y="354"/>
                  </a:lnTo>
                  <a:lnTo>
                    <a:pt x="586" y="357"/>
                  </a:lnTo>
                  <a:lnTo>
                    <a:pt x="575" y="374"/>
                  </a:lnTo>
                  <a:lnTo>
                    <a:pt x="565" y="383"/>
                  </a:lnTo>
                  <a:lnTo>
                    <a:pt x="561" y="383"/>
                  </a:lnTo>
                  <a:lnTo>
                    <a:pt x="553" y="350"/>
                  </a:lnTo>
                  <a:lnTo>
                    <a:pt x="547" y="349"/>
                  </a:lnTo>
                  <a:lnTo>
                    <a:pt x="535" y="376"/>
                  </a:lnTo>
                  <a:lnTo>
                    <a:pt x="532" y="396"/>
                  </a:lnTo>
                  <a:lnTo>
                    <a:pt x="513" y="421"/>
                  </a:lnTo>
                  <a:lnTo>
                    <a:pt x="499" y="471"/>
                  </a:lnTo>
                  <a:lnTo>
                    <a:pt x="490" y="497"/>
                  </a:lnTo>
                  <a:lnTo>
                    <a:pt x="461" y="521"/>
                  </a:lnTo>
                  <a:lnTo>
                    <a:pt x="453" y="504"/>
                  </a:lnTo>
                  <a:lnTo>
                    <a:pt x="450" y="471"/>
                  </a:lnTo>
                  <a:lnTo>
                    <a:pt x="445" y="464"/>
                  </a:lnTo>
                  <a:lnTo>
                    <a:pt x="435" y="450"/>
                  </a:lnTo>
                  <a:lnTo>
                    <a:pt x="436" y="437"/>
                  </a:lnTo>
                  <a:lnTo>
                    <a:pt x="433" y="410"/>
                  </a:lnTo>
                  <a:lnTo>
                    <a:pt x="421" y="396"/>
                  </a:lnTo>
                  <a:lnTo>
                    <a:pt x="393" y="376"/>
                  </a:lnTo>
                  <a:lnTo>
                    <a:pt x="381" y="358"/>
                  </a:lnTo>
                  <a:lnTo>
                    <a:pt x="352" y="353"/>
                  </a:lnTo>
                  <a:lnTo>
                    <a:pt x="309" y="353"/>
                  </a:lnTo>
                  <a:lnTo>
                    <a:pt x="297" y="346"/>
                  </a:lnTo>
                  <a:lnTo>
                    <a:pt x="271" y="344"/>
                  </a:lnTo>
                  <a:lnTo>
                    <a:pt x="235" y="339"/>
                  </a:lnTo>
                  <a:lnTo>
                    <a:pt x="229" y="329"/>
                  </a:lnTo>
                  <a:lnTo>
                    <a:pt x="202" y="318"/>
                  </a:lnTo>
                  <a:lnTo>
                    <a:pt x="170" y="310"/>
                  </a:lnTo>
                  <a:lnTo>
                    <a:pt x="138" y="301"/>
                  </a:lnTo>
                  <a:lnTo>
                    <a:pt x="102" y="287"/>
                  </a:lnTo>
                  <a:lnTo>
                    <a:pt x="75" y="275"/>
                  </a:lnTo>
                  <a:lnTo>
                    <a:pt x="60" y="275"/>
                  </a:lnTo>
                  <a:lnTo>
                    <a:pt x="50" y="275"/>
                  </a:lnTo>
                  <a:lnTo>
                    <a:pt x="42" y="265"/>
                  </a:lnTo>
                  <a:lnTo>
                    <a:pt x="35" y="253"/>
                  </a:lnTo>
                  <a:lnTo>
                    <a:pt x="0" y="24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908908B-CBB0-0D40-BC3C-10B031B5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422" y="2152765"/>
              <a:ext cx="551391" cy="608916"/>
            </a:xfrm>
            <a:custGeom>
              <a:avLst/>
              <a:gdLst/>
              <a:ahLst/>
              <a:cxnLst>
                <a:cxn ang="0">
                  <a:pos x="815" y="300"/>
                </a:cxn>
                <a:cxn ang="0">
                  <a:pos x="801" y="246"/>
                </a:cxn>
                <a:cxn ang="0">
                  <a:pos x="732" y="203"/>
                </a:cxn>
                <a:cxn ang="0">
                  <a:pos x="651" y="194"/>
                </a:cxn>
                <a:cxn ang="0">
                  <a:pos x="582" y="168"/>
                </a:cxn>
                <a:cxn ang="0">
                  <a:pos x="482" y="137"/>
                </a:cxn>
                <a:cxn ang="0">
                  <a:pos x="430" y="125"/>
                </a:cxn>
                <a:cxn ang="0">
                  <a:pos x="380" y="93"/>
                </a:cxn>
                <a:cxn ang="0">
                  <a:pos x="361" y="83"/>
                </a:cxn>
                <a:cxn ang="0">
                  <a:pos x="324" y="79"/>
                </a:cxn>
                <a:cxn ang="0">
                  <a:pos x="312" y="67"/>
                </a:cxn>
                <a:cxn ang="0">
                  <a:pos x="326" y="10"/>
                </a:cxn>
                <a:cxn ang="0">
                  <a:pos x="283" y="15"/>
                </a:cxn>
                <a:cxn ang="0">
                  <a:pos x="217" y="42"/>
                </a:cxn>
                <a:cxn ang="0">
                  <a:pos x="153" y="72"/>
                </a:cxn>
                <a:cxn ang="0">
                  <a:pos x="96" y="68"/>
                </a:cxn>
                <a:cxn ang="0">
                  <a:pos x="21" y="255"/>
                </a:cxn>
                <a:cxn ang="0">
                  <a:pos x="34" y="332"/>
                </a:cxn>
                <a:cxn ang="0">
                  <a:pos x="47" y="521"/>
                </a:cxn>
                <a:cxn ang="0">
                  <a:pos x="194" y="626"/>
                </a:cxn>
                <a:cxn ang="0">
                  <a:pos x="281" y="707"/>
                </a:cxn>
                <a:cxn ang="0">
                  <a:pos x="292" y="804"/>
                </a:cxn>
                <a:cxn ang="0">
                  <a:pos x="303" y="869"/>
                </a:cxn>
                <a:cxn ang="0">
                  <a:pos x="312" y="944"/>
                </a:cxn>
                <a:cxn ang="0">
                  <a:pos x="346" y="952"/>
                </a:cxn>
                <a:cxn ang="0">
                  <a:pos x="360" y="959"/>
                </a:cxn>
                <a:cxn ang="0">
                  <a:pos x="380" y="972"/>
                </a:cxn>
                <a:cxn ang="0">
                  <a:pos x="856" y="906"/>
                </a:cxn>
                <a:cxn ang="0">
                  <a:pos x="829" y="797"/>
                </a:cxn>
                <a:cxn ang="0">
                  <a:pos x="849" y="722"/>
                </a:cxn>
                <a:cxn ang="0">
                  <a:pos x="845" y="651"/>
                </a:cxn>
                <a:cxn ang="0">
                  <a:pos x="856" y="608"/>
                </a:cxn>
                <a:cxn ang="0">
                  <a:pos x="863" y="562"/>
                </a:cxn>
                <a:cxn ang="0">
                  <a:pos x="876" y="489"/>
                </a:cxn>
                <a:cxn ang="0">
                  <a:pos x="919" y="394"/>
                </a:cxn>
                <a:cxn ang="0">
                  <a:pos x="934" y="366"/>
                </a:cxn>
                <a:cxn ang="0">
                  <a:pos x="934" y="340"/>
                </a:cxn>
                <a:cxn ang="0">
                  <a:pos x="904" y="368"/>
                </a:cxn>
                <a:cxn ang="0">
                  <a:pos x="870" y="428"/>
                </a:cxn>
                <a:cxn ang="0">
                  <a:pos x="822" y="469"/>
                </a:cxn>
                <a:cxn ang="0">
                  <a:pos x="780" y="496"/>
                </a:cxn>
                <a:cxn ang="0">
                  <a:pos x="811" y="433"/>
                </a:cxn>
                <a:cxn ang="0">
                  <a:pos x="834" y="403"/>
                </a:cxn>
                <a:cxn ang="0">
                  <a:pos x="836" y="361"/>
                </a:cxn>
              </a:cxnLst>
              <a:rect l="0" t="0" r="r" b="b"/>
              <a:pathLst>
                <a:path w="934" h="988">
                  <a:moveTo>
                    <a:pt x="830" y="321"/>
                  </a:moveTo>
                  <a:lnTo>
                    <a:pt x="825" y="314"/>
                  </a:lnTo>
                  <a:lnTo>
                    <a:pt x="815" y="300"/>
                  </a:lnTo>
                  <a:lnTo>
                    <a:pt x="816" y="287"/>
                  </a:lnTo>
                  <a:lnTo>
                    <a:pt x="813" y="260"/>
                  </a:lnTo>
                  <a:lnTo>
                    <a:pt x="801" y="246"/>
                  </a:lnTo>
                  <a:lnTo>
                    <a:pt x="773" y="226"/>
                  </a:lnTo>
                  <a:lnTo>
                    <a:pt x="761" y="208"/>
                  </a:lnTo>
                  <a:lnTo>
                    <a:pt x="732" y="203"/>
                  </a:lnTo>
                  <a:lnTo>
                    <a:pt x="689" y="203"/>
                  </a:lnTo>
                  <a:lnTo>
                    <a:pt x="677" y="196"/>
                  </a:lnTo>
                  <a:lnTo>
                    <a:pt x="651" y="194"/>
                  </a:lnTo>
                  <a:lnTo>
                    <a:pt x="615" y="189"/>
                  </a:lnTo>
                  <a:lnTo>
                    <a:pt x="609" y="179"/>
                  </a:lnTo>
                  <a:lnTo>
                    <a:pt x="582" y="168"/>
                  </a:lnTo>
                  <a:lnTo>
                    <a:pt x="550" y="160"/>
                  </a:lnTo>
                  <a:lnTo>
                    <a:pt x="518" y="151"/>
                  </a:lnTo>
                  <a:lnTo>
                    <a:pt x="482" y="137"/>
                  </a:lnTo>
                  <a:lnTo>
                    <a:pt x="455" y="125"/>
                  </a:lnTo>
                  <a:lnTo>
                    <a:pt x="440" y="125"/>
                  </a:lnTo>
                  <a:lnTo>
                    <a:pt x="430" y="125"/>
                  </a:lnTo>
                  <a:lnTo>
                    <a:pt x="422" y="115"/>
                  </a:lnTo>
                  <a:lnTo>
                    <a:pt x="415" y="103"/>
                  </a:lnTo>
                  <a:lnTo>
                    <a:pt x="380" y="93"/>
                  </a:lnTo>
                  <a:lnTo>
                    <a:pt x="380" y="89"/>
                  </a:lnTo>
                  <a:lnTo>
                    <a:pt x="378" y="89"/>
                  </a:lnTo>
                  <a:lnTo>
                    <a:pt x="361" y="83"/>
                  </a:lnTo>
                  <a:lnTo>
                    <a:pt x="347" y="72"/>
                  </a:lnTo>
                  <a:lnTo>
                    <a:pt x="336" y="67"/>
                  </a:lnTo>
                  <a:lnTo>
                    <a:pt x="324" y="79"/>
                  </a:lnTo>
                  <a:lnTo>
                    <a:pt x="311" y="82"/>
                  </a:lnTo>
                  <a:lnTo>
                    <a:pt x="305" y="75"/>
                  </a:lnTo>
                  <a:lnTo>
                    <a:pt x="312" y="67"/>
                  </a:lnTo>
                  <a:lnTo>
                    <a:pt x="314" y="38"/>
                  </a:lnTo>
                  <a:lnTo>
                    <a:pt x="319" y="29"/>
                  </a:lnTo>
                  <a:lnTo>
                    <a:pt x="326" y="10"/>
                  </a:lnTo>
                  <a:lnTo>
                    <a:pt x="312" y="0"/>
                  </a:lnTo>
                  <a:lnTo>
                    <a:pt x="300" y="4"/>
                  </a:lnTo>
                  <a:lnTo>
                    <a:pt x="283" y="15"/>
                  </a:lnTo>
                  <a:lnTo>
                    <a:pt x="262" y="18"/>
                  </a:lnTo>
                  <a:lnTo>
                    <a:pt x="242" y="28"/>
                  </a:lnTo>
                  <a:lnTo>
                    <a:pt x="217" y="42"/>
                  </a:lnTo>
                  <a:lnTo>
                    <a:pt x="181" y="58"/>
                  </a:lnTo>
                  <a:lnTo>
                    <a:pt x="169" y="74"/>
                  </a:lnTo>
                  <a:lnTo>
                    <a:pt x="153" y="72"/>
                  </a:lnTo>
                  <a:lnTo>
                    <a:pt x="128" y="63"/>
                  </a:lnTo>
                  <a:lnTo>
                    <a:pt x="114" y="49"/>
                  </a:lnTo>
                  <a:lnTo>
                    <a:pt x="96" y="68"/>
                  </a:lnTo>
                  <a:lnTo>
                    <a:pt x="95" y="197"/>
                  </a:lnTo>
                  <a:lnTo>
                    <a:pt x="31" y="237"/>
                  </a:lnTo>
                  <a:lnTo>
                    <a:pt x="21" y="255"/>
                  </a:lnTo>
                  <a:lnTo>
                    <a:pt x="0" y="307"/>
                  </a:lnTo>
                  <a:lnTo>
                    <a:pt x="21" y="332"/>
                  </a:lnTo>
                  <a:lnTo>
                    <a:pt x="34" y="332"/>
                  </a:lnTo>
                  <a:lnTo>
                    <a:pt x="22" y="411"/>
                  </a:lnTo>
                  <a:lnTo>
                    <a:pt x="20" y="497"/>
                  </a:lnTo>
                  <a:lnTo>
                    <a:pt x="47" y="521"/>
                  </a:lnTo>
                  <a:lnTo>
                    <a:pt x="90" y="543"/>
                  </a:lnTo>
                  <a:lnTo>
                    <a:pt x="151" y="579"/>
                  </a:lnTo>
                  <a:lnTo>
                    <a:pt x="194" y="626"/>
                  </a:lnTo>
                  <a:lnTo>
                    <a:pt x="210" y="647"/>
                  </a:lnTo>
                  <a:lnTo>
                    <a:pt x="242" y="669"/>
                  </a:lnTo>
                  <a:lnTo>
                    <a:pt x="281" y="707"/>
                  </a:lnTo>
                  <a:lnTo>
                    <a:pt x="283" y="740"/>
                  </a:lnTo>
                  <a:lnTo>
                    <a:pt x="281" y="773"/>
                  </a:lnTo>
                  <a:lnTo>
                    <a:pt x="292" y="804"/>
                  </a:lnTo>
                  <a:lnTo>
                    <a:pt x="303" y="820"/>
                  </a:lnTo>
                  <a:lnTo>
                    <a:pt x="303" y="852"/>
                  </a:lnTo>
                  <a:lnTo>
                    <a:pt x="303" y="869"/>
                  </a:lnTo>
                  <a:lnTo>
                    <a:pt x="303" y="895"/>
                  </a:lnTo>
                  <a:lnTo>
                    <a:pt x="312" y="923"/>
                  </a:lnTo>
                  <a:lnTo>
                    <a:pt x="312" y="944"/>
                  </a:lnTo>
                  <a:lnTo>
                    <a:pt x="336" y="944"/>
                  </a:lnTo>
                  <a:lnTo>
                    <a:pt x="336" y="944"/>
                  </a:lnTo>
                  <a:lnTo>
                    <a:pt x="346" y="952"/>
                  </a:lnTo>
                  <a:lnTo>
                    <a:pt x="354" y="958"/>
                  </a:lnTo>
                  <a:lnTo>
                    <a:pt x="360" y="959"/>
                  </a:lnTo>
                  <a:lnTo>
                    <a:pt x="360" y="959"/>
                  </a:lnTo>
                  <a:lnTo>
                    <a:pt x="365" y="962"/>
                  </a:lnTo>
                  <a:lnTo>
                    <a:pt x="372" y="966"/>
                  </a:lnTo>
                  <a:lnTo>
                    <a:pt x="380" y="972"/>
                  </a:lnTo>
                  <a:lnTo>
                    <a:pt x="394" y="988"/>
                  </a:lnTo>
                  <a:lnTo>
                    <a:pt x="856" y="962"/>
                  </a:lnTo>
                  <a:lnTo>
                    <a:pt x="856" y="906"/>
                  </a:lnTo>
                  <a:lnTo>
                    <a:pt x="856" y="890"/>
                  </a:lnTo>
                  <a:lnTo>
                    <a:pt x="831" y="831"/>
                  </a:lnTo>
                  <a:lnTo>
                    <a:pt x="829" y="797"/>
                  </a:lnTo>
                  <a:lnTo>
                    <a:pt x="831" y="762"/>
                  </a:lnTo>
                  <a:lnTo>
                    <a:pt x="843" y="734"/>
                  </a:lnTo>
                  <a:lnTo>
                    <a:pt x="849" y="722"/>
                  </a:lnTo>
                  <a:lnTo>
                    <a:pt x="856" y="707"/>
                  </a:lnTo>
                  <a:lnTo>
                    <a:pt x="845" y="682"/>
                  </a:lnTo>
                  <a:lnTo>
                    <a:pt x="845" y="651"/>
                  </a:lnTo>
                  <a:lnTo>
                    <a:pt x="848" y="630"/>
                  </a:lnTo>
                  <a:lnTo>
                    <a:pt x="856" y="618"/>
                  </a:lnTo>
                  <a:lnTo>
                    <a:pt x="856" y="608"/>
                  </a:lnTo>
                  <a:lnTo>
                    <a:pt x="876" y="591"/>
                  </a:lnTo>
                  <a:lnTo>
                    <a:pt x="876" y="582"/>
                  </a:lnTo>
                  <a:lnTo>
                    <a:pt x="863" y="562"/>
                  </a:lnTo>
                  <a:lnTo>
                    <a:pt x="865" y="547"/>
                  </a:lnTo>
                  <a:lnTo>
                    <a:pt x="869" y="512"/>
                  </a:lnTo>
                  <a:lnTo>
                    <a:pt x="876" y="489"/>
                  </a:lnTo>
                  <a:lnTo>
                    <a:pt x="891" y="459"/>
                  </a:lnTo>
                  <a:lnTo>
                    <a:pt x="911" y="412"/>
                  </a:lnTo>
                  <a:lnTo>
                    <a:pt x="919" y="394"/>
                  </a:lnTo>
                  <a:lnTo>
                    <a:pt x="919" y="382"/>
                  </a:lnTo>
                  <a:lnTo>
                    <a:pt x="934" y="373"/>
                  </a:lnTo>
                  <a:lnTo>
                    <a:pt x="934" y="366"/>
                  </a:lnTo>
                  <a:lnTo>
                    <a:pt x="934" y="358"/>
                  </a:lnTo>
                  <a:lnTo>
                    <a:pt x="934" y="348"/>
                  </a:lnTo>
                  <a:lnTo>
                    <a:pt x="934" y="340"/>
                  </a:lnTo>
                  <a:lnTo>
                    <a:pt x="934" y="328"/>
                  </a:lnTo>
                  <a:lnTo>
                    <a:pt x="917" y="347"/>
                  </a:lnTo>
                  <a:lnTo>
                    <a:pt x="904" y="368"/>
                  </a:lnTo>
                  <a:lnTo>
                    <a:pt x="897" y="387"/>
                  </a:lnTo>
                  <a:lnTo>
                    <a:pt x="886" y="416"/>
                  </a:lnTo>
                  <a:lnTo>
                    <a:pt x="870" y="428"/>
                  </a:lnTo>
                  <a:lnTo>
                    <a:pt x="841" y="440"/>
                  </a:lnTo>
                  <a:lnTo>
                    <a:pt x="830" y="459"/>
                  </a:lnTo>
                  <a:lnTo>
                    <a:pt x="822" y="469"/>
                  </a:lnTo>
                  <a:lnTo>
                    <a:pt x="815" y="489"/>
                  </a:lnTo>
                  <a:lnTo>
                    <a:pt x="794" y="511"/>
                  </a:lnTo>
                  <a:lnTo>
                    <a:pt x="780" y="496"/>
                  </a:lnTo>
                  <a:lnTo>
                    <a:pt x="795" y="478"/>
                  </a:lnTo>
                  <a:lnTo>
                    <a:pt x="808" y="446"/>
                  </a:lnTo>
                  <a:lnTo>
                    <a:pt x="811" y="433"/>
                  </a:lnTo>
                  <a:lnTo>
                    <a:pt x="813" y="421"/>
                  </a:lnTo>
                  <a:lnTo>
                    <a:pt x="825" y="411"/>
                  </a:lnTo>
                  <a:lnTo>
                    <a:pt x="834" y="403"/>
                  </a:lnTo>
                  <a:lnTo>
                    <a:pt x="837" y="393"/>
                  </a:lnTo>
                  <a:lnTo>
                    <a:pt x="831" y="369"/>
                  </a:lnTo>
                  <a:lnTo>
                    <a:pt x="836" y="361"/>
                  </a:lnTo>
                  <a:lnTo>
                    <a:pt x="833" y="354"/>
                  </a:lnTo>
                  <a:lnTo>
                    <a:pt x="830" y="3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55087E2-9643-534D-AAE2-EBDD698C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440" y="2730217"/>
              <a:ext cx="437921" cy="529331"/>
            </a:xfrm>
            <a:custGeom>
              <a:avLst/>
              <a:gdLst/>
              <a:ahLst/>
              <a:cxnLst>
                <a:cxn ang="0">
                  <a:pos x="623" y="43"/>
                </a:cxn>
                <a:cxn ang="0">
                  <a:pos x="554" y="93"/>
                </a:cxn>
                <a:cxn ang="0">
                  <a:pos x="512" y="125"/>
                </a:cxn>
                <a:cxn ang="0">
                  <a:pos x="482" y="144"/>
                </a:cxn>
                <a:cxn ang="0">
                  <a:pos x="451" y="144"/>
                </a:cxn>
                <a:cxn ang="0">
                  <a:pos x="402" y="178"/>
                </a:cxn>
                <a:cxn ang="0">
                  <a:pos x="376" y="178"/>
                </a:cxn>
                <a:cxn ang="0">
                  <a:pos x="353" y="168"/>
                </a:cxn>
                <a:cxn ang="0">
                  <a:pos x="326" y="158"/>
                </a:cxn>
                <a:cxn ang="0">
                  <a:pos x="297" y="147"/>
                </a:cxn>
                <a:cxn ang="0">
                  <a:pos x="253" y="129"/>
                </a:cxn>
                <a:cxn ang="0">
                  <a:pos x="0" y="157"/>
                </a:cxn>
                <a:cxn ang="0">
                  <a:pos x="87" y="745"/>
                </a:cxn>
                <a:cxn ang="0">
                  <a:pos x="118" y="729"/>
                </a:cxn>
                <a:cxn ang="0">
                  <a:pos x="165" y="772"/>
                </a:cxn>
                <a:cxn ang="0">
                  <a:pos x="185" y="804"/>
                </a:cxn>
                <a:cxn ang="0">
                  <a:pos x="229" y="810"/>
                </a:cxn>
                <a:cxn ang="0">
                  <a:pos x="250" y="833"/>
                </a:cxn>
                <a:cxn ang="0">
                  <a:pos x="269" y="819"/>
                </a:cxn>
                <a:cxn ang="0">
                  <a:pos x="283" y="805"/>
                </a:cxn>
                <a:cxn ang="0">
                  <a:pos x="326" y="824"/>
                </a:cxn>
                <a:cxn ang="0">
                  <a:pos x="366" y="809"/>
                </a:cxn>
                <a:cxn ang="0">
                  <a:pos x="387" y="787"/>
                </a:cxn>
                <a:cxn ang="0">
                  <a:pos x="407" y="804"/>
                </a:cxn>
                <a:cxn ang="0">
                  <a:pos x="455" y="848"/>
                </a:cxn>
                <a:cxn ang="0">
                  <a:pos x="466" y="859"/>
                </a:cxn>
                <a:cxn ang="0">
                  <a:pos x="504" y="816"/>
                </a:cxn>
                <a:cxn ang="0">
                  <a:pos x="518" y="779"/>
                </a:cxn>
                <a:cxn ang="0">
                  <a:pos x="548" y="708"/>
                </a:cxn>
                <a:cxn ang="0">
                  <a:pos x="573" y="712"/>
                </a:cxn>
                <a:cxn ang="0">
                  <a:pos x="593" y="638"/>
                </a:cxn>
                <a:cxn ang="0">
                  <a:pos x="647" y="605"/>
                </a:cxn>
                <a:cxn ang="0">
                  <a:pos x="706" y="543"/>
                </a:cxn>
                <a:cxn ang="0">
                  <a:pos x="716" y="498"/>
                </a:cxn>
                <a:cxn ang="0">
                  <a:pos x="720" y="427"/>
                </a:cxn>
                <a:cxn ang="0">
                  <a:pos x="731" y="384"/>
                </a:cxn>
                <a:cxn ang="0">
                  <a:pos x="731" y="334"/>
                </a:cxn>
                <a:cxn ang="0">
                  <a:pos x="731" y="305"/>
                </a:cxn>
                <a:cxn ang="0">
                  <a:pos x="694" y="0"/>
                </a:cxn>
              </a:cxnLst>
              <a:rect l="0" t="0" r="r" b="b"/>
              <a:pathLst>
                <a:path w="742" h="859">
                  <a:moveTo>
                    <a:pt x="662" y="25"/>
                  </a:moveTo>
                  <a:lnTo>
                    <a:pt x="623" y="43"/>
                  </a:lnTo>
                  <a:lnTo>
                    <a:pt x="591" y="72"/>
                  </a:lnTo>
                  <a:lnTo>
                    <a:pt x="554" y="93"/>
                  </a:lnTo>
                  <a:lnTo>
                    <a:pt x="526" y="115"/>
                  </a:lnTo>
                  <a:lnTo>
                    <a:pt x="512" y="125"/>
                  </a:lnTo>
                  <a:lnTo>
                    <a:pt x="495" y="133"/>
                  </a:lnTo>
                  <a:lnTo>
                    <a:pt x="482" y="144"/>
                  </a:lnTo>
                  <a:lnTo>
                    <a:pt x="466" y="144"/>
                  </a:lnTo>
                  <a:lnTo>
                    <a:pt x="451" y="144"/>
                  </a:lnTo>
                  <a:lnTo>
                    <a:pt x="425" y="161"/>
                  </a:lnTo>
                  <a:lnTo>
                    <a:pt x="402" y="178"/>
                  </a:lnTo>
                  <a:lnTo>
                    <a:pt x="387" y="178"/>
                  </a:lnTo>
                  <a:lnTo>
                    <a:pt x="376" y="178"/>
                  </a:lnTo>
                  <a:lnTo>
                    <a:pt x="371" y="178"/>
                  </a:lnTo>
                  <a:lnTo>
                    <a:pt x="353" y="168"/>
                  </a:lnTo>
                  <a:lnTo>
                    <a:pt x="337" y="157"/>
                  </a:lnTo>
                  <a:lnTo>
                    <a:pt x="326" y="158"/>
                  </a:lnTo>
                  <a:lnTo>
                    <a:pt x="308" y="154"/>
                  </a:lnTo>
                  <a:lnTo>
                    <a:pt x="297" y="147"/>
                  </a:lnTo>
                  <a:lnTo>
                    <a:pt x="276" y="133"/>
                  </a:lnTo>
                  <a:lnTo>
                    <a:pt x="253" y="129"/>
                  </a:lnTo>
                  <a:lnTo>
                    <a:pt x="214" y="121"/>
                  </a:lnTo>
                  <a:lnTo>
                    <a:pt x="0" y="157"/>
                  </a:lnTo>
                  <a:lnTo>
                    <a:pt x="58" y="736"/>
                  </a:lnTo>
                  <a:lnTo>
                    <a:pt x="87" y="745"/>
                  </a:lnTo>
                  <a:lnTo>
                    <a:pt x="111" y="736"/>
                  </a:lnTo>
                  <a:lnTo>
                    <a:pt x="118" y="729"/>
                  </a:lnTo>
                  <a:lnTo>
                    <a:pt x="142" y="751"/>
                  </a:lnTo>
                  <a:lnTo>
                    <a:pt x="165" y="772"/>
                  </a:lnTo>
                  <a:lnTo>
                    <a:pt x="174" y="791"/>
                  </a:lnTo>
                  <a:lnTo>
                    <a:pt x="185" y="804"/>
                  </a:lnTo>
                  <a:lnTo>
                    <a:pt x="212" y="806"/>
                  </a:lnTo>
                  <a:lnTo>
                    <a:pt x="229" y="810"/>
                  </a:lnTo>
                  <a:lnTo>
                    <a:pt x="243" y="817"/>
                  </a:lnTo>
                  <a:lnTo>
                    <a:pt x="250" y="833"/>
                  </a:lnTo>
                  <a:lnTo>
                    <a:pt x="262" y="826"/>
                  </a:lnTo>
                  <a:lnTo>
                    <a:pt x="269" y="819"/>
                  </a:lnTo>
                  <a:lnTo>
                    <a:pt x="278" y="806"/>
                  </a:lnTo>
                  <a:lnTo>
                    <a:pt x="283" y="805"/>
                  </a:lnTo>
                  <a:lnTo>
                    <a:pt x="300" y="812"/>
                  </a:lnTo>
                  <a:lnTo>
                    <a:pt x="326" y="824"/>
                  </a:lnTo>
                  <a:lnTo>
                    <a:pt x="357" y="816"/>
                  </a:lnTo>
                  <a:lnTo>
                    <a:pt x="366" y="809"/>
                  </a:lnTo>
                  <a:lnTo>
                    <a:pt x="375" y="797"/>
                  </a:lnTo>
                  <a:lnTo>
                    <a:pt x="387" y="787"/>
                  </a:lnTo>
                  <a:lnTo>
                    <a:pt x="394" y="784"/>
                  </a:lnTo>
                  <a:lnTo>
                    <a:pt x="407" y="804"/>
                  </a:lnTo>
                  <a:lnTo>
                    <a:pt x="429" y="830"/>
                  </a:lnTo>
                  <a:lnTo>
                    <a:pt x="455" y="848"/>
                  </a:lnTo>
                  <a:lnTo>
                    <a:pt x="469" y="856"/>
                  </a:lnTo>
                  <a:lnTo>
                    <a:pt x="466" y="859"/>
                  </a:lnTo>
                  <a:lnTo>
                    <a:pt x="482" y="842"/>
                  </a:lnTo>
                  <a:lnTo>
                    <a:pt x="504" y="816"/>
                  </a:lnTo>
                  <a:lnTo>
                    <a:pt x="518" y="801"/>
                  </a:lnTo>
                  <a:lnTo>
                    <a:pt x="518" y="779"/>
                  </a:lnTo>
                  <a:lnTo>
                    <a:pt x="527" y="719"/>
                  </a:lnTo>
                  <a:lnTo>
                    <a:pt x="548" y="708"/>
                  </a:lnTo>
                  <a:lnTo>
                    <a:pt x="565" y="719"/>
                  </a:lnTo>
                  <a:lnTo>
                    <a:pt x="573" y="712"/>
                  </a:lnTo>
                  <a:lnTo>
                    <a:pt x="580" y="661"/>
                  </a:lnTo>
                  <a:lnTo>
                    <a:pt x="593" y="638"/>
                  </a:lnTo>
                  <a:lnTo>
                    <a:pt x="618" y="605"/>
                  </a:lnTo>
                  <a:lnTo>
                    <a:pt x="647" y="605"/>
                  </a:lnTo>
                  <a:lnTo>
                    <a:pt x="666" y="584"/>
                  </a:lnTo>
                  <a:lnTo>
                    <a:pt x="706" y="543"/>
                  </a:lnTo>
                  <a:lnTo>
                    <a:pt x="716" y="519"/>
                  </a:lnTo>
                  <a:lnTo>
                    <a:pt x="716" y="498"/>
                  </a:lnTo>
                  <a:lnTo>
                    <a:pt x="720" y="458"/>
                  </a:lnTo>
                  <a:lnTo>
                    <a:pt x="720" y="427"/>
                  </a:lnTo>
                  <a:lnTo>
                    <a:pt x="731" y="409"/>
                  </a:lnTo>
                  <a:lnTo>
                    <a:pt x="731" y="384"/>
                  </a:lnTo>
                  <a:lnTo>
                    <a:pt x="731" y="344"/>
                  </a:lnTo>
                  <a:lnTo>
                    <a:pt x="731" y="334"/>
                  </a:lnTo>
                  <a:lnTo>
                    <a:pt x="720" y="318"/>
                  </a:lnTo>
                  <a:lnTo>
                    <a:pt x="731" y="305"/>
                  </a:lnTo>
                  <a:lnTo>
                    <a:pt x="742" y="298"/>
                  </a:lnTo>
                  <a:lnTo>
                    <a:pt x="694" y="0"/>
                  </a:lnTo>
                  <a:lnTo>
                    <a:pt x="66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2B96466-66F7-C24E-8605-B6DD6109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447" y="2820908"/>
              <a:ext cx="324452" cy="583004"/>
            </a:xfrm>
            <a:custGeom>
              <a:avLst/>
              <a:gdLst/>
              <a:ahLst/>
              <a:cxnLst>
                <a:cxn ang="0">
                  <a:pos x="30" y="920"/>
                </a:cxn>
                <a:cxn ang="0">
                  <a:pos x="87" y="899"/>
                </a:cxn>
                <a:cxn ang="0">
                  <a:pos x="130" y="899"/>
                </a:cxn>
                <a:cxn ang="0">
                  <a:pos x="168" y="928"/>
                </a:cxn>
                <a:cxn ang="0">
                  <a:pos x="179" y="899"/>
                </a:cxn>
                <a:cxn ang="0">
                  <a:pos x="211" y="884"/>
                </a:cxn>
                <a:cxn ang="0">
                  <a:pos x="244" y="900"/>
                </a:cxn>
                <a:cxn ang="0">
                  <a:pos x="268" y="884"/>
                </a:cxn>
                <a:cxn ang="0">
                  <a:pos x="284" y="848"/>
                </a:cxn>
                <a:cxn ang="0">
                  <a:pos x="298" y="830"/>
                </a:cxn>
                <a:cxn ang="0">
                  <a:pos x="321" y="867"/>
                </a:cxn>
                <a:cxn ang="0">
                  <a:pos x="365" y="864"/>
                </a:cxn>
                <a:cxn ang="0">
                  <a:pos x="376" y="825"/>
                </a:cxn>
                <a:cxn ang="0">
                  <a:pos x="408" y="798"/>
                </a:cxn>
                <a:cxn ang="0">
                  <a:pos x="430" y="763"/>
                </a:cxn>
                <a:cxn ang="0">
                  <a:pos x="440" y="723"/>
                </a:cxn>
                <a:cxn ang="0">
                  <a:pos x="444" y="701"/>
                </a:cxn>
                <a:cxn ang="0">
                  <a:pos x="497" y="688"/>
                </a:cxn>
                <a:cxn ang="0">
                  <a:pos x="540" y="676"/>
                </a:cxn>
                <a:cxn ang="0">
                  <a:pos x="543" y="635"/>
                </a:cxn>
                <a:cxn ang="0">
                  <a:pos x="538" y="613"/>
                </a:cxn>
                <a:cxn ang="0">
                  <a:pos x="545" y="590"/>
                </a:cxn>
                <a:cxn ang="0">
                  <a:pos x="481" y="0"/>
                </a:cxn>
                <a:cxn ang="0">
                  <a:pos x="144" y="27"/>
                </a:cxn>
                <a:cxn ang="0">
                  <a:pos x="83" y="68"/>
                </a:cxn>
                <a:cxn ang="0">
                  <a:pos x="44" y="68"/>
                </a:cxn>
                <a:cxn ang="0">
                  <a:pos x="58" y="583"/>
                </a:cxn>
                <a:cxn ang="0">
                  <a:pos x="58" y="624"/>
                </a:cxn>
                <a:cxn ang="0">
                  <a:pos x="82" y="683"/>
                </a:cxn>
                <a:cxn ang="0">
                  <a:pos x="85" y="735"/>
                </a:cxn>
                <a:cxn ang="0">
                  <a:pos x="62" y="773"/>
                </a:cxn>
                <a:cxn ang="0">
                  <a:pos x="46" y="809"/>
                </a:cxn>
                <a:cxn ang="0">
                  <a:pos x="21" y="859"/>
                </a:cxn>
                <a:cxn ang="0">
                  <a:pos x="0" y="887"/>
                </a:cxn>
                <a:cxn ang="0">
                  <a:pos x="8" y="941"/>
                </a:cxn>
                <a:cxn ang="0">
                  <a:pos x="10" y="945"/>
                </a:cxn>
              </a:cxnLst>
              <a:rect l="0" t="0" r="r" b="b"/>
              <a:pathLst>
                <a:path w="549" h="945">
                  <a:moveTo>
                    <a:pt x="26" y="945"/>
                  </a:moveTo>
                  <a:lnTo>
                    <a:pt x="30" y="920"/>
                  </a:lnTo>
                  <a:lnTo>
                    <a:pt x="72" y="917"/>
                  </a:lnTo>
                  <a:lnTo>
                    <a:pt x="87" y="899"/>
                  </a:lnTo>
                  <a:lnTo>
                    <a:pt x="105" y="899"/>
                  </a:lnTo>
                  <a:lnTo>
                    <a:pt x="130" y="899"/>
                  </a:lnTo>
                  <a:lnTo>
                    <a:pt x="151" y="912"/>
                  </a:lnTo>
                  <a:lnTo>
                    <a:pt x="168" y="928"/>
                  </a:lnTo>
                  <a:lnTo>
                    <a:pt x="179" y="921"/>
                  </a:lnTo>
                  <a:lnTo>
                    <a:pt x="179" y="899"/>
                  </a:lnTo>
                  <a:lnTo>
                    <a:pt x="197" y="895"/>
                  </a:lnTo>
                  <a:lnTo>
                    <a:pt x="211" y="884"/>
                  </a:lnTo>
                  <a:lnTo>
                    <a:pt x="229" y="884"/>
                  </a:lnTo>
                  <a:lnTo>
                    <a:pt x="244" y="900"/>
                  </a:lnTo>
                  <a:lnTo>
                    <a:pt x="264" y="903"/>
                  </a:lnTo>
                  <a:lnTo>
                    <a:pt x="268" y="884"/>
                  </a:lnTo>
                  <a:lnTo>
                    <a:pt x="273" y="867"/>
                  </a:lnTo>
                  <a:lnTo>
                    <a:pt x="284" y="848"/>
                  </a:lnTo>
                  <a:lnTo>
                    <a:pt x="290" y="830"/>
                  </a:lnTo>
                  <a:lnTo>
                    <a:pt x="298" y="830"/>
                  </a:lnTo>
                  <a:lnTo>
                    <a:pt x="308" y="848"/>
                  </a:lnTo>
                  <a:lnTo>
                    <a:pt x="321" y="867"/>
                  </a:lnTo>
                  <a:lnTo>
                    <a:pt x="332" y="869"/>
                  </a:lnTo>
                  <a:lnTo>
                    <a:pt x="365" y="864"/>
                  </a:lnTo>
                  <a:lnTo>
                    <a:pt x="373" y="845"/>
                  </a:lnTo>
                  <a:lnTo>
                    <a:pt x="376" y="825"/>
                  </a:lnTo>
                  <a:lnTo>
                    <a:pt x="391" y="802"/>
                  </a:lnTo>
                  <a:lnTo>
                    <a:pt x="408" y="798"/>
                  </a:lnTo>
                  <a:lnTo>
                    <a:pt x="418" y="785"/>
                  </a:lnTo>
                  <a:lnTo>
                    <a:pt x="430" y="763"/>
                  </a:lnTo>
                  <a:lnTo>
                    <a:pt x="440" y="744"/>
                  </a:lnTo>
                  <a:lnTo>
                    <a:pt x="440" y="723"/>
                  </a:lnTo>
                  <a:lnTo>
                    <a:pt x="444" y="712"/>
                  </a:lnTo>
                  <a:lnTo>
                    <a:pt x="444" y="701"/>
                  </a:lnTo>
                  <a:lnTo>
                    <a:pt x="447" y="694"/>
                  </a:lnTo>
                  <a:lnTo>
                    <a:pt x="497" y="688"/>
                  </a:lnTo>
                  <a:lnTo>
                    <a:pt x="516" y="676"/>
                  </a:lnTo>
                  <a:lnTo>
                    <a:pt x="540" y="676"/>
                  </a:lnTo>
                  <a:lnTo>
                    <a:pt x="549" y="667"/>
                  </a:lnTo>
                  <a:lnTo>
                    <a:pt x="543" y="635"/>
                  </a:lnTo>
                  <a:lnTo>
                    <a:pt x="549" y="626"/>
                  </a:lnTo>
                  <a:lnTo>
                    <a:pt x="538" y="613"/>
                  </a:lnTo>
                  <a:lnTo>
                    <a:pt x="530" y="595"/>
                  </a:lnTo>
                  <a:lnTo>
                    <a:pt x="545" y="590"/>
                  </a:lnTo>
                  <a:lnTo>
                    <a:pt x="487" y="11"/>
                  </a:lnTo>
                  <a:lnTo>
                    <a:pt x="481" y="0"/>
                  </a:lnTo>
                  <a:lnTo>
                    <a:pt x="150" y="22"/>
                  </a:lnTo>
                  <a:lnTo>
                    <a:pt x="144" y="27"/>
                  </a:lnTo>
                  <a:lnTo>
                    <a:pt x="110" y="51"/>
                  </a:lnTo>
                  <a:lnTo>
                    <a:pt x="83" y="68"/>
                  </a:lnTo>
                  <a:lnTo>
                    <a:pt x="69" y="76"/>
                  </a:lnTo>
                  <a:lnTo>
                    <a:pt x="44" y="68"/>
                  </a:lnTo>
                  <a:lnTo>
                    <a:pt x="64" y="569"/>
                  </a:lnTo>
                  <a:lnTo>
                    <a:pt x="58" y="583"/>
                  </a:lnTo>
                  <a:lnTo>
                    <a:pt x="55" y="601"/>
                  </a:lnTo>
                  <a:lnTo>
                    <a:pt x="58" y="624"/>
                  </a:lnTo>
                  <a:lnTo>
                    <a:pt x="62" y="646"/>
                  </a:lnTo>
                  <a:lnTo>
                    <a:pt x="82" y="683"/>
                  </a:lnTo>
                  <a:lnTo>
                    <a:pt x="90" y="719"/>
                  </a:lnTo>
                  <a:lnTo>
                    <a:pt x="85" y="735"/>
                  </a:lnTo>
                  <a:lnTo>
                    <a:pt x="72" y="751"/>
                  </a:lnTo>
                  <a:lnTo>
                    <a:pt x="62" y="773"/>
                  </a:lnTo>
                  <a:lnTo>
                    <a:pt x="58" y="798"/>
                  </a:lnTo>
                  <a:lnTo>
                    <a:pt x="46" y="809"/>
                  </a:lnTo>
                  <a:lnTo>
                    <a:pt x="24" y="828"/>
                  </a:lnTo>
                  <a:lnTo>
                    <a:pt x="21" y="859"/>
                  </a:lnTo>
                  <a:lnTo>
                    <a:pt x="11" y="869"/>
                  </a:lnTo>
                  <a:lnTo>
                    <a:pt x="0" y="887"/>
                  </a:lnTo>
                  <a:lnTo>
                    <a:pt x="4" y="916"/>
                  </a:lnTo>
                  <a:lnTo>
                    <a:pt x="8" y="941"/>
                  </a:lnTo>
                  <a:lnTo>
                    <a:pt x="10" y="945"/>
                  </a:lnTo>
                  <a:lnTo>
                    <a:pt x="10" y="945"/>
                  </a:lnTo>
                  <a:lnTo>
                    <a:pt x="26" y="9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46DDC18-1FBF-F344-9D2D-673FA984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217" y="2745024"/>
              <a:ext cx="418419" cy="768085"/>
            </a:xfrm>
            <a:custGeom>
              <a:avLst/>
              <a:gdLst/>
              <a:ahLst/>
              <a:cxnLst>
                <a:cxn ang="0">
                  <a:pos x="481" y="1198"/>
                </a:cxn>
                <a:cxn ang="0">
                  <a:pos x="530" y="1221"/>
                </a:cxn>
                <a:cxn ang="0">
                  <a:pos x="562" y="1221"/>
                </a:cxn>
                <a:cxn ang="0">
                  <a:pos x="563" y="1189"/>
                </a:cxn>
                <a:cxn ang="0">
                  <a:pos x="574" y="1152"/>
                </a:cxn>
                <a:cxn ang="0">
                  <a:pos x="624" y="1131"/>
                </a:cxn>
                <a:cxn ang="0">
                  <a:pos x="613" y="1105"/>
                </a:cxn>
                <a:cxn ang="0">
                  <a:pos x="614" y="1076"/>
                </a:cxn>
                <a:cxn ang="0">
                  <a:pos x="630" y="1066"/>
                </a:cxn>
                <a:cxn ang="0">
                  <a:pos x="624" y="1037"/>
                </a:cxn>
                <a:cxn ang="0">
                  <a:pos x="631" y="990"/>
                </a:cxn>
                <a:cxn ang="0">
                  <a:pos x="644" y="949"/>
                </a:cxn>
                <a:cxn ang="0">
                  <a:pos x="678" y="919"/>
                </a:cxn>
                <a:cxn ang="0">
                  <a:pos x="692" y="872"/>
                </a:cxn>
                <a:cxn ang="0">
                  <a:pos x="710" y="840"/>
                </a:cxn>
                <a:cxn ang="0">
                  <a:pos x="682" y="767"/>
                </a:cxn>
                <a:cxn ang="0">
                  <a:pos x="675" y="722"/>
                </a:cxn>
                <a:cxn ang="0">
                  <a:pos x="684" y="690"/>
                </a:cxn>
                <a:cxn ang="0">
                  <a:pos x="667" y="189"/>
                </a:cxn>
                <a:cxn ang="0">
                  <a:pos x="637" y="143"/>
                </a:cxn>
                <a:cxn ang="0">
                  <a:pos x="620" y="94"/>
                </a:cxn>
                <a:cxn ang="0">
                  <a:pos x="589" y="18"/>
                </a:cxn>
                <a:cxn ang="0">
                  <a:pos x="127" y="26"/>
                </a:cxn>
                <a:cxn ang="0">
                  <a:pos x="120" y="18"/>
                </a:cxn>
                <a:cxn ang="0">
                  <a:pos x="113" y="46"/>
                </a:cxn>
                <a:cxn ang="0">
                  <a:pos x="154" y="80"/>
                </a:cxn>
                <a:cxn ang="0">
                  <a:pos x="206" y="130"/>
                </a:cxn>
                <a:cxn ang="0">
                  <a:pos x="201" y="176"/>
                </a:cxn>
                <a:cxn ang="0">
                  <a:pos x="172" y="237"/>
                </a:cxn>
                <a:cxn ang="0">
                  <a:pos x="145" y="259"/>
                </a:cxn>
                <a:cxn ang="0">
                  <a:pos x="84" y="273"/>
                </a:cxn>
                <a:cxn ang="0">
                  <a:pos x="62" y="302"/>
                </a:cxn>
                <a:cxn ang="0">
                  <a:pos x="84" y="357"/>
                </a:cxn>
                <a:cxn ang="0">
                  <a:pos x="73" y="387"/>
                </a:cxn>
                <a:cxn ang="0">
                  <a:pos x="59" y="422"/>
                </a:cxn>
                <a:cxn ang="0">
                  <a:pos x="12" y="473"/>
                </a:cxn>
                <a:cxn ang="0">
                  <a:pos x="0" y="523"/>
                </a:cxn>
                <a:cxn ang="0">
                  <a:pos x="0" y="626"/>
                </a:cxn>
                <a:cxn ang="0">
                  <a:pos x="113" y="749"/>
                </a:cxn>
                <a:cxn ang="0">
                  <a:pos x="140" y="823"/>
                </a:cxn>
                <a:cxn ang="0">
                  <a:pos x="172" y="834"/>
                </a:cxn>
                <a:cxn ang="0">
                  <a:pos x="213" y="823"/>
                </a:cxn>
                <a:cxn ang="0">
                  <a:pos x="244" y="859"/>
                </a:cxn>
                <a:cxn ang="0">
                  <a:pos x="226" y="917"/>
                </a:cxn>
                <a:cxn ang="0">
                  <a:pos x="213" y="966"/>
                </a:cxn>
                <a:cxn ang="0">
                  <a:pos x="242" y="1021"/>
                </a:cxn>
                <a:cxn ang="0">
                  <a:pos x="292" y="1039"/>
                </a:cxn>
                <a:cxn ang="0">
                  <a:pos x="369" y="1101"/>
                </a:cxn>
                <a:cxn ang="0">
                  <a:pos x="385" y="1177"/>
                </a:cxn>
                <a:cxn ang="0">
                  <a:pos x="405" y="1221"/>
                </a:cxn>
                <a:cxn ang="0">
                  <a:pos x="417" y="1221"/>
                </a:cxn>
                <a:cxn ang="0">
                  <a:pos x="455" y="1213"/>
                </a:cxn>
              </a:cxnLst>
              <a:rect l="0" t="0" r="r" b="b"/>
              <a:pathLst>
                <a:path w="710" h="1243">
                  <a:moveTo>
                    <a:pt x="471" y="1202"/>
                  </a:moveTo>
                  <a:lnTo>
                    <a:pt x="481" y="1198"/>
                  </a:lnTo>
                  <a:lnTo>
                    <a:pt x="506" y="1206"/>
                  </a:lnTo>
                  <a:lnTo>
                    <a:pt x="530" y="1221"/>
                  </a:lnTo>
                  <a:lnTo>
                    <a:pt x="544" y="1221"/>
                  </a:lnTo>
                  <a:lnTo>
                    <a:pt x="562" y="1221"/>
                  </a:lnTo>
                  <a:lnTo>
                    <a:pt x="570" y="1214"/>
                  </a:lnTo>
                  <a:lnTo>
                    <a:pt x="563" y="1189"/>
                  </a:lnTo>
                  <a:lnTo>
                    <a:pt x="560" y="1166"/>
                  </a:lnTo>
                  <a:lnTo>
                    <a:pt x="574" y="1152"/>
                  </a:lnTo>
                  <a:lnTo>
                    <a:pt x="607" y="1139"/>
                  </a:lnTo>
                  <a:lnTo>
                    <a:pt x="624" y="1131"/>
                  </a:lnTo>
                  <a:lnTo>
                    <a:pt x="619" y="1117"/>
                  </a:lnTo>
                  <a:lnTo>
                    <a:pt x="613" y="1105"/>
                  </a:lnTo>
                  <a:lnTo>
                    <a:pt x="610" y="1092"/>
                  </a:lnTo>
                  <a:lnTo>
                    <a:pt x="614" y="1076"/>
                  </a:lnTo>
                  <a:lnTo>
                    <a:pt x="630" y="1066"/>
                  </a:lnTo>
                  <a:lnTo>
                    <a:pt x="630" y="1066"/>
                  </a:lnTo>
                  <a:lnTo>
                    <a:pt x="628" y="1062"/>
                  </a:lnTo>
                  <a:lnTo>
                    <a:pt x="624" y="1037"/>
                  </a:lnTo>
                  <a:lnTo>
                    <a:pt x="620" y="1008"/>
                  </a:lnTo>
                  <a:lnTo>
                    <a:pt x="631" y="990"/>
                  </a:lnTo>
                  <a:lnTo>
                    <a:pt x="641" y="980"/>
                  </a:lnTo>
                  <a:lnTo>
                    <a:pt x="644" y="949"/>
                  </a:lnTo>
                  <a:lnTo>
                    <a:pt x="666" y="930"/>
                  </a:lnTo>
                  <a:lnTo>
                    <a:pt x="678" y="919"/>
                  </a:lnTo>
                  <a:lnTo>
                    <a:pt x="682" y="894"/>
                  </a:lnTo>
                  <a:lnTo>
                    <a:pt x="692" y="872"/>
                  </a:lnTo>
                  <a:lnTo>
                    <a:pt x="705" y="856"/>
                  </a:lnTo>
                  <a:lnTo>
                    <a:pt x="710" y="840"/>
                  </a:lnTo>
                  <a:lnTo>
                    <a:pt x="702" y="804"/>
                  </a:lnTo>
                  <a:lnTo>
                    <a:pt x="682" y="767"/>
                  </a:lnTo>
                  <a:lnTo>
                    <a:pt x="678" y="745"/>
                  </a:lnTo>
                  <a:lnTo>
                    <a:pt x="675" y="722"/>
                  </a:lnTo>
                  <a:lnTo>
                    <a:pt x="678" y="704"/>
                  </a:lnTo>
                  <a:lnTo>
                    <a:pt x="684" y="690"/>
                  </a:lnTo>
                  <a:lnTo>
                    <a:pt x="664" y="189"/>
                  </a:lnTo>
                  <a:lnTo>
                    <a:pt x="667" y="189"/>
                  </a:lnTo>
                  <a:lnTo>
                    <a:pt x="650" y="172"/>
                  </a:lnTo>
                  <a:lnTo>
                    <a:pt x="637" y="143"/>
                  </a:lnTo>
                  <a:lnTo>
                    <a:pt x="628" y="129"/>
                  </a:lnTo>
                  <a:lnTo>
                    <a:pt x="620" y="94"/>
                  </a:lnTo>
                  <a:lnTo>
                    <a:pt x="599" y="75"/>
                  </a:lnTo>
                  <a:lnTo>
                    <a:pt x="589" y="18"/>
                  </a:lnTo>
                  <a:lnTo>
                    <a:pt x="584" y="0"/>
                  </a:lnTo>
                  <a:lnTo>
                    <a:pt x="127" y="26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3" y="33"/>
                  </a:lnTo>
                  <a:lnTo>
                    <a:pt x="113" y="46"/>
                  </a:lnTo>
                  <a:lnTo>
                    <a:pt x="133" y="61"/>
                  </a:lnTo>
                  <a:lnTo>
                    <a:pt x="154" y="80"/>
                  </a:lnTo>
                  <a:lnTo>
                    <a:pt x="181" y="103"/>
                  </a:lnTo>
                  <a:lnTo>
                    <a:pt x="206" y="130"/>
                  </a:lnTo>
                  <a:lnTo>
                    <a:pt x="206" y="143"/>
                  </a:lnTo>
                  <a:lnTo>
                    <a:pt x="201" y="176"/>
                  </a:lnTo>
                  <a:lnTo>
                    <a:pt x="183" y="196"/>
                  </a:lnTo>
                  <a:lnTo>
                    <a:pt x="172" y="237"/>
                  </a:lnTo>
                  <a:lnTo>
                    <a:pt x="155" y="251"/>
                  </a:lnTo>
                  <a:lnTo>
                    <a:pt x="145" y="259"/>
                  </a:lnTo>
                  <a:lnTo>
                    <a:pt x="113" y="273"/>
                  </a:lnTo>
                  <a:lnTo>
                    <a:pt x="84" y="273"/>
                  </a:lnTo>
                  <a:lnTo>
                    <a:pt x="63" y="283"/>
                  </a:lnTo>
                  <a:lnTo>
                    <a:pt x="62" y="302"/>
                  </a:lnTo>
                  <a:lnTo>
                    <a:pt x="62" y="321"/>
                  </a:lnTo>
                  <a:lnTo>
                    <a:pt x="84" y="357"/>
                  </a:lnTo>
                  <a:lnTo>
                    <a:pt x="91" y="372"/>
                  </a:lnTo>
                  <a:lnTo>
                    <a:pt x="73" y="387"/>
                  </a:lnTo>
                  <a:lnTo>
                    <a:pt x="68" y="422"/>
                  </a:lnTo>
                  <a:lnTo>
                    <a:pt x="59" y="422"/>
                  </a:lnTo>
                  <a:lnTo>
                    <a:pt x="43" y="443"/>
                  </a:lnTo>
                  <a:lnTo>
                    <a:pt x="12" y="473"/>
                  </a:lnTo>
                  <a:lnTo>
                    <a:pt x="16" y="509"/>
                  </a:lnTo>
                  <a:lnTo>
                    <a:pt x="0" y="523"/>
                  </a:lnTo>
                  <a:lnTo>
                    <a:pt x="0" y="575"/>
                  </a:lnTo>
                  <a:lnTo>
                    <a:pt x="0" y="626"/>
                  </a:lnTo>
                  <a:lnTo>
                    <a:pt x="29" y="680"/>
                  </a:lnTo>
                  <a:lnTo>
                    <a:pt x="113" y="749"/>
                  </a:lnTo>
                  <a:lnTo>
                    <a:pt x="140" y="780"/>
                  </a:lnTo>
                  <a:lnTo>
                    <a:pt x="140" y="823"/>
                  </a:lnTo>
                  <a:lnTo>
                    <a:pt x="159" y="849"/>
                  </a:lnTo>
                  <a:lnTo>
                    <a:pt x="172" y="834"/>
                  </a:lnTo>
                  <a:lnTo>
                    <a:pt x="183" y="823"/>
                  </a:lnTo>
                  <a:lnTo>
                    <a:pt x="213" y="823"/>
                  </a:lnTo>
                  <a:lnTo>
                    <a:pt x="231" y="841"/>
                  </a:lnTo>
                  <a:lnTo>
                    <a:pt x="244" y="859"/>
                  </a:lnTo>
                  <a:lnTo>
                    <a:pt x="231" y="892"/>
                  </a:lnTo>
                  <a:lnTo>
                    <a:pt x="226" y="917"/>
                  </a:lnTo>
                  <a:lnTo>
                    <a:pt x="220" y="937"/>
                  </a:lnTo>
                  <a:lnTo>
                    <a:pt x="213" y="966"/>
                  </a:lnTo>
                  <a:lnTo>
                    <a:pt x="213" y="992"/>
                  </a:lnTo>
                  <a:lnTo>
                    <a:pt x="242" y="1021"/>
                  </a:lnTo>
                  <a:lnTo>
                    <a:pt x="277" y="1046"/>
                  </a:lnTo>
                  <a:lnTo>
                    <a:pt x="292" y="1039"/>
                  </a:lnTo>
                  <a:lnTo>
                    <a:pt x="351" y="1078"/>
                  </a:lnTo>
                  <a:lnTo>
                    <a:pt x="369" y="1101"/>
                  </a:lnTo>
                  <a:lnTo>
                    <a:pt x="387" y="1149"/>
                  </a:lnTo>
                  <a:lnTo>
                    <a:pt x="385" y="1177"/>
                  </a:lnTo>
                  <a:lnTo>
                    <a:pt x="377" y="1195"/>
                  </a:lnTo>
                  <a:lnTo>
                    <a:pt x="405" y="1221"/>
                  </a:lnTo>
                  <a:lnTo>
                    <a:pt x="405" y="1243"/>
                  </a:lnTo>
                  <a:lnTo>
                    <a:pt x="417" y="1221"/>
                  </a:lnTo>
                  <a:lnTo>
                    <a:pt x="442" y="1221"/>
                  </a:lnTo>
                  <a:lnTo>
                    <a:pt x="455" y="1213"/>
                  </a:lnTo>
                  <a:lnTo>
                    <a:pt x="471" y="1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A3B816A-BA41-B643-97A6-98659F45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057" y="2576601"/>
              <a:ext cx="634721" cy="488614"/>
            </a:xfrm>
            <a:custGeom>
              <a:avLst/>
              <a:gdLst/>
              <a:ahLst/>
              <a:cxnLst>
                <a:cxn ang="0">
                  <a:pos x="911" y="717"/>
                </a:cxn>
                <a:cxn ang="0">
                  <a:pos x="936" y="696"/>
                </a:cxn>
                <a:cxn ang="0">
                  <a:pos x="959" y="646"/>
                </a:cxn>
                <a:cxn ang="0">
                  <a:pos x="930" y="595"/>
                </a:cxn>
                <a:cxn ang="0">
                  <a:pos x="931" y="557"/>
                </a:cxn>
                <a:cxn ang="0">
                  <a:pos x="981" y="547"/>
                </a:cxn>
                <a:cxn ang="0">
                  <a:pos x="1023" y="525"/>
                </a:cxn>
                <a:cxn ang="0">
                  <a:pos x="1051" y="470"/>
                </a:cxn>
                <a:cxn ang="0">
                  <a:pos x="1074" y="417"/>
                </a:cxn>
                <a:cxn ang="0">
                  <a:pos x="1049" y="377"/>
                </a:cxn>
                <a:cxn ang="0">
                  <a:pos x="1001" y="335"/>
                </a:cxn>
                <a:cxn ang="0">
                  <a:pos x="981" y="307"/>
                </a:cxn>
                <a:cxn ang="0">
                  <a:pos x="995" y="300"/>
                </a:cxn>
                <a:cxn ang="0">
                  <a:pos x="981" y="284"/>
                </a:cxn>
                <a:cxn ang="0">
                  <a:pos x="966" y="274"/>
                </a:cxn>
                <a:cxn ang="0">
                  <a:pos x="961" y="271"/>
                </a:cxn>
                <a:cxn ang="0">
                  <a:pos x="947" y="264"/>
                </a:cxn>
                <a:cxn ang="0">
                  <a:pos x="913" y="256"/>
                </a:cxn>
                <a:cxn ang="0">
                  <a:pos x="904" y="207"/>
                </a:cxn>
                <a:cxn ang="0">
                  <a:pos x="904" y="164"/>
                </a:cxn>
                <a:cxn ang="0">
                  <a:pos x="893" y="116"/>
                </a:cxn>
                <a:cxn ang="0">
                  <a:pos x="32" y="102"/>
                </a:cxn>
                <a:cxn ang="0">
                  <a:pos x="36" y="0"/>
                </a:cxn>
                <a:cxn ang="0">
                  <a:pos x="17" y="105"/>
                </a:cxn>
                <a:cxn ang="0">
                  <a:pos x="13" y="142"/>
                </a:cxn>
                <a:cxn ang="0">
                  <a:pos x="32" y="171"/>
                </a:cxn>
                <a:cxn ang="0">
                  <a:pos x="23" y="193"/>
                </a:cxn>
                <a:cxn ang="0">
                  <a:pos x="20" y="242"/>
                </a:cxn>
                <a:cxn ang="0">
                  <a:pos x="0" y="260"/>
                </a:cxn>
                <a:cxn ang="0">
                  <a:pos x="20" y="288"/>
                </a:cxn>
                <a:cxn ang="0">
                  <a:pos x="20" y="320"/>
                </a:cxn>
                <a:cxn ang="0">
                  <a:pos x="27" y="328"/>
                </a:cxn>
                <a:cxn ang="0">
                  <a:pos x="54" y="397"/>
                </a:cxn>
                <a:cxn ang="0">
                  <a:pos x="75" y="446"/>
                </a:cxn>
                <a:cxn ang="0">
                  <a:pos x="86" y="474"/>
                </a:cxn>
                <a:cxn ang="0">
                  <a:pos x="93" y="486"/>
                </a:cxn>
                <a:cxn ang="0">
                  <a:pos x="85" y="506"/>
                </a:cxn>
                <a:cxn ang="0">
                  <a:pos x="93" y="540"/>
                </a:cxn>
                <a:cxn ang="0">
                  <a:pos x="114" y="550"/>
                </a:cxn>
                <a:cxn ang="0">
                  <a:pos x="121" y="626"/>
                </a:cxn>
                <a:cxn ang="0">
                  <a:pos x="125" y="660"/>
                </a:cxn>
                <a:cxn ang="0">
                  <a:pos x="132" y="718"/>
                </a:cxn>
                <a:cxn ang="0">
                  <a:pos x="139" y="753"/>
                </a:cxn>
                <a:cxn ang="0">
                  <a:pos x="873" y="793"/>
                </a:cxn>
                <a:cxn ang="0">
                  <a:pos x="880" y="747"/>
                </a:cxn>
              </a:cxnLst>
              <a:rect l="0" t="0" r="r" b="b"/>
              <a:pathLst>
                <a:path w="1074" h="793">
                  <a:moveTo>
                    <a:pt x="880" y="747"/>
                  </a:moveTo>
                  <a:lnTo>
                    <a:pt x="911" y="717"/>
                  </a:lnTo>
                  <a:lnTo>
                    <a:pt x="927" y="696"/>
                  </a:lnTo>
                  <a:lnTo>
                    <a:pt x="936" y="696"/>
                  </a:lnTo>
                  <a:lnTo>
                    <a:pt x="941" y="661"/>
                  </a:lnTo>
                  <a:lnTo>
                    <a:pt x="959" y="646"/>
                  </a:lnTo>
                  <a:lnTo>
                    <a:pt x="952" y="631"/>
                  </a:lnTo>
                  <a:lnTo>
                    <a:pt x="930" y="595"/>
                  </a:lnTo>
                  <a:lnTo>
                    <a:pt x="930" y="576"/>
                  </a:lnTo>
                  <a:lnTo>
                    <a:pt x="931" y="557"/>
                  </a:lnTo>
                  <a:lnTo>
                    <a:pt x="952" y="547"/>
                  </a:lnTo>
                  <a:lnTo>
                    <a:pt x="981" y="547"/>
                  </a:lnTo>
                  <a:lnTo>
                    <a:pt x="1013" y="533"/>
                  </a:lnTo>
                  <a:lnTo>
                    <a:pt x="1023" y="525"/>
                  </a:lnTo>
                  <a:lnTo>
                    <a:pt x="1040" y="511"/>
                  </a:lnTo>
                  <a:lnTo>
                    <a:pt x="1051" y="470"/>
                  </a:lnTo>
                  <a:lnTo>
                    <a:pt x="1069" y="450"/>
                  </a:lnTo>
                  <a:lnTo>
                    <a:pt x="1074" y="417"/>
                  </a:lnTo>
                  <a:lnTo>
                    <a:pt x="1074" y="404"/>
                  </a:lnTo>
                  <a:lnTo>
                    <a:pt x="1049" y="377"/>
                  </a:lnTo>
                  <a:lnTo>
                    <a:pt x="1022" y="354"/>
                  </a:lnTo>
                  <a:lnTo>
                    <a:pt x="1001" y="335"/>
                  </a:lnTo>
                  <a:lnTo>
                    <a:pt x="981" y="320"/>
                  </a:lnTo>
                  <a:lnTo>
                    <a:pt x="981" y="307"/>
                  </a:lnTo>
                  <a:lnTo>
                    <a:pt x="988" y="292"/>
                  </a:lnTo>
                  <a:lnTo>
                    <a:pt x="995" y="300"/>
                  </a:lnTo>
                  <a:lnTo>
                    <a:pt x="981" y="284"/>
                  </a:lnTo>
                  <a:lnTo>
                    <a:pt x="981" y="284"/>
                  </a:lnTo>
                  <a:lnTo>
                    <a:pt x="973" y="278"/>
                  </a:lnTo>
                  <a:lnTo>
                    <a:pt x="966" y="274"/>
                  </a:lnTo>
                  <a:lnTo>
                    <a:pt x="961" y="271"/>
                  </a:lnTo>
                  <a:lnTo>
                    <a:pt x="961" y="271"/>
                  </a:lnTo>
                  <a:lnTo>
                    <a:pt x="955" y="270"/>
                  </a:lnTo>
                  <a:lnTo>
                    <a:pt x="947" y="264"/>
                  </a:lnTo>
                  <a:lnTo>
                    <a:pt x="937" y="256"/>
                  </a:lnTo>
                  <a:lnTo>
                    <a:pt x="913" y="256"/>
                  </a:lnTo>
                  <a:lnTo>
                    <a:pt x="913" y="235"/>
                  </a:lnTo>
                  <a:lnTo>
                    <a:pt x="904" y="207"/>
                  </a:lnTo>
                  <a:lnTo>
                    <a:pt x="904" y="181"/>
                  </a:lnTo>
                  <a:lnTo>
                    <a:pt x="904" y="164"/>
                  </a:lnTo>
                  <a:lnTo>
                    <a:pt x="904" y="132"/>
                  </a:lnTo>
                  <a:lnTo>
                    <a:pt x="893" y="116"/>
                  </a:lnTo>
                  <a:lnTo>
                    <a:pt x="882" y="85"/>
                  </a:lnTo>
                  <a:lnTo>
                    <a:pt x="32" y="10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105"/>
                  </a:lnTo>
                  <a:lnTo>
                    <a:pt x="17" y="105"/>
                  </a:lnTo>
                  <a:lnTo>
                    <a:pt x="17" y="118"/>
                  </a:lnTo>
                  <a:lnTo>
                    <a:pt x="13" y="142"/>
                  </a:lnTo>
                  <a:lnTo>
                    <a:pt x="21" y="148"/>
                  </a:lnTo>
                  <a:lnTo>
                    <a:pt x="32" y="171"/>
                  </a:lnTo>
                  <a:lnTo>
                    <a:pt x="32" y="189"/>
                  </a:lnTo>
                  <a:lnTo>
                    <a:pt x="23" y="193"/>
                  </a:lnTo>
                  <a:lnTo>
                    <a:pt x="20" y="210"/>
                  </a:lnTo>
                  <a:lnTo>
                    <a:pt x="20" y="242"/>
                  </a:lnTo>
                  <a:lnTo>
                    <a:pt x="7" y="246"/>
                  </a:lnTo>
                  <a:lnTo>
                    <a:pt x="0" y="260"/>
                  </a:lnTo>
                  <a:lnTo>
                    <a:pt x="0" y="275"/>
                  </a:lnTo>
                  <a:lnTo>
                    <a:pt x="20" y="288"/>
                  </a:lnTo>
                  <a:lnTo>
                    <a:pt x="20" y="309"/>
                  </a:lnTo>
                  <a:lnTo>
                    <a:pt x="20" y="320"/>
                  </a:lnTo>
                  <a:lnTo>
                    <a:pt x="13" y="311"/>
                  </a:lnTo>
                  <a:lnTo>
                    <a:pt x="27" y="328"/>
                  </a:lnTo>
                  <a:lnTo>
                    <a:pt x="42" y="370"/>
                  </a:lnTo>
                  <a:lnTo>
                    <a:pt x="54" y="397"/>
                  </a:lnTo>
                  <a:lnTo>
                    <a:pt x="66" y="425"/>
                  </a:lnTo>
                  <a:lnTo>
                    <a:pt x="75" y="446"/>
                  </a:lnTo>
                  <a:lnTo>
                    <a:pt x="82" y="460"/>
                  </a:lnTo>
                  <a:lnTo>
                    <a:pt x="86" y="474"/>
                  </a:lnTo>
                  <a:lnTo>
                    <a:pt x="93" y="479"/>
                  </a:lnTo>
                  <a:lnTo>
                    <a:pt x="93" y="486"/>
                  </a:lnTo>
                  <a:lnTo>
                    <a:pt x="81" y="489"/>
                  </a:lnTo>
                  <a:lnTo>
                    <a:pt x="85" y="506"/>
                  </a:lnTo>
                  <a:lnTo>
                    <a:pt x="89" y="528"/>
                  </a:lnTo>
                  <a:lnTo>
                    <a:pt x="93" y="540"/>
                  </a:lnTo>
                  <a:lnTo>
                    <a:pt x="102" y="540"/>
                  </a:lnTo>
                  <a:lnTo>
                    <a:pt x="114" y="550"/>
                  </a:lnTo>
                  <a:lnTo>
                    <a:pt x="121" y="581"/>
                  </a:lnTo>
                  <a:lnTo>
                    <a:pt x="121" y="626"/>
                  </a:lnTo>
                  <a:lnTo>
                    <a:pt x="118" y="644"/>
                  </a:lnTo>
                  <a:lnTo>
                    <a:pt x="125" y="660"/>
                  </a:lnTo>
                  <a:lnTo>
                    <a:pt x="132" y="669"/>
                  </a:lnTo>
                  <a:lnTo>
                    <a:pt x="132" y="718"/>
                  </a:lnTo>
                  <a:lnTo>
                    <a:pt x="138" y="750"/>
                  </a:lnTo>
                  <a:lnTo>
                    <a:pt x="139" y="753"/>
                  </a:lnTo>
                  <a:lnTo>
                    <a:pt x="819" y="743"/>
                  </a:lnTo>
                  <a:lnTo>
                    <a:pt x="873" y="793"/>
                  </a:lnTo>
                  <a:lnTo>
                    <a:pt x="884" y="783"/>
                  </a:lnTo>
                  <a:lnTo>
                    <a:pt x="880" y="74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7EBE8C9-06C7-6A45-B3BC-7C3C0688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97" y="4212716"/>
              <a:ext cx="1359862" cy="1151203"/>
            </a:xfrm>
            <a:custGeom>
              <a:avLst/>
              <a:gdLst/>
              <a:ahLst/>
              <a:cxnLst>
                <a:cxn ang="0">
                  <a:pos x="1213" y="159"/>
                </a:cxn>
                <a:cxn ang="0">
                  <a:pos x="1074" y="134"/>
                </a:cxn>
                <a:cxn ang="0">
                  <a:pos x="913" y="80"/>
                </a:cxn>
                <a:cxn ang="0">
                  <a:pos x="799" y="58"/>
                </a:cxn>
                <a:cxn ang="0">
                  <a:pos x="644" y="39"/>
                </a:cxn>
                <a:cxn ang="0">
                  <a:pos x="484" y="169"/>
                </a:cxn>
                <a:cxn ang="0">
                  <a:pos x="335" y="208"/>
                </a:cxn>
                <a:cxn ang="0">
                  <a:pos x="396" y="437"/>
                </a:cxn>
                <a:cxn ang="0">
                  <a:pos x="500" y="518"/>
                </a:cxn>
                <a:cxn ang="0">
                  <a:pos x="376" y="551"/>
                </a:cxn>
                <a:cxn ang="0">
                  <a:pos x="280" y="515"/>
                </a:cxn>
                <a:cxn ang="0">
                  <a:pos x="182" y="583"/>
                </a:cxn>
                <a:cxn ang="0">
                  <a:pos x="285" y="722"/>
                </a:cxn>
                <a:cxn ang="0">
                  <a:pos x="447" y="716"/>
                </a:cxn>
                <a:cxn ang="0">
                  <a:pos x="440" y="860"/>
                </a:cxn>
                <a:cxn ang="0">
                  <a:pos x="354" y="883"/>
                </a:cxn>
                <a:cxn ang="0">
                  <a:pos x="232" y="902"/>
                </a:cxn>
                <a:cxn ang="0">
                  <a:pos x="142" y="1064"/>
                </a:cxn>
                <a:cxn ang="0">
                  <a:pos x="233" y="1159"/>
                </a:cxn>
                <a:cxn ang="0">
                  <a:pos x="190" y="1231"/>
                </a:cxn>
                <a:cxn ang="0">
                  <a:pos x="301" y="1227"/>
                </a:cxn>
                <a:cxn ang="0">
                  <a:pos x="339" y="1427"/>
                </a:cxn>
                <a:cxn ang="0">
                  <a:pos x="480" y="1436"/>
                </a:cxn>
                <a:cxn ang="0">
                  <a:pos x="577" y="1449"/>
                </a:cxn>
                <a:cxn ang="0">
                  <a:pos x="457" y="1650"/>
                </a:cxn>
                <a:cxn ang="0">
                  <a:pos x="262" y="1738"/>
                </a:cxn>
                <a:cxn ang="0">
                  <a:pos x="28" y="1812"/>
                </a:cxn>
                <a:cxn ang="0">
                  <a:pos x="168" y="1836"/>
                </a:cxn>
                <a:cxn ang="0">
                  <a:pos x="235" y="1832"/>
                </a:cxn>
                <a:cxn ang="0">
                  <a:pos x="339" y="1786"/>
                </a:cxn>
                <a:cxn ang="0">
                  <a:pos x="498" y="1699"/>
                </a:cxn>
                <a:cxn ang="0">
                  <a:pos x="786" y="1496"/>
                </a:cxn>
                <a:cxn ang="0">
                  <a:pos x="854" y="1343"/>
                </a:cxn>
                <a:cxn ang="0">
                  <a:pos x="945" y="1203"/>
                </a:cxn>
                <a:cxn ang="0">
                  <a:pos x="923" y="1325"/>
                </a:cxn>
                <a:cxn ang="0">
                  <a:pos x="924" y="1422"/>
                </a:cxn>
                <a:cxn ang="0">
                  <a:pos x="1116" y="1314"/>
                </a:cxn>
                <a:cxn ang="0">
                  <a:pos x="1212" y="1199"/>
                </a:cxn>
                <a:cxn ang="0">
                  <a:pos x="1178" y="1328"/>
                </a:cxn>
                <a:cxn ang="0">
                  <a:pos x="1324" y="1295"/>
                </a:cxn>
                <a:cxn ang="0">
                  <a:pos x="1610" y="1318"/>
                </a:cxn>
                <a:cxn ang="0">
                  <a:pos x="1817" y="1468"/>
                </a:cxn>
                <a:cxn ang="0">
                  <a:pos x="1958" y="1602"/>
                </a:cxn>
                <a:cxn ang="0">
                  <a:pos x="2025" y="1510"/>
                </a:cxn>
                <a:cxn ang="0">
                  <a:pos x="2022" y="1567"/>
                </a:cxn>
                <a:cxn ang="0">
                  <a:pos x="2015" y="1607"/>
                </a:cxn>
                <a:cxn ang="0">
                  <a:pos x="2025" y="1651"/>
                </a:cxn>
                <a:cxn ang="0">
                  <a:pos x="2048" y="1628"/>
                </a:cxn>
                <a:cxn ang="0">
                  <a:pos x="2073" y="1711"/>
                </a:cxn>
                <a:cxn ang="0">
                  <a:pos x="2158" y="1803"/>
                </a:cxn>
                <a:cxn ang="0">
                  <a:pos x="2186" y="1726"/>
                </a:cxn>
                <a:cxn ang="0">
                  <a:pos x="2172" y="1664"/>
                </a:cxn>
                <a:cxn ang="0">
                  <a:pos x="2241" y="1722"/>
                </a:cxn>
                <a:cxn ang="0">
                  <a:pos x="2294" y="1618"/>
                </a:cxn>
                <a:cxn ang="0">
                  <a:pos x="1996" y="1377"/>
                </a:cxn>
                <a:cxn ang="0">
                  <a:pos x="1707" y="1323"/>
                </a:cxn>
                <a:cxn ang="0">
                  <a:pos x="1461" y="755"/>
                </a:cxn>
              </a:cxnLst>
              <a:rect l="0" t="0" r="r" b="b"/>
              <a:pathLst>
                <a:path w="2302" h="1865">
                  <a:moveTo>
                    <a:pt x="1384" y="183"/>
                  </a:moveTo>
                  <a:lnTo>
                    <a:pt x="1343" y="177"/>
                  </a:lnTo>
                  <a:lnTo>
                    <a:pt x="1321" y="158"/>
                  </a:lnTo>
                  <a:lnTo>
                    <a:pt x="1296" y="134"/>
                  </a:lnTo>
                  <a:lnTo>
                    <a:pt x="1288" y="134"/>
                  </a:lnTo>
                  <a:lnTo>
                    <a:pt x="1268" y="134"/>
                  </a:lnTo>
                  <a:lnTo>
                    <a:pt x="1248" y="151"/>
                  </a:lnTo>
                  <a:lnTo>
                    <a:pt x="1213" y="159"/>
                  </a:lnTo>
                  <a:lnTo>
                    <a:pt x="1178" y="148"/>
                  </a:lnTo>
                  <a:lnTo>
                    <a:pt x="1144" y="134"/>
                  </a:lnTo>
                  <a:lnTo>
                    <a:pt x="1123" y="134"/>
                  </a:lnTo>
                  <a:lnTo>
                    <a:pt x="1095" y="143"/>
                  </a:lnTo>
                  <a:lnTo>
                    <a:pt x="1074" y="159"/>
                  </a:lnTo>
                  <a:lnTo>
                    <a:pt x="1074" y="169"/>
                  </a:lnTo>
                  <a:lnTo>
                    <a:pt x="1074" y="147"/>
                  </a:lnTo>
                  <a:lnTo>
                    <a:pt x="1074" y="134"/>
                  </a:lnTo>
                  <a:lnTo>
                    <a:pt x="1067" y="121"/>
                  </a:lnTo>
                  <a:lnTo>
                    <a:pt x="1044" y="108"/>
                  </a:lnTo>
                  <a:lnTo>
                    <a:pt x="1027" y="108"/>
                  </a:lnTo>
                  <a:lnTo>
                    <a:pt x="1010" y="116"/>
                  </a:lnTo>
                  <a:lnTo>
                    <a:pt x="999" y="116"/>
                  </a:lnTo>
                  <a:lnTo>
                    <a:pt x="948" y="116"/>
                  </a:lnTo>
                  <a:lnTo>
                    <a:pt x="924" y="97"/>
                  </a:lnTo>
                  <a:lnTo>
                    <a:pt x="913" y="80"/>
                  </a:lnTo>
                  <a:lnTo>
                    <a:pt x="913" y="64"/>
                  </a:lnTo>
                  <a:lnTo>
                    <a:pt x="876" y="54"/>
                  </a:lnTo>
                  <a:lnTo>
                    <a:pt x="852" y="62"/>
                  </a:lnTo>
                  <a:lnTo>
                    <a:pt x="834" y="41"/>
                  </a:lnTo>
                  <a:lnTo>
                    <a:pt x="826" y="33"/>
                  </a:lnTo>
                  <a:lnTo>
                    <a:pt x="816" y="43"/>
                  </a:lnTo>
                  <a:lnTo>
                    <a:pt x="816" y="55"/>
                  </a:lnTo>
                  <a:lnTo>
                    <a:pt x="799" y="58"/>
                  </a:lnTo>
                  <a:lnTo>
                    <a:pt x="786" y="44"/>
                  </a:lnTo>
                  <a:lnTo>
                    <a:pt x="786" y="33"/>
                  </a:lnTo>
                  <a:lnTo>
                    <a:pt x="794" y="33"/>
                  </a:lnTo>
                  <a:lnTo>
                    <a:pt x="786" y="18"/>
                  </a:lnTo>
                  <a:lnTo>
                    <a:pt x="765" y="0"/>
                  </a:lnTo>
                  <a:lnTo>
                    <a:pt x="730" y="18"/>
                  </a:lnTo>
                  <a:lnTo>
                    <a:pt x="720" y="43"/>
                  </a:lnTo>
                  <a:lnTo>
                    <a:pt x="644" y="39"/>
                  </a:lnTo>
                  <a:lnTo>
                    <a:pt x="630" y="51"/>
                  </a:lnTo>
                  <a:lnTo>
                    <a:pt x="613" y="62"/>
                  </a:lnTo>
                  <a:lnTo>
                    <a:pt x="593" y="84"/>
                  </a:lnTo>
                  <a:lnTo>
                    <a:pt x="544" y="93"/>
                  </a:lnTo>
                  <a:lnTo>
                    <a:pt x="515" y="118"/>
                  </a:lnTo>
                  <a:lnTo>
                    <a:pt x="500" y="129"/>
                  </a:lnTo>
                  <a:lnTo>
                    <a:pt x="484" y="133"/>
                  </a:lnTo>
                  <a:lnTo>
                    <a:pt x="484" y="169"/>
                  </a:lnTo>
                  <a:lnTo>
                    <a:pt x="473" y="193"/>
                  </a:lnTo>
                  <a:lnTo>
                    <a:pt x="459" y="205"/>
                  </a:lnTo>
                  <a:lnTo>
                    <a:pt x="418" y="219"/>
                  </a:lnTo>
                  <a:lnTo>
                    <a:pt x="396" y="219"/>
                  </a:lnTo>
                  <a:lnTo>
                    <a:pt x="382" y="219"/>
                  </a:lnTo>
                  <a:lnTo>
                    <a:pt x="364" y="219"/>
                  </a:lnTo>
                  <a:lnTo>
                    <a:pt x="346" y="209"/>
                  </a:lnTo>
                  <a:lnTo>
                    <a:pt x="335" y="208"/>
                  </a:lnTo>
                  <a:lnTo>
                    <a:pt x="326" y="232"/>
                  </a:lnTo>
                  <a:lnTo>
                    <a:pt x="326" y="252"/>
                  </a:lnTo>
                  <a:lnTo>
                    <a:pt x="305" y="252"/>
                  </a:lnTo>
                  <a:lnTo>
                    <a:pt x="305" y="264"/>
                  </a:lnTo>
                  <a:lnTo>
                    <a:pt x="294" y="264"/>
                  </a:lnTo>
                  <a:lnTo>
                    <a:pt x="359" y="334"/>
                  </a:lnTo>
                  <a:lnTo>
                    <a:pt x="394" y="369"/>
                  </a:lnTo>
                  <a:lnTo>
                    <a:pt x="396" y="437"/>
                  </a:lnTo>
                  <a:lnTo>
                    <a:pt x="462" y="458"/>
                  </a:lnTo>
                  <a:lnTo>
                    <a:pt x="468" y="479"/>
                  </a:lnTo>
                  <a:lnTo>
                    <a:pt x="468" y="497"/>
                  </a:lnTo>
                  <a:lnTo>
                    <a:pt x="480" y="509"/>
                  </a:lnTo>
                  <a:lnTo>
                    <a:pt x="480" y="509"/>
                  </a:lnTo>
                  <a:lnTo>
                    <a:pt x="487" y="513"/>
                  </a:lnTo>
                  <a:lnTo>
                    <a:pt x="500" y="518"/>
                  </a:lnTo>
                  <a:lnTo>
                    <a:pt x="500" y="518"/>
                  </a:lnTo>
                  <a:lnTo>
                    <a:pt x="514" y="523"/>
                  </a:lnTo>
                  <a:lnTo>
                    <a:pt x="522" y="527"/>
                  </a:lnTo>
                  <a:lnTo>
                    <a:pt x="500" y="541"/>
                  </a:lnTo>
                  <a:lnTo>
                    <a:pt x="480" y="559"/>
                  </a:lnTo>
                  <a:lnTo>
                    <a:pt x="452" y="572"/>
                  </a:lnTo>
                  <a:lnTo>
                    <a:pt x="418" y="562"/>
                  </a:lnTo>
                  <a:lnTo>
                    <a:pt x="389" y="563"/>
                  </a:lnTo>
                  <a:lnTo>
                    <a:pt x="376" y="551"/>
                  </a:lnTo>
                  <a:lnTo>
                    <a:pt x="361" y="538"/>
                  </a:lnTo>
                  <a:lnTo>
                    <a:pt x="364" y="530"/>
                  </a:lnTo>
                  <a:lnTo>
                    <a:pt x="369" y="509"/>
                  </a:lnTo>
                  <a:lnTo>
                    <a:pt x="355" y="498"/>
                  </a:lnTo>
                  <a:lnTo>
                    <a:pt x="323" y="499"/>
                  </a:lnTo>
                  <a:lnTo>
                    <a:pt x="294" y="501"/>
                  </a:lnTo>
                  <a:lnTo>
                    <a:pt x="280" y="506"/>
                  </a:lnTo>
                  <a:lnTo>
                    <a:pt x="280" y="515"/>
                  </a:lnTo>
                  <a:lnTo>
                    <a:pt x="261" y="520"/>
                  </a:lnTo>
                  <a:lnTo>
                    <a:pt x="253" y="515"/>
                  </a:lnTo>
                  <a:lnTo>
                    <a:pt x="215" y="537"/>
                  </a:lnTo>
                  <a:lnTo>
                    <a:pt x="190" y="541"/>
                  </a:lnTo>
                  <a:lnTo>
                    <a:pt x="172" y="541"/>
                  </a:lnTo>
                  <a:lnTo>
                    <a:pt x="156" y="554"/>
                  </a:lnTo>
                  <a:lnTo>
                    <a:pt x="162" y="563"/>
                  </a:lnTo>
                  <a:lnTo>
                    <a:pt x="182" y="583"/>
                  </a:lnTo>
                  <a:lnTo>
                    <a:pt x="204" y="597"/>
                  </a:lnTo>
                  <a:lnTo>
                    <a:pt x="235" y="611"/>
                  </a:lnTo>
                  <a:lnTo>
                    <a:pt x="222" y="619"/>
                  </a:lnTo>
                  <a:lnTo>
                    <a:pt x="197" y="630"/>
                  </a:lnTo>
                  <a:lnTo>
                    <a:pt x="204" y="676"/>
                  </a:lnTo>
                  <a:lnTo>
                    <a:pt x="221" y="698"/>
                  </a:lnTo>
                  <a:lnTo>
                    <a:pt x="253" y="713"/>
                  </a:lnTo>
                  <a:lnTo>
                    <a:pt x="285" y="722"/>
                  </a:lnTo>
                  <a:lnTo>
                    <a:pt x="326" y="722"/>
                  </a:lnTo>
                  <a:lnTo>
                    <a:pt x="366" y="722"/>
                  </a:lnTo>
                  <a:lnTo>
                    <a:pt x="380" y="748"/>
                  </a:lnTo>
                  <a:lnTo>
                    <a:pt x="394" y="748"/>
                  </a:lnTo>
                  <a:lnTo>
                    <a:pt x="405" y="731"/>
                  </a:lnTo>
                  <a:lnTo>
                    <a:pt x="416" y="722"/>
                  </a:lnTo>
                  <a:lnTo>
                    <a:pt x="432" y="716"/>
                  </a:lnTo>
                  <a:lnTo>
                    <a:pt x="447" y="716"/>
                  </a:lnTo>
                  <a:lnTo>
                    <a:pt x="473" y="723"/>
                  </a:lnTo>
                  <a:lnTo>
                    <a:pt x="479" y="748"/>
                  </a:lnTo>
                  <a:lnTo>
                    <a:pt x="459" y="769"/>
                  </a:lnTo>
                  <a:lnTo>
                    <a:pt x="440" y="769"/>
                  </a:lnTo>
                  <a:lnTo>
                    <a:pt x="451" y="805"/>
                  </a:lnTo>
                  <a:lnTo>
                    <a:pt x="461" y="830"/>
                  </a:lnTo>
                  <a:lnTo>
                    <a:pt x="452" y="860"/>
                  </a:lnTo>
                  <a:lnTo>
                    <a:pt x="440" y="860"/>
                  </a:lnTo>
                  <a:lnTo>
                    <a:pt x="426" y="873"/>
                  </a:lnTo>
                  <a:lnTo>
                    <a:pt x="408" y="873"/>
                  </a:lnTo>
                  <a:lnTo>
                    <a:pt x="400" y="873"/>
                  </a:lnTo>
                  <a:lnTo>
                    <a:pt x="384" y="873"/>
                  </a:lnTo>
                  <a:lnTo>
                    <a:pt x="379" y="862"/>
                  </a:lnTo>
                  <a:lnTo>
                    <a:pt x="369" y="873"/>
                  </a:lnTo>
                  <a:lnTo>
                    <a:pt x="365" y="883"/>
                  </a:lnTo>
                  <a:lnTo>
                    <a:pt x="354" y="883"/>
                  </a:lnTo>
                  <a:lnTo>
                    <a:pt x="337" y="902"/>
                  </a:lnTo>
                  <a:lnTo>
                    <a:pt x="328" y="902"/>
                  </a:lnTo>
                  <a:lnTo>
                    <a:pt x="312" y="902"/>
                  </a:lnTo>
                  <a:lnTo>
                    <a:pt x="301" y="902"/>
                  </a:lnTo>
                  <a:lnTo>
                    <a:pt x="287" y="883"/>
                  </a:lnTo>
                  <a:lnTo>
                    <a:pt x="271" y="877"/>
                  </a:lnTo>
                  <a:lnTo>
                    <a:pt x="255" y="880"/>
                  </a:lnTo>
                  <a:lnTo>
                    <a:pt x="232" y="902"/>
                  </a:lnTo>
                  <a:lnTo>
                    <a:pt x="225" y="926"/>
                  </a:lnTo>
                  <a:lnTo>
                    <a:pt x="208" y="952"/>
                  </a:lnTo>
                  <a:lnTo>
                    <a:pt x="180" y="967"/>
                  </a:lnTo>
                  <a:lnTo>
                    <a:pt x="156" y="995"/>
                  </a:lnTo>
                  <a:lnTo>
                    <a:pt x="143" y="1019"/>
                  </a:lnTo>
                  <a:lnTo>
                    <a:pt x="131" y="1028"/>
                  </a:lnTo>
                  <a:lnTo>
                    <a:pt x="131" y="1037"/>
                  </a:lnTo>
                  <a:lnTo>
                    <a:pt x="142" y="1064"/>
                  </a:lnTo>
                  <a:lnTo>
                    <a:pt x="150" y="1087"/>
                  </a:lnTo>
                  <a:lnTo>
                    <a:pt x="161" y="1105"/>
                  </a:lnTo>
                  <a:lnTo>
                    <a:pt x="187" y="1121"/>
                  </a:lnTo>
                  <a:lnTo>
                    <a:pt x="203" y="1121"/>
                  </a:lnTo>
                  <a:lnTo>
                    <a:pt x="224" y="1121"/>
                  </a:lnTo>
                  <a:lnTo>
                    <a:pt x="232" y="1121"/>
                  </a:lnTo>
                  <a:lnTo>
                    <a:pt x="244" y="1138"/>
                  </a:lnTo>
                  <a:lnTo>
                    <a:pt x="233" y="1159"/>
                  </a:lnTo>
                  <a:lnTo>
                    <a:pt x="211" y="1143"/>
                  </a:lnTo>
                  <a:lnTo>
                    <a:pt x="190" y="1143"/>
                  </a:lnTo>
                  <a:lnTo>
                    <a:pt x="171" y="1143"/>
                  </a:lnTo>
                  <a:lnTo>
                    <a:pt x="153" y="1159"/>
                  </a:lnTo>
                  <a:lnTo>
                    <a:pt x="157" y="1191"/>
                  </a:lnTo>
                  <a:lnTo>
                    <a:pt x="161" y="1205"/>
                  </a:lnTo>
                  <a:lnTo>
                    <a:pt x="172" y="1218"/>
                  </a:lnTo>
                  <a:lnTo>
                    <a:pt x="190" y="1231"/>
                  </a:lnTo>
                  <a:lnTo>
                    <a:pt x="203" y="1243"/>
                  </a:lnTo>
                  <a:lnTo>
                    <a:pt x="222" y="1255"/>
                  </a:lnTo>
                  <a:lnTo>
                    <a:pt x="229" y="1255"/>
                  </a:lnTo>
                  <a:lnTo>
                    <a:pt x="243" y="1266"/>
                  </a:lnTo>
                  <a:lnTo>
                    <a:pt x="260" y="1266"/>
                  </a:lnTo>
                  <a:lnTo>
                    <a:pt x="271" y="1257"/>
                  </a:lnTo>
                  <a:lnTo>
                    <a:pt x="290" y="1236"/>
                  </a:lnTo>
                  <a:lnTo>
                    <a:pt x="301" y="1227"/>
                  </a:lnTo>
                  <a:lnTo>
                    <a:pt x="308" y="1266"/>
                  </a:lnTo>
                  <a:lnTo>
                    <a:pt x="315" y="1304"/>
                  </a:lnTo>
                  <a:lnTo>
                    <a:pt x="316" y="1327"/>
                  </a:lnTo>
                  <a:lnTo>
                    <a:pt x="301" y="1348"/>
                  </a:lnTo>
                  <a:lnTo>
                    <a:pt x="297" y="1366"/>
                  </a:lnTo>
                  <a:lnTo>
                    <a:pt x="292" y="1427"/>
                  </a:lnTo>
                  <a:lnTo>
                    <a:pt x="319" y="1427"/>
                  </a:lnTo>
                  <a:lnTo>
                    <a:pt x="339" y="1427"/>
                  </a:lnTo>
                  <a:lnTo>
                    <a:pt x="371" y="1400"/>
                  </a:lnTo>
                  <a:lnTo>
                    <a:pt x="380" y="1400"/>
                  </a:lnTo>
                  <a:lnTo>
                    <a:pt x="418" y="1427"/>
                  </a:lnTo>
                  <a:lnTo>
                    <a:pt x="441" y="1447"/>
                  </a:lnTo>
                  <a:lnTo>
                    <a:pt x="457" y="1467"/>
                  </a:lnTo>
                  <a:lnTo>
                    <a:pt x="461" y="1479"/>
                  </a:lnTo>
                  <a:lnTo>
                    <a:pt x="473" y="1464"/>
                  </a:lnTo>
                  <a:lnTo>
                    <a:pt x="480" y="1436"/>
                  </a:lnTo>
                  <a:lnTo>
                    <a:pt x="498" y="1420"/>
                  </a:lnTo>
                  <a:lnTo>
                    <a:pt x="519" y="1417"/>
                  </a:lnTo>
                  <a:lnTo>
                    <a:pt x="498" y="1441"/>
                  </a:lnTo>
                  <a:lnTo>
                    <a:pt x="505" y="1450"/>
                  </a:lnTo>
                  <a:lnTo>
                    <a:pt x="530" y="1452"/>
                  </a:lnTo>
                  <a:lnTo>
                    <a:pt x="544" y="1452"/>
                  </a:lnTo>
                  <a:lnTo>
                    <a:pt x="566" y="1449"/>
                  </a:lnTo>
                  <a:lnTo>
                    <a:pt x="577" y="1449"/>
                  </a:lnTo>
                  <a:lnTo>
                    <a:pt x="555" y="1479"/>
                  </a:lnTo>
                  <a:lnTo>
                    <a:pt x="552" y="1492"/>
                  </a:lnTo>
                  <a:lnTo>
                    <a:pt x="543" y="1520"/>
                  </a:lnTo>
                  <a:lnTo>
                    <a:pt x="536" y="1557"/>
                  </a:lnTo>
                  <a:lnTo>
                    <a:pt x="530" y="1589"/>
                  </a:lnTo>
                  <a:lnTo>
                    <a:pt x="508" y="1602"/>
                  </a:lnTo>
                  <a:lnTo>
                    <a:pt x="475" y="1625"/>
                  </a:lnTo>
                  <a:lnTo>
                    <a:pt x="457" y="1650"/>
                  </a:lnTo>
                  <a:lnTo>
                    <a:pt x="437" y="1667"/>
                  </a:lnTo>
                  <a:lnTo>
                    <a:pt x="389" y="1676"/>
                  </a:lnTo>
                  <a:lnTo>
                    <a:pt x="366" y="1689"/>
                  </a:lnTo>
                  <a:lnTo>
                    <a:pt x="343" y="1711"/>
                  </a:lnTo>
                  <a:lnTo>
                    <a:pt x="322" y="1740"/>
                  </a:lnTo>
                  <a:lnTo>
                    <a:pt x="305" y="1754"/>
                  </a:lnTo>
                  <a:lnTo>
                    <a:pt x="286" y="1738"/>
                  </a:lnTo>
                  <a:lnTo>
                    <a:pt x="262" y="1738"/>
                  </a:lnTo>
                  <a:lnTo>
                    <a:pt x="221" y="1740"/>
                  </a:lnTo>
                  <a:lnTo>
                    <a:pt x="193" y="1754"/>
                  </a:lnTo>
                  <a:lnTo>
                    <a:pt x="180" y="1778"/>
                  </a:lnTo>
                  <a:lnTo>
                    <a:pt x="164" y="1790"/>
                  </a:lnTo>
                  <a:lnTo>
                    <a:pt x="131" y="1800"/>
                  </a:lnTo>
                  <a:lnTo>
                    <a:pt x="111" y="1812"/>
                  </a:lnTo>
                  <a:lnTo>
                    <a:pt x="86" y="1812"/>
                  </a:lnTo>
                  <a:lnTo>
                    <a:pt x="28" y="1812"/>
                  </a:lnTo>
                  <a:lnTo>
                    <a:pt x="0" y="1847"/>
                  </a:lnTo>
                  <a:lnTo>
                    <a:pt x="0" y="1865"/>
                  </a:lnTo>
                  <a:lnTo>
                    <a:pt x="46" y="1865"/>
                  </a:lnTo>
                  <a:lnTo>
                    <a:pt x="97" y="1865"/>
                  </a:lnTo>
                  <a:lnTo>
                    <a:pt x="125" y="1840"/>
                  </a:lnTo>
                  <a:lnTo>
                    <a:pt x="149" y="1833"/>
                  </a:lnTo>
                  <a:lnTo>
                    <a:pt x="168" y="1836"/>
                  </a:lnTo>
                  <a:lnTo>
                    <a:pt x="168" y="1836"/>
                  </a:lnTo>
                  <a:lnTo>
                    <a:pt x="172" y="1836"/>
                  </a:lnTo>
                  <a:lnTo>
                    <a:pt x="176" y="1837"/>
                  </a:lnTo>
                  <a:lnTo>
                    <a:pt x="179" y="1840"/>
                  </a:lnTo>
                  <a:lnTo>
                    <a:pt x="179" y="1840"/>
                  </a:lnTo>
                  <a:lnTo>
                    <a:pt x="180" y="1844"/>
                  </a:lnTo>
                  <a:lnTo>
                    <a:pt x="205" y="1846"/>
                  </a:lnTo>
                  <a:lnTo>
                    <a:pt x="208" y="1832"/>
                  </a:lnTo>
                  <a:lnTo>
                    <a:pt x="235" y="1832"/>
                  </a:lnTo>
                  <a:lnTo>
                    <a:pt x="233" y="1793"/>
                  </a:lnTo>
                  <a:lnTo>
                    <a:pt x="240" y="1782"/>
                  </a:lnTo>
                  <a:lnTo>
                    <a:pt x="257" y="1812"/>
                  </a:lnTo>
                  <a:lnTo>
                    <a:pt x="280" y="1821"/>
                  </a:lnTo>
                  <a:lnTo>
                    <a:pt x="305" y="1835"/>
                  </a:lnTo>
                  <a:lnTo>
                    <a:pt x="314" y="1832"/>
                  </a:lnTo>
                  <a:lnTo>
                    <a:pt x="307" y="1804"/>
                  </a:lnTo>
                  <a:lnTo>
                    <a:pt x="339" y="1786"/>
                  </a:lnTo>
                  <a:lnTo>
                    <a:pt x="364" y="1779"/>
                  </a:lnTo>
                  <a:lnTo>
                    <a:pt x="386" y="1779"/>
                  </a:lnTo>
                  <a:lnTo>
                    <a:pt x="416" y="1771"/>
                  </a:lnTo>
                  <a:lnTo>
                    <a:pt x="439" y="1763"/>
                  </a:lnTo>
                  <a:lnTo>
                    <a:pt x="448" y="1738"/>
                  </a:lnTo>
                  <a:lnTo>
                    <a:pt x="462" y="1724"/>
                  </a:lnTo>
                  <a:lnTo>
                    <a:pt x="482" y="1708"/>
                  </a:lnTo>
                  <a:lnTo>
                    <a:pt x="498" y="1699"/>
                  </a:lnTo>
                  <a:lnTo>
                    <a:pt x="540" y="1688"/>
                  </a:lnTo>
                  <a:lnTo>
                    <a:pt x="570" y="1665"/>
                  </a:lnTo>
                  <a:lnTo>
                    <a:pt x="604" y="1654"/>
                  </a:lnTo>
                  <a:lnTo>
                    <a:pt x="609" y="1615"/>
                  </a:lnTo>
                  <a:lnTo>
                    <a:pt x="694" y="1574"/>
                  </a:lnTo>
                  <a:lnTo>
                    <a:pt x="736" y="1545"/>
                  </a:lnTo>
                  <a:lnTo>
                    <a:pt x="761" y="1510"/>
                  </a:lnTo>
                  <a:lnTo>
                    <a:pt x="786" y="1496"/>
                  </a:lnTo>
                  <a:lnTo>
                    <a:pt x="801" y="1474"/>
                  </a:lnTo>
                  <a:lnTo>
                    <a:pt x="795" y="1446"/>
                  </a:lnTo>
                  <a:lnTo>
                    <a:pt x="762" y="1436"/>
                  </a:lnTo>
                  <a:lnTo>
                    <a:pt x="767" y="1411"/>
                  </a:lnTo>
                  <a:lnTo>
                    <a:pt x="788" y="1388"/>
                  </a:lnTo>
                  <a:lnTo>
                    <a:pt x="809" y="1371"/>
                  </a:lnTo>
                  <a:lnTo>
                    <a:pt x="840" y="1356"/>
                  </a:lnTo>
                  <a:lnTo>
                    <a:pt x="854" y="1343"/>
                  </a:lnTo>
                  <a:lnTo>
                    <a:pt x="856" y="1328"/>
                  </a:lnTo>
                  <a:lnTo>
                    <a:pt x="849" y="1307"/>
                  </a:lnTo>
                  <a:lnTo>
                    <a:pt x="852" y="1299"/>
                  </a:lnTo>
                  <a:lnTo>
                    <a:pt x="867" y="1299"/>
                  </a:lnTo>
                  <a:lnTo>
                    <a:pt x="874" y="1274"/>
                  </a:lnTo>
                  <a:lnTo>
                    <a:pt x="885" y="1250"/>
                  </a:lnTo>
                  <a:lnTo>
                    <a:pt x="915" y="1224"/>
                  </a:lnTo>
                  <a:lnTo>
                    <a:pt x="945" y="1203"/>
                  </a:lnTo>
                  <a:lnTo>
                    <a:pt x="977" y="1189"/>
                  </a:lnTo>
                  <a:lnTo>
                    <a:pt x="1019" y="1205"/>
                  </a:lnTo>
                  <a:lnTo>
                    <a:pt x="1041" y="1210"/>
                  </a:lnTo>
                  <a:lnTo>
                    <a:pt x="1053" y="1230"/>
                  </a:lnTo>
                  <a:lnTo>
                    <a:pt x="971" y="1218"/>
                  </a:lnTo>
                  <a:lnTo>
                    <a:pt x="947" y="1248"/>
                  </a:lnTo>
                  <a:lnTo>
                    <a:pt x="934" y="1296"/>
                  </a:lnTo>
                  <a:lnTo>
                    <a:pt x="923" y="1325"/>
                  </a:lnTo>
                  <a:lnTo>
                    <a:pt x="903" y="1360"/>
                  </a:lnTo>
                  <a:lnTo>
                    <a:pt x="908" y="1374"/>
                  </a:lnTo>
                  <a:lnTo>
                    <a:pt x="934" y="1374"/>
                  </a:lnTo>
                  <a:lnTo>
                    <a:pt x="915" y="1396"/>
                  </a:lnTo>
                  <a:lnTo>
                    <a:pt x="892" y="1406"/>
                  </a:lnTo>
                  <a:lnTo>
                    <a:pt x="895" y="1417"/>
                  </a:lnTo>
                  <a:lnTo>
                    <a:pt x="905" y="1429"/>
                  </a:lnTo>
                  <a:lnTo>
                    <a:pt x="924" y="1422"/>
                  </a:lnTo>
                  <a:lnTo>
                    <a:pt x="956" y="1416"/>
                  </a:lnTo>
                  <a:lnTo>
                    <a:pt x="990" y="1391"/>
                  </a:lnTo>
                  <a:lnTo>
                    <a:pt x="995" y="1381"/>
                  </a:lnTo>
                  <a:lnTo>
                    <a:pt x="1031" y="1367"/>
                  </a:lnTo>
                  <a:lnTo>
                    <a:pt x="1039" y="1335"/>
                  </a:lnTo>
                  <a:lnTo>
                    <a:pt x="1070" y="1336"/>
                  </a:lnTo>
                  <a:lnTo>
                    <a:pt x="1091" y="1335"/>
                  </a:lnTo>
                  <a:lnTo>
                    <a:pt x="1116" y="1314"/>
                  </a:lnTo>
                  <a:lnTo>
                    <a:pt x="1123" y="1274"/>
                  </a:lnTo>
                  <a:lnTo>
                    <a:pt x="1105" y="1255"/>
                  </a:lnTo>
                  <a:lnTo>
                    <a:pt x="1114" y="1223"/>
                  </a:lnTo>
                  <a:lnTo>
                    <a:pt x="1127" y="1210"/>
                  </a:lnTo>
                  <a:lnTo>
                    <a:pt x="1155" y="1214"/>
                  </a:lnTo>
                  <a:lnTo>
                    <a:pt x="1188" y="1214"/>
                  </a:lnTo>
                  <a:lnTo>
                    <a:pt x="1195" y="1210"/>
                  </a:lnTo>
                  <a:lnTo>
                    <a:pt x="1212" y="1199"/>
                  </a:lnTo>
                  <a:lnTo>
                    <a:pt x="1213" y="1231"/>
                  </a:lnTo>
                  <a:lnTo>
                    <a:pt x="1230" y="1241"/>
                  </a:lnTo>
                  <a:lnTo>
                    <a:pt x="1241" y="1241"/>
                  </a:lnTo>
                  <a:lnTo>
                    <a:pt x="1225" y="1256"/>
                  </a:lnTo>
                  <a:lnTo>
                    <a:pt x="1207" y="1277"/>
                  </a:lnTo>
                  <a:lnTo>
                    <a:pt x="1178" y="1306"/>
                  </a:lnTo>
                  <a:lnTo>
                    <a:pt x="1155" y="1320"/>
                  </a:lnTo>
                  <a:lnTo>
                    <a:pt x="1178" y="1328"/>
                  </a:lnTo>
                  <a:lnTo>
                    <a:pt x="1188" y="1317"/>
                  </a:lnTo>
                  <a:lnTo>
                    <a:pt x="1207" y="1296"/>
                  </a:lnTo>
                  <a:lnTo>
                    <a:pt x="1225" y="1286"/>
                  </a:lnTo>
                  <a:lnTo>
                    <a:pt x="1248" y="1270"/>
                  </a:lnTo>
                  <a:lnTo>
                    <a:pt x="1262" y="1270"/>
                  </a:lnTo>
                  <a:lnTo>
                    <a:pt x="1282" y="1270"/>
                  </a:lnTo>
                  <a:lnTo>
                    <a:pt x="1302" y="1278"/>
                  </a:lnTo>
                  <a:lnTo>
                    <a:pt x="1324" y="1295"/>
                  </a:lnTo>
                  <a:lnTo>
                    <a:pt x="1339" y="1286"/>
                  </a:lnTo>
                  <a:lnTo>
                    <a:pt x="1331" y="1324"/>
                  </a:lnTo>
                  <a:lnTo>
                    <a:pt x="1370" y="1313"/>
                  </a:lnTo>
                  <a:lnTo>
                    <a:pt x="1434" y="1299"/>
                  </a:lnTo>
                  <a:lnTo>
                    <a:pt x="1492" y="1304"/>
                  </a:lnTo>
                  <a:lnTo>
                    <a:pt x="1525" y="1314"/>
                  </a:lnTo>
                  <a:lnTo>
                    <a:pt x="1554" y="1317"/>
                  </a:lnTo>
                  <a:lnTo>
                    <a:pt x="1610" y="1318"/>
                  </a:lnTo>
                  <a:lnTo>
                    <a:pt x="1622" y="1307"/>
                  </a:lnTo>
                  <a:lnTo>
                    <a:pt x="1622" y="1341"/>
                  </a:lnTo>
                  <a:lnTo>
                    <a:pt x="1649" y="1370"/>
                  </a:lnTo>
                  <a:lnTo>
                    <a:pt x="1693" y="1377"/>
                  </a:lnTo>
                  <a:lnTo>
                    <a:pt x="1710" y="1371"/>
                  </a:lnTo>
                  <a:lnTo>
                    <a:pt x="1742" y="1411"/>
                  </a:lnTo>
                  <a:lnTo>
                    <a:pt x="1793" y="1459"/>
                  </a:lnTo>
                  <a:lnTo>
                    <a:pt x="1817" y="1468"/>
                  </a:lnTo>
                  <a:lnTo>
                    <a:pt x="1829" y="1447"/>
                  </a:lnTo>
                  <a:lnTo>
                    <a:pt x="1829" y="1479"/>
                  </a:lnTo>
                  <a:lnTo>
                    <a:pt x="1872" y="1532"/>
                  </a:lnTo>
                  <a:lnTo>
                    <a:pt x="1892" y="1547"/>
                  </a:lnTo>
                  <a:lnTo>
                    <a:pt x="1904" y="1581"/>
                  </a:lnTo>
                  <a:lnTo>
                    <a:pt x="1914" y="1585"/>
                  </a:lnTo>
                  <a:lnTo>
                    <a:pt x="1923" y="1554"/>
                  </a:lnTo>
                  <a:lnTo>
                    <a:pt x="1958" y="1602"/>
                  </a:lnTo>
                  <a:lnTo>
                    <a:pt x="1985" y="1658"/>
                  </a:lnTo>
                  <a:lnTo>
                    <a:pt x="2004" y="1660"/>
                  </a:lnTo>
                  <a:lnTo>
                    <a:pt x="1985" y="1613"/>
                  </a:lnTo>
                  <a:lnTo>
                    <a:pt x="1979" y="1575"/>
                  </a:lnTo>
                  <a:lnTo>
                    <a:pt x="1982" y="1564"/>
                  </a:lnTo>
                  <a:lnTo>
                    <a:pt x="1994" y="1554"/>
                  </a:lnTo>
                  <a:lnTo>
                    <a:pt x="2014" y="1532"/>
                  </a:lnTo>
                  <a:lnTo>
                    <a:pt x="2025" y="1510"/>
                  </a:lnTo>
                  <a:lnTo>
                    <a:pt x="2033" y="1503"/>
                  </a:lnTo>
                  <a:lnTo>
                    <a:pt x="2048" y="1535"/>
                  </a:lnTo>
                  <a:lnTo>
                    <a:pt x="2033" y="1554"/>
                  </a:lnTo>
                  <a:lnTo>
                    <a:pt x="2033" y="1554"/>
                  </a:lnTo>
                  <a:lnTo>
                    <a:pt x="2030" y="1560"/>
                  </a:lnTo>
                  <a:lnTo>
                    <a:pt x="2026" y="1564"/>
                  </a:lnTo>
                  <a:lnTo>
                    <a:pt x="2022" y="1567"/>
                  </a:lnTo>
                  <a:lnTo>
                    <a:pt x="2022" y="1567"/>
                  </a:lnTo>
                  <a:lnTo>
                    <a:pt x="2012" y="1574"/>
                  </a:lnTo>
                  <a:lnTo>
                    <a:pt x="2007" y="1577"/>
                  </a:lnTo>
                  <a:lnTo>
                    <a:pt x="2007" y="1577"/>
                  </a:lnTo>
                  <a:lnTo>
                    <a:pt x="2008" y="1581"/>
                  </a:lnTo>
                  <a:lnTo>
                    <a:pt x="2010" y="1592"/>
                  </a:lnTo>
                  <a:lnTo>
                    <a:pt x="2010" y="1592"/>
                  </a:lnTo>
                  <a:lnTo>
                    <a:pt x="2012" y="1603"/>
                  </a:lnTo>
                  <a:lnTo>
                    <a:pt x="2015" y="1607"/>
                  </a:lnTo>
                  <a:lnTo>
                    <a:pt x="2015" y="1607"/>
                  </a:lnTo>
                  <a:lnTo>
                    <a:pt x="2018" y="1611"/>
                  </a:lnTo>
                  <a:lnTo>
                    <a:pt x="2019" y="1615"/>
                  </a:lnTo>
                  <a:lnTo>
                    <a:pt x="2021" y="1622"/>
                  </a:lnTo>
                  <a:lnTo>
                    <a:pt x="2021" y="1622"/>
                  </a:lnTo>
                  <a:lnTo>
                    <a:pt x="2022" y="1646"/>
                  </a:lnTo>
                  <a:lnTo>
                    <a:pt x="2022" y="1646"/>
                  </a:lnTo>
                  <a:lnTo>
                    <a:pt x="2025" y="1651"/>
                  </a:lnTo>
                  <a:lnTo>
                    <a:pt x="2026" y="1657"/>
                  </a:lnTo>
                  <a:lnTo>
                    <a:pt x="2026" y="1661"/>
                  </a:lnTo>
                  <a:lnTo>
                    <a:pt x="2026" y="1661"/>
                  </a:lnTo>
                  <a:lnTo>
                    <a:pt x="2028" y="1671"/>
                  </a:lnTo>
                  <a:lnTo>
                    <a:pt x="2028" y="1676"/>
                  </a:lnTo>
                  <a:lnTo>
                    <a:pt x="2036" y="1667"/>
                  </a:lnTo>
                  <a:lnTo>
                    <a:pt x="2048" y="1656"/>
                  </a:lnTo>
                  <a:lnTo>
                    <a:pt x="2048" y="1628"/>
                  </a:lnTo>
                  <a:lnTo>
                    <a:pt x="2048" y="1618"/>
                  </a:lnTo>
                  <a:lnTo>
                    <a:pt x="2058" y="1608"/>
                  </a:lnTo>
                  <a:lnTo>
                    <a:pt x="2084" y="1613"/>
                  </a:lnTo>
                  <a:lnTo>
                    <a:pt x="2066" y="1640"/>
                  </a:lnTo>
                  <a:lnTo>
                    <a:pt x="2064" y="1654"/>
                  </a:lnTo>
                  <a:lnTo>
                    <a:pt x="2068" y="1665"/>
                  </a:lnTo>
                  <a:lnTo>
                    <a:pt x="2084" y="1685"/>
                  </a:lnTo>
                  <a:lnTo>
                    <a:pt x="2073" y="1711"/>
                  </a:lnTo>
                  <a:lnTo>
                    <a:pt x="2104" y="1701"/>
                  </a:lnTo>
                  <a:lnTo>
                    <a:pt x="2114" y="1726"/>
                  </a:lnTo>
                  <a:lnTo>
                    <a:pt x="2087" y="1733"/>
                  </a:lnTo>
                  <a:lnTo>
                    <a:pt x="2079" y="1758"/>
                  </a:lnTo>
                  <a:lnTo>
                    <a:pt x="2094" y="1758"/>
                  </a:lnTo>
                  <a:lnTo>
                    <a:pt x="2114" y="1751"/>
                  </a:lnTo>
                  <a:lnTo>
                    <a:pt x="2132" y="1778"/>
                  </a:lnTo>
                  <a:lnTo>
                    <a:pt x="2158" y="1803"/>
                  </a:lnTo>
                  <a:lnTo>
                    <a:pt x="2172" y="1804"/>
                  </a:lnTo>
                  <a:lnTo>
                    <a:pt x="2180" y="1789"/>
                  </a:lnTo>
                  <a:lnTo>
                    <a:pt x="2180" y="1764"/>
                  </a:lnTo>
                  <a:lnTo>
                    <a:pt x="2189" y="1789"/>
                  </a:lnTo>
                  <a:lnTo>
                    <a:pt x="2204" y="1785"/>
                  </a:lnTo>
                  <a:lnTo>
                    <a:pt x="2204" y="1772"/>
                  </a:lnTo>
                  <a:lnTo>
                    <a:pt x="2195" y="1740"/>
                  </a:lnTo>
                  <a:lnTo>
                    <a:pt x="2186" y="1726"/>
                  </a:lnTo>
                  <a:lnTo>
                    <a:pt x="2173" y="1713"/>
                  </a:lnTo>
                  <a:lnTo>
                    <a:pt x="2170" y="1701"/>
                  </a:lnTo>
                  <a:lnTo>
                    <a:pt x="2152" y="1682"/>
                  </a:lnTo>
                  <a:lnTo>
                    <a:pt x="2121" y="1660"/>
                  </a:lnTo>
                  <a:lnTo>
                    <a:pt x="2114" y="1654"/>
                  </a:lnTo>
                  <a:lnTo>
                    <a:pt x="2100" y="1638"/>
                  </a:lnTo>
                  <a:lnTo>
                    <a:pt x="2134" y="1636"/>
                  </a:lnTo>
                  <a:lnTo>
                    <a:pt x="2172" y="1664"/>
                  </a:lnTo>
                  <a:lnTo>
                    <a:pt x="2182" y="1679"/>
                  </a:lnTo>
                  <a:lnTo>
                    <a:pt x="2193" y="1692"/>
                  </a:lnTo>
                  <a:lnTo>
                    <a:pt x="2204" y="1715"/>
                  </a:lnTo>
                  <a:lnTo>
                    <a:pt x="2204" y="1733"/>
                  </a:lnTo>
                  <a:lnTo>
                    <a:pt x="2233" y="1740"/>
                  </a:lnTo>
                  <a:lnTo>
                    <a:pt x="2245" y="1750"/>
                  </a:lnTo>
                  <a:lnTo>
                    <a:pt x="2255" y="1749"/>
                  </a:lnTo>
                  <a:lnTo>
                    <a:pt x="2241" y="1722"/>
                  </a:lnTo>
                  <a:lnTo>
                    <a:pt x="2255" y="1715"/>
                  </a:lnTo>
                  <a:lnTo>
                    <a:pt x="2270" y="1739"/>
                  </a:lnTo>
                  <a:lnTo>
                    <a:pt x="2281" y="1753"/>
                  </a:lnTo>
                  <a:lnTo>
                    <a:pt x="2302" y="1740"/>
                  </a:lnTo>
                  <a:lnTo>
                    <a:pt x="2302" y="1701"/>
                  </a:lnTo>
                  <a:lnTo>
                    <a:pt x="2302" y="1679"/>
                  </a:lnTo>
                  <a:lnTo>
                    <a:pt x="2302" y="1661"/>
                  </a:lnTo>
                  <a:lnTo>
                    <a:pt x="2294" y="1618"/>
                  </a:lnTo>
                  <a:lnTo>
                    <a:pt x="2294" y="1604"/>
                  </a:lnTo>
                  <a:lnTo>
                    <a:pt x="2269" y="1588"/>
                  </a:lnTo>
                  <a:lnTo>
                    <a:pt x="2212" y="1567"/>
                  </a:lnTo>
                  <a:lnTo>
                    <a:pt x="2182" y="1564"/>
                  </a:lnTo>
                  <a:lnTo>
                    <a:pt x="2152" y="1561"/>
                  </a:lnTo>
                  <a:lnTo>
                    <a:pt x="2107" y="1495"/>
                  </a:lnTo>
                  <a:lnTo>
                    <a:pt x="2033" y="1420"/>
                  </a:lnTo>
                  <a:lnTo>
                    <a:pt x="1996" y="1377"/>
                  </a:lnTo>
                  <a:lnTo>
                    <a:pt x="1944" y="1327"/>
                  </a:lnTo>
                  <a:lnTo>
                    <a:pt x="1893" y="1288"/>
                  </a:lnTo>
                  <a:lnTo>
                    <a:pt x="1851" y="1271"/>
                  </a:lnTo>
                  <a:lnTo>
                    <a:pt x="1826" y="1285"/>
                  </a:lnTo>
                  <a:lnTo>
                    <a:pt x="1806" y="1307"/>
                  </a:lnTo>
                  <a:lnTo>
                    <a:pt x="1786" y="1354"/>
                  </a:lnTo>
                  <a:lnTo>
                    <a:pt x="1758" y="1379"/>
                  </a:lnTo>
                  <a:lnTo>
                    <a:pt x="1707" y="1323"/>
                  </a:lnTo>
                  <a:lnTo>
                    <a:pt x="1645" y="1282"/>
                  </a:lnTo>
                  <a:lnTo>
                    <a:pt x="1631" y="1263"/>
                  </a:lnTo>
                  <a:lnTo>
                    <a:pt x="1631" y="1246"/>
                  </a:lnTo>
                  <a:lnTo>
                    <a:pt x="1593" y="1248"/>
                  </a:lnTo>
                  <a:lnTo>
                    <a:pt x="1585" y="1274"/>
                  </a:lnTo>
                  <a:lnTo>
                    <a:pt x="1540" y="1274"/>
                  </a:lnTo>
                  <a:lnTo>
                    <a:pt x="1524" y="1248"/>
                  </a:lnTo>
                  <a:lnTo>
                    <a:pt x="1461" y="755"/>
                  </a:lnTo>
                  <a:lnTo>
                    <a:pt x="1404" y="343"/>
                  </a:lnTo>
                  <a:lnTo>
                    <a:pt x="1384" y="1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D5EA366-4452-9C4E-B470-491767EA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098" y="5139971"/>
              <a:ext cx="113470" cy="146213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44" y="236"/>
                </a:cxn>
                <a:cxn ang="0">
                  <a:pos x="51" y="215"/>
                </a:cxn>
                <a:cxn ang="0">
                  <a:pos x="51" y="207"/>
                </a:cxn>
                <a:cxn ang="0">
                  <a:pos x="61" y="189"/>
                </a:cxn>
                <a:cxn ang="0">
                  <a:pos x="76" y="169"/>
                </a:cxn>
                <a:cxn ang="0">
                  <a:pos x="82" y="160"/>
                </a:cxn>
                <a:cxn ang="0">
                  <a:pos x="85" y="155"/>
                </a:cxn>
                <a:cxn ang="0">
                  <a:pos x="98" y="176"/>
                </a:cxn>
                <a:cxn ang="0">
                  <a:pos x="112" y="165"/>
                </a:cxn>
                <a:cxn ang="0">
                  <a:pos x="112" y="160"/>
                </a:cxn>
                <a:cxn ang="0">
                  <a:pos x="112" y="143"/>
                </a:cxn>
                <a:cxn ang="0">
                  <a:pos x="125" y="132"/>
                </a:cxn>
                <a:cxn ang="0">
                  <a:pos x="129" y="132"/>
                </a:cxn>
                <a:cxn ang="0">
                  <a:pos x="146" y="125"/>
                </a:cxn>
                <a:cxn ang="0">
                  <a:pos x="154" y="125"/>
                </a:cxn>
                <a:cxn ang="0">
                  <a:pos x="165" y="117"/>
                </a:cxn>
                <a:cxn ang="0">
                  <a:pos x="165" y="108"/>
                </a:cxn>
                <a:cxn ang="0">
                  <a:pos x="147" y="79"/>
                </a:cxn>
                <a:cxn ang="0">
                  <a:pos x="140" y="79"/>
                </a:cxn>
                <a:cxn ang="0">
                  <a:pos x="136" y="79"/>
                </a:cxn>
                <a:cxn ang="0">
                  <a:pos x="136" y="64"/>
                </a:cxn>
                <a:cxn ang="0">
                  <a:pos x="137" y="58"/>
                </a:cxn>
                <a:cxn ang="0">
                  <a:pos x="157" y="44"/>
                </a:cxn>
                <a:cxn ang="0">
                  <a:pos x="165" y="44"/>
                </a:cxn>
                <a:cxn ang="0">
                  <a:pos x="191" y="39"/>
                </a:cxn>
                <a:cxn ang="0">
                  <a:pos x="161" y="14"/>
                </a:cxn>
                <a:cxn ang="0">
                  <a:pos x="143" y="0"/>
                </a:cxn>
                <a:cxn ang="0">
                  <a:pos x="123" y="14"/>
                </a:cxn>
                <a:cxn ang="0">
                  <a:pos x="104" y="35"/>
                </a:cxn>
                <a:cxn ang="0">
                  <a:pos x="105" y="44"/>
                </a:cxn>
                <a:cxn ang="0">
                  <a:pos x="111" y="60"/>
                </a:cxn>
                <a:cxn ang="0">
                  <a:pos x="112" y="69"/>
                </a:cxn>
                <a:cxn ang="0">
                  <a:pos x="112" y="76"/>
                </a:cxn>
                <a:cxn ang="0">
                  <a:pos x="105" y="83"/>
                </a:cxn>
                <a:cxn ang="0">
                  <a:pos x="96" y="87"/>
                </a:cxn>
                <a:cxn ang="0">
                  <a:pos x="78" y="76"/>
                </a:cxn>
                <a:cxn ang="0">
                  <a:pos x="61" y="79"/>
                </a:cxn>
                <a:cxn ang="0">
                  <a:pos x="72" y="99"/>
                </a:cxn>
                <a:cxn ang="0">
                  <a:pos x="76" y="118"/>
                </a:cxn>
                <a:cxn ang="0">
                  <a:pos x="75" y="139"/>
                </a:cxn>
                <a:cxn ang="0">
                  <a:pos x="65" y="118"/>
                </a:cxn>
                <a:cxn ang="0">
                  <a:pos x="51" y="103"/>
                </a:cxn>
                <a:cxn ang="0">
                  <a:pos x="43" y="99"/>
                </a:cxn>
                <a:cxn ang="0">
                  <a:pos x="28" y="110"/>
                </a:cxn>
                <a:cxn ang="0">
                  <a:pos x="25" y="118"/>
                </a:cxn>
                <a:cxn ang="0">
                  <a:pos x="11" y="129"/>
                </a:cxn>
                <a:cxn ang="0">
                  <a:pos x="14" y="164"/>
                </a:cxn>
                <a:cxn ang="0">
                  <a:pos x="19" y="169"/>
                </a:cxn>
                <a:cxn ang="0">
                  <a:pos x="26" y="176"/>
                </a:cxn>
                <a:cxn ang="0">
                  <a:pos x="33" y="182"/>
                </a:cxn>
                <a:cxn ang="0">
                  <a:pos x="43" y="186"/>
                </a:cxn>
                <a:cxn ang="0">
                  <a:pos x="44" y="200"/>
                </a:cxn>
                <a:cxn ang="0">
                  <a:pos x="42" y="214"/>
                </a:cxn>
                <a:cxn ang="0">
                  <a:pos x="35" y="223"/>
                </a:cxn>
                <a:cxn ang="0">
                  <a:pos x="0" y="236"/>
                </a:cxn>
              </a:cxnLst>
              <a:rect l="0" t="0" r="r" b="b"/>
              <a:pathLst>
                <a:path w="191" h="236">
                  <a:moveTo>
                    <a:pt x="0" y="236"/>
                  </a:moveTo>
                  <a:lnTo>
                    <a:pt x="44" y="236"/>
                  </a:lnTo>
                  <a:lnTo>
                    <a:pt x="51" y="215"/>
                  </a:lnTo>
                  <a:lnTo>
                    <a:pt x="51" y="207"/>
                  </a:lnTo>
                  <a:lnTo>
                    <a:pt x="61" y="189"/>
                  </a:lnTo>
                  <a:lnTo>
                    <a:pt x="76" y="169"/>
                  </a:lnTo>
                  <a:lnTo>
                    <a:pt x="82" y="160"/>
                  </a:lnTo>
                  <a:lnTo>
                    <a:pt x="85" y="155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12" y="160"/>
                  </a:lnTo>
                  <a:lnTo>
                    <a:pt x="112" y="143"/>
                  </a:lnTo>
                  <a:lnTo>
                    <a:pt x="125" y="132"/>
                  </a:lnTo>
                  <a:lnTo>
                    <a:pt x="129" y="132"/>
                  </a:lnTo>
                  <a:lnTo>
                    <a:pt x="146" y="125"/>
                  </a:lnTo>
                  <a:lnTo>
                    <a:pt x="154" y="125"/>
                  </a:lnTo>
                  <a:lnTo>
                    <a:pt x="165" y="117"/>
                  </a:lnTo>
                  <a:lnTo>
                    <a:pt x="165" y="108"/>
                  </a:lnTo>
                  <a:lnTo>
                    <a:pt x="147" y="79"/>
                  </a:lnTo>
                  <a:lnTo>
                    <a:pt x="140" y="79"/>
                  </a:lnTo>
                  <a:lnTo>
                    <a:pt x="136" y="79"/>
                  </a:lnTo>
                  <a:lnTo>
                    <a:pt x="136" y="64"/>
                  </a:lnTo>
                  <a:lnTo>
                    <a:pt x="137" y="58"/>
                  </a:lnTo>
                  <a:lnTo>
                    <a:pt x="157" y="44"/>
                  </a:lnTo>
                  <a:lnTo>
                    <a:pt x="165" y="44"/>
                  </a:lnTo>
                  <a:lnTo>
                    <a:pt x="191" y="39"/>
                  </a:lnTo>
                  <a:lnTo>
                    <a:pt x="161" y="14"/>
                  </a:lnTo>
                  <a:lnTo>
                    <a:pt x="143" y="0"/>
                  </a:lnTo>
                  <a:lnTo>
                    <a:pt x="123" y="14"/>
                  </a:lnTo>
                  <a:lnTo>
                    <a:pt x="104" y="35"/>
                  </a:lnTo>
                  <a:lnTo>
                    <a:pt x="105" y="44"/>
                  </a:lnTo>
                  <a:lnTo>
                    <a:pt x="111" y="60"/>
                  </a:lnTo>
                  <a:lnTo>
                    <a:pt x="112" y="69"/>
                  </a:lnTo>
                  <a:lnTo>
                    <a:pt x="112" y="76"/>
                  </a:lnTo>
                  <a:lnTo>
                    <a:pt x="105" y="83"/>
                  </a:lnTo>
                  <a:lnTo>
                    <a:pt x="96" y="87"/>
                  </a:lnTo>
                  <a:lnTo>
                    <a:pt x="78" y="76"/>
                  </a:lnTo>
                  <a:lnTo>
                    <a:pt x="61" y="79"/>
                  </a:lnTo>
                  <a:lnTo>
                    <a:pt x="72" y="99"/>
                  </a:lnTo>
                  <a:lnTo>
                    <a:pt x="76" y="118"/>
                  </a:lnTo>
                  <a:lnTo>
                    <a:pt x="75" y="139"/>
                  </a:lnTo>
                  <a:lnTo>
                    <a:pt x="65" y="118"/>
                  </a:lnTo>
                  <a:lnTo>
                    <a:pt x="51" y="103"/>
                  </a:lnTo>
                  <a:lnTo>
                    <a:pt x="43" y="99"/>
                  </a:lnTo>
                  <a:lnTo>
                    <a:pt x="28" y="110"/>
                  </a:lnTo>
                  <a:lnTo>
                    <a:pt x="25" y="118"/>
                  </a:lnTo>
                  <a:lnTo>
                    <a:pt x="11" y="129"/>
                  </a:lnTo>
                  <a:lnTo>
                    <a:pt x="14" y="164"/>
                  </a:lnTo>
                  <a:lnTo>
                    <a:pt x="19" y="169"/>
                  </a:lnTo>
                  <a:lnTo>
                    <a:pt x="26" y="176"/>
                  </a:lnTo>
                  <a:lnTo>
                    <a:pt x="33" y="182"/>
                  </a:lnTo>
                  <a:lnTo>
                    <a:pt x="43" y="186"/>
                  </a:lnTo>
                  <a:lnTo>
                    <a:pt x="44" y="200"/>
                  </a:lnTo>
                  <a:lnTo>
                    <a:pt x="42" y="214"/>
                  </a:lnTo>
                  <a:lnTo>
                    <a:pt x="35" y="223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7EDA4E3-C983-E24E-B6D8-3C57813A3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89" y="4930830"/>
              <a:ext cx="51415" cy="4441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4" y="52"/>
                </a:cxn>
                <a:cxn ang="0">
                  <a:pos x="49" y="70"/>
                </a:cxn>
                <a:cxn ang="0">
                  <a:pos x="64" y="70"/>
                </a:cxn>
                <a:cxn ang="0">
                  <a:pos x="78" y="70"/>
                </a:cxn>
                <a:cxn ang="0">
                  <a:pos x="86" y="50"/>
                </a:cxn>
                <a:cxn ang="0">
                  <a:pos x="86" y="39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3" y="11"/>
                </a:cxn>
                <a:cxn ang="0">
                  <a:pos x="24" y="11"/>
                </a:cxn>
                <a:cxn ang="0">
                  <a:pos x="0" y="29"/>
                </a:cxn>
              </a:cxnLst>
              <a:rect l="0" t="0" r="r" b="b"/>
              <a:pathLst>
                <a:path w="86" h="70">
                  <a:moveTo>
                    <a:pt x="0" y="29"/>
                  </a:moveTo>
                  <a:lnTo>
                    <a:pt x="24" y="52"/>
                  </a:lnTo>
                  <a:lnTo>
                    <a:pt x="49" y="70"/>
                  </a:lnTo>
                  <a:lnTo>
                    <a:pt x="64" y="70"/>
                  </a:lnTo>
                  <a:lnTo>
                    <a:pt x="78" y="70"/>
                  </a:lnTo>
                  <a:lnTo>
                    <a:pt x="86" y="50"/>
                  </a:lnTo>
                  <a:lnTo>
                    <a:pt x="86" y="39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3" y="11"/>
                  </a:lnTo>
                  <a:lnTo>
                    <a:pt x="24" y="1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35AAE76-2E70-E040-9099-DFF2A658D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716" y="4643954"/>
              <a:ext cx="81556" cy="79584"/>
            </a:xfrm>
            <a:custGeom>
              <a:avLst/>
              <a:gdLst/>
              <a:ahLst/>
              <a:cxnLst>
                <a:cxn ang="0">
                  <a:pos x="101" y="118"/>
                </a:cxn>
                <a:cxn ang="0">
                  <a:pos x="126" y="118"/>
                </a:cxn>
                <a:cxn ang="0">
                  <a:pos x="139" y="118"/>
                </a:cxn>
                <a:cxn ang="0">
                  <a:pos x="119" y="85"/>
                </a:cxn>
                <a:cxn ang="0">
                  <a:pos x="101" y="67"/>
                </a:cxn>
                <a:cxn ang="0">
                  <a:pos x="87" y="55"/>
                </a:cxn>
                <a:cxn ang="0">
                  <a:pos x="87" y="43"/>
                </a:cxn>
                <a:cxn ang="0">
                  <a:pos x="77" y="35"/>
                </a:cxn>
                <a:cxn ang="0">
                  <a:pos x="51" y="35"/>
                </a:cxn>
                <a:cxn ang="0">
                  <a:pos x="26" y="26"/>
                </a:cxn>
                <a:cxn ang="0">
                  <a:pos x="19" y="17"/>
                </a:cxn>
                <a:cxn ang="0">
                  <a:pos x="14" y="0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4" y="40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9" y="57"/>
                </a:cxn>
                <a:cxn ang="0">
                  <a:pos x="9" y="57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58"/>
                </a:cxn>
                <a:cxn ang="0">
                  <a:pos x="14" y="60"/>
                </a:cxn>
                <a:cxn ang="0">
                  <a:pos x="14" y="60"/>
                </a:cxn>
                <a:cxn ang="0">
                  <a:pos x="29" y="61"/>
                </a:cxn>
                <a:cxn ang="0">
                  <a:pos x="29" y="61"/>
                </a:cxn>
                <a:cxn ang="0">
                  <a:pos x="30" y="60"/>
                </a:cxn>
                <a:cxn ang="0">
                  <a:pos x="30" y="60"/>
                </a:cxn>
                <a:cxn ang="0">
                  <a:pos x="33" y="60"/>
                </a:cxn>
                <a:cxn ang="0">
                  <a:pos x="33" y="60"/>
                </a:cxn>
                <a:cxn ang="0">
                  <a:pos x="44" y="62"/>
                </a:cxn>
                <a:cxn ang="0">
                  <a:pos x="50" y="62"/>
                </a:cxn>
                <a:cxn ang="0">
                  <a:pos x="53" y="62"/>
                </a:cxn>
                <a:cxn ang="0">
                  <a:pos x="61" y="69"/>
                </a:cxn>
                <a:cxn ang="0">
                  <a:pos x="66" y="79"/>
                </a:cxn>
                <a:cxn ang="0">
                  <a:pos x="75" y="108"/>
                </a:cxn>
                <a:cxn ang="0">
                  <a:pos x="93" y="128"/>
                </a:cxn>
                <a:cxn ang="0">
                  <a:pos x="101" y="118"/>
                </a:cxn>
              </a:cxnLst>
              <a:rect l="0" t="0" r="r" b="b"/>
              <a:pathLst>
                <a:path w="139" h="128">
                  <a:moveTo>
                    <a:pt x="101" y="118"/>
                  </a:moveTo>
                  <a:lnTo>
                    <a:pt x="126" y="118"/>
                  </a:lnTo>
                  <a:lnTo>
                    <a:pt x="139" y="118"/>
                  </a:lnTo>
                  <a:lnTo>
                    <a:pt x="119" y="85"/>
                  </a:lnTo>
                  <a:lnTo>
                    <a:pt x="101" y="67"/>
                  </a:lnTo>
                  <a:lnTo>
                    <a:pt x="87" y="55"/>
                  </a:lnTo>
                  <a:lnTo>
                    <a:pt x="87" y="43"/>
                  </a:lnTo>
                  <a:lnTo>
                    <a:pt x="77" y="35"/>
                  </a:lnTo>
                  <a:lnTo>
                    <a:pt x="51" y="35"/>
                  </a:lnTo>
                  <a:lnTo>
                    <a:pt x="26" y="26"/>
                  </a:lnTo>
                  <a:lnTo>
                    <a:pt x="19" y="17"/>
                  </a:lnTo>
                  <a:lnTo>
                    <a:pt x="14" y="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4" y="40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44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61" y="69"/>
                  </a:lnTo>
                  <a:lnTo>
                    <a:pt x="66" y="79"/>
                  </a:lnTo>
                  <a:lnTo>
                    <a:pt x="75" y="108"/>
                  </a:lnTo>
                  <a:lnTo>
                    <a:pt x="93" y="128"/>
                  </a:lnTo>
                  <a:lnTo>
                    <a:pt x="101" y="1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0801CB5-4796-E04F-9F11-08EB1F23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388" y="4755002"/>
              <a:ext cx="70919" cy="5737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6" y="73"/>
                </a:cxn>
                <a:cxn ang="0">
                  <a:pos x="34" y="73"/>
                </a:cxn>
                <a:cxn ang="0">
                  <a:pos x="59" y="92"/>
                </a:cxn>
                <a:cxn ang="0">
                  <a:pos x="70" y="92"/>
                </a:cxn>
                <a:cxn ang="0">
                  <a:pos x="83" y="92"/>
                </a:cxn>
                <a:cxn ang="0">
                  <a:pos x="98" y="92"/>
                </a:cxn>
                <a:cxn ang="0">
                  <a:pos x="109" y="74"/>
                </a:cxn>
                <a:cxn ang="0">
                  <a:pos x="109" y="66"/>
                </a:cxn>
                <a:cxn ang="0">
                  <a:pos x="120" y="56"/>
                </a:cxn>
                <a:cxn ang="0">
                  <a:pos x="120" y="36"/>
                </a:cxn>
                <a:cxn ang="0">
                  <a:pos x="120" y="30"/>
                </a:cxn>
                <a:cxn ang="0">
                  <a:pos x="102" y="0"/>
                </a:cxn>
                <a:cxn ang="0">
                  <a:pos x="83" y="0"/>
                </a:cxn>
                <a:cxn ang="0">
                  <a:pos x="44" y="0"/>
                </a:cxn>
                <a:cxn ang="0">
                  <a:pos x="29" y="0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56"/>
                </a:cxn>
              </a:cxnLst>
              <a:rect l="0" t="0" r="r" b="b"/>
              <a:pathLst>
                <a:path w="120" h="92">
                  <a:moveTo>
                    <a:pt x="0" y="56"/>
                  </a:moveTo>
                  <a:lnTo>
                    <a:pt x="26" y="73"/>
                  </a:lnTo>
                  <a:lnTo>
                    <a:pt x="34" y="73"/>
                  </a:lnTo>
                  <a:lnTo>
                    <a:pt x="59" y="92"/>
                  </a:lnTo>
                  <a:lnTo>
                    <a:pt x="70" y="92"/>
                  </a:lnTo>
                  <a:lnTo>
                    <a:pt x="83" y="92"/>
                  </a:lnTo>
                  <a:lnTo>
                    <a:pt x="98" y="92"/>
                  </a:lnTo>
                  <a:lnTo>
                    <a:pt x="109" y="74"/>
                  </a:lnTo>
                  <a:lnTo>
                    <a:pt x="109" y="66"/>
                  </a:lnTo>
                  <a:lnTo>
                    <a:pt x="120" y="5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02" y="0"/>
                  </a:lnTo>
                  <a:lnTo>
                    <a:pt x="83" y="0"/>
                  </a:lnTo>
                  <a:lnTo>
                    <a:pt x="44" y="0"/>
                  </a:lnTo>
                  <a:lnTo>
                    <a:pt x="29" y="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CB72DA5-AF99-3847-9417-8BFD67C7F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422" y="4788317"/>
              <a:ext cx="24821" cy="40718"/>
            </a:xfrm>
            <a:custGeom>
              <a:avLst/>
              <a:gdLst/>
              <a:ahLst/>
              <a:cxnLst>
                <a:cxn ang="0">
                  <a:pos x="25" y="68"/>
                </a:cxn>
                <a:cxn ang="0">
                  <a:pos x="25" y="51"/>
                </a:cxn>
                <a:cxn ang="0">
                  <a:pos x="33" y="39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4" y="0"/>
                </a:cxn>
                <a:cxn ang="0">
                  <a:pos x="25" y="14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25" y="68"/>
                </a:cxn>
              </a:cxnLst>
              <a:rect l="0" t="0" r="r" b="b"/>
              <a:pathLst>
                <a:path w="44" h="68">
                  <a:moveTo>
                    <a:pt x="25" y="68"/>
                  </a:moveTo>
                  <a:lnTo>
                    <a:pt x="25" y="51"/>
                  </a:lnTo>
                  <a:lnTo>
                    <a:pt x="33" y="39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0"/>
                  </a:lnTo>
                  <a:lnTo>
                    <a:pt x="25" y="14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5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AF71B62-6029-C04E-A111-AADF6808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009" y="4853096"/>
              <a:ext cx="86875" cy="6847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7" y="21"/>
                </a:cxn>
                <a:cxn ang="0">
                  <a:pos x="32" y="21"/>
                </a:cxn>
                <a:cxn ang="0">
                  <a:pos x="32" y="8"/>
                </a:cxn>
                <a:cxn ang="0">
                  <a:pos x="54" y="0"/>
                </a:cxn>
                <a:cxn ang="0">
                  <a:pos x="74" y="0"/>
                </a:cxn>
                <a:cxn ang="0">
                  <a:pos x="85" y="0"/>
                </a:cxn>
                <a:cxn ang="0">
                  <a:pos x="96" y="10"/>
                </a:cxn>
                <a:cxn ang="0">
                  <a:pos x="106" y="21"/>
                </a:cxn>
                <a:cxn ang="0">
                  <a:pos x="118" y="44"/>
                </a:cxn>
                <a:cxn ang="0">
                  <a:pos x="136" y="44"/>
                </a:cxn>
                <a:cxn ang="0">
                  <a:pos x="149" y="74"/>
                </a:cxn>
                <a:cxn ang="0">
                  <a:pos x="149" y="96"/>
                </a:cxn>
                <a:cxn ang="0">
                  <a:pos x="149" y="111"/>
                </a:cxn>
                <a:cxn ang="0">
                  <a:pos x="131" y="111"/>
                </a:cxn>
                <a:cxn ang="0">
                  <a:pos x="115" y="94"/>
                </a:cxn>
                <a:cxn ang="0">
                  <a:pos x="101" y="82"/>
                </a:cxn>
                <a:cxn ang="0">
                  <a:pos x="74" y="94"/>
                </a:cxn>
                <a:cxn ang="0">
                  <a:pos x="57" y="103"/>
                </a:cxn>
                <a:cxn ang="0">
                  <a:pos x="38" y="89"/>
                </a:cxn>
                <a:cxn ang="0">
                  <a:pos x="27" y="76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0" y="21"/>
                </a:cxn>
              </a:cxnLst>
              <a:rect l="0" t="0" r="r" b="b"/>
              <a:pathLst>
                <a:path w="149" h="111">
                  <a:moveTo>
                    <a:pt x="0" y="21"/>
                  </a:moveTo>
                  <a:lnTo>
                    <a:pt x="17" y="21"/>
                  </a:lnTo>
                  <a:lnTo>
                    <a:pt x="32" y="21"/>
                  </a:lnTo>
                  <a:lnTo>
                    <a:pt x="32" y="8"/>
                  </a:lnTo>
                  <a:lnTo>
                    <a:pt x="54" y="0"/>
                  </a:lnTo>
                  <a:lnTo>
                    <a:pt x="74" y="0"/>
                  </a:lnTo>
                  <a:lnTo>
                    <a:pt x="85" y="0"/>
                  </a:lnTo>
                  <a:lnTo>
                    <a:pt x="96" y="10"/>
                  </a:lnTo>
                  <a:lnTo>
                    <a:pt x="106" y="21"/>
                  </a:lnTo>
                  <a:lnTo>
                    <a:pt x="118" y="44"/>
                  </a:lnTo>
                  <a:lnTo>
                    <a:pt x="136" y="44"/>
                  </a:lnTo>
                  <a:lnTo>
                    <a:pt x="149" y="74"/>
                  </a:lnTo>
                  <a:lnTo>
                    <a:pt x="149" y="96"/>
                  </a:lnTo>
                  <a:lnTo>
                    <a:pt x="149" y="111"/>
                  </a:lnTo>
                  <a:lnTo>
                    <a:pt x="131" y="111"/>
                  </a:lnTo>
                  <a:lnTo>
                    <a:pt x="115" y="94"/>
                  </a:lnTo>
                  <a:lnTo>
                    <a:pt x="101" y="82"/>
                  </a:lnTo>
                  <a:lnTo>
                    <a:pt x="74" y="94"/>
                  </a:lnTo>
                  <a:lnTo>
                    <a:pt x="57" y="103"/>
                  </a:lnTo>
                  <a:lnTo>
                    <a:pt x="38" y="89"/>
                  </a:lnTo>
                  <a:lnTo>
                    <a:pt x="27" y="76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A2A8847-B02E-E941-A3A1-29D4EAA59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48" y="4938233"/>
              <a:ext cx="83329" cy="25911"/>
            </a:xfrm>
            <a:custGeom>
              <a:avLst/>
              <a:gdLst/>
              <a:ahLst/>
              <a:cxnLst>
                <a:cxn ang="0">
                  <a:pos x="22" y="33"/>
                </a:cxn>
                <a:cxn ang="0">
                  <a:pos x="36" y="33"/>
                </a:cxn>
                <a:cxn ang="0">
                  <a:pos x="52" y="33"/>
                </a:cxn>
                <a:cxn ang="0">
                  <a:pos x="62" y="33"/>
                </a:cxn>
                <a:cxn ang="0">
                  <a:pos x="77" y="33"/>
                </a:cxn>
                <a:cxn ang="0">
                  <a:pos x="88" y="33"/>
                </a:cxn>
                <a:cxn ang="0">
                  <a:pos x="99" y="33"/>
                </a:cxn>
                <a:cxn ang="0">
                  <a:pos x="99" y="43"/>
                </a:cxn>
                <a:cxn ang="0">
                  <a:pos x="111" y="38"/>
                </a:cxn>
                <a:cxn ang="0">
                  <a:pos x="140" y="19"/>
                </a:cxn>
                <a:cxn ang="0">
                  <a:pos x="80" y="19"/>
                </a:cxn>
                <a:cxn ang="0">
                  <a:pos x="68" y="0"/>
                </a:cxn>
                <a:cxn ang="0">
                  <a:pos x="4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0" y="29"/>
                </a:cxn>
                <a:cxn ang="0">
                  <a:pos x="22" y="33"/>
                </a:cxn>
              </a:cxnLst>
              <a:rect l="0" t="0" r="r" b="b"/>
              <a:pathLst>
                <a:path w="140" h="43">
                  <a:moveTo>
                    <a:pt x="22" y="33"/>
                  </a:moveTo>
                  <a:lnTo>
                    <a:pt x="36" y="33"/>
                  </a:lnTo>
                  <a:lnTo>
                    <a:pt x="52" y="33"/>
                  </a:lnTo>
                  <a:lnTo>
                    <a:pt x="62" y="33"/>
                  </a:lnTo>
                  <a:lnTo>
                    <a:pt x="77" y="33"/>
                  </a:lnTo>
                  <a:lnTo>
                    <a:pt x="88" y="33"/>
                  </a:lnTo>
                  <a:lnTo>
                    <a:pt x="99" y="33"/>
                  </a:lnTo>
                  <a:lnTo>
                    <a:pt x="99" y="43"/>
                  </a:lnTo>
                  <a:lnTo>
                    <a:pt x="111" y="38"/>
                  </a:lnTo>
                  <a:lnTo>
                    <a:pt x="140" y="19"/>
                  </a:lnTo>
                  <a:lnTo>
                    <a:pt x="80" y="19"/>
                  </a:lnTo>
                  <a:lnTo>
                    <a:pt x="68" y="0"/>
                  </a:lnTo>
                  <a:lnTo>
                    <a:pt x="4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F4916C8-D22D-D045-8C88-E8A79C523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035" y="4980801"/>
              <a:ext cx="28367" cy="35165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48" y="43"/>
                </a:cxn>
                <a:cxn ang="0">
                  <a:pos x="48" y="31"/>
                </a:cxn>
                <a:cxn ang="0">
                  <a:pos x="38" y="16"/>
                </a:cxn>
                <a:cxn ang="0">
                  <a:pos x="28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7"/>
                </a:cxn>
                <a:cxn ang="0">
                  <a:pos x="13" y="28"/>
                </a:cxn>
                <a:cxn ang="0">
                  <a:pos x="13" y="48"/>
                </a:cxn>
                <a:cxn ang="0">
                  <a:pos x="28" y="57"/>
                </a:cxn>
              </a:cxnLst>
              <a:rect l="0" t="0" r="r" b="b"/>
              <a:pathLst>
                <a:path w="48" h="57">
                  <a:moveTo>
                    <a:pt x="28" y="57"/>
                  </a:moveTo>
                  <a:lnTo>
                    <a:pt x="48" y="43"/>
                  </a:lnTo>
                  <a:lnTo>
                    <a:pt x="48" y="31"/>
                  </a:lnTo>
                  <a:lnTo>
                    <a:pt x="38" y="16"/>
                  </a:lnTo>
                  <a:lnTo>
                    <a:pt x="28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3" y="28"/>
                  </a:lnTo>
                  <a:lnTo>
                    <a:pt x="13" y="48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217F405-2CDF-A247-9CAC-33124DEE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42" y="4964144"/>
              <a:ext cx="102832" cy="74032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84" y="121"/>
                </a:cxn>
                <a:cxn ang="0">
                  <a:pos x="123" y="121"/>
                </a:cxn>
                <a:cxn ang="0">
                  <a:pos x="123" y="112"/>
                </a:cxn>
                <a:cxn ang="0">
                  <a:pos x="142" y="112"/>
                </a:cxn>
                <a:cxn ang="0">
                  <a:pos x="157" y="112"/>
                </a:cxn>
                <a:cxn ang="0">
                  <a:pos x="175" y="94"/>
                </a:cxn>
                <a:cxn ang="0">
                  <a:pos x="175" y="65"/>
                </a:cxn>
                <a:cxn ang="0">
                  <a:pos x="136" y="43"/>
                </a:cxn>
                <a:cxn ang="0">
                  <a:pos x="111" y="26"/>
                </a:cxn>
                <a:cxn ang="0">
                  <a:pos x="95" y="26"/>
                </a:cxn>
                <a:cxn ang="0">
                  <a:pos x="68" y="26"/>
                </a:cxn>
                <a:cxn ang="0">
                  <a:pos x="68" y="33"/>
                </a:cxn>
                <a:cxn ang="0">
                  <a:pos x="49" y="26"/>
                </a:cxn>
                <a:cxn ang="0">
                  <a:pos x="36" y="17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0" y="39"/>
                </a:cxn>
                <a:cxn ang="0">
                  <a:pos x="0" y="54"/>
                </a:cxn>
                <a:cxn ang="0">
                  <a:pos x="23" y="60"/>
                </a:cxn>
                <a:cxn ang="0">
                  <a:pos x="53" y="60"/>
                </a:cxn>
                <a:cxn ang="0">
                  <a:pos x="49" y="83"/>
                </a:cxn>
                <a:cxn ang="0">
                  <a:pos x="52" y="107"/>
                </a:cxn>
                <a:cxn ang="0">
                  <a:pos x="60" y="121"/>
                </a:cxn>
                <a:cxn ang="0">
                  <a:pos x="68" y="121"/>
                </a:cxn>
              </a:cxnLst>
              <a:rect l="0" t="0" r="r" b="b"/>
              <a:pathLst>
                <a:path w="175" h="121">
                  <a:moveTo>
                    <a:pt x="68" y="121"/>
                  </a:moveTo>
                  <a:lnTo>
                    <a:pt x="84" y="121"/>
                  </a:lnTo>
                  <a:lnTo>
                    <a:pt x="123" y="121"/>
                  </a:lnTo>
                  <a:lnTo>
                    <a:pt x="123" y="112"/>
                  </a:lnTo>
                  <a:lnTo>
                    <a:pt x="142" y="112"/>
                  </a:lnTo>
                  <a:lnTo>
                    <a:pt x="157" y="112"/>
                  </a:lnTo>
                  <a:lnTo>
                    <a:pt x="175" y="94"/>
                  </a:lnTo>
                  <a:lnTo>
                    <a:pt x="175" y="65"/>
                  </a:lnTo>
                  <a:lnTo>
                    <a:pt x="136" y="43"/>
                  </a:lnTo>
                  <a:lnTo>
                    <a:pt x="111" y="26"/>
                  </a:lnTo>
                  <a:lnTo>
                    <a:pt x="95" y="26"/>
                  </a:lnTo>
                  <a:lnTo>
                    <a:pt x="68" y="26"/>
                  </a:lnTo>
                  <a:lnTo>
                    <a:pt x="68" y="33"/>
                  </a:lnTo>
                  <a:lnTo>
                    <a:pt x="49" y="26"/>
                  </a:lnTo>
                  <a:lnTo>
                    <a:pt x="36" y="1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23" y="60"/>
                  </a:lnTo>
                  <a:lnTo>
                    <a:pt x="53" y="60"/>
                  </a:lnTo>
                  <a:lnTo>
                    <a:pt x="49" y="83"/>
                  </a:lnTo>
                  <a:lnTo>
                    <a:pt x="52" y="107"/>
                  </a:lnTo>
                  <a:lnTo>
                    <a:pt x="60" y="121"/>
                  </a:lnTo>
                  <a:lnTo>
                    <a:pt x="68" y="1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0796C67-445B-7942-99DC-36E01CF0E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510" y="5099253"/>
              <a:ext cx="205664" cy="231351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47" y="23"/>
                </a:cxn>
                <a:cxn ang="0">
                  <a:pos x="47" y="11"/>
                </a:cxn>
                <a:cxn ang="0">
                  <a:pos x="47" y="0"/>
                </a:cxn>
                <a:cxn ang="0">
                  <a:pos x="57" y="0"/>
                </a:cxn>
                <a:cxn ang="0">
                  <a:pos x="76" y="0"/>
                </a:cxn>
                <a:cxn ang="0">
                  <a:pos x="104" y="18"/>
                </a:cxn>
                <a:cxn ang="0">
                  <a:pos x="128" y="41"/>
                </a:cxn>
                <a:cxn ang="0">
                  <a:pos x="128" y="41"/>
                </a:cxn>
                <a:cxn ang="0">
                  <a:pos x="133" y="42"/>
                </a:cxn>
                <a:cxn ang="0">
                  <a:pos x="144" y="43"/>
                </a:cxn>
                <a:cxn ang="0">
                  <a:pos x="144" y="43"/>
                </a:cxn>
                <a:cxn ang="0">
                  <a:pos x="160" y="43"/>
                </a:cxn>
                <a:cxn ang="0">
                  <a:pos x="160" y="43"/>
                </a:cxn>
                <a:cxn ang="0">
                  <a:pos x="183" y="43"/>
                </a:cxn>
                <a:cxn ang="0">
                  <a:pos x="229" y="61"/>
                </a:cxn>
                <a:cxn ang="0">
                  <a:pos x="255" y="88"/>
                </a:cxn>
                <a:cxn ang="0">
                  <a:pos x="255" y="107"/>
                </a:cxn>
                <a:cxn ang="0">
                  <a:pos x="265" y="149"/>
                </a:cxn>
                <a:cxn ang="0">
                  <a:pos x="278" y="149"/>
                </a:cxn>
                <a:cxn ang="0">
                  <a:pos x="287" y="149"/>
                </a:cxn>
                <a:cxn ang="0">
                  <a:pos x="287" y="174"/>
                </a:cxn>
                <a:cxn ang="0">
                  <a:pos x="301" y="174"/>
                </a:cxn>
                <a:cxn ang="0">
                  <a:pos x="319" y="192"/>
                </a:cxn>
                <a:cxn ang="0">
                  <a:pos x="346" y="192"/>
                </a:cxn>
                <a:cxn ang="0">
                  <a:pos x="319" y="227"/>
                </a:cxn>
                <a:cxn ang="0">
                  <a:pos x="302" y="238"/>
                </a:cxn>
                <a:cxn ang="0">
                  <a:pos x="278" y="275"/>
                </a:cxn>
                <a:cxn ang="0">
                  <a:pos x="250" y="286"/>
                </a:cxn>
                <a:cxn ang="0">
                  <a:pos x="197" y="286"/>
                </a:cxn>
                <a:cxn ang="0">
                  <a:pos x="186" y="302"/>
                </a:cxn>
                <a:cxn ang="0">
                  <a:pos x="150" y="302"/>
                </a:cxn>
                <a:cxn ang="0">
                  <a:pos x="139" y="333"/>
                </a:cxn>
                <a:cxn ang="0">
                  <a:pos x="133" y="354"/>
                </a:cxn>
                <a:cxn ang="0">
                  <a:pos x="123" y="365"/>
                </a:cxn>
                <a:cxn ang="0">
                  <a:pos x="115" y="375"/>
                </a:cxn>
                <a:cxn ang="0">
                  <a:pos x="100" y="375"/>
                </a:cxn>
                <a:cxn ang="0">
                  <a:pos x="87" y="353"/>
                </a:cxn>
                <a:cxn ang="0">
                  <a:pos x="55" y="336"/>
                </a:cxn>
                <a:cxn ang="0">
                  <a:pos x="36" y="321"/>
                </a:cxn>
                <a:cxn ang="0">
                  <a:pos x="36" y="310"/>
                </a:cxn>
                <a:cxn ang="0">
                  <a:pos x="36" y="296"/>
                </a:cxn>
                <a:cxn ang="0">
                  <a:pos x="36" y="279"/>
                </a:cxn>
                <a:cxn ang="0">
                  <a:pos x="36" y="265"/>
                </a:cxn>
                <a:cxn ang="0">
                  <a:pos x="36" y="231"/>
                </a:cxn>
                <a:cxn ang="0">
                  <a:pos x="36" y="221"/>
                </a:cxn>
                <a:cxn ang="0">
                  <a:pos x="36" y="200"/>
                </a:cxn>
                <a:cxn ang="0">
                  <a:pos x="15" y="164"/>
                </a:cxn>
                <a:cxn ang="0">
                  <a:pos x="0" y="153"/>
                </a:cxn>
                <a:cxn ang="0">
                  <a:pos x="0" y="135"/>
                </a:cxn>
                <a:cxn ang="0">
                  <a:pos x="0" y="127"/>
                </a:cxn>
                <a:cxn ang="0">
                  <a:pos x="15" y="111"/>
                </a:cxn>
                <a:cxn ang="0">
                  <a:pos x="36" y="103"/>
                </a:cxn>
                <a:cxn ang="0">
                  <a:pos x="57" y="88"/>
                </a:cxn>
                <a:cxn ang="0">
                  <a:pos x="57" y="61"/>
                </a:cxn>
              </a:cxnLst>
              <a:rect l="0" t="0" r="r" b="b"/>
              <a:pathLst>
                <a:path w="346" h="375">
                  <a:moveTo>
                    <a:pt x="57" y="61"/>
                  </a:moveTo>
                  <a:lnTo>
                    <a:pt x="47" y="23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104" y="18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33" y="42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60" y="43"/>
                  </a:lnTo>
                  <a:lnTo>
                    <a:pt x="160" y="43"/>
                  </a:lnTo>
                  <a:lnTo>
                    <a:pt x="183" y="43"/>
                  </a:lnTo>
                  <a:lnTo>
                    <a:pt x="229" y="61"/>
                  </a:lnTo>
                  <a:lnTo>
                    <a:pt x="255" y="88"/>
                  </a:lnTo>
                  <a:lnTo>
                    <a:pt x="255" y="107"/>
                  </a:lnTo>
                  <a:lnTo>
                    <a:pt x="265" y="149"/>
                  </a:lnTo>
                  <a:lnTo>
                    <a:pt x="278" y="149"/>
                  </a:lnTo>
                  <a:lnTo>
                    <a:pt x="287" y="149"/>
                  </a:lnTo>
                  <a:lnTo>
                    <a:pt x="287" y="174"/>
                  </a:lnTo>
                  <a:lnTo>
                    <a:pt x="301" y="174"/>
                  </a:lnTo>
                  <a:lnTo>
                    <a:pt x="319" y="192"/>
                  </a:lnTo>
                  <a:lnTo>
                    <a:pt x="346" y="192"/>
                  </a:lnTo>
                  <a:lnTo>
                    <a:pt x="319" y="227"/>
                  </a:lnTo>
                  <a:lnTo>
                    <a:pt x="302" y="238"/>
                  </a:lnTo>
                  <a:lnTo>
                    <a:pt x="278" y="275"/>
                  </a:lnTo>
                  <a:lnTo>
                    <a:pt x="250" y="286"/>
                  </a:lnTo>
                  <a:lnTo>
                    <a:pt x="197" y="286"/>
                  </a:lnTo>
                  <a:lnTo>
                    <a:pt x="186" y="302"/>
                  </a:lnTo>
                  <a:lnTo>
                    <a:pt x="150" y="302"/>
                  </a:lnTo>
                  <a:lnTo>
                    <a:pt x="139" y="333"/>
                  </a:lnTo>
                  <a:lnTo>
                    <a:pt x="133" y="354"/>
                  </a:lnTo>
                  <a:lnTo>
                    <a:pt x="123" y="365"/>
                  </a:lnTo>
                  <a:lnTo>
                    <a:pt x="115" y="375"/>
                  </a:lnTo>
                  <a:lnTo>
                    <a:pt x="100" y="375"/>
                  </a:lnTo>
                  <a:lnTo>
                    <a:pt x="87" y="353"/>
                  </a:lnTo>
                  <a:lnTo>
                    <a:pt x="55" y="336"/>
                  </a:lnTo>
                  <a:lnTo>
                    <a:pt x="36" y="321"/>
                  </a:lnTo>
                  <a:lnTo>
                    <a:pt x="36" y="310"/>
                  </a:lnTo>
                  <a:lnTo>
                    <a:pt x="36" y="296"/>
                  </a:lnTo>
                  <a:lnTo>
                    <a:pt x="36" y="279"/>
                  </a:lnTo>
                  <a:lnTo>
                    <a:pt x="36" y="265"/>
                  </a:lnTo>
                  <a:lnTo>
                    <a:pt x="36" y="231"/>
                  </a:lnTo>
                  <a:lnTo>
                    <a:pt x="36" y="221"/>
                  </a:lnTo>
                  <a:lnTo>
                    <a:pt x="36" y="200"/>
                  </a:lnTo>
                  <a:lnTo>
                    <a:pt x="15" y="164"/>
                  </a:lnTo>
                  <a:lnTo>
                    <a:pt x="0" y="153"/>
                  </a:lnTo>
                  <a:lnTo>
                    <a:pt x="0" y="135"/>
                  </a:lnTo>
                  <a:lnTo>
                    <a:pt x="0" y="127"/>
                  </a:lnTo>
                  <a:lnTo>
                    <a:pt x="15" y="111"/>
                  </a:lnTo>
                  <a:lnTo>
                    <a:pt x="36" y="103"/>
                  </a:lnTo>
                  <a:lnTo>
                    <a:pt x="57" y="88"/>
                  </a:lnTo>
                  <a:lnTo>
                    <a:pt x="57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ar-SA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60FBCD0-A45B-F0BF-7022-C6D813259071}"/>
              </a:ext>
            </a:extLst>
          </p:cNvPr>
          <p:cNvGraphicFramePr>
            <a:graphicFrameLocks noGrp="1"/>
          </p:cNvGraphicFramePr>
          <p:nvPr/>
        </p:nvGraphicFramePr>
        <p:xfrm>
          <a:off x="298791" y="2744432"/>
          <a:ext cx="2643325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27">
                  <a:extLst>
                    <a:ext uri="{9D8B030D-6E8A-4147-A177-3AD203B41FA5}">
                      <a16:colId xmlns:a16="http://schemas.microsoft.com/office/drawing/2014/main" val="2186386247"/>
                    </a:ext>
                  </a:extLst>
                </a:gridCol>
                <a:gridCol w="2131998">
                  <a:extLst>
                    <a:ext uri="{9D8B030D-6E8A-4147-A177-3AD203B41FA5}">
                      <a16:colId xmlns:a16="http://schemas.microsoft.com/office/drawing/2014/main" val="2062466000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States</a:t>
                      </a:r>
                    </a:p>
                    <a:p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Connecticut</a:t>
                      </a:r>
                    </a:p>
                    <a:p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Maryland</a:t>
                      </a:r>
                    </a:p>
                    <a:p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Massachusetts</a:t>
                      </a:r>
                    </a:p>
                    <a:p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Jersey</a:t>
                      </a:r>
                    </a:p>
                    <a:p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Oregon</a:t>
                      </a:r>
                    </a:p>
                    <a:p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Rhode Island</a:t>
                      </a:r>
                    </a:p>
                    <a:p>
                      <a:r>
                        <a:rPr lang="en-US" sz="14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Vermont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84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28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3E2A-E46A-83C9-CE84-672D90B4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Scan Key Findings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E3D054-A548-E80B-5429-41AE2DDED1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179" y="1933226"/>
          <a:ext cx="8699643" cy="37627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8980">
                  <a:extLst>
                    <a:ext uri="{9D8B030D-6E8A-4147-A177-3AD203B41FA5}">
                      <a16:colId xmlns:a16="http://schemas.microsoft.com/office/drawing/2014/main" val="634121240"/>
                    </a:ext>
                  </a:extLst>
                </a:gridCol>
                <a:gridCol w="2194855">
                  <a:extLst>
                    <a:ext uri="{9D8B030D-6E8A-4147-A177-3AD203B41FA5}">
                      <a16:colId xmlns:a16="http://schemas.microsoft.com/office/drawing/2014/main" val="968742054"/>
                    </a:ext>
                  </a:extLst>
                </a:gridCol>
                <a:gridCol w="1880171">
                  <a:extLst>
                    <a:ext uri="{9D8B030D-6E8A-4147-A177-3AD203B41FA5}">
                      <a16:colId xmlns:a16="http://schemas.microsoft.com/office/drawing/2014/main" val="3691258849"/>
                    </a:ext>
                  </a:extLst>
                </a:gridCol>
                <a:gridCol w="912179">
                  <a:extLst>
                    <a:ext uri="{9D8B030D-6E8A-4147-A177-3AD203B41FA5}">
                      <a16:colId xmlns:a16="http://schemas.microsoft.com/office/drawing/2014/main" val="2372965372"/>
                    </a:ext>
                  </a:extLst>
                </a:gridCol>
                <a:gridCol w="1827123">
                  <a:extLst>
                    <a:ext uri="{9D8B030D-6E8A-4147-A177-3AD203B41FA5}">
                      <a16:colId xmlns:a16="http://schemas.microsoft.com/office/drawing/2014/main" val="1883013809"/>
                    </a:ext>
                  </a:extLst>
                </a:gridCol>
                <a:gridCol w="1266335">
                  <a:extLst>
                    <a:ext uri="{9D8B030D-6E8A-4147-A177-3AD203B41FA5}">
                      <a16:colId xmlns:a16="http://schemas.microsoft.com/office/drawing/2014/main" val="4269264931"/>
                    </a:ext>
                  </a:extLst>
                </a:gridCol>
              </a:tblGrid>
              <a:tr h="514046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State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Authority/Governance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Cost Containment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Payers Included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Primary Care Investment Strategy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Aligned Quality Measures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8846337"/>
                  </a:ext>
                </a:extLst>
              </a:tr>
              <a:tr h="487354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Office of Health Strategy (OHS)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healthcare spending to 10% by 2025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and private payers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Directs OHS to develop annual healthcare cost growth benchmarks for calendar years (CY) 2021-2025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– mix of HEDIS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800" kern="1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Hypertension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800" kern="1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HbA1c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7625674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Dept. of Public Health – Program Management Office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Saving $300 million in annual total Medicare spending  by the end of 2023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Medicaid, Medicare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Multi-payer patient-centered medical home program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Yes – mix of HEDIS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8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Hypertension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8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HA1c</a:t>
                      </a:r>
                      <a:endParaRPr lang="en-US" sz="100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404757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Massachusetts Health Policy Commission</a:t>
                      </a:r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Increasing primary care spending to about 12 to 15% of overall health care expenditures by 2029.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Fee-for-service to a monthly prospective payment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– mix of HEDIS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800" kern="1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HbA1c 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04879124"/>
                  </a:ext>
                </a:extLst>
              </a:tr>
              <a:tr h="466249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NJ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Governor’s Office of Health Care Affordability and Transparency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Decrease how much health care costs grow each year (3.2% value)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Medicaid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Set benchmark performance criteria and conduct a cost-driver analysis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dk1"/>
                          </a:solidFill>
                          <a:effectLst/>
                          <a:latin typeface="Calibri"/>
                          <a:cs typeface="Times New Roman"/>
                        </a:rPr>
                        <a:t>Yes – HEDIS, CAHPS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HbA1c 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4216803"/>
                  </a:ext>
                </a:extLst>
              </a:tr>
              <a:tr h="53221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Oregon Primary Care Reform Collaborative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investment in primary care. Track </a:t>
                      </a:r>
                      <a:r>
                        <a:rPr lang="en-US" sz="7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spending allocated to primary care carriers, PEBB, OEBB and Coordinated Care Organizations (CCOs)</a:t>
                      </a:r>
                      <a:endParaRPr lang="en-US" sz="7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Multi-payer, Medicaid, Commercial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Patient-centered Primary Care Home (PCPCH)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Utilization 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HbA1c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3259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of the Health Insurance Commissioner (OHIC) </a:t>
                      </a:r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9.7% of total health care spending must go towards direct primary care spending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Multi-payer, Medicaid, Commercial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Alternative payment model</a:t>
                      </a: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PCMH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– mix of HEDIS 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8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Hypertension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8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HbA1c</a:t>
                      </a:r>
                      <a:endParaRPr lang="en-US" sz="100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3966608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VT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Green Mountain Care Board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Track healthcare spending between 2018-2023, to keep avg. increase in costs between 3.5% to 4.3%.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Commercial, Medicaid, Medicare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Member-Per Month (PMPM)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Yes – mix of HEDIS </a:t>
                      </a:r>
                      <a:endParaRPr lang="en-US" sz="1000"/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8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Hypertension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8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HbA1c</a:t>
                      </a:r>
                      <a:endParaRPr lang="en-US" sz="100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79611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01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AFC2-2B44-4555-9D6E-74048B3E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meeting- 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C617-E936-4FBA-B1F8-8735513ED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6" y="2228006"/>
            <a:ext cx="8210383" cy="3633047"/>
          </a:xfrm>
        </p:spPr>
        <p:txBody>
          <a:bodyPr/>
          <a:lstStyle/>
          <a:p>
            <a:pPr marL="310896">
              <a:spcBef>
                <a:spcPts val="432"/>
              </a:spcBef>
            </a:pPr>
            <a:r>
              <a:rPr lang="en-US" dirty="0">
                <a:ea typeface="Calibri" panose="020F0502020204030204" pitchFamily="34" charset="0"/>
              </a:rPr>
              <a:t>Public- please send your name, email contact, and organization affiliation (if       applicable) to </a:t>
            </a:r>
            <a:r>
              <a:rPr lang="en-US" dirty="0">
                <a:ea typeface="Calibri" panose="020F0502020204030204" pitchFamily="34" charset="0"/>
                <a:hlinkClick r:id="rId2"/>
              </a:rPr>
              <a:t>dionna.reddy@delaware.gov</a:t>
            </a:r>
            <a:r>
              <a:rPr lang="en-US" dirty="0">
                <a:ea typeface="Calibri" panose="020F0502020204030204" pitchFamily="34" charset="0"/>
              </a:rPr>
              <a:t> or write in the meeting chat box.</a:t>
            </a:r>
          </a:p>
          <a:p>
            <a:pPr marL="4896" indent="0">
              <a:spcBef>
                <a:spcPts val="432"/>
              </a:spcBef>
              <a:buNone/>
            </a:pPr>
            <a:endParaRPr lang="en-US" dirty="0">
              <a:ea typeface="Calibri" panose="020F0502020204030204" pitchFamily="34" charset="0"/>
            </a:endParaRPr>
          </a:p>
          <a:p>
            <a:pPr marL="310896">
              <a:spcBef>
                <a:spcPts val="432"/>
              </a:spcBef>
            </a:pPr>
            <a:r>
              <a:rPr lang="en-US" dirty="0">
                <a:ea typeface="Calibri" panose="020F0502020204030204" pitchFamily="34" charset="0"/>
              </a:rPr>
              <a:t>Please keep your computer/phone on mute unless you are making a comment, and if you are not on visual, please identify yourself as well.</a:t>
            </a:r>
          </a:p>
          <a:p>
            <a:pPr marL="4896" indent="0">
              <a:spcBef>
                <a:spcPts val="432"/>
              </a:spcBef>
              <a:buNone/>
            </a:pPr>
            <a:endParaRPr lang="en-US" dirty="0">
              <a:ea typeface="Calibri" panose="020F0502020204030204" pitchFamily="34" charset="0"/>
            </a:endParaRPr>
          </a:p>
          <a:p>
            <a:pPr marL="310896">
              <a:spcBef>
                <a:spcPts val="432"/>
              </a:spcBef>
            </a:pPr>
            <a:r>
              <a:rPr lang="en-US" dirty="0"/>
              <a:t>This meeting will be recorded for minutes.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2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288F-2901-0C09-8D9B-6A974BC5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4A27-1581-EC36-70DE-9278735DE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Finalizing recommendations with the PCRC Working Group</a:t>
            </a:r>
          </a:p>
          <a:p>
            <a:r>
              <a:rPr lang="en-US"/>
              <a:t>Developing Draft Strategic Plan Report</a:t>
            </a:r>
          </a:p>
          <a:p>
            <a:r>
              <a:rPr lang="en-US"/>
              <a:t>Working Group Meeting to finalize strategic plan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5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Aerial photo of the river flowing through the forest">
            <a:extLst>
              <a:ext uri="{FF2B5EF4-FFF2-40B4-BE49-F238E27FC236}">
                <a16:creationId xmlns:a16="http://schemas.microsoft.com/office/drawing/2014/main" id="{860B79C0-8F64-0E20-CC67-ACFFE2FB5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5" b="6639"/>
          <a:stretch/>
        </p:blipFill>
        <p:spPr>
          <a:xfrm>
            <a:off x="-1133" y="857252"/>
            <a:ext cx="9143990" cy="5142539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8A8940AF-A010-31F6-5BCF-1827694E0B39}"/>
              </a:ext>
            </a:extLst>
          </p:cNvPr>
          <p:cNvSpPr/>
          <p:nvPr/>
        </p:nvSpPr>
        <p:spPr>
          <a:xfrm>
            <a:off x="6762308" y="857250"/>
            <a:ext cx="2380550" cy="5143500"/>
          </a:xfrm>
          <a:prstGeom prst="flowChartProcess">
            <a:avLst/>
          </a:prstGeom>
          <a:solidFill>
            <a:srgbClr val="006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7200"/>
            <a:r>
              <a:rPr lang="en-US" sz="2000">
                <a:solidFill>
                  <a:prstClr val="white"/>
                </a:solidFill>
                <a:latin typeface="Georgia" panose="02040502050405020303" pitchFamily="18" charset="0"/>
              </a:rPr>
              <a:t>Delaware Primary Care Value-Based Payment Model</a:t>
            </a:r>
          </a:p>
          <a:p>
            <a:pPr algn="ctr" defTabSz="457200"/>
            <a:endParaRPr lang="en-US" sz="270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 defTabSz="457200"/>
            <a:r>
              <a:rPr lang="en-US">
                <a:solidFill>
                  <a:prstClr val="white"/>
                </a:solidFill>
                <a:latin typeface="Georgia" panose="02040502050405020303" pitchFamily="18" charset="0"/>
              </a:rPr>
              <a:t>January 22, 2024</a:t>
            </a:r>
            <a:endParaRPr lang="en-US" sz="2700">
              <a:solidFill>
                <a:prstClr val="white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DFB0C-5BE2-889C-2CD9-0281FE8710F4}"/>
              </a:ext>
            </a:extLst>
          </p:cNvPr>
          <p:cNvSpPr txBox="1"/>
          <p:nvPr/>
        </p:nvSpPr>
        <p:spPr>
          <a:xfrm>
            <a:off x="6762308" y="5498401"/>
            <a:ext cx="2380550" cy="41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tabLst>
                <a:tab pos="1371600" algn="ctr"/>
                <a:tab pos="2743200" algn="r"/>
              </a:tabLst>
            </a:pPr>
            <a:r>
              <a:rPr lang="en-US" sz="1000" cap="small" spc="150">
                <a:solidFill>
                  <a:prstClr val="white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Management Associates</a:t>
            </a:r>
            <a:endParaRPr lang="en-US" sz="70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15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B7DA59-838E-067F-57EF-00E65A4B038F}"/>
              </a:ext>
            </a:extLst>
          </p:cNvPr>
          <p:cNvGrpSpPr/>
          <p:nvPr/>
        </p:nvGrpSpPr>
        <p:grpSpPr>
          <a:xfrm>
            <a:off x="-1263872" y="812257"/>
            <a:ext cx="5069058" cy="4389828"/>
            <a:chOff x="0" y="0"/>
            <a:chExt cx="3619627" cy="3134614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B83F8C3-A412-E5EF-A409-A0AD53D593E3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1AB90D1A-F680-D0D9-35A5-AD2754D0C839}"/>
              </a:ext>
            </a:extLst>
          </p:cNvPr>
          <p:cNvSpPr txBox="1"/>
          <p:nvPr/>
        </p:nvSpPr>
        <p:spPr>
          <a:xfrm>
            <a:off x="514352" y="2897849"/>
            <a:ext cx="223023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5100"/>
              </a:lnSpc>
              <a:spcBef>
                <a:spcPct val="0"/>
              </a:spcBef>
              <a:defRPr/>
            </a:pPr>
            <a:r>
              <a:rPr lang="en-US" sz="4250" spc="-42">
                <a:solidFill>
                  <a:srgbClr val="00619F"/>
                </a:solidFill>
                <a:latin typeface="Georgia" panose="02040502050405020303" pitchFamily="18" charset="0"/>
              </a:rPr>
              <a:t>Agenda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A96630E7-D629-0685-630A-E130A102FD65}"/>
              </a:ext>
            </a:extLst>
          </p:cNvPr>
          <p:cNvGraphicFramePr>
            <a:graphicFrameLocks noGrp="1"/>
          </p:cNvGraphicFramePr>
          <p:nvPr/>
        </p:nvGraphicFramePr>
        <p:xfrm>
          <a:off x="3805186" y="1970636"/>
          <a:ext cx="5069058" cy="7200331"/>
        </p:xfrm>
        <a:graphic>
          <a:graphicData uri="http://schemas.openxmlformats.org/drawingml/2006/table">
            <a:tbl>
              <a:tblPr/>
              <a:tblGrid>
                <a:gridCol w="763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2244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4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40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 algn="l">
                        <a:lnSpc>
                          <a:spcPts val="3499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+mj-lt"/>
                        </a:rPr>
                        <a:t>CQI/SQI Update</a:t>
                      </a:r>
                    </a:p>
                    <a:p>
                      <a:pPr marL="0" lvl="0" indent="0" algn="l">
                        <a:lnSpc>
                          <a:spcPts val="3499"/>
                        </a:lnSpc>
                        <a:buFont typeface="Arial" panose="020B0604020202020204" pitchFamily="34" charset="0"/>
                        <a:buNone/>
                      </a:pPr>
                      <a:endParaRPr lang="en-US" sz="2000" b="1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457200" lvl="0" indent="-457200" algn="l">
                        <a:lnSpc>
                          <a:spcPts val="3499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+mj-lt"/>
                        </a:rPr>
                        <a:t>State comparisons and key takeaways</a:t>
                      </a:r>
                    </a:p>
                    <a:p>
                      <a:pPr marL="0" lvl="0" indent="0" algn="l">
                        <a:lnSpc>
                          <a:spcPts val="3499"/>
                        </a:lnSpc>
                        <a:buFont typeface="Arial" panose="020B0604020202020204" pitchFamily="34" charset="0"/>
                        <a:buNone/>
                      </a:pPr>
                      <a:endParaRPr lang="en-US" sz="2000" b="1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457200" lvl="0" indent="-457200" algn="l">
                        <a:lnSpc>
                          <a:spcPts val="3499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+mj-lt"/>
                        </a:rPr>
                        <a:t>Q&amp;A</a:t>
                      </a:r>
                    </a:p>
                    <a:p>
                      <a:pPr marL="457200" lvl="0" indent="-457200" algn="l">
                        <a:lnSpc>
                          <a:spcPts val="3499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1">
                        <a:solidFill>
                          <a:schemeClr val="bg1"/>
                        </a:solidFill>
                      </a:endParaRPr>
                    </a:p>
                    <a:p>
                      <a:pPr marL="457200" lvl="0" indent="-457200" algn="l">
                        <a:lnSpc>
                          <a:spcPts val="3499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1">
                        <a:solidFill>
                          <a:schemeClr val="bg1"/>
                        </a:solidFill>
                      </a:endParaRPr>
                    </a:p>
                    <a:p>
                      <a:pPr marL="457200" lvl="0" indent="-457200" algn="l">
                        <a:lnSpc>
                          <a:spcPts val="3499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b="1">
                        <a:solidFill>
                          <a:schemeClr val="bg1"/>
                        </a:solidFill>
                      </a:endParaRPr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600"/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499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600" b="1">
                        <a:solidFill>
                          <a:srgbClr val="F6F9F9"/>
                        </a:solidFill>
                        <a:latin typeface="Montserrat"/>
                      </a:endParaRPr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600"/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499"/>
                        </a:lnSpc>
                        <a:buFont typeface="Arial" panose="020B0604020202020204" pitchFamily="34" charset="0"/>
                        <a:buNone/>
                      </a:pPr>
                      <a:endParaRPr lang="en-US" sz="1600" b="0">
                        <a:solidFill>
                          <a:srgbClr val="F6F9F9"/>
                        </a:solidFill>
                        <a:latin typeface="Montserrat Bold"/>
                      </a:endParaRPr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600"/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3499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600" b="1">
                        <a:solidFill>
                          <a:srgbClr val="F6F9F9"/>
                        </a:solidFill>
                        <a:latin typeface="Montserrat"/>
                      </a:endParaRPr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lvl="0" algn="ctr">
                        <a:lnSpc>
                          <a:spcPts val="4200"/>
                        </a:lnSpc>
                        <a:buNone/>
                        <a:defRPr/>
                      </a:pPr>
                      <a:endParaRPr lang="en-US" sz="600"/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499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600" b="1"/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72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600"/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endParaRPr lang="en-US" sz="600"/>
                    </a:p>
                  </a:txBody>
                  <a:tcPr marL="95250" marR="95250" marT="95250" marB="952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reeform 5">
            <a:extLst>
              <a:ext uri="{FF2B5EF4-FFF2-40B4-BE49-F238E27FC236}">
                <a16:creationId xmlns:a16="http://schemas.microsoft.com/office/drawing/2014/main" id="{F57629FF-9024-B37C-6C09-6FE8BBC035C5}"/>
              </a:ext>
            </a:extLst>
          </p:cNvPr>
          <p:cNvSpPr/>
          <p:nvPr/>
        </p:nvSpPr>
        <p:spPr>
          <a:xfrm>
            <a:off x="154565" y="5727255"/>
            <a:ext cx="4271170" cy="153762"/>
          </a:xfrm>
          <a:custGeom>
            <a:avLst/>
            <a:gdLst/>
            <a:ahLst/>
            <a:cxnLst/>
            <a:rect l="l" t="t" r="r" b="b"/>
            <a:pathLst>
              <a:path w="8542339" h="307524">
                <a:moveTo>
                  <a:pt x="0" y="0"/>
                </a:moveTo>
                <a:lnTo>
                  <a:pt x="8542339" y="0"/>
                </a:lnTo>
                <a:lnTo>
                  <a:pt x="8542339" y="307524"/>
                </a:lnTo>
                <a:lnTo>
                  <a:pt x="0" y="3075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57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121677" y="1304925"/>
            <a:ext cx="5085394" cy="59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4900"/>
              </a:lnSpc>
              <a:spcBef>
                <a:spcPct val="0"/>
              </a:spcBef>
              <a:defRPr/>
            </a:pPr>
            <a:r>
              <a:rPr lang="en-US" sz="3499" spc="-70">
                <a:solidFill>
                  <a:srgbClr val="006498"/>
                </a:solidFill>
                <a:latin typeface="Fira Sans Medium"/>
              </a:rPr>
              <a:t>HMA Team Introduction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77A8C-7773-DD3B-FFFF-27D322C93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A58849B-3470-9C31-6409-A6471EAA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53" y="2172212"/>
            <a:ext cx="1163533" cy="11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96DC0985-B8A9-3608-7565-FCB51140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07" y="2172212"/>
            <a:ext cx="1163534" cy="11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DD3D8C1A-4350-24A2-AC2D-39D0F6F479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1590" r="-349" b="31460"/>
          <a:stretch/>
        </p:blipFill>
        <p:spPr>
          <a:xfrm>
            <a:off x="1794455" y="3795698"/>
            <a:ext cx="1157431" cy="1169623"/>
          </a:xfrm>
          <a:prstGeom prst="rect">
            <a:avLst/>
          </a:prstGeom>
        </p:spPr>
      </p:pic>
      <p:pic>
        <p:nvPicPr>
          <p:cNvPr id="32" name="Picture 3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F8A26D9-BB0C-84B9-F1C1-E174259C39B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144" b="10144"/>
          <a:stretch>
            <a:fillRect/>
          </a:stretch>
        </p:blipFill>
        <p:spPr>
          <a:xfrm>
            <a:off x="4746796" y="3849785"/>
            <a:ext cx="1162333" cy="1158139"/>
          </a:xfrm>
          <a:prstGeom prst="rect">
            <a:avLst/>
          </a:prstGeom>
        </p:spPr>
      </p:pic>
      <p:pic>
        <p:nvPicPr>
          <p:cNvPr id="33" name="Picture 8" descr="image">
            <a:extLst>
              <a:ext uri="{FF2B5EF4-FFF2-40B4-BE49-F238E27FC236}">
                <a16:creationId xmlns:a16="http://schemas.microsoft.com/office/drawing/2014/main" id="{15F4D8E2-DB02-C564-3F55-13215F0C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3100" b="33678"/>
          <a:stretch/>
        </p:blipFill>
        <p:spPr bwMode="auto">
          <a:xfrm>
            <a:off x="3237262" y="3816637"/>
            <a:ext cx="1160547" cy="11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EC20D1-BDF4-6D96-291E-DE6649234C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23" y="2176753"/>
            <a:ext cx="1162333" cy="116962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BFD3BD9-04C6-412A-27E2-6FF17588F2D0}"/>
              </a:ext>
            </a:extLst>
          </p:cNvPr>
          <p:cNvSpPr/>
          <p:nvPr/>
        </p:nvSpPr>
        <p:spPr>
          <a:xfrm>
            <a:off x="1652652" y="3391198"/>
            <a:ext cx="1434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600" b="1">
                <a:solidFill>
                  <a:srgbClr val="0064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Gaurav Nagrath, ScD, MBA </a:t>
            </a:r>
            <a:br>
              <a:rPr lang="en-US" sz="675" b="1">
                <a:solidFill>
                  <a:srgbClr val="5D8B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Managing P</a:t>
            </a: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Calibri"/>
                <a:ea typeface="Times New Roman" panose="02020603050405020304" pitchFamily="18" charset="0"/>
              </a:rPr>
              <a:t>rincipal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FCA023-A8FB-9048-AD2E-A7DF2B1953CD}"/>
              </a:ext>
            </a:extLst>
          </p:cNvPr>
          <p:cNvSpPr/>
          <p:nvPr/>
        </p:nvSpPr>
        <p:spPr>
          <a:xfrm>
            <a:off x="3100068" y="3392193"/>
            <a:ext cx="1434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600" b="1">
                <a:solidFill>
                  <a:srgbClr val="0064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Kyle Edrington </a:t>
            </a:r>
            <a:br>
              <a:rPr lang="en-US" sz="675" b="1">
                <a:solidFill>
                  <a:srgbClr val="5D8B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Managing Director</a:t>
            </a:r>
            <a:endParaRPr lang="en-US" sz="500" b="1">
              <a:solidFill>
                <a:srgbClr val="E7E6E6">
                  <a:lumMod val="50000"/>
                </a:srgbClr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D4078D-448F-C092-0E73-5F95FA28207E}"/>
              </a:ext>
            </a:extLst>
          </p:cNvPr>
          <p:cNvSpPr/>
          <p:nvPr/>
        </p:nvSpPr>
        <p:spPr>
          <a:xfrm>
            <a:off x="4594748" y="3392193"/>
            <a:ext cx="1434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600" b="1">
                <a:solidFill>
                  <a:srgbClr val="0064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Alessandra Campbell, MPH </a:t>
            </a:r>
            <a:br>
              <a:rPr lang="en-US" sz="675" b="1">
                <a:solidFill>
                  <a:srgbClr val="5D8B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Consultant</a:t>
            </a:r>
            <a:endParaRPr lang="en-US" sz="500" b="1">
              <a:solidFill>
                <a:srgbClr val="E7E6E6">
                  <a:lumMod val="50000"/>
                </a:srgbClr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BFC1ED-B6B0-F263-7364-144B0E97008A}"/>
              </a:ext>
            </a:extLst>
          </p:cNvPr>
          <p:cNvSpPr/>
          <p:nvPr/>
        </p:nvSpPr>
        <p:spPr>
          <a:xfrm>
            <a:off x="6051122" y="3391198"/>
            <a:ext cx="1434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600" b="1">
                <a:solidFill>
                  <a:srgbClr val="0064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Nemet, ASA, MAAA </a:t>
            </a:r>
            <a:br>
              <a:rPr lang="en-US" sz="675" b="1">
                <a:solidFill>
                  <a:srgbClr val="5D8B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Consulting Actuary</a:t>
            </a:r>
            <a:endParaRPr lang="en-US" sz="500" b="1">
              <a:solidFill>
                <a:srgbClr val="E7E6E6">
                  <a:lumMod val="50000"/>
                </a:srgbClr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93B93C-5B86-9BBF-407F-4220F28C4EA7}"/>
              </a:ext>
            </a:extLst>
          </p:cNvPr>
          <p:cNvSpPr/>
          <p:nvPr/>
        </p:nvSpPr>
        <p:spPr>
          <a:xfrm>
            <a:off x="1652652" y="5000522"/>
            <a:ext cx="1434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600" b="1">
                <a:solidFill>
                  <a:srgbClr val="0064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Ainsley Ramsey, MS </a:t>
            </a:r>
            <a:br>
              <a:rPr lang="en-US" sz="675" b="1">
                <a:solidFill>
                  <a:srgbClr val="5D8B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Actuarial Consultant</a:t>
            </a:r>
            <a:endParaRPr lang="en-US" sz="500" b="1">
              <a:solidFill>
                <a:srgbClr val="E7E6E6">
                  <a:lumMod val="50000"/>
                </a:srgbClr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116FE6-C70F-CDA2-87BE-B69FE6AC89C3}"/>
              </a:ext>
            </a:extLst>
          </p:cNvPr>
          <p:cNvSpPr/>
          <p:nvPr/>
        </p:nvSpPr>
        <p:spPr>
          <a:xfrm>
            <a:off x="3116535" y="5021461"/>
            <a:ext cx="1434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600" b="1">
                <a:solidFill>
                  <a:srgbClr val="0064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Andrew Rudebusch</a:t>
            </a:r>
            <a:br>
              <a:rPr lang="en-US" sz="675" b="1">
                <a:solidFill>
                  <a:srgbClr val="5D8B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Senior Actuarial Consultant</a:t>
            </a:r>
            <a:endParaRPr lang="en-US" sz="500" b="1">
              <a:solidFill>
                <a:srgbClr val="E7E6E6">
                  <a:lumMod val="50000"/>
                </a:srgbClr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624710-1150-BC4C-228B-897B4FA86E68}"/>
              </a:ext>
            </a:extLst>
          </p:cNvPr>
          <p:cNvSpPr/>
          <p:nvPr/>
        </p:nvSpPr>
        <p:spPr>
          <a:xfrm>
            <a:off x="4585565" y="5021461"/>
            <a:ext cx="1434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600" b="1">
                <a:solidFill>
                  <a:srgbClr val="0064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Joanna Powers, MPH</a:t>
            </a:r>
            <a:br>
              <a:rPr lang="en-US" sz="675" b="1">
                <a:solidFill>
                  <a:srgbClr val="5D8B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Associate</a:t>
            </a:r>
            <a:endParaRPr lang="en-US" sz="500" b="1">
              <a:solidFill>
                <a:srgbClr val="E7E6E6">
                  <a:lumMod val="50000"/>
                </a:srgbClr>
              </a:solidFill>
              <a:latin typeface="Calibri"/>
              <a:ea typeface="Times New Roman" panose="02020603050405020304" pitchFamily="18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52377AE5-BF2E-DE8B-C95B-5039E01C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17" y="3844041"/>
            <a:ext cx="1162334" cy="116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37CC4EC-96A2-4F61-D037-B2A41B9ACD15}"/>
              </a:ext>
            </a:extLst>
          </p:cNvPr>
          <p:cNvSpPr/>
          <p:nvPr/>
        </p:nvSpPr>
        <p:spPr>
          <a:xfrm>
            <a:off x="6056418" y="5021461"/>
            <a:ext cx="1434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600" b="1">
                <a:solidFill>
                  <a:srgbClr val="0064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Berkley Powell</a:t>
            </a:r>
            <a:br>
              <a:rPr lang="en-US" sz="675" b="1">
                <a:solidFill>
                  <a:srgbClr val="5D8B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b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Associate</a:t>
            </a:r>
            <a:endParaRPr lang="en-US" sz="500" b="1">
              <a:solidFill>
                <a:srgbClr val="E7E6E6">
                  <a:lumMod val="50000"/>
                </a:srgbClr>
              </a:solidFill>
              <a:latin typeface="Calibri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06B276-C55A-7900-51AD-052C2060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60" y="214156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2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353150" y="5615187"/>
            <a:ext cx="6989356" cy="771126"/>
            <a:chOff x="0" y="0"/>
            <a:chExt cx="48691834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91834" cy="5372100"/>
            </a:xfrm>
            <a:custGeom>
              <a:avLst/>
              <a:gdLst/>
              <a:ahLst/>
              <a:cxnLst/>
              <a:rect l="l" t="t" r="r" b="b"/>
              <a:pathLst>
                <a:path w="48691834" h="5372100">
                  <a:moveTo>
                    <a:pt x="471411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7141166" y="5372100"/>
                  </a:lnTo>
                  <a:lnTo>
                    <a:pt x="48691834" y="2686050"/>
                  </a:lnTo>
                  <a:lnTo>
                    <a:pt x="47141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1D0098F-CF83-4F57-B108-BB487E644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9551C8C3-7896-0B5F-8EA5-884A6ED1C8C8}"/>
              </a:ext>
            </a:extLst>
          </p:cNvPr>
          <p:cNvSpPr txBox="1"/>
          <p:nvPr/>
        </p:nvSpPr>
        <p:spPr>
          <a:xfrm>
            <a:off x="841897" y="3624744"/>
            <a:ext cx="6773554" cy="1288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5500"/>
              </a:lnSpc>
            </a:pPr>
            <a:r>
              <a:rPr lang="en-US" sz="3600" b="1">
                <a:solidFill>
                  <a:srgbClr val="FFFFFF"/>
                </a:solidFill>
                <a:latin typeface="Calibri"/>
              </a:rPr>
              <a:t>CQI/SQI Update</a:t>
            </a:r>
          </a:p>
          <a:p>
            <a:pPr defTabSz="457200">
              <a:lnSpc>
                <a:spcPts val="5500"/>
              </a:lnSpc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CQI/SQI to be discussed at the February PCRC Meeting </a:t>
            </a:r>
          </a:p>
        </p:txBody>
      </p:sp>
    </p:spTree>
    <p:extLst>
      <p:ext uri="{BB962C8B-B14F-4D97-AF65-F5344CB8AC3E}">
        <p14:creationId xmlns:p14="http://schemas.microsoft.com/office/powerpoint/2010/main" val="2728846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353150" y="5615187"/>
            <a:ext cx="6989356" cy="771126"/>
            <a:chOff x="0" y="0"/>
            <a:chExt cx="48691834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91834" cy="5372100"/>
            </a:xfrm>
            <a:custGeom>
              <a:avLst/>
              <a:gdLst/>
              <a:ahLst/>
              <a:cxnLst/>
              <a:rect l="l" t="t" r="r" b="b"/>
              <a:pathLst>
                <a:path w="48691834" h="5372100">
                  <a:moveTo>
                    <a:pt x="471411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7141166" y="5372100"/>
                  </a:lnTo>
                  <a:lnTo>
                    <a:pt x="48691834" y="2686050"/>
                  </a:lnTo>
                  <a:lnTo>
                    <a:pt x="47141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1897" y="3624744"/>
            <a:ext cx="6773554" cy="1197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5500"/>
              </a:lnSpc>
            </a:pPr>
            <a:r>
              <a:rPr lang="en-US" sz="3600" b="1">
                <a:solidFill>
                  <a:srgbClr val="FFFFFF"/>
                </a:solidFill>
                <a:latin typeface="Calibri"/>
              </a:rPr>
              <a:t>State Comparisons</a:t>
            </a:r>
          </a:p>
          <a:p>
            <a:pPr defTabSz="457200"/>
            <a:r>
              <a:rPr lang="en-US" sz="1600">
                <a:solidFill>
                  <a:srgbClr val="FFFFFF"/>
                </a:solidFill>
                <a:latin typeface="Calibri"/>
              </a:rPr>
              <a:t>Overview of state programs with prospective payments and examples of program activities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D0098F-CF83-4F57-B108-BB487E644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12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BA0DD6F6-8DC8-84B1-D54A-8DAF49E3B0A3}"/>
              </a:ext>
            </a:extLst>
          </p:cNvPr>
          <p:cNvGrpSpPr/>
          <p:nvPr/>
        </p:nvGrpSpPr>
        <p:grpSpPr>
          <a:xfrm>
            <a:off x="5463312" y="1445284"/>
            <a:ext cx="3509849" cy="5278153"/>
            <a:chOff x="0" y="0"/>
            <a:chExt cx="660400" cy="99311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2CFE4EA-2720-9C3F-E79B-F934A33EB290}"/>
                </a:ext>
              </a:extLst>
            </p:cNvPr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65A3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B939C87-E435-82AC-363E-C06F92313675}"/>
                </a:ext>
              </a:extLst>
            </p:cNvPr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-1444329" y="-907613"/>
            <a:ext cx="2346523" cy="234652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65A3">
              <a:alpha val="0"/>
            </a:srgb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292" y="2231885"/>
            <a:ext cx="4678324" cy="3189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CDPHP is a physician-founded, community-based, not-for-profit health plan 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2008, CDPHP launched the EPC program which features a prospective payment model for primary care services.</a:t>
            </a:r>
            <a:r>
              <a:rPr lang="en-US" sz="1000" baseline="30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development of the EPC initiative comprises of two main goals:</a:t>
            </a:r>
            <a:r>
              <a:rPr lang="en-US" sz="1000" baseline="30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Reform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members establish and maintain an ongoing relationship with a primary care provider (PCP)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members with integrated and comprehensive patient-centered healthcare in a timely and efficient manner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patient churn and allow PCPs to spend more time with needier patients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 Reform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FFS payments for attributed patients with a value-driven model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unique risk-based global payment model that could increase PCP compensation by as much as 25% over traditional fee-for-service (FFS).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performance-based bonuses on achieving targeted quality metrics, increasing potential compensation up to 40% over FFS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6294" y="1401193"/>
            <a:ext cx="5816195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New York: Enhanced Primary Care (EPC) 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90271" y="1787257"/>
            <a:ext cx="4664347" cy="20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051D40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Calibri" panose="020F0502020204030204" pitchFamily="34" charset="0"/>
              </a:rPr>
              <a:t>Capital District Physician’s Health Plan (CDPHP)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54E1E367-4D0B-7ABD-4EE5-AEA0A50B60FE}"/>
              </a:ext>
            </a:extLst>
          </p:cNvPr>
          <p:cNvSpPr txBox="1"/>
          <p:nvPr/>
        </p:nvSpPr>
        <p:spPr>
          <a:xfrm>
            <a:off x="5720683" y="2415343"/>
            <a:ext cx="2970447" cy="2386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Risk-adjusted capitation payment model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care physicians are given a 23% increase in reimbursement for codes covered under the capitation arrangement</a:t>
            </a:r>
            <a:r>
              <a:rPr lang="en-US" sz="1000" baseline="30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metrics that provide financial bonuses based on providers’ performance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global payment model plus the financial bonus prospectively compensates PCPs based on each patient’s level of primary care needed</a:t>
            </a:r>
            <a:r>
              <a:rPr lang="en-US" sz="1000" baseline="30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en-US" sz="11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CDPHP pays EPC practices on average 50% more than FFS practices, with the addition of a possible bonus</a:t>
            </a:r>
            <a:r>
              <a:rPr lang="en-US" sz="1200" baseline="30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30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11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36806-5678-E750-A184-B7E3BFA78984}"/>
              </a:ext>
            </a:extLst>
          </p:cNvPr>
          <p:cNvSpPr txBox="1"/>
          <p:nvPr/>
        </p:nvSpPr>
        <p:spPr>
          <a:xfrm>
            <a:off x="6079608" y="2020128"/>
            <a:ext cx="2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Program Highlights</a:t>
            </a:r>
            <a:r>
              <a:rPr lang="en-US" sz="1600" baseline="30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6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US" sz="1600" b="1">
              <a:solidFill>
                <a:prstClr val="white"/>
              </a:solidFill>
              <a:latin typeface="Georgia" panose="020405020504050203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294" y="1499694"/>
            <a:ext cx="5816195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New York: Enhanced Primary Care (EPC) 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76294" y="1889764"/>
            <a:ext cx="5063379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051D40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Calibri" panose="020F0502020204030204" pitchFamily="34" charset="0"/>
              </a:rPr>
              <a:t>Capital District Physician’s Health Plan (CDPHP</a:t>
            </a:r>
            <a:r>
              <a:rPr lang="en-US" sz="1600" b="1">
                <a:solidFill>
                  <a:srgbClr val="051D40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7815C068-0B3C-F5C8-CFC2-A7DC4B1D48F3}"/>
              </a:ext>
            </a:extLst>
          </p:cNvPr>
          <p:cNvSpPr/>
          <p:nvPr/>
        </p:nvSpPr>
        <p:spPr>
          <a:xfrm>
            <a:off x="-964983" y="-362587"/>
            <a:ext cx="1782102" cy="17821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00" cap="sq">
            <a:solidFill>
              <a:srgbClr val="051D40">
                <a:alpha val="15686"/>
              </a:srgbClr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3FC1E95-32B0-2115-C53B-532815FF53FA}"/>
              </a:ext>
            </a:extLst>
          </p:cNvPr>
          <p:cNvSpPr txBox="1"/>
          <p:nvPr/>
        </p:nvSpPr>
        <p:spPr>
          <a:xfrm>
            <a:off x="817120" y="2154252"/>
            <a:ext cx="5350924" cy="2512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400" b="1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Takeaways</a:t>
            </a: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Providers earn bonus PMPM by meeting efficiency (total cost of care), quality (HEDIS), and patient experience (CG-CAHPS) measures (retrospective)</a:t>
            </a:r>
            <a:r>
              <a:rPr lang="en-US" sz="1000" b="1" i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EPC Model includes commonly used codes and analyzes codes submitted (E&amp;M Visits, physician office labs, </a:t>
            </a:r>
            <a:r>
              <a:rPr lang="en-US" sz="10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000" b="1" i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practice transformation at the administrative and clinical levels to improve access to care, health IT capabilities and coordination of care</a:t>
            </a:r>
            <a:r>
              <a:rPr lang="en-US" sz="1000" b="1" i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400" b="1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Limitations for Implementation</a:t>
            </a:r>
            <a:r>
              <a:rPr lang="en-US" sz="1400" b="1" i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400" b="1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through not-for-profit health plan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Medicaid managed care, Medicare Advantage, Commercial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Bonus payments based on meeting targeted quality metrics 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12-month transformation program</a:t>
            </a:r>
            <a:endParaRPr lang="en-US" sz="1015" spc="-20">
              <a:solidFill>
                <a:srgbClr val="051D40"/>
              </a:solidFill>
              <a:latin typeface="Poppin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5FEC301B-9574-4863-0B62-FD378B93CF44}"/>
              </a:ext>
            </a:extLst>
          </p:cNvPr>
          <p:cNvGrpSpPr/>
          <p:nvPr/>
        </p:nvGrpSpPr>
        <p:grpSpPr>
          <a:xfrm>
            <a:off x="7423126" y="857250"/>
            <a:ext cx="2510585" cy="5143500"/>
            <a:chOff x="0" y="0"/>
            <a:chExt cx="1322448" cy="270933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14BA985-B5F0-8B48-0E1B-541CA6639738}"/>
                </a:ext>
              </a:extLst>
            </p:cNvPr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1C293EA3-32B2-FBFB-269F-4BA0347DA617}"/>
                </a:ext>
              </a:extLst>
            </p:cNvPr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9" name="Freeform 11" descr="Gray and denim color gradient background">
            <a:extLst>
              <a:ext uri="{FF2B5EF4-FFF2-40B4-BE49-F238E27FC236}">
                <a16:creationId xmlns:a16="http://schemas.microsoft.com/office/drawing/2014/main" id="{44811EF9-FA39-220B-12F4-228DF2A0F4B5}"/>
              </a:ext>
            </a:extLst>
          </p:cNvPr>
          <p:cNvSpPr/>
          <p:nvPr/>
        </p:nvSpPr>
        <p:spPr>
          <a:xfrm>
            <a:off x="6024209" y="1057494"/>
            <a:ext cx="4015271" cy="4799424"/>
          </a:xfrm>
          <a:custGeom>
            <a:avLst/>
            <a:gdLst/>
            <a:ahLst/>
            <a:cxnLst/>
            <a:rect l="l" t="t" r="r" b="b"/>
            <a:pathLst>
              <a:path w="8606155" h="10286873">
                <a:moveTo>
                  <a:pt x="8606155" y="10251440"/>
                </a:moveTo>
                <a:cubicBezTo>
                  <a:pt x="8606155" y="10284587"/>
                  <a:pt x="8595487" y="10286873"/>
                  <a:pt x="8567674" y="10286873"/>
                </a:cubicBezTo>
                <a:cubicBezTo>
                  <a:pt x="5713095" y="10286238"/>
                  <a:pt x="2858643" y="10286238"/>
                  <a:pt x="4064" y="10286238"/>
                </a:cubicBezTo>
                <a:cubicBezTo>
                  <a:pt x="0" y="10272395"/>
                  <a:pt x="6350" y="10259822"/>
                  <a:pt x="9271" y="10246995"/>
                </a:cubicBezTo>
                <a:cubicBezTo>
                  <a:pt x="134747" y="9685401"/>
                  <a:pt x="260350" y="9123934"/>
                  <a:pt x="386207" y="8562467"/>
                </a:cubicBezTo>
                <a:cubicBezTo>
                  <a:pt x="565658" y="7761986"/>
                  <a:pt x="745490" y="6961632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5"/>
                  <a:pt x="8605139" y="6846316"/>
                  <a:pt x="8606155" y="10251440"/>
                </a:cubicBez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F50C70A-71ED-A231-A55C-A7776413AA96}"/>
              </a:ext>
            </a:extLst>
          </p:cNvPr>
          <p:cNvGrpSpPr/>
          <p:nvPr/>
        </p:nvGrpSpPr>
        <p:grpSpPr>
          <a:xfrm>
            <a:off x="8140051" y="4394345"/>
            <a:ext cx="2973487" cy="2973487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B4863DA-A36E-ACFF-53AF-859B93F64C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4833080-7944-12FB-F3FE-F707BB923E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992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any's certification&#10;&#10;Description automatically generated">
            <a:extLst>
              <a:ext uri="{FF2B5EF4-FFF2-40B4-BE49-F238E27FC236}">
                <a16:creationId xmlns:a16="http://schemas.microsoft.com/office/drawing/2014/main" id="{D77A6C9D-EE8E-18E0-9785-C4704F205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48" y="4435209"/>
            <a:ext cx="2934110" cy="1481344"/>
          </a:xfrm>
          <a:prstGeom prst="rect">
            <a:avLst/>
          </a:prstGeom>
        </p:spPr>
      </p:pic>
      <p:grpSp>
        <p:nvGrpSpPr>
          <p:cNvPr id="24" name="Group 5">
            <a:extLst>
              <a:ext uri="{FF2B5EF4-FFF2-40B4-BE49-F238E27FC236}">
                <a16:creationId xmlns:a16="http://schemas.microsoft.com/office/drawing/2014/main" id="{BA0DD6F6-8DC8-84B1-D54A-8DAF49E3B0A3}"/>
              </a:ext>
            </a:extLst>
          </p:cNvPr>
          <p:cNvGrpSpPr/>
          <p:nvPr/>
        </p:nvGrpSpPr>
        <p:grpSpPr>
          <a:xfrm>
            <a:off x="5463312" y="1445284"/>
            <a:ext cx="3509849" cy="5278153"/>
            <a:chOff x="0" y="0"/>
            <a:chExt cx="660400" cy="99311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2CFE4EA-2720-9C3F-E79B-F934A33EB290}"/>
                </a:ext>
              </a:extLst>
            </p:cNvPr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65A3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B939C87-E435-82AC-363E-C06F92313675}"/>
                </a:ext>
              </a:extLst>
            </p:cNvPr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-1444329" y="-907613"/>
            <a:ext cx="2346523" cy="234652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65A3">
              <a:alpha val="0"/>
            </a:srgb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292" y="2426649"/>
            <a:ext cx="4678324" cy="2008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is currently working to implement a multi-payer primary care VBP model that uses prospective Comprehensive Primary Care Payment to cover a range of services.</a:t>
            </a:r>
            <a:r>
              <a:rPr lang="en-US" sz="1200" b="1" i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</a:t>
            </a: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State initiative to align primary care efforts across all coverage sources.</a:t>
            </a:r>
            <a:r>
              <a:rPr lang="en-US" sz="1000" b="1" i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1100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 depends on practice certification level</a:t>
            </a:r>
            <a:r>
              <a:rPr lang="en-US" sz="1200" b="1" i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Transformation of Care Fee: </a:t>
            </a: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aimed to support primary care transformation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Comprehensive Primary Care Payment</a:t>
            </a: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fixed per member per month (PMPM) payment for comprehensive primary care services, replacing FFS payment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Performance Incentive Payment: </a:t>
            </a: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 based on performance on quality and utilization metrics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6294" y="1401193"/>
            <a:ext cx="581619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Washington Multi-Payer Primary Care Transformation Model (PCTM)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76292" y="2140264"/>
            <a:ext cx="4207386" cy="20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051D40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Calibri" panose="020F0502020204030204" pitchFamily="34" charset="0"/>
              </a:rPr>
              <a:t>Washington Health Care Authority (HCA) 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54E1E367-4D0B-7ABD-4EE5-AEA0A50B60FE}"/>
              </a:ext>
            </a:extLst>
          </p:cNvPr>
          <p:cNvSpPr txBox="1"/>
          <p:nvPr/>
        </p:nvSpPr>
        <p:spPr>
          <a:xfrm>
            <a:off x="5733012" y="2770072"/>
            <a:ext cx="2970447" cy="2171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HCA’s along with state payers and primary care community, is working to develop the PCTM as a component of HCA’s VBP journey</a:t>
            </a:r>
            <a:r>
              <a:rPr lang="en-US" sz="1200" b="1" i="1" baseline="300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</a:t>
            </a:r>
            <a:endParaRPr lang="en-US" sz="11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will support quality improvement and payment alignment across Medicaid managed care, public employee, and commercial plans</a:t>
            </a:r>
            <a:r>
              <a:rPr lang="en-US" sz="1000" b="1" i="1" baseline="300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</a:t>
            </a:r>
            <a:endParaRPr lang="en-US" sz="10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CMS Innovation Center’s Make Care Primary Model seeks to bring Medicare collaboration into primary care efforts such as PCTM</a:t>
            </a:r>
            <a:r>
              <a:rPr lang="en-US" sz="1200" b="1" i="1" baseline="300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</a:t>
            </a:r>
            <a:endParaRPr lang="en-US" sz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of the Model began in January 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36806-5678-E750-A184-B7E3BFA78984}"/>
              </a:ext>
            </a:extLst>
          </p:cNvPr>
          <p:cNvSpPr txBox="1"/>
          <p:nvPr/>
        </p:nvSpPr>
        <p:spPr>
          <a:xfrm>
            <a:off x="6079608" y="2020126"/>
            <a:ext cx="2684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Program Highlights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B5623F-F1CC-89E7-529C-CD51554ACB7D}"/>
              </a:ext>
            </a:extLst>
          </p:cNvPr>
          <p:cNvSpPr txBox="1"/>
          <p:nvPr/>
        </p:nvSpPr>
        <p:spPr>
          <a:xfrm>
            <a:off x="2215527" y="5810918"/>
            <a:ext cx="26850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00">
                <a:solidFill>
                  <a:srgbClr val="767171"/>
                </a:solidFill>
                <a:latin typeface="Calibri"/>
                <a:hlinkClick r:id="rId5"/>
              </a:rPr>
              <a:t>Figure: Washington State Health Care Authority</a:t>
            </a:r>
            <a:endParaRPr lang="en-US" sz="600">
              <a:solidFill>
                <a:srgbClr val="76717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24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294" y="1499694"/>
            <a:ext cx="581619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Washington Multi-Payer Primary Care Transformation Model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88106" y="2176803"/>
            <a:ext cx="5063379" cy="20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051D40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Calibri" panose="020F0502020204030204" pitchFamily="34" charset="0"/>
              </a:rPr>
              <a:t>Washington Health Care Authority (HCA)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7815C068-0B3C-F5C8-CFC2-A7DC4B1D48F3}"/>
              </a:ext>
            </a:extLst>
          </p:cNvPr>
          <p:cNvSpPr/>
          <p:nvPr/>
        </p:nvSpPr>
        <p:spPr>
          <a:xfrm>
            <a:off x="-964983" y="-362587"/>
            <a:ext cx="1782102" cy="17821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00" cap="sq">
            <a:solidFill>
              <a:srgbClr val="051D40">
                <a:alpha val="15686"/>
              </a:srgbClr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3FC1E95-32B0-2115-C53B-532815FF53FA}"/>
              </a:ext>
            </a:extLst>
          </p:cNvPr>
          <p:cNvSpPr txBox="1"/>
          <p:nvPr/>
        </p:nvSpPr>
        <p:spPr>
          <a:xfrm>
            <a:off x="817120" y="2435844"/>
            <a:ext cx="5350924" cy="4285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400" b="1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Takeaways</a:t>
            </a: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Multi-Payer Collaborative Members</a:t>
            </a:r>
            <a:r>
              <a:rPr lang="en-US" sz="10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10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Amerigroup, Community Health Plan of Washington, Coordinated Care, Kaiser Permanente, Molina Healthcare, </a:t>
            </a:r>
            <a:r>
              <a:rPr lang="en-US" sz="10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PacificSource</a:t>
            </a: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Premera</a:t>
            </a: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Regence, UnitedHealthcare, Washington State Health Care Authority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 PMPM payment for comprehensive primary care services, replacing FFS payment</a:t>
            </a:r>
            <a:r>
              <a:rPr lang="en-US" sz="10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Transformation of care fee provides examples of programs: Aimed to improve care coordination, integration with behavioral health, and care access (ex: home visits and telehealth)</a:t>
            </a:r>
            <a:r>
              <a:rPr lang="en-US" sz="10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 payment prospectively according to tiered PMPM formula based on performance</a:t>
            </a:r>
            <a:r>
              <a:rPr lang="en-US" sz="10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Aligned measurement set among payers</a:t>
            </a:r>
            <a:r>
              <a:rPr lang="en-US" sz="1000" b="1" i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10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400" b="1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Limitations for Implementation: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Phased implementation began in January 2023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 depends on practice certification level 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Medicaid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HCA interesting in aligning with Medicare model principles</a:t>
            </a:r>
            <a:r>
              <a:rPr lang="en-US" sz="10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endParaRPr lang="en-US" sz="1000" b="1" i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endParaRPr lang="en-US" sz="1200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ts val="1422"/>
              </a:lnSpc>
              <a:spcBef>
                <a:spcPct val="0"/>
              </a:spcBef>
            </a:pPr>
            <a:r>
              <a:rPr lang="en-US" sz="1015" spc="-20">
                <a:solidFill>
                  <a:srgbClr val="051D40"/>
                </a:solidFill>
                <a:latin typeface="Poppins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3D3488-C323-ACD7-B63D-152708A448AB}"/>
              </a:ext>
            </a:extLst>
          </p:cNvPr>
          <p:cNvGrpSpPr/>
          <p:nvPr/>
        </p:nvGrpSpPr>
        <p:grpSpPr>
          <a:xfrm>
            <a:off x="6024207" y="857250"/>
            <a:ext cx="5089328" cy="6510580"/>
            <a:chOff x="12048414" y="0"/>
            <a:chExt cx="10178656" cy="13021159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5FEC301B-9574-4863-0B62-FD378B93CF44}"/>
                </a:ext>
              </a:extLst>
            </p:cNvPr>
            <p:cNvGrpSpPr/>
            <p:nvPr/>
          </p:nvGrpSpPr>
          <p:grpSpPr>
            <a:xfrm>
              <a:off x="14846248" y="0"/>
              <a:ext cx="5021170" cy="10287000"/>
              <a:chOff x="0" y="0"/>
              <a:chExt cx="1322448" cy="2709333"/>
            </a:xfrm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id="{014BA985-B5F0-8B48-0E1B-541CA6639738}"/>
                  </a:ext>
                </a:extLst>
              </p:cNvPr>
              <p:cNvSpPr/>
              <p:nvPr/>
            </p:nvSpPr>
            <p:spPr>
              <a:xfrm>
                <a:off x="0" y="0"/>
                <a:ext cx="132244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322448" h="2709333">
                    <a:moveTo>
                      <a:pt x="0" y="0"/>
                    </a:moveTo>
                    <a:lnTo>
                      <a:pt x="1322448" y="0"/>
                    </a:lnTo>
                    <a:lnTo>
                      <a:pt x="132244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txBody>
              <a:bodyPr/>
              <a:lstStyle/>
              <a:p>
                <a:pPr defTabSz="457200"/>
                <a:endParaRPr lang="en-US" sz="900">
                  <a:solidFill>
                    <a:srgbClr val="767171"/>
                  </a:solidFill>
                  <a:latin typeface="Calibri"/>
                </a:endParaRPr>
              </a:p>
            </p:txBody>
          </p:sp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1C293EA3-32B2-FBFB-269F-4BA0347DA61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22448" cy="2747433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30"/>
                  </a:lnSpc>
                </a:pPr>
                <a:endParaRPr sz="900">
                  <a:solidFill>
                    <a:srgbClr val="767171"/>
                  </a:solidFill>
                  <a:latin typeface="Calibri"/>
                </a:endParaRPr>
              </a:p>
            </p:txBody>
          </p:sp>
        </p:grpSp>
        <p:sp>
          <p:nvSpPr>
            <p:cNvPr id="9" name="Freeform 11" descr="Gray and denim color gradient background">
              <a:extLst>
                <a:ext uri="{FF2B5EF4-FFF2-40B4-BE49-F238E27FC236}">
                  <a16:creationId xmlns:a16="http://schemas.microsoft.com/office/drawing/2014/main" id="{44811EF9-FA39-220B-12F4-228DF2A0F4B5}"/>
                </a:ext>
              </a:extLst>
            </p:cNvPr>
            <p:cNvSpPr/>
            <p:nvPr/>
          </p:nvSpPr>
          <p:spPr>
            <a:xfrm>
              <a:off x="12048414" y="400488"/>
              <a:ext cx="8030542" cy="9598848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BF50C70A-71ED-A231-A55C-A7776413AA96}"/>
                </a:ext>
              </a:extLst>
            </p:cNvPr>
            <p:cNvGrpSpPr/>
            <p:nvPr/>
          </p:nvGrpSpPr>
          <p:grpSpPr>
            <a:xfrm>
              <a:off x="16280097" y="7074186"/>
              <a:ext cx="5946973" cy="5946973"/>
              <a:chOff x="0" y="0"/>
              <a:chExt cx="812800" cy="8128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B4863DA-A36E-ACFF-53AF-859B93F64C1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0" cap="sq">
                <a:solidFill>
                  <a:srgbClr val="FFFFFF">
                    <a:alpha val="1568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US" sz="900">
                  <a:solidFill>
                    <a:srgbClr val="767171"/>
                  </a:solidFill>
                  <a:latin typeface="Calibri"/>
                </a:endParaRPr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4833080-7944-12FB-F3FE-F707BB923E2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30"/>
                  </a:lnSpc>
                  <a:spcBef>
                    <a:spcPct val="0"/>
                  </a:spcBef>
                </a:pPr>
                <a:endParaRPr sz="900">
                  <a:solidFill>
                    <a:srgbClr val="767171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82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F6E90B-0866-2E61-C46C-72B0B184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60536-9FEB-2380-C76D-1826F4EA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I. Call to Order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II. Sept 18, 2023, Meeting Minutes Approval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III. December 11, 2023 Meeting Minutes Approval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IV. Health Management Associates – Update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V. Strategic Planning Work Group – Update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VI. Public Comment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VII. Next Meeting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47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8142" y="-365701"/>
            <a:ext cx="7589401" cy="75894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003921" y="-41480"/>
            <a:ext cx="6940960" cy="694096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5A3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4350" y="2556971"/>
            <a:ext cx="3016682" cy="240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400" b="1" spc="-70">
                <a:solidFill>
                  <a:prstClr val="white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Washington Multi-Payer Primary Care Transformation Model</a:t>
            </a:r>
          </a:p>
          <a:p>
            <a:pPr defTabSz="457200">
              <a:spcBef>
                <a:spcPct val="0"/>
              </a:spcBef>
              <a:defRPr/>
            </a:pPr>
            <a:endParaRPr lang="en-US" sz="2400" b="1" spc="-70">
              <a:solidFill>
                <a:prstClr val="white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US" b="1" spc="-70">
                <a:solidFill>
                  <a:prstClr val="white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Aligned Quality Measurement</a:t>
            </a:r>
            <a:r>
              <a:rPr lang="en-US" b="1" i="1" spc="-70" baseline="30000">
                <a:solidFill>
                  <a:prstClr val="white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b="1" spc="-70">
                <a:solidFill>
                  <a:prstClr val="white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 </a:t>
            </a:r>
            <a:endParaRPr lang="en-US" b="1">
              <a:solidFill>
                <a:prstClr val="white"/>
              </a:solidFill>
              <a:highlight>
                <a:srgbClr val="FFFF00"/>
              </a:highlight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81580" y="1877852"/>
            <a:ext cx="567070" cy="38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349"/>
              </a:lnSpc>
              <a:spcBef>
                <a:spcPct val="0"/>
              </a:spcBef>
            </a:pPr>
            <a:r>
              <a:rPr lang="en-US" sz="2392">
                <a:solidFill>
                  <a:srgbClr val="FDFDFD"/>
                </a:solidFill>
                <a:latin typeface="Open Sans Extra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44529" y="2764552"/>
            <a:ext cx="567070" cy="38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349"/>
              </a:lnSpc>
              <a:spcBef>
                <a:spcPct val="0"/>
              </a:spcBef>
            </a:pPr>
            <a:r>
              <a:rPr lang="en-US" sz="2392">
                <a:solidFill>
                  <a:srgbClr val="FDFDFD"/>
                </a:solidFill>
                <a:latin typeface="Open Sans Extra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81580" y="4541233"/>
            <a:ext cx="567070" cy="38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349"/>
              </a:lnSpc>
              <a:spcBef>
                <a:spcPct val="0"/>
              </a:spcBef>
            </a:pPr>
            <a:r>
              <a:rPr lang="en-US" sz="2392">
                <a:solidFill>
                  <a:srgbClr val="FDFDFD"/>
                </a:solidFill>
                <a:latin typeface="Open Sans Extra Bold"/>
              </a:rPr>
              <a:t>0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D24D5E2C-9D79-1C00-86EC-F05A0C659101}"/>
              </a:ext>
            </a:extLst>
          </p:cNvPr>
          <p:cNvSpPr txBox="1"/>
          <p:nvPr/>
        </p:nvSpPr>
        <p:spPr>
          <a:xfrm>
            <a:off x="4474331" y="1243762"/>
            <a:ext cx="4041210" cy="851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endParaRPr lang="en-US" sz="1000" b="1" i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endParaRPr lang="en-US" sz="1200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endParaRPr lang="en-US" sz="1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ts val="1422"/>
              </a:lnSpc>
              <a:spcBef>
                <a:spcPct val="0"/>
              </a:spcBef>
            </a:pPr>
            <a:r>
              <a:rPr lang="en-US" sz="1015" spc="-20">
                <a:solidFill>
                  <a:srgbClr val="051D40"/>
                </a:solidFill>
                <a:latin typeface="Poppins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513921-7E33-1B35-8456-9ED4141A764A}"/>
              </a:ext>
            </a:extLst>
          </p:cNvPr>
          <p:cNvSpPr txBox="1"/>
          <p:nvPr/>
        </p:nvSpPr>
        <p:spPr>
          <a:xfrm>
            <a:off x="4687403" y="1154457"/>
            <a:ext cx="4041210" cy="5073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measures were approved by the HCA Primary Care measure Set Workgroup and all measures are part of the Washington Common Measure Set.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en-US" sz="1100" b="1" kern="100">
                <a:solidFill>
                  <a:srgbClr val="0066A3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Care and Prevention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and Adolescent Well-Care Visit (WCV)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Childhood Immunization Status (CIS) (Combo 10)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 Cancer Screening (BCS)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Cervical Cancer Screening (CCS)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Colorectal Cancer Screening (COL)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100" b="1" kern="100">
                <a:solidFill>
                  <a:srgbClr val="86AB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 Health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Tx/>
              <a:buAutoNum type="arabicPeriod" startAt="6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 Screening and Follow up for Adolescents and Adults (DSF-E)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Tx/>
              <a:buAutoNum type="arabicPeriod" startAt="6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Antidepressant Medication Management (AMM)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Tx/>
              <a:buAutoNum type="arabicPeriod" startAt="6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 after ED visit for Alcohol and Other Drug Abuse of    Dependence (FUA)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100" b="1" kern="100">
                <a:solidFill>
                  <a:srgbClr val="0066A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Management of Chronic Illness in the Outpatient Setting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Tx/>
              <a:buAutoNum type="arabicPeriod" startAt="9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Controlling High Blood Pressure (CBP)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Tx/>
              <a:buAutoNum type="arabicPeriod" startAt="9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Asthma Medication Ratio (AMR)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Tx/>
              <a:buAutoNum type="arabicPeriod" startAt="9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Diabetes Care: Hemoglobin A1c (HbA1c) Poor Control (&gt;9.0%)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100" b="1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Ambulatory Care</a:t>
            </a:r>
          </a:p>
          <a:p>
            <a:pPr marL="228600" indent="-228600" defTabSz="457200">
              <a:lnSpc>
                <a:spcPct val="107000"/>
              </a:lnSpc>
              <a:spcAft>
                <a:spcPts val="400"/>
              </a:spcAft>
              <a:buFontTx/>
              <a:buAutoNum type="arabicPeriod" startAt="12"/>
            </a:pPr>
            <a:r>
              <a:rPr lang="en-US" sz="1000" kern="1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Ambulatory Care - Emergency Department (ED) Visits per 1,000 (AMB) (Medicaid only in HEDIS, but will adapt for use across populations)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endParaRPr lang="en-US" sz="1000" kern="1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6BA3A2B-4CFB-DBBB-99A1-1DFC7C63C260}"/>
              </a:ext>
            </a:extLst>
          </p:cNvPr>
          <p:cNvSpPr/>
          <p:nvPr/>
        </p:nvSpPr>
        <p:spPr>
          <a:xfrm>
            <a:off x="387321" y="5811635"/>
            <a:ext cx="2505508" cy="77694"/>
          </a:xfrm>
          <a:custGeom>
            <a:avLst/>
            <a:gdLst/>
            <a:ahLst/>
            <a:cxnLst/>
            <a:rect l="l" t="t" r="r" b="b"/>
            <a:pathLst>
              <a:path w="8542339" h="307524">
                <a:moveTo>
                  <a:pt x="0" y="0"/>
                </a:moveTo>
                <a:lnTo>
                  <a:pt x="8542339" y="0"/>
                </a:lnTo>
                <a:lnTo>
                  <a:pt x="8542339" y="307524"/>
                </a:lnTo>
                <a:lnTo>
                  <a:pt x="0" y="3075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444329" y="-907613"/>
            <a:ext cx="2346523" cy="234652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65A3">
              <a:alpha val="0"/>
            </a:srgb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2315" y="2488777"/>
            <a:ext cx="4678324" cy="2721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2017, under the Oregon Health Authority (OHA), the Primary Care Payment Reform Collaborative implemented the Primary Care Transformation Initiative. The initiative is pursuing a multi-payer strategy to implement payment reform for primary care services.</a:t>
            </a:r>
            <a:r>
              <a:rPr lang="en-US" sz="1200" b="1" i="1" spc="-70" baseline="30000">
                <a:solidFill>
                  <a:srgbClr val="000000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 13</a:t>
            </a:r>
            <a:endParaRPr lang="en-US" sz="1200" b="1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goals of the initiative are: 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Use value-based payment methods that are not paid on a per-claim basis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Increase investment in primary care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Facilitate the integration of primary care behavioral and physical healthcare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294" y="1401193"/>
            <a:ext cx="581619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Oregon Primary Care Transformation Initiative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76294" y="2147073"/>
            <a:ext cx="4664347" cy="423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E7E6E6">
                    <a:lumMod val="10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Oregon Health Authority (OHA</a:t>
            </a:r>
            <a:r>
              <a:rPr lang="en-US" sz="1400" b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b="1" i="1" spc="-70" baseline="30000">
                <a:solidFill>
                  <a:srgbClr val="000000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ts val="1740"/>
              </a:lnSpc>
              <a:spcBef>
                <a:spcPct val="0"/>
              </a:spcBef>
            </a:pPr>
            <a:endParaRPr lang="en-US" sz="1400" b="1">
              <a:solidFill>
                <a:srgbClr val="051D40"/>
              </a:solidFill>
              <a:latin typeface="Georgia" panose="02040502050405020303" pitchFamily="18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CFD129-9E1F-3459-4A13-68F7744D23FE}"/>
              </a:ext>
            </a:extLst>
          </p:cNvPr>
          <p:cNvSpPr txBox="1"/>
          <p:nvPr/>
        </p:nvSpPr>
        <p:spPr>
          <a:xfrm>
            <a:off x="123116" y="5556333"/>
            <a:ext cx="435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>
                <a:solidFill>
                  <a:srgbClr val="767171"/>
                </a:solidFill>
                <a:latin typeface="Calibri"/>
                <a:hlinkClick r:id="rId4"/>
              </a:rPr>
              <a:t>Source: Oregon’s Primary Care Transformation Initiative</a:t>
            </a:r>
            <a:endParaRPr lang="en-US" sz="900">
              <a:solidFill>
                <a:srgbClr val="767171"/>
              </a:solidFill>
              <a:latin typeface="Calibri"/>
            </a:endParaRPr>
          </a:p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B8D9-CB5E-11E2-EDEC-146AFE78B8B2}"/>
              </a:ext>
            </a:extLst>
          </p:cNvPr>
          <p:cNvSpPr txBox="1"/>
          <p:nvPr/>
        </p:nvSpPr>
        <p:spPr>
          <a:xfrm>
            <a:off x="5882852" y="2020360"/>
            <a:ext cx="2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Program Considerations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B997E5-EC36-C559-FFA1-61E7E900731B}"/>
              </a:ext>
            </a:extLst>
          </p:cNvPr>
          <p:cNvGrpSpPr/>
          <p:nvPr/>
        </p:nvGrpSpPr>
        <p:grpSpPr>
          <a:xfrm>
            <a:off x="5463312" y="1445284"/>
            <a:ext cx="3509849" cy="5278153"/>
            <a:chOff x="10926619" y="1176063"/>
            <a:chExt cx="7019697" cy="10556306"/>
          </a:xfrm>
        </p:grpSpPr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BA0DD6F6-8DC8-84B1-D54A-8DAF49E3B0A3}"/>
                </a:ext>
              </a:extLst>
            </p:cNvPr>
            <p:cNvGrpSpPr/>
            <p:nvPr/>
          </p:nvGrpSpPr>
          <p:grpSpPr>
            <a:xfrm>
              <a:off x="10926619" y="1176063"/>
              <a:ext cx="7019697" cy="10556306"/>
              <a:chOff x="0" y="0"/>
              <a:chExt cx="660400" cy="993118"/>
            </a:xfrm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92CFE4EA-2720-9C3F-E79B-F934A33EB290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993118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993118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32507"/>
                    </a:cubicBezTo>
                    <a:lnTo>
                      <a:pt x="660400" y="993118"/>
                    </a:lnTo>
                    <a:lnTo>
                      <a:pt x="0" y="993118"/>
                    </a:lnTo>
                    <a:lnTo>
                      <a:pt x="0" y="332998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65A3"/>
              </a:solidFill>
            </p:spPr>
            <p:txBody>
              <a:bodyPr/>
              <a:lstStyle/>
              <a:p>
                <a:pPr defTabSz="457200"/>
                <a:endParaRPr lang="en-US" sz="900">
                  <a:solidFill>
                    <a:srgbClr val="767171"/>
                  </a:solidFill>
                  <a:latin typeface="Calibri"/>
                </a:endParaRPr>
              </a:p>
            </p:txBody>
          </p:sp>
          <p:sp>
            <p:nvSpPr>
              <p:cNvPr id="26" name="TextBox 7">
                <a:extLst>
                  <a:ext uri="{FF2B5EF4-FFF2-40B4-BE49-F238E27FC236}">
                    <a16:creationId xmlns:a16="http://schemas.microsoft.com/office/drawing/2014/main" id="{FB939C87-E435-82AC-363E-C06F92313675}"/>
                  </a:ext>
                </a:extLst>
              </p:cNvPr>
              <p:cNvSpPr txBox="1"/>
              <p:nvPr/>
            </p:nvSpPr>
            <p:spPr>
              <a:xfrm>
                <a:off x="0" y="88900"/>
                <a:ext cx="660400" cy="904218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30"/>
                  </a:lnSpc>
                  <a:spcBef>
                    <a:spcPct val="0"/>
                  </a:spcBef>
                </a:pPr>
                <a:endParaRPr sz="900">
                  <a:solidFill>
                    <a:srgbClr val="767171"/>
                  </a:solidFill>
                  <a:latin typeface="Calibri"/>
                </a:endParaRPr>
              </a:p>
            </p:txBody>
          </p:sp>
        </p:grp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54E1E367-4D0B-7ABD-4EE5-AEA0A50B60FE}"/>
                </a:ext>
              </a:extLst>
            </p:cNvPr>
            <p:cNvSpPr txBox="1"/>
            <p:nvPr/>
          </p:nvSpPr>
          <p:spPr>
            <a:xfrm>
              <a:off x="11434253" y="3263049"/>
              <a:ext cx="5940893" cy="5174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457200"/>
              <a:r>
                <a:rPr lang="en-US" sz="1300" b="1" i="1">
                  <a:solidFill>
                    <a:prstClr val="white"/>
                  </a:solidFill>
                  <a:latin typeface="Calibri"/>
                </a:rPr>
                <a:t>Takeaways:</a:t>
              </a:r>
            </a:p>
            <a:p>
              <a:pPr marL="171450" indent="-171450" defTabSz="4572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VBP model supports health-related social need screenings in the prospective payment, equity-focused quality measures, financial incentives to stratify quality measure performances and infrastructure payments</a:t>
              </a:r>
            </a:p>
            <a:p>
              <a:pPr marL="171450" indent="-171450" defTabSz="4572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Includes prospective, capitated payments for defined set of primary care services</a:t>
              </a:r>
            </a:p>
            <a:p>
              <a:pPr defTabSz="457200">
                <a:lnSpc>
                  <a:spcPct val="107000"/>
                </a:lnSpc>
                <a:spcAft>
                  <a:spcPts val="400"/>
                </a:spcAft>
              </a:pPr>
              <a:r>
                <a:rPr lang="en-US" sz="1200" b="1" i="1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Limitations for Implementation:</a:t>
              </a:r>
            </a:p>
            <a:p>
              <a:pPr marL="171450" indent="-171450" defTabSz="4572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Primary Care Payment Reform Collaborative in legislatively mandated advisory body to OHA</a:t>
              </a:r>
            </a:p>
            <a:p>
              <a:pPr marL="171450" indent="-171450" defTabSz="4572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 of model completed in first half of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757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BA0DD6F6-8DC8-84B1-D54A-8DAF49E3B0A3}"/>
              </a:ext>
            </a:extLst>
          </p:cNvPr>
          <p:cNvGrpSpPr/>
          <p:nvPr/>
        </p:nvGrpSpPr>
        <p:grpSpPr>
          <a:xfrm>
            <a:off x="5463312" y="1445284"/>
            <a:ext cx="3509849" cy="5278153"/>
            <a:chOff x="0" y="0"/>
            <a:chExt cx="660400" cy="99311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2CFE4EA-2720-9C3F-E79B-F934A33EB290}"/>
                </a:ext>
              </a:extLst>
            </p:cNvPr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65A3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B939C87-E435-82AC-363E-C06F92313675}"/>
                </a:ext>
              </a:extLst>
            </p:cNvPr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-1444329" y="-907613"/>
            <a:ext cx="2346523" cy="234652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65A3">
              <a:alpha val="0"/>
            </a:srgb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292" y="2231887"/>
            <a:ext cx="4678324" cy="321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Maryland Primary Care Program (MPCP) modified to fit into the framework of TCOC model.</a:t>
            </a:r>
            <a:r>
              <a:rPr lang="en-US" sz="1200" b="1" i="1" spc="-70" baseline="30000">
                <a:solidFill>
                  <a:srgbClr val="000000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14</a:t>
            </a:r>
            <a:endParaRPr lang="en-US" sz="1200" b="1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primary care goals are to help the state manage health of high-risk individuals, reduce unnecessary hospital utilization, and provide preventative care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MDPCP Strategic Investments to reduce costs and improve outcomes Statewide: 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&amp; Continuity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 Management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Comprehensiveness &amp; Coordination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Beneficiary &amp; Caregiver Experience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 Care for Health Outcomes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294" y="1401193"/>
            <a:ext cx="5816195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Maryland Primary Care Program (MPCP)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90271" y="1787257"/>
            <a:ext cx="4664347" cy="20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051D40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Calibri" panose="020F0502020204030204" pitchFamily="34" charset="0"/>
              </a:rPr>
              <a:t>Maryland Department of Health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54E1E367-4D0B-7ABD-4EE5-AEA0A50B60FE}"/>
              </a:ext>
            </a:extLst>
          </p:cNvPr>
          <p:cNvSpPr txBox="1"/>
          <p:nvPr/>
        </p:nvSpPr>
        <p:spPr>
          <a:xfrm>
            <a:off x="5720683" y="2415343"/>
            <a:ext cx="2970447" cy="3170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/>
            <a:r>
              <a:rPr lang="en-US" sz="1300" b="1" i="1">
                <a:solidFill>
                  <a:prstClr val="white"/>
                </a:solidFill>
                <a:latin typeface="Calibri"/>
              </a:rPr>
              <a:t>Takeaways</a:t>
            </a:r>
            <a:r>
              <a:rPr lang="en-US" sz="1400" b="1" i="1" spc="-70" baseline="30000">
                <a:solidFill>
                  <a:prstClr val="white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300" b="1" i="1">
                <a:solidFill>
                  <a:prstClr val="white"/>
                </a:solidFill>
                <a:latin typeface="Calibri"/>
              </a:rPr>
              <a:t>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HEART Payment Program examples: </a:t>
            </a:r>
          </a:p>
          <a:p>
            <a:pPr marL="400050" lvl="1" indent="-171450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Providing training: implicit bias or cultural competency </a:t>
            </a:r>
          </a:p>
          <a:p>
            <a:pPr marL="371475" lvl="1" indent="-142875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Implementing social needs assessment screening as part of the EHR, or substance abuse screening </a:t>
            </a:r>
          </a:p>
          <a:p>
            <a:pPr marL="371475" lvl="1" indent="-142875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Data collection efforts  on SDOH </a:t>
            </a:r>
          </a:p>
          <a:p>
            <a:pPr marL="371475" lvl="1" indent="-142875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Facilitate housing navigation and support </a:t>
            </a:r>
          </a:p>
          <a:p>
            <a:pPr marL="371475" lvl="1" indent="-142875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Address barriers such as transportation </a:t>
            </a:r>
          </a:p>
          <a:p>
            <a:pPr defTabSz="457200"/>
            <a:r>
              <a:rPr lang="en-US" sz="1300" b="1" i="1">
                <a:solidFill>
                  <a:prstClr val="white"/>
                </a:solidFill>
                <a:latin typeface="Calibri"/>
              </a:rPr>
              <a:t>Limitations for Implementation:</a:t>
            </a:r>
          </a:p>
          <a:p>
            <a:pPr marL="371475" lvl="1" indent="-142875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MD has state-sponsored programs to help practices with practice transformation</a:t>
            </a:r>
          </a:p>
          <a:p>
            <a:pPr marL="371475" lvl="1" indent="-142875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Have had global budgeting for years</a:t>
            </a:r>
          </a:p>
          <a:p>
            <a:pPr marL="371475" lvl="1" indent="-142875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Maryland DOH contracted with the Federal Government </a:t>
            </a:r>
          </a:p>
          <a:p>
            <a:pPr marL="371475" lvl="1" indent="-142875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Program in conjunction with CMMI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36806-5678-E750-A184-B7E3BFA78984}"/>
              </a:ext>
            </a:extLst>
          </p:cNvPr>
          <p:cNvSpPr txBox="1"/>
          <p:nvPr/>
        </p:nvSpPr>
        <p:spPr>
          <a:xfrm>
            <a:off x="5882852" y="2020360"/>
            <a:ext cx="2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Program Considerations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75D92-3211-989F-8BC7-3553C162988B}"/>
              </a:ext>
            </a:extLst>
          </p:cNvPr>
          <p:cNvSpPr txBox="1"/>
          <p:nvPr/>
        </p:nvSpPr>
        <p:spPr>
          <a:xfrm>
            <a:off x="8114521" y="1036076"/>
            <a:ext cx="906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>
                <a:solidFill>
                  <a:srgbClr val="767171"/>
                </a:solidFill>
                <a:latin typeface="Calibri"/>
              </a:rPr>
              <a:t>Presented 7/17</a:t>
            </a:r>
          </a:p>
        </p:txBody>
      </p:sp>
    </p:spTree>
    <p:extLst>
      <p:ext uri="{BB962C8B-B14F-4D97-AF65-F5344CB8AC3E}">
        <p14:creationId xmlns:p14="http://schemas.microsoft.com/office/powerpoint/2010/main" val="1890206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BA0DD6F6-8DC8-84B1-D54A-8DAF49E3B0A3}"/>
              </a:ext>
            </a:extLst>
          </p:cNvPr>
          <p:cNvGrpSpPr/>
          <p:nvPr/>
        </p:nvGrpSpPr>
        <p:grpSpPr>
          <a:xfrm>
            <a:off x="5463312" y="1445284"/>
            <a:ext cx="3509849" cy="5278153"/>
            <a:chOff x="0" y="0"/>
            <a:chExt cx="660400" cy="99311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2CFE4EA-2720-9C3F-E79B-F934A33EB290}"/>
                </a:ext>
              </a:extLst>
            </p:cNvPr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65A3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B939C87-E435-82AC-363E-C06F92313675}"/>
                </a:ext>
              </a:extLst>
            </p:cNvPr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-1444329" y="-907613"/>
            <a:ext cx="2346523" cy="234652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65A3">
              <a:alpha val="0"/>
            </a:srgb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292" y="2231885"/>
            <a:ext cx="4678324" cy="2223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Mississippi </a:t>
            </a:r>
            <a:r>
              <a:rPr lang="en-US" sz="1200" b="1" err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TrueCare</a:t>
            </a: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coordinated care organization committed to changing the trajectory of Mississippi’s healthcare system.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 proposed programs are focused on improving health outcomes, equity, access to care, member engagement and collaboration with CBOs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Expenditures on quality improvement activities related to health care quality improvement and health care information technology (HIT) are individually identifiable, tracked and reported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294" y="1401193"/>
            <a:ext cx="5816195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Mississippi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90271" y="1787257"/>
            <a:ext cx="4664347" cy="20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051D40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Calibri" panose="020F0502020204030204" pitchFamily="34" charset="0"/>
              </a:rPr>
              <a:t>TrueCare</a:t>
            </a:r>
            <a:r>
              <a:rPr lang="en-US" sz="1400" b="1" i="1" spc="-70" baseline="30000">
                <a:solidFill>
                  <a:srgbClr val="000000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1400" b="1">
                <a:solidFill>
                  <a:srgbClr val="051D40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54E1E367-4D0B-7ABD-4EE5-AEA0A50B60FE}"/>
              </a:ext>
            </a:extLst>
          </p:cNvPr>
          <p:cNvSpPr txBox="1"/>
          <p:nvPr/>
        </p:nvSpPr>
        <p:spPr>
          <a:xfrm>
            <a:off x="5720683" y="2415341"/>
            <a:ext cx="2970447" cy="3233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/>
            <a:r>
              <a:rPr lang="en-US" sz="1300" b="1" i="1">
                <a:solidFill>
                  <a:prstClr val="white"/>
                </a:solidFill>
                <a:latin typeface="Calibri"/>
              </a:rPr>
              <a:t>Takeaways: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programs used: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PMPM payment and incentives assist practice transformation to invest in infrastructure to improve the quality of care with the following programs: 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Determinants of Health, Value-Added Benefits, Performance Improvement Projects, Health Literacy, Telehealth, Use of Technology, Mississippi Partnerships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 i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Limitations for Implementation: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Contracted with Mississippi Division of Medicaid Coordinated Care Organization Program in July 2023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Multi-Payer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50D96-8EC0-2622-846C-F76E56C35980}"/>
              </a:ext>
            </a:extLst>
          </p:cNvPr>
          <p:cNvSpPr txBox="1"/>
          <p:nvPr/>
        </p:nvSpPr>
        <p:spPr>
          <a:xfrm>
            <a:off x="5882852" y="2020360"/>
            <a:ext cx="2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Program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13ED5-E059-354F-29DF-1BF5E6594A04}"/>
              </a:ext>
            </a:extLst>
          </p:cNvPr>
          <p:cNvSpPr txBox="1"/>
          <p:nvPr/>
        </p:nvSpPr>
        <p:spPr>
          <a:xfrm>
            <a:off x="8066781" y="1036076"/>
            <a:ext cx="906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>
                <a:solidFill>
                  <a:srgbClr val="767171"/>
                </a:solidFill>
                <a:latin typeface="Calibri"/>
              </a:rPr>
              <a:t>Presented 9/18</a:t>
            </a:r>
          </a:p>
        </p:txBody>
      </p:sp>
      <p:pic>
        <p:nvPicPr>
          <p:cNvPr id="1026" name="Picture 2" descr="A diagram of a health care system&#10;&#10;Description automatically generated with medium confidence">
            <a:extLst>
              <a:ext uri="{FF2B5EF4-FFF2-40B4-BE49-F238E27FC236}">
                <a16:creationId xmlns:a16="http://schemas.microsoft.com/office/drawing/2014/main" id="{E90ECC45-5B7D-6709-5393-DD07EA2E1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6" y="3804439"/>
            <a:ext cx="3751947" cy="1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31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BA0DD6F6-8DC8-84B1-D54A-8DAF49E3B0A3}"/>
              </a:ext>
            </a:extLst>
          </p:cNvPr>
          <p:cNvGrpSpPr/>
          <p:nvPr/>
        </p:nvGrpSpPr>
        <p:grpSpPr>
          <a:xfrm>
            <a:off x="5463312" y="1445284"/>
            <a:ext cx="3509849" cy="5278153"/>
            <a:chOff x="0" y="0"/>
            <a:chExt cx="660400" cy="99311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2CFE4EA-2720-9C3F-E79B-F934A33EB290}"/>
                </a:ext>
              </a:extLst>
            </p:cNvPr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65A3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B939C87-E435-82AC-363E-C06F92313675}"/>
                </a:ext>
              </a:extLst>
            </p:cNvPr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-1444329" y="-907613"/>
            <a:ext cx="2346523" cy="234652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65A3">
              <a:alpha val="0"/>
            </a:srgb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292" y="2360378"/>
            <a:ext cx="4678324" cy="3270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Neighborhood Health Plan of Rhode Island Quality Improvement (QI) Program ensure that members have access to high quality health care services.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Neighborhood’s Continuous Quality Improvement (CQI) approach emphasizes the use of “Plan Do Study Act”.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Neighborhood’s CQI efforts support the core principles of: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Driven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Focused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Empowerment/Involvement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Result-Based Decision-Making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294" y="1401193"/>
            <a:ext cx="5816195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Rhode Island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90271" y="1787259"/>
            <a:ext cx="4664347" cy="427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Neighborhood Health Plan of Rhode Island Quality Improvement Program</a:t>
            </a:r>
            <a:r>
              <a:rPr lang="en-US" sz="1400" b="1" i="1" spc="-70" baseline="30000">
                <a:solidFill>
                  <a:srgbClr val="000000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17</a:t>
            </a:r>
            <a:endParaRPr lang="en-US" sz="1400" b="1">
              <a:solidFill>
                <a:srgbClr val="051D40"/>
              </a:solidFill>
              <a:latin typeface="Georgia" panose="02040502050405020303" pitchFamily="18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54E1E367-4D0B-7ABD-4EE5-AEA0A50B60FE}"/>
              </a:ext>
            </a:extLst>
          </p:cNvPr>
          <p:cNvSpPr txBox="1"/>
          <p:nvPr/>
        </p:nvSpPr>
        <p:spPr>
          <a:xfrm>
            <a:off x="5720681" y="2347187"/>
            <a:ext cx="3348132" cy="3443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300" b="1" i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Takeaways: 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Improvement Activities used in Program: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HEDIS Measures and CAHPS Survey Results, Care Management Member Satisfaction Survey, Provider Satisfaction Survey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Practice Guidelines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 Management and Wellness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Review Activity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 to Address Quality of Care Complaints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Improvement Projects, Chronic Care Improvement Programs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to Improve Patient Safety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 to Enhance Service to a Culturally Diverse Membership and Members with Complex Health Needs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 Health Management Strategy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Evaluation and Work Plan Development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300" b="1" i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Limitations for Implementations: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not related to payment, examples for DE to use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Incentives are based on outcome measures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6AE303-65BA-06DE-5FD4-71611AC515A7}"/>
              </a:ext>
            </a:extLst>
          </p:cNvPr>
          <p:cNvSpPr txBox="1"/>
          <p:nvPr/>
        </p:nvSpPr>
        <p:spPr>
          <a:xfrm>
            <a:off x="5882852" y="2020360"/>
            <a:ext cx="2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Program Considerations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50974-024E-5576-7716-8531C84A402F}"/>
              </a:ext>
            </a:extLst>
          </p:cNvPr>
          <p:cNvSpPr txBox="1"/>
          <p:nvPr/>
        </p:nvSpPr>
        <p:spPr>
          <a:xfrm>
            <a:off x="8066781" y="1036076"/>
            <a:ext cx="906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>
                <a:solidFill>
                  <a:srgbClr val="767171"/>
                </a:solidFill>
                <a:latin typeface="Calibri"/>
              </a:rPr>
              <a:t>Presented 9/18</a:t>
            </a:r>
          </a:p>
        </p:txBody>
      </p:sp>
    </p:spTree>
    <p:extLst>
      <p:ext uri="{BB962C8B-B14F-4D97-AF65-F5344CB8AC3E}">
        <p14:creationId xmlns:p14="http://schemas.microsoft.com/office/powerpoint/2010/main" val="1502627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BA0DD6F6-8DC8-84B1-D54A-8DAF49E3B0A3}"/>
              </a:ext>
            </a:extLst>
          </p:cNvPr>
          <p:cNvGrpSpPr/>
          <p:nvPr/>
        </p:nvGrpSpPr>
        <p:grpSpPr>
          <a:xfrm>
            <a:off x="5463312" y="1445284"/>
            <a:ext cx="3509849" cy="5278153"/>
            <a:chOff x="0" y="0"/>
            <a:chExt cx="660400" cy="99311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2CFE4EA-2720-9C3F-E79B-F934A33EB290}"/>
                </a:ext>
              </a:extLst>
            </p:cNvPr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65A3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B939C87-E435-82AC-363E-C06F92313675}"/>
                </a:ext>
              </a:extLst>
            </p:cNvPr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-1444329" y="-907613"/>
            <a:ext cx="2346523" cy="234652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292" y="2341062"/>
            <a:ext cx="4678324" cy="357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 primary drivers, which most activities are organized</a:t>
            </a:r>
            <a:r>
              <a:rPr lang="en-US" sz="1200" b="1" i="1" spc="-70" baseline="30000">
                <a:solidFill>
                  <a:srgbClr val="000000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Expansion of e-health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data analytics across the state’s Medicaid Accountable Care Organizations (ACOs)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transformation to achieve interdisciplinary, integrated care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of Accountable Communities for Health (ACHs)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Alignment of ACO components across payers related to performance measurements 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Statewide HIE Vendor Capacity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Advancement in Care Coordination Model Development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Established and Achieved Clinical Process Goals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294" y="1401193"/>
            <a:ext cx="5816195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Minnesota Accountable Health Model 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90271" y="1787259"/>
            <a:ext cx="4664347" cy="641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E7E6E6">
                    <a:lumMod val="10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State Innovation Models (SIM) initiative sponsored by CMS</a:t>
            </a:r>
          </a:p>
          <a:p>
            <a:pPr defTabSz="457200">
              <a:lnSpc>
                <a:spcPts val="1740"/>
              </a:lnSpc>
              <a:spcBef>
                <a:spcPct val="0"/>
              </a:spcBef>
            </a:pPr>
            <a:endParaRPr lang="en-US" sz="1400" b="1">
              <a:solidFill>
                <a:srgbClr val="051D40"/>
              </a:solidFill>
              <a:latin typeface="Georgia" panose="02040502050405020303" pitchFamily="18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54E1E367-4D0B-7ABD-4EE5-AEA0A50B60FE}"/>
              </a:ext>
            </a:extLst>
          </p:cNvPr>
          <p:cNvSpPr txBox="1"/>
          <p:nvPr/>
        </p:nvSpPr>
        <p:spPr>
          <a:xfrm>
            <a:off x="5720683" y="2415343"/>
            <a:ext cx="2970447" cy="2871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/>
            <a:r>
              <a:rPr lang="en-US" sz="1300" b="1" i="1">
                <a:solidFill>
                  <a:prstClr val="white"/>
                </a:solidFill>
                <a:latin typeface="Calibri"/>
              </a:rPr>
              <a:t>Takeaways: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programs used: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transformation investments: provided coaching and TA to providers in building capacity in centered care teams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HIE/HIT: education and technical assistance on privacy and consent management practices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Expansion of e-health capabilities such as advancements in EHR systems and advancements in other health information technologies 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 i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Limitations for Implementation: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Innovation Model (Federal program)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from SIM grant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E8C2E-92F8-C646-3120-6FFC41689B4F}"/>
              </a:ext>
            </a:extLst>
          </p:cNvPr>
          <p:cNvSpPr txBox="1"/>
          <p:nvPr/>
        </p:nvSpPr>
        <p:spPr>
          <a:xfrm>
            <a:off x="456238" y="5366397"/>
            <a:ext cx="4185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>
                <a:solidFill>
                  <a:srgbClr val="767171"/>
                </a:solidFill>
                <a:latin typeface="Calibri"/>
                <a:hlinkClick r:id="rId4"/>
              </a:rPr>
              <a:t>Source: Evaluation of the Minnesota Accountable Health Model</a:t>
            </a:r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205EC-9C02-B413-3C6F-11EDBC08B197}"/>
              </a:ext>
            </a:extLst>
          </p:cNvPr>
          <p:cNvSpPr txBox="1"/>
          <p:nvPr/>
        </p:nvSpPr>
        <p:spPr>
          <a:xfrm>
            <a:off x="5882852" y="2020360"/>
            <a:ext cx="2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Program Considerations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C01DE-4564-FB98-4AFD-1E15F4B5E7F4}"/>
              </a:ext>
            </a:extLst>
          </p:cNvPr>
          <p:cNvSpPr txBox="1"/>
          <p:nvPr/>
        </p:nvSpPr>
        <p:spPr>
          <a:xfrm>
            <a:off x="8066781" y="1036076"/>
            <a:ext cx="906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>
                <a:solidFill>
                  <a:srgbClr val="767171"/>
                </a:solidFill>
                <a:latin typeface="Calibri"/>
              </a:rPr>
              <a:t>Presented 9/18</a:t>
            </a:r>
          </a:p>
        </p:txBody>
      </p:sp>
    </p:spTree>
    <p:extLst>
      <p:ext uri="{BB962C8B-B14F-4D97-AF65-F5344CB8AC3E}">
        <p14:creationId xmlns:p14="http://schemas.microsoft.com/office/powerpoint/2010/main" val="211925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BA0DD6F6-8DC8-84B1-D54A-8DAF49E3B0A3}"/>
              </a:ext>
            </a:extLst>
          </p:cNvPr>
          <p:cNvGrpSpPr/>
          <p:nvPr/>
        </p:nvGrpSpPr>
        <p:grpSpPr>
          <a:xfrm>
            <a:off x="5463312" y="1445284"/>
            <a:ext cx="3509849" cy="5278153"/>
            <a:chOff x="0" y="0"/>
            <a:chExt cx="660400" cy="99311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2CFE4EA-2720-9C3F-E79B-F934A33EB290}"/>
                </a:ext>
              </a:extLst>
            </p:cNvPr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65A3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B939C87-E435-82AC-363E-C06F92313675}"/>
                </a:ext>
              </a:extLst>
            </p:cNvPr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-1444329" y="-907613"/>
            <a:ext cx="2346523" cy="234652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65A3">
              <a:alpha val="0"/>
            </a:srgbClr>
          </a:solidFill>
          <a:ln w="952500" cap="sq">
            <a:solidFill>
              <a:srgbClr val="145DA0"/>
            </a:solidFill>
            <a:prstDash val="solid"/>
            <a:miter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1224343" y="-795801"/>
            <a:ext cx="1906550" cy="201654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2733" y="1917761"/>
            <a:ext cx="3509849" cy="480567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457200">
              <a:lnSpc>
                <a:spcPts val="1330"/>
              </a:lnSpc>
              <a:spcBef>
                <a:spcPct val="0"/>
              </a:spcBef>
            </a:pPr>
            <a:endParaRPr sz="900">
              <a:solidFill>
                <a:srgbClr val="767171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6292" y="2341064"/>
            <a:ext cx="4678324" cy="297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 of the Quality </a:t>
            </a:r>
            <a:r>
              <a:rPr lang="en-US" sz="1200" err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Improvment</a:t>
            </a: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is to organize and finance top of the line services to help optimize member health status improvement, efficiency, accessibility and satisfaction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all  BCBS service lines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Cross embraces the Institute of Healthcare Improvement’s Triple Aim framework: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the health of the population 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the patient experience of care including quality and satisfaction </a:t>
            </a:r>
          </a:p>
          <a:p>
            <a:pPr marL="400050" lvl="1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 or at least controlling the per capita cost of care 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294" y="1401193"/>
            <a:ext cx="5816195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200" b="1" spc="-70">
                <a:solidFill>
                  <a:srgbClr val="0066A3"/>
                </a:solidFill>
                <a:latin typeface="Georgia" panose="02040502050405020303" pitchFamily="18" charset="0"/>
                <a:ea typeface="Open Sans ExtraBold" panose="020F0502020204030204" pitchFamily="34" charset="0"/>
                <a:cs typeface="Calibri" panose="020F0502020204030204" pitchFamily="34" charset="0"/>
              </a:rPr>
              <a:t>Michigan </a:t>
            </a:r>
            <a:endParaRPr lang="en-US" sz="2200" b="1">
              <a:solidFill>
                <a:srgbClr val="0066A3"/>
              </a:solidFill>
              <a:latin typeface="Georgia" panose="02040502050405020303" pitchFamily="18" charset="0"/>
              <a:ea typeface="Open Sans ExtraBold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BD580-AF5F-487C-A45D-B6923FD60A2F}"/>
              </a:ext>
            </a:extLst>
          </p:cNvPr>
          <p:cNvSpPr txBox="1"/>
          <p:nvPr/>
        </p:nvSpPr>
        <p:spPr>
          <a:xfrm>
            <a:off x="590271" y="1787259"/>
            <a:ext cx="4664347" cy="641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740"/>
              </a:lnSpc>
              <a:spcBef>
                <a:spcPct val="0"/>
              </a:spcBef>
            </a:pPr>
            <a:r>
              <a:rPr lang="en-US" sz="1400" b="1">
                <a:solidFill>
                  <a:srgbClr val="E7E6E6">
                    <a:lumMod val="10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Blue Cross Blue Shield Quality Improvement Program</a:t>
            </a:r>
            <a:r>
              <a:rPr lang="en-US" sz="1400" b="1" i="1" spc="-70" baseline="30000">
                <a:solidFill>
                  <a:srgbClr val="000000"/>
                </a:solidFill>
                <a:latin typeface="Calibri" panose="020F0502020204030204" pitchFamily="34" charset="0"/>
                <a:ea typeface="Open Sans ExtraBold" panose="020F0502020204030204" pitchFamily="34" charset="0"/>
                <a:cs typeface="Calibri" panose="020F0502020204030204" pitchFamily="34" charset="0"/>
              </a:rPr>
              <a:t>19</a:t>
            </a:r>
            <a:endParaRPr lang="en-US" sz="1400" b="1">
              <a:solidFill>
                <a:srgbClr val="E7E6E6">
                  <a:lumMod val="10000"/>
                </a:srgbClr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ts val="1740"/>
              </a:lnSpc>
              <a:spcBef>
                <a:spcPct val="0"/>
              </a:spcBef>
            </a:pPr>
            <a:endParaRPr lang="en-US" sz="1400" b="1">
              <a:solidFill>
                <a:srgbClr val="051D40"/>
              </a:solidFill>
              <a:latin typeface="Georgia" panose="02040502050405020303" pitchFamily="18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54E1E367-4D0B-7ABD-4EE5-AEA0A50B60FE}"/>
              </a:ext>
            </a:extLst>
          </p:cNvPr>
          <p:cNvSpPr txBox="1"/>
          <p:nvPr/>
        </p:nvSpPr>
        <p:spPr>
          <a:xfrm>
            <a:off x="5717128" y="2341062"/>
            <a:ext cx="2970447" cy="315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/>
            <a:r>
              <a:rPr lang="en-US" sz="1300" b="1" i="1">
                <a:solidFill>
                  <a:prstClr val="white"/>
                </a:solidFill>
                <a:latin typeface="Calibri"/>
              </a:rPr>
              <a:t>Takeaways: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programs used: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Behavioral Health Surveys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Tobacco Cession Coaching Program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 management and nutrition information Virtual well-being program: virtual webinars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Enterprise-wide provider directory: can be used by members to compare providers, skill sets, and costs. 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 reminders for preventative care services or automated telephone reminders</a:t>
            </a:r>
          </a:p>
          <a:p>
            <a:pPr defTabSz="457200">
              <a:lnSpc>
                <a:spcPct val="107000"/>
              </a:lnSpc>
              <a:spcAft>
                <a:spcPts val="400"/>
              </a:spcAft>
            </a:pPr>
            <a:r>
              <a:rPr lang="en-US" sz="1200" b="1" i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Limitations for Implementation: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multi-payer</a:t>
            </a: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 through the Physician Group Incentive Program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C67A64-A3BF-7F76-4EB3-E1FA6A8AE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0B65B-D381-90DB-70CA-E896C1AFF9FE}"/>
              </a:ext>
            </a:extLst>
          </p:cNvPr>
          <p:cNvSpPr txBox="1"/>
          <p:nvPr/>
        </p:nvSpPr>
        <p:spPr>
          <a:xfrm>
            <a:off x="5882852" y="2020360"/>
            <a:ext cx="268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>
                <a:solidFill>
                  <a:prstClr val="white"/>
                </a:solidFill>
                <a:latin typeface="Georgia" panose="020405020504050203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Program Considerations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FB2C9-11A3-E2B3-9D17-50CAA1E5D0B2}"/>
              </a:ext>
            </a:extLst>
          </p:cNvPr>
          <p:cNvSpPr txBox="1"/>
          <p:nvPr/>
        </p:nvSpPr>
        <p:spPr>
          <a:xfrm>
            <a:off x="8066781" y="1036076"/>
            <a:ext cx="906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>
                <a:solidFill>
                  <a:srgbClr val="767171"/>
                </a:solidFill>
                <a:latin typeface="Calibri"/>
              </a:rPr>
              <a:t>Presented 9/18</a:t>
            </a:r>
          </a:p>
        </p:txBody>
      </p:sp>
    </p:spTree>
    <p:extLst>
      <p:ext uri="{BB962C8B-B14F-4D97-AF65-F5344CB8AC3E}">
        <p14:creationId xmlns:p14="http://schemas.microsoft.com/office/powerpoint/2010/main" val="3596010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3208" y="2167243"/>
            <a:ext cx="3159821" cy="640906"/>
            <a:chOff x="0" y="-9525"/>
            <a:chExt cx="7024098" cy="1709080"/>
          </a:xfrm>
        </p:grpSpPr>
        <p:sp>
          <p:nvSpPr>
            <p:cNvPr id="3" name="TextBox 3"/>
            <p:cNvSpPr txBox="1"/>
            <p:nvPr/>
          </p:nvSpPr>
          <p:spPr>
            <a:xfrm>
              <a:off x="0" y="1025524"/>
              <a:ext cx="7024098" cy="67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8">
                  <a:solidFill>
                    <a:srgbClr val="E7E6E6">
                      <a:lumMod val="25000"/>
                    </a:srgbClr>
                  </a:solidFill>
                  <a:latin typeface="Calibri"/>
                </a:rPr>
                <a:t>gnagrath@healthmanagement.com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7024098" cy="71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100"/>
                </a:lnSpc>
                <a:spcBef>
                  <a:spcPct val="0"/>
                </a:spcBef>
              </a:pPr>
              <a:r>
                <a:rPr lang="en-US" sz="1750" spc="53">
                  <a:solidFill>
                    <a:srgbClr val="552733"/>
                  </a:solidFill>
                  <a:latin typeface="Fira Sans Medium Bold"/>
                </a:rPr>
                <a:t>Gaurav Nagrath, ScD, MBA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63207" y="3618134"/>
            <a:ext cx="3097608" cy="640905"/>
            <a:chOff x="0" y="-9525"/>
            <a:chExt cx="7024098" cy="1709081"/>
          </a:xfrm>
        </p:grpSpPr>
        <p:sp>
          <p:nvSpPr>
            <p:cNvPr id="6" name="TextBox 6"/>
            <p:cNvSpPr txBox="1"/>
            <p:nvPr/>
          </p:nvSpPr>
          <p:spPr>
            <a:xfrm>
              <a:off x="0" y="1025524"/>
              <a:ext cx="7024098" cy="674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8">
                  <a:solidFill>
                    <a:srgbClr val="E7E6E6">
                      <a:lumMod val="25000"/>
                    </a:srgbClr>
                  </a:solidFill>
                  <a:latin typeface="Calibri"/>
                </a:rPr>
                <a:t>bpowell@healthmanagement.com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7024098" cy="71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100"/>
                </a:lnSpc>
                <a:spcBef>
                  <a:spcPct val="0"/>
                </a:spcBef>
              </a:pPr>
              <a:r>
                <a:rPr lang="en-US" sz="1750" spc="53">
                  <a:solidFill>
                    <a:srgbClr val="552733"/>
                  </a:solidFill>
                  <a:latin typeface="Fira Sans Medium Bold"/>
                </a:rPr>
                <a:t>Berkley Powell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3186" y="1694744"/>
            <a:ext cx="3268230" cy="1456905"/>
            <a:chOff x="0" y="95250"/>
            <a:chExt cx="8715279" cy="388507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95250"/>
              <a:ext cx="8715279" cy="1880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55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6498"/>
                  </a:solidFill>
                  <a:latin typeface="Fira Sans Medium Bold"/>
                </a:rPr>
                <a:t>Thank you!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587638"/>
              <a:ext cx="8715279" cy="1392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100"/>
                </a:lnSpc>
              </a:pPr>
              <a:r>
                <a:rPr lang="en-US" sz="1500" spc="8">
                  <a:solidFill>
                    <a:srgbClr val="000000"/>
                  </a:solidFill>
                  <a:latin typeface="Fira Sans Light"/>
                </a:rPr>
                <a:t>Please reach out with questions or concerns.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5363209" y="3208203"/>
            <a:ext cx="2634037" cy="0"/>
          </a:xfrm>
          <a:prstGeom prst="line">
            <a:avLst/>
          </a:prstGeom>
          <a:ln w="28575" cap="rnd">
            <a:solidFill>
              <a:srgbClr val="00649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457200"/>
            <a:endParaRPr lang="en-US" sz="900">
              <a:solidFill>
                <a:srgbClr val="767171"/>
              </a:solidFill>
              <a:latin typeface="Calibri"/>
            </a:endParaRPr>
          </a:p>
        </p:txBody>
      </p:sp>
      <p:grpSp>
        <p:nvGrpSpPr>
          <p:cNvPr id="17" name="Picture 12">
            <a:extLst>
              <a:ext uri="{FF2B5EF4-FFF2-40B4-BE49-F238E27FC236}">
                <a16:creationId xmlns:a16="http://schemas.microsoft.com/office/drawing/2014/main" id="{A98A9C4A-9C4C-E464-0672-D769D1483D98}"/>
              </a:ext>
            </a:extLst>
          </p:cNvPr>
          <p:cNvGrpSpPr/>
          <p:nvPr/>
        </p:nvGrpSpPr>
        <p:grpSpPr>
          <a:xfrm flipH="1">
            <a:off x="-375123" y="4325705"/>
            <a:ext cx="3901347" cy="2249327"/>
            <a:chOff x="-1979938" y="9284114"/>
            <a:chExt cx="7802694" cy="44986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CE5923-E1C6-4D58-8069-D983C2D07371}"/>
                </a:ext>
              </a:extLst>
            </p:cNvPr>
            <p:cNvSpPr/>
            <p:nvPr/>
          </p:nvSpPr>
          <p:spPr>
            <a:xfrm>
              <a:off x="-1979938" y="11532274"/>
              <a:ext cx="2601721" cy="2250494"/>
            </a:xfrm>
            <a:custGeom>
              <a:avLst/>
              <a:gdLst>
                <a:gd name="connsiteX0" fmla="*/ 1950725 w 2601721"/>
                <a:gd name="connsiteY0" fmla="*/ 0 h 2250494"/>
                <a:gd name="connsiteX1" fmla="*/ 651091 w 2601721"/>
                <a:gd name="connsiteY1" fmla="*/ 0 h 2250494"/>
                <a:gd name="connsiteX2" fmla="*/ 0 w 2601721"/>
                <a:gd name="connsiteY2" fmla="*/ 1126420 h 2250494"/>
                <a:gd name="connsiteX3" fmla="*/ 651091 w 2601721"/>
                <a:gd name="connsiteY3" fmla="*/ 2250495 h 2250494"/>
                <a:gd name="connsiteX4" fmla="*/ 1950725 w 2601721"/>
                <a:gd name="connsiteY4" fmla="*/ 2250495 h 2250494"/>
                <a:gd name="connsiteX5" fmla="*/ 2601721 w 2601721"/>
                <a:gd name="connsiteY5" fmla="*/ 1126420 h 2250494"/>
                <a:gd name="connsiteX6" fmla="*/ 1950725 w 2601721"/>
                <a:gd name="connsiteY6" fmla="*/ 0 h 225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1721" h="2250494">
                  <a:moveTo>
                    <a:pt x="1950725" y="0"/>
                  </a:moveTo>
                  <a:lnTo>
                    <a:pt x="651091" y="0"/>
                  </a:lnTo>
                  <a:lnTo>
                    <a:pt x="0" y="1126420"/>
                  </a:lnTo>
                  <a:lnTo>
                    <a:pt x="651091" y="2250495"/>
                  </a:lnTo>
                  <a:lnTo>
                    <a:pt x="1950725" y="2250495"/>
                  </a:lnTo>
                  <a:lnTo>
                    <a:pt x="2601721" y="1126420"/>
                  </a:lnTo>
                  <a:lnTo>
                    <a:pt x="1950725" y="0"/>
                  </a:lnTo>
                </a:path>
              </a:pathLst>
            </a:custGeom>
            <a:solidFill>
              <a:srgbClr val="86AB5D"/>
            </a:solidFill>
            <a:ln w="241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D8AC03-A43C-5176-91FC-566B539FFDED}"/>
                </a:ext>
              </a:extLst>
            </p:cNvPr>
            <p:cNvSpPr/>
            <p:nvPr/>
          </p:nvSpPr>
          <p:spPr>
            <a:xfrm>
              <a:off x="-680306" y="9284114"/>
              <a:ext cx="3901342" cy="4498654"/>
            </a:xfrm>
            <a:custGeom>
              <a:avLst/>
              <a:gdLst>
                <a:gd name="connsiteX0" fmla="*/ 3492183 w 3901342"/>
                <a:gd name="connsiteY0" fmla="*/ 2664019 h 4498654"/>
                <a:gd name="connsiteX1" fmla="*/ 3492377 w 3901342"/>
                <a:gd name="connsiteY1" fmla="*/ 2663922 h 4498654"/>
                <a:gd name="connsiteX2" fmla="*/ 3448523 w 3901342"/>
                <a:gd name="connsiteY2" fmla="*/ 2588090 h 4498654"/>
                <a:gd name="connsiteX3" fmla="*/ 3252825 w 3901342"/>
                <a:gd name="connsiteY3" fmla="*/ 2248160 h 4498654"/>
                <a:gd name="connsiteX4" fmla="*/ 3251856 w 3901342"/>
                <a:gd name="connsiteY4" fmla="*/ 2248160 h 4498654"/>
                <a:gd name="connsiteX5" fmla="*/ 2376613 w 3901342"/>
                <a:gd name="connsiteY5" fmla="*/ 734840 h 4498654"/>
                <a:gd name="connsiteX6" fmla="*/ 2376444 w 3901342"/>
                <a:gd name="connsiteY6" fmla="*/ 735034 h 4498654"/>
                <a:gd name="connsiteX7" fmla="*/ 1950729 w 3901342"/>
                <a:gd name="connsiteY7" fmla="*/ 0 h 4498654"/>
                <a:gd name="connsiteX8" fmla="*/ 651094 w 3901342"/>
                <a:gd name="connsiteY8" fmla="*/ 0 h 4498654"/>
                <a:gd name="connsiteX9" fmla="*/ 0 w 3901342"/>
                <a:gd name="connsiteY9" fmla="*/ 1124085 h 4498654"/>
                <a:gd name="connsiteX10" fmla="*/ 438190 w 3901342"/>
                <a:gd name="connsiteY10" fmla="*/ 1880623 h 4498654"/>
                <a:gd name="connsiteX11" fmla="*/ 438096 w 3901342"/>
                <a:gd name="connsiteY11" fmla="*/ 1880623 h 4498654"/>
                <a:gd name="connsiteX12" fmla="*/ 1510639 w 3901342"/>
                <a:gd name="connsiteY12" fmla="*/ 3736145 h 4498654"/>
                <a:gd name="connsiteX13" fmla="*/ 1950729 w 3901342"/>
                <a:gd name="connsiteY13" fmla="*/ 4498654 h 4498654"/>
                <a:gd name="connsiteX14" fmla="*/ 3252825 w 3901342"/>
                <a:gd name="connsiteY14" fmla="*/ 4498654 h 4498654"/>
                <a:gd name="connsiteX15" fmla="*/ 3901343 w 3901342"/>
                <a:gd name="connsiteY15" fmla="*/ 3374579 h 4498654"/>
                <a:gd name="connsiteX16" fmla="*/ 3492183 w 3901342"/>
                <a:gd name="connsiteY16" fmla="*/ 2664019 h 449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1342" h="4498654">
                  <a:moveTo>
                    <a:pt x="3492183" y="2664019"/>
                  </a:moveTo>
                  <a:lnTo>
                    <a:pt x="3492377" y="2663922"/>
                  </a:lnTo>
                  <a:lnTo>
                    <a:pt x="3448523" y="2588090"/>
                  </a:lnTo>
                  <a:lnTo>
                    <a:pt x="3252825" y="2248160"/>
                  </a:lnTo>
                  <a:lnTo>
                    <a:pt x="3251856" y="2248160"/>
                  </a:lnTo>
                  <a:lnTo>
                    <a:pt x="2376613" y="734840"/>
                  </a:lnTo>
                  <a:lnTo>
                    <a:pt x="2376444" y="735034"/>
                  </a:lnTo>
                  <a:lnTo>
                    <a:pt x="1950729" y="0"/>
                  </a:lnTo>
                  <a:lnTo>
                    <a:pt x="651094" y="0"/>
                  </a:lnTo>
                  <a:lnTo>
                    <a:pt x="0" y="1124085"/>
                  </a:lnTo>
                  <a:lnTo>
                    <a:pt x="438190" y="1880623"/>
                  </a:lnTo>
                  <a:lnTo>
                    <a:pt x="438096" y="1880623"/>
                  </a:lnTo>
                  <a:lnTo>
                    <a:pt x="1510639" y="3736145"/>
                  </a:lnTo>
                  <a:lnTo>
                    <a:pt x="1950729" y="4498654"/>
                  </a:lnTo>
                  <a:lnTo>
                    <a:pt x="3252825" y="4498654"/>
                  </a:lnTo>
                  <a:lnTo>
                    <a:pt x="3901343" y="3374579"/>
                  </a:lnTo>
                  <a:lnTo>
                    <a:pt x="3492183" y="2664019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241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CF9285-B784-5D6E-5076-CF0F4D5ADF56}"/>
                </a:ext>
              </a:extLst>
            </p:cNvPr>
            <p:cNvSpPr/>
            <p:nvPr/>
          </p:nvSpPr>
          <p:spPr>
            <a:xfrm>
              <a:off x="1921409" y="9284114"/>
              <a:ext cx="3901347" cy="4498654"/>
            </a:xfrm>
            <a:custGeom>
              <a:avLst/>
              <a:gdLst>
                <a:gd name="connsiteX0" fmla="*/ 3459103 w 3901347"/>
                <a:gd name="connsiteY0" fmla="*/ 2609338 h 4498654"/>
                <a:gd name="connsiteX1" fmla="*/ 3460895 w 3901347"/>
                <a:gd name="connsiteY1" fmla="*/ 2608299 h 4498654"/>
                <a:gd name="connsiteX2" fmla="*/ 2347600 w 3901347"/>
                <a:gd name="connsiteY2" fmla="*/ 679217 h 4498654"/>
                <a:gd name="connsiteX3" fmla="*/ 2345058 w 3901347"/>
                <a:gd name="connsiteY3" fmla="*/ 680836 h 4498654"/>
                <a:gd name="connsiteX4" fmla="*/ 1950734 w 3901347"/>
                <a:gd name="connsiteY4" fmla="*/ 0 h 4498654"/>
                <a:gd name="connsiteX5" fmla="*/ 651108 w 3901347"/>
                <a:gd name="connsiteY5" fmla="*/ 0 h 4498654"/>
                <a:gd name="connsiteX6" fmla="*/ 0 w 3901347"/>
                <a:gd name="connsiteY6" fmla="*/ 1124085 h 4498654"/>
                <a:gd name="connsiteX7" fmla="*/ 651108 w 3901347"/>
                <a:gd name="connsiteY7" fmla="*/ 2248160 h 4498654"/>
                <a:gd name="connsiteX8" fmla="*/ 651471 w 3901347"/>
                <a:gd name="connsiteY8" fmla="*/ 2248160 h 4498654"/>
                <a:gd name="connsiteX9" fmla="*/ 1301611 w 3901347"/>
                <a:gd name="connsiteY9" fmla="*/ 3371267 h 4498654"/>
                <a:gd name="connsiteX10" fmla="*/ 1299626 w 3901347"/>
                <a:gd name="connsiteY10" fmla="*/ 3374579 h 4498654"/>
                <a:gd name="connsiteX11" fmla="*/ 1950734 w 3901347"/>
                <a:gd name="connsiteY11" fmla="*/ 4498654 h 4498654"/>
                <a:gd name="connsiteX12" fmla="*/ 3250361 w 3901347"/>
                <a:gd name="connsiteY12" fmla="*/ 4498654 h 4498654"/>
                <a:gd name="connsiteX13" fmla="*/ 3901348 w 3901347"/>
                <a:gd name="connsiteY13" fmla="*/ 3374579 h 4498654"/>
                <a:gd name="connsiteX14" fmla="*/ 3459103 w 3901347"/>
                <a:gd name="connsiteY14" fmla="*/ 2609338 h 449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347" h="4498654">
                  <a:moveTo>
                    <a:pt x="3459103" y="2609338"/>
                  </a:moveTo>
                  <a:lnTo>
                    <a:pt x="3460895" y="2608299"/>
                  </a:lnTo>
                  <a:lnTo>
                    <a:pt x="2347600" y="679217"/>
                  </a:lnTo>
                  <a:lnTo>
                    <a:pt x="2345058" y="680836"/>
                  </a:lnTo>
                  <a:lnTo>
                    <a:pt x="1950734" y="0"/>
                  </a:lnTo>
                  <a:lnTo>
                    <a:pt x="651108" y="0"/>
                  </a:lnTo>
                  <a:lnTo>
                    <a:pt x="0" y="1124085"/>
                  </a:lnTo>
                  <a:lnTo>
                    <a:pt x="651108" y="2248160"/>
                  </a:lnTo>
                  <a:lnTo>
                    <a:pt x="651471" y="2248160"/>
                  </a:lnTo>
                  <a:lnTo>
                    <a:pt x="1301611" y="3371267"/>
                  </a:lnTo>
                  <a:lnTo>
                    <a:pt x="1299626" y="3374579"/>
                  </a:lnTo>
                  <a:lnTo>
                    <a:pt x="1950734" y="4498654"/>
                  </a:lnTo>
                  <a:lnTo>
                    <a:pt x="3250361" y="4498654"/>
                  </a:lnTo>
                  <a:lnTo>
                    <a:pt x="3901348" y="3374579"/>
                  </a:lnTo>
                  <a:lnTo>
                    <a:pt x="3459103" y="2609338"/>
                  </a:lnTo>
                </a:path>
              </a:pathLst>
            </a:custGeom>
            <a:solidFill>
              <a:srgbClr val="006498"/>
            </a:solidFill>
            <a:ln w="241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5BAF14F-4374-C147-6936-3653017EF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7" y="5814898"/>
            <a:ext cx="1885950" cy="685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353150" y="5615187"/>
            <a:ext cx="6989356" cy="771126"/>
            <a:chOff x="0" y="0"/>
            <a:chExt cx="48691834" cy="5372100"/>
          </a:xfrm>
          <a:solidFill>
            <a:schemeClr val="tx2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48691834" cy="5372100"/>
            </a:xfrm>
            <a:custGeom>
              <a:avLst/>
              <a:gdLst/>
              <a:ahLst/>
              <a:cxnLst/>
              <a:rect l="l" t="t" r="r" b="b"/>
              <a:pathLst>
                <a:path w="48691834" h="5372100">
                  <a:moveTo>
                    <a:pt x="471411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7141166" y="5372100"/>
                  </a:lnTo>
                  <a:lnTo>
                    <a:pt x="48691834" y="2686050"/>
                  </a:lnTo>
                  <a:lnTo>
                    <a:pt x="47141166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457200"/>
              <a:endParaRPr lang="en-US" sz="900">
                <a:solidFill>
                  <a:srgbClr val="767171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3831" y="806693"/>
            <a:ext cx="6773554" cy="599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5500"/>
              </a:lnSpc>
            </a:pPr>
            <a:r>
              <a:rPr lang="en-US" sz="2400">
                <a:solidFill>
                  <a:srgbClr val="0066A3"/>
                </a:solidFill>
                <a:latin typeface="Fira Sans Medium Bold"/>
              </a:rPr>
              <a:t>Citations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D0098F-CF83-4F57-B108-BB487E644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8" y="5810918"/>
            <a:ext cx="1883715" cy="68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62472-ED35-2024-8FBC-D145C101F62D}"/>
              </a:ext>
            </a:extLst>
          </p:cNvPr>
          <p:cNvSpPr txBox="1"/>
          <p:nvPr/>
        </p:nvSpPr>
        <p:spPr>
          <a:xfrm>
            <a:off x="-353150" y="1631328"/>
            <a:ext cx="8586684" cy="46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75" indent="-142875" defTabSz="4572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kern="1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tabLst>
                <a:tab pos="1485900" algn="ctr"/>
                <a:tab pos="2971800" algn="r"/>
              </a:tabLst>
            </a:pPr>
            <a:endParaRPr lang="en-US" sz="1000" u="sng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98CEB-AE52-047B-B312-3CBB1D4F141F}"/>
              </a:ext>
            </a:extLst>
          </p:cNvPr>
          <p:cNvSpPr txBox="1"/>
          <p:nvPr/>
        </p:nvSpPr>
        <p:spPr>
          <a:xfrm>
            <a:off x="1093694" y="1575721"/>
            <a:ext cx="6849036" cy="3197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https://www.milbank.org/wp-content/uploads/2020/09/LessonforFutureModels_Bailit_v4.pdf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https://achp.org/wp-content/uploads/CDPHP-ACHP-Strengthening-Primary-Care-Profile.pdf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https://www.cdphp.com/~/media/files/providers/epc/enhanced-primary-care-summary.pdf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https://achp.org/wp-content/uploads/Enhanced-Primary-Care-2.0-ACHP-Case-Study.pdf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https://hcp-lan.org/workproducts/pac/PAC-Session7-highlights.pdf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https://academyhealth.confex.com/academyhealth/2017arm/mediafile/Presentation/Paper18451/Academy%20Health%202017%20%28Pickreign%29%20Final.pdf</a:t>
            </a: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https://www.chcs.org/using-prospective-payment-to-support-advanced-primary-care-opportunities-for-states/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https://www.hca.wa.gov/assets/program/wa-pct-model-description.pdf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https://www.hca.wa.gov/assets/WA-HCA-primary-care-transformation-MOU.pdf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https://www.chcs.org/media/Medicaid-Population-Based-Payment-Current-Landscape-Early-Insights-and-Considerations-for-Policymakers_111622.pdf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https://www.hca.wa.gov/assets/billers-and-providers/making-care-primary-webinar-slides-october-26-2023.pdf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https://www.chcs.org/paying-for-and-investing-in-primary-care-in-medicaid-spotlight-on-washington-state/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https://www.oregon.gov/oha/HPA/dsi-tc/Documents/2022-PCPRC-Report.pdf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https://mhcc.maryland.gov/mhcc/pages/apc/apc/documents/FQHC_Webinar_20191209.pdf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https://health.maryland.gov/mdpcp/Documents/MDPCP_HEART_Payment_Playbook.pdf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https://medicaid.ms.gov/wp-content/uploads/2022/08/TrueCare-RFQ-20211210-REDACTED-COPY-03042022.pdf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https://www.nhpri.org/wp-content/uploads/2020/08/2020-Quality-Improvement-Program-Description-Final.pdf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buFont typeface="+mj-lt"/>
              <a:buAutoNum type="arabicPeriod"/>
            </a:pPr>
            <a:r>
              <a:rPr lang="en-US" sz="900" u="sng" kern="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https://www.leg.mn.gov/docs/2018/other/180336.pdf</a:t>
            </a:r>
            <a:endParaRPr lang="en-US" sz="900" kern="10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2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https://www.bcbsm.com/content/dam/public/Common/Documents/commercial-ppo-quality-improvement-program-description-2022.pdf</a:t>
            </a:r>
            <a:r>
              <a:rPr lang="en-US" sz="900" kern="10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854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C40C-B103-D24A-18B9-EA60FF2A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FA610-3BF2-2BD8-21DA-C9397FB3C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FB81-614C-5502-B3BB-F6C647B4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5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812B-8944-BAE1-B972-DA270258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2C259-3D06-7E3A-B3FE-1722A5E8D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338" y="2356427"/>
            <a:ext cx="3907662" cy="3633047"/>
          </a:xfrm>
        </p:spPr>
        <p:txBody>
          <a:bodyPr>
            <a:noAutofit/>
          </a:bodyPr>
          <a:lstStyle/>
          <a:p>
            <a:r>
              <a:rPr lang="en-US" sz="1600" dirty="0"/>
              <a:t>Dr. Nancy Fan, Chair</a:t>
            </a:r>
          </a:p>
          <a:p>
            <a:r>
              <a:rPr lang="en-US" sz="1600" dirty="0"/>
              <a:t>Senator Brian Townsend, Chair Senate Health &amp; Social Services Committee</a:t>
            </a:r>
          </a:p>
          <a:p>
            <a:r>
              <a:rPr lang="en-US" sz="1600" dirty="0"/>
              <a:t>Representative Melissa Minor-Brown, Chair Health &amp; Social Services Committee</a:t>
            </a:r>
          </a:p>
          <a:p>
            <a:r>
              <a:rPr lang="en-US" sz="1600" dirty="0"/>
              <a:t>Andrew Wilson, Division of Medicaid and Medical Assistance</a:t>
            </a:r>
          </a:p>
          <a:p>
            <a:r>
              <a:rPr lang="en-US" sz="1600" dirty="0"/>
              <a:t>Dr. James Gill, Medical Society of Delaware</a:t>
            </a:r>
          </a:p>
          <a:p>
            <a:r>
              <a:rPr lang="en-US" sz="1600" dirty="0"/>
              <a:t>Dr. Rose </a:t>
            </a:r>
            <a:r>
              <a:rPr lang="en-US" sz="1600" dirty="0" err="1"/>
              <a:t>Kakoza</a:t>
            </a:r>
            <a:r>
              <a:rPr lang="en-US" sz="1600" dirty="0"/>
              <a:t>, Delaware Healthcare Association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29A981D-ABE2-E9FE-C8BD-89AB19617B62}"/>
              </a:ext>
            </a:extLst>
          </p:cNvPr>
          <p:cNvSpPr txBox="1">
            <a:spLocks/>
          </p:cNvSpPr>
          <p:nvPr/>
        </p:nvSpPr>
        <p:spPr>
          <a:xfrm>
            <a:off x="4471639" y="2050431"/>
            <a:ext cx="3907662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Kevin O’Hara, Highmark Delaware</a:t>
            </a:r>
          </a:p>
          <a:p>
            <a:r>
              <a:rPr lang="en-US" sz="1600" dirty="0"/>
              <a:t>Steven Costantino (proxy for Secretary DHSS Secretary)</a:t>
            </a:r>
          </a:p>
          <a:p>
            <a:r>
              <a:rPr lang="en-US" sz="1600" dirty="0"/>
              <a:t>Commissioner Trinidad Navarro, Department of Insurance</a:t>
            </a:r>
          </a:p>
          <a:p>
            <a:r>
              <a:rPr lang="en-US" sz="1600" dirty="0"/>
              <a:t>Faith Rentz, State Benefits Office/DHR</a:t>
            </a:r>
          </a:p>
          <a:p>
            <a:r>
              <a:rPr lang="en-US" sz="1600" dirty="0"/>
              <a:t>Deborah Bednar, Aetna</a:t>
            </a:r>
          </a:p>
          <a:p>
            <a:r>
              <a:rPr lang="en-US" sz="1600" dirty="0"/>
              <a:t>Maggie Norris-Bent, Westside Family Healthcare</a:t>
            </a:r>
          </a:p>
          <a:p>
            <a:r>
              <a:rPr lang="en-US" sz="1600" dirty="0"/>
              <a:t>Vacant, Delaware Nurses          Association representative</a:t>
            </a:r>
          </a:p>
          <a:p>
            <a:r>
              <a:rPr lang="en-US" sz="1600" dirty="0"/>
              <a:t>Christine Vogel (Proxy for Department of Insurance) </a:t>
            </a:r>
          </a:p>
        </p:txBody>
      </p:sp>
    </p:spTree>
    <p:extLst>
      <p:ext uri="{BB962C8B-B14F-4D97-AF65-F5344CB8AC3E}">
        <p14:creationId xmlns:p14="http://schemas.microsoft.com/office/powerpoint/2010/main" val="2673197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E3F4-E35E-34FB-8B84-3CF444FD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238C0-784D-D473-128E-245F27083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Primary Care Reform Collaborative Meeting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Monday, Feb 12, 2023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3:00 p.m. – 5:00 p.m.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Anchor Location: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Chapel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Herman M. Holloway Sr. Health and Social Services Campus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1901 N. DuPont Highway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New Castle, DE  19720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7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F88F-A478-497C-BDD3-87A0EA203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990603"/>
            <a:ext cx="7989752" cy="1933575"/>
          </a:xfrm>
        </p:spPr>
        <p:txBody>
          <a:bodyPr/>
          <a:lstStyle/>
          <a:p>
            <a:pPr algn="ctr"/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7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F9EF-1BBA-1587-9D2F-DBF83DB3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Minutes Approval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BFC62-CFB8-E7F5-B7A0-532F63BB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and Approve Sept 18, 2023 Meeting Minutes</a:t>
            </a:r>
          </a:p>
          <a:p>
            <a:r>
              <a:rPr lang="en-US" dirty="0"/>
              <a:t>Review and Approve Dec 11, 2023 Meeting Minutes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31D56-EE9B-AB49-B828-4AC3493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5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77F841-86AC-AB47-8411-E44ECFAE5119}"/>
              </a:ext>
            </a:extLst>
          </p:cNvPr>
          <p:cNvSpPr/>
          <p:nvPr/>
        </p:nvSpPr>
        <p:spPr>
          <a:xfrm>
            <a:off x="1" y="857250"/>
            <a:ext cx="4292600" cy="5143500"/>
          </a:xfrm>
          <a:prstGeom prst="rect">
            <a:avLst/>
          </a:prstGeom>
          <a:solidFill>
            <a:srgbClr val="00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46C59-B522-9F4A-B97E-5F445B454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390" y="2324090"/>
            <a:ext cx="3401366" cy="34206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DE PCRC Subcommittee Working Group Update 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100" dirty="0">
                <a:solidFill>
                  <a:schemeClr val="bg1"/>
                </a:solidFill>
              </a:rPr>
              <a:t>January 22,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95054-EA87-9D43-B547-912E64D35F2C}"/>
              </a:ext>
            </a:extLst>
          </p:cNvPr>
          <p:cNvSpPr/>
          <p:nvPr/>
        </p:nvSpPr>
        <p:spPr>
          <a:xfrm>
            <a:off x="357730" y="5502381"/>
            <a:ext cx="3246546" cy="38087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685800"/>
            <a:r>
              <a:rPr lang="en-US" sz="3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2023 Health Management Associates, Inc. All rights reserved. The content of this presentation is PROPRIETARY and CONFIDENTIAL to </a:t>
            </a:r>
            <a:br>
              <a:rPr lang="en-US" sz="3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Management Associates, Inc. and only for the information of the intended recipient. Do not use, publish or redistribute without written permission </a:t>
            </a:r>
            <a:br>
              <a:rPr lang="en-US" sz="3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Health Management Associates, Inc.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5D7646-D439-974A-8263-20CBF15E3E75}"/>
              </a:ext>
            </a:extLst>
          </p:cNvPr>
          <p:cNvCxnSpPr/>
          <p:nvPr/>
        </p:nvCxnSpPr>
        <p:spPr>
          <a:xfrm>
            <a:off x="357730" y="5398077"/>
            <a:ext cx="3094254" cy="0"/>
          </a:xfrm>
          <a:prstGeom prst="line">
            <a:avLst/>
          </a:prstGeom>
          <a:ln>
            <a:solidFill>
              <a:schemeClr val="bg1">
                <a:lumMod val="85000"/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DC50B4-9A3A-064C-83D6-77FFBEAF3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90" y="1202081"/>
            <a:ext cx="1281113" cy="557213"/>
          </a:xfrm>
          <a:prstGeom prst="rect">
            <a:avLst/>
          </a:prstGeom>
        </p:spPr>
      </p:pic>
      <p:pic>
        <p:nvPicPr>
          <p:cNvPr id="11" name="Picture Placeholder 10" descr="Person using iPad">
            <a:extLst>
              <a:ext uri="{FF2B5EF4-FFF2-40B4-BE49-F238E27FC236}">
                <a16:creationId xmlns:a16="http://schemas.microsoft.com/office/drawing/2014/main" id="{611540A8-264A-8603-D181-49436EE477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7043" r="17043"/>
          <a:stretch/>
        </p:blipFill>
        <p:spPr/>
      </p:pic>
    </p:spTree>
    <p:extLst>
      <p:ext uri="{BB962C8B-B14F-4D97-AF65-F5344CB8AC3E}">
        <p14:creationId xmlns:p14="http://schemas.microsoft.com/office/powerpoint/2010/main" val="226690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0E23-D254-1202-4146-44070903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HMA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1DCA3-9A1E-352E-02F2-76DEC69B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6" y="2247900"/>
            <a:ext cx="2143125" cy="21431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5131768-FCD7-B315-8699-F453336D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8" y="2257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82219B8-7C4E-3E55-58BB-91927419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81" y="2257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6775D-985E-861F-7E2D-DEDB6F20B057}"/>
              </a:ext>
            </a:extLst>
          </p:cNvPr>
          <p:cNvSpPr txBox="1"/>
          <p:nvPr/>
        </p:nvSpPr>
        <p:spPr>
          <a:xfrm>
            <a:off x="550068" y="4602956"/>
            <a:ext cx="2528888" cy="623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Caitlin Thomas-Henkel, MSW</a:t>
            </a:r>
          </a:p>
          <a:p>
            <a:pPr algn="ctr" defTabSz="685800"/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Principal</a:t>
            </a:r>
          </a:p>
          <a:p>
            <a:pPr algn="ctr" defTabSz="685800"/>
            <a:r>
              <a:rPr lang="en-US" sz="1050" i="1" u="sng">
                <a:solidFill>
                  <a:srgbClr val="4472C4"/>
                </a:solidFill>
                <a:latin typeface="Calibri" panose="020F0502020204030204"/>
              </a:rPr>
              <a:t>cthomashenkel@healthmanagement.com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F2119-1EA5-BD37-2F2A-485600FE92D8}"/>
              </a:ext>
            </a:extLst>
          </p:cNvPr>
          <p:cNvSpPr txBox="1"/>
          <p:nvPr/>
        </p:nvSpPr>
        <p:spPr>
          <a:xfrm>
            <a:off x="3386137" y="4602956"/>
            <a:ext cx="2528888" cy="623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Nehath Sheriff, MPH</a:t>
            </a:r>
          </a:p>
          <a:p>
            <a:pPr algn="ctr" defTabSz="685800"/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Consultant</a:t>
            </a:r>
          </a:p>
          <a:p>
            <a:pPr algn="ctr" defTabSz="685800"/>
            <a:r>
              <a:rPr lang="en-US" sz="1050" i="1" u="sng">
                <a:solidFill>
                  <a:srgbClr val="4472C4"/>
                </a:solidFill>
                <a:latin typeface="Calibri" panose="020F0502020204030204"/>
              </a:rPr>
              <a:t>nsheriff@healthmanagement.com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C6AA5-9531-8F10-53FA-92A553E805E2}"/>
              </a:ext>
            </a:extLst>
          </p:cNvPr>
          <p:cNvSpPr txBox="1"/>
          <p:nvPr/>
        </p:nvSpPr>
        <p:spPr>
          <a:xfrm>
            <a:off x="6222205" y="4602956"/>
            <a:ext cx="2528888" cy="623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Keyan Javadi, MPH </a:t>
            </a:r>
          </a:p>
          <a:p>
            <a:pPr algn="ctr" defTabSz="685800"/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Consultant</a:t>
            </a:r>
          </a:p>
          <a:p>
            <a:pPr algn="ctr" defTabSz="685800"/>
            <a:r>
              <a:rPr lang="en-US" sz="1050" i="1" u="sng">
                <a:solidFill>
                  <a:srgbClr val="4472C4"/>
                </a:solidFill>
                <a:latin typeface="Calibri" panose="020F0502020204030204"/>
              </a:rPr>
              <a:t>kjavadi@healthmanagement.com</a:t>
            </a:r>
          </a:p>
        </p:txBody>
      </p:sp>
    </p:spTree>
    <p:extLst>
      <p:ext uri="{BB962C8B-B14F-4D97-AF65-F5344CB8AC3E}">
        <p14:creationId xmlns:p14="http://schemas.microsoft.com/office/powerpoint/2010/main" val="172434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0E23-D254-1202-4146-44070903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Project/Goals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77FBA898-4F57-F0CA-1032-8A342658AFB2}"/>
              </a:ext>
            </a:extLst>
          </p:cNvPr>
          <p:cNvGraphicFramePr>
            <a:graphicFrameLocks/>
          </p:cNvGraphicFramePr>
          <p:nvPr/>
        </p:nvGraphicFramePr>
        <p:xfrm>
          <a:off x="569214" y="2193907"/>
          <a:ext cx="8282178" cy="352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94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8ABC-70AD-942F-E73A-020C8069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49"/>
            <a:ext cx="9144000" cy="970808"/>
          </a:xfrm>
        </p:spPr>
        <p:txBody>
          <a:bodyPr anchor="ctr">
            <a:normAutofit/>
          </a:bodyPr>
          <a:lstStyle/>
          <a:p>
            <a:r>
              <a:rPr lang="en-US"/>
              <a:t>Timeline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39D404C-C8C2-036A-02F6-41F17366C1E1}"/>
              </a:ext>
            </a:extLst>
          </p:cNvPr>
          <p:cNvGraphicFramePr/>
          <p:nvPr/>
        </p:nvGraphicFramePr>
        <p:xfrm>
          <a:off x="618258" y="2195075"/>
          <a:ext cx="7709314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837895"/>
      </p:ext>
    </p:extLst>
  </p:cSld>
  <p:clrMapOvr>
    <a:masterClrMapping/>
  </p:clrMapOvr>
</p:sld>
</file>

<file path=ppt/theme/theme1.xml><?xml version="1.0" encoding="utf-8"?>
<a:theme xmlns:a="http://schemas.openxmlformats.org/drawingml/2006/main" name="Kara DHSS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F1F2E"/>
      </a:accent1>
      <a:accent2>
        <a:srgbClr val="48141E"/>
      </a:accent2>
      <a:accent3>
        <a:srgbClr val="66B1C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a DHSS" id="{F02942D3-ED83-4A43-9686-560F33F8BC63}" vid="{613DBA36-AC9A-4581-8C69-A590BFE5BADB}"/>
    </a:ext>
  </a:extLst>
</a:theme>
</file>

<file path=ppt/theme/theme2.xml><?xml version="1.0" encoding="utf-8"?>
<a:theme xmlns:a="http://schemas.openxmlformats.org/drawingml/2006/main" name="academynet_17898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767171"/>
      </a:dk1>
      <a:lt1>
        <a:sysClr val="window" lastClr="FFFFFF"/>
      </a:lt1>
      <a:dk2>
        <a:srgbClr val="0066A3"/>
      </a:dk2>
      <a:lt2>
        <a:srgbClr val="E7E6E6"/>
      </a:lt2>
      <a:accent1>
        <a:srgbClr val="0066A3"/>
      </a:accent1>
      <a:accent2>
        <a:srgbClr val="86AB5D"/>
      </a:accent2>
      <a:accent3>
        <a:srgbClr val="552733"/>
      </a:accent3>
      <a:accent4>
        <a:srgbClr val="FFFFFF"/>
      </a:accent4>
      <a:accent5>
        <a:srgbClr val="0066A3"/>
      </a:accent5>
      <a:accent6>
        <a:srgbClr val="86AB5D"/>
      </a:accent6>
      <a:hlink>
        <a:srgbClr val="0066A3"/>
      </a:hlink>
      <a:folHlink>
        <a:srgbClr val="5527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DF7F1B4-DE5E-5D47-A1AA-C270631F2C21}" vid="{7A41011F-72E5-884C-AD24-CEEAD621635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4A2729ADB4D41817B498CDA66B939" ma:contentTypeVersion="14" ma:contentTypeDescription="Create a new document." ma:contentTypeScope="" ma:versionID="cdc69d982b40212c1418cdf4fe41ef1e">
  <xsd:schema xmlns:xsd="http://www.w3.org/2001/XMLSchema" xmlns:xs="http://www.w3.org/2001/XMLSchema" xmlns:p="http://schemas.microsoft.com/office/2006/metadata/properties" xmlns:ns3="1f127128-5043-4294-9349-50e1091a444e" xmlns:ns4="2ca06632-3693-45b8-b1dd-7d5cacf12720" targetNamespace="http://schemas.microsoft.com/office/2006/metadata/properties" ma:root="true" ma:fieldsID="b5d1939f91d1a39773f59ed5e97eb9d3" ns3:_="" ns4:_="">
    <xsd:import namespace="1f127128-5043-4294-9349-50e1091a444e"/>
    <xsd:import namespace="2ca06632-3693-45b8-b1dd-7d5cacf127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7128-5043-4294-9349-50e1091a44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06632-3693-45b8-b1dd-7d5cacf12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 { C l i e n t N a m e } { B R E A K } { P r e s e n t a t i o n D a t e } { B R E A K } { P r e s e n t e r C o v e r T e x t B l o c k } 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6E14720D-1BD3-4E3F-909E-287CA8E4D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127128-5043-4294-9349-50e1091a444e"/>
    <ds:schemaRef ds:uri="2ca06632-3693-45b8-b1dd-7d5cacf12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123641-DD3A-461F-98F1-8686FB69F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4A977D-4842-4140-89F2-334128B82D5F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2ca06632-3693-45b8-b1dd-7d5cacf12720"/>
    <ds:schemaRef ds:uri="http://schemas.openxmlformats.org/package/2006/metadata/core-properties"/>
    <ds:schemaRef ds:uri="1f127128-5043-4294-9349-50e1091a444e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D39DF63-D74D-4908-8C6C-545FE16F3FC8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56072</TotalTime>
  <Words>4544</Words>
  <Application>Microsoft Office PowerPoint</Application>
  <PresentationFormat>On-screen Show (4:3)</PresentationFormat>
  <Paragraphs>638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63" baseType="lpstr">
      <vt:lpstr>Apple Symbols</vt:lpstr>
      <vt:lpstr>Arial</vt:lpstr>
      <vt:lpstr>Arial,Sans-Serif</vt:lpstr>
      <vt:lpstr>Book Antiqua</vt:lpstr>
      <vt:lpstr>Calibri</vt:lpstr>
      <vt:lpstr>Fira Sans Light</vt:lpstr>
      <vt:lpstr>Fira Sans Medium</vt:lpstr>
      <vt:lpstr>Fira Sans Medium Bold</vt:lpstr>
      <vt:lpstr>Georgia</vt:lpstr>
      <vt:lpstr>Gill Sans MT</vt:lpstr>
      <vt:lpstr>Montserrat</vt:lpstr>
      <vt:lpstr>Montserrat Bold</vt:lpstr>
      <vt:lpstr>Open Sans Extra Bold</vt:lpstr>
      <vt:lpstr>Poppins</vt:lpstr>
      <vt:lpstr>Times New Roman</vt:lpstr>
      <vt:lpstr>Trebuchet MS</vt:lpstr>
      <vt:lpstr>Tw Cen MT</vt:lpstr>
      <vt:lpstr>Wingdings 2</vt:lpstr>
      <vt:lpstr>Kara DHSS</vt:lpstr>
      <vt:lpstr>academynet_178987</vt:lpstr>
      <vt:lpstr>1_Office Theme</vt:lpstr>
      <vt:lpstr>Office Theme</vt:lpstr>
      <vt:lpstr>Primary care reform collaborative</vt:lpstr>
      <vt:lpstr>Virtual meeting- housekeeping</vt:lpstr>
      <vt:lpstr>Agenda </vt:lpstr>
      <vt:lpstr>CALL to ORDER</vt:lpstr>
      <vt:lpstr>Minutes Approval </vt:lpstr>
      <vt:lpstr>PowerPoint Presentation</vt:lpstr>
      <vt:lpstr>HMA Team</vt:lpstr>
      <vt:lpstr>Overview of Project/Goals</vt:lpstr>
      <vt:lpstr>Timeline</vt:lpstr>
      <vt:lpstr>Subcommittee Working Group Members </vt:lpstr>
      <vt:lpstr>Stakeholder Interviews</vt:lpstr>
      <vt:lpstr>Interview Questions</vt:lpstr>
      <vt:lpstr>Provider Focus Group</vt:lpstr>
      <vt:lpstr>Provider Focus Group</vt:lpstr>
      <vt:lpstr>MCO Focus Group</vt:lpstr>
      <vt:lpstr>State Focus Group</vt:lpstr>
      <vt:lpstr>Environmental Scan</vt:lpstr>
      <vt:lpstr>Primary Care Environmental Scan</vt:lpstr>
      <vt:lpstr>Environmental Scan Key Findings</vt:lpstr>
      <vt:lpstr>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Comment </vt:lpstr>
      <vt:lpstr>Next Meeting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Lianna Cohen</dc:creator>
  <cp:lastModifiedBy>Aysola, Karuna (DHSS)</cp:lastModifiedBy>
  <cp:revision>1333</cp:revision>
  <cp:lastPrinted>2024-01-22T18:20:43Z</cp:lastPrinted>
  <dcterms:created xsi:type="dcterms:W3CDTF">2015-01-23T15:42:03Z</dcterms:created>
  <dcterms:modified xsi:type="dcterms:W3CDTF">2024-02-12T20:08:01Z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2022-04-03T17:33:51Z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2d9d2897-d544-4b0a-8264-50dda854a6c6</vt:lpwstr>
  </property>
  <property fmtid="{D5CDD505-2E9C-101B-9397-08002B2CF9AE}" pid="8" name="MSIP_Label_38f1469a-2c2a-4aee-b92b-090d4c5468ff_ContentBits">
    <vt:lpwstr>0</vt:lpwstr>
  </property>
  <property fmtid="{D5CDD505-2E9C-101B-9397-08002B2CF9AE}" pid="9" name="ContentTypeId">
    <vt:lpwstr>0x010100CC74A2729ADB4D41817B498CDA66B939</vt:lpwstr>
  </property>
</Properties>
</file>