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9" r:id="rId1"/>
    <p:sldMasterId id="2147484059" r:id="rId2"/>
  </p:sldMasterIdLst>
  <p:notesMasterIdLst>
    <p:notesMasterId r:id="rId51"/>
  </p:notesMasterIdLst>
  <p:handoutMasterIdLst>
    <p:handoutMasterId r:id="rId52"/>
  </p:handoutMasterIdLst>
  <p:sldIdLst>
    <p:sldId id="368" r:id="rId3"/>
    <p:sldId id="374" r:id="rId4"/>
    <p:sldId id="370" r:id="rId5"/>
    <p:sldId id="383" r:id="rId6"/>
    <p:sldId id="381"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53" r:id="rId20"/>
    <p:sldId id="369" r:id="rId21"/>
    <p:sldId id="360" r:id="rId22"/>
    <p:sldId id="361" r:id="rId23"/>
    <p:sldId id="398" r:id="rId24"/>
    <p:sldId id="419" r:id="rId25"/>
    <p:sldId id="418" r:id="rId26"/>
    <p:sldId id="420" r:id="rId27"/>
    <p:sldId id="417" r:id="rId28"/>
    <p:sldId id="415" r:id="rId29"/>
    <p:sldId id="371" r:id="rId30"/>
    <p:sldId id="421" r:id="rId31"/>
    <p:sldId id="407" r:id="rId32"/>
    <p:sldId id="422" r:id="rId33"/>
    <p:sldId id="423" r:id="rId34"/>
    <p:sldId id="424" r:id="rId35"/>
    <p:sldId id="425" r:id="rId36"/>
    <p:sldId id="426" r:id="rId37"/>
    <p:sldId id="427" r:id="rId38"/>
    <p:sldId id="271" r:id="rId39"/>
    <p:sldId id="439" r:id="rId40"/>
    <p:sldId id="440" r:id="rId41"/>
    <p:sldId id="377" r:id="rId42"/>
    <p:sldId id="441" r:id="rId43"/>
    <p:sldId id="384" r:id="rId44"/>
    <p:sldId id="375" r:id="rId45"/>
    <p:sldId id="385" r:id="rId46"/>
    <p:sldId id="442" r:id="rId47"/>
    <p:sldId id="380" r:id="rId48"/>
    <p:sldId id="382" r:id="rId49"/>
    <p:sldId id="372" r:id="rId5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1">
          <p15:clr>
            <a:srgbClr val="A4A3A4"/>
          </p15:clr>
        </p15:guide>
        <p15:guide id="2" orient="horz" pos="3888">
          <p15:clr>
            <a:srgbClr val="A4A3A4"/>
          </p15:clr>
        </p15:guide>
        <p15:guide id="3" orient="horz" pos="1500">
          <p15:clr>
            <a:srgbClr val="A4A3A4"/>
          </p15:clr>
        </p15:guide>
        <p15:guide id="4" orient="horz" pos="2652">
          <p15:clr>
            <a:srgbClr val="A4A3A4"/>
          </p15:clr>
        </p15:guide>
        <p15:guide id="5" orient="horz" pos="348">
          <p15:clr>
            <a:srgbClr val="A4A3A4"/>
          </p15:clr>
        </p15:guide>
        <p15:guide id="6" orient="horz" pos="912" userDrawn="1">
          <p15:clr>
            <a:srgbClr val="A4A3A4"/>
          </p15:clr>
        </p15:guide>
        <p15:guide id="7" orient="horz" pos="3219">
          <p15:clr>
            <a:srgbClr val="A4A3A4"/>
          </p15:clr>
        </p15:guide>
        <p15:guide id="8" orient="horz" pos="3802">
          <p15:clr>
            <a:srgbClr val="A4A3A4"/>
          </p15:clr>
        </p15:guide>
        <p15:guide id="9" pos="289">
          <p15:clr>
            <a:srgbClr val="A4A3A4"/>
          </p15:clr>
        </p15:guide>
        <p15:guide id="10" pos="5472">
          <p15:clr>
            <a:srgbClr val="A4A3A4"/>
          </p15:clr>
        </p15:guide>
        <p15:guide id="11" pos="2060">
          <p15:clr>
            <a:srgbClr val="A4A3A4"/>
          </p15:clr>
        </p15:guide>
        <p15:guide id="12" pos="3696">
          <p15:clr>
            <a:srgbClr val="A4A3A4"/>
          </p15:clr>
        </p15:guide>
        <p15:guide id="13" pos="4581">
          <p15:clr>
            <a:srgbClr val="A4A3A4"/>
          </p15:clr>
        </p15:guide>
        <p15:guide id="14" pos="2951">
          <p15:clr>
            <a:srgbClr val="A4A3A4"/>
          </p15:clr>
        </p15:guide>
        <p15:guide id="15" pos="2811">
          <p15:clr>
            <a:srgbClr val="A4A3A4"/>
          </p15:clr>
        </p15:guide>
        <p15:guide id="16" pos="1178">
          <p15:clr>
            <a:srgbClr val="A4A3A4"/>
          </p15:clr>
        </p15:guide>
        <p15:guide id="17" orient="horz" pos="932">
          <p15:clr>
            <a:srgbClr val="A4A3A4"/>
          </p15:clr>
        </p15:guide>
        <p15:guide id="18" pos="284">
          <p15:clr>
            <a:srgbClr val="A4A3A4"/>
          </p15:clr>
        </p15:guide>
        <p15:guide id="19" pos="1916">
          <p15:clr>
            <a:srgbClr val="A4A3A4"/>
          </p15:clr>
        </p15:guide>
        <p15:guide id="20" pos="3835">
          <p15:clr>
            <a:srgbClr val="A4A3A4"/>
          </p15:clr>
        </p15:guide>
        <p15:guide id="21" pos="4725">
          <p15:clr>
            <a:srgbClr val="A4A3A4"/>
          </p15:clr>
        </p15:guide>
        <p15:guide id="22" pos="1032" userDrawn="1">
          <p15:clr>
            <a:srgbClr val="A4A3A4"/>
          </p15:clr>
        </p15:guide>
        <p15:guide id="23" pos="371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61F"/>
    <a:srgbClr val="B0003B"/>
    <a:srgbClr val="691D2C"/>
    <a:srgbClr val="339FF0"/>
    <a:srgbClr val="CC0000"/>
    <a:srgbClr val="427301"/>
    <a:srgbClr val="9BC832"/>
    <a:srgbClr val="1C1C1C"/>
    <a:srgbClr val="33333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0" autoAdjust="0"/>
    <p:restoredTop sz="81656" autoAdjust="0"/>
  </p:normalViewPr>
  <p:slideViewPr>
    <p:cSldViewPr snapToGrid="0" snapToObjects="1">
      <p:cViewPr varScale="1">
        <p:scale>
          <a:sx n="67" d="100"/>
          <a:sy n="67" d="100"/>
        </p:scale>
        <p:origin x="1344" y="44"/>
      </p:cViewPr>
      <p:guideLst>
        <p:guide orient="horz" pos="2071"/>
        <p:guide orient="horz" pos="3888"/>
        <p:guide orient="horz" pos="1500"/>
        <p:guide orient="horz" pos="2652"/>
        <p:guide orient="horz" pos="348"/>
        <p:guide orient="horz" pos="912"/>
        <p:guide orient="horz" pos="3219"/>
        <p:guide orient="horz" pos="3802"/>
        <p:guide pos="289"/>
        <p:guide pos="5472"/>
        <p:guide pos="2060"/>
        <p:guide pos="3696"/>
        <p:guide pos="4581"/>
        <p:guide pos="2951"/>
        <p:guide pos="2811"/>
        <p:guide pos="1178"/>
        <p:guide orient="horz" pos="932"/>
        <p:guide pos="284"/>
        <p:guide pos="1916"/>
        <p:guide pos="3835"/>
        <p:guide pos="4725"/>
        <p:guide pos="1032"/>
        <p:guide pos="371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816" y="84"/>
      </p:cViewPr>
      <p:guideLst>
        <p:guide orient="horz" pos="2909"/>
        <p:guide pos="2189"/>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4637625577786E-2"/>
          <c:y val="3.7343750000000002E-2"/>
          <c:w val="0.69421502003148605"/>
          <c:h val="0.68739223785655756"/>
        </c:manualLayout>
      </c:layout>
      <c:barChart>
        <c:barDir val="col"/>
        <c:grouping val="clustered"/>
        <c:varyColors val="0"/>
        <c:ser>
          <c:idx val="0"/>
          <c:order val="0"/>
          <c:tx>
            <c:strRef>
              <c:f>Sheet1!$B$1</c:f>
              <c:strCache>
                <c:ptCount val="1"/>
                <c:pt idx="0">
                  <c:v>Volume of those who seek medical care</c:v>
                </c:pt>
              </c:strCache>
            </c:strRef>
          </c:tx>
          <c:spPr>
            <a:solidFill>
              <a:srgbClr val="DDAE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Care</c:v>
                </c:pt>
                <c:pt idx="1">
                  <c:v>Specialty
Care</c:v>
                </c:pt>
                <c:pt idx="2">
                  <c:v>Hospital
(inpatient)</c:v>
                </c:pt>
              </c:strCache>
            </c:strRef>
          </c:cat>
          <c:val>
            <c:numRef>
              <c:f>Sheet1!$B$2:$B$4</c:f>
              <c:numCache>
                <c:formatCode>0%</c:formatCode>
                <c:ptCount val="3"/>
                <c:pt idx="0">
                  <c:v>0.35</c:v>
                </c:pt>
                <c:pt idx="1">
                  <c:v>0.35</c:v>
                </c:pt>
                <c:pt idx="2">
                  <c:v>0.03</c:v>
                </c:pt>
              </c:numCache>
            </c:numRef>
          </c:val>
          <c:extLst>
            <c:ext xmlns:c16="http://schemas.microsoft.com/office/drawing/2014/chart" uri="{C3380CC4-5D6E-409C-BE32-E72D297353CC}">
              <c16:uniqueId val="{00000000-653C-470C-A902-AC230AF784F9}"/>
            </c:ext>
          </c:extLst>
        </c:ser>
        <c:ser>
          <c:idx val="1"/>
          <c:order val="1"/>
          <c:tx>
            <c:strRef>
              <c:f>Sheet1!$C$1</c:f>
              <c:strCache>
                <c:ptCount val="1"/>
                <c:pt idx="0">
                  <c:v>Expenditures</c:v>
                </c:pt>
              </c:strCache>
            </c:strRef>
          </c:tx>
          <c:spPr>
            <a:solidFill>
              <a:srgbClr val="207B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Primary
Care</c:v>
                </c:pt>
                <c:pt idx="1">
                  <c:v>Specialty
Care</c:v>
                </c:pt>
                <c:pt idx="2">
                  <c:v>Hospital
(inpatient)</c:v>
                </c:pt>
              </c:strCache>
            </c:strRef>
          </c:cat>
          <c:val>
            <c:numRef>
              <c:f>Sheet1!$C$2:$C$4</c:f>
              <c:numCache>
                <c:formatCode>0%</c:formatCode>
                <c:ptCount val="3"/>
                <c:pt idx="0">
                  <c:v>0.05</c:v>
                </c:pt>
                <c:pt idx="1">
                  <c:v>0.17</c:v>
                </c:pt>
                <c:pt idx="2">
                  <c:v>0.26</c:v>
                </c:pt>
              </c:numCache>
            </c:numRef>
          </c:val>
          <c:extLst>
            <c:ext xmlns:c16="http://schemas.microsoft.com/office/drawing/2014/chart" uri="{C3380CC4-5D6E-409C-BE32-E72D297353CC}">
              <c16:uniqueId val="{00000001-653C-470C-A902-AC230AF784F9}"/>
            </c:ext>
          </c:extLst>
        </c:ser>
        <c:dLbls>
          <c:dLblPos val="outEnd"/>
          <c:showLegendKey val="0"/>
          <c:showVal val="1"/>
          <c:showCatName val="0"/>
          <c:showSerName val="0"/>
          <c:showPercent val="0"/>
          <c:showBubbleSize val="0"/>
        </c:dLbls>
        <c:gapWidth val="219"/>
        <c:overlap val="-27"/>
        <c:axId val="2090445872"/>
        <c:axId val="2090441712"/>
      </c:barChart>
      <c:catAx>
        <c:axId val="209044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2090441712"/>
        <c:crosses val="autoZero"/>
        <c:auto val="1"/>
        <c:lblAlgn val="ctr"/>
        <c:lblOffset val="100"/>
        <c:noMultiLvlLbl val="0"/>
      </c:catAx>
      <c:valAx>
        <c:axId val="2090441712"/>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0445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Entry>
      <c:layout>
        <c:manualLayout>
          <c:xMode val="edge"/>
          <c:yMode val="edge"/>
          <c:x val="0.7814193540273171"/>
          <c:y val="0.21838133483220479"/>
          <c:w val="0.21422299044192677"/>
          <c:h val="0.539877661296530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231672" y="230902"/>
            <a:ext cx="6245059" cy="376284"/>
          </a:xfrm>
          <a:prstGeom prst="rect">
            <a:avLst/>
          </a:prstGeom>
        </p:spPr>
        <p:txBody>
          <a:bodyPr vert="horz" lIns="0" tIns="0" rIns="0" bIns="0" rtlCol="0"/>
          <a:lstStyle>
            <a:lvl1pPr algn="l">
              <a:defRPr sz="1000" baseline="0">
                <a:solidFill>
                  <a:schemeClr val="bg2">
                    <a:lumMod val="75000"/>
                  </a:schemeClr>
                </a:solidFill>
                <a:latin typeface="Arial" charset="0"/>
              </a:defRPr>
            </a:lvl1pPr>
          </a:lstStyle>
          <a:p>
            <a:r>
              <a:rPr lang="en-US" dirty="0"/>
              <a:t>Leading the Team You Inherit</a:t>
            </a:r>
          </a:p>
        </p:txBody>
      </p:sp>
      <p:sp>
        <p:nvSpPr>
          <p:cNvPr id="7" name="Slide Number Placeholder 6"/>
          <p:cNvSpPr>
            <a:spLocks noGrp="1"/>
          </p:cNvSpPr>
          <p:nvPr>
            <p:ph type="sldNum" sz="quarter" idx="3"/>
          </p:nvPr>
        </p:nvSpPr>
        <p:spPr>
          <a:xfrm>
            <a:off x="6349200" y="8854811"/>
            <a:ext cx="358029" cy="230902"/>
          </a:xfrm>
          <a:prstGeom prst="rect">
            <a:avLst/>
          </a:prstGeom>
        </p:spPr>
        <p:txBody>
          <a:bodyPr vert="horz" lIns="0" tIns="0" rIns="0" bIns="0" rtlCol="0" anchor="b"/>
          <a:lstStyle>
            <a:lvl1pPr algn="r">
              <a:defRPr sz="1000" baseline="0">
                <a:solidFill>
                  <a:schemeClr val="bg2">
                    <a:lumMod val="75000"/>
                  </a:schemeClr>
                </a:solidFill>
                <a:latin typeface="Arial" charset="0"/>
              </a:defRPr>
            </a:lvl1pPr>
          </a:lstStyle>
          <a:p>
            <a:fld id="{F19303DE-3E45-4DD3-9505-92EF4803EF97}" type="slidenum">
              <a:rPr lang="en-US" smtClean="0"/>
              <a:pPr/>
              <a:t>‹#›</a:t>
            </a:fld>
            <a:r>
              <a:rPr lang="en-US" dirty="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309" y="8912813"/>
            <a:ext cx="6185782" cy="172900"/>
          </a:xfrm>
          <a:prstGeom prst="rect">
            <a:avLst/>
          </a:prstGeom>
        </p:spPr>
      </p:pic>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72" tIns="46236" rIns="92472" bIns="46236" rtlCol="0" anchor="ctr"/>
          <a:lstStyle/>
          <a:p>
            <a:r>
              <a:rPr lang="en-US" dirty="0"/>
              <a:t> </a:t>
            </a:r>
          </a:p>
        </p:txBody>
      </p:sp>
      <p:sp>
        <p:nvSpPr>
          <p:cNvPr id="5" name="Notes Placeholder 4"/>
          <p:cNvSpPr>
            <a:spLocks noGrp="1"/>
          </p:cNvSpPr>
          <p:nvPr>
            <p:ph type="body" sz="quarter" idx="3"/>
          </p:nvPr>
        </p:nvSpPr>
        <p:spPr>
          <a:xfrm>
            <a:off x="1158348" y="4387138"/>
            <a:ext cx="4633383" cy="4156234"/>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6"/>
          <p:cNvSpPr>
            <a:spLocks noGrp="1"/>
          </p:cNvSpPr>
          <p:nvPr>
            <p:ph type="sldNum" sz="quarter" idx="5"/>
          </p:nvPr>
        </p:nvSpPr>
        <p:spPr>
          <a:xfrm>
            <a:off x="6349200" y="8854811"/>
            <a:ext cx="358029" cy="230902"/>
          </a:xfrm>
          <a:prstGeom prst="rect">
            <a:avLst/>
          </a:prstGeom>
        </p:spPr>
        <p:txBody>
          <a:bodyPr vert="horz" lIns="0" tIns="0" rIns="0" bIns="0" rtlCol="0" anchor="b"/>
          <a:lstStyle>
            <a:lvl1pPr algn="r">
              <a:defRPr sz="1000" baseline="0">
                <a:solidFill>
                  <a:schemeClr val="tx1"/>
                </a:solidFill>
                <a:latin typeface="Arial" charset="0"/>
              </a:defRPr>
            </a:lvl1pPr>
          </a:lstStyle>
          <a:p>
            <a:fld id="{F19303DE-3E45-4DD3-9505-92EF4803EF97}" type="slidenum">
              <a:rPr lang="en-US" smtClean="0"/>
              <a:pPr/>
              <a:t>‹#›</a:t>
            </a:fld>
            <a:r>
              <a:rPr lang="en-US" dirty="0"/>
              <a:t> </a:t>
            </a:r>
          </a:p>
        </p:txBody>
      </p:sp>
      <p:sp>
        <p:nvSpPr>
          <p:cNvPr id="2" name="Footer Placeholder 1"/>
          <p:cNvSpPr>
            <a:spLocks noGrp="1"/>
          </p:cNvSpPr>
          <p:nvPr>
            <p:ph type="ftr" sz="quarter" idx="4"/>
          </p:nvPr>
        </p:nvSpPr>
        <p:spPr>
          <a:xfrm>
            <a:off x="0" y="8772764"/>
            <a:ext cx="3011012" cy="463311"/>
          </a:xfrm>
          <a:prstGeom prst="rect">
            <a:avLst/>
          </a:prstGeom>
        </p:spPr>
        <p:txBody>
          <a:bodyPr vert="horz" lIns="91385" tIns="45693" rIns="91385" bIns="45693" rtlCol="0" anchor="b"/>
          <a:lstStyle>
            <a:lvl1pPr algn="l">
              <a:defRPr sz="900">
                <a:solidFill>
                  <a:schemeClr val="tx1"/>
                </a:solidFill>
                <a:latin typeface="+mj-lt"/>
              </a:defRPr>
            </a:lvl1pPr>
          </a:lstStyle>
          <a:p>
            <a:r>
              <a:rPr lang="en-US"/>
              <a:t>FY 2020 DHSS Public Hearing</a:t>
            </a:r>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hf/>
  <p:notesStyle>
    <a:lvl1pPr marL="109728" indent="-1143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j-lt"/>
        <a:ea typeface="+mn-ea"/>
        <a:cs typeface="+mn-cs"/>
      </a:defRPr>
    </a:lvl1pPr>
    <a:lvl2pPr marL="398463" indent="-111125" algn="l" defTabSz="914400" rtl="0" eaLnBrk="1" latinLnBrk="0" hangingPunct="1">
      <a:lnSpc>
        <a:spcPct val="100000"/>
      </a:lnSpc>
      <a:spcBef>
        <a:spcPts val="300"/>
      </a:spcBef>
      <a:buFont typeface="Arial" panose="020B0604020202020204" pitchFamily="34" charset="0"/>
      <a:buChar char="•"/>
      <a:defRPr sz="1000" kern="1200">
        <a:solidFill>
          <a:schemeClr val="tx1"/>
        </a:solidFill>
        <a:latin typeface="+mj-lt"/>
        <a:ea typeface="+mn-ea"/>
        <a:cs typeface="+mn-cs"/>
      </a:defRPr>
    </a:lvl2pPr>
    <a:lvl3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3pPr>
    <a:lvl4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4pPr>
    <a:lvl5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33832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Times New Roman" panose="02020603050405020304" pitchFamily="18" charset="0"/>
              </a:rPr>
              <a:t>NOTE THAT THE TEXT ON THE SLIDES ARE ABBREVIATED VERSIONS OF THE COMMITTEE’S RECOMMENDED ACTIONS. </a:t>
            </a:r>
          </a:p>
          <a:p>
            <a:endParaRPr lang="en-US" sz="1200" b="1" i="0" u="none" strike="noStrike" baseline="0" dirty="0">
              <a:latin typeface="Times New Roman" panose="02020603050405020304" pitchFamily="18" charset="0"/>
            </a:endParaRPr>
          </a:p>
          <a:p>
            <a:r>
              <a:rPr lang="en-US" sz="1200" b="1" i="0" u="none" strike="noStrike" baseline="0" dirty="0">
                <a:latin typeface="Times New Roman" panose="02020603050405020304" pitchFamily="18" charset="0"/>
              </a:rPr>
              <a:t>Action 1.1: </a:t>
            </a:r>
            <a:r>
              <a:rPr lang="en-US" sz="1200" kern="1200" dirty="0">
                <a:solidFill>
                  <a:schemeClr val="tx1"/>
                </a:solidFill>
                <a:effectLst/>
                <a:latin typeface="Times New Roman" pitchFamily="18" charset="0"/>
                <a:ea typeface="Geneva" charset="0"/>
                <a:cs typeface="Geneva" charset="0"/>
              </a:rPr>
              <a:t>Payers—Medicaid, Medicare, commercial insurers, and self-insured employers—should evaluate and disseminate payment models based on the ability of those models to promote the delivery of high-quality primary care, as defined by the committee, and not on their ability to achieve short-term cost savings.</a:t>
            </a:r>
          </a:p>
          <a:p>
            <a:r>
              <a:rPr lang="en-US" sz="1200" b="1" i="0" u="none" strike="noStrike" baseline="0" dirty="0">
                <a:latin typeface="Times New Roman" panose="02020603050405020304" pitchFamily="18" charset="0"/>
              </a:rPr>
              <a:t>Action 1.2: </a:t>
            </a:r>
            <a:r>
              <a:rPr lang="en-US" sz="1200" b="0" i="0" u="none" strike="noStrike" baseline="0" dirty="0">
                <a:latin typeface="Times New Roman" panose="02020603050405020304" pitchFamily="18" charset="0"/>
              </a:rPr>
              <a:t>Payers</a:t>
            </a:r>
            <a:r>
              <a:rPr lang="en-US" sz="1200" b="0" i="0" u="none" strike="noStrike" kern="1200" baseline="0" dirty="0">
                <a:solidFill>
                  <a:schemeClr val="tx1"/>
                </a:solidFill>
                <a:latin typeface="Times New Roman" pitchFamily="18" charset="0"/>
                <a:ea typeface="Geneva" charset="0"/>
                <a:cs typeface="Geneva" charset="0"/>
              </a:rPr>
              <a:t>—</a:t>
            </a:r>
            <a:r>
              <a:rPr lang="en-US" sz="1200" b="0" i="0" u="none" strike="noStrike" baseline="0" dirty="0">
                <a:latin typeface="Times New Roman" panose="02020603050405020304" pitchFamily="18" charset="0"/>
              </a:rPr>
              <a:t>Medicaid, Medicare, commercial insurers, and self-insured employers</a:t>
            </a:r>
            <a:r>
              <a:rPr lang="en-US" sz="1200" b="0" i="0" u="none" strike="noStrike" kern="1200" baseline="0" dirty="0">
                <a:solidFill>
                  <a:schemeClr val="tx1"/>
                </a:solidFill>
                <a:latin typeface="Times New Roman" pitchFamily="18" charset="0"/>
                <a:ea typeface="Geneva" charset="0"/>
                <a:cs typeface="Geneva" charset="0"/>
              </a:rPr>
              <a:t>—</a:t>
            </a:r>
            <a:r>
              <a:rPr lang="en-US" sz="1200" b="0" i="0" u="none" strike="noStrike" baseline="0" dirty="0">
                <a:latin typeface="Times New Roman" panose="02020603050405020304" pitchFamily="18" charset="0"/>
              </a:rPr>
              <a:t>using a FFS model payment model for primary care should shift primary care payment toward hybrid (part FFS, part capitated) reimbursement models, making them the default method for paying for primary care teams over time. For risk-bearing contracts with population-based health and cost accountabilities, such as those with accountable care organizations, payers should assure that sufficient resources and incentives flow to primary care. Hybrid reimbursement models should:</a:t>
            </a:r>
          </a:p>
          <a:p>
            <a:pPr marL="228600" indent="-228600">
              <a:buFont typeface="+mj-lt"/>
              <a:buAutoNum type="alphaLcPeriod"/>
            </a:pPr>
            <a:r>
              <a:rPr lang="en-US" sz="1200" b="0" i="0" u="none" strike="noStrike" baseline="0" dirty="0">
                <a:latin typeface="Times New Roman" panose="02020603050405020304" pitchFamily="18" charset="0"/>
              </a:rPr>
              <a:t>pay prospectively for </a:t>
            </a:r>
            <a:r>
              <a:rPr lang="en-US" sz="1200" b="0" i="0" u="none" strike="noStrike" baseline="0" dirty="0" err="1">
                <a:latin typeface="Times New Roman" panose="02020603050405020304" pitchFamily="18" charset="0"/>
              </a:rPr>
              <a:t>interprofessional</a:t>
            </a:r>
            <a:r>
              <a:rPr lang="en-US" sz="1200" b="0" i="0" u="none" strike="noStrike" baseline="0" dirty="0">
                <a:latin typeface="Times New Roman" panose="02020603050405020304" pitchFamily="18" charset="0"/>
              </a:rPr>
              <a:t>, integrated, team-based care, including incentives for incorporating non-clinician team members and for partnerships with community-based organizations</a:t>
            </a:r>
          </a:p>
          <a:p>
            <a:pPr marL="228600" indent="-228600">
              <a:buFont typeface="+mj-lt"/>
              <a:buAutoNum type="alphaLcPeriod"/>
            </a:pPr>
            <a:r>
              <a:rPr lang="en-US" sz="1200" b="0" i="0" u="none" strike="noStrike" baseline="0" dirty="0">
                <a:latin typeface="Times New Roman" panose="02020603050405020304" pitchFamily="18" charset="0"/>
              </a:rPr>
              <a:t>be risk-adjusted for medical and social complexity</a:t>
            </a:r>
          </a:p>
          <a:p>
            <a:pPr marL="228600" indent="-228600">
              <a:buFont typeface="+mj-lt"/>
              <a:buAutoNum type="alphaLcPeriod"/>
            </a:pPr>
            <a:r>
              <a:rPr lang="en-US" sz="1200" b="0" i="0" u="none" strike="noStrike" baseline="0" dirty="0">
                <a:latin typeface="Times New Roman" panose="02020603050405020304" pitchFamily="18" charset="0"/>
              </a:rPr>
              <a:t>allow for investment in team development, practice transformation, and the infrastructure to design, use and maintain necessary digital health technology</a:t>
            </a:r>
          </a:p>
          <a:p>
            <a:pPr marL="228600" indent="-228600">
              <a:buFont typeface="+mj-lt"/>
              <a:buAutoNum type="alphaLcPeriod"/>
            </a:pPr>
            <a:r>
              <a:rPr lang="en-US" sz="1200" b="0" i="0" u="none" strike="noStrike" baseline="0" dirty="0">
                <a:latin typeface="Times New Roman" panose="02020603050405020304" pitchFamily="18" charset="0"/>
              </a:rPr>
              <a:t>align with incentives for measuring and improving outcomes for attributed populations.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12334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Times New Roman" panose="02020603050405020304" pitchFamily="18" charset="0"/>
              </a:rPr>
              <a:t>Action 1.3</a:t>
            </a:r>
            <a:r>
              <a:rPr lang="en-US" sz="1200" b="0" i="0" u="none" strike="noStrike" baseline="0" dirty="0">
                <a:latin typeface="Times New Roman" panose="02020603050405020304" pitchFamily="18" charset="0"/>
              </a:rPr>
              <a:t>: The Centers for Medicare and Medicaid Services (CMS) should increase the overall portion of spending going to primary care by:</a:t>
            </a:r>
          </a:p>
          <a:p>
            <a:pPr marL="228600" indent="-228600">
              <a:buFont typeface="+mj-lt"/>
              <a:buAutoNum type="alphaLcPeriod"/>
            </a:pPr>
            <a:r>
              <a:rPr lang="en-US" sz="1200" b="0" i="0" u="none" strike="noStrike" baseline="0" dirty="0">
                <a:latin typeface="Times New Roman" panose="02020603050405020304" pitchFamily="18" charset="0"/>
              </a:rPr>
              <a:t>accelerating efforts to improve the accuracy of the Medicare physician fee schedule by developing better data collection and valuation tools to identify overpriced services with the goal of increasing payment rates for primary care evaluation and management services by 50 percent and reducing other service rates to maintain budget neutrality.</a:t>
            </a:r>
          </a:p>
          <a:p>
            <a:pPr marL="228600" indent="-228600">
              <a:buFont typeface="+mj-lt"/>
              <a:buAutoNum type="alphaLcPeriod"/>
            </a:pPr>
            <a:r>
              <a:rPr lang="en-US" sz="1200" b="0" i="0" u="none" strike="noStrike" baseline="0" dirty="0">
                <a:latin typeface="Times New Roman" panose="02020603050405020304" pitchFamily="18" charset="0"/>
              </a:rPr>
              <a:t>restoring the Relative Value Scale Update Committee to the advisory nature as originally intended by developing and relying on additional independent expert panels and evidence derived directly from practices.</a:t>
            </a:r>
          </a:p>
          <a:p>
            <a:r>
              <a:rPr lang="en-US" sz="1200" b="1" i="0" u="none" strike="noStrike" baseline="0" dirty="0">
                <a:latin typeface="Times New Roman" panose="02020603050405020304" pitchFamily="18" charset="0"/>
              </a:rPr>
              <a:t>Action 1.4: </a:t>
            </a:r>
            <a:r>
              <a:rPr lang="en-US" sz="1200" b="0" i="0" u="none" strike="noStrike" baseline="0" dirty="0">
                <a:latin typeface="Times New Roman" panose="02020603050405020304" pitchFamily="18" charset="0"/>
              </a:rPr>
              <a:t>States should implement primary care payment reform by</a:t>
            </a:r>
          </a:p>
          <a:p>
            <a:pPr marL="228600" indent="-228600">
              <a:buFont typeface="+mj-lt"/>
              <a:buAutoNum type="alphaLcPeriod"/>
            </a:pPr>
            <a:r>
              <a:rPr lang="en-US" sz="1200" b="0" i="0" u="none" strike="noStrike" baseline="0" dirty="0">
                <a:latin typeface="Times New Roman" panose="02020603050405020304" pitchFamily="18" charset="0"/>
              </a:rPr>
              <a:t>using their authority to facilitate multi-payer collaboration on primary care payment and fee schedules and,</a:t>
            </a:r>
          </a:p>
          <a:p>
            <a:pPr marL="228600" indent="-228600">
              <a:buFont typeface="+mj-lt"/>
              <a:buAutoNum type="alphaLcPeriod"/>
            </a:pPr>
            <a:r>
              <a:rPr lang="en-US" sz="1200" b="0" i="0" u="none" strike="noStrike" baseline="0" dirty="0">
                <a:latin typeface="Times New Roman" panose="02020603050405020304" pitchFamily="18" charset="0"/>
              </a:rPr>
              <a:t>measuring and increasing the overall portion of health care spending in their state going to primary 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23305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1958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67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72791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lvl="0" indent="0">
              <a:spcBef>
                <a:spcPts val="500"/>
              </a:spcBef>
              <a:buFont typeface="Arial" panose="020B0604020202020204" pitchFamily="34" charset="0"/>
              <a:buNone/>
            </a:pPr>
            <a:r>
              <a:rPr lang="en-US" sz="1200" b="0" dirty="0">
                <a:solidFill>
                  <a:prstClr val="black"/>
                </a:solidFill>
                <a:latin typeface="Tw Cen MT" panose="020B0602020104020603" pitchFamily="34" charset="0"/>
              </a:rPr>
              <a:t>The</a:t>
            </a:r>
            <a:r>
              <a:rPr lang="en-US" sz="1200" b="0" baseline="0" dirty="0">
                <a:solidFill>
                  <a:prstClr val="black"/>
                </a:solidFill>
                <a:latin typeface="Tw Cen MT" panose="020B0602020104020603" pitchFamily="34" charset="0"/>
              </a:rPr>
              <a:t> implementation plan considers the following:</a:t>
            </a:r>
            <a:endParaRPr lang="en-US" sz="1200" b="0" dirty="0">
              <a:solidFill>
                <a:prstClr val="black"/>
              </a:solidFill>
              <a:latin typeface="Tw Cen MT" panose="020B0602020104020603" pitchFamily="34" charset="0"/>
            </a:endParaRPr>
          </a:p>
          <a:p>
            <a:pPr marL="398463" lvl="0" indent="-225425">
              <a:spcBef>
                <a:spcPts val="500"/>
              </a:spcBef>
              <a:buFont typeface="Arial" panose="020B0604020202020204" pitchFamily="34" charset="0"/>
              <a:buChar char="•"/>
            </a:pPr>
            <a:r>
              <a:rPr lang="en-US" sz="1200" b="1" dirty="0">
                <a:solidFill>
                  <a:prstClr val="black"/>
                </a:solidFill>
                <a:latin typeface="Tw Cen MT" panose="020B0602020104020603" pitchFamily="34" charset="0"/>
              </a:rPr>
              <a:t>Barriers</a:t>
            </a:r>
            <a:r>
              <a:rPr lang="en-US" sz="1200" dirty="0">
                <a:solidFill>
                  <a:prstClr val="black"/>
                </a:solidFill>
                <a:latin typeface="Tw Cen MT" panose="020B0602020104020603" pitchFamily="34" charset="0"/>
              </a:rPr>
              <a:t> </a:t>
            </a:r>
            <a:r>
              <a:rPr lang="en-US" sz="1200" b="1" dirty="0">
                <a:solidFill>
                  <a:prstClr val="black"/>
                </a:solidFill>
                <a:latin typeface="Tw Cen MT" panose="020B0602020104020603" pitchFamily="34" charset="0"/>
              </a:rPr>
              <a:t>to and enablers of innovation </a:t>
            </a:r>
            <a:r>
              <a:rPr lang="en-US" sz="1200" dirty="0">
                <a:solidFill>
                  <a:prstClr val="black"/>
                </a:solidFill>
                <a:latin typeface="Tw Cen MT" panose="020B0602020104020603" pitchFamily="34" charset="0"/>
              </a:rPr>
              <a:t>to achieve high-quality primary care;</a:t>
            </a:r>
          </a:p>
          <a:p>
            <a:pPr marL="398463" lvl="0" indent="-225425">
              <a:spcBef>
                <a:spcPts val="500"/>
              </a:spcBef>
              <a:buFont typeface="Arial" panose="020B0604020202020204" pitchFamily="34" charset="0"/>
              <a:buChar char="•"/>
            </a:pPr>
            <a:r>
              <a:rPr lang="en-US" sz="1200" dirty="0">
                <a:solidFill>
                  <a:prstClr val="black"/>
                </a:solidFill>
                <a:latin typeface="Tw Cen MT" panose="020B0602020104020603" pitchFamily="34" charset="0"/>
              </a:rPr>
              <a:t>Comprehensive integration to </a:t>
            </a:r>
            <a:r>
              <a:rPr lang="en-US" sz="1200" b="1" dirty="0">
                <a:solidFill>
                  <a:prstClr val="black"/>
                </a:solidFill>
                <a:latin typeface="Tw Cen MT" panose="020B0602020104020603" pitchFamily="34" charset="0"/>
              </a:rPr>
              <a:t>address the needs </a:t>
            </a:r>
            <a:r>
              <a:rPr lang="en-US" sz="1200" dirty="0">
                <a:solidFill>
                  <a:prstClr val="black"/>
                </a:solidFill>
                <a:latin typeface="Tw Cen MT" panose="020B0602020104020603" pitchFamily="34" charset="0"/>
              </a:rPr>
              <a:t>of individuals, families, and communities; </a:t>
            </a:r>
          </a:p>
          <a:p>
            <a:pPr marL="398463" indent="-225425">
              <a:spcBef>
                <a:spcPts val="500"/>
              </a:spcBef>
              <a:buFont typeface="Arial" panose="020B0604020202020204" pitchFamily="34" charset="0"/>
              <a:buChar char="•"/>
            </a:pPr>
            <a:r>
              <a:rPr lang="en-US" sz="1200" dirty="0">
                <a:solidFill>
                  <a:prstClr val="black"/>
                </a:solidFill>
                <a:latin typeface="Tw Cen MT" panose="020B0602020104020603" pitchFamily="34" charset="0"/>
              </a:rPr>
              <a:t>Primary care’s role in achieving</a:t>
            </a:r>
            <a:r>
              <a:rPr lang="en-US" sz="1200" b="1" dirty="0">
                <a:solidFill>
                  <a:prstClr val="black"/>
                </a:solidFill>
                <a:latin typeface="Tw Cen MT" panose="020B0602020104020603" pitchFamily="34" charset="0"/>
              </a:rPr>
              <a:t> population health outcomes</a:t>
            </a:r>
            <a:r>
              <a:rPr lang="en-US" sz="1200" dirty="0">
                <a:solidFill>
                  <a:prstClr val="black"/>
                </a:solidFill>
                <a:latin typeface="Tw Cen MT" panose="020B0602020104020603" pitchFamily="34" charset="0"/>
              </a:rPr>
              <a:t> and equity goals;</a:t>
            </a:r>
          </a:p>
          <a:p>
            <a:pPr marL="398463" lvl="0" indent="-225425">
              <a:spcBef>
                <a:spcPts val="500"/>
              </a:spcBef>
              <a:buFont typeface="Arial" panose="020B0604020202020204" pitchFamily="34" charset="0"/>
              <a:buChar char="•"/>
            </a:pPr>
            <a:r>
              <a:rPr lang="en-US" sz="1200" b="1" dirty="0">
                <a:solidFill>
                  <a:prstClr val="black"/>
                </a:solidFill>
                <a:latin typeface="Tw Cen MT" panose="020B0602020104020603" pitchFamily="34" charset="0"/>
              </a:rPr>
              <a:t>Team-based </a:t>
            </a:r>
            <a:r>
              <a:rPr lang="en-US" sz="1200" b="1" dirty="0" err="1">
                <a:solidFill>
                  <a:prstClr val="black"/>
                </a:solidFill>
                <a:latin typeface="Tw Cen MT" panose="020B0602020104020603" pitchFamily="34" charset="0"/>
              </a:rPr>
              <a:t>interprofessional</a:t>
            </a:r>
            <a:r>
              <a:rPr lang="en-US" sz="1200" b="1" dirty="0">
                <a:solidFill>
                  <a:prstClr val="black"/>
                </a:solidFill>
                <a:latin typeface="Tw Cen MT" panose="020B0602020104020603" pitchFamily="34" charset="0"/>
              </a:rPr>
              <a:t> practice </a:t>
            </a:r>
            <a:r>
              <a:rPr lang="en-US" sz="1200" dirty="0">
                <a:solidFill>
                  <a:prstClr val="black"/>
                </a:solidFill>
                <a:latin typeface="Tw Cen MT" panose="020B0602020104020603" pitchFamily="34" charset="0"/>
              </a:rPr>
              <a:t>and the range of primary care providers;</a:t>
            </a:r>
          </a:p>
          <a:p>
            <a:pPr marL="398463" lvl="0" indent="-225425">
              <a:spcBef>
                <a:spcPts val="500"/>
              </a:spcBef>
              <a:buFont typeface="Arial" panose="020B0604020202020204" pitchFamily="34" charset="0"/>
              <a:buChar char="•"/>
            </a:pPr>
            <a:r>
              <a:rPr lang="en-US" sz="1200" dirty="0">
                <a:solidFill>
                  <a:schemeClr val="tx1"/>
                </a:solidFill>
                <a:latin typeface="Tw Cen MT" panose="020B0602020104020603" pitchFamily="34" charset="0"/>
              </a:rPr>
              <a:t>The evolving role of </a:t>
            </a:r>
            <a:r>
              <a:rPr lang="en-US" sz="1200" b="1" dirty="0">
                <a:solidFill>
                  <a:schemeClr val="tx1"/>
                </a:solidFill>
                <a:latin typeface="Tw Cen MT" panose="020B0602020104020603" pitchFamily="34" charset="0"/>
              </a:rPr>
              <a:t>technological and other innovations</a:t>
            </a:r>
            <a:r>
              <a:rPr lang="en-US" sz="1200" dirty="0">
                <a:solidFill>
                  <a:schemeClr val="tx1"/>
                </a:solidFill>
                <a:latin typeface="Tw Cen MT" panose="020B0602020104020603" pitchFamily="34" charset="0"/>
              </a:rPr>
              <a:t>; </a:t>
            </a:r>
          </a:p>
          <a:p>
            <a:pPr marL="398463" indent="-225425">
              <a:spcBef>
                <a:spcPts val="500"/>
              </a:spcBef>
              <a:buFont typeface="Arial" panose="020B0604020202020204" pitchFamily="34" charset="0"/>
              <a:buChar char="•"/>
            </a:pPr>
            <a:r>
              <a:rPr lang="en-US" sz="1200" dirty="0">
                <a:solidFill>
                  <a:prstClr val="black"/>
                </a:solidFill>
                <a:latin typeface="Tw Cen MT" panose="020B0602020104020603" pitchFamily="34" charset="0"/>
              </a:rPr>
              <a:t>Education and training needs for the </a:t>
            </a:r>
            <a:r>
              <a:rPr lang="en-US" sz="1200" b="1" dirty="0">
                <a:solidFill>
                  <a:prstClr val="black"/>
                </a:solidFill>
                <a:latin typeface="Tw Cen MT" panose="020B0602020104020603" pitchFamily="34" charset="0"/>
              </a:rPr>
              <a:t>changing workforce</a:t>
            </a:r>
            <a:r>
              <a:rPr lang="en-US" sz="1200" dirty="0">
                <a:solidFill>
                  <a:prstClr val="black"/>
                </a:solidFill>
                <a:latin typeface="Tw Cen MT" panose="020B0602020104020603" pitchFamily="34" charset="0"/>
              </a:rPr>
              <a:t>;</a:t>
            </a:r>
          </a:p>
          <a:p>
            <a:pPr marL="398463" lvl="0" indent="-225425">
              <a:spcBef>
                <a:spcPts val="600"/>
              </a:spcBef>
              <a:buFont typeface="Arial" panose="020B0604020202020204" pitchFamily="34" charset="0"/>
              <a:buChar char="•"/>
            </a:pPr>
            <a:r>
              <a:rPr lang="en-US" sz="1200" dirty="0">
                <a:solidFill>
                  <a:prstClr val="black"/>
                </a:solidFill>
                <a:latin typeface="Tw Cen MT" panose="020B0602020104020603" pitchFamily="34" charset="0"/>
              </a:rPr>
              <a:t>The evolution and sustainability of a variety of </a:t>
            </a:r>
            <a:r>
              <a:rPr lang="en-US" sz="1200" b="1" dirty="0">
                <a:solidFill>
                  <a:prstClr val="black"/>
                </a:solidFill>
                <a:latin typeface="Tw Cen MT" panose="020B0602020104020603" pitchFamily="34" charset="0"/>
              </a:rPr>
              <a:t>care delivery and payment models</a:t>
            </a:r>
            <a:r>
              <a:rPr lang="en-US" sz="1200" dirty="0">
                <a:solidFill>
                  <a:prstClr val="black"/>
                </a:solidFill>
                <a:latin typeface="Tw Cen MT" panose="020B0602020104020603" pitchFamily="34" charset="0"/>
              </a:rPr>
              <a:t>; </a:t>
            </a:r>
          </a:p>
          <a:p>
            <a:pPr marL="398463" lvl="0" indent="-225425">
              <a:spcBef>
                <a:spcPts val="600"/>
              </a:spcBef>
              <a:buFont typeface="Arial" panose="020B0604020202020204" pitchFamily="34" charset="0"/>
              <a:buChar char="•"/>
            </a:pPr>
            <a:r>
              <a:rPr lang="en-US" sz="1200" dirty="0">
                <a:solidFill>
                  <a:prstClr val="black"/>
                </a:solidFill>
                <a:latin typeface="Tw Cen MT" panose="020B0602020104020603" pitchFamily="34" charset="0"/>
              </a:rPr>
              <a:t>Approaches to meaningful measurement and </a:t>
            </a:r>
            <a:r>
              <a:rPr lang="en-US" sz="1200" b="1" dirty="0">
                <a:solidFill>
                  <a:prstClr val="black"/>
                </a:solidFill>
                <a:latin typeface="Tw Cen MT" panose="020B0602020104020603" pitchFamily="34" charset="0"/>
              </a:rPr>
              <a:t>improvement of care quality</a:t>
            </a:r>
            <a:r>
              <a:rPr lang="en-US" sz="1200" dirty="0">
                <a:solidFill>
                  <a:prstClr val="black"/>
                </a:solidFill>
                <a:latin typeface="Tw Cen MT" panose="020B0602020104020603" pitchFamily="34" charset="0"/>
              </a:rPr>
              <a:t>;</a:t>
            </a:r>
          </a:p>
          <a:p>
            <a:pPr marL="398463" lvl="0" indent="-225425">
              <a:spcBef>
                <a:spcPts val="600"/>
              </a:spcBef>
              <a:buFont typeface="Arial" panose="020B0604020202020204" pitchFamily="34" charset="0"/>
              <a:buChar char="•"/>
            </a:pPr>
            <a:r>
              <a:rPr lang="en-US" sz="1200" dirty="0">
                <a:solidFill>
                  <a:prstClr val="black"/>
                </a:solidFill>
                <a:latin typeface="Tw Cen MT" panose="020B0602020104020603" pitchFamily="34" charset="0"/>
              </a:rPr>
              <a:t>The primary care needs of different populations, including </a:t>
            </a:r>
            <a:r>
              <a:rPr lang="en-US" sz="1200" b="1" dirty="0">
                <a:solidFill>
                  <a:prstClr val="black"/>
                </a:solidFill>
                <a:latin typeface="Tw Cen MT" panose="020B0602020104020603" pitchFamily="34" charset="0"/>
              </a:rPr>
              <a:t>rural and other underserved communities</a:t>
            </a:r>
            <a:r>
              <a:rPr lang="en-US" sz="1200" dirty="0">
                <a:solidFill>
                  <a:prstClr val="black"/>
                </a:solidFill>
                <a:latin typeface="Tw Cen MT" panose="020B0602020104020603" pitchFamily="34" charset="0"/>
              </a:rPr>
              <a:t>;</a:t>
            </a:r>
          </a:p>
          <a:p>
            <a:pPr marL="398463" lvl="0" indent="-225425">
              <a:spcBef>
                <a:spcPts val="600"/>
              </a:spcBef>
              <a:buFont typeface="Arial" panose="020B0604020202020204" pitchFamily="34" charset="0"/>
              <a:buChar char="•"/>
            </a:pPr>
            <a:r>
              <a:rPr lang="en-US" sz="1200" b="1" dirty="0">
                <a:solidFill>
                  <a:schemeClr val="tx1"/>
                </a:solidFill>
                <a:latin typeface="Tw Cen MT" panose="020B0602020104020603" pitchFamily="34" charset="0"/>
              </a:rPr>
              <a:t>Behavioral and social determinants of health</a:t>
            </a:r>
            <a:r>
              <a:rPr lang="en-US" sz="1200" dirty="0">
                <a:solidFill>
                  <a:schemeClr val="tx1"/>
                </a:solidFill>
                <a:latin typeface="Tw Cen MT" panose="020B0602020104020603" pitchFamily="34" charset="0"/>
              </a:rPr>
              <a:t>, and community-oriented, whole person care; and</a:t>
            </a:r>
          </a:p>
          <a:p>
            <a:pPr marL="398463" lvl="0" indent="-225425">
              <a:spcBef>
                <a:spcPts val="600"/>
              </a:spcBef>
              <a:buFont typeface="Arial" panose="020B0604020202020204" pitchFamily="34" charset="0"/>
              <a:buChar char="•"/>
            </a:pPr>
            <a:r>
              <a:rPr lang="en-US" sz="1200" dirty="0">
                <a:solidFill>
                  <a:schemeClr val="tx1"/>
                </a:solidFill>
                <a:latin typeface="Tw Cen MT" panose="020B0602020104020603" pitchFamily="34" charset="0"/>
              </a:rPr>
              <a:t>The infrastructure needed for </a:t>
            </a:r>
            <a:r>
              <a:rPr lang="en-US" sz="1200" b="1" dirty="0">
                <a:solidFill>
                  <a:schemeClr val="tx1"/>
                </a:solidFill>
                <a:latin typeface="Tw Cen MT" panose="020B0602020104020603" pitchFamily="34" charset="0"/>
              </a:rPr>
              <a:t>evaluation and data-informed decision-making</a:t>
            </a:r>
            <a:r>
              <a:rPr lang="en-US" sz="1200" dirty="0">
                <a:solidFill>
                  <a:schemeClr val="tx1"/>
                </a:solidFill>
                <a:latin typeface="Tw Cen MT" panose="020B0602020104020603"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43158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Tw Cen MT" panose="020B0602020104020603" pitchFamily="34" charset="0"/>
              </a:rPr>
              <a:t>This definition reflects key societal</a:t>
            </a:r>
            <a:r>
              <a:rPr lang="en-US" sz="1200" baseline="0" dirty="0">
                <a:latin typeface="Tw Cen MT" panose="020B0602020104020603" pitchFamily="34" charset="0"/>
              </a:rPr>
              <a:t> and sector shifts from 1996 to now:</a:t>
            </a:r>
            <a:endParaRPr lang="en-US" sz="1200" dirty="0">
              <a:latin typeface="Tw Cen MT" panose="020B0602020104020603" pitchFamily="34" charset="0"/>
            </a:endParaRPr>
          </a:p>
          <a:p>
            <a:pPr marL="171450" indent="-171450">
              <a:buFont typeface="Arial" panose="020B0604020202020204" pitchFamily="34" charset="0"/>
              <a:buChar char="•"/>
            </a:pPr>
            <a:r>
              <a:rPr lang="en-US" sz="1200" dirty="0">
                <a:latin typeface="Tw Cen MT" panose="020B0602020104020603" pitchFamily="34" charset="0"/>
              </a:rPr>
              <a:t>shift from provision of services to integrated, whole-person health</a:t>
            </a:r>
          </a:p>
          <a:p>
            <a:pPr marL="171450" indent="-171450">
              <a:buFont typeface="Arial" panose="020B0604020202020204" pitchFamily="34" charset="0"/>
              <a:buChar char="•"/>
            </a:pPr>
            <a:r>
              <a:rPr lang="en-US" sz="1200" dirty="0">
                <a:latin typeface="Tw Cen MT" panose="020B0602020104020603" pitchFamily="34" charset="0"/>
              </a:rPr>
              <a:t>foundational, sustained relationships at the core</a:t>
            </a:r>
          </a:p>
          <a:p>
            <a:pPr marL="171450" indent="-171450">
              <a:buFont typeface="Arial" panose="020B0604020202020204" pitchFamily="34" charset="0"/>
              <a:buChar char="•"/>
            </a:pPr>
            <a:r>
              <a:rPr lang="en-US" sz="1200" dirty="0">
                <a:latin typeface="Tw Cen MT" panose="020B0602020104020603" pitchFamily="34" charset="0"/>
              </a:rPr>
              <a:t>importance of communities and their roles in the provision of high-quality primary care</a:t>
            </a:r>
          </a:p>
          <a:p>
            <a:pPr marL="171450" indent="-171450">
              <a:buFont typeface="Arial" panose="020B0604020202020204" pitchFamily="34" charset="0"/>
              <a:buChar char="•"/>
            </a:pPr>
            <a:r>
              <a:rPr lang="en-US" sz="1200" dirty="0">
                <a:latin typeface="Tw Cen MT" panose="020B0602020104020603" pitchFamily="34" charset="0"/>
              </a:rPr>
              <a:t>need for primary care to be equitable</a:t>
            </a:r>
          </a:p>
          <a:p>
            <a:pPr marL="171450" indent="-171450">
              <a:buFont typeface="Arial" panose="020B0604020202020204" pitchFamily="34" charset="0"/>
              <a:buChar char="•"/>
            </a:pPr>
            <a:r>
              <a:rPr lang="en-US" sz="1200" dirty="0" err="1">
                <a:latin typeface="Tw Cen MT" panose="020B0602020104020603" pitchFamily="34" charset="0"/>
              </a:rPr>
              <a:t>interprofessional</a:t>
            </a:r>
            <a:r>
              <a:rPr lang="en-US" sz="1200" dirty="0">
                <a:latin typeface="Tw Cen MT" panose="020B0602020104020603" pitchFamily="34" charset="0"/>
              </a:rPr>
              <a:t> care teams that deliver primary care</a:t>
            </a:r>
          </a:p>
          <a:p>
            <a:pPr marL="171450" indent="-171450">
              <a:buFont typeface="Arial" panose="020B0604020202020204" pitchFamily="34" charset="0"/>
              <a:buChar char="•"/>
            </a:pPr>
            <a:r>
              <a:rPr lang="en-US" sz="1200" dirty="0">
                <a:latin typeface="Tw Cen MT" panose="020B0602020104020603" pitchFamily="34" charset="0"/>
              </a:rPr>
              <a:t>diversity of settings and modalities used to deliver primary care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66791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A common good is: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dirty="0" err="1">
                <a:latin typeface="Tw Cen MT" panose="020B0602020104020603" pitchFamily="34" charset="0"/>
              </a:rPr>
              <a:t>rivalrous</a:t>
            </a:r>
            <a:r>
              <a:rPr lang="en-US" sz="1200" dirty="0">
                <a:latin typeface="Tw Cen MT" panose="020B0602020104020603" pitchFamily="34" charset="0"/>
              </a:rPr>
              <a:t> (limited, so more for one person means less for another)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dirty="0">
                <a:latin typeface="Tw Cen MT" panose="020B0602020104020603" pitchFamily="34" charset="0"/>
              </a:rPr>
              <a:t>non-excludable (users cannot be prevented from accessing it, regardless of whether they have paid)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dirty="0">
              <a:latin typeface="Tw Cen MT" panose="020B06020201040206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The</a:t>
            </a:r>
            <a:r>
              <a:rPr lang="en-US" sz="1200" baseline="0" dirty="0">
                <a:latin typeface="Tw Cen MT" panose="020B0602020104020603" pitchFamily="34" charset="0"/>
              </a:rPr>
              <a:t> committee strongly believes that because of its societal value and that it is designed for everyone to use throughout their lives, primary care deserves to be treated as a common good. The committee believes its implementation plan will elevate primary care to the common good status it deserves and that the country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Tw Cen MT" panose="020B06020201040206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Patient choice is important but we are not going to compete our way to a stronger role for primary care in our delivery system any more than we compete our way to a stronger elementary and secondary education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02387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committee’s recommended actions</a:t>
            </a:r>
            <a:r>
              <a:rPr lang="en-US" baseline="0" dirty="0"/>
              <a:t> that make up its implementation plan seek to achieve 5 major objectives to achieve high-quality primary care. </a:t>
            </a:r>
          </a:p>
          <a:p>
            <a:endParaRPr lang="en-US" baseline="0" dirty="0"/>
          </a:p>
          <a:p>
            <a:pPr lvl="0"/>
            <a:r>
              <a:rPr lang="en-US" sz="1200" b="1" kern="1200" dirty="0">
                <a:solidFill>
                  <a:schemeClr val="tx1"/>
                </a:solidFill>
                <a:effectLst/>
                <a:latin typeface="Times New Roman" pitchFamily="18" charset="0"/>
                <a:ea typeface="Geneva" charset="0"/>
                <a:cs typeface="Geneva" charset="0"/>
              </a:rPr>
              <a:t>Pay for primary care teams to care for people, not doctors to deliver services.</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The nation gets what it pays for, and payment reform that supports and encourages high-quality primary care, rather than actively discouraging it, is fundamental to the committee’s vision of high-quality primary care.</a:t>
            </a:r>
          </a:p>
          <a:p>
            <a:pPr lvl="0"/>
            <a:r>
              <a:rPr lang="en-US" sz="1200" b="1" kern="1200" dirty="0">
                <a:solidFill>
                  <a:schemeClr val="tx1"/>
                </a:solidFill>
                <a:effectLst/>
                <a:latin typeface="Times New Roman" pitchFamily="18" charset="0"/>
                <a:ea typeface="Geneva" charset="0"/>
                <a:cs typeface="Geneva" charset="0"/>
              </a:rPr>
              <a:t>Ensure that high-quality primary care is available to every individual and family in every community.</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Everyone in the country should have easy access to high-quality primary care that is person-centered, relationship-oriented, and responsive to the needs of its community.</a:t>
            </a:r>
          </a:p>
          <a:p>
            <a:pPr lvl="0"/>
            <a:r>
              <a:rPr lang="en-US" sz="1200" b="1" kern="1200" dirty="0">
                <a:solidFill>
                  <a:schemeClr val="tx1"/>
                </a:solidFill>
                <a:effectLst/>
                <a:latin typeface="Times New Roman" pitchFamily="18" charset="0"/>
                <a:ea typeface="Geneva" charset="0"/>
                <a:cs typeface="Geneva" charset="0"/>
              </a:rPr>
              <a:t>Train primary care teams where people live and work.</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When primary care training is </a:t>
            </a:r>
            <a:r>
              <a:rPr lang="en-US" sz="1200" kern="1200" dirty="0" err="1">
                <a:solidFill>
                  <a:schemeClr val="tx1"/>
                </a:solidFill>
                <a:effectLst/>
                <a:latin typeface="Times New Roman" pitchFamily="18" charset="0"/>
                <a:ea typeface="Geneva" charset="0"/>
                <a:cs typeface="+mn-cs"/>
              </a:rPr>
              <a:t>interprofessional</a:t>
            </a:r>
            <a:r>
              <a:rPr lang="en-US" sz="1200" kern="1200" dirty="0">
                <a:solidFill>
                  <a:schemeClr val="tx1"/>
                </a:solidFill>
                <a:effectLst/>
                <a:latin typeface="Times New Roman" pitchFamily="18" charset="0"/>
                <a:ea typeface="Geneva" charset="0"/>
                <a:cs typeface="+mn-cs"/>
              </a:rPr>
              <a:t> and located in community settings, it is more effective at developing the skills that will keep people connected and healthy.</a:t>
            </a:r>
          </a:p>
          <a:p>
            <a:pPr lvl="0"/>
            <a:r>
              <a:rPr lang="en-US" sz="1200" b="1" kern="1200" dirty="0">
                <a:solidFill>
                  <a:schemeClr val="tx1"/>
                </a:solidFill>
                <a:effectLst/>
                <a:latin typeface="Times New Roman" pitchFamily="18" charset="0"/>
                <a:ea typeface="Geneva" charset="0"/>
                <a:cs typeface="Geneva" charset="0"/>
              </a:rPr>
              <a:t>Design information technology that serves the patient, family, and </a:t>
            </a:r>
            <a:r>
              <a:rPr lang="en-US" sz="1200" b="1" kern="1200" dirty="0" err="1">
                <a:solidFill>
                  <a:schemeClr val="tx1"/>
                </a:solidFill>
                <a:effectLst/>
                <a:latin typeface="Times New Roman" pitchFamily="18" charset="0"/>
                <a:ea typeface="Geneva" charset="0"/>
                <a:cs typeface="Geneva" charset="0"/>
              </a:rPr>
              <a:t>interprofessional</a:t>
            </a:r>
            <a:r>
              <a:rPr lang="en-US" sz="1200" b="1" kern="1200" dirty="0">
                <a:solidFill>
                  <a:schemeClr val="tx1"/>
                </a:solidFill>
                <a:effectLst/>
                <a:latin typeface="Times New Roman" pitchFamily="18" charset="0"/>
                <a:ea typeface="Geneva" charset="0"/>
                <a:cs typeface="Geneva" charset="0"/>
              </a:rPr>
              <a:t> care team.</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New health information technology standards should prioritize and facilitate integrated care that is person-centered, supports relationships, and is responsive to the needs of its community.</a:t>
            </a:r>
          </a:p>
          <a:p>
            <a:pPr lvl="0"/>
            <a:r>
              <a:rPr lang="en-US" sz="1200" b="1" kern="1200" dirty="0">
                <a:solidFill>
                  <a:schemeClr val="tx1"/>
                </a:solidFill>
                <a:effectLst/>
                <a:latin typeface="Times New Roman" pitchFamily="18" charset="0"/>
                <a:ea typeface="Geneva" charset="0"/>
                <a:cs typeface="Geneva" charset="0"/>
              </a:rPr>
              <a:t>Ensure that high-quality primary care is implemented in the United States.</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Implementing high-quality primary care requires clear and meaningful measures of whole-person care, ongoing research, and leadership in the federal government to assure federal policies support its development.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25773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Figure details:</a:t>
            </a:r>
          </a:p>
          <a:p>
            <a:r>
              <a:rPr lang="en-US" sz="1200" kern="1200" dirty="0">
                <a:solidFill>
                  <a:schemeClr val="tx1"/>
                </a:solidFill>
                <a:effectLst/>
                <a:latin typeface="Times New Roman" pitchFamily="18" charset="0"/>
                <a:ea typeface="Geneva" charset="0"/>
                <a:cs typeface="Geneva" charset="0"/>
              </a:rPr>
              <a:t>Visit volume data comes from the 2012 MEPS, expenditures come from 2016 MEPS data.</a:t>
            </a:r>
          </a:p>
          <a:p>
            <a:r>
              <a:rPr lang="en-US" sz="1200" kern="1200" dirty="0">
                <a:solidFill>
                  <a:schemeClr val="tx1"/>
                </a:solidFill>
                <a:effectLst/>
                <a:latin typeface="Times New Roman" pitchFamily="18" charset="0"/>
                <a:ea typeface="Geneva" charset="0"/>
                <a:cs typeface="Geneva" charset="0"/>
              </a:rPr>
              <a:t>Expenditures include direct payments for care (insurance payments or out of pocket payments).</a:t>
            </a:r>
          </a:p>
          <a:p>
            <a:r>
              <a:rPr lang="en-US" sz="1200" kern="1200" dirty="0">
                <a:solidFill>
                  <a:schemeClr val="tx1"/>
                </a:solidFill>
                <a:effectLst/>
                <a:latin typeface="Times New Roman" pitchFamily="18" charset="0"/>
                <a:ea typeface="Geneva" charset="0"/>
                <a:cs typeface="Geneva" charset="0"/>
              </a:rPr>
              <a:t>Primary care and specialty care include office-based and outpatient clinics.</a:t>
            </a:r>
          </a:p>
          <a:p>
            <a:r>
              <a:rPr lang="en-US" sz="1200" kern="1200" dirty="0">
                <a:solidFill>
                  <a:schemeClr val="tx1"/>
                </a:solidFill>
                <a:effectLst/>
                <a:latin typeface="Times New Roman" pitchFamily="18" charset="0"/>
                <a:ea typeface="Geneva" charset="0"/>
                <a:cs typeface="Geneva" charset="0"/>
              </a:rPr>
              <a:t>Primary care data include physicians in family medicine, general practice, geriatrics, general internal medicine, and general pediatrics only.</a:t>
            </a:r>
          </a:p>
          <a:p>
            <a:r>
              <a:rPr lang="en-US" sz="1200" kern="1200" dirty="0">
                <a:solidFill>
                  <a:schemeClr val="tx1"/>
                </a:solidFill>
                <a:effectLst/>
                <a:latin typeface="Times New Roman" pitchFamily="18" charset="0"/>
                <a:ea typeface="Geneva" charset="0"/>
                <a:cs typeface="Geneva" charset="0"/>
              </a:rPr>
              <a:t>Nurse practitioner, physician assistant, and midwife data were not broken down by setting and are not represented in this figure.</a:t>
            </a:r>
          </a:p>
          <a:p>
            <a:r>
              <a:rPr lang="en-US" sz="1200" kern="1200" dirty="0">
                <a:solidFill>
                  <a:schemeClr val="tx1"/>
                </a:solidFill>
                <a:effectLst/>
                <a:latin typeface="Times New Roman" pitchFamily="18" charset="0"/>
                <a:ea typeface="Geneva" charset="0"/>
                <a:cs typeface="Geneva" charset="0"/>
              </a:rPr>
              <a:t>Home health includes both formal (i.e. paid) and informal (i.e. unpaid) care. Informal care includes only individuals who live outside the house.</a:t>
            </a:r>
          </a:p>
          <a:p>
            <a:r>
              <a:rPr lang="en-US" sz="1200" kern="1200" dirty="0">
                <a:solidFill>
                  <a:schemeClr val="tx1"/>
                </a:solidFill>
                <a:effectLst/>
                <a:latin typeface="Times New Roman" pitchFamily="18" charset="0"/>
                <a:ea typeface="Geneva" charset="0"/>
                <a:cs typeface="Geneva" charset="0"/>
              </a:rPr>
              <a:t>All categories are not included in the figure and thus do not add up to 100%.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07299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FFS can encourage overtreatment and discourage practices from structure and process improvements</a:t>
            </a:r>
          </a:p>
          <a:p>
            <a:pPr>
              <a:spcBef>
                <a:spcPts val="0"/>
              </a:spcBef>
            </a:pPr>
            <a:endParaRPr lang="en-US" sz="800" dirty="0"/>
          </a:p>
          <a:p>
            <a:pPr>
              <a:spcBef>
                <a:spcPts val="0"/>
              </a:spcBef>
            </a:pPr>
            <a:r>
              <a:rPr lang="en-US" sz="1200" dirty="0"/>
              <a:t>Many ACOs participate in risk-sharing models but continue to pay primary care based on FFS</a:t>
            </a:r>
          </a:p>
          <a:p>
            <a:pPr marL="171450" indent="-171450">
              <a:spcBef>
                <a:spcPts val="0"/>
              </a:spcBef>
              <a:buFont typeface="Arial" panose="020B0604020202020204" pitchFamily="34" charset="0"/>
              <a:buChar char="•"/>
            </a:pPr>
            <a:endParaRPr lang="en-US" sz="120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50276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363485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DEEE8D-914B-4C0D-816D-91BD4E3976DB}" type="datetime1">
              <a:rPr lang="en-US" smtClean="0"/>
              <a:t>4/8/2022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94055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0" y="2035048"/>
            <a:ext cx="8229600" cy="2440603"/>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1290481"/>
            <a:ext cx="9144000" cy="492323"/>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404196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5"/>
          <p:cNvSpPr>
            <a:spLocks noGrp="1"/>
          </p:cNvSpPr>
          <p:nvPr>
            <p:ph sz="quarter" idx="10"/>
          </p:nvPr>
        </p:nvSpPr>
        <p:spPr>
          <a:xfrm>
            <a:off x="345859" y="1507200"/>
            <a:ext cx="8459369" cy="4229091"/>
          </a:xfrm>
          <a:prstGeom prst="rect">
            <a:avLst/>
          </a:prstGeom>
        </p:spPr>
        <p:txBody>
          <a:bodyPr vert="horz"/>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03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507200"/>
            <a:ext cx="4118142"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4694401" y="1507200"/>
            <a:ext cx="4110827"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158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9" y="440107"/>
            <a:ext cx="8459369" cy="52961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36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83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620110" y="1130401"/>
            <a:ext cx="6356132" cy="2187127"/>
          </a:xfrm>
        </p:spPr>
        <p:txBody>
          <a:bodyPr>
            <a:normAutofit/>
          </a:bodyPr>
          <a:lstStyle>
            <a:lvl1pPr>
              <a:defRPr sz="27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620110" y="3913267"/>
            <a:ext cx="6858000" cy="1655763"/>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706722" y="3810576"/>
            <a:ext cx="497681"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EB534C28-92BF-924C-AA1D-BB3E33F577A6}"/>
              </a:ext>
            </a:extLst>
          </p:cNvPr>
          <p:cNvPicPr>
            <a:picLocks noChangeAspect="1"/>
          </p:cNvPicPr>
          <p:nvPr userDrawn="1"/>
        </p:nvPicPr>
        <p:blipFill>
          <a:blip r:embed="rId3"/>
          <a:stretch>
            <a:fillRect/>
          </a:stretch>
        </p:blipFill>
        <p:spPr>
          <a:xfrm>
            <a:off x="620110" y="6018605"/>
            <a:ext cx="2029968" cy="476067"/>
          </a:xfrm>
          <a:prstGeom prst="rect">
            <a:avLst/>
          </a:prstGeom>
        </p:spPr>
      </p:pic>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620110" y="5617343"/>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t>Insert footer information as needed</a:t>
            </a:r>
          </a:p>
        </p:txBody>
      </p:sp>
    </p:spTree>
    <p:extLst>
      <p:ext uri="{BB962C8B-B14F-4D97-AF65-F5344CB8AC3E}">
        <p14:creationId xmlns:p14="http://schemas.microsoft.com/office/powerpoint/2010/main" val="11249868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68B287-1F7F-43CC-8604-31A9A7D13B28}" type="datetime1">
              <a:rPr lang="en-US" smtClean="0"/>
              <a:t>4/8/2022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355965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4E642E9-EAE0-43DC-BDED-4C29057B439E}" type="datetime1">
              <a:rPr lang="en-US" smtClean="0"/>
              <a:t>4/8/2022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6" y="858393"/>
            <a:ext cx="1802131" cy="1838706"/>
          </a:xfrm>
          <a:prstGeom prst="rect">
            <a:avLst/>
          </a:prstGeom>
          <a:noFill/>
          <a:ln>
            <a:noFill/>
          </a:ln>
        </p:spPr>
      </p:pic>
    </p:spTree>
    <p:extLst>
      <p:ext uri="{BB962C8B-B14F-4D97-AF65-F5344CB8AC3E}">
        <p14:creationId xmlns:p14="http://schemas.microsoft.com/office/powerpoint/2010/main" val="160814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78964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9409F-EA0E-4762-8385-6368984803F7}" type="datetime1">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177864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ACBDCA-4F8E-4459-AFFC-FA56E427EC16}" type="datetime1">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97758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565B4-1FAB-4696-A976-27217CF4D446}" type="datetime1">
              <a:rPr lang="en-US" smtClean="0"/>
              <a:t>4/8/2022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269890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7B7EA7-CC93-4F3E-A9BD-7991C6B1DDD0}" type="datetime1">
              <a:rPr lang="en-US" smtClean="0"/>
              <a:t>4/8/2022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283390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4D40-361B-4F8C-9E3F-1D0C891C9F40}"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158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97451B7-0141-4DDB-8D9B-EE53D90E06FF}" type="datetime1">
              <a:rPr lang="en-US" smtClean="0"/>
              <a:t>4/8/2022</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395070228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5822949"/>
            <a:ext cx="9144000" cy="1035051"/>
          </a:xfrm>
          <a:prstGeom prst="rect">
            <a:avLst/>
          </a:prstGeom>
        </p:spPr>
      </p:pic>
    </p:spTree>
    <p:extLst>
      <p:ext uri="{BB962C8B-B14F-4D97-AF65-F5344CB8AC3E}">
        <p14:creationId xmlns:p14="http://schemas.microsoft.com/office/powerpoint/2010/main" val="4027948784"/>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Lst>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stephanie.hartos@delaware.gov"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primarycare@nas.edu"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287D2-D606-4A54-A5F3-3490311B621F}"/>
              </a:ext>
            </a:extLst>
          </p:cNvPr>
          <p:cNvSpPr>
            <a:spLocks noGrp="1"/>
          </p:cNvSpPr>
          <p:nvPr>
            <p:ph type="ctrTitle"/>
          </p:nvPr>
        </p:nvSpPr>
        <p:spPr/>
        <p:txBody>
          <a:bodyPr/>
          <a:lstStyle/>
          <a:p>
            <a:r>
              <a:rPr lang="en-US" dirty="0"/>
              <a:t>Primary care reform collaborative meeting</a:t>
            </a:r>
          </a:p>
        </p:txBody>
      </p:sp>
      <p:sp>
        <p:nvSpPr>
          <p:cNvPr id="6" name="Subtitle 5">
            <a:extLst>
              <a:ext uri="{FF2B5EF4-FFF2-40B4-BE49-F238E27FC236}">
                <a16:creationId xmlns:a16="http://schemas.microsoft.com/office/drawing/2014/main" id="{0A338793-BB92-48C8-9213-F7D027DE4444}"/>
              </a:ext>
            </a:extLst>
          </p:cNvPr>
          <p:cNvSpPr>
            <a:spLocks noGrp="1"/>
          </p:cNvSpPr>
          <p:nvPr>
            <p:ph type="subTitle" idx="1"/>
          </p:nvPr>
        </p:nvSpPr>
        <p:spPr/>
        <p:txBody>
          <a:bodyPr/>
          <a:lstStyle/>
          <a:p>
            <a:r>
              <a:rPr lang="en-US" dirty="0"/>
              <a:t>APRIL 11, 2022</a:t>
            </a:r>
          </a:p>
        </p:txBody>
      </p:sp>
    </p:spTree>
    <p:extLst>
      <p:ext uri="{BB962C8B-B14F-4D97-AF65-F5344CB8AC3E}">
        <p14:creationId xmlns:p14="http://schemas.microsoft.com/office/powerpoint/2010/main" val="266368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FA30-05ED-4FB0-A58D-10FA0C5CFC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C24BFF-96CB-411E-94C9-C027857784C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662E07F-A844-4F0A-B625-C57C0FD62FCC}"/>
              </a:ext>
            </a:extLst>
          </p:cNvPr>
          <p:cNvPicPr>
            <a:picLocks noChangeAspect="1"/>
          </p:cNvPicPr>
          <p:nvPr/>
        </p:nvPicPr>
        <p:blipFill>
          <a:blip r:embed="rId2"/>
          <a:stretch>
            <a:fillRect/>
          </a:stretch>
        </p:blipFill>
        <p:spPr>
          <a:xfrm>
            <a:off x="0" y="390526"/>
            <a:ext cx="9144000" cy="5583638"/>
          </a:xfrm>
          <a:prstGeom prst="rect">
            <a:avLst/>
          </a:prstGeom>
        </p:spPr>
      </p:pic>
    </p:spTree>
    <p:extLst>
      <p:ext uri="{BB962C8B-B14F-4D97-AF65-F5344CB8AC3E}">
        <p14:creationId xmlns:p14="http://schemas.microsoft.com/office/powerpoint/2010/main" val="206724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C0B-A3BC-4311-8E5C-2A9F7B6155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C7C22F-97BA-4AB3-98A4-76F324CAF66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22A354A-8E83-42FE-AEA4-4A457C78F80D}"/>
              </a:ext>
            </a:extLst>
          </p:cNvPr>
          <p:cNvPicPr>
            <a:picLocks noChangeAspect="1"/>
          </p:cNvPicPr>
          <p:nvPr/>
        </p:nvPicPr>
        <p:blipFill>
          <a:blip r:embed="rId2"/>
          <a:stretch>
            <a:fillRect/>
          </a:stretch>
        </p:blipFill>
        <p:spPr>
          <a:xfrm>
            <a:off x="0" y="342901"/>
            <a:ext cx="9144000" cy="5633664"/>
          </a:xfrm>
          <a:prstGeom prst="rect">
            <a:avLst/>
          </a:prstGeom>
        </p:spPr>
      </p:pic>
    </p:spTree>
    <p:extLst>
      <p:ext uri="{BB962C8B-B14F-4D97-AF65-F5344CB8AC3E}">
        <p14:creationId xmlns:p14="http://schemas.microsoft.com/office/powerpoint/2010/main" val="230314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5099-508F-4A81-BF38-EF794EE01F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198B6E-BFD7-4095-B4F2-163DE168B3E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E7F9684-0142-447A-B5B4-57C372218AD5}"/>
              </a:ext>
            </a:extLst>
          </p:cNvPr>
          <p:cNvPicPr>
            <a:picLocks noChangeAspect="1"/>
          </p:cNvPicPr>
          <p:nvPr/>
        </p:nvPicPr>
        <p:blipFill>
          <a:blip r:embed="rId2"/>
          <a:stretch>
            <a:fillRect/>
          </a:stretch>
        </p:blipFill>
        <p:spPr>
          <a:xfrm>
            <a:off x="0" y="381001"/>
            <a:ext cx="9144000" cy="5934074"/>
          </a:xfrm>
          <a:prstGeom prst="rect">
            <a:avLst/>
          </a:prstGeom>
        </p:spPr>
      </p:pic>
    </p:spTree>
    <p:extLst>
      <p:ext uri="{BB962C8B-B14F-4D97-AF65-F5344CB8AC3E}">
        <p14:creationId xmlns:p14="http://schemas.microsoft.com/office/powerpoint/2010/main" val="15482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DFF1-1C4E-4442-AACB-2498ABFF4B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99A446-9FE0-4FAD-85DC-18D2F4FA596B}"/>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64FBD4ED-D6B9-4FAC-AFBD-E1947ADD404D}"/>
              </a:ext>
            </a:extLst>
          </p:cNvPr>
          <p:cNvPicPr>
            <a:picLocks noChangeAspect="1"/>
          </p:cNvPicPr>
          <p:nvPr/>
        </p:nvPicPr>
        <p:blipFill>
          <a:blip r:embed="rId2"/>
          <a:stretch>
            <a:fillRect/>
          </a:stretch>
        </p:blipFill>
        <p:spPr>
          <a:xfrm>
            <a:off x="0" y="400050"/>
            <a:ext cx="9144000" cy="5857875"/>
          </a:xfrm>
          <a:prstGeom prst="rect">
            <a:avLst/>
          </a:prstGeom>
        </p:spPr>
      </p:pic>
    </p:spTree>
    <p:extLst>
      <p:ext uri="{BB962C8B-B14F-4D97-AF65-F5344CB8AC3E}">
        <p14:creationId xmlns:p14="http://schemas.microsoft.com/office/powerpoint/2010/main" val="216679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66FF-9173-492A-87D8-CE1D37760D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E0121D-8EDE-418D-B03D-9C6850BE9C3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CAD78E2-597D-49FE-AD85-5CBD639E4704}"/>
              </a:ext>
            </a:extLst>
          </p:cNvPr>
          <p:cNvPicPr>
            <a:picLocks noChangeAspect="1"/>
          </p:cNvPicPr>
          <p:nvPr/>
        </p:nvPicPr>
        <p:blipFill>
          <a:blip r:embed="rId2"/>
          <a:stretch>
            <a:fillRect/>
          </a:stretch>
        </p:blipFill>
        <p:spPr>
          <a:xfrm>
            <a:off x="0" y="400050"/>
            <a:ext cx="9144000" cy="5770476"/>
          </a:xfrm>
          <a:prstGeom prst="rect">
            <a:avLst/>
          </a:prstGeom>
        </p:spPr>
      </p:pic>
    </p:spTree>
    <p:extLst>
      <p:ext uri="{BB962C8B-B14F-4D97-AF65-F5344CB8AC3E}">
        <p14:creationId xmlns:p14="http://schemas.microsoft.com/office/powerpoint/2010/main" val="38185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97D-1ED4-4F61-95F1-D75646110F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D27012-E94A-436D-BAF0-E83FE9F9AA94}"/>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5E49FB43-B1C1-418D-A56B-42BF5F662AD5}"/>
              </a:ext>
            </a:extLst>
          </p:cNvPr>
          <p:cNvPicPr>
            <a:picLocks noChangeAspect="1"/>
          </p:cNvPicPr>
          <p:nvPr/>
        </p:nvPicPr>
        <p:blipFill>
          <a:blip r:embed="rId2"/>
          <a:stretch>
            <a:fillRect/>
          </a:stretch>
        </p:blipFill>
        <p:spPr>
          <a:xfrm>
            <a:off x="0" y="400050"/>
            <a:ext cx="9144000" cy="5962650"/>
          </a:xfrm>
          <a:prstGeom prst="rect">
            <a:avLst/>
          </a:prstGeom>
        </p:spPr>
      </p:pic>
    </p:spTree>
    <p:extLst>
      <p:ext uri="{BB962C8B-B14F-4D97-AF65-F5344CB8AC3E}">
        <p14:creationId xmlns:p14="http://schemas.microsoft.com/office/powerpoint/2010/main" val="386747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D46C-8A79-4C04-A78A-DC0FA1E986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DEE608-FFAA-4235-AB7C-2DB28EC121C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DEE4B68-BD55-43BA-BC05-094920CE73EB}"/>
              </a:ext>
            </a:extLst>
          </p:cNvPr>
          <p:cNvPicPr>
            <a:picLocks noChangeAspect="1"/>
          </p:cNvPicPr>
          <p:nvPr/>
        </p:nvPicPr>
        <p:blipFill>
          <a:blip r:embed="rId2"/>
          <a:stretch>
            <a:fillRect/>
          </a:stretch>
        </p:blipFill>
        <p:spPr>
          <a:xfrm>
            <a:off x="0" y="381000"/>
            <a:ext cx="9144000" cy="6124575"/>
          </a:xfrm>
          <a:prstGeom prst="rect">
            <a:avLst/>
          </a:prstGeom>
        </p:spPr>
      </p:pic>
    </p:spTree>
    <p:extLst>
      <p:ext uri="{BB962C8B-B14F-4D97-AF65-F5344CB8AC3E}">
        <p14:creationId xmlns:p14="http://schemas.microsoft.com/office/powerpoint/2010/main" val="114582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E193-CC6C-46F6-ABCB-CB8D843B8C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E25E1F-BC52-4F6A-B0B2-60C22A5F0CB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016993-7236-450B-AEE0-8916DB9AC6C3}"/>
              </a:ext>
            </a:extLst>
          </p:cNvPr>
          <p:cNvPicPr>
            <a:picLocks noChangeAspect="1"/>
          </p:cNvPicPr>
          <p:nvPr/>
        </p:nvPicPr>
        <p:blipFill>
          <a:blip r:embed="rId2"/>
          <a:stretch>
            <a:fillRect/>
          </a:stretch>
        </p:blipFill>
        <p:spPr>
          <a:xfrm>
            <a:off x="0" y="409575"/>
            <a:ext cx="9144000" cy="5915025"/>
          </a:xfrm>
          <a:prstGeom prst="rect">
            <a:avLst/>
          </a:prstGeom>
        </p:spPr>
      </p:pic>
    </p:spTree>
    <p:extLst>
      <p:ext uri="{BB962C8B-B14F-4D97-AF65-F5344CB8AC3E}">
        <p14:creationId xmlns:p14="http://schemas.microsoft.com/office/powerpoint/2010/main" val="102473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6986" y="5483275"/>
            <a:ext cx="3092513" cy="523220"/>
          </a:xfrm>
          <a:prstGeom prst="rect">
            <a:avLst/>
          </a:prstGeom>
        </p:spPr>
        <p:txBody>
          <a:bodyPr wrap="none">
            <a:spAutoFit/>
          </a:bodyPr>
          <a:lstStyle/>
          <a:p>
            <a:pPr algn="r" fontAlgn="base">
              <a:spcBef>
                <a:spcPct val="0"/>
              </a:spcBef>
              <a:spcAft>
                <a:spcPct val="0"/>
              </a:spcAft>
            </a:pPr>
            <a:r>
              <a:rPr lang="en-US" sz="1400" dirty="0">
                <a:solidFill>
                  <a:prstClr val="black"/>
                </a:solidFill>
                <a:latin typeface="Trebuchet MS" panose="020B0603020202020204" pitchFamily="34" charset="0"/>
              </a:rPr>
              <a:t>Nationalacademies.org/</a:t>
            </a:r>
            <a:r>
              <a:rPr lang="en-US" sz="1400" dirty="0" err="1">
                <a:solidFill>
                  <a:prstClr val="black"/>
                </a:solidFill>
                <a:latin typeface="Trebuchet MS" panose="020B0603020202020204" pitchFamily="34" charset="0"/>
              </a:rPr>
              <a:t>primarycare</a:t>
            </a:r>
            <a:endParaRPr lang="en-US" sz="1400" dirty="0">
              <a:solidFill>
                <a:prstClr val="black"/>
              </a:solidFill>
              <a:latin typeface="Trebuchet MS" panose="020B0603020202020204" pitchFamily="34" charset="0"/>
            </a:endParaRPr>
          </a:p>
          <a:p>
            <a:pPr algn="r" fontAlgn="base">
              <a:spcBef>
                <a:spcPct val="0"/>
              </a:spcBef>
              <a:spcAft>
                <a:spcPct val="0"/>
              </a:spcAft>
            </a:pPr>
            <a:r>
              <a:rPr lang="en-US" sz="1400" dirty="0">
                <a:solidFill>
                  <a:prstClr val="black"/>
                </a:solidFill>
                <a:latin typeface="Trebuchet MS" panose="020B0603020202020204" pitchFamily="34" charset="0"/>
              </a:rPr>
              <a:t>primarycare@nas.edu</a:t>
            </a:r>
          </a:p>
        </p:txBody>
      </p:sp>
      <p:pic>
        <p:nvPicPr>
          <p:cNvPr id="4" name="Picture 3" descr="A family is at the center of a network of symbols and icons representing the U.S. health care landscape, including primary care team members such as nurses, physicians, and community health workers, school-based health care clinicians, and nutritionists. There is an image of the mother on her laptop for a telehealth appointment and also a few specialists available to provide care too. Multicolored hands are adding in connectors to the network, symbolizing the work of the public and private sectors to make these connections possible." title="&quot;Implementing High-Quality Primary Care: Rebuilding the Foundation of Health Care&quot; Report Book C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2" y="1962103"/>
            <a:ext cx="2619778" cy="3828906"/>
          </a:xfrm>
          <a:prstGeom prst="rect">
            <a:avLst/>
          </a:prstGeom>
          <a:effectLst>
            <a:outerShdw blurRad="292100" dist="139700" dir="2700000" algn="tl" rotWithShape="0">
              <a:prstClr val="black">
                <a:alpha val="65000"/>
              </a:prstClr>
            </a:outerShdw>
          </a:effectLst>
        </p:spPr>
      </p:pic>
      <p:sp>
        <p:nvSpPr>
          <p:cNvPr id="2" name="Title 1"/>
          <p:cNvSpPr>
            <a:spLocks noGrp="1"/>
          </p:cNvSpPr>
          <p:nvPr>
            <p:ph type="title"/>
          </p:nvPr>
        </p:nvSpPr>
        <p:spPr>
          <a:xfrm>
            <a:off x="3833092" y="2154759"/>
            <a:ext cx="5310908" cy="2617080"/>
          </a:xfrm>
        </p:spPr>
        <p:txBody>
          <a:bodyPr/>
          <a:lstStyle/>
          <a:p>
            <a:r>
              <a:rPr lang="en-US" sz="3600" dirty="0"/>
              <a:t>Implementing High-Quality Primary Care Webinar Series:</a:t>
            </a:r>
            <a:br>
              <a:rPr lang="en-US" sz="3600" dirty="0"/>
            </a:br>
            <a:r>
              <a:rPr lang="en-US" sz="1400" dirty="0"/>
              <a:t> </a:t>
            </a:r>
            <a:br>
              <a:rPr lang="en-US" sz="3200" dirty="0"/>
            </a:br>
            <a:r>
              <a:rPr lang="en-US" sz="3600" u="sng" dirty="0"/>
              <a:t>Reforming Payment</a:t>
            </a:r>
          </a:p>
        </p:txBody>
      </p:sp>
    </p:spTree>
    <p:extLst>
      <p:ext uri="{BB962C8B-B14F-4D97-AF65-F5344CB8AC3E}">
        <p14:creationId xmlns:p14="http://schemas.microsoft.com/office/powerpoint/2010/main" val="22864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36490" y="5068144"/>
            <a:ext cx="4207511" cy="276999"/>
          </a:xfrm>
          <a:prstGeom prst="rect">
            <a:avLst/>
          </a:prstGeom>
        </p:spPr>
        <p:txBody>
          <a:bodyPr wrap="square">
            <a:spAutoFit/>
          </a:bodyPr>
          <a:lstStyle/>
          <a:p>
            <a:pPr fontAlgn="base">
              <a:spcBef>
                <a:spcPts val="100"/>
              </a:spcBef>
              <a:spcAft>
                <a:spcPct val="0"/>
              </a:spcAft>
            </a:pPr>
            <a:r>
              <a:rPr lang="en-US" sz="1200" b="1" dirty="0">
                <a:solidFill>
                  <a:prstClr val="black"/>
                </a:solidFill>
                <a:latin typeface="Tw Cen MT" panose="020B0602020104020603" pitchFamily="34" charset="0"/>
              </a:rPr>
              <a:t>NAM Fellows: </a:t>
            </a:r>
            <a:r>
              <a:rPr lang="en-US" sz="1200" dirty="0">
                <a:solidFill>
                  <a:prstClr val="black"/>
                </a:solidFill>
                <a:latin typeface="Tw Cen MT" panose="020B0602020104020603" pitchFamily="34" charset="0"/>
              </a:rPr>
              <a:t>Kameron Matthews, Lars Peterson, Dima Qato</a:t>
            </a:r>
          </a:p>
        </p:txBody>
      </p:sp>
      <p:sp>
        <p:nvSpPr>
          <p:cNvPr id="5" name="Rectangle 4"/>
          <p:cNvSpPr/>
          <p:nvPr/>
        </p:nvSpPr>
        <p:spPr>
          <a:xfrm>
            <a:off x="1" y="5072098"/>
            <a:ext cx="5238259" cy="276999"/>
          </a:xfrm>
          <a:prstGeom prst="rect">
            <a:avLst/>
          </a:prstGeom>
        </p:spPr>
        <p:txBody>
          <a:bodyPr wrap="square">
            <a:spAutoFit/>
          </a:bodyPr>
          <a:lstStyle/>
          <a:p>
            <a:pPr fontAlgn="base">
              <a:spcBef>
                <a:spcPts val="100"/>
              </a:spcBef>
              <a:spcAft>
                <a:spcPct val="0"/>
              </a:spcAft>
            </a:pPr>
            <a:r>
              <a:rPr lang="en-US" sz="1200" b="1" dirty="0">
                <a:solidFill>
                  <a:prstClr val="black"/>
                </a:solidFill>
                <a:latin typeface="Tw Cen MT" panose="020B0602020104020603" pitchFamily="34" charset="0"/>
              </a:rPr>
              <a:t>Staff: </a:t>
            </a:r>
            <a:r>
              <a:rPr lang="en-US" sz="1200" dirty="0">
                <a:solidFill>
                  <a:prstClr val="black"/>
                </a:solidFill>
                <a:latin typeface="Tw Cen MT" panose="020B0602020104020603" pitchFamily="34" charset="0"/>
              </a:rPr>
              <a:t>Marc Meisnere, Sharyl Nass, Tracy Lustig, Sarah Robinson, Samira Abbas</a:t>
            </a:r>
          </a:p>
        </p:txBody>
      </p:sp>
      <p:sp>
        <p:nvSpPr>
          <p:cNvPr id="2" name="Content Placeholder 1"/>
          <p:cNvSpPr>
            <a:spLocks noGrp="1"/>
          </p:cNvSpPr>
          <p:nvPr>
            <p:ph sz="quarter" idx="11"/>
          </p:nvPr>
        </p:nvSpPr>
        <p:spPr>
          <a:xfrm>
            <a:off x="4578928" y="1418360"/>
            <a:ext cx="4565073" cy="3567927"/>
          </a:xfrm>
        </p:spPr>
        <p:txBody>
          <a:bodyPr/>
          <a:lstStyle/>
          <a:p>
            <a:pPr marL="114300" indent="-114300">
              <a:spcBef>
                <a:spcPts val="200"/>
              </a:spcBef>
              <a:buFont typeface="Arial" panose="020B0604020202020204" pitchFamily="34" charset="0"/>
              <a:buChar char="•"/>
            </a:pPr>
            <a:r>
              <a:rPr lang="en-US" sz="1600" b="1" dirty="0">
                <a:solidFill>
                  <a:prstClr val="black"/>
                </a:solidFill>
                <a:latin typeface="Tw Cen MT" panose="020B0602020104020603" pitchFamily="34" charset="0"/>
              </a:rPr>
              <a:t>Robert Phillips, Jr</a:t>
            </a:r>
            <a:r>
              <a:rPr lang="en-US" sz="1600" dirty="0">
                <a:solidFill>
                  <a:prstClr val="black"/>
                </a:solidFill>
                <a:latin typeface="Tw Cen MT" panose="020B0602020104020603" pitchFamily="34" charset="0"/>
              </a:rPr>
              <a:t>., American Board of Family Medicine </a:t>
            </a:r>
            <a:r>
              <a:rPr lang="en-US" sz="1600" i="1" dirty="0">
                <a:solidFill>
                  <a:prstClr val="black"/>
                </a:solidFill>
                <a:latin typeface="Tw Cen MT" panose="020B0602020104020603" pitchFamily="34" charset="0"/>
              </a:rPr>
              <a:t>(Co-Chair)</a:t>
            </a:r>
          </a:p>
          <a:p>
            <a:pPr marL="114300" indent="-114300">
              <a:spcBef>
                <a:spcPts val="200"/>
              </a:spcBef>
              <a:buFont typeface="Arial" panose="020B0604020202020204" pitchFamily="34" charset="0"/>
              <a:buChar char="•"/>
            </a:pPr>
            <a:r>
              <a:rPr lang="en-US" sz="1600" b="1" dirty="0">
                <a:latin typeface="Tw Cen MT" panose="020B0602020104020603" pitchFamily="34" charset="0"/>
              </a:rPr>
              <a:t>Shawna Hudson, </a:t>
            </a:r>
            <a:r>
              <a:rPr lang="en-US" sz="1600" dirty="0">
                <a:latin typeface="Tw Cen MT" panose="020B0602020104020603" pitchFamily="34" charset="0"/>
              </a:rPr>
              <a:t>Rutgers University</a:t>
            </a:r>
          </a:p>
          <a:p>
            <a:pPr marL="114300" indent="-114300">
              <a:spcBef>
                <a:spcPts val="200"/>
              </a:spcBef>
              <a:buFont typeface="Arial" panose="020B0604020202020204" pitchFamily="34" charset="0"/>
              <a:buChar char="•"/>
            </a:pPr>
            <a:r>
              <a:rPr lang="en-US" sz="1600" b="1" dirty="0">
                <a:latin typeface="Tw Cen MT" panose="020B0602020104020603" pitchFamily="34" charset="0"/>
              </a:rPr>
              <a:t>Shreya Kangovi</a:t>
            </a:r>
            <a:r>
              <a:rPr lang="en-US" sz="1600" dirty="0">
                <a:latin typeface="Tw Cen MT" panose="020B0602020104020603" pitchFamily="34" charset="0"/>
              </a:rPr>
              <a:t>, University of Pennsylvania</a:t>
            </a:r>
          </a:p>
          <a:p>
            <a:pPr marL="114300" indent="-114300">
              <a:spcBef>
                <a:spcPts val="200"/>
              </a:spcBef>
              <a:buFont typeface="Arial" panose="020B0604020202020204" pitchFamily="34" charset="0"/>
              <a:buChar char="•"/>
            </a:pPr>
            <a:r>
              <a:rPr lang="en-US" sz="1600" b="1" dirty="0">
                <a:latin typeface="Tw Cen MT" panose="020B0602020104020603" pitchFamily="34" charset="0"/>
              </a:rPr>
              <a:t>Christopher Koller</a:t>
            </a:r>
            <a:r>
              <a:rPr lang="en-US" sz="1600" dirty="0">
                <a:latin typeface="Tw Cen MT" panose="020B0602020104020603" pitchFamily="34" charset="0"/>
              </a:rPr>
              <a:t>, Milbank Memorial Fund</a:t>
            </a:r>
          </a:p>
          <a:p>
            <a:pPr marL="114300" indent="-114300">
              <a:spcBef>
                <a:spcPts val="200"/>
              </a:spcBef>
              <a:buFont typeface="Arial" panose="020B0604020202020204" pitchFamily="34" charset="0"/>
              <a:buChar char="•"/>
            </a:pPr>
            <a:r>
              <a:rPr lang="en-US" sz="1600" b="1" dirty="0">
                <a:latin typeface="Tw Cen MT" panose="020B0602020104020603" pitchFamily="34" charset="0"/>
              </a:rPr>
              <a:t>Alex Krist</a:t>
            </a:r>
            <a:r>
              <a:rPr lang="en-US" sz="1600" dirty="0">
                <a:latin typeface="Tw Cen MT" panose="020B0602020104020603" pitchFamily="34" charset="0"/>
              </a:rPr>
              <a:t>, Virginia Commonwealth University</a:t>
            </a:r>
          </a:p>
          <a:p>
            <a:pPr marL="114300" indent="-114300">
              <a:spcBef>
                <a:spcPts val="200"/>
              </a:spcBef>
              <a:buFont typeface="Arial" panose="020B0604020202020204" pitchFamily="34" charset="0"/>
              <a:buChar char="•"/>
            </a:pPr>
            <a:r>
              <a:rPr lang="en-US" sz="1600" b="1" dirty="0">
                <a:latin typeface="Tw Cen MT" panose="020B0602020104020603" pitchFamily="34" charset="0"/>
              </a:rPr>
              <a:t>Luci Leykum</a:t>
            </a:r>
            <a:r>
              <a:rPr lang="en-US" sz="1600" dirty="0">
                <a:latin typeface="Tw Cen MT" panose="020B0602020104020603" pitchFamily="34" charset="0"/>
              </a:rPr>
              <a:t>, University of Texas at Austin</a:t>
            </a:r>
          </a:p>
          <a:p>
            <a:pPr marL="114300" indent="-114300">
              <a:spcBef>
                <a:spcPts val="200"/>
              </a:spcBef>
              <a:buFont typeface="Arial" panose="020B0604020202020204" pitchFamily="34" charset="0"/>
              <a:buChar char="•"/>
            </a:pPr>
            <a:r>
              <a:rPr lang="en-US" sz="1600" b="1" dirty="0">
                <a:latin typeface="Tw Cen MT" panose="020B0602020104020603" pitchFamily="34" charset="0"/>
              </a:rPr>
              <a:t>Mary McClurg, </a:t>
            </a:r>
            <a:r>
              <a:rPr lang="en-US" sz="1600" dirty="0" err="1">
                <a:latin typeface="Tw Cen MT" panose="020B0602020104020603" pitchFamily="34" charset="0"/>
              </a:rPr>
              <a:t>Eshelman</a:t>
            </a:r>
            <a:r>
              <a:rPr lang="en-US" sz="1600" dirty="0">
                <a:latin typeface="Tw Cen MT" panose="020B0602020104020603" pitchFamily="34" charset="0"/>
              </a:rPr>
              <a:t> School of Pharmacy at University of North Carolina at Chapel Hill</a:t>
            </a:r>
          </a:p>
          <a:p>
            <a:pPr marL="114300" indent="-114300">
              <a:spcBef>
                <a:spcPts val="200"/>
              </a:spcBef>
              <a:buFont typeface="Arial" panose="020B0604020202020204" pitchFamily="34" charset="0"/>
              <a:buChar char="•"/>
            </a:pPr>
            <a:r>
              <a:rPr lang="en-US" sz="1600" b="1" dirty="0">
                <a:latin typeface="Tw Cen MT" panose="020B0602020104020603" pitchFamily="34" charset="0"/>
              </a:rPr>
              <a:t>Benjamin Olmedo</a:t>
            </a:r>
            <a:r>
              <a:rPr lang="en-US" sz="1600" dirty="0">
                <a:latin typeface="Tw Cen MT" panose="020B0602020104020603" pitchFamily="34" charset="0"/>
              </a:rPr>
              <a:t>, Dignity Health</a:t>
            </a:r>
          </a:p>
          <a:p>
            <a:pPr marL="114300" indent="-114300">
              <a:spcBef>
                <a:spcPts val="200"/>
              </a:spcBef>
              <a:buFont typeface="Arial" panose="020B0604020202020204" pitchFamily="34" charset="0"/>
              <a:buChar char="•"/>
            </a:pPr>
            <a:r>
              <a:rPr lang="en-US" sz="1600" b="1" dirty="0">
                <a:latin typeface="Tw Cen MT" panose="020B0602020104020603" pitchFamily="34" charset="0"/>
              </a:rPr>
              <a:t>Brenda Reiss-Brennan</a:t>
            </a:r>
            <a:r>
              <a:rPr lang="en-US" sz="1600" dirty="0">
                <a:latin typeface="Tw Cen MT" panose="020B0602020104020603" pitchFamily="34" charset="0"/>
              </a:rPr>
              <a:t>, Intermountain Healthcare</a:t>
            </a:r>
          </a:p>
          <a:p>
            <a:pPr marL="114300" indent="-114300">
              <a:spcBef>
                <a:spcPts val="200"/>
              </a:spcBef>
              <a:buFont typeface="Arial" panose="020B0604020202020204" pitchFamily="34" charset="0"/>
              <a:buChar char="•"/>
            </a:pPr>
            <a:r>
              <a:rPr lang="en-US" sz="1600" b="1" dirty="0">
                <a:latin typeface="Tw Cen MT" panose="020B0602020104020603" pitchFamily="34" charset="0"/>
              </a:rPr>
              <a:t>Hector Rodriguez</a:t>
            </a:r>
            <a:r>
              <a:rPr lang="en-US" sz="1600" dirty="0">
                <a:latin typeface="Tw Cen MT" panose="020B0602020104020603" pitchFamily="34" charset="0"/>
              </a:rPr>
              <a:t>, University of California, Berkeley</a:t>
            </a:r>
          </a:p>
          <a:p>
            <a:pPr marL="114300" indent="-114300">
              <a:spcBef>
                <a:spcPts val="200"/>
              </a:spcBef>
              <a:buFont typeface="Arial" panose="020B0604020202020204" pitchFamily="34" charset="0"/>
              <a:buChar char="•"/>
            </a:pPr>
            <a:r>
              <a:rPr lang="en-US" sz="1600" b="1" dirty="0">
                <a:latin typeface="Tw Cen MT" panose="020B0602020104020603" pitchFamily="34" charset="0"/>
              </a:rPr>
              <a:t>Robert Weyant, </a:t>
            </a:r>
            <a:r>
              <a:rPr lang="en-US" sz="1600" dirty="0">
                <a:latin typeface="Tw Cen MT" panose="020B0602020104020603" pitchFamily="34" charset="0"/>
              </a:rPr>
              <a:t>School of Dental Medicine at University of Pittsburgh</a:t>
            </a:r>
          </a:p>
        </p:txBody>
      </p:sp>
      <p:sp>
        <p:nvSpPr>
          <p:cNvPr id="3" name="Content Placeholder 2"/>
          <p:cNvSpPr>
            <a:spLocks noGrp="1"/>
          </p:cNvSpPr>
          <p:nvPr>
            <p:ph sz="quarter" idx="10"/>
          </p:nvPr>
        </p:nvSpPr>
        <p:spPr>
          <a:xfrm>
            <a:off x="22114" y="1418359"/>
            <a:ext cx="4590491" cy="3171818"/>
          </a:xfrm>
        </p:spPr>
        <p:txBody>
          <a:bodyPr/>
          <a:lstStyle/>
          <a:p>
            <a:pPr marL="114300" indent="-114300">
              <a:spcBef>
                <a:spcPts val="250"/>
              </a:spcBef>
            </a:pPr>
            <a:r>
              <a:rPr lang="en-US" sz="1600" b="1" dirty="0">
                <a:latin typeface="Tw Cen MT" panose="020B0602020104020603" pitchFamily="34" charset="0"/>
              </a:rPr>
              <a:t>Linda McCauley</a:t>
            </a:r>
            <a:r>
              <a:rPr lang="en-US" sz="1600" dirty="0">
                <a:latin typeface="Tw Cen MT" panose="020B0602020104020603" pitchFamily="34" charset="0"/>
              </a:rPr>
              <a:t>, Emory University </a:t>
            </a:r>
            <a:r>
              <a:rPr lang="en-US" sz="1600" i="1" dirty="0">
                <a:latin typeface="Tw Cen MT" panose="020B0602020104020603" pitchFamily="34" charset="0"/>
              </a:rPr>
              <a:t>(Co-Chair)</a:t>
            </a:r>
          </a:p>
          <a:p>
            <a:pPr marL="114300" indent="-114300">
              <a:spcBef>
                <a:spcPts val="250"/>
              </a:spcBef>
            </a:pPr>
            <a:r>
              <a:rPr lang="en-US" sz="1600" b="1" dirty="0" err="1">
                <a:latin typeface="Tw Cen MT" panose="020B0602020104020603" pitchFamily="34" charset="0"/>
              </a:rPr>
              <a:t>Asaf</a:t>
            </a:r>
            <a:r>
              <a:rPr lang="en-US" sz="1600" b="1" dirty="0">
                <a:latin typeface="Tw Cen MT" panose="020B0602020104020603" pitchFamily="34" charset="0"/>
              </a:rPr>
              <a:t> Bitton</a:t>
            </a:r>
            <a:r>
              <a:rPr lang="en-US" sz="1600" dirty="0">
                <a:latin typeface="Tw Cen MT" panose="020B0602020104020603" pitchFamily="34" charset="0"/>
              </a:rPr>
              <a:t>, Ariadne Labs</a:t>
            </a:r>
          </a:p>
          <a:p>
            <a:pPr marL="114300" indent="-114300">
              <a:spcBef>
                <a:spcPts val="250"/>
              </a:spcBef>
            </a:pPr>
            <a:r>
              <a:rPr lang="en-US" sz="1600" b="1" dirty="0">
                <a:latin typeface="Tw Cen MT" panose="020B0602020104020603" pitchFamily="34" charset="0"/>
              </a:rPr>
              <a:t>Tumaini Coker</a:t>
            </a:r>
            <a:r>
              <a:rPr lang="en-US" sz="1600" dirty="0">
                <a:latin typeface="Tw Cen MT" panose="020B0602020104020603" pitchFamily="34" charset="0"/>
              </a:rPr>
              <a:t>, University of Washington School of Medicine and Seattle Children’s </a:t>
            </a:r>
          </a:p>
          <a:p>
            <a:pPr marL="114300" indent="-114300">
              <a:spcBef>
                <a:spcPts val="250"/>
              </a:spcBef>
            </a:pPr>
            <a:r>
              <a:rPr lang="en-US" sz="1600" b="1" dirty="0">
                <a:latin typeface="Tw Cen MT" panose="020B0602020104020603" pitchFamily="34" charset="0"/>
              </a:rPr>
              <a:t>Carrie </a:t>
            </a:r>
            <a:r>
              <a:rPr lang="en-US" sz="1600" b="1" dirty="0" err="1">
                <a:latin typeface="Tw Cen MT" panose="020B0602020104020603" pitchFamily="34" charset="0"/>
              </a:rPr>
              <a:t>Colla</a:t>
            </a:r>
            <a:r>
              <a:rPr lang="en-US" sz="1600" dirty="0">
                <a:latin typeface="Tw Cen MT" panose="020B0602020104020603" pitchFamily="34" charset="0"/>
              </a:rPr>
              <a:t>, Geisel School of Medicine at Dartmouth</a:t>
            </a:r>
          </a:p>
          <a:p>
            <a:pPr marL="114300" indent="-114300">
              <a:spcBef>
                <a:spcPts val="250"/>
              </a:spcBef>
            </a:pPr>
            <a:r>
              <a:rPr lang="en-US" sz="1600" b="1" dirty="0">
                <a:latin typeface="Tw Cen MT" panose="020B0602020104020603" pitchFamily="34" charset="0"/>
              </a:rPr>
              <a:t>Molly Cooke</a:t>
            </a:r>
            <a:r>
              <a:rPr lang="en-US" sz="1600" dirty="0">
                <a:latin typeface="Tw Cen MT" panose="020B0602020104020603" pitchFamily="34" charset="0"/>
              </a:rPr>
              <a:t>, University of California, San Francisco</a:t>
            </a:r>
          </a:p>
          <a:p>
            <a:pPr marL="114300" indent="-114300">
              <a:spcBef>
                <a:spcPts val="250"/>
              </a:spcBef>
            </a:pPr>
            <a:r>
              <a:rPr lang="en-US" sz="1600" b="1" dirty="0">
                <a:latin typeface="Tw Cen MT" panose="020B0602020104020603" pitchFamily="34" charset="0"/>
              </a:rPr>
              <a:t>Jennifer </a:t>
            </a:r>
            <a:r>
              <a:rPr lang="en-US" sz="1600" b="1" dirty="0" err="1">
                <a:latin typeface="Tw Cen MT" panose="020B0602020104020603" pitchFamily="34" charset="0"/>
              </a:rPr>
              <a:t>DeVoe</a:t>
            </a:r>
            <a:r>
              <a:rPr lang="en-US" sz="1600" dirty="0">
                <a:latin typeface="Tw Cen MT" panose="020B0602020104020603" pitchFamily="34" charset="0"/>
              </a:rPr>
              <a:t>, Oregon Health &amp; Science University</a:t>
            </a:r>
          </a:p>
          <a:p>
            <a:pPr marL="114300" indent="-114300">
              <a:spcBef>
                <a:spcPts val="250"/>
              </a:spcBef>
            </a:pPr>
            <a:r>
              <a:rPr lang="en-US" sz="1600" b="1" dirty="0">
                <a:latin typeface="Tw Cen MT" panose="020B0602020104020603" pitchFamily="34" charset="0"/>
              </a:rPr>
              <a:t>Rebecca </a:t>
            </a:r>
            <a:r>
              <a:rPr lang="en-US" sz="1600" b="1" dirty="0" err="1">
                <a:latin typeface="Tw Cen MT" panose="020B0602020104020603" pitchFamily="34" charset="0"/>
              </a:rPr>
              <a:t>Etz</a:t>
            </a:r>
            <a:r>
              <a:rPr lang="en-US" sz="1600" dirty="0">
                <a:latin typeface="Tw Cen MT" panose="020B0602020104020603" pitchFamily="34" charset="0"/>
              </a:rPr>
              <a:t>, Virginia Commonwealth University</a:t>
            </a:r>
          </a:p>
          <a:p>
            <a:pPr marL="114300" indent="-114300">
              <a:spcBef>
                <a:spcPts val="250"/>
              </a:spcBef>
            </a:pPr>
            <a:r>
              <a:rPr lang="en-US" sz="1600" b="1" dirty="0">
                <a:latin typeface="Tw Cen MT" panose="020B0602020104020603" pitchFamily="34" charset="0"/>
              </a:rPr>
              <a:t>Susan Fisher-Owens, </a:t>
            </a:r>
            <a:r>
              <a:rPr lang="en-US" sz="1600" dirty="0">
                <a:latin typeface="Tw Cen MT" panose="020B0602020104020603" pitchFamily="34" charset="0"/>
              </a:rPr>
              <a:t>University of California, San Francisco School of Dentistry</a:t>
            </a:r>
          </a:p>
          <a:p>
            <a:pPr marL="114300" indent="-114300">
              <a:spcBef>
                <a:spcPts val="250"/>
              </a:spcBef>
            </a:pPr>
            <a:r>
              <a:rPr lang="en-US" sz="1600" b="1" dirty="0">
                <a:latin typeface="Tw Cen MT" panose="020B0602020104020603" pitchFamily="34" charset="0"/>
              </a:rPr>
              <a:t>Jackson Griggs</a:t>
            </a:r>
            <a:r>
              <a:rPr lang="en-US" sz="1600" dirty="0">
                <a:latin typeface="Tw Cen MT" panose="020B0602020104020603" pitchFamily="34" charset="0"/>
              </a:rPr>
              <a:t>, Heart of Texas Community Health Center, Inc.</a:t>
            </a:r>
            <a:r>
              <a:rPr lang="en-US" sz="1600" b="1" dirty="0">
                <a:latin typeface="Tw Cen MT" panose="020B0602020104020603" pitchFamily="34" charset="0"/>
              </a:rPr>
              <a:t> </a:t>
            </a:r>
            <a:endParaRPr lang="en-US" sz="1600" dirty="0">
              <a:latin typeface="Tw Cen MT" panose="020B0602020104020603" pitchFamily="34" charset="0"/>
            </a:endParaRPr>
          </a:p>
          <a:p>
            <a:pPr marL="114300" indent="-114300">
              <a:spcBef>
                <a:spcPts val="100"/>
              </a:spcBef>
            </a:pPr>
            <a:endParaRPr lang="en-US" sz="1600" dirty="0">
              <a:latin typeface="Tw Cen MT" panose="020B0602020104020603" pitchFamily="34" charset="0"/>
            </a:endParaRPr>
          </a:p>
        </p:txBody>
      </p:sp>
      <p:sp>
        <p:nvSpPr>
          <p:cNvPr id="7" name="Title 6"/>
          <p:cNvSpPr>
            <a:spLocks noGrp="1"/>
          </p:cNvSpPr>
          <p:nvPr>
            <p:ph type="title"/>
          </p:nvPr>
        </p:nvSpPr>
        <p:spPr>
          <a:xfrm>
            <a:off x="497805" y="320149"/>
            <a:ext cx="8229600" cy="857250"/>
          </a:xfrm>
        </p:spPr>
        <p:txBody>
          <a:bodyPr/>
          <a:lstStyle/>
          <a:p>
            <a:r>
              <a:rPr lang="en-US" sz="4000" dirty="0"/>
              <a:t>Committee Members</a:t>
            </a:r>
          </a:p>
        </p:txBody>
      </p:sp>
    </p:spTree>
    <p:extLst>
      <p:ext uri="{BB962C8B-B14F-4D97-AF65-F5344CB8AC3E}">
        <p14:creationId xmlns:p14="http://schemas.microsoft.com/office/powerpoint/2010/main" val="69745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AFC2-2B44-4555-9D6E-74048B3EDEEE}"/>
              </a:ext>
            </a:extLst>
          </p:cNvPr>
          <p:cNvSpPr>
            <a:spLocks noGrp="1"/>
          </p:cNvSpPr>
          <p:nvPr>
            <p:ph type="title"/>
          </p:nvPr>
        </p:nvSpPr>
        <p:spPr/>
        <p:txBody>
          <a:bodyPr/>
          <a:lstStyle/>
          <a:p>
            <a:r>
              <a:rPr lang="en-US" dirty="0"/>
              <a:t>Virtual meeting- housekeeping</a:t>
            </a:r>
          </a:p>
        </p:txBody>
      </p:sp>
      <p:sp>
        <p:nvSpPr>
          <p:cNvPr id="3" name="Content Placeholder 2">
            <a:extLst>
              <a:ext uri="{FF2B5EF4-FFF2-40B4-BE49-F238E27FC236}">
                <a16:creationId xmlns:a16="http://schemas.microsoft.com/office/drawing/2014/main" id="{F4F9C617-E936-4FBA-B1F8-8735513ED1CB}"/>
              </a:ext>
            </a:extLst>
          </p:cNvPr>
          <p:cNvSpPr>
            <a:spLocks noGrp="1"/>
          </p:cNvSpPr>
          <p:nvPr>
            <p:ph sz="half" idx="1"/>
          </p:nvPr>
        </p:nvSpPr>
        <p:spPr>
          <a:xfrm>
            <a:off x="581192" y="2228002"/>
            <a:ext cx="8210383" cy="3633047"/>
          </a:xfrm>
        </p:spPr>
        <p:txBody>
          <a:bodyPr/>
          <a:lstStyle/>
          <a:p>
            <a:pPr marL="310896" marR="0">
              <a:spcBef>
                <a:spcPts val="432"/>
              </a:spcBef>
            </a:pPr>
            <a:r>
              <a:rPr lang="en-US" sz="1800" dirty="0">
                <a:effectLst/>
                <a:ea typeface="Calibri" panose="020F0502020204030204" pitchFamily="34" charset="0"/>
              </a:rPr>
              <a:t>Public- please send your name, email contact, and organization affiliation (if       applicable) to </a:t>
            </a:r>
            <a:r>
              <a:rPr lang="en-US" sz="1800" dirty="0">
                <a:effectLst/>
                <a:ea typeface="Calibri" panose="020F0502020204030204" pitchFamily="34" charset="0"/>
                <a:hlinkClick r:id="rId2"/>
              </a:rPr>
              <a:t>stephanie.hartos@delaware</a:t>
            </a:r>
            <a:r>
              <a:rPr lang="en-US" sz="1800" dirty="0">
                <a:ea typeface="Calibri" panose="020F0502020204030204" pitchFamily="34" charset="0"/>
                <a:hlinkClick r:id="rId2"/>
              </a:rPr>
              <a:t>.gov</a:t>
            </a:r>
            <a:r>
              <a:rPr lang="en-US" sz="1800" dirty="0">
                <a:ea typeface="Calibri" panose="020F0502020204030204" pitchFamily="34" charset="0"/>
              </a:rPr>
              <a:t> or write in the meeting chat box.</a:t>
            </a:r>
          </a:p>
          <a:p>
            <a:pPr marL="4896" marR="0" indent="0">
              <a:spcBef>
                <a:spcPts val="432"/>
              </a:spcBef>
              <a:buNone/>
            </a:pPr>
            <a:endParaRPr lang="en-US" sz="1800" dirty="0">
              <a:effectLst/>
              <a:ea typeface="Calibri" panose="020F0502020204030204" pitchFamily="34" charset="0"/>
            </a:endParaRPr>
          </a:p>
          <a:p>
            <a:pPr marL="310896" marR="0">
              <a:spcBef>
                <a:spcPts val="432"/>
              </a:spcBef>
            </a:pPr>
            <a:r>
              <a:rPr lang="en-US" sz="1800" dirty="0">
                <a:effectLst/>
                <a:ea typeface="Calibri" panose="020F0502020204030204" pitchFamily="34" charset="0"/>
              </a:rPr>
              <a:t>Please keep your computer/phone on mute unless you are making a comment, and if you are not on visual, please identify yourself as well.</a:t>
            </a:r>
          </a:p>
          <a:p>
            <a:pPr marL="4896" marR="0" indent="0">
              <a:spcBef>
                <a:spcPts val="432"/>
              </a:spcBef>
              <a:buNone/>
            </a:pPr>
            <a:endParaRPr lang="en-US" sz="1800" dirty="0">
              <a:effectLst/>
              <a:ea typeface="Calibri" panose="020F0502020204030204" pitchFamily="34" charset="0"/>
            </a:endParaRPr>
          </a:p>
          <a:p>
            <a:pPr marL="310896" marR="0">
              <a:spcBef>
                <a:spcPts val="432"/>
              </a:spcBef>
            </a:pPr>
            <a:r>
              <a:rPr lang="en-US" sz="1800" dirty="0"/>
              <a:t>This meeting will be recorded for minutes</a:t>
            </a:r>
          </a:p>
          <a:p>
            <a:pPr marL="0" indent="0">
              <a:buNone/>
            </a:pPr>
            <a:endParaRPr lang="en-US" dirty="0"/>
          </a:p>
        </p:txBody>
      </p:sp>
    </p:spTree>
    <p:extLst>
      <p:ext uri="{BB962C8B-B14F-4D97-AF65-F5344CB8AC3E}">
        <p14:creationId xmlns:p14="http://schemas.microsoft.com/office/powerpoint/2010/main" val="388123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05000"/>
              </a:lnSpc>
              <a:spcBef>
                <a:spcPts val="0"/>
              </a:spcBef>
              <a:buNone/>
            </a:pPr>
            <a:r>
              <a:rPr lang="en-US" sz="2400">
                <a:solidFill>
                  <a:prstClr val="black"/>
                </a:solidFill>
              </a:rPr>
              <a:t>NASEM committee will examine the current state of primary care in the United States and </a:t>
            </a:r>
            <a:r>
              <a:rPr lang="en-US" sz="2500" b="1">
                <a:solidFill>
                  <a:prstClr val="black"/>
                </a:solidFill>
              </a:rPr>
              <a:t>develop an implementation plan </a:t>
            </a:r>
            <a:r>
              <a:rPr lang="en-US" sz="2400">
                <a:solidFill>
                  <a:prstClr val="black"/>
                </a:solidFill>
              </a:rPr>
              <a:t>to build upon the recommendations from the 1996 IOM report, </a:t>
            </a:r>
            <a:r>
              <a:rPr lang="en-US" sz="2400" i="1">
                <a:solidFill>
                  <a:prstClr val="black"/>
                </a:solidFill>
              </a:rPr>
              <a:t>Primary Care: America's Health in a New Era</a:t>
            </a:r>
            <a:r>
              <a:rPr lang="en-US" sz="2400">
                <a:solidFill>
                  <a:prstClr val="black"/>
                </a:solidFill>
              </a:rPr>
              <a:t>, </a:t>
            </a:r>
            <a:r>
              <a:rPr lang="en-US" sz="2500" b="1">
                <a:solidFill>
                  <a:prstClr val="black"/>
                </a:solidFill>
              </a:rPr>
              <a:t>to strengthen primary care services</a:t>
            </a:r>
            <a:r>
              <a:rPr lang="en-US" sz="2400" b="1">
                <a:solidFill>
                  <a:prstClr val="black"/>
                </a:solidFill>
              </a:rPr>
              <a:t> </a:t>
            </a:r>
            <a:r>
              <a:rPr lang="en-US" sz="2400">
                <a:solidFill>
                  <a:prstClr val="black"/>
                </a:solidFill>
              </a:rPr>
              <a:t>in the United States, especially for underserved populations, and </a:t>
            </a:r>
            <a:r>
              <a:rPr lang="en-US" sz="2500" b="1">
                <a:solidFill>
                  <a:prstClr val="black"/>
                </a:solidFill>
              </a:rPr>
              <a:t>to inform primary care systems </a:t>
            </a:r>
            <a:r>
              <a:rPr lang="en-US" sz="2400">
                <a:solidFill>
                  <a:prstClr val="black"/>
                </a:solidFill>
              </a:rPr>
              <a:t>around the world. </a:t>
            </a:r>
            <a:endParaRPr lang="en-US" sz="2400" dirty="0">
              <a:solidFill>
                <a:prstClr val="black"/>
              </a:solidFill>
            </a:endParaRPr>
          </a:p>
        </p:txBody>
      </p:sp>
      <p:sp>
        <p:nvSpPr>
          <p:cNvPr id="6" name="Title 5"/>
          <p:cNvSpPr>
            <a:spLocks noGrp="1"/>
          </p:cNvSpPr>
          <p:nvPr>
            <p:ph type="title"/>
          </p:nvPr>
        </p:nvSpPr>
        <p:spPr/>
        <p:txBody>
          <a:bodyPr/>
          <a:lstStyle/>
          <a:p>
            <a:r>
              <a:rPr lang="en-US" dirty="0"/>
              <a:t>Statement of Task</a:t>
            </a:r>
          </a:p>
        </p:txBody>
      </p:sp>
    </p:spTree>
    <p:extLst>
      <p:ext uri="{BB962C8B-B14F-4D97-AF65-F5344CB8AC3E}">
        <p14:creationId xmlns:p14="http://schemas.microsoft.com/office/powerpoint/2010/main" val="361785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ln w="19050">
            <a:solidFill>
              <a:srgbClr val="DDAE27"/>
            </a:solidFill>
          </a:ln>
        </p:spPr>
        <p:txBody>
          <a:bodyPr anchor="ctr"/>
          <a:lstStyle/>
          <a:p>
            <a:pPr marL="230188" indent="0">
              <a:lnSpc>
                <a:spcPct val="108000"/>
              </a:lnSpc>
              <a:spcBef>
                <a:spcPts val="0"/>
              </a:spcBef>
              <a:buNone/>
            </a:pPr>
            <a:r>
              <a:rPr lang="en-US" sz="2800" dirty="0"/>
              <a:t>High-quality primary care is the provision of whole-person, integrated, accessible, and equitable health care by interprofessional teams that are accountable for addressing the majority of an individual’s health and wellness needs across settings and through sustained relationships with patients, families, and communities.</a:t>
            </a:r>
          </a:p>
        </p:txBody>
      </p:sp>
      <p:sp>
        <p:nvSpPr>
          <p:cNvPr id="4" name="Title 3"/>
          <p:cNvSpPr>
            <a:spLocks noGrp="1"/>
          </p:cNvSpPr>
          <p:nvPr>
            <p:ph type="title"/>
          </p:nvPr>
        </p:nvSpPr>
        <p:spPr/>
        <p:txBody>
          <a:bodyPr/>
          <a:lstStyle/>
          <a:p>
            <a:r>
              <a:rPr lang="en-US" sz="4000" dirty="0"/>
              <a:t>An Updated Definition of Primary Care</a:t>
            </a:r>
          </a:p>
        </p:txBody>
      </p:sp>
    </p:spTree>
    <p:extLst>
      <p:ext uri="{BB962C8B-B14F-4D97-AF65-F5344CB8AC3E}">
        <p14:creationId xmlns:p14="http://schemas.microsoft.com/office/powerpoint/2010/main" val="247679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indent="-227013">
              <a:spcBef>
                <a:spcPts val="0"/>
              </a:spcBef>
              <a:spcAft>
                <a:spcPts val="1200"/>
              </a:spcAft>
            </a:pPr>
            <a:r>
              <a:rPr lang="en-US" sz="2800" dirty="0"/>
              <a:t>Primary care has high societal value among health care services yet is in a precarious status</a:t>
            </a:r>
          </a:p>
          <a:p>
            <a:pPr indent="-227013">
              <a:spcBef>
                <a:spcPts val="0"/>
              </a:spcBef>
              <a:spcAft>
                <a:spcPts val="1200"/>
              </a:spcAft>
            </a:pPr>
            <a:endParaRPr lang="en-US" sz="1000" dirty="0"/>
          </a:p>
          <a:p>
            <a:pPr indent="-227013">
              <a:spcBef>
                <a:spcPts val="0"/>
              </a:spcBef>
              <a:spcAft>
                <a:spcPts val="1200"/>
              </a:spcAft>
            </a:pPr>
            <a:r>
              <a:rPr lang="en-US" sz="2800" dirty="0"/>
              <a:t>Requires public policy for oversight and monitoring</a:t>
            </a:r>
          </a:p>
          <a:p>
            <a:pPr indent="-227013">
              <a:spcBef>
                <a:spcPts val="0"/>
              </a:spcBef>
              <a:spcAft>
                <a:spcPts val="1200"/>
              </a:spcAft>
            </a:pPr>
            <a:endParaRPr lang="en-US" sz="1000" dirty="0"/>
          </a:p>
          <a:p>
            <a:pPr indent="-227013">
              <a:spcBef>
                <a:spcPts val="0"/>
              </a:spcBef>
              <a:spcAft>
                <a:spcPts val="1200"/>
              </a:spcAft>
            </a:pPr>
            <a:r>
              <a:rPr lang="en-US" sz="2800" dirty="0"/>
              <a:t>Needs strong advocacy, organized leadership, and public awareness</a:t>
            </a:r>
          </a:p>
        </p:txBody>
      </p:sp>
      <p:sp>
        <p:nvSpPr>
          <p:cNvPr id="2" name="Title 1"/>
          <p:cNvSpPr>
            <a:spLocks noGrp="1"/>
          </p:cNvSpPr>
          <p:nvPr>
            <p:ph type="title"/>
          </p:nvPr>
        </p:nvSpPr>
        <p:spPr/>
        <p:txBody>
          <a:bodyPr/>
          <a:lstStyle/>
          <a:p>
            <a:r>
              <a:rPr lang="en-US" dirty="0"/>
              <a:t>Primary Care as a Common Good</a:t>
            </a:r>
          </a:p>
        </p:txBody>
      </p:sp>
    </p:spTree>
    <p:extLst>
      <p:ext uri="{BB962C8B-B14F-4D97-AF65-F5344CB8AC3E}">
        <p14:creationId xmlns:p14="http://schemas.microsoft.com/office/powerpoint/2010/main" val="336902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full text for the reports objectives are as follows:&#10;&#10;1. Payment: pay for primary care teams to care for people, not doctors to deliver services.&#10;2. Access: ensure that high-quality primary care is available to every individual and family in every community.&#10;3. Workforce: Train primary care teams where people live and work.&#10;4. Digital Health: Design information technology that serves the patient, family, and interprofessional care team.&#10;5. Ensure that high-quality primary care is implemented in the United States." title="5 Objectives for achieving high-quality primary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450"/>
            <a:ext cx="9144000" cy="4467225"/>
          </a:xfrm>
          <a:prstGeom prst="rect">
            <a:avLst/>
          </a:prstGeom>
        </p:spPr>
      </p:pic>
      <p:sp>
        <p:nvSpPr>
          <p:cNvPr id="2" name="Title 1" hidden="1"/>
          <p:cNvSpPr>
            <a:spLocks noGrp="1"/>
          </p:cNvSpPr>
          <p:nvPr>
            <p:ph type="title"/>
          </p:nvPr>
        </p:nvSpPr>
        <p:spPr>
          <a:xfrm>
            <a:off x="457200" y="857251"/>
            <a:ext cx="8229600" cy="592819"/>
          </a:xfrm>
        </p:spPr>
        <p:txBody>
          <a:bodyPr/>
          <a:lstStyle/>
          <a:p>
            <a:r>
              <a:rPr lang="en-US" sz="2800" dirty="0"/>
              <a:t>5 Objectives for Achieving High-Quality Primary Care</a:t>
            </a:r>
          </a:p>
        </p:txBody>
      </p:sp>
    </p:spTree>
    <p:extLst>
      <p:ext uri="{BB962C8B-B14F-4D97-AF65-F5344CB8AC3E}">
        <p14:creationId xmlns:p14="http://schemas.microsoft.com/office/powerpoint/2010/main" val="225844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Spectrum of Physician Payment Models</a:t>
            </a:r>
            <a:br>
              <a:rPr lang="en-US" sz="4000" dirty="0"/>
            </a:br>
            <a:r>
              <a:rPr lang="en-US" sz="2800" dirty="0"/>
              <a:t>Activity-based vs fixed payment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1841"/>
          <a:stretch/>
        </p:blipFill>
        <p:spPr>
          <a:xfrm>
            <a:off x="1686830" y="2245702"/>
            <a:ext cx="5770341" cy="2990773"/>
          </a:xfrm>
          <a:prstGeom prst="rect">
            <a:avLst/>
          </a:prstGeom>
        </p:spPr>
      </p:pic>
    </p:spTree>
    <p:extLst>
      <p:ext uri="{BB962C8B-B14F-4D97-AF65-F5344CB8AC3E}">
        <p14:creationId xmlns:p14="http://schemas.microsoft.com/office/powerpoint/2010/main" val="8340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2380" y="5416680"/>
            <a:ext cx="2912490" cy="553998"/>
          </a:xfrm>
          <a:prstGeom prst="rect">
            <a:avLst/>
          </a:prstGeom>
        </p:spPr>
        <p:txBody>
          <a:bodyPr wrap="square">
            <a:spAutoFit/>
          </a:bodyPr>
          <a:lstStyle/>
          <a:p>
            <a:pPr fontAlgn="base">
              <a:spcBef>
                <a:spcPct val="0"/>
              </a:spcBef>
              <a:spcAft>
                <a:spcPct val="0"/>
              </a:spcAft>
            </a:pPr>
            <a:r>
              <a:rPr lang="en-US" sz="1000" dirty="0">
                <a:solidFill>
                  <a:prstClr val="black"/>
                </a:solidFill>
                <a:latin typeface="Times New Roman" pitchFamily="18" charset="0"/>
              </a:rPr>
              <a:t>SOURCES: Johansen et al., 2016; Martin et al., 2020</a:t>
            </a:r>
          </a:p>
          <a:p>
            <a:pPr fontAlgn="base">
              <a:spcBef>
                <a:spcPct val="0"/>
              </a:spcBef>
              <a:spcAft>
                <a:spcPct val="0"/>
              </a:spcAft>
            </a:pPr>
            <a:r>
              <a:rPr lang="en-US" sz="1000" dirty="0">
                <a:solidFill>
                  <a:prstClr val="black"/>
                </a:solidFill>
                <a:latin typeface="Times New Roman" pitchFamily="18" charset="0"/>
              </a:rPr>
              <a:t>All categories are not included in the figure and thus do not add up to 100 percent.</a:t>
            </a:r>
          </a:p>
        </p:txBody>
      </p:sp>
      <p:graphicFrame>
        <p:nvGraphicFramePr>
          <p:cNvPr id="7" name="Chart 6" descr="35% of all medical care visits are in primary care, and an equal amount are in specialty care. However, only 5% of spending goes to primary care, while specialty care receives 17% of spending. Hospitals receive only 3% of medical care visits, but receive 26% of expenditure." title="Chart comparing visit volume versus expenditures in medical care"/>
          <p:cNvGraphicFramePr/>
          <p:nvPr/>
        </p:nvGraphicFramePr>
        <p:xfrm>
          <a:off x="855159" y="1623604"/>
          <a:ext cx="7633233" cy="379307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0742" y="948377"/>
            <a:ext cx="8229600" cy="857250"/>
          </a:xfrm>
        </p:spPr>
        <p:txBody>
          <a:bodyPr/>
          <a:lstStyle/>
          <a:p>
            <a:r>
              <a:rPr lang="en-US" sz="4000" dirty="0"/>
              <a:t>Visits vs Expenditures in Medical Care</a:t>
            </a:r>
          </a:p>
        </p:txBody>
      </p:sp>
    </p:spTree>
    <p:extLst>
      <p:ext uri="{BB962C8B-B14F-4D97-AF65-F5344CB8AC3E}">
        <p14:creationId xmlns:p14="http://schemas.microsoft.com/office/powerpoint/2010/main" val="3298658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4474" y="5416681"/>
            <a:ext cx="2940397" cy="246221"/>
          </a:xfrm>
          <a:prstGeom prst="rect">
            <a:avLst/>
          </a:prstGeom>
        </p:spPr>
        <p:txBody>
          <a:bodyPr wrap="square">
            <a:spAutoFit/>
          </a:bodyPr>
          <a:lstStyle/>
          <a:p>
            <a:pPr fontAlgn="base">
              <a:spcBef>
                <a:spcPct val="0"/>
              </a:spcBef>
              <a:spcAft>
                <a:spcPct val="0"/>
              </a:spcAft>
            </a:pPr>
            <a:r>
              <a:rPr lang="en-US" sz="1000" dirty="0">
                <a:solidFill>
                  <a:prstClr val="black"/>
                </a:solidFill>
                <a:latin typeface="Times New Roman" pitchFamily="18" charset="0"/>
              </a:rPr>
              <a:t>SOURCES: Johansen et al., 2016; Martin et al., 2020</a:t>
            </a:r>
          </a:p>
        </p:txBody>
      </p:sp>
      <p:sp>
        <p:nvSpPr>
          <p:cNvPr id="6" name="Content Placeholder 1"/>
          <p:cNvSpPr>
            <a:spLocks noGrp="1"/>
          </p:cNvSpPr>
          <p:nvPr>
            <p:ph sz="quarter" idx="10"/>
          </p:nvPr>
        </p:nvSpPr>
        <p:spPr>
          <a:xfrm>
            <a:off x="345859" y="1920876"/>
            <a:ext cx="8459369" cy="3238593"/>
          </a:xfrm>
        </p:spPr>
        <p:txBody>
          <a:bodyPr/>
          <a:lstStyle/>
          <a:p>
            <a:pPr>
              <a:spcBef>
                <a:spcPts val="0"/>
              </a:spcBef>
            </a:pPr>
            <a:r>
              <a:rPr lang="en-US" sz="2400" dirty="0"/>
              <a:t>Nearly 95% of physician office visits use FFS</a:t>
            </a:r>
          </a:p>
          <a:p>
            <a:pPr>
              <a:spcBef>
                <a:spcPts val="0"/>
              </a:spcBef>
            </a:pPr>
            <a:endParaRPr lang="en-US" sz="1200" dirty="0"/>
          </a:p>
          <a:p>
            <a:pPr>
              <a:spcBef>
                <a:spcPts val="0"/>
              </a:spcBef>
            </a:pPr>
            <a:r>
              <a:rPr lang="en-US" sz="2400" dirty="0"/>
              <a:t>COVID-19 pandemic exacerbated financial pressures on practices</a:t>
            </a:r>
          </a:p>
          <a:p>
            <a:pPr>
              <a:spcBef>
                <a:spcPts val="0"/>
              </a:spcBef>
            </a:pPr>
            <a:endParaRPr lang="en-US" sz="1200" dirty="0"/>
          </a:p>
          <a:p>
            <a:pPr>
              <a:spcBef>
                <a:spcPts val="0"/>
              </a:spcBef>
            </a:pPr>
            <a:r>
              <a:rPr lang="en-US" sz="2400" dirty="0"/>
              <a:t>Share of total health care spending on primary care is decreasing in a majority of states and overall in the U.S.</a:t>
            </a:r>
          </a:p>
          <a:p>
            <a:pPr>
              <a:spcBef>
                <a:spcPts val="0"/>
              </a:spcBef>
            </a:pPr>
            <a:endParaRPr lang="en-US" sz="1200" dirty="0"/>
          </a:p>
          <a:p>
            <a:pPr>
              <a:spcBef>
                <a:spcPts val="0"/>
              </a:spcBef>
            </a:pPr>
            <a:r>
              <a:rPr lang="en-US" sz="2400" dirty="0"/>
              <a:t>OECD countries devote on average nearly 50% more to primary care than the U.S. of total health care spending</a:t>
            </a:r>
          </a:p>
        </p:txBody>
      </p:sp>
      <p:sp>
        <p:nvSpPr>
          <p:cNvPr id="3" name="Title 2"/>
          <p:cNvSpPr>
            <a:spLocks noGrp="1"/>
          </p:cNvSpPr>
          <p:nvPr>
            <p:ph type="title"/>
          </p:nvPr>
        </p:nvSpPr>
        <p:spPr/>
        <p:txBody>
          <a:bodyPr/>
          <a:lstStyle/>
          <a:p>
            <a:r>
              <a:rPr lang="en-US" dirty="0"/>
              <a:t>Primary Care Payment Today</a:t>
            </a:r>
          </a:p>
        </p:txBody>
      </p:sp>
    </p:spTree>
    <p:extLst>
      <p:ext uri="{BB962C8B-B14F-4D97-AF65-F5344CB8AC3E}">
        <p14:creationId xmlns:p14="http://schemas.microsoft.com/office/powerpoint/2010/main" val="300363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Objective 1: Payment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6" y="834654"/>
            <a:ext cx="7983968" cy="5166097"/>
          </a:xfrm>
          <a:prstGeom prst="rect">
            <a:avLst/>
          </a:prstGeom>
        </p:spPr>
      </p:pic>
      <p:sp>
        <p:nvSpPr>
          <p:cNvPr id="4" name="Rectangle 3" title="This is a blank box for formatting purposes"/>
          <p:cNvSpPr/>
          <p:nvPr/>
        </p:nvSpPr>
        <p:spPr>
          <a:xfrm>
            <a:off x="7842739" y="857250"/>
            <a:ext cx="1301261" cy="5143500"/>
          </a:xfrm>
          <a:prstGeom prst="rect">
            <a:avLst/>
          </a:prstGeom>
          <a:solidFill>
            <a:srgbClr val="53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latin typeface="Trebuchet MS"/>
            </a:endParaRPr>
          </a:p>
        </p:txBody>
      </p:sp>
    </p:spTree>
    <p:extLst>
      <p:ext uri="{BB962C8B-B14F-4D97-AF65-F5344CB8AC3E}">
        <p14:creationId xmlns:p14="http://schemas.microsoft.com/office/powerpoint/2010/main" val="227002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54326" y="1479649"/>
            <a:ext cx="8459369" cy="3805666"/>
          </a:xfrm>
        </p:spPr>
        <p:txBody>
          <a:bodyPr/>
          <a:lstStyle/>
          <a:p>
            <a:pPr marL="0" indent="0">
              <a:buNone/>
            </a:pPr>
            <a:r>
              <a:rPr lang="en-US" sz="2600" b="1" dirty="0"/>
              <a:t>Action 1.1</a:t>
            </a:r>
            <a:r>
              <a:rPr lang="en-US" sz="2600" dirty="0"/>
              <a:t>: Payers should evaluate and disseminate payment models based on their ability to promote the delivery of high-quality primary care, not short-term cost savings.</a:t>
            </a:r>
          </a:p>
          <a:p>
            <a:pPr marL="0" indent="0">
              <a:buNone/>
            </a:pPr>
            <a:endParaRPr lang="en-US" sz="2600" dirty="0"/>
          </a:p>
          <a:p>
            <a:pPr marL="0" indent="0">
              <a:buNone/>
            </a:pPr>
            <a:r>
              <a:rPr lang="en-US" sz="2600" b="1" dirty="0"/>
              <a:t>Action 1.2</a:t>
            </a:r>
            <a:r>
              <a:rPr lang="en-US" sz="2600" dirty="0"/>
              <a:t>: Payers using fee-for-service models for primary care should shift toward hybrid reimbursement models, making them the default over time. For risk-bearing contracts, payers should ensure that sufficient resources and incentives flow to primary care.</a:t>
            </a:r>
          </a:p>
        </p:txBody>
      </p:sp>
      <p:sp>
        <p:nvSpPr>
          <p:cNvPr id="3" name="Title 2" hidden="1"/>
          <p:cNvSpPr>
            <a:spLocks noGrp="1"/>
          </p:cNvSpPr>
          <p:nvPr>
            <p:ph type="title"/>
          </p:nvPr>
        </p:nvSpPr>
        <p:spPr>
          <a:xfrm>
            <a:off x="469209" y="857250"/>
            <a:ext cx="8229600" cy="857250"/>
          </a:xfrm>
        </p:spPr>
        <p:txBody>
          <a:bodyPr/>
          <a:lstStyle/>
          <a:p>
            <a:r>
              <a:rPr lang="en-US" dirty="0"/>
              <a:t>Objective 1: Payment actions</a:t>
            </a:r>
          </a:p>
        </p:txBody>
      </p:sp>
    </p:spTree>
    <p:extLst>
      <p:ext uri="{BB962C8B-B14F-4D97-AF65-F5344CB8AC3E}">
        <p14:creationId xmlns:p14="http://schemas.microsoft.com/office/powerpoint/2010/main" val="5169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03000"/>
              </a:lnSpc>
              <a:spcBef>
                <a:spcPts val="0"/>
              </a:spcBef>
              <a:buNone/>
            </a:pPr>
            <a:r>
              <a:rPr lang="en-US" sz="2600" b="1" dirty="0"/>
              <a:t>Action 1.3</a:t>
            </a:r>
            <a:r>
              <a:rPr lang="en-US" sz="2600" dirty="0"/>
              <a:t>: CMS should increase overall portion of health care spending for primary care by improving Medicare fee schedule and restoring the RUC to advisory nature.</a:t>
            </a:r>
          </a:p>
          <a:p>
            <a:pPr marL="0" indent="0">
              <a:lnSpc>
                <a:spcPct val="103000"/>
              </a:lnSpc>
              <a:spcBef>
                <a:spcPts val="0"/>
              </a:spcBef>
              <a:buNone/>
            </a:pPr>
            <a:endParaRPr lang="en-US" sz="2600" dirty="0"/>
          </a:p>
          <a:p>
            <a:pPr marL="0" indent="0">
              <a:lnSpc>
                <a:spcPct val="103000"/>
              </a:lnSpc>
              <a:spcBef>
                <a:spcPts val="0"/>
              </a:spcBef>
              <a:buNone/>
            </a:pPr>
            <a:r>
              <a:rPr lang="en-US" sz="2600" b="1" dirty="0"/>
              <a:t>Action 1.4</a:t>
            </a:r>
            <a:r>
              <a:rPr lang="en-US" sz="2600" dirty="0"/>
              <a:t>: States should facilitate multi-payer collaboration and increase the portion of health care spending for primary care.</a:t>
            </a:r>
          </a:p>
        </p:txBody>
      </p:sp>
      <p:sp>
        <p:nvSpPr>
          <p:cNvPr id="3" name="Title 2" hidden="1"/>
          <p:cNvSpPr>
            <a:spLocks noGrp="1"/>
          </p:cNvSpPr>
          <p:nvPr>
            <p:ph type="title"/>
          </p:nvPr>
        </p:nvSpPr>
        <p:spPr/>
        <p:txBody>
          <a:bodyPr/>
          <a:lstStyle/>
          <a:p>
            <a:r>
              <a:rPr lang="en-US" sz="4000" dirty="0"/>
              <a:t>Objective 1: Payment actions continued</a:t>
            </a:r>
          </a:p>
        </p:txBody>
      </p:sp>
    </p:spTree>
    <p:extLst>
      <p:ext uri="{BB962C8B-B14F-4D97-AF65-F5344CB8AC3E}">
        <p14:creationId xmlns:p14="http://schemas.microsoft.com/office/powerpoint/2010/main" val="402173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92C62-5A38-400A-8D73-D9976A9FCC33}"/>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62B362F-CA79-495A-9559-E19A423DFCB1}"/>
              </a:ext>
            </a:extLst>
          </p:cNvPr>
          <p:cNvSpPr>
            <a:spLocks noGrp="1"/>
          </p:cNvSpPr>
          <p:nvPr>
            <p:ph sz="half" idx="1"/>
          </p:nvPr>
        </p:nvSpPr>
        <p:spPr>
          <a:xfrm>
            <a:off x="581192" y="2228002"/>
            <a:ext cx="7762708" cy="3633047"/>
          </a:xfrm>
        </p:spPr>
        <p:txBody>
          <a:bodyPr/>
          <a:lstStyle/>
          <a:p>
            <a:r>
              <a:rPr lang="en-US" dirty="0"/>
              <a:t>Call to Order / Attendance </a:t>
            </a:r>
          </a:p>
          <a:p>
            <a:r>
              <a:rPr lang="en-US" dirty="0"/>
              <a:t>Vote on March 2022 Meeting Minutes</a:t>
            </a:r>
          </a:p>
          <a:p>
            <a:r>
              <a:rPr lang="en-US" dirty="0"/>
              <a:t>DOI/OVBHCD Update</a:t>
            </a:r>
          </a:p>
          <a:p>
            <a:r>
              <a:rPr lang="en-US" dirty="0"/>
              <a:t>NASEM report "Implementing High Quality Primary Care" </a:t>
            </a:r>
          </a:p>
          <a:p>
            <a:r>
              <a:rPr lang="en-US" dirty="0"/>
              <a:t>Payment and Attribution Workgroup Update</a:t>
            </a:r>
          </a:p>
          <a:p>
            <a:r>
              <a:rPr lang="en-US" dirty="0"/>
              <a:t>Care Coordination Workgroup </a:t>
            </a:r>
          </a:p>
          <a:p>
            <a:r>
              <a:rPr lang="en-US" dirty="0"/>
              <a:t>Public Comment</a:t>
            </a:r>
          </a:p>
          <a:p>
            <a:endParaRPr lang="en-US" dirty="0"/>
          </a:p>
        </p:txBody>
      </p:sp>
    </p:spTree>
    <p:extLst>
      <p:ext uri="{BB962C8B-B14F-4D97-AF65-F5344CB8AC3E}">
        <p14:creationId xmlns:p14="http://schemas.microsoft.com/office/powerpoint/2010/main" val="352175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32032" y="2160742"/>
            <a:ext cx="2600373" cy="2391894"/>
          </a:xfrm>
          <a:prstGeom prst="rect">
            <a:avLst/>
          </a:prstGeom>
          <a:solidFill>
            <a:schemeClr val="bg1"/>
          </a:solidFill>
          <a:ln>
            <a:solidFill>
              <a:srgbClr val="065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b="1" dirty="0">
                <a:solidFill>
                  <a:prstClr val="black"/>
                </a:solidFill>
                <a:latin typeface="Trebuchet MS"/>
              </a:rPr>
              <a:t>Risk Bearing Contracts with Focus on Population Health:</a:t>
            </a:r>
          </a:p>
          <a:p>
            <a:pPr marL="398463" indent="-285750" fontAlgn="base">
              <a:spcBef>
                <a:spcPct val="0"/>
              </a:spcBef>
              <a:spcAft>
                <a:spcPct val="0"/>
              </a:spcAft>
              <a:buFont typeface="Arial" panose="020B0604020202020204" pitchFamily="34" charset="0"/>
              <a:buChar char="•"/>
            </a:pPr>
            <a:r>
              <a:rPr lang="en-US" sz="1600" dirty="0">
                <a:solidFill>
                  <a:prstClr val="black"/>
                </a:solidFill>
                <a:latin typeface="Trebuchet MS"/>
              </a:rPr>
              <a:t>Sufficient, higher, prospective resources and incentives for primary care </a:t>
            </a:r>
          </a:p>
        </p:txBody>
      </p:sp>
      <p:sp>
        <p:nvSpPr>
          <p:cNvPr id="12" name="Right Arrow 11" title="Arrow to the right"/>
          <p:cNvSpPr/>
          <p:nvPr/>
        </p:nvSpPr>
        <p:spPr>
          <a:xfrm>
            <a:off x="6041132" y="3231998"/>
            <a:ext cx="226710" cy="24938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latin typeface="Trebuchet MS"/>
            </a:endParaRPr>
          </a:p>
        </p:txBody>
      </p:sp>
      <p:sp>
        <p:nvSpPr>
          <p:cNvPr id="10" name="Rectangle 9"/>
          <p:cNvSpPr/>
          <p:nvPr/>
        </p:nvSpPr>
        <p:spPr>
          <a:xfrm>
            <a:off x="3190883" y="2160742"/>
            <a:ext cx="2795532" cy="2391894"/>
          </a:xfrm>
          <a:prstGeom prst="rect">
            <a:avLst/>
          </a:prstGeom>
          <a:solidFill>
            <a:schemeClr val="bg1"/>
          </a:solidFill>
          <a:ln>
            <a:solidFill>
              <a:srgbClr val="DDAE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b="1" dirty="0">
                <a:solidFill>
                  <a:prstClr val="black"/>
                </a:solidFill>
                <a:latin typeface="Trebuchet MS"/>
              </a:rPr>
              <a:t>Risk Adjusted Capitation + FFS + </a:t>
            </a:r>
            <a:r>
              <a:rPr lang="en-US" b="1">
                <a:solidFill>
                  <a:prstClr val="black"/>
                </a:solidFill>
                <a:latin typeface="Trebuchet MS"/>
              </a:rPr>
              <a:t>patient assignment:</a:t>
            </a:r>
            <a:endParaRPr lang="en-US" b="1" dirty="0">
              <a:solidFill>
                <a:prstClr val="black"/>
              </a:solidFill>
              <a:latin typeface="Trebuchet MS"/>
            </a:endParaRPr>
          </a:p>
          <a:p>
            <a:pPr marL="398463" indent="-285750" fontAlgn="base">
              <a:spcBef>
                <a:spcPct val="0"/>
              </a:spcBef>
              <a:spcAft>
                <a:spcPct val="0"/>
              </a:spcAft>
              <a:buFont typeface="Arial" panose="020B0604020202020204" pitchFamily="34" charset="0"/>
              <a:buChar char="•"/>
            </a:pPr>
            <a:r>
              <a:rPr lang="en-US" sz="1600" dirty="0">
                <a:solidFill>
                  <a:prstClr val="black"/>
                </a:solidFill>
                <a:latin typeface="Trebuchet MS"/>
              </a:rPr>
              <a:t>Default payment for primary care</a:t>
            </a:r>
          </a:p>
          <a:p>
            <a:pPr marL="398463" indent="-285750" fontAlgn="base">
              <a:spcBef>
                <a:spcPct val="0"/>
              </a:spcBef>
              <a:spcAft>
                <a:spcPct val="0"/>
              </a:spcAft>
              <a:buFont typeface="Arial" panose="020B0604020202020204" pitchFamily="34" charset="0"/>
              <a:buChar char="•"/>
            </a:pPr>
            <a:r>
              <a:rPr lang="en-US" sz="1600" dirty="0">
                <a:solidFill>
                  <a:prstClr val="black"/>
                </a:solidFill>
                <a:latin typeface="Trebuchet MS"/>
              </a:rPr>
              <a:t>Revalued E&amp;M codes </a:t>
            </a:r>
          </a:p>
          <a:p>
            <a:pPr marL="398463" indent="-285750" fontAlgn="base">
              <a:spcBef>
                <a:spcPct val="0"/>
              </a:spcBef>
              <a:spcAft>
                <a:spcPct val="0"/>
              </a:spcAft>
              <a:buFont typeface="Arial" panose="020B0604020202020204" pitchFamily="34" charset="0"/>
              <a:buChar char="•"/>
            </a:pPr>
            <a:r>
              <a:rPr lang="en-US" sz="1600" dirty="0">
                <a:solidFill>
                  <a:prstClr val="black"/>
                </a:solidFill>
                <a:latin typeface="Trebuchet MS"/>
              </a:rPr>
              <a:t>Resources for transformation</a:t>
            </a:r>
            <a:endParaRPr lang="en-US" sz="1100" dirty="0">
              <a:solidFill>
                <a:prstClr val="black"/>
              </a:solidFill>
              <a:latin typeface="Trebuchet MS"/>
            </a:endParaRPr>
          </a:p>
        </p:txBody>
      </p:sp>
      <p:sp>
        <p:nvSpPr>
          <p:cNvPr id="2" name="Right Arrow 1" title="Arrow to the right"/>
          <p:cNvSpPr/>
          <p:nvPr/>
        </p:nvSpPr>
        <p:spPr>
          <a:xfrm>
            <a:off x="2909456" y="3284897"/>
            <a:ext cx="226710" cy="24938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latin typeface="Trebuchet MS"/>
            </a:endParaRPr>
          </a:p>
        </p:txBody>
      </p:sp>
      <p:sp>
        <p:nvSpPr>
          <p:cNvPr id="11" name="Rectangle 10"/>
          <p:cNvSpPr/>
          <p:nvPr/>
        </p:nvSpPr>
        <p:spPr>
          <a:xfrm>
            <a:off x="233082" y="2160742"/>
            <a:ext cx="2612185" cy="2391894"/>
          </a:xfrm>
          <a:prstGeom prst="rect">
            <a:avLst/>
          </a:prstGeom>
          <a:solidFill>
            <a:schemeClr val="bg1"/>
          </a:solidFill>
          <a:ln>
            <a:solidFill>
              <a:srgbClr val="207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000" b="1" dirty="0">
                <a:solidFill>
                  <a:prstClr val="black"/>
                </a:solidFill>
                <a:latin typeface="Trebuchet MS"/>
              </a:rPr>
              <a:t>Full Fee-for-service:</a:t>
            </a:r>
          </a:p>
          <a:p>
            <a:pPr marL="342900" indent="-230188" fontAlgn="base">
              <a:spcBef>
                <a:spcPct val="0"/>
              </a:spcBef>
              <a:spcAft>
                <a:spcPct val="0"/>
              </a:spcAft>
              <a:buFont typeface="Arial" panose="020B0604020202020204" pitchFamily="34" charset="0"/>
              <a:buChar char="•"/>
            </a:pPr>
            <a:r>
              <a:rPr lang="en-US" sz="1600" dirty="0">
                <a:solidFill>
                  <a:prstClr val="black"/>
                </a:solidFill>
                <a:latin typeface="Trebuchet MS"/>
              </a:rPr>
              <a:t>Phase out</a:t>
            </a:r>
          </a:p>
          <a:p>
            <a:pPr marL="342900" indent="-230188" fontAlgn="base">
              <a:spcBef>
                <a:spcPct val="0"/>
              </a:spcBef>
              <a:spcAft>
                <a:spcPct val="0"/>
              </a:spcAft>
              <a:buFont typeface="Arial" panose="020B0604020202020204" pitchFamily="34" charset="0"/>
              <a:buChar char="•"/>
            </a:pPr>
            <a:r>
              <a:rPr lang="en-US" sz="1600" dirty="0">
                <a:solidFill>
                  <a:prstClr val="black"/>
                </a:solidFill>
                <a:latin typeface="Trebuchet MS"/>
              </a:rPr>
              <a:t>Revalued E&amp;M codes in PFS</a:t>
            </a:r>
          </a:p>
        </p:txBody>
      </p:sp>
      <p:sp>
        <p:nvSpPr>
          <p:cNvPr id="7" name="Title 6"/>
          <p:cNvSpPr>
            <a:spLocks noGrp="1"/>
          </p:cNvSpPr>
          <p:nvPr>
            <p:ph type="title"/>
          </p:nvPr>
        </p:nvSpPr>
        <p:spPr>
          <a:xfrm>
            <a:off x="74816" y="1094317"/>
            <a:ext cx="9069185" cy="620183"/>
          </a:xfrm>
        </p:spPr>
        <p:txBody>
          <a:bodyPr/>
          <a:lstStyle/>
          <a:p>
            <a:r>
              <a:rPr lang="en-US" sz="3200" b="1" dirty="0"/>
              <a:t>Paying for Primary Care Teams to Care for People</a:t>
            </a:r>
          </a:p>
        </p:txBody>
      </p:sp>
    </p:spTree>
    <p:extLst>
      <p:ext uri="{BB962C8B-B14F-4D97-AF65-F5344CB8AC3E}">
        <p14:creationId xmlns:p14="http://schemas.microsoft.com/office/powerpoint/2010/main" val="125182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0465-CC69-4D4D-8E04-23A320B6D7C5}"/>
              </a:ext>
            </a:extLst>
          </p:cNvPr>
          <p:cNvSpPr>
            <a:spLocks noGrp="1"/>
          </p:cNvSpPr>
          <p:nvPr>
            <p:ph type="title"/>
          </p:nvPr>
        </p:nvSpPr>
        <p:spPr/>
        <p:txBody>
          <a:bodyPr/>
          <a:lstStyle/>
          <a:p>
            <a:r>
              <a:rPr lang="en-US" dirty="0"/>
              <a:t>Primary Care Measures (Ch. 8)</a:t>
            </a:r>
          </a:p>
        </p:txBody>
      </p:sp>
      <p:sp>
        <p:nvSpPr>
          <p:cNvPr id="3" name="Content Placeholder 2">
            <a:extLst>
              <a:ext uri="{FF2B5EF4-FFF2-40B4-BE49-F238E27FC236}">
                <a16:creationId xmlns:a16="http://schemas.microsoft.com/office/drawing/2014/main" id="{7D719B8C-F781-4348-9CD6-53025DFF866F}"/>
              </a:ext>
            </a:extLst>
          </p:cNvPr>
          <p:cNvSpPr>
            <a:spLocks noGrp="1"/>
          </p:cNvSpPr>
          <p:nvPr>
            <p:ph sz="quarter" idx="10"/>
          </p:nvPr>
        </p:nvSpPr>
        <p:spPr/>
        <p:txBody>
          <a:bodyPr/>
          <a:lstStyle/>
          <a:p>
            <a:pPr algn="l"/>
            <a:r>
              <a:rPr lang="en-US" dirty="0">
                <a:latin typeface="Sabon-Roman"/>
              </a:rPr>
              <a:t>Measures used in primary care will only be effective if they align with what it aims for (its purpose) and what it does (its function)</a:t>
            </a:r>
          </a:p>
          <a:p>
            <a:pPr algn="l"/>
            <a:r>
              <a:rPr lang="en-US" dirty="0">
                <a:latin typeface="Sabon-Roman"/>
              </a:rPr>
              <a:t>Meaningful measures best serve efforts to implement high-quality primary care when they connect to its purpose, function, and definition</a:t>
            </a:r>
            <a:endParaRPr lang="en-US" dirty="0"/>
          </a:p>
        </p:txBody>
      </p:sp>
    </p:spTree>
    <p:extLst>
      <p:ext uri="{BB962C8B-B14F-4D97-AF65-F5344CB8AC3E}">
        <p14:creationId xmlns:p14="http://schemas.microsoft.com/office/powerpoint/2010/main" val="162789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D165-45F5-4919-9C14-F23EE31463FF}"/>
              </a:ext>
            </a:extLst>
          </p:cNvPr>
          <p:cNvSpPr>
            <a:spLocks noGrp="1"/>
          </p:cNvSpPr>
          <p:nvPr>
            <p:ph type="title"/>
          </p:nvPr>
        </p:nvSpPr>
        <p:spPr/>
        <p:txBody>
          <a:bodyPr/>
          <a:lstStyle/>
          <a:p>
            <a:r>
              <a:rPr lang="en-US" dirty="0"/>
              <a:t>Primary Care Measures</a:t>
            </a:r>
          </a:p>
        </p:txBody>
      </p:sp>
      <p:sp>
        <p:nvSpPr>
          <p:cNvPr id="3" name="Content Placeholder 2">
            <a:extLst>
              <a:ext uri="{FF2B5EF4-FFF2-40B4-BE49-F238E27FC236}">
                <a16:creationId xmlns:a16="http://schemas.microsoft.com/office/drawing/2014/main" id="{70C76D62-C348-4DFC-B5EC-34F9E5D62AA8}"/>
              </a:ext>
            </a:extLst>
          </p:cNvPr>
          <p:cNvSpPr>
            <a:spLocks noGrp="1"/>
          </p:cNvSpPr>
          <p:nvPr>
            <p:ph sz="quarter" idx="10"/>
          </p:nvPr>
        </p:nvSpPr>
        <p:spPr/>
        <p:txBody>
          <a:bodyPr/>
          <a:lstStyle/>
          <a:p>
            <a:pPr algn="l"/>
            <a:r>
              <a:rPr lang="en-US" dirty="0">
                <a:latin typeface="Sabon-Roman"/>
              </a:rPr>
              <a:t>Primary care physicians average 3.9 hours per week on measure reporting, average cost of $40,000 per doc/per year (Casalino et al., 2016)</a:t>
            </a:r>
          </a:p>
          <a:p>
            <a:pPr algn="l"/>
            <a:r>
              <a:rPr lang="en-US" dirty="0">
                <a:latin typeface="Sabon-Roman"/>
              </a:rPr>
              <a:t>Measures can drive value or drive to burnout</a:t>
            </a:r>
          </a:p>
          <a:p>
            <a:pPr algn="l"/>
            <a:r>
              <a:rPr lang="en-US" dirty="0">
                <a:latin typeface="Sabon-Roman"/>
              </a:rPr>
              <a:t>Moving the goalposts is frequent strategy for reducing payments</a:t>
            </a:r>
            <a:endParaRPr lang="en-US" dirty="0"/>
          </a:p>
        </p:txBody>
      </p:sp>
    </p:spTree>
    <p:extLst>
      <p:ext uri="{BB962C8B-B14F-4D97-AF65-F5344CB8AC3E}">
        <p14:creationId xmlns:p14="http://schemas.microsoft.com/office/powerpoint/2010/main" val="268742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site&#10;&#10;Description automatically generated">
            <a:extLst>
              <a:ext uri="{FF2B5EF4-FFF2-40B4-BE49-F238E27FC236}">
                <a16:creationId xmlns:a16="http://schemas.microsoft.com/office/drawing/2014/main" id="{1948AE97-3F3A-4F9C-A767-DA0485CB0F3B}"/>
              </a:ext>
            </a:extLst>
          </p:cNvPr>
          <p:cNvPicPr>
            <a:picLocks noChangeAspect="1"/>
          </p:cNvPicPr>
          <p:nvPr/>
        </p:nvPicPr>
        <p:blipFill>
          <a:blip r:embed="rId2"/>
          <a:stretch>
            <a:fillRect/>
          </a:stretch>
        </p:blipFill>
        <p:spPr>
          <a:xfrm>
            <a:off x="345859" y="1248893"/>
            <a:ext cx="8459369" cy="3849012"/>
          </a:xfrm>
          <a:prstGeom prst="rect">
            <a:avLst/>
          </a:prstGeom>
          <a:noFill/>
        </p:spPr>
      </p:pic>
    </p:spTree>
    <p:extLst>
      <p:ext uri="{BB962C8B-B14F-4D97-AF65-F5344CB8AC3E}">
        <p14:creationId xmlns:p14="http://schemas.microsoft.com/office/powerpoint/2010/main" val="2130025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8DB4B-0EDA-4973-836C-B5BABF8F5603}"/>
              </a:ext>
            </a:extLst>
          </p:cNvPr>
          <p:cNvSpPr>
            <a:spLocks noGrp="1"/>
          </p:cNvSpPr>
          <p:nvPr>
            <p:ph type="title"/>
          </p:nvPr>
        </p:nvSpPr>
        <p:spPr/>
        <p:txBody>
          <a:bodyPr/>
          <a:lstStyle/>
          <a:p>
            <a:r>
              <a:rPr lang="en-US" dirty="0"/>
              <a:t>Primary Care Measures that Matter</a:t>
            </a:r>
          </a:p>
        </p:txBody>
      </p:sp>
      <p:pic>
        <p:nvPicPr>
          <p:cNvPr id="6" name="Content Placeholder 5">
            <a:extLst>
              <a:ext uri="{FF2B5EF4-FFF2-40B4-BE49-F238E27FC236}">
                <a16:creationId xmlns:a16="http://schemas.microsoft.com/office/drawing/2014/main" id="{07A5BD2C-8D65-4927-BC50-C2A1AA85332A}"/>
              </a:ext>
            </a:extLst>
          </p:cNvPr>
          <p:cNvPicPr>
            <a:picLocks noGrp="1" noChangeAspect="1"/>
          </p:cNvPicPr>
          <p:nvPr>
            <p:ph sz="quarter" idx="10"/>
          </p:nvPr>
        </p:nvPicPr>
        <p:blipFill>
          <a:blip r:embed="rId2"/>
          <a:stretch>
            <a:fillRect/>
          </a:stretch>
        </p:blipFill>
        <p:spPr>
          <a:xfrm>
            <a:off x="274637" y="2099807"/>
            <a:ext cx="8798950" cy="1971216"/>
          </a:xfrm>
        </p:spPr>
      </p:pic>
      <p:sp>
        <p:nvSpPr>
          <p:cNvPr id="7" name="TextBox 6">
            <a:extLst>
              <a:ext uri="{FF2B5EF4-FFF2-40B4-BE49-F238E27FC236}">
                <a16:creationId xmlns:a16="http://schemas.microsoft.com/office/drawing/2014/main" id="{4A9607AC-AA3D-4400-828B-46D3C2A48514}"/>
              </a:ext>
            </a:extLst>
          </p:cNvPr>
          <p:cNvSpPr txBox="1"/>
          <p:nvPr/>
        </p:nvSpPr>
        <p:spPr>
          <a:xfrm>
            <a:off x="3588912" y="2868702"/>
            <a:ext cx="5307413" cy="1169551"/>
          </a:xfrm>
          <a:prstGeom prst="rect">
            <a:avLst/>
          </a:prstGeom>
          <a:noFill/>
        </p:spPr>
        <p:txBody>
          <a:bodyPr wrap="square" rtlCol="0">
            <a:spAutoFit/>
          </a:bodyPr>
          <a:lstStyle/>
          <a:p>
            <a:pPr fontAlgn="base">
              <a:spcBef>
                <a:spcPts val="600"/>
              </a:spcBef>
              <a:spcAft>
                <a:spcPct val="0"/>
              </a:spcAft>
            </a:pPr>
            <a:r>
              <a:rPr lang="en-US" sz="2000" dirty="0">
                <a:solidFill>
                  <a:srgbClr val="1F497D"/>
                </a:solidFill>
                <a:latin typeface="News Gothic MT" charset="0"/>
              </a:rPr>
              <a:t>NQF and CMS Endorsed</a:t>
            </a:r>
          </a:p>
          <a:p>
            <a:pPr fontAlgn="base">
              <a:spcBef>
                <a:spcPts val="600"/>
              </a:spcBef>
              <a:spcAft>
                <a:spcPct val="0"/>
              </a:spcAft>
            </a:pPr>
            <a:r>
              <a:rPr lang="en-US" sz="2000" dirty="0">
                <a:solidFill>
                  <a:srgbClr val="1F497D"/>
                </a:solidFill>
                <a:latin typeface="News Gothic MT" charset="0"/>
              </a:rPr>
              <a:t>NQF Endorsed, CMS under consideration</a:t>
            </a:r>
          </a:p>
          <a:p>
            <a:pPr fontAlgn="base">
              <a:spcBef>
                <a:spcPts val="600"/>
              </a:spcBef>
              <a:spcAft>
                <a:spcPct val="0"/>
              </a:spcAft>
            </a:pPr>
            <a:r>
              <a:rPr lang="en-US" sz="2000" dirty="0">
                <a:solidFill>
                  <a:srgbClr val="1F497D"/>
                </a:solidFill>
                <a:latin typeface="News Gothic MT" charset="0"/>
              </a:rPr>
              <a:t>Approved as a QCDR MIPS measure</a:t>
            </a:r>
          </a:p>
        </p:txBody>
      </p:sp>
      <p:sp>
        <p:nvSpPr>
          <p:cNvPr id="8" name="TextBox 7">
            <a:extLst>
              <a:ext uri="{FF2B5EF4-FFF2-40B4-BE49-F238E27FC236}">
                <a16:creationId xmlns:a16="http://schemas.microsoft.com/office/drawing/2014/main" id="{B9368ED4-640B-4E3D-85E9-36DBD826201D}"/>
              </a:ext>
            </a:extLst>
          </p:cNvPr>
          <p:cNvSpPr txBox="1"/>
          <p:nvPr/>
        </p:nvSpPr>
        <p:spPr>
          <a:xfrm>
            <a:off x="357189" y="4214813"/>
            <a:ext cx="8329612" cy="954107"/>
          </a:xfrm>
          <a:prstGeom prst="rect">
            <a:avLst/>
          </a:prstGeom>
          <a:noFill/>
        </p:spPr>
        <p:txBody>
          <a:bodyPr wrap="square" rtlCol="0">
            <a:spAutoFit/>
          </a:bodyPr>
          <a:lstStyle/>
          <a:p>
            <a:pPr fontAlgn="base">
              <a:spcBef>
                <a:spcPct val="0"/>
              </a:spcBef>
              <a:spcAft>
                <a:spcPct val="0"/>
              </a:spcAft>
            </a:pPr>
            <a:r>
              <a:rPr lang="en-US" sz="2800" dirty="0">
                <a:solidFill>
                  <a:srgbClr val="1F497D"/>
                </a:solidFill>
                <a:latin typeface="News Gothic MT" charset="0"/>
              </a:rPr>
              <a:t>ABFM proposed a Primary Care MIPS Value Pathway to CMS, awaiting Fed Register listing</a:t>
            </a:r>
          </a:p>
        </p:txBody>
      </p:sp>
    </p:spTree>
    <p:extLst>
      <p:ext uri="{BB962C8B-B14F-4D97-AF65-F5344CB8AC3E}">
        <p14:creationId xmlns:p14="http://schemas.microsoft.com/office/powerpoint/2010/main" val="3683135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ull text for the report's fifth and final objective, &quot;Ensure that high-quality primary care is implemented in the United States&quot; is set against a brown background, beside a circular image cut into four quadrants. Each quadrant features the image of the prior objectives: the family photo that includes the interprofessional care team, the medical office or clinic connected to houses in the community, the primary care team member in training, and the telehealth visit. Each quadrant has a green check mark, indicating that it has been implemented." title="Objective 5: Accountabil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1621"/>
            <a:ext cx="8045671" cy="5206023"/>
          </a:xfrm>
          <a:prstGeom prst="rect">
            <a:avLst/>
          </a:prstGeom>
        </p:spPr>
      </p:pic>
      <p:sp>
        <p:nvSpPr>
          <p:cNvPr id="4" name="Rectangle 3" title="This is a blank box for formatting purposes"/>
          <p:cNvSpPr/>
          <p:nvPr/>
        </p:nvSpPr>
        <p:spPr>
          <a:xfrm>
            <a:off x="7894321" y="857250"/>
            <a:ext cx="1249680" cy="5143500"/>
          </a:xfrm>
          <a:prstGeom prst="rect">
            <a:avLst/>
          </a:prstGeom>
          <a:solidFill>
            <a:srgbClr val="441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latin typeface="Trebuchet MS"/>
            </a:endParaRPr>
          </a:p>
        </p:txBody>
      </p:sp>
      <p:sp>
        <p:nvSpPr>
          <p:cNvPr id="3" name="Title 2" hidden="1"/>
          <p:cNvSpPr>
            <a:spLocks noGrp="1"/>
          </p:cNvSpPr>
          <p:nvPr>
            <p:ph type="title"/>
          </p:nvPr>
        </p:nvSpPr>
        <p:spPr/>
        <p:txBody>
          <a:bodyPr/>
          <a:lstStyle/>
          <a:p>
            <a:r>
              <a:rPr lang="en-US" dirty="0"/>
              <a:t>Objective 5: Accountability</a:t>
            </a:r>
          </a:p>
        </p:txBody>
      </p:sp>
    </p:spTree>
    <p:extLst>
      <p:ext uri="{BB962C8B-B14F-4D97-AF65-F5344CB8AC3E}">
        <p14:creationId xmlns:p14="http://schemas.microsoft.com/office/powerpoint/2010/main" val="4245183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25"/>
            <a:ext cx="9144000" cy="857250"/>
          </a:xfrm>
        </p:spPr>
        <p:txBody>
          <a:bodyPr/>
          <a:lstStyle/>
          <a:p>
            <a:r>
              <a:rPr lang="en-US" sz="3200" dirty="0"/>
              <a:t>In Summary: Implementing High-Quality Primary Care</a:t>
            </a:r>
          </a:p>
        </p:txBody>
      </p:sp>
      <p:sp>
        <p:nvSpPr>
          <p:cNvPr id="3" name="Content Placeholder 2"/>
          <p:cNvSpPr>
            <a:spLocks noGrp="1"/>
          </p:cNvSpPr>
          <p:nvPr>
            <p:ph sz="quarter" idx="10"/>
          </p:nvPr>
        </p:nvSpPr>
        <p:spPr>
          <a:xfrm>
            <a:off x="345859" y="1670050"/>
            <a:ext cx="8459369" cy="3489418"/>
          </a:xfrm>
        </p:spPr>
        <p:txBody>
          <a:bodyPr/>
          <a:lstStyle/>
          <a:p>
            <a:r>
              <a:rPr lang="en-US" sz="2400" b="1" dirty="0">
                <a:solidFill>
                  <a:srgbClr val="065891"/>
                </a:solidFill>
              </a:rPr>
              <a:t>Establish a Secretary’s Council on Primary Care </a:t>
            </a:r>
            <a:r>
              <a:rPr lang="en-US" sz="2400" dirty="0"/>
              <a:t>to:</a:t>
            </a:r>
          </a:p>
          <a:p>
            <a:pPr lvl="1"/>
            <a:r>
              <a:rPr lang="en-US" sz="2000" dirty="0"/>
              <a:t>Coordinate on primary care across HHS agencies</a:t>
            </a:r>
          </a:p>
          <a:p>
            <a:pPr lvl="1"/>
            <a:r>
              <a:rPr lang="en-US" sz="2000" dirty="0"/>
              <a:t>Verify adequate budgetary resources</a:t>
            </a:r>
          </a:p>
          <a:p>
            <a:pPr lvl="1"/>
            <a:r>
              <a:rPr lang="en-US" sz="2000" dirty="0"/>
              <a:t>Report to Congress and the public on implementation progress</a:t>
            </a:r>
          </a:p>
          <a:p>
            <a:r>
              <a:rPr lang="en-US" sz="2400" dirty="0"/>
              <a:t>Formalize a home for Primary Care Research:</a:t>
            </a:r>
          </a:p>
          <a:p>
            <a:pPr lvl="1"/>
            <a:r>
              <a:rPr lang="en-US" sz="2000" dirty="0"/>
              <a:t>Create an Office for PCR at NIH</a:t>
            </a:r>
          </a:p>
          <a:p>
            <a:pPr lvl="1"/>
            <a:r>
              <a:rPr lang="en-US" sz="2000" dirty="0"/>
              <a:t>Prioritize PCR funding at AHRQ</a:t>
            </a:r>
          </a:p>
          <a:p>
            <a:r>
              <a:rPr lang="en-US" sz="2400" b="1" dirty="0">
                <a:solidFill>
                  <a:srgbClr val="065891"/>
                </a:solidFill>
              </a:rPr>
              <a:t>Regularly track implementation progress via a scorecard with existing measures (Appendix E)</a:t>
            </a:r>
          </a:p>
        </p:txBody>
      </p:sp>
    </p:spTree>
    <p:extLst>
      <p:ext uri="{BB962C8B-B14F-4D97-AF65-F5344CB8AC3E}">
        <p14:creationId xmlns:p14="http://schemas.microsoft.com/office/powerpoint/2010/main" val="119203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AE4-BF4B-4258-81B9-4F85C3C47AFD}"/>
              </a:ext>
            </a:extLst>
          </p:cNvPr>
          <p:cNvSpPr>
            <a:spLocks noGrp="1"/>
          </p:cNvSpPr>
          <p:nvPr>
            <p:ph type="title"/>
          </p:nvPr>
        </p:nvSpPr>
        <p:spPr>
          <a:xfrm>
            <a:off x="558034" y="1493845"/>
            <a:ext cx="7887550" cy="2089764"/>
          </a:xfrm>
        </p:spPr>
        <p:txBody>
          <a:bodyPr>
            <a:normAutofit/>
          </a:bodyPr>
          <a:lstStyle/>
          <a:p>
            <a:pPr algn="ctr"/>
            <a:br>
              <a:rPr lang="en-US" sz="3000" dirty="0"/>
            </a:br>
            <a:r>
              <a:rPr lang="en-US" dirty="0"/>
              <a:t>Initiative to Strengthen Primary Health Care</a:t>
            </a:r>
            <a:br>
              <a:rPr lang="en-US" dirty="0"/>
            </a:br>
            <a:br>
              <a:rPr lang="en-US" dirty="0"/>
            </a:br>
            <a:br>
              <a:rPr lang="en-US" dirty="0"/>
            </a:br>
            <a:r>
              <a:rPr lang="en-US" sz="1800" b="0" dirty="0"/>
              <a:t>February 2022</a:t>
            </a:r>
            <a:endParaRPr lang="en-US" sz="1800" b="0" i="1" dirty="0"/>
          </a:p>
        </p:txBody>
      </p:sp>
      <p:sp>
        <p:nvSpPr>
          <p:cNvPr id="3" name="Subtitle 2">
            <a:extLst>
              <a:ext uri="{FF2B5EF4-FFF2-40B4-BE49-F238E27FC236}">
                <a16:creationId xmlns:a16="http://schemas.microsoft.com/office/drawing/2014/main" id="{7A5A05D9-E4A3-4B95-8F4F-0A82A6A93D59}"/>
              </a:ext>
            </a:extLst>
          </p:cNvPr>
          <p:cNvSpPr>
            <a:spLocks noGrp="1"/>
          </p:cNvSpPr>
          <p:nvPr>
            <p:ph type="subTitle" idx="1"/>
          </p:nvPr>
        </p:nvSpPr>
        <p:spPr>
          <a:xfrm>
            <a:off x="319308" y="3912310"/>
            <a:ext cx="6241321" cy="1241822"/>
          </a:xfrm>
        </p:spPr>
        <p:txBody>
          <a:bodyPr>
            <a:normAutofit/>
          </a:bodyPr>
          <a:lstStyle/>
          <a:p>
            <a:r>
              <a:rPr lang="en-US" dirty="0">
                <a:solidFill>
                  <a:schemeClr val="tx2"/>
                </a:solidFill>
              </a:rPr>
              <a:t>Judith Steinberg, MD, MPH</a:t>
            </a:r>
          </a:p>
          <a:p>
            <a:r>
              <a:rPr lang="en-US" dirty="0">
                <a:solidFill>
                  <a:schemeClr val="tx2"/>
                </a:solidFill>
              </a:rPr>
              <a:t>Senior Advisor</a:t>
            </a:r>
          </a:p>
          <a:p>
            <a:r>
              <a:rPr lang="en-US" dirty="0">
                <a:solidFill>
                  <a:schemeClr val="tx2"/>
                </a:solidFill>
              </a:rPr>
              <a:t>Immediate Office of the Assistant Secretary for Health </a:t>
            </a:r>
          </a:p>
          <a:p>
            <a:endParaRPr lang="en-US" dirty="0"/>
          </a:p>
          <a:p>
            <a:endParaRPr lang="en-US" dirty="0"/>
          </a:p>
        </p:txBody>
      </p:sp>
    </p:spTree>
    <p:extLst>
      <p:ext uri="{BB962C8B-B14F-4D97-AF65-F5344CB8AC3E}">
        <p14:creationId xmlns:p14="http://schemas.microsoft.com/office/powerpoint/2010/main" val="1374552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21F3C-51E0-4494-9540-156DC867E66D}"/>
              </a:ext>
            </a:extLst>
          </p:cNvPr>
          <p:cNvPicPr>
            <a:picLocks noChangeAspect="1"/>
          </p:cNvPicPr>
          <p:nvPr/>
        </p:nvPicPr>
        <p:blipFill>
          <a:blip r:embed="rId2"/>
          <a:stretch>
            <a:fillRect/>
          </a:stretch>
        </p:blipFill>
        <p:spPr>
          <a:xfrm>
            <a:off x="-51607" y="819536"/>
            <a:ext cx="9073349" cy="4272333"/>
          </a:xfrm>
          <a:prstGeom prst="rect">
            <a:avLst/>
          </a:prstGeom>
        </p:spPr>
      </p:pic>
      <p:pic>
        <p:nvPicPr>
          <p:cNvPr id="7" name="Picture 6">
            <a:extLst>
              <a:ext uri="{FF2B5EF4-FFF2-40B4-BE49-F238E27FC236}">
                <a16:creationId xmlns:a16="http://schemas.microsoft.com/office/drawing/2014/main" id="{D2E98482-4C1B-4D16-8439-B73E11503975}"/>
              </a:ext>
            </a:extLst>
          </p:cNvPr>
          <p:cNvPicPr>
            <a:picLocks noChangeAspect="1"/>
          </p:cNvPicPr>
          <p:nvPr/>
        </p:nvPicPr>
        <p:blipFill>
          <a:blip r:embed="rId3"/>
          <a:stretch>
            <a:fillRect/>
          </a:stretch>
        </p:blipFill>
        <p:spPr>
          <a:xfrm>
            <a:off x="6176103" y="1921379"/>
            <a:ext cx="2919603" cy="4385244"/>
          </a:xfrm>
          <a:prstGeom prst="rect">
            <a:avLst/>
          </a:prstGeom>
        </p:spPr>
      </p:pic>
    </p:spTree>
    <p:extLst>
      <p:ext uri="{BB962C8B-B14F-4D97-AF65-F5344CB8AC3E}">
        <p14:creationId xmlns:p14="http://schemas.microsoft.com/office/powerpoint/2010/main" val="2633420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5B5D-67EE-4DD2-A7DA-D21E259A161B}"/>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6CA6A0A6-311B-42B1-BA54-3B96CC114611}"/>
              </a:ext>
            </a:extLst>
          </p:cNvPr>
          <p:cNvSpPr>
            <a:spLocks noGrp="1"/>
          </p:cNvSpPr>
          <p:nvPr>
            <p:ph sz="quarter" idx="10"/>
          </p:nvPr>
        </p:nvSpPr>
        <p:spPr/>
        <p:txBody>
          <a:bodyPr/>
          <a:lstStyle/>
          <a:p>
            <a:r>
              <a:rPr lang="en-US" dirty="0"/>
              <a:t>A few states are considering forming a state-level Primary Care </a:t>
            </a:r>
            <a:r>
              <a:rPr lang="en-US"/>
              <a:t>Council –natural </a:t>
            </a:r>
            <a:r>
              <a:rPr lang="en-US" dirty="0"/>
              <a:t>evolution of the Primary Care Reform </a:t>
            </a:r>
            <a:r>
              <a:rPr lang="en-US"/>
              <a:t>Collaborative ?</a:t>
            </a:r>
          </a:p>
          <a:p>
            <a:endParaRPr lang="en-US" dirty="0"/>
          </a:p>
          <a:p>
            <a:r>
              <a:rPr lang="en-US" dirty="0"/>
              <a:t>Delaware could create a Primary Care Scorecard</a:t>
            </a:r>
          </a:p>
        </p:txBody>
      </p:sp>
    </p:spTree>
    <p:extLst>
      <p:ext uri="{BB962C8B-B14F-4D97-AF65-F5344CB8AC3E}">
        <p14:creationId xmlns:p14="http://schemas.microsoft.com/office/powerpoint/2010/main" val="18957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BFFF-7182-4859-8287-50E00F0E7BBE}"/>
              </a:ext>
            </a:extLst>
          </p:cNvPr>
          <p:cNvSpPr>
            <a:spLocks noGrp="1"/>
          </p:cNvSpPr>
          <p:nvPr>
            <p:ph type="title"/>
          </p:nvPr>
        </p:nvSpPr>
        <p:spPr/>
        <p:txBody>
          <a:bodyPr/>
          <a:lstStyle/>
          <a:p>
            <a:r>
              <a:rPr lang="en-US" dirty="0"/>
              <a:t>Action item</a:t>
            </a:r>
          </a:p>
        </p:txBody>
      </p:sp>
      <p:sp>
        <p:nvSpPr>
          <p:cNvPr id="3" name="Content Placeholder 2">
            <a:extLst>
              <a:ext uri="{FF2B5EF4-FFF2-40B4-BE49-F238E27FC236}">
                <a16:creationId xmlns:a16="http://schemas.microsoft.com/office/drawing/2014/main" id="{AFC03888-4F3B-4A51-8CD8-9DFFDCF9CCA2}"/>
              </a:ext>
            </a:extLst>
          </p:cNvPr>
          <p:cNvSpPr>
            <a:spLocks noGrp="1"/>
          </p:cNvSpPr>
          <p:nvPr>
            <p:ph idx="1"/>
          </p:nvPr>
        </p:nvSpPr>
        <p:spPr/>
        <p:txBody>
          <a:bodyPr/>
          <a:lstStyle/>
          <a:p>
            <a:r>
              <a:rPr lang="en-US" dirty="0"/>
              <a:t>Vote on approval of March 14</a:t>
            </a:r>
            <a:r>
              <a:rPr lang="en-US" baseline="30000" dirty="0"/>
              <a:t>th</a:t>
            </a:r>
            <a:r>
              <a:rPr lang="en-US" dirty="0"/>
              <a:t> Meeting Minutes</a:t>
            </a:r>
          </a:p>
        </p:txBody>
      </p:sp>
    </p:spTree>
    <p:extLst>
      <p:ext uri="{BB962C8B-B14F-4D97-AF65-F5344CB8AC3E}">
        <p14:creationId xmlns:p14="http://schemas.microsoft.com/office/powerpoint/2010/main" val="2570113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5858" y="1769633"/>
            <a:ext cx="8459369" cy="3171818"/>
          </a:xfrm>
          <a:ln w="28575">
            <a:solidFill>
              <a:srgbClr val="207B5B"/>
            </a:solidFill>
          </a:ln>
        </p:spPr>
        <p:txBody>
          <a:bodyPr anchor="ctr"/>
          <a:lstStyle/>
          <a:p>
            <a:pPr marL="0" indent="0" algn="ctr">
              <a:buNone/>
            </a:pPr>
            <a:r>
              <a:rPr lang="en-US" dirty="0">
                <a:latin typeface="Tw Cen MT" panose="020B0602020104020603" pitchFamily="34" charset="0"/>
              </a:rPr>
              <a:t>Download the report and view more resources at: </a:t>
            </a:r>
            <a:r>
              <a:rPr lang="en-US" u="sng" dirty="0">
                <a:solidFill>
                  <a:srgbClr val="0000FF"/>
                </a:solidFill>
                <a:latin typeface="Tw Cen MT" panose="020B0602020104020603" pitchFamily="34" charset="0"/>
              </a:rPr>
              <a:t>Nationalacademies.org/</a:t>
            </a:r>
            <a:r>
              <a:rPr lang="en-US" u="sng" dirty="0" err="1">
                <a:solidFill>
                  <a:srgbClr val="0000FF"/>
                </a:solidFill>
                <a:latin typeface="Tw Cen MT" panose="020B0602020104020603" pitchFamily="34" charset="0"/>
              </a:rPr>
              <a:t>primarycare</a:t>
            </a:r>
            <a:endParaRPr lang="en-US" u="sng" dirty="0">
              <a:solidFill>
                <a:srgbClr val="0000FF"/>
              </a:solidFill>
              <a:latin typeface="Tw Cen MT" panose="020B0602020104020603" pitchFamily="34" charset="0"/>
            </a:endParaRPr>
          </a:p>
          <a:p>
            <a:pPr marL="0" indent="0" algn="ctr">
              <a:buNone/>
            </a:pPr>
            <a:endParaRPr lang="en-US" dirty="0">
              <a:latin typeface="Tw Cen MT" panose="020B0602020104020603" pitchFamily="34" charset="0"/>
            </a:endParaRPr>
          </a:p>
          <a:p>
            <a:pPr marL="0" indent="0" algn="ctr">
              <a:buNone/>
            </a:pPr>
            <a:r>
              <a:rPr lang="en-US" dirty="0">
                <a:latin typeface="Tw Cen MT" panose="020B0602020104020603" pitchFamily="34" charset="0"/>
              </a:rPr>
              <a:t>Questions? E-mail </a:t>
            </a:r>
            <a:r>
              <a:rPr lang="en-US" dirty="0">
                <a:latin typeface="Tw Cen MT" panose="020B0602020104020603" pitchFamily="34" charset="0"/>
                <a:hlinkClick r:id="rId2"/>
              </a:rPr>
              <a:t>primarycare@nas.edu</a:t>
            </a:r>
            <a:endParaRPr lang="en-US" dirty="0">
              <a:latin typeface="Tw Cen MT" panose="020B0602020104020603" pitchFamily="34" charset="0"/>
            </a:endParaRPr>
          </a:p>
        </p:txBody>
      </p:sp>
      <p:sp>
        <p:nvSpPr>
          <p:cNvPr id="3" name="Title 2" hidden="1"/>
          <p:cNvSpPr>
            <a:spLocks noGrp="1"/>
          </p:cNvSpPr>
          <p:nvPr>
            <p:ph type="title"/>
          </p:nvPr>
        </p:nvSpPr>
        <p:spPr>
          <a:xfrm>
            <a:off x="460742" y="912383"/>
            <a:ext cx="8229600" cy="857250"/>
          </a:xfrm>
        </p:spPr>
        <p:txBody>
          <a:bodyPr/>
          <a:lstStyle/>
          <a:p>
            <a:r>
              <a:rPr lang="en-US" dirty="0"/>
              <a:t>More resources</a:t>
            </a:r>
          </a:p>
        </p:txBody>
      </p:sp>
    </p:spTree>
    <p:extLst>
      <p:ext uri="{BB962C8B-B14F-4D97-AF65-F5344CB8AC3E}">
        <p14:creationId xmlns:p14="http://schemas.microsoft.com/office/powerpoint/2010/main" val="4074789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0A64-C073-414C-80C0-9EDAA6053421}"/>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5B02B5D0-50CC-4ECF-BDB4-D7A10634432E}"/>
              </a:ext>
            </a:extLst>
          </p:cNvPr>
          <p:cNvSpPr>
            <a:spLocks noGrp="1"/>
          </p:cNvSpPr>
          <p:nvPr>
            <p:ph idx="1"/>
          </p:nvPr>
        </p:nvSpPr>
        <p:spPr/>
        <p:txBody>
          <a:bodyPr/>
          <a:lstStyle/>
          <a:p>
            <a:r>
              <a:rPr lang="en-US" sz="2000" dirty="0"/>
              <a:t>PCRC Workgroups</a:t>
            </a:r>
          </a:p>
          <a:p>
            <a:pPr>
              <a:buFont typeface="Wingdings" panose="05000000000000000000" pitchFamily="2" charset="2"/>
              <a:buChar char="Ø"/>
            </a:pPr>
            <a:r>
              <a:rPr lang="en-US" dirty="0"/>
              <a:t>Fred Gibison- Payment and Attribution</a:t>
            </a:r>
          </a:p>
          <a:p>
            <a:pPr>
              <a:buFont typeface="Wingdings" panose="05000000000000000000" pitchFamily="2" charset="2"/>
              <a:buChar char="Ø"/>
            </a:pPr>
            <a:r>
              <a:rPr lang="en-US" dirty="0"/>
              <a:t>Dr. Nancy Fan- Care Coordination </a:t>
            </a:r>
          </a:p>
          <a:p>
            <a:endParaRPr lang="en-US" dirty="0"/>
          </a:p>
        </p:txBody>
      </p:sp>
    </p:spTree>
    <p:extLst>
      <p:ext uri="{BB962C8B-B14F-4D97-AF65-F5344CB8AC3E}">
        <p14:creationId xmlns:p14="http://schemas.microsoft.com/office/powerpoint/2010/main" val="980855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Payment &amp; Attribution Workgroup – Initial PC MOdel Recommendations</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5"/>
            <a:ext cx="7989752" cy="3272909"/>
          </a:xfrm>
        </p:spPr>
        <p:txBody>
          <a:bodyPr>
            <a:normAutofit/>
          </a:bodyPr>
          <a:lstStyle/>
          <a:p>
            <a:r>
              <a:rPr lang="en-US" dirty="0">
                <a:cs typeface="Calibri" panose="020F0502020204030204" pitchFamily="34" charset="0"/>
              </a:rPr>
              <a:t>Patient attribution</a:t>
            </a:r>
          </a:p>
          <a:p>
            <a:pPr lvl="1"/>
            <a:r>
              <a:rPr lang="en-US" dirty="0">
                <a:cs typeface="Calibri" panose="020F0502020204030204" pitchFamily="34" charset="0"/>
              </a:rPr>
              <a:t>No specific attribution methodology recommended. Payers/Providers continue to use established and familiar attribution strategies.</a:t>
            </a:r>
          </a:p>
          <a:p>
            <a:pPr lvl="1"/>
            <a:r>
              <a:rPr lang="en-US" dirty="0">
                <a:cs typeface="Calibri" panose="020F0502020204030204" pitchFamily="34" charset="0"/>
              </a:rPr>
              <a:t>Payer recommendations:</a:t>
            </a:r>
          </a:p>
          <a:p>
            <a:pPr lvl="2"/>
            <a:r>
              <a:rPr lang="en-US" dirty="0">
                <a:cs typeface="Calibri" panose="020F0502020204030204" pitchFamily="34" charset="0"/>
              </a:rPr>
              <a:t>Transparency</a:t>
            </a:r>
          </a:p>
          <a:p>
            <a:pPr lvl="2"/>
            <a:r>
              <a:rPr lang="en-US" dirty="0">
                <a:cs typeface="Calibri" panose="020F0502020204030204" pitchFamily="34" charset="0"/>
              </a:rPr>
              <a:t>Timely data</a:t>
            </a:r>
          </a:p>
          <a:p>
            <a:pPr lvl="2"/>
            <a:r>
              <a:rPr lang="en-US" dirty="0">
                <a:cs typeface="Calibri" panose="020F0502020204030204" pitchFamily="34" charset="0"/>
              </a:rPr>
              <a:t>Responsive to PCP needs</a:t>
            </a:r>
          </a:p>
          <a:p>
            <a:pPr lvl="1"/>
            <a:r>
              <a:rPr lang="en-US" dirty="0">
                <a:cs typeface="Calibri" panose="020F0502020204030204" pitchFamily="34" charset="0"/>
              </a:rPr>
              <a:t>PCP recommendations:</a:t>
            </a:r>
          </a:p>
          <a:p>
            <a:pPr lvl="2"/>
            <a:r>
              <a:rPr lang="en-US" dirty="0">
                <a:cs typeface="Calibri" panose="020F0502020204030204" pitchFamily="34" charset="0"/>
              </a:rPr>
              <a:t>Monitor attribution list/roster</a:t>
            </a:r>
          </a:p>
        </p:txBody>
      </p:sp>
    </p:spTree>
    <p:extLst>
      <p:ext uri="{BB962C8B-B14F-4D97-AF65-F5344CB8AC3E}">
        <p14:creationId xmlns:p14="http://schemas.microsoft.com/office/powerpoint/2010/main" val="17874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Payment &amp; Attribution Workgroup</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4"/>
            <a:ext cx="7989752" cy="3897026"/>
          </a:xfrm>
        </p:spPr>
        <p:txBody>
          <a:bodyPr>
            <a:normAutofit/>
          </a:bodyPr>
          <a:lstStyle/>
          <a:p>
            <a:r>
              <a:rPr lang="en-US" sz="2200" dirty="0">
                <a:cs typeface="Calibri" panose="020F0502020204030204" pitchFamily="34" charset="0"/>
              </a:rPr>
              <a:t>Workgroup meetings held</a:t>
            </a:r>
          </a:p>
          <a:p>
            <a:pPr lvl="1"/>
            <a:r>
              <a:rPr lang="en-US" dirty="0">
                <a:cs typeface="Calibri" panose="020F0502020204030204" pitchFamily="34" charset="0"/>
              </a:rPr>
              <a:t>March 23, 2022</a:t>
            </a:r>
          </a:p>
          <a:p>
            <a:pPr lvl="1"/>
            <a:r>
              <a:rPr lang="en-US" dirty="0">
                <a:cs typeface="Calibri" panose="020F0502020204030204" pitchFamily="34" charset="0"/>
              </a:rPr>
              <a:t>April 7, 2022</a:t>
            </a:r>
          </a:p>
          <a:p>
            <a:r>
              <a:rPr lang="en-US" dirty="0">
                <a:cs typeface="Calibri" panose="020F0502020204030204" pitchFamily="34" charset="0"/>
              </a:rPr>
              <a:t>Upcoming workgroup meetings </a:t>
            </a:r>
          </a:p>
          <a:p>
            <a:pPr lvl="1"/>
            <a:r>
              <a:rPr lang="en-US" dirty="0">
                <a:cs typeface="Calibri" panose="020F0502020204030204" pitchFamily="34" charset="0"/>
              </a:rPr>
              <a:t>April 27, 2022</a:t>
            </a:r>
          </a:p>
          <a:p>
            <a:pPr lvl="1"/>
            <a:r>
              <a:rPr lang="en-US" dirty="0">
                <a:cs typeface="Calibri" panose="020F0502020204030204" pitchFamily="34" charset="0"/>
              </a:rPr>
              <a:t>May 11, 2022</a:t>
            </a:r>
          </a:p>
          <a:p>
            <a:r>
              <a:rPr lang="en-US" dirty="0">
                <a:cs typeface="Calibri" panose="020F0502020204030204" pitchFamily="34" charset="0"/>
              </a:rPr>
              <a:t>Develop PC Model design/parameter recommendations specific to         Delaware </a:t>
            </a:r>
          </a:p>
          <a:p>
            <a:r>
              <a:rPr lang="en-US" dirty="0">
                <a:cs typeface="Calibri" panose="020F0502020204030204" pitchFamily="34" charset="0"/>
              </a:rPr>
              <a:t>Constructive discussion from all members</a:t>
            </a:r>
          </a:p>
        </p:txBody>
      </p:sp>
    </p:spTree>
    <p:extLst>
      <p:ext uri="{BB962C8B-B14F-4D97-AF65-F5344CB8AC3E}">
        <p14:creationId xmlns:p14="http://schemas.microsoft.com/office/powerpoint/2010/main" val="1262334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p:txBody>
          <a:bodyPr/>
          <a:lstStyle/>
          <a:p>
            <a:r>
              <a:rPr lang="en-US" dirty="0"/>
              <a:t>Payment &amp; Attribution Workgroup – Initial PC MOdel Recommendations</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581192" y="2228004"/>
            <a:ext cx="7989752" cy="3795425"/>
          </a:xfrm>
        </p:spPr>
        <p:txBody>
          <a:bodyPr>
            <a:normAutofit fontScale="92500" lnSpcReduction="10000"/>
          </a:bodyPr>
          <a:lstStyle/>
          <a:p>
            <a:r>
              <a:rPr lang="en-US" dirty="0">
                <a:cs typeface="Calibri" panose="020F0502020204030204" pitchFamily="34" charset="0"/>
              </a:rPr>
              <a:t>Minimum patient panel size to participate in PC Model</a:t>
            </a:r>
          </a:p>
          <a:p>
            <a:pPr lvl="1"/>
            <a:r>
              <a:rPr lang="en-US" dirty="0">
                <a:cs typeface="Calibri" panose="020F0502020204030204" pitchFamily="34" charset="0"/>
              </a:rPr>
              <a:t>Minimum 250 attributed members</a:t>
            </a:r>
          </a:p>
          <a:p>
            <a:r>
              <a:rPr lang="en-US" dirty="0">
                <a:cs typeface="Calibri" panose="020F0502020204030204" pitchFamily="34" charset="0"/>
              </a:rPr>
              <a:t>Maximum patient panel size to participate in PC Model</a:t>
            </a:r>
          </a:p>
          <a:p>
            <a:pPr lvl="1"/>
            <a:r>
              <a:rPr lang="en-US" dirty="0">
                <a:cs typeface="Calibri" panose="020F0502020204030204" pitchFamily="34" charset="0"/>
              </a:rPr>
              <a:t>None</a:t>
            </a:r>
          </a:p>
          <a:p>
            <a:r>
              <a:rPr lang="en-US" dirty="0">
                <a:cs typeface="Calibri" panose="020F0502020204030204" pitchFamily="34" charset="0"/>
              </a:rPr>
              <a:t>Topics to be covered in future meetings</a:t>
            </a:r>
          </a:p>
          <a:p>
            <a:pPr lvl="1"/>
            <a:r>
              <a:rPr lang="en-US" dirty="0">
                <a:cs typeface="Calibri" panose="020F0502020204030204" pitchFamily="34" charset="0"/>
              </a:rPr>
              <a:t>Monthly payment rate (what’s included, methodology, frequency)</a:t>
            </a:r>
          </a:p>
          <a:p>
            <a:pPr lvl="1"/>
            <a:r>
              <a:rPr lang="en-US" dirty="0">
                <a:cs typeface="Calibri" panose="020F0502020204030204" pitchFamily="34" charset="0"/>
              </a:rPr>
              <a:t>Risk adjustment</a:t>
            </a:r>
          </a:p>
          <a:p>
            <a:pPr lvl="1"/>
            <a:r>
              <a:rPr lang="en-US" dirty="0">
                <a:cs typeface="Calibri" panose="020F0502020204030204" pitchFamily="34" charset="0"/>
              </a:rPr>
              <a:t>Other</a:t>
            </a:r>
          </a:p>
          <a:p>
            <a:r>
              <a:rPr lang="en-US" dirty="0">
                <a:cs typeface="Calibri" panose="020F0502020204030204" pitchFamily="34" charset="0"/>
              </a:rPr>
              <a:t>Finalize recommendations when all elements have been discussed and             evaluate the PC Model holistically</a:t>
            </a:r>
          </a:p>
          <a:p>
            <a:pPr lvl="1"/>
            <a:r>
              <a:rPr lang="en-US" dirty="0">
                <a:cs typeface="Calibri" panose="020F0502020204030204" pitchFamily="34" charset="0"/>
              </a:rPr>
              <a:t>Initial recommendations may be updated</a:t>
            </a:r>
          </a:p>
        </p:txBody>
      </p:sp>
    </p:spTree>
    <p:extLst>
      <p:ext uri="{BB962C8B-B14F-4D97-AF65-F5344CB8AC3E}">
        <p14:creationId xmlns:p14="http://schemas.microsoft.com/office/powerpoint/2010/main" val="1695510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4DB6-6B8C-4F07-87F8-1F0B434F7582}"/>
              </a:ext>
            </a:extLst>
          </p:cNvPr>
          <p:cNvSpPr>
            <a:spLocks noGrp="1"/>
          </p:cNvSpPr>
          <p:nvPr>
            <p:ph type="title"/>
          </p:nvPr>
        </p:nvSpPr>
        <p:spPr/>
        <p:txBody>
          <a:bodyPr/>
          <a:lstStyle/>
          <a:p>
            <a:r>
              <a:rPr lang="en-US" dirty="0"/>
              <a:t>Care coordination workgroup</a:t>
            </a:r>
          </a:p>
        </p:txBody>
      </p:sp>
      <p:sp>
        <p:nvSpPr>
          <p:cNvPr id="3" name="Content Placeholder 2">
            <a:extLst>
              <a:ext uri="{FF2B5EF4-FFF2-40B4-BE49-F238E27FC236}">
                <a16:creationId xmlns:a16="http://schemas.microsoft.com/office/drawing/2014/main" id="{96893D68-614C-4668-9F61-F02BAF5604EC}"/>
              </a:ext>
            </a:extLst>
          </p:cNvPr>
          <p:cNvSpPr>
            <a:spLocks noGrp="1"/>
          </p:cNvSpPr>
          <p:nvPr>
            <p:ph idx="1"/>
          </p:nvPr>
        </p:nvSpPr>
        <p:spPr/>
        <p:txBody>
          <a:bodyPr/>
          <a:lstStyle/>
          <a:p>
            <a:r>
              <a:rPr lang="en-US" dirty="0"/>
              <a:t>Dr. Nancy Fan</a:t>
            </a:r>
          </a:p>
          <a:p>
            <a:pPr>
              <a:buFont typeface="Wingdings" panose="05000000000000000000" pitchFamily="2" charset="2"/>
              <a:buChar char="Ø"/>
            </a:pPr>
            <a:r>
              <a:rPr lang="en-US" dirty="0"/>
              <a:t>First workgroup meeting: Thursday,  April 14</a:t>
            </a:r>
            <a:r>
              <a:rPr lang="en-US" baseline="30000" dirty="0"/>
              <a:t>th</a:t>
            </a:r>
            <a:r>
              <a:rPr lang="en-US" dirty="0"/>
              <a:t> from 4:00-5:30pm </a:t>
            </a:r>
          </a:p>
        </p:txBody>
      </p:sp>
    </p:spTree>
    <p:extLst>
      <p:ext uri="{BB962C8B-B14F-4D97-AF65-F5344CB8AC3E}">
        <p14:creationId xmlns:p14="http://schemas.microsoft.com/office/powerpoint/2010/main" val="3472543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95B3-C303-4899-B4EE-A6DF71BC4B9F}"/>
              </a:ext>
            </a:extLst>
          </p:cNvPr>
          <p:cNvSpPr>
            <a:spLocks noGrp="1"/>
          </p:cNvSpPr>
          <p:nvPr>
            <p:ph type="title"/>
          </p:nvPr>
        </p:nvSpPr>
        <p:spPr/>
        <p:txBody>
          <a:bodyPr/>
          <a:lstStyle/>
          <a:p>
            <a:r>
              <a:rPr lang="en-US" dirty="0"/>
              <a:t>Upcoming meetings</a:t>
            </a:r>
          </a:p>
        </p:txBody>
      </p:sp>
      <p:sp>
        <p:nvSpPr>
          <p:cNvPr id="3" name="Content Placeholder 2">
            <a:extLst>
              <a:ext uri="{FF2B5EF4-FFF2-40B4-BE49-F238E27FC236}">
                <a16:creationId xmlns:a16="http://schemas.microsoft.com/office/drawing/2014/main" id="{B9F6A73E-1415-4915-87C8-48B56F5B435B}"/>
              </a:ext>
            </a:extLst>
          </p:cNvPr>
          <p:cNvSpPr>
            <a:spLocks noGrp="1"/>
          </p:cNvSpPr>
          <p:nvPr>
            <p:ph idx="1"/>
          </p:nvPr>
        </p:nvSpPr>
        <p:spPr/>
        <p:txBody>
          <a:bodyPr>
            <a:normAutofit/>
          </a:bodyPr>
          <a:lstStyle/>
          <a:p>
            <a:r>
              <a:rPr lang="en-US" sz="2000" b="1" dirty="0"/>
              <a:t>PCRC Meeting</a:t>
            </a:r>
          </a:p>
          <a:p>
            <a:pPr>
              <a:buFont typeface="Wingdings" panose="05000000000000000000" pitchFamily="2" charset="2"/>
              <a:buChar char="Ø"/>
            </a:pPr>
            <a:r>
              <a:rPr lang="en-US" dirty="0"/>
              <a:t>Monday,  May 16</a:t>
            </a:r>
            <a:r>
              <a:rPr lang="en-US" baseline="30000" dirty="0"/>
              <a:t>th </a:t>
            </a:r>
            <a:r>
              <a:rPr lang="en-US" dirty="0"/>
              <a:t>from 4:00-6:00pm</a:t>
            </a:r>
          </a:p>
          <a:p>
            <a:r>
              <a:rPr lang="en-US" sz="2000" b="1" dirty="0"/>
              <a:t>Payment and Attribution Workgroup </a:t>
            </a:r>
          </a:p>
          <a:p>
            <a:pPr>
              <a:buFont typeface="Wingdings" panose="05000000000000000000" pitchFamily="2" charset="2"/>
              <a:buChar char="Ø"/>
            </a:pPr>
            <a:r>
              <a:rPr lang="en-US" dirty="0"/>
              <a:t>Wednesday,  April 27 – 2:00 – 3:30 pm </a:t>
            </a:r>
          </a:p>
          <a:p>
            <a:pPr>
              <a:buFont typeface="Wingdings" panose="05000000000000000000" pitchFamily="2" charset="2"/>
              <a:buChar char="Ø"/>
            </a:pPr>
            <a:r>
              <a:rPr lang="en-US" dirty="0"/>
              <a:t>Wednesday, May 11 – 2:00 – 3:30 pm</a:t>
            </a:r>
          </a:p>
          <a:p>
            <a:pPr>
              <a:buFont typeface="Wingdings" panose="05000000000000000000" pitchFamily="2" charset="2"/>
              <a:buChar char="§"/>
            </a:pPr>
            <a:r>
              <a:rPr lang="en-US" sz="2000" b="1" dirty="0"/>
              <a:t>Care Coordination Workgroup</a:t>
            </a:r>
          </a:p>
          <a:p>
            <a:pPr>
              <a:buFont typeface="Wingdings" panose="05000000000000000000" pitchFamily="2" charset="2"/>
              <a:buChar char="Ø"/>
            </a:pPr>
            <a:r>
              <a:rPr lang="en-US" dirty="0"/>
              <a:t>Thursday,  April 14</a:t>
            </a:r>
            <a:r>
              <a:rPr lang="en-US" baseline="30000" dirty="0"/>
              <a:t>th</a:t>
            </a:r>
            <a:r>
              <a:rPr lang="en-US" dirty="0"/>
              <a:t> from 4:00-5:30pm</a:t>
            </a:r>
          </a:p>
        </p:txBody>
      </p:sp>
    </p:spTree>
    <p:extLst>
      <p:ext uri="{BB962C8B-B14F-4D97-AF65-F5344CB8AC3E}">
        <p14:creationId xmlns:p14="http://schemas.microsoft.com/office/powerpoint/2010/main" val="2898198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F88F-A478-497C-BDD3-87A0EA203AA0}"/>
              </a:ext>
            </a:extLst>
          </p:cNvPr>
          <p:cNvSpPr>
            <a:spLocks noGrp="1"/>
          </p:cNvSpPr>
          <p:nvPr>
            <p:ph type="ctrTitle"/>
          </p:nvPr>
        </p:nvSpPr>
        <p:spPr>
          <a:xfrm>
            <a:off x="581192" y="990599"/>
            <a:ext cx="7989752" cy="1933575"/>
          </a:xfrm>
        </p:spPr>
        <p:txBody>
          <a:bodyPr/>
          <a:lstStyle/>
          <a:p>
            <a:pPr algn="ctr"/>
            <a:r>
              <a:rPr lang="en-US" dirty="0"/>
              <a:t>Public comment</a:t>
            </a:r>
          </a:p>
        </p:txBody>
      </p:sp>
    </p:spTree>
    <p:extLst>
      <p:ext uri="{BB962C8B-B14F-4D97-AF65-F5344CB8AC3E}">
        <p14:creationId xmlns:p14="http://schemas.microsoft.com/office/powerpoint/2010/main" val="3349170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0A64-C073-414C-80C0-9EDAA6053421}"/>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5B02B5D0-50CC-4ECF-BDB4-D7A10634432E}"/>
              </a:ext>
            </a:extLst>
          </p:cNvPr>
          <p:cNvSpPr>
            <a:spLocks noGrp="1"/>
          </p:cNvSpPr>
          <p:nvPr>
            <p:ph idx="1"/>
          </p:nvPr>
        </p:nvSpPr>
        <p:spPr/>
        <p:txBody>
          <a:bodyPr/>
          <a:lstStyle/>
          <a:p>
            <a:r>
              <a:rPr lang="en-US" sz="2000" dirty="0"/>
              <a:t>Department of Insurance: Office of Value-Based Health Care Delivery</a:t>
            </a:r>
          </a:p>
          <a:p>
            <a:pPr>
              <a:buFont typeface="Wingdings" panose="05000000000000000000" pitchFamily="2" charset="2"/>
              <a:buChar char="Ø"/>
            </a:pPr>
            <a:r>
              <a:rPr lang="en-US" dirty="0"/>
              <a:t>Mary Jo Condon- Update on SS1 for SB120 Regulations</a:t>
            </a:r>
          </a:p>
          <a:p>
            <a:endParaRPr lang="en-US" dirty="0"/>
          </a:p>
        </p:txBody>
      </p:sp>
    </p:spTree>
    <p:extLst>
      <p:ext uri="{BB962C8B-B14F-4D97-AF65-F5344CB8AC3E}">
        <p14:creationId xmlns:p14="http://schemas.microsoft.com/office/powerpoint/2010/main" val="388950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4097-6C3C-4003-AC9B-C8CC4D4FCCB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13A3BCA-C671-47A8-B107-1D72FED2B5DC}"/>
              </a:ext>
            </a:extLst>
          </p:cNvPr>
          <p:cNvPicPr>
            <a:picLocks noGrp="1" noChangeAspect="1"/>
          </p:cNvPicPr>
          <p:nvPr>
            <p:ph idx="1"/>
          </p:nvPr>
        </p:nvPicPr>
        <p:blipFill>
          <a:blip r:embed="rId2"/>
          <a:stretch>
            <a:fillRect/>
          </a:stretch>
        </p:blipFill>
        <p:spPr>
          <a:xfrm>
            <a:off x="0" y="382674"/>
            <a:ext cx="9144000" cy="5787852"/>
          </a:xfrm>
        </p:spPr>
      </p:pic>
    </p:spTree>
    <p:extLst>
      <p:ext uri="{BB962C8B-B14F-4D97-AF65-F5344CB8AC3E}">
        <p14:creationId xmlns:p14="http://schemas.microsoft.com/office/powerpoint/2010/main" val="342610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237E-A2FF-4D36-9ED0-02A8D1B27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E40124-19A5-4388-99A1-96C82C72BBA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26D9BFF-4A57-4FED-83B3-D59D5C762C24}"/>
              </a:ext>
            </a:extLst>
          </p:cNvPr>
          <p:cNvPicPr>
            <a:picLocks noChangeAspect="1"/>
          </p:cNvPicPr>
          <p:nvPr/>
        </p:nvPicPr>
        <p:blipFill>
          <a:blip r:embed="rId2"/>
          <a:stretch>
            <a:fillRect/>
          </a:stretch>
        </p:blipFill>
        <p:spPr>
          <a:xfrm>
            <a:off x="0" y="200025"/>
            <a:ext cx="9144000" cy="6524624"/>
          </a:xfrm>
          <a:prstGeom prst="rect">
            <a:avLst/>
          </a:prstGeom>
        </p:spPr>
      </p:pic>
    </p:spTree>
    <p:extLst>
      <p:ext uri="{BB962C8B-B14F-4D97-AF65-F5344CB8AC3E}">
        <p14:creationId xmlns:p14="http://schemas.microsoft.com/office/powerpoint/2010/main" val="258806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1A20-921F-4EA2-9867-080529C0B3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2BE5B8-D109-468D-AF50-CEF4FC56B41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73F736A-8B1D-43BB-961C-BDA2401DC0E5}"/>
              </a:ext>
            </a:extLst>
          </p:cNvPr>
          <p:cNvPicPr>
            <a:picLocks noChangeAspect="1"/>
          </p:cNvPicPr>
          <p:nvPr/>
        </p:nvPicPr>
        <p:blipFill>
          <a:blip r:embed="rId2"/>
          <a:stretch>
            <a:fillRect/>
          </a:stretch>
        </p:blipFill>
        <p:spPr>
          <a:xfrm>
            <a:off x="0" y="419100"/>
            <a:ext cx="9144000" cy="6013037"/>
          </a:xfrm>
          <a:prstGeom prst="rect">
            <a:avLst/>
          </a:prstGeom>
        </p:spPr>
      </p:pic>
    </p:spTree>
    <p:extLst>
      <p:ext uri="{BB962C8B-B14F-4D97-AF65-F5344CB8AC3E}">
        <p14:creationId xmlns:p14="http://schemas.microsoft.com/office/powerpoint/2010/main" val="274430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C980-28BA-449E-A207-A052F77A3C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449C44-BDDE-4EA5-A04A-F2886652448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C8CF803-6C24-4A6D-A110-31FE914F4793}"/>
              </a:ext>
            </a:extLst>
          </p:cNvPr>
          <p:cNvPicPr>
            <a:picLocks noChangeAspect="1"/>
          </p:cNvPicPr>
          <p:nvPr/>
        </p:nvPicPr>
        <p:blipFill>
          <a:blip r:embed="rId2"/>
          <a:stretch>
            <a:fillRect/>
          </a:stretch>
        </p:blipFill>
        <p:spPr>
          <a:xfrm>
            <a:off x="0" y="381000"/>
            <a:ext cx="9144000" cy="5620646"/>
          </a:xfrm>
          <a:prstGeom prst="rect">
            <a:avLst/>
          </a:prstGeom>
        </p:spPr>
      </p:pic>
    </p:spTree>
    <p:extLst>
      <p:ext uri="{BB962C8B-B14F-4D97-AF65-F5344CB8AC3E}">
        <p14:creationId xmlns:p14="http://schemas.microsoft.com/office/powerpoint/2010/main" val="2451849998"/>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xml><?xml version="1.0" encoding="utf-8"?>
<a:theme xmlns:a="http://schemas.openxmlformats.org/drawingml/2006/main" name="academynet_17898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666666"/>
      </a:dk2>
      <a:lt2>
        <a:srgbClr val="999683"/>
      </a:lt2>
      <a:accent1>
        <a:srgbClr val="CC0000"/>
      </a:accent1>
      <a:accent2>
        <a:srgbClr val="006699"/>
      </a:accent2>
      <a:accent3>
        <a:srgbClr val="FFFF00"/>
      </a:accent3>
      <a:accent4>
        <a:srgbClr val="00C8FF"/>
      </a:accent4>
      <a:accent5>
        <a:srgbClr val="FF9600"/>
      </a:accent5>
      <a:accent6>
        <a:srgbClr val="009933"/>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19857</TotalTime>
  <Words>2526</Words>
  <Application>Microsoft Office PowerPoint</Application>
  <PresentationFormat>On-screen Show (4:3)</PresentationFormat>
  <Paragraphs>246</Paragraphs>
  <Slides>48</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48</vt:i4>
      </vt:variant>
    </vt:vector>
  </HeadingPairs>
  <TitlesOfParts>
    <vt:vector size="61" baseType="lpstr">
      <vt:lpstr>Arial</vt:lpstr>
      <vt:lpstr>Calibri</vt:lpstr>
      <vt:lpstr>Gill Sans MT</vt:lpstr>
      <vt:lpstr>News Gothic MT</vt:lpstr>
      <vt:lpstr>Sabon-Roman</vt:lpstr>
      <vt:lpstr>Times New Roman</vt:lpstr>
      <vt:lpstr>Trebuchet MS</vt:lpstr>
      <vt:lpstr>Tw Cen MT</vt:lpstr>
      <vt:lpstr>Verdana</vt:lpstr>
      <vt:lpstr>Wingdings</vt:lpstr>
      <vt:lpstr>Wingdings 2</vt:lpstr>
      <vt:lpstr>Kara DHSS</vt:lpstr>
      <vt:lpstr>academynet_178987</vt:lpstr>
      <vt:lpstr>Primary care reform collaborative meeting</vt:lpstr>
      <vt:lpstr>Virtual meeting- housekeeping</vt:lpstr>
      <vt:lpstr>agenda</vt:lpstr>
      <vt:lpstr>Action item</vt:lpstr>
      <vt:lpstr>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Implementing High-Quality Primary Care Webinar Series:   Reforming Payment</vt:lpstr>
      <vt:lpstr>Committee Members</vt:lpstr>
      <vt:lpstr>Statement of Task</vt:lpstr>
      <vt:lpstr>An Updated Definition of Primary Care</vt:lpstr>
      <vt:lpstr>Primary Care as a Common Good</vt:lpstr>
      <vt:lpstr>5 Objectives for Achieving High-Quality Primary Care</vt:lpstr>
      <vt:lpstr>Spectrum of Physician Payment Models Activity-based vs fixed payment</vt:lpstr>
      <vt:lpstr>Visits vs Expenditures in Medical Care</vt:lpstr>
      <vt:lpstr>Primary Care Payment Today</vt:lpstr>
      <vt:lpstr>Objective 1: Payment</vt:lpstr>
      <vt:lpstr>Objective 1: Payment actions</vt:lpstr>
      <vt:lpstr>Objective 1: Payment actions continued</vt:lpstr>
      <vt:lpstr>Paying for Primary Care Teams to Care for People</vt:lpstr>
      <vt:lpstr>Primary Care Measures (Ch. 8)</vt:lpstr>
      <vt:lpstr>Primary Care Measures</vt:lpstr>
      <vt:lpstr>PowerPoint Presentation</vt:lpstr>
      <vt:lpstr>Primary Care Measures that Matter</vt:lpstr>
      <vt:lpstr>Objective 5: Accountability</vt:lpstr>
      <vt:lpstr>In Summary: Implementing High-Quality Primary Care</vt:lpstr>
      <vt:lpstr> Initiative to Strengthen Primary Health Care   February 2022</vt:lpstr>
      <vt:lpstr>PowerPoint Presentation</vt:lpstr>
      <vt:lpstr>Implementation</vt:lpstr>
      <vt:lpstr>More resources</vt:lpstr>
      <vt:lpstr>updates</vt:lpstr>
      <vt:lpstr>Payment &amp; Attribution Workgroup – Initial PC MOdel Recommendations</vt:lpstr>
      <vt:lpstr>Payment &amp; Attribution Workgroup</vt:lpstr>
      <vt:lpstr>Payment &amp; Attribution Workgroup – Initial PC MOdel Recommendations</vt:lpstr>
      <vt:lpstr>Care coordination workgroup</vt:lpstr>
      <vt:lpstr>Upcoming meetings</vt:lpstr>
      <vt:lpstr>Public comment</vt:lpstr>
      <vt:lpstr>PowerPoint Presentation</vt:lpstr>
    </vt:vector>
  </TitlesOfParts>
  <Company>Grizli777</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Hartos, Stephanie (DHSS)</cp:lastModifiedBy>
  <cp:revision>1506</cp:revision>
  <cp:lastPrinted>2018-11-13T18:44:06Z</cp:lastPrinted>
  <dcterms:created xsi:type="dcterms:W3CDTF">2016-04-11T17:51:25Z</dcterms:created>
  <dcterms:modified xsi:type="dcterms:W3CDTF">2022-04-11T13:57:53Z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