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0" r:id="rId5"/>
  </p:sldMasterIdLst>
  <p:notesMasterIdLst>
    <p:notesMasterId r:id="rId16"/>
  </p:notesMasterIdLst>
  <p:handoutMasterIdLst>
    <p:handoutMasterId r:id="rId17"/>
  </p:handoutMasterIdLst>
  <p:sldIdLst>
    <p:sldId id="394" r:id="rId6"/>
    <p:sldId id="374" r:id="rId7"/>
    <p:sldId id="375" r:id="rId8"/>
    <p:sldId id="395" r:id="rId9"/>
    <p:sldId id="397" r:id="rId10"/>
    <p:sldId id="398" r:id="rId11"/>
    <p:sldId id="399" r:id="rId12"/>
    <p:sldId id="400" r:id="rId13"/>
    <p:sldId id="401" r:id="rId14"/>
    <p:sldId id="38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0C5E1B-06DB-6637-48A5-D38BCB654764}" name="Mary Jo Condon" initials="MJC" userId="S::mcondon@freedmanhealthcare.com::e1863231-621d-4b76-9d3b-7714c30497f0" providerId="AD"/>
  <p188:author id="{E4E22031-2091-56CF-B1B3-B1A73CF1BB02}" name="Vinayak Sinha" initials="VS" userId="S::vsinha@freedmanhealthcare.com::436ff24d-0ffc-437e-9200-44891070db9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 Jo Condon" initials="MJC" lastIdx="10" clrIdx="0">
    <p:extLst>
      <p:ext uri="{19B8F6BF-5375-455C-9EA6-DF929625EA0E}">
        <p15:presenceInfo xmlns:p15="http://schemas.microsoft.com/office/powerpoint/2012/main" userId="S::mcondon@freedmanhealthcare.com::e1863231-621d-4b76-9d3b-7714c30497f0" providerId="AD"/>
      </p:ext>
    </p:extLst>
  </p:cmAuthor>
  <p:cmAuthor id="2" name="Vinayak Sinha" initials="VS" lastIdx="5" clrIdx="1">
    <p:extLst>
      <p:ext uri="{19B8F6BF-5375-455C-9EA6-DF929625EA0E}">
        <p15:presenceInfo xmlns:p15="http://schemas.microsoft.com/office/powerpoint/2012/main" userId="S-1-5-21-809434411-2252498337-1474787099-2152" providerId="AD"/>
      </p:ext>
    </p:extLst>
  </p:cmAuthor>
  <p:cmAuthor id="3" name="Jonathan Mathieu" initials="JM" lastIdx="1" clrIdx="2">
    <p:extLst>
      <p:ext uri="{19B8F6BF-5375-455C-9EA6-DF929625EA0E}">
        <p15:presenceInfo xmlns:p15="http://schemas.microsoft.com/office/powerpoint/2012/main" userId="S::jmathieu@freedmanhealthcare.com::c68741c4-773f-4c70-a5a2-902c6afa26bc" providerId="AD"/>
      </p:ext>
    </p:extLst>
  </p:cmAuthor>
  <p:cmAuthor id="4" name="Bledsoe, Roxanne" initials="BR" lastIdx="2" clrIdx="3">
    <p:extLst>
      <p:ext uri="{19B8F6BF-5375-455C-9EA6-DF929625EA0E}">
        <p15:presenceInfo xmlns:p15="http://schemas.microsoft.com/office/powerpoint/2012/main" userId="Bledsoe, Roxan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C0000"/>
    <a:srgbClr val="F7AB21"/>
    <a:srgbClr val="07327A"/>
    <a:srgbClr val="4BC1D2"/>
    <a:srgbClr val="2A69A2"/>
    <a:srgbClr val="ED7D31"/>
    <a:srgbClr val="5BBDDB"/>
    <a:srgbClr val="E6E6E6"/>
    <a:srgbClr val="0A3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6" autoAdjust="0"/>
    <p:restoredTop sz="94343" autoAdjust="0"/>
  </p:normalViewPr>
  <p:slideViewPr>
    <p:cSldViewPr snapToGrid="0">
      <p:cViewPr varScale="1">
        <p:scale>
          <a:sx n="40" d="100"/>
          <a:sy n="40" d="100"/>
        </p:scale>
        <p:origin x="11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44"/>
    </p:cViewPr>
  </p:sorterViewPr>
  <p:notesViewPr>
    <p:cSldViewPr snapToGrid="0">
      <p:cViewPr varScale="1">
        <p:scale>
          <a:sx n="88" d="100"/>
          <a:sy n="88" d="100"/>
        </p:scale>
        <p:origin x="29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8E1279-D211-4773-B53F-0110068D0E5B}" type="datetimeFigureOut">
              <a:rPr lang="en-US" smtClean="0"/>
              <a:t>6/14/2022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© 2015 Freedman HealthCare,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CDC9359-AE99-4C9C-997A-C04F295809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8178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602128-AAFC-4824-8AFA-1C404296AB0B}" type="datetimeFigureOut">
              <a:rPr lang="en-US" smtClean="0"/>
              <a:t>6/14/2022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© 2015 Freedman HealthCare,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9252B7-F259-4049-BC17-CADDE7C654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031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1DEEE8D-914B-4C0D-816D-91BD4E3976DB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99060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26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68B287-1F7F-43CC-8604-31A9A7D13B28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41C6-75BC-4360-B680-4A647707B81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850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4E642E9-EAE0-43DC-BDED-4C29057B439E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196" y="858393"/>
            <a:ext cx="1802131" cy="1838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568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2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09F-EA0E-4762-8385-6368984803F7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3" y="481203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922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BDCA-4F8E-4459-AFFC-FA56E427EC16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1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65B4-1FAB-4696-A976-27217CF4D446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2971800" cy="2865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762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7B7EA7-CC93-4F3E-A9BD-7991C6B1DDD0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376111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97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4D40-361B-4F8C-9E3F-1D0C891C9F40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2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97451B7-0141-4DDB-8D9B-EE53D90E06FF}" type="datetime1">
              <a:rPr lang="en-US" smtClean="0"/>
              <a:t>6/14/2022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DHSS Logo Red 3D"/>
          <p:cNvPicPr/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184" y="491549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262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anie.hartos@delaware.gov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AF38-CFEB-442E-B7D8-E57C2C9183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Primary care reform collaborative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8304C0-D4B1-40EF-9D01-EEA57A226F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349307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2F88F-A478-497C-BDD3-87A0EA203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990599"/>
            <a:ext cx="7989752" cy="1933575"/>
          </a:xfrm>
        </p:spPr>
        <p:txBody>
          <a:bodyPr/>
          <a:lstStyle/>
          <a:p>
            <a:pPr algn="ctr"/>
            <a:r>
              <a:rPr lang="en-US" dirty="0"/>
              <a:t>Public comment</a:t>
            </a:r>
          </a:p>
        </p:txBody>
      </p:sp>
    </p:spTree>
    <p:extLst>
      <p:ext uri="{BB962C8B-B14F-4D97-AF65-F5344CB8AC3E}">
        <p14:creationId xmlns:p14="http://schemas.microsoft.com/office/powerpoint/2010/main" val="334917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2AFC2-2B44-4555-9D6E-74048B3ED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meeting- 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9C617-E936-4FBA-B1F8-8735513ED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8210383" cy="3633047"/>
          </a:xfrm>
        </p:spPr>
        <p:txBody>
          <a:bodyPr/>
          <a:lstStyle/>
          <a:p>
            <a:pPr marL="310896" marR="0">
              <a:spcBef>
                <a:spcPts val="432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Public- please send your name, email contact, and organization affiliation (if       applicable) to </a:t>
            </a:r>
            <a:r>
              <a:rPr lang="en-US" sz="1800" dirty="0">
                <a:effectLst/>
                <a:ea typeface="Calibri" panose="020F0502020204030204" pitchFamily="34" charset="0"/>
                <a:hlinkClick r:id="rId2"/>
              </a:rPr>
              <a:t>stephanie.hartos@delaware</a:t>
            </a:r>
            <a:r>
              <a:rPr lang="en-US" sz="1800" dirty="0">
                <a:ea typeface="Calibri" panose="020F0502020204030204" pitchFamily="34" charset="0"/>
                <a:hlinkClick r:id="rId2"/>
              </a:rPr>
              <a:t>.gov</a:t>
            </a:r>
            <a:r>
              <a:rPr lang="en-US" sz="1800" dirty="0">
                <a:ea typeface="Calibri" panose="020F0502020204030204" pitchFamily="34" charset="0"/>
              </a:rPr>
              <a:t> or write in the meeting chat box.</a:t>
            </a:r>
          </a:p>
          <a:p>
            <a:pPr marL="4896" marR="0" indent="0">
              <a:spcBef>
                <a:spcPts val="432"/>
              </a:spcBef>
              <a:buNone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310896" marR="0">
              <a:spcBef>
                <a:spcPts val="432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Please keep your computer/phone on mute unless you are making a comment, and if you are not on visual, please identify yourself as well.</a:t>
            </a:r>
          </a:p>
          <a:p>
            <a:pPr marL="4896" marR="0" indent="0">
              <a:spcBef>
                <a:spcPts val="432"/>
              </a:spcBef>
              <a:buNone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310896" marR="0">
              <a:spcBef>
                <a:spcPts val="432"/>
              </a:spcBef>
            </a:pPr>
            <a:r>
              <a:rPr lang="en-US" sz="1800" dirty="0"/>
              <a:t>This meeting will be recorded for minutes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3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29D1A-4E9A-48B0-A06E-7F6279C69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03" y="511630"/>
            <a:ext cx="8107741" cy="1349828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F1C8-6D30-44AF-A792-B7998CE59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03" y="2086419"/>
            <a:ext cx="8232445" cy="4612332"/>
          </a:xfrm>
        </p:spPr>
        <p:txBody>
          <a:bodyPr>
            <a:normAutofit/>
          </a:bodyPr>
          <a:lstStyle/>
          <a:p>
            <a:r>
              <a:rPr lang="en-US" dirty="0">
                <a:cs typeface="Calibri" panose="020F0502020204030204" pitchFamily="34" charset="0"/>
              </a:rPr>
              <a:t>Call to Order</a:t>
            </a:r>
          </a:p>
          <a:p>
            <a:r>
              <a:rPr lang="en-US" dirty="0">
                <a:cs typeface="Calibri" panose="020F0502020204030204" pitchFamily="34" charset="0"/>
              </a:rPr>
              <a:t>Approval of May 2022 Meeting Minutes</a:t>
            </a:r>
          </a:p>
          <a:p>
            <a:r>
              <a:rPr lang="en-US" dirty="0">
                <a:cs typeface="Calibri" panose="020F0502020204030204" pitchFamily="34" charset="0"/>
              </a:rPr>
              <a:t>Update - Department of Insurance Office of  Value Based Health Care Delivery </a:t>
            </a:r>
          </a:p>
          <a:p>
            <a:r>
              <a:rPr lang="en-US" dirty="0">
                <a:cs typeface="Calibri" panose="020F0502020204030204" pitchFamily="34" charset="0"/>
              </a:rPr>
              <a:t>Presentation on Delaware’s Primary Care Delivery Model </a:t>
            </a:r>
          </a:p>
          <a:p>
            <a:r>
              <a:rPr lang="en-US" dirty="0">
                <a:cs typeface="Calibri" panose="020F0502020204030204" pitchFamily="34" charset="0"/>
              </a:rPr>
              <a:t>Discussion on Concepts of Advanced Primary Care Delivery</a:t>
            </a:r>
          </a:p>
          <a:p>
            <a:r>
              <a:rPr lang="en-US" dirty="0">
                <a:cs typeface="Calibri" panose="020F0502020204030204" pitchFamily="34" charset="0"/>
              </a:rPr>
              <a:t>Roundtable with Accountable Care Organizations</a:t>
            </a:r>
          </a:p>
          <a:p>
            <a:r>
              <a:rPr lang="en-US" dirty="0">
                <a:cs typeface="Calibri" panose="020F0502020204030204" pitchFamily="34" charset="0"/>
              </a:rPr>
              <a:t>PCRC Meeting Schedule</a:t>
            </a:r>
          </a:p>
          <a:p>
            <a:r>
              <a:rPr lang="en-US" dirty="0">
                <a:cs typeface="Calibri" panose="020F0502020204030204" pitchFamily="34" charset="0"/>
              </a:rPr>
              <a:t>Public Comment</a:t>
            </a:r>
          </a:p>
          <a:p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34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D769D-2189-42DE-A117-60E04B5FD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700E3-AED0-4C8C-9335-740DF6967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Department of Insurance</a:t>
            </a:r>
          </a:p>
          <a:p>
            <a:pPr lvl="1"/>
            <a:r>
              <a:rPr lang="en-US" sz="1800" dirty="0"/>
              <a:t>Office of  Value Based Health Care Delivery</a:t>
            </a:r>
          </a:p>
        </p:txBody>
      </p:sp>
    </p:spTree>
    <p:extLst>
      <p:ext uri="{BB962C8B-B14F-4D97-AF65-F5344CB8AC3E}">
        <p14:creationId xmlns:p14="http://schemas.microsoft.com/office/powerpoint/2010/main" val="3980615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30555-4D20-4B32-B938-326D33258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DELAWARE’S PRIMARY CARE DELIVERY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D305-AF12-422F-8E10-394C80D41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Presentation on Delaware’s Primary Care Delivery Model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/>
              <a:t>Fred Gibison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400" dirty="0"/>
              <a:t>Chair of the Payment and Attribution Workgroup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dirty="0"/>
              <a:t>Dr. Nancy Fan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400" dirty="0"/>
              <a:t>Chair of the Care Coordination Workgroup</a:t>
            </a:r>
          </a:p>
          <a:p>
            <a:pPr marL="324000" lvl="1" indent="0">
              <a:buNone/>
            </a:pPr>
            <a:r>
              <a:rPr lang="en-US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00484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7065C-6556-4A0B-948C-123E5FE78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of Advanced Primary Care Delivery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4D59CAD-518D-408E-8A85-DF1B109DDF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710" y="1854486"/>
            <a:ext cx="7303234" cy="500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37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3FF8-F115-481E-8D9E-F4D9080A7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of Advanced Primary Care Delivery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EBFBDD-D867-4D2A-8088-3920CE5521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9884" y="1873545"/>
            <a:ext cx="6370346" cy="457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882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FB7D9-3A59-4C9D-B3A1-3ED4ED96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ACCOUNTABLE CARE ORGANIZATIONS (ACO’S)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67058-9919-4315-9C1A-DA583743F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Roundtable with ACO’s</a:t>
            </a:r>
          </a:p>
          <a:p>
            <a:r>
              <a:rPr lang="en-US" dirty="0"/>
              <a:t>Tyler Blanchard, </a:t>
            </a:r>
            <a:r>
              <a:rPr lang="en-US" dirty="0" err="1"/>
              <a:t>Aledade</a:t>
            </a:r>
            <a:r>
              <a:rPr lang="en-US" dirty="0"/>
              <a:t> </a:t>
            </a:r>
          </a:p>
          <a:p>
            <a:r>
              <a:rPr lang="en-US" dirty="0"/>
              <a:t>Daniel Bair, Mercy Health</a:t>
            </a:r>
          </a:p>
          <a:p>
            <a:r>
              <a:rPr lang="en-US" dirty="0"/>
              <a:t>Daniel Elliott, Christiana Care</a:t>
            </a:r>
          </a:p>
          <a:p>
            <a:r>
              <a:rPr lang="en-US" dirty="0"/>
              <a:t>Anthony </a:t>
            </a:r>
            <a:r>
              <a:rPr lang="en-US" dirty="0" err="1"/>
              <a:t>Onugu</a:t>
            </a:r>
            <a:r>
              <a:rPr lang="en-US" dirty="0"/>
              <a:t>, United Medical LLC</a:t>
            </a:r>
          </a:p>
        </p:txBody>
      </p:sp>
    </p:spTree>
    <p:extLst>
      <p:ext uri="{BB962C8B-B14F-4D97-AF65-F5344CB8AC3E}">
        <p14:creationId xmlns:p14="http://schemas.microsoft.com/office/powerpoint/2010/main" val="4206566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5EDF-0C4F-47FB-B650-49DBADFC7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PCRC Meeting schedule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356FF-8B28-4837-9E8C-4196BD3D1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Discussion on the upcoming meeting schedule</a:t>
            </a:r>
          </a:p>
          <a:p>
            <a:pPr lvl="1"/>
            <a:r>
              <a:rPr lang="en-US" dirty="0"/>
              <a:t>Dr. Nancy Fan </a:t>
            </a:r>
          </a:p>
        </p:txBody>
      </p:sp>
    </p:spTree>
    <p:extLst>
      <p:ext uri="{BB962C8B-B14F-4D97-AF65-F5344CB8AC3E}">
        <p14:creationId xmlns:p14="http://schemas.microsoft.com/office/powerpoint/2010/main" val="2041138509"/>
      </p:ext>
    </p:extLst>
  </p:cSld>
  <p:clrMapOvr>
    <a:masterClrMapping/>
  </p:clrMapOvr>
</p:sld>
</file>

<file path=ppt/theme/theme1.xml><?xml version="1.0" encoding="utf-8"?>
<a:theme xmlns:a="http://schemas.openxmlformats.org/drawingml/2006/main" name="Kara DHSS">
  <a:themeElements>
    <a:clrScheme name="Custom 2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6F1F2E"/>
      </a:accent1>
      <a:accent2>
        <a:srgbClr val="48141E"/>
      </a:accent2>
      <a:accent3>
        <a:srgbClr val="66B1CE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ra DHSS" id="{F02942D3-ED83-4A43-9686-560F33F8BC63}" vid="{613DBA36-AC9A-4581-8C69-A590BFE5BA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 { C l i e n t N a m e } { B R E A K } { P r e s e n t a t i o n D a t e } { B R E A K } { P r e s e n t e r C o v e r T e x t B l o c k } < / P r e s e n t a t i o n O b j e c t T a g >  
 < / M M C O A _ O b j e c t T a g s > 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74A2729ADB4D41817B498CDA66B939" ma:contentTypeVersion="14" ma:contentTypeDescription="Create a new document." ma:contentTypeScope="" ma:versionID="cdc69d982b40212c1418cdf4fe41ef1e">
  <xsd:schema xmlns:xsd="http://www.w3.org/2001/XMLSchema" xmlns:xs="http://www.w3.org/2001/XMLSchema" xmlns:p="http://schemas.microsoft.com/office/2006/metadata/properties" xmlns:ns3="1f127128-5043-4294-9349-50e1091a444e" xmlns:ns4="2ca06632-3693-45b8-b1dd-7d5cacf12720" targetNamespace="http://schemas.microsoft.com/office/2006/metadata/properties" ma:root="true" ma:fieldsID="b5d1939f91d1a39773f59ed5e97eb9d3" ns3:_="" ns4:_="">
    <xsd:import namespace="1f127128-5043-4294-9349-50e1091a444e"/>
    <xsd:import namespace="2ca06632-3693-45b8-b1dd-7d5cacf1272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127128-5043-4294-9349-50e1091a444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06632-3693-45b8-b1dd-7d5cacf127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123641-DD3A-461F-98F1-8686FB69F7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4A977D-4842-4140-89F2-334128B82D5F}">
  <ds:schemaRefs>
    <ds:schemaRef ds:uri="2ca06632-3693-45b8-b1dd-7d5cacf12720"/>
    <ds:schemaRef ds:uri="1f127128-5043-4294-9349-50e1091a444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D39DF63-D74D-4908-8C6C-545FE16F3FC8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6E14720D-1BD3-4E3F-909E-287CA8E4DA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127128-5043-4294-9349-50e1091a444e"/>
    <ds:schemaRef ds:uri="2ca06632-3693-45b8-b1dd-7d5cacf12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47078</TotalTime>
  <Words>225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Gill Sans MT</vt:lpstr>
      <vt:lpstr>Wingdings</vt:lpstr>
      <vt:lpstr>Wingdings 2</vt:lpstr>
      <vt:lpstr>Kara DHSS</vt:lpstr>
      <vt:lpstr>Primary care reform collaborative </vt:lpstr>
      <vt:lpstr>Virtual meeting- housekeeping</vt:lpstr>
      <vt:lpstr>AGENDA</vt:lpstr>
      <vt:lpstr>UPDATES</vt:lpstr>
      <vt:lpstr>DELAWARE’S PRIMARY CARE DELIVERY MODEL</vt:lpstr>
      <vt:lpstr>Concepts of Advanced Primary Care Delivery</vt:lpstr>
      <vt:lpstr>Concepts of Advanced Primary Care Delivery</vt:lpstr>
      <vt:lpstr>ACCOUNTABLE CARE ORGANIZATIONS (ACO’S)</vt:lpstr>
      <vt:lpstr>PCRC Meeting schedule </vt:lpstr>
      <vt:lpstr>Public comment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Lianna Cohen</dc:creator>
  <cp:lastModifiedBy>Aysola, Karuna (DHSS)</cp:lastModifiedBy>
  <cp:revision>1204</cp:revision>
  <cp:lastPrinted>2021-12-22T13:45:39Z</cp:lastPrinted>
  <dcterms:created xsi:type="dcterms:W3CDTF">2015-01-23T15:42:03Z</dcterms:created>
  <dcterms:modified xsi:type="dcterms:W3CDTF">2022-06-14T16:23:31Z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f1469a-2c2a-4aee-b92b-090d4c5468ff_Enabled">
    <vt:lpwstr>true</vt:lpwstr>
  </property>
  <property fmtid="{D5CDD505-2E9C-101B-9397-08002B2CF9AE}" pid="3" name="MSIP_Label_38f1469a-2c2a-4aee-b92b-090d4c5468ff_SetDate">
    <vt:lpwstr>2022-04-03T17:33:51Z</vt:lpwstr>
  </property>
  <property fmtid="{D5CDD505-2E9C-101B-9397-08002B2CF9AE}" pid="4" name="MSIP_Label_38f1469a-2c2a-4aee-b92b-090d4c5468ff_Method">
    <vt:lpwstr>Standard</vt:lpwstr>
  </property>
  <property fmtid="{D5CDD505-2E9C-101B-9397-08002B2CF9AE}" pid="5" name="MSIP_Label_38f1469a-2c2a-4aee-b92b-090d4c5468ff_Name">
    <vt:lpwstr>Confidential - Unmarked</vt:lpwstr>
  </property>
  <property fmtid="{D5CDD505-2E9C-101B-9397-08002B2CF9AE}" pid="6" name="MSIP_Label_38f1469a-2c2a-4aee-b92b-090d4c5468ff_SiteId">
    <vt:lpwstr>2a6e6092-73e4-4752-b1a5-477a17f5056d</vt:lpwstr>
  </property>
  <property fmtid="{D5CDD505-2E9C-101B-9397-08002B2CF9AE}" pid="7" name="MSIP_Label_38f1469a-2c2a-4aee-b92b-090d4c5468ff_ActionId">
    <vt:lpwstr>2d9d2897-d544-4b0a-8264-50dda854a6c6</vt:lpwstr>
  </property>
  <property fmtid="{D5CDD505-2E9C-101B-9397-08002B2CF9AE}" pid="8" name="MSIP_Label_38f1469a-2c2a-4aee-b92b-090d4c5468ff_ContentBits">
    <vt:lpwstr>0</vt:lpwstr>
  </property>
  <property fmtid="{D5CDD505-2E9C-101B-9397-08002B2CF9AE}" pid="9" name="ContentTypeId">
    <vt:lpwstr>0x010100CC74A2729ADB4D41817B498CDA66B939</vt:lpwstr>
  </property>
</Properties>
</file>