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0" r:id="rId5"/>
    <p:sldMasterId id="2147483681" r:id="rId6"/>
    <p:sldMasterId id="2147483698" r:id="rId7"/>
    <p:sldMasterId id="2147483716" r:id="rId8"/>
    <p:sldMasterId id="2147483726" r:id="rId9"/>
  </p:sldMasterIdLst>
  <p:notesMasterIdLst>
    <p:notesMasterId r:id="rId59"/>
  </p:notesMasterIdLst>
  <p:handoutMasterIdLst>
    <p:handoutMasterId r:id="rId60"/>
  </p:handoutMasterIdLst>
  <p:sldIdLst>
    <p:sldId id="394" r:id="rId10"/>
    <p:sldId id="374" r:id="rId11"/>
    <p:sldId id="375" r:id="rId12"/>
    <p:sldId id="402" r:id="rId13"/>
    <p:sldId id="256" r:id="rId14"/>
    <p:sldId id="454" r:id="rId15"/>
    <p:sldId id="456" r:id="rId16"/>
    <p:sldId id="257" r:id="rId17"/>
    <p:sldId id="271" r:id="rId18"/>
    <p:sldId id="258" r:id="rId19"/>
    <p:sldId id="262" r:id="rId20"/>
    <p:sldId id="269" r:id="rId21"/>
    <p:sldId id="264" r:id="rId22"/>
    <p:sldId id="265" r:id="rId23"/>
    <p:sldId id="263" r:id="rId24"/>
    <p:sldId id="259" r:id="rId25"/>
    <p:sldId id="260" r:id="rId26"/>
    <p:sldId id="261" r:id="rId27"/>
    <p:sldId id="266" r:id="rId28"/>
    <p:sldId id="267" r:id="rId29"/>
    <p:sldId id="268" r:id="rId30"/>
    <p:sldId id="290" r:id="rId31"/>
    <p:sldId id="270" r:id="rId32"/>
    <p:sldId id="273" r:id="rId33"/>
    <p:sldId id="465" r:id="rId34"/>
    <p:sldId id="460" r:id="rId35"/>
    <p:sldId id="463" r:id="rId36"/>
    <p:sldId id="403" r:id="rId37"/>
    <p:sldId id="405" r:id="rId38"/>
    <p:sldId id="406" r:id="rId39"/>
    <p:sldId id="457" r:id="rId40"/>
    <p:sldId id="404" r:id="rId41"/>
    <p:sldId id="389" r:id="rId42"/>
    <p:sldId id="390" r:id="rId43"/>
    <p:sldId id="464" r:id="rId44"/>
    <p:sldId id="459" r:id="rId45"/>
    <p:sldId id="491" r:id="rId46"/>
    <p:sldId id="527" r:id="rId47"/>
    <p:sldId id="542" r:id="rId48"/>
    <p:sldId id="523" r:id="rId49"/>
    <p:sldId id="545" r:id="rId50"/>
    <p:sldId id="540" r:id="rId51"/>
    <p:sldId id="433" r:id="rId52"/>
    <p:sldId id="541" r:id="rId53"/>
    <p:sldId id="543" r:id="rId54"/>
    <p:sldId id="544" r:id="rId55"/>
    <p:sldId id="511" r:id="rId56"/>
    <p:sldId id="382" r:id="rId57"/>
    <p:sldId id="401" r:id="rId5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80C5E1B-06DB-6637-48A5-D38BCB654764}" name="Mary Jo Condon" initials="MJC" userId="S::mcondon@freedmanhealthcare.com::e1863231-621d-4b76-9d3b-7714c30497f0" providerId="AD"/>
  <p188:author id="{E4E22031-2091-56CF-B1B3-B1A73CF1BB02}" name="Vinayak Sinha" initials="VS" userId="S::vsinha@freedmanhealthcare.com::436ff24d-0ffc-437e-9200-44891070db9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y Jo Condon" initials="MJC" lastIdx="10" clrIdx="0">
    <p:extLst>
      <p:ext uri="{19B8F6BF-5375-455C-9EA6-DF929625EA0E}">
        <p15:presenceInfo xmlns:p15="http://schemas.microsoft.com/office/powerpoint/2012/main" userId="S::mcondon@freedmanhealthcare.com::e1863231-621d-4b76-9d3b-7714c30497f0" providerId="AD"/>
      </p:ext>
    </p:extLst>
  </p:cmAuthor>
  <p:cmAuthor id="2" name="Vinayak Sinha" initials="VS" lastIdx="5" clrIdx="1">
    <p:extLst>
      <p:ext uri="{19B8F6BF-5375-455C-9EA6-DF929625EA0E}">
        <p15:presenceInfo xmlns:p15="http://schemas.microsoft.com/office/powerpoint/2012/main" userId="S-1-5-21-809434411-2252498337-1474787099-2152" providerId="AD"/>
      </p:ext>
    </p:extLst>
  </p:cmAuthor>
  <p:cmAuthor id="3" name="Jonathan Mathieu" initials="JM" lastIdx="1" clrIdx="2">
    <p:extLst>
      <p:ext uri="{19B8F6BF-5375-455C-9EA6-DF929625EA0E}">
        <p15:presenceInfo xmlns:p15="http://schemas.microsoft.com/office/powerpoint/2012/main" userId="S::jmathieu@freedmanhealthcare.com::c68741c4-773f-4c70-a5a2-902c6afa26bc" providerId="AD"/>
      </p:ext>
    </p:extLst>
  </p:cmAuthor>
  <p:cmAuthor id="4" name="Bledsoe, Roxanne" initials="BR" lastIdx="2" clrIdx="3">
    <p:extLst>
      <p:ext uri="{19B8F6BF-5375-455C-9EA6-DF929625EA0E}">
        <p15:presenceInfo xmlns:p15="http://schemas.microsoft.com/office/powerpoint/2012/main" userId="Bledsoe, Rox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a:srgbClr val="CC0000"/>
    <a:srgbClr val="F7AB21"/>
    <a:srgbClr val="07327A"/>
    <a:srgbClr val="4BC1D2"/>
    <a:srgbClr val="2A69A2"/>
    <a:srgbClr val="ED7D31"/>
    <a:srgbClr val="5BBDDB"/>
    <a:srgbClr val="E6E6E6"/>
    <a:srgbClr val="0A35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06" autoAdjust="0"/>
    <p:restoredTop sz="94343" autoAdjust="0"/>
  </p:normalViewPr>
  <p:slideViewPr>
    <p:cSldViewPr snapToGrid="0">
      <p:cViewPr varScale="1">
        <p:scale>
          <a:sx n="40" d="100"/>
          <a:sy n="40" d="100"/>
        </p:scale>
        <p:origin x="1146" y="54"/>
      </p:cViewPr>
      <p:guideLst/>
    </p:cSldViewPr>
  </p:slideViewPr>
  <p:notesTextViewPr>
    <p:cViewPr>
      <p:scale>
        <a:sx n="1" d="1"/>
        <a:sy n="1" d="1"/>
      </p:scale>
      <p:origin x="0" y="0"/>
    </p:cViewPr>
  </p:notesTextViewPr>
  <p:sorterViewPr>
    <p:cViewPr varScale="1">
      <p:scale>
        <a:sx n="1" d="1"/>
        <a:sy n="1" d="1"/>
      </p:scale>
      <p:origin x="0" y="-2744"/>
    </p:cViewPr>
  </p:sorterViewPr>
  <p:notesViewPr>
    <p:cSldViewPr snapToGrid="0">
      <p:cViewPr varScale="1">
        <p:scale>
          <a:sx n="88" d="100"/>
          <a:sy n="88" d="100"/>
        </p:scale>
        <p:origin x="2964"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63"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microsoft.com/office/2018/10/relationships/authors" Target="authors.xml"/><Relationship Id="rId5" Type="http://schemas.openxmlformats.org/officeDocument/2006/relationships/slideMaster" Target="slideMasters/slideMaster1.xml"/><Relationship Id="rId61" Type="http://schemas.openxmlformats.org/officeDocument/2006/relationships/commentAuthors" Target="commentAuthor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heme" Target="theme/theme1.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notesMaster" Target="notesMasters/notesMaster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handoutMaster" Target="handoutMasters/handoutMaster1.xml"/><Relationship Id="rId65"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48E1279-D211-4773-B53F-0110068D0E5B}" type="datetimeFigureOut">
              <a:rPr lang="en-US" smtClean="0"/>
              <a:t>9/14/2022</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 2015 Freedman HealthCare, LLC</a:t>
            </a: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CDC9359-AE99-4C9C-997A-C04F29580913}" type="slidenum">
              <a:rPr lang="en-US" smtClean="0"/>
              <a:t>‹#›</a:t>
            </a:fld>
            <a:endParaRPr lang="en-US" dirty="0"/>
          </a:p>
        </p:txBody>
      </p:sp>
    </p:spTree>
    <p:extLst>
      <p:ext uri="{BB962C8B-B14F-4D97-AF65-F5344CB8AC3E}">
        <p14:creationId xmlns:p14="http://schemas.microsoft.com/office/powerpoint/2010/main" val="320138178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A602128-AAFC-4824-8AFA-1C404296AB0B}" type="datetimeFigureOut">
              <a:rPr lang="en-US" smtClean="0"/>
              <a:t>9/14/2022</a:t>
            </a:fld>
            <a:endParaRPr lang="en-US" dirty="0"/>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r>
              <a:rPr lang="en-US" dirty="0"/>
              <a:t>© 2015 Freedman HealthCare, LLC</a:t>
            </a: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69252B7-F259-4049-BC17-CADDE7C6546C}" type="slidenum">
              <a:rPr lang="en-US" smtClean="0"/>
              <a:t>‹#›</a:t>
            </a:fld>
            <a:endParaRPr lang="en-US" dirty="0"/>
          </a:p>
        </p:txBody>
      </p:sp>
    </p:spTree>
    <p:extLst>
      <p:ext uri="{BB962C8B-B14F-4D97-AF65-F5344CB8AC3E}">
        <p14:creationId xmlns:p14="http://schemas.microsoft.com/office/powerpoint/2010/main" val="154820314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 name="Google Shape;10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54301" lvl="0" indent="-128901" algn="l" rtl="0">
              <a:lnSpc>
                <a:spcPct val="100000"/>
              </a:lnSpc>
              <a:spcBef>
                <a:spcPts val="0"/>
              </a:spcBef>
              <a:spcAft>
                <a:spcPts val="0"/>
              </a:spcAft>
              <a:buClr>
                <a:schemeClr val="dk1"/>
              </a:buClr>
              <a:buSzPts val="1120"/>
              <a:buChar char="•"/>
            </a:pPr>
            <a:r>
              <a:rPr lang="en-US" sz="1100">
                <a:latin typeface="Arial"/>
                <a:ea typeface="Arial"/>
                <a:cs typeface="Arial"/>
                <a:sym typeface="Arial"/>
              </a:rPr>
              <a:t>Practices that partner with CTOs share their Care Management Fees in exchange for assistance</a:t>
            </a:r>
            <a:endParaRPr sz="110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a:p>
        </p:txBody>
      </p:sp>
      <p:sp>
        <p:nvSpPr>
          <p:cNvPr id="157" name="Google Shape;157;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74901b342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1274901b342_0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100"/>
          </a:p>
        </p:txBody>
      </p:sp>
      <p:sp>
        <p:nvSpPr>
          <p:cNvPr id="170" name="Google Shape;170;g1274901b342_0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474c132e91_0_342:notes"/>
          <p:cNvSpPr>
            <a:spLocks noGrp="1" noRot="1" noChangeAspect="1"/>
          </p:cNvSpPr>
          <p:nvPr>
            <p:ph type="sldImg" idx="2"/>
          </p:nvPr>
        </p:nvSpPr>
        <p:spPr>
          <a:xfrm>
            <a:off x="-12671425" y="9010650"/>
            <a:ext cx="32445325" cy="2433478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4" name="Google Shape;244;g1474c132e91_0_342:notes"/>
          <p:cNvSpPr txBox="1">
            <a:spLocks noGrp="1"/>
          </p:cNvSpPr>
          <p:nvPr>
            <p:ph type="body" idx="1"/>
          </p:nvPr>
        </p:nvSpPr>
        <p:spPr>
          <a:xfrm>
            <a:off x="709612" y="34698432"/>
            <a:ext cx="5683200" cy="28394400"/>
          </a:xfrm>
          <a:prstGeom prst="rect">
            <a:avLst/>
          </a:prstGeom>
          <a:noFill/>
          <a:ln>
            <a:noFill/>
          </a:ln>
        </p:spPr>
        <p:txBody>
          <a:bodyPr spcFirstLastPara="1" wrap="square" lIns="94225" tIns="47100" rIns="94225" bIns="471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45" name="Google Shape;245;g1474c132e91_0_342:notes"/>
          <p:cNvSpPr txBox="1"/>
          <p:nvPr/>
        </p:nvSpPr>
        <p:spPr>
          <a:xfrm>
            <a:off x="4022725" y="68482460"/>
            <a:ext cx="3078300" cy="3621900"/>
          </a:xfrm>
          <a:prstGeom prst="rect">
            <a:avLst/>
          </a:prstGeom>
          <a:noFill/>
          <a:ln>
            <a:noFill/>
          </a:ln>
        </p:spPr>
        <p:txBody>
          <a:bodyPr spcFirstLastPara="1" wrap="square" lIns="94225" tIns="47100" rIns="94225" bIns="471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148501b34f3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148501b34f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b="1"/>
              <a:t>Alice</a:t>
            </a:r>
            <a:endParaRPr b="1"/>
          </a:p>
          <a:p>
            <a:pPr marL="0" lvl="0" indent="0" algn="l" rtl="0">
              <a:spcBef>
                <a:spcPts val="0"/>
              </a:spcBef>
              <a:spcAft>
                <a:spcPts val="0"/>
              </a:spcAft>
              <a:buNone/>
            </a:pPr>
            <a:endParaRPr/>
          </a:p>
        </p:txBody>
      </p:sp>
      <p:sp>
        <p:nvSpPr>
          <p:cNvPr id="266" name="Google Shape;266;g148501b34f3_0_0:notes"/>
          <p:cNvSpPr txBox="1">
            <a:spLocks noGrp="1"/>
          </p:cNvSpPr>
          <p:nvPr>
            <p:ph type="sldNum" idx="12"/>
          </p:nvPr>
        </p:nvSpPr>
        <p:spPr>
          <a:xfrm>
            <a:off x="3884613" y="8685213"/>
            <a:ext cx="2971800" cy="459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2463040cb5_0_1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$26 PBPM</a:t>
            </a:r>
            <a:endParaRPr/>
          </a:p>
        </p:txBody>
      </p:sp>
      <p:sp>
        <p:nvSpPr>
          <p:cNvPr id="571" name="Google Shape;571;g12463040cb5_0_19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14afc221883_0_148:notes"/>
          <p:cNvSpPr txBox="1">
            <a:spLocks noGrp="1"/>
          </p:cNvSpPr>
          <p:nvPr>
            <p:ph type="body" idx="1"/>
          </p:nvPr>
        </p:nvSpPr>
        <p:spPr>
          <a:xfrm>
            <a:off x="685800" y="4400548"/>
            <a:ext cx="5486400" cy="3601200"/>
          </a:xfrm>
          <a:prstGeom prst="rect">
            <a:avLst/>
          </a:prstGeom>
          <a:noFill/>
          <a:ln>
            <a:noFill/>
          </a:ln>
        </p:spPr>
        <p:txBody>
          <a:bodyPr spcFirstLastPara="1" wrap="square" lIns="64825" tIns="32400" rIns="64825" bIns="32400" anchor="t" anchorCtr="0">
            <a:noAutofit/>
          </a:bodyPr>
          <a:lstStyle/>
          <a:p>
            <a:pPr marL="0" lvl="0" indent="0" algn="l" rtl="0">
              <a:lnSpc>
                <a:spcPct val="100000"/>
              </a:lnSpc>
              <a:spcBef>
                <a:spcPts val="0"/>
              </a:spcBef>
              <a:spcAft>
                <a:spcPts val="0"/>
              </a:spcAft>
              <a:buClr>
                <a:schemeClr val="dk1"/>
              </a:buClr>
              <a:buSzPts val="1000"/>
              <a:buFont typeface="Calibri"/>
              <a:buNone/>
            </a:pPr>
            <a:r>
              <a:rPr lang="en-US" b="1"/>
              <a:t>Chad</a:t>
            </a:r>
            <a:endParaRPr b="1"/>
          </a:p>
        </p:txBody>
      </p:sp>
      <p:sp>
        <p:nvSpPr>
          <p:cNvPr id="550" name="Google Shape;550;g14afc221883_0_148:notes"/>
          <p:cNvSpPr>
            <a:spLocks noGrp="1" noRot="1" noChangeAspect="1"/>
          </p:cNvSpPr>
          <p:nvPr>
            <p:ph type="sldImg" idx="2"/>
          </p:nvPr>
        </p:nvSpPr>
        <p:spPr>
          <a:xfrm>
            <a:off x="1373188" y="1143000"/>
            <a:ext cx="4111625"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 2015 Freedman HealthCare, LLC</a:t>
            </a:r>
            <a:endParaRPr lang="en-US" dirty="0"/>
          </a:p>
        </p:txBody>
      </p:sp>
      <p:sp>
        <p:nvSpPr>
          <p:cNvPr id="5" name="Slide Number Placeholder 4"/>
          <p:cNvSpPr>
            <a:spLocks noGrp="1"/>
          </p:cNvSpPr>
          <p:nvPr>
            <p:ph type="sldNum" sz="quarter" idx="5"/>
          </p:nvPr>
        </p:nvSpPr>
        <p:spPr/>
        <p:txBody>
          <a:bodyPr/>
          <a:lstStyle/>
          <a:p>
            <a:fld id="{169252B7-F259-4049-BC17-CADDE7C6546C}" type="slidenum">
              <a:rPr lang="en-US" smtClean="0"/>
              <a:t>29</a:t>
            </a:fld>
            <a:endParaRPr lang="en-US" dirty="0"/>
          </a:p>
        </p:txBody>
      </p:sp>
    </p:spTree>
    <p:extLst>
      <p:ext uri="{BB962C8B-B14F-4D97-AF65-F5344CB8AC3E}">
        <p14:creationId xmlns:p14="http://schemas.microsoft.com/office/powerpoint/2010/main" val="3722824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 2015 Freedman HealthCare, LLC</a:t>
            </a:r>
            <a:endParaRPr lang="en-US" dirty="0"/>
          </a:p>
        </p:txBody>
      </p:sp>
      <p:sp>
        <p:nvSpPr>
          <p:cNvPr id="5" name="Slide Number Placeholder 4"/>
          <p:cNvSpPr>
            <a:spLocks noGrp="1"/>
          </p:cNvSpPr>
          <p:nvPr>
            <p:ph type="sldNum" sz="quarter" idx="5"/>
          </p:nvPr>
        </p:nvSpPr>
        <p:spPr/>
        <p:txBody>
          <a:bodyPr/>
          <a:lstStyle/>
          <a:p>
            <a:fld id="{169252B7-F259-4049-BC17-CADDE7C6546C}" type="slidenum">
              <a:rPr lang="en-US" smtClean="0"/>
              <a:t>30</a:t>
            </a:fld>
            <a:endParaRPr lang="en-US" dirty="0"/>
          </a:p>
        </p:txBody>
      </p:sp>
    </p:spTree>
    <p:extLst>
      <p:ext uri="{BB962C8B-B14F-4D97-AF65-F5344CB8AC3E}">
        <p14:creationId xmlns:p14="http://schemas.microsoft.com/office/powerpoint/2010/main" val="430794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sz="2400" dirty="0"/>
          </a:p>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2015 Freedman HealthCare, LLC</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252B7-F259-4049-BC17-CADDE7C65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66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0" u="none" strike="noStrike" kern="1200" baseline="0" dirty="0">
                <a:solidFill>
                  <a:schemeClr val="tx1"/>
                </a:solidFill>
                <a:latin typeface="+mn-lt"/>
                <a:ea typeface="+mn-ea"/>
                <a:cs typeface="+mn-cs"/>
              </a:rPr>
              <a:t>2016 Survey</a:t>
            </a:r>
          </a:p>
          <a:p>
            <a:endParaRPr lang="en-US" sz="1100" b="0" i="0" u="none" strike="noStrike" kern="1200" baseline="0" dirty="0">
              <a:solidFill>
                <a:schemeClr val="tx1"/>
              </a:solidFill>
              <a:latin typeface="+mn-lt"/>
              <a:ea typeface="+mn-ea"/>
              <a:cs typeface="+mn-cs"/>
            </a:endParaRPr>
          </a:p>
          <a:p>
            <a:r>
              <a:rPr lang="en-US" sz="1100" b="0" i="0" u="none" strike="noStrike" kern="1200" baseline="0" dirty="0">
                <a:solidFill>
                  <a:schemeClr val="tx1"/>
                </a:solidFill>
                <a:latin typeface="+mn-lt"/>
                <a:ea typeface="+mn-ea"/>
                <a:cs typeface="+mn-cs"/>
              </a:rPr>
              <a:t> </a:t>
            </a:r>
            <a:r>
              <a:rPr lang="en-US" sz="1100" b="1" i="0" u="none" strike="noStrike" kern="1200" baseline="0" dirty="0">
                <a:solidFill>
                  <a:schemeClr val="tx1"/>
                </a:solidFill>
                <a:latin typeface="+mn-lt"/>
                <a:ea typeface="+mn-ea"/>
                <a:cs typeface="+mn-cs"/>
              </a:rPr>
              <a:t>RESPONSES FROM THE STATE OF MARYLAND </a:t>
            </a:r>
            <a:endParaRPr lang="en-US" sz="1100" b="0" i="0" u="none" strike="noStrike" kern="1200" baseline="0" dirty="0">
              <a:solidFill>
                <a:schemeClr val="tx1"/>
              </a:solidFill>
              <a:latin typeface="+mn-lt"/>
              <a:ea typeface="+mn-ea"/>
              <a:cs typeface="+mn-cs"/>
            </a:endParaRPr>
          </a:p>
          <a:p>
            <a:r>
              <a:rPr lang="en-US" sz="1100" b="0" i="0" u="none" strike="noStrike" kern="1200" baseline="0" dirty="0">
                <a:solidFill>
                  <a:schemeClr val="tx1"/>
                </a:solidFill>
                <a:latin typeface="+mn-lt"/>
                <a:ea typeface="+mn-ea"/>
                <a:cs typeface="+mn-cs"/>
              </a:rPr>
              <a:t>Following are responses from the state of Maryland to a national survey of physicians commissioned by The Physicians Foundation and conducted by Merritt Hawkins. Of 17,236 survey responses, 301 were from physicians in Maryland. Responses of Maryland physicians are compared to all survey responses. </a:t>
            </a:r>
            <a:endParaRPr lang="en-US" dirty="0"/>
          </a:p>
        </p:txBody>
      </p:sp>
    </p:spTree>
    <p:extLst>
      <p:ext uri="{BB962C8B-B14F-4D97-AF65-F5344CB8AC3E}">
        <p14:creationId xmlns:p14="http://schemas.microsoft.com/office/powerpoint/2010/main" val="6327014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2015 Freedman HealthCare, LLC</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252B7-F259-4049-BC17-CADDE7C65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9327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2015 Freedman HealthCare, LLC</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252B7-F259-4049-BC17-CADDE7C65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373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2015 Freedman HealthCare, LLC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252B7-F259-4049-BC17-CADDE7C65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818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2015 Freedman HealthCare, LLC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252B7-F259-4049-BC17-CADDE7C65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02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2015 Freedman HealthCare, LLC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252B7-F259-4049-BC17-CADDE7C65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4489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2015 Freedman HealthCare, LLC</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252B7-F259-4049-BC17-CADDE7C65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98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2015 Freedman HealthCare, LLC</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252B7-F259-4049-BC17-CADDE7C65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794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2015 Freedman HealthCare, LLC</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9252B7-F259-4049-BC17-CADDE7C654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6318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 name="Google Shape;11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7" name="Google Shape;187;p1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474c132e91_0_2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g1474c132e91_0_2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g1474c132e91_0_2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13</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474c132e91_0_2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1474c132e91_0_2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g1474c132e91_0_2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p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3" name="Google Shape;193;p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4400"/>
              <a:buFont typeface="Arial"/>
              <a:buNone/>
            </a:pPr>
            <a:r>
              <a:rPr lang="en-US" b="1"/>
              <a:t>already the nation's state-based largest advanced primary care program with more to come</a:t>
            </a:r>
            <a:endParaRPr/>
          </a:p>
        </p:txBody>
      </p:sp>
      <p:sp>
        <p:nvSpPr>
          <p:cNvPr id="142" name="Google Shape;142;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freedmanhealthcare.com/" TargetMode="External"/><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8091" y="3085765"/>
            <a:ext cx="8240108"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990600"/>
            <a:ext cx="7989752" cy="1504844"/>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2" y="2495444"/>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21DEEE8D-914B-4C0D-816D-91BD4E3976DB}" type="datetime1">
              <a:rPr lang="en-US" smtClean="0"/>
              <a:t>9/14/2022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8" name="Picture 7"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7557484" y="990600"/>
            <a:ext cx="1013460" cy="1036320"/>
          </a:xfrm>
          <a:prstGeom prst="rect">
            <a:avLst/>
          </a:prstGeom>
          <a:noFill/>
          <a:ln>
            <a:noFill/>
          </a:ln>
        </p:spPr>
      </p:pic>
    </p:spTree>
    <p:extLst>
      <p:ext uri="{BB962C8B-B14F-4D97-AF65-F5344CB8AC3E}">
        <p14:creationId xmlns:p14="http://schemas.microsoft.com/office/powerpoint/2010/main" val="2841264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p:cSld name="1_Title Slide">
    <p:spTree>
      <p:nvGrpSpPr>
        <p:cNvPr id="1" name="Shape 14"/>
        <p:cNvGrpSpPr/>
        <p:nvPr/>
      </p:nvGrpSpPr>
      <p:grpSpPr>
        <a:xfrm>
          <a:off x="0" y="0"/>
          <a:ext cx="0" cy="0"/>
          <a:chOff x="0" y="0"/>
          <a:chExt cx="0" cy="0"/>
        </a:xfrm>
      </p:grpSpPr>
      <p:pic>
        <p:nvPicPr>
          <p:cNvPr id="15" name="Google Shape;15;p64"/>
          <p:cNvPicPr preferRelativeResize="0"/>
          <p:nvPr/>
        </p:nvPicPr>
        <p:blipFill rotWithShape="1">
          <a:blip r:embed="rId2">
            <a:alphaModFix/>
          </a:blip>
          <a:srcRect l="2172" r="1401"/>
          <a:stretch/>
        </p:blipFill>
        <p:spPr>
          <a:xfrm>
            <a:off x="0" y="-314075"/>
            <a:ext cx="9144000" cy="7486149"/>
          </a:xfrm>
          <a:prstGeom prst="rect">
            <a:avLst/>
          </a:prstGeom>
          <a:noFill/>
          <a:ln>
            <a:noFill/>
          </a:ln>
        </p:spPr>
      </p:pic>
      <p:sp>
        <p:nvSpPr>
          <p:cNvPr id="16" name="Google Shape;16;p64"/>
          <p:cNvSpPr/>
          <p:nvPr/>
        </p:nvSpPr>
        <p:spPr>
          <a:xfrm>
            <a:off x="0" y="1705296"/>
            <a:ext cx="9144000" cy="4268835"/>
          </a:xfrm>
          <a:prstGeom prst="rect">
            <a:avLst/>
          </a:prstGeom>
          <a:solidFill>
            <a:schemeClr val="lt1">
              <a:alpha val="7098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17" name="Google Shape;17;p64"/>
          <p:cNvPicPr preferRelativeResize="0"/>
          <p:nvPr/>
        </p:nvPicPr>
        <p:blipFill rotWithShape="1">
          <a:blip r:embed="rId3">
            <a:alphaModFix/>
          </a:blip>
          <a:srcRect t="94261"/>
          <a:stretch/>
        </p:blipFill>
        <p:spPr>
          <a:xfrm>
            <a:off x="-458" y="1701110"/>
            <a:ext cx="9143999" cy="105420"/>
          </a:xfrm>
          <a:prstGeom prst="rect">
            <a:avLst/>
          </a:prstGeom>
          <a:noFill/>
          <a:ln>
            <a:noFill/>
          </a:ln>
        </p:spPr>
      </p:pic>
      <p:pic>
        <p:nvPicPr>
          <p:cNvPr id="18" name="Google Shape;18;p64"/>
          <p:cNvPicPr preferRelativeResize="0"/>
          <p:nvPr/>
        </p:nvPicPr>
        <p:blipFill rotWithShape="1">
          <a:blip r:embed="rId4">
            <a:alphaModFix/>
          </a:blip>
          <a:srcRect b="96281"/>
          <a:stretch/>
        </p:blipFill>
        <p:spPr>
          <a:xfrm>
            <a:off x="-459" y="5953811"/>
            <a:ext cx="9143999" cy="60959"/>
          </a:xfrm>
          <a:prstGeom prst="rect">
            <a:avLst/>
          </a:prstGeom>
          <a:noFill/>
          <a:ln>
            <a:noFill/>
          </a:ln>
        </p:spPr>
      </p:pic>
      <p:sp>
        <p:nvSpPr>
          <p:cNvPr id="19" name="Google Shape;19;p64"/>
          <p:cNvSpPr/>
          <p:nvPr/>
        </p:nvSpPr>
        <p:spPr>
          <a:xfrm>
            <a:off x="-459" y="1806530"/>
            <a:ext cx="9144460" cy="414728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 name="Google Shape;20;p64"/>
          <p:cNvSpPr txBox="1">
            <a:spLocks noGrp="1"/>
          </p:cNvSpPr>
          <p:nvPr>
            <p:ph type="ctrTitle"/>
          </p:nvPr>
        </p:nvSpPr>
        <p:spPr>
          <a:xfrm>
            <a:off x="1142771" y="2645488"/>
            <a:ext cx="6858000" cy="1338567"/>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000"/>
              <a:buFont typeface="Calibri"/>
              <a:buNone/>
              <a:defRPr sz="3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4"/>
          <p:cNvSpPr txBox="1">
            <a:spLocks noGrp="1"/>
          </p:cNvSpPr>
          <p:nvPr>
            <p:ph type="subTitle" idx="1"/>
          </p:nvPr>
        </p:nvSpPr>
        <p:spPr>
          <a:xfrm>
            <a:off x="1143000" y="4210379"/>
            <a:ext cx="6858000" cy="387626"/>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rgbClr val="C40E3E"/>
              </a:buClr>
              <a:buSzPts val="2400"/>
              <a:buNone/>
              <a:defRPr sz="1800" b="1">
                <a:solidFill>
                  <a:srgbClr val="C40E3E"/>
                </a:solidFill>
                <a:latin typeface="Calibri"/>
                <a:ea typeface="Calibri"/>
                <a:cs typeface="Calibri"/>
                <a:sym typeface="Calibri"/>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2" name="Google Shape;22;p64"/>
          <p:cNvSpPr txBox="1">
            <a:spLocks noGrp="1"/>
          </p:cNvSpPr>
          <p:nvPr>
            <p:ph type="body" idx="2"/>
          </p:nvPr>
        </p:nvSpPr>
        <p:spPr>
          <a:xfrm>
            <a:off x="1143000" y="4777463"/>
            <a:ext cx="6858000" cy="366713"/>
          </a:xfrm>
          <a:prstGeom prst="rect">
            <a:avLst/>
          </a:prstGeom>
          <a:noFill/>
          <a:ln>
            <a:noFill/>
          </a:ln>
        </p:spPr>
        <p:txBody>
          <a:bodyPr spcFirstLastPara="1" wrap="square" lIns="91425" tIns="45700" rIns="91425" bIns="45700" anchor="t" anchorCtr="0">
            <a:noAutofit/>
          </a:bodyPr>
          <a:lstStyle>
            <a:lvl1pPr marL="342900" lvl="0" indent="-171450" algn="ctr">
              <a:lnSpc>
                <a:spcPct val="90000"/>
              </a:lnSpc>
              <a:spcBef>
                <a:spcPts val="750"/>
              </a:spcBef>
              <a:spcAft>
                <a:spcPts val="0"/>
              </a:spcAft>
              <a:buClr>
                <a:srgbClr val="C40E3E"/>
              </a:buClr>
              <a:buSzPts val="2400"/>
              <a:buNone/>
              <a:defRPr sz="1800">
                <a:solidFill>
                  <a:srgbClr val="C40E3E"/>
                </a:solidFill>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23" name="Google Shape;23;p64"/>
          <p:cNvPicPr preferRelativeResize="0"/>
          <p:nvPr/>
        </p:nvPicPr>
        <p:blipFill rotWithShape="1">
          <a:blip r:embed="rId5">
            <a:alphaModFix/>
          </a:blip>
          <a:srcRect/>
          <a:stretch/>
        </p:blipFill>
        <p:spPr>
          <a:xfrm>
            <a:off x="3957807" y="266297"/>
            <a:ext cx="1227468" cy="1321651"/>
          </a:xfrm>
          <a:prstGeom prst="rect">
            <a:avLst/>
          </a:prstGeom>
          <a:noFill/>
          <a:ln>
            <a:noFill/>
          </a:ln>
        </p:spPr>
      </p:pic>
    </p:spTree>
    <p:extLst>
      <p:ext uri="{BB962C8B-B14F-4D97-AF65-F5344CB8AC3E}">
        <p14:creationId xmlns:p14="http://schemas.microsoft.com/office/powerpoint/2010/main" val="87326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pic>
        <p:nvPicPr>
          <p:cNvPr id="15" name="Google Shape;15;p64"/>
          <p:cNvPicPr preferRelativeResize="0"/>
          <p:nvPr/>
        </p:nvPicPr>
        <p:blipFill rotWithShape="1">
          <a:blip r:embed="rId2">
            <a:alphaModFix/>
          </a:blip>
          <a:srcRect l="2172" r="1401"/>
          <a:stretch/>
        </p:blipFill>
        <p:spPr>
          <a:xfrm>
            <a:off x="0" y="-314075"/>
            <a:ext cx="9144000" cy="7486149"/>
          </a:xfrm>
          <a:prstGeom prst="rect">
            <a:avLst/>
          </a:prstGeom>
          <a:noFill/>
          <a:ln>
            <a:noFill/>
          </a:ln>
        </p:spPr>
      </p:pic>
      <p:sp>
        <p:nvSpPr>
          <p:cNvPr id="16" name="Google Shape;16;p64"/>
          <p:cNvSpPr/>
          <p:nvPr/>
        </p:nvSpPr>
        <p:spPr>
          <a:xfrm>
            <a:off x="0" y="1705296"/>
            <a:ext cx="9144000" cy="4268835"/>
          </a:xfrm>
          <a:prstGeom prst="rect">
            <a:avLst/>
          </a:prstGeom>
          <a:solidFill>
            <a:schemeClr val="lt1">
              <a:alpha val="70980"/>
            </a:schemeClr>
          </a:solidFill>
          <a:ln>
            <a:noFill/>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17" name="Google Shape;17;p64"/>
          <p:cNvPicPr preferRelativeResize="0"/>
          <p:nvPr/>
        </p:nvPicPr>
        <p:blipFill rotWithShape="1">
          <a:blip r:embed="rId3">
            <a:alphaModFix/>
          </a:blip>
          <a:srcRect t="94261"/>
          <a:stretch/>
        </p:blipFill>
        <p:spPr>
          <a:xfrm>
            <a:off x="-458" y="1701110"/>
            <a:ext cx="9143999" cy="105420"/>
          </a:xfrm>
          <a:prstGeom prst="rect">
            <a:avLst/>
          </a:prstGeom>
          <a:noFill/>
          <a:ln>
            <a:noFill/>
          </a:ln>
        </p:spPr>
      </p:pic>
      <p:pic>
        <p:nvPicPr>
          <p:cNvPr id="18" name="Google Shape;18;p64"/>
          <p:cNvPicPr preferRelativeResize="0"/>
          <p:nvPr/>
        </p:nvPicPr>
        <p:blipFill rotWithShape="1">
          <a:blip r:embed="rId4">
            <a:alphaModFix/>
          </a:blip>
          <a:srcRect b="96281"/>
          <a:stretch/>
        </p:blipFill>
        <p:spPr>
          <a:xfrm>
            <a:off x="-459" y="5953811"/>
            <a:ext cx="9143999" cy="60959"/>
          </a:xfrm>
          <a:prstGeom prst="rect">
            <a:avLst/>
          </a:prstGeom>
          <a:noFill/>
          <a:ln>
            <a:noFill/>
          </a:ln>
        </p:spPr>
      </p:pic>
      <p:sp>
        <p:nvSpPr>
          <p:cNvPr id="19" name="Google Shape;19;p64"/>
          <p:cNvSpPr/>
          <p:nvPr/>
        </p:nvSpPr>
        <p:spPr>
          <a:xfrm>
            <a:off x="-459" y="1806530"/>
            <a:ext cx="9144460" cy="414728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sp>
        <p:nvSpPr>
          <p:cNvPr id="20" name="Google Shape;20;p64"/>
          <p:cNvSpPr txBox="1">
            <a:spLocks noGrp="1"/>
          </p:cNvSpPr>
          <p:nvPr>
            <p:ph type="ctrTitle"/>
          </p:nvPr>
        </p:nvSpPr>
        <p:spPr>
          <a:xfrm>
            <a:off x="1142771" y="2645488"/>
            <a:ext cx="6858000" cy="1338567"/>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000"/>
              <a:buFont typeface="Calibri"/>
              <a:buNone/>
              <a:defRPr sz="30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64"/>
          <p:cNvSpPr txBox="1">
            <a:spLocks noGrp="1"/>
          </p:cNvSpPr>
          <p:nvPr>
            <p:ph type="subTitle" idx="1"/>
          </p:nvPr>
        </p:nvSpPr>
        <p:spPr>
          <a:xfrm>
            <a:off x="1143000" y="4210379"/>
            <a:ext cx="6858000" cy="387626"/>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rgbClr val="C40E3E"/>
              </a:buClr>
              <a:buSzPts val="2400"/>
              <a:buNone/>
              <a:defRPr sz="1800" b="1">
                <a:solidFill>
                  <a:srgbClr val="C40E3E"/>
                </a:solidFill>
                <a:latin typeface="Calibri"/>
                <a:ea typeface="Calibri"/>
                <a:cs typeface="Calibri"/>
                <a:sym typeface="Calibri"/>
              </a:defRPr>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22" name="Google Shape;22;p64"/>
          <p:cNvSpPr txBox="1">
            <a:spLocks noGrp="1"/>
          </p:cNvSpPr>
          <p:nvPr>
            <p:ph type="body" idx="2"/>
          </p:nvPr>
        </p:nvSpPr>
        <p:spPr>
          <a:xfrm>
            <a:off x="1143000" y="4777463"/>
            <a:ext cx="6858000" cy="366713"/>
          </a:xfrm>
          <a:prstGeom prst="rect">
            <a:avLst/>
          </a:prstGeom>
          <a:noFill/>
          <a:ln>
            <a:noFill/>
          </a:ln>
        </p:spPr>
        <p:txBody>
          <a:bodyPr spcFirstLastPara="1" wrap="square" lIns="91425" tIns="45700" rIns="91425" bIns="45700" anchor="t" anchorCtr="0">
            <a:noAutofit/>
          </a:bodyPr>
          <a:lstStyle>
            <a:lvl1pPr marL="342900" lvl="0" indent="-171450" algn="ctr">
              <a:lnSpc>
                <a:spcPct val="90000"/>
              </a:lnSpc>
              <a:spcBef>
                <a:spcPts val="750"/>
              </a:spcBef>
              <a:spcAft>
                <a:spcPts val="0"/>
              </a:spcAft>
              <a:buClr>
                <a:srgbClr val="C40E3E"/>
              </a:buClr>
              <a:buSzPts val="2400"/>
              <a:buNone/>
              <a:defRPr sz="1800">
                <a:solidFill>
                  <a:srgbClr val="C40E3E"/>
                </a:solidFill>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pic>
        <p:nvPicPr>
          <p:cNvPr id="23" name="Google Shape;23;p64"/>
          <p:cNvPicPr preferRelativeResize="0"/>
          <p:nvPr/>
        </p:nvPicPr>
        <p:blipFill rotWithShape="1">
          <a:blip r:embed="rId5">
            <a:alphaModFix/>
          </a:blip>
          <a:srcRect/>
          <a:stretch/>
        </p:blipFill>
        <p:spPr>
          <a:xfrm>
            <a:off x="3957807" y="266297"/>
            <a:ext cx="1227468" cy="1321651"/>
          </a:xfrm>
          <a:prstGeom prst="rect">
            <a:avLst/>
          </a:prstGeom>
          <a:noFill/>
          <a:ln>
            <a:noFill/>
          </a:ln>
        </p:spPr>
      </p:pic>
    </p:spTree>
    <p:extLst>
      <p:ext uri="{BB962C8B-B14F-4D97-AF65-F5344CB8AC3E}">
        <p14:creationId xmlns:p14="http://schemas.microsoft.com/office/powerpoint/2010/main" val="42093310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andard">
  <p:cSld name="Standard">
    <p:spTree>
      <p:nvGrpSpPr>
        <p:cNvPr id="1" name="Shape 24"/>
        <p:cNvGrpSpPr/>
        <p:nvPr/>
      </p:nvGrpSpPr>
      <p:grpSpPr>
        <a:xfrm>
          <a:off x="0" y="0"/>
          <a:ext cx="0" cy="0"/>
          <a:chOff x="0" y="0"/>
          <a:chExt cx="0" cy="0"/>
        </a:xfrm>
      </p:grpSpPr>
      <p:sp>
        <p:nvSpPr>
          <p:cNvPr id="25" name="Google Shape;25;p65"/>
          <p:cNvSpPr txBox="1">
            <a:spLocks noGrp="1"/>
          </p:cNvSpPr>
          <p:nvPr>
            <p:ph type="title"/>
          </p:nvPr>
        </p:nvSpPr>
        <p:spPr>
          <a:xfrm>
            <a:off x="628650" y="596350"/>
            <a:ext cx="7886700" cy="9949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4400"/>
              <a:buFont typeface="Calibri"/>
              <a:buNone/>
              <a:defRPr sz="33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65"/>
          <p:cNvSpPr txBox="1">
            <a:spLocks noGrp="1"/>
          </p:cNvSpPr>
          <p:nvPr>
            <p:ph type="body" idx="1"/>
          </p:nvPr>
        </p:nvSpPr>
        <p:spPr>
          <a:xfrm>
            <a:off x="961611" y="1825625"/>
            <a:ext cx="7553739" cy="4351338"/>
          </a:xfrm>
          <a:prstGeom prst="rect">
            <a:avLst/>
          </a:prstGeom>
          <a:noFill/>
          <a:ln>
            <a:noFill/>
          </a:ln>
        </p:spPr>
        <p:txBody>
          <a:bodyPr spcFirstLastPara="1" wrap="square" lIns="91425" tIns="45700" rIns="91425" bIns="45700" anchor="t" anchorCtr="0">
            <a:noAutofit/>
          </a:bodyPr>
          <a:lstStyle>
            <a:lvl1pPr marL="342900" lvl="0" indent="-304800" algn="l">
              <a:lnSpc>
                <a:spcPct val="90000"/>
              </a:lnSpc>
              <a:spcBef>
                <a:spcPts val="750"/>
              </a:spcBef>
              <a:spcAft>
                <a:spcPts val="0"/>
              </a:spcAft>
              <a:buClr>
                <a:srgbClr val="262626"/>
              </a:buClr>
              <a:buSzPts val="2800"/>
              <a:buChar char="•"/>
              <a:defRPr sz="2100">
                <a:solidFill>
                  <a:srgbClr val="262626"/>
                </a:solidFill>
              </a:defRPr>
            </a:lvl1pPr>
            <a:lvl2pPr marL="685800" lvl="1" indent="-285750" algn="l">
              <a:lnSpc>
                <a:spcPct val="90000"/>
              </a:lnSpc>
              <a:spcBef>
                <a:spcPts val="375"/>
              </a:spcBef>
              <a:spcAft>
                <a:spcPts val="0"/>
              </a:spcAft>
              <a:buClr>
                <a:srgbClr val="262626"/>
              </a:buClr>
              <a:buSzPts val="2400"/>
              <a:buChar char="•"/>
              <a:defRPr sz="1800">
                <a:solidFill>
                  <a:srgbClr val="262626"/>
                </a:solidFill>
              </a:defRPr>
            </a:lvl2pPr>
            <a:lvl3pPr marL="1028700" lvl="2" indent="-285750" algn="l">
              <a:lnSpc>
                <a:spcPct val="90000"/>
              </a:lnSpc>
              <a:spcBef>
                <a:spcPts val="375"/>
              </a:spcBef>
              <a:spcAft>
                <a:spcPts val="0"/>
              </a:spcAft>
              <a:buClr>
                <a:srgbClr val="262626"/>
              </a:buClr>
              <a:buSzPts val="2400"/>
              <a:buChar char="•"/>
              <a:defRPr sz="1800">
                <a:solidFill>
                  <a:srgbClr val="262626"/>
                </a:solidFill>
              </a:defRPr>
            </a:lvl3pPr>
            <a:lvl4pPr marL="1371600" lvl="3" indent="-285750" algn="l">
              <a:lnSpc>
                <a:spcPct val="90000"/>
              </a:lnSpc>
              <a:spcBef>
                <a:spcPts val="375"/>
              </a:spcBef>
              <a:spcAft>
                <a:spcPts val="0"/>
              </a:spcAft>
              <a:buClr>
                <a:srgbClr val="262626"/>
              </a:buClr>
              <a:buSzPts val="2400"/>
              <a:buChar char="•"/>
              <a:defRPr sz="1800">
                <a:solidFill>
                  <a:srgbClr val="262626"/>
                </a:solidFill>
              </a:defRPr>
            </a:lvl4pPr>
            <a:lvl5pPr marL="1714500" lvl="4" indent="-285750" algn="l">
              <a:lnSpc>
                <a:spcPct val="90000"/>
              </a:lnSpc>
              <a:spcBef>
                <a:spcPts val="375"/>
              </a:spcBef>
              <a:spcAft>
                <a:spcPts val="0"/>
              </a:spcAft>
              <a:buClr>
                <a:srgbClr val="262626"/>
              </a:buClr>
              <a:buSzPts val="2400"/>
              <a:buChar char="•"/>
              <a:defRPr sz="1800">
                <a:solidFill>
                  <a:srgbClr val="262626"/>
                </a:solidFill>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7" name="Google Shape;27;p65"/>
          <p:cNvSpPr txBox="1">
            <a:spLocks noGrp="1"/>
          </p:cNvSpPr>
          <p:nvPr>
            <p:ph type="sldNum" idx="12"/>
          </p:nvPr>
        </p:nvSpPr>
        <p:spPr>
          <a:xfrm>
            <a:off x="402889" y="6253166"/>
            <a:ext cx="407504"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Arial"/>
              <a:buNone/>
              <a:defRPr sz="13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28" name="Google Shape;28;p65"/>
          <p:cNvSpPr txBox="1">
            <a:spLocks noGrp="1"/>
          </p:cNvSpPr>
          <p:nvPr>
            <p:ph type="body" idx="2"/>
          </p:nvPr>
        </p:nvSpPr>
        <p:spPr>
          <a:xfrm>
            <a:off x="663438" y="362023"/>
            <a:ext cx="7851913" cy="343659"/>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7F7F7F"/>
              </a:buClr>
              <a:buSzPts val="2200"/>
              <a:buNone/>
              <a:defRPr sz="1650" i="1">
                <a:solidFill>
                  <a:srgbClr val="7F7F7F"/>
                </a:solidFill>
                <a:latin typeface="Calibri"/>
                <a:ea typeface="Calibri"/>
                <a:cs typeface="Calibri"/>
                <a:sym typeface="Calibri"/>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cxnSp>
        <p:nvCxnSpPr>
          <p:cNvPr id="29" name="Google Shape;29;p65"/>
          <p:cNvCxnSpPr/>
          <p:nvPr/>
        </p:nvCxnSpPr>
        <p:spPr>
          <a:xfrm>
            <a:off x="737878" y="1469337"/>
            <a:ext cx="8406122" cy="0"/>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2260067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hapter ">
  <p:cSld name="Chapter ">
    <p:spTree>
      <p:nvGrpSpPr>
        <p:cNvPr id="1" name="Shape 30"/>
        <p:cNvGrpSpPr/>
        <p:nvPr/>
      </p:nvGrpSpPr>
      <p:grpSpPr>
        <a:xfrm>
          <a:off x="0" y="0"/>
          <a:ext cx="0" cy="0"/>
          <a:chOff x="0" y="0"/>
          <a:chExt cx="0" cy="0"/>
        </a:xfrm>
      </p:grpSpPr>
      <p:sp>
        <p:nvSpPr>
          <p:cNvPr id="31" name="Google Shape;31;p66"/>
          <p:cNvSpPr txBox="1">
            <a:spLocks noGrp="1"/>
          </p:cNvSpPr>
          <p:nvPr>
            <p:ph type="body" idx="1"/>
          </p:nvPr>
        </p:nvSpPr>
        <p:spPr>
          <a:xfrm>
            <a:off x="1207604" y="3575638"/>
            <a:ext cx="7936395" cy="569913"/>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4000"/>
              <a:buNone/>
              <a:defRPr sz="3000" i="1">
                <a:solidFill>
                  <a:schemeClr val="dk1"/>
                </a:solidFill>
                <a:latin typeface="Calibri"/>
                <a:ea typeface="Calibri"/>
                <a:cs typeface="Calibri"/>
                <a:sym typeface="Calibri"/>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32" name="Google Shape;32;p66"/>
          <p:cNvSpPr txBox="1">
            <a:spLocks noGrp="1"/>
          </p:cNvSpPr>
          <p:nvPr>
            <p:ph type="body" idx="2"/>
          </p:nvPr>
        </p:nvSpPr>
        <p:spPr>
          <a:xfrm>
            <a:off x="1207604" y="4162496"/>
            <a:ext cx="7936396" cy="764217"/>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5500"/>
              <a:buNone/>
              <a:defRPr sz="4125" b="1">
                <a:latin typeface="Calibri"/>
                <a:ea typeface="Calibri"/>
                <a:cs typeface="Calibri"/>
                <a:sym typeface="Calibri"/>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cxnSp>
        <p:nvCxnSpPr>
          <p:cNvPr id="33" name="Google Shape;33;p66"/>
          <p:cNvCxnSpPr/>
          <p:nvPr/>
        </p:nvCxnSpPr>
        <p:spPr>
          <a:xfrm>
            <a:off x="1207604" y="4225063"/>
            <a:ext cx="7936396" cy="0"/>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40729660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5_Standard">
  <p:cSld name="5_Standard">
    <p:spTree>
      <p:nvGrpSpPr>
        <p:cNvPr id="1" name="Shape 34"/>
        <p:cNvGrpSpPr/>
        <p:nvPr/>
      </p:nvGrpSpPr>
      <p:grpSpPr>
        <a:xfrm>
          <a:off x="0" y="0"/>
          <a:ext cx="0" cy="0"/>
          <a:chOff x="0" y="0"/>
          <a:chExt cx="0" cy="0"/>
        </a:xfrm>
      </p:grpSpPr>
      <p:sp>
        <p:nvSpPr>
          <p:cNvPr id="35" name="Google Shape;35;p67"/>
          <p:cNvSpPr txBox="1">
            <a:spLocks noGrp="1"/>
          </p:cNvSpPr>
          <p:nvPr>
            <p:ph type="title"/>
          </p:nvPr>
        </p:nvSpPr>
        <p:spPr>
          <a:xfrm>
            <a:off x="628650" y="596351"/>
            <a:ext cx="7886700" cy="9948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000"/>
              <a:buNone/>
              <a:defRPr sz="1856"/>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7"/>
          <p:cNvSpPr txBox="1">
            <a:spLocks noGrp="1"/>
          </p:cNvSpPr>
          <p:nvPr>
            <p:ph type="body" idx="1"/>
          </p:nvPr>
        </p:nvSpPr>
        <p:spPr>
          <a:xfrm>
            <a:off x="961612" y="1825625"/>
            <a:ext cx="7553700" cy="4351200"/>
          </a:xfrm>
          <a:prstGeom prst="rect">
            <a:avLst/>
          </a:prstGeom>
          <a:noFill/>
          <a:ln>
            <a:noFill/>
          </a:ln>
        </p:spPr>
        <p:txBody>
          <a:bodyPr spcFirstLastPara="1" wrap="square" lIns="91425" tIns="45700" rIns="91425" bIns="45700" anchor="t" anchorCtr="0">
            <a:noAutofit/>
          </a:bodyPr>
          <a:lstStyle>
            <a:lvl1pPr marL="342900" lvl="0" indent="-304800" algn="l">
              <a:lnSpc>
                <a:spcPct val="90000"/>
              </a:lnSpc>
              <a:spcBef>
                <a:spcPts val="563"/>
              </a:spcBef>
              <a:spcAft>
                <a:spcPts val="0"/>
              </a:spcAft>
              <a:buSzPts val="2800"/>
              <a:buChar char="•"/>
              <a:defRPr sz="1181">
                <a:solidFill>
                  <a:srgbClr val="262626"/>
                </a:solidFill>
              </a:defRPr>
            </a:lvl1pPr>
            <a:lvl2pPr marL="685800" lvl="1" indent="-285750" algn="l">
              <a:lnSpc>
                <a:spcPct val="90000"/>
              </a:lnSpc>
              <a:spcBef>
                <a:spcPts val="281"/>
              </a:spcBef>
              <a:spcAft>
                <a:spcPts val="0"/>
              </a:spcAft>
              <a:buSzPts val="2400"/>
              <a:buChar char="•"/>
              <a:defRPr sz="1013">
                <a:solidFill>
                  <a:srgbClr val="262626"/>
                </a:solidFill>
              </a:defRPr>
            </a:lvl2pPr>
            <a:lvl3pPr marL="1028700" lvl="2" indent="-285750" algn="l">
              <a:lnSpc>
                <a:spcPct val="90000"/>
              </a:lnSpc>
              <a:spcBef>
                <a:spcPts val="281"/>
              </a:spcBef>
              <a:spcAft>
                <a:spcPts val="0"/>
              </a:spcAft>
              <a:buSzPts val="2400"/>
              <a:buChar char="•"/>
              <a:defRPr sz="1013">
                <a:solidFill>
                  <a:srgbClr val="262626"/>
                </a:solidFill>
              </a:defRPr>
            </a:lvl3pPr>
            <a:lvl4pPr marL="1371600" lvl="3" indent="-285750" algn="l">
              <a:lnSpc>
                <a:spcPct val="90000"/>
              </a:lnSpc>
              <a:spcBef>
                <a:spcPts val="281"/>
              </a:spcBef>
              <a:spcAft>
                <a:spcPts val="0"/>
              </a:spcAft>
              <a:buSzPts val="2400"/>
              <a:buChar char="•"/>
              <a:defRPr sz="1013">
                <a:solidFill>
                  <a:srgbClr val="262626"/>
                </a:solidFill>
              </a:defRPr>
            </a:lvl4pPr>
            <a:lvl5pPr marL="1714500" lvl="4" indent="-285750" algn="l">
              <a:lnSpc>
                <a:spcPct val="90000"/>
              </a:lnSpc>
              <a:spcBef>
                <a:spcPts val="281"/>
              </a:spcBef>
              <a:spcAft>
                <a:spcPts val="0"/>
              </a:spcAft>
              <a:buSzPts val="2400"/>
              <a:buChar char="•"/>
              <a:defRPr sz="1013">
                <a:solidFill>
                  <a:srgbClr val="262626"/>
                </a:solidFill>
              </a:defRPr>
            </a:lvl5pPr>
            <a:lvl6pPr marL="2057400" lvl="5" indent="-257175" algn="l">
              <a:lnSpc>
                <a:spcPct val="90000"/>
              </a:lnSpc>
              <a:spcBef>
                <a:spcPts val="281"/>
              </a:spcBef>
              <a:spcAft>
                <a:spcPts val="0"/>
              </a:spcAft>
              <a:buSzPts val="1800"/>
              <a:buChar char="•"/>
              <a:defRPr/>
            </a:lvl6pPr>
            <a:lvl7pPr marL="2400300" lvl="6" indent="-257175" algn="l">
              <a:lnSpc>
                <a:spcPct val="90000"/>
              </a:lnSpc>
              <a:spcBef>
                <a:spcPts val="281"/>
              </a:spcBef>
              <a:spcAft>
                <a:spcPts val="0"/>
              </a:spcAft>
              <a:buSzPts val="1800"/>
              <a:buChar char="•"/>
              <a:defRPr/>
            </a:lvl7pPr>
            <a:lvl8pPr marL="2743200" lvl="7" indent="-257175" algn="l">
              <a:lnSpc>
                <a:spcPct val="90000"/>
              </a:lnSpc>
              <a:spcBef>
                <a:spcPts val="281"/>
              </a:spcBef>
              <a:spcAft>
                <a:spcPts val="0"/>
              </a:spcAft>
              <a:buSzPts val="1800"/>
              <a:buChar char="•"/>
              <a:defRPr/>
            </a:lvl8pPr>
            <a:lvl9pPr marL="3086100" lvl="8" indent="-257175" algn="l">
              <a:lnSpc>
                <a:spcPct val="90000"/>
              </a:lnSpc>
              <a:spcBef>
                <a:spcPts val="281"/>
              </a:spcBef>
              <a:spcAft>
                <a:spcPts val="0"/>
              </a:spcAft>
              <a:buSzPts val="1800"/>
              <a:buChar char="•"/>
              <a:defRPr/>
            </a:lvl9pPr>
          </a:lstStyle>
          <a:p>
            <a:endParaRPr/>
          </a:p>
        </p:txBody>
      </p:sp>
      <p:sp>
        <p:nvSpPr>
          <p:cNvPr id="37" name="Google Shape;37;p67"/>
          <p:cNvSpPr txBox="1">
            <a:spLocks noGrp="1"/>
          </p:cNvSpPr>
          <p:nvPr>
            <p:ph type="sldNum" idx="12"/>
          </p:nvPr>
        </p:nvSpPr>
        <p:spPr>
          <a:xfrm>
            <a:off x="402890" y="6253167"/>
            <a:ext cx="407475" cy="3651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888888"/>
              </a:buClr>
              <a:buSzPts val="1350"/>
              <a:buFont typeface="Arial"/>
              <a:buNone/>
              <a:defRPr sz="76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888888"/>
              </a:buClr>
              <a:buSzPts val="1350"/>
              <a:buFont typeface="Arial"/>
              <a:buNone/>
              <a:defRPr sz="76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888888"/>
              </a:buClr>
              <a:buSzPts val="1350"/>
              <a:buFont typeface="Arial"/>
              <a:buNone/>
              <a:defRPr sz="76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888888"/>
              </a:buClr>
              <a:buSzPts val="1350"/>
              <a:buFont typeface="Arial"/>
              <a:buNone/>
              <a:defRPr sz="76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888888"/>
              </a:buClr>
              <a:buSzPts val="1350"/>
              <a:buFont typeface="Arial"/>
              <a:buNone/>
              <a:defRPr sz="76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888888"/>
              </a:buClr>
              <a:buSzPts val="1350"/>
              <a:buFont typeface="Arial"/>
              <a:buNone/>
              <a:defRPr sz="76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888888"/>
              </a:buClr>
              <a:buSzPts val="1350"/>
              <a:buFont typeface="Arial"/>
              <a:buNone/>
              <a:defRPr sz="76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888888"/>
              </a:buClr>
              <a:buSzPts val="1350"/>
              <a:buFont typeface="Arial"/>
              <a:buNone/>
              <a:defRPr sz="76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888888"/>
              </a:buClr>
              <a:buSzPts val="1350"/>
              <a:buFont typeface="Arial"/>
              <a:buNone/>
              <a:defRPr sz="76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
        <p:nvSpPr>
          <p:cNvPr id="38" name="Google Shape;38;p67"/>
          <p:cNvSpPr txBox="1">
            <a:spLocks noGrp="1"/>
          </p:cNvSpPr>
          <p:nvPr>
            <p:ph type="body" idx="2"/>
          </p:nvPr>
        </p:nvSpPr>
        <p:spPr>
          <a:xfrm>
            <a:off x="663440" y="362024"/>
            <a:ext cx="7851825" cy="343800"/>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563"/>
              </a:spcBef>
              <a:spcAft>
                <a:spcPts val="0"/>
              </a:spcAft>
              <a:buSzPts val="2800"/>
              <a:buNone/>
              <a:defRPr sz="929" i="1">
                <a:solidFill>
                  <a:srgbClr val="7F7F7F"/>
                </a:solidFill>
                <a:latin typeface="Calibri"/>
                <a:ea typeface="Calibri"/>
                <a:cs typeface="Calibri"/>
                <a:sym typeface="Calibri"/>
              </a:defRPr>
            </a:lvl1pPr>
            <a:lvl2pPr marL="685800" lvl="1" indent="-285750" algn="l">
              <a:lnSpc>
                <a:spcPct val="90000"/>
              </a:lnSpc>
              <a:spcBef>
                <a:spcPts val="281"/>
              </a:spcBef>
              <a:spcAft>
                <a:spcPts val="0"/>
              </a:spcAft>
              <a:buSzPts val="2400"/>
              <a:buChar char="•"/>
              <a:defRPr/>
            </a:lvl2pPr>
            <a:lvl3pPr marL="1028700" lvl="2" indent="-285750" algn="l">
              <a:lnSpc>
                <a:spcPct val="90000"/>
              </a:lnSpc>
              <a:spcBef>
                <a:spcPts val="281"/>
              </a:spcBef>
              <a:spcAft>
                <a:spcPts val="0"/>
              </a:spcAft>
              <a:buSzPts val="2400"/>
              <a:buChar char="•"/>
              <a:defRPr/>
            </a:lvl3pPr>
            <a:lvl4pPr marL="1371600" lvl="3" indent="-285750" algn="l">
              <a:lnSpc>
                <a:spcPct val="90000"/>
              </a:lnSpc>
              <a:spcBef>
                <a:spcPts val="281"/>
              </a:spcBef>
              <a:spcAft>
                <a:spcPts val="0"/>
              </a:spcAft>
              <a:buSzPts val="2400"/>
              <a:buChar char="•"/>
              <a:defRPr/>
            </a:lvl4pPr>
            <a:lvl5pPr marL="1714500" lvl="4" indent="-285750" algn="l">
              <a:lnSpc>
                <a:spcPct val="90000"/>
              </a:lnSpc>
              <a:spcBef>
                <a:spcPts val="281"/>
              </a:spcBef>
              <a:spcAft>
                <a:spcPts val="0"/>
              </a:spcAft>
              <a:buSzPts val="2400"/>
              <a:buChar char="•"/>
              <a:defRPr/>
            </a:lvl5pPr>
            <a:lvl6pPr marL="2057400" lvl="5" indent="-257175" algn="l">
              <a:lnSpc>
                <a:spcPct val="90000"/>
              </a:lnSpc>
              <a:spcBef>
                <a:spcPts val="281"/>
              </a:spcBef>
              <a:spcAft>
                <a:spcPts val="0"/>
              </a:spcAft>
              <a:buSzPts val="1800"/>
              <a:buChar char="•"/>
              <a:defRPr/>
            </a:lvl6pPr>
            <a:lvl7pPr marL="2400300" lvl="6" indent="-257175" algn="l">
              <a:lnSpc>
                <a:spcPct val="90000"/>
              </a:lnSpc>
              <a:spcBef>
                <a:spcPts val="281"/>
              </a:spcBef>
              <a:spcAft>
                <a:spcPts val="0"/>
              </a:spcAft>
              <a:buSzPts val="1800"/>
              <a:buChar char="•"/>
              <a:defRPr/>
            </a:lvl7pPr>
            <a:lvl8pPr marL="2743200" lvl="7" indent="-257175" algn="l">
              <a:lnSpc>
                <a:spcPct val="90000"/>
              </a:lnSpc>
              <a:spcBef>
                <a:spcPts val="281"/>
              </a:spcBef>
              <a:spcAft>
                <a:spcPts val="0"/>
              </a:spcAft>
              <a:buSzPts val="1800"/>
              <a:buChar char="•"/>
              <a:defRPr/>
            </a:lvl8pPr>
            <a:lvl9pPr marL="3086100" lvl="8" indent="-257175" algn="l">
              <a:lnSpc>
                <a:spcPct val="90000"/>
              </a:lnSpc>
              <a:spcBef>
                <a:spcPts val="281"/>
              </a:spcBef>
              <a:spcAft>
                <a:spcPts val="0"/>
              </a:spcAft>
              <a:buSzPts val="1800"/>
              <a:buChar char="•"/>
              <a:defRPr/>
            </a:lvl9pPr>
          </a:lstStyle>
          <a:p>
            <a:endParaRPr/>
          </a:p>
        </p:txBody>
      </p:sp>
      <p:cxnSp>
        <p:nvCxnSpPr>
          <p:cNvPr id="39" name="Google Shape;39;p67"/>
          <p:cNvCxnSpPr/>
          <p:nvPr/>
        </p:nvCxnSpPr>
        <p:spPr>
          <a:xfrm>
            <a:off x="737878" y="1469337"/>
            <a:ext cx="8406225" cy="0"/>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1370265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0"/>
        <p:cNvGrpSpPr/>
        <p:nvPr/>
      </p:nvGrpSpPr>
      <p:grpSpPr>
        <a:xfrm>
          <a:off x="0" y="0"/>
          <a:ext cx="0" cy="0"/>
          <a:chOff x="0" y="0"/>
          <a:chExt cx="0" cy="0"/>
        </a:xfrm>
      </p:grpSpPr>
      <p:sp>
        <p:nvSpPr>
          <p:cNvPr id="41" name="Google Shape;41;p68"/>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5400"/>
              <a:buFont typeface="Calibri"/>
              <a:buNone/>
              <a:defRPr sz="405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8"/>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43" name="Google Shape;43;p68"/>
          <p:cNvSpPr txBox="1">
            <a:spLocks noGrp="1"/>
          </p:cNvSpPr>
          <p:nvPr>
            <p:ph type="sldNum" idx="12"/>
          </p:nvPr>
        </p:nvSpPr>
        <p:spPr>
          <a:xfrm>
            <a:off x="554108" y="6231918"/>
            <a:ext cx="33296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44" name="Google Shape;44;p68"/>
          <p:cNvCxnSpPr/>
          <p:nvPr/>
        </p:nvCxnSpPr>
        <p:spPr>
          <a:xfrm>
            <a:off x="623887" y="4589463"/>
            <a:ext cx="8520113" cy="0"/>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677441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5"/>
        <p:cNvGrpSpPr/>
        <p:nvPr/>
      </p:nvGrpSpPr>
      <p:grpSpPr>
        <a:xfrm>
          <a:off x="0" y="0"/>
          <a:ext cx="0" cy="0"/>
          <a:chOff x="0" y="0"/>
          <a:chExt cx="0" cy="0"/>
        </a:xfrm>
      </p:grpSpPr>
      <p:sp>
        <p:nvSpPr>
          <p:cNvPr id="46" name="Google Shape;46;p69"/>
          <p:cNvSpPr txBox="1">
            <a:spLocks noGrp="1"/>
          </p:cNvSpPr>
          <p:nvPr>
            <p:ph type="title"/>
          </p:nvPr>
        </p:nvSpPr>
        <p:spPr>
          <a:xfrm>
            <a:off x="628650" y="695740"/>
            <a:ext cx="7886700" cy="9949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69"/>
          <p:cNvSpPr txBox="1">
            <a:spLocks noGrp="1"/>
          </p:cNvSpPr>
          <p:nvPr>
            <p:ph type="body" idx="1"/>
          </p:nvPr>
        </p:nvSpPr>
        <p:spPr>
          <a:xfrm>
            <a:off x="887068" y="1825625"/>
            <a:ext cx="3627782" cy="4351338"/>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8" name="Google Shape;48;p69"/>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69"/>
          <p:cNvSpPr txBox="1">
            <a:spLocks noGrp="1"/>
          </p:cNvSpPr>
          <p:nvPr>
            <p:ph type="sldNum" idx="12"/>
          </p:nvPr>
        </p:nvSpPr>
        <p:spPr>
          <a:xfrm>
            <a:off x="554108" y="6231918"/>
            <a:ext cx="33296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50" name="Google Shape;50;p69"/>
          <p:cNvCxnSpPr/>
          <p:nvPr/>
        </p:nvCxnSpPr>
        <p:spPr>
          <a:xfrm>
            <a:off x="737878" y="1569545"/>
            <a:ext cx="8406122" cy="0"/>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3352184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1"/>
        <p:cNvGrpSpPr/>
        <p:nvPr/>
      </p:nvGrpSpPr>
      <p:grpSpPr>
        <a:xfrm>
          <a:off x="0" y="0"/>
          <a:ext cx="0" cy="0"/>
          <a:chOff x="0" y="0"/>
          <a:chExt cx="0" cy="0"/>
        </a:xfrm>
      </p:grpSpPr>
      <p:sp>
        <p:nvSpPr>
          <p:cNvPr id="52" name="Google Shape;52;p70"/>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0"/>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4" name="Google Shape;54;p70"/>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5" name="Google Shape;55;p70"/>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6" name="Google Shape;56;p70"/>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7" name="Google Shape;57;p70"/>
          <p:cNvSpPr txBox="1">
            <a:spLocks noGrp="1"/>
          </p:cNvSpPr>
          <p:nvPr>
            <p:ph type="sldNum" idx="12"/>
          </p:nvPr>
        </p:nvSpPr>
        <p:spPr>
          <a:xfrm>
            <a:off x="554108" y="6231918"/>
            <a:ext cx="33296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58" name="Google Shape;58;p70"/>
          <p:cNvCxnSpPr/>
          <p:nvPr/>
        </p:nvCxnSpPr>
        <p:spPr>
          <a:xfrm>
            <a:off x="737878" y="1469337"/>
            <a:ext cx="8406122" cy="0"/>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2715077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9"/>
        <p:cNvGrpSpPr/>
        <p:nvPr/>
      </p:nvGrpSpPr>
      <p:grpSpPr>
        <a:xfrm>
          <a:off x="0" y="0"/>
          <a:ext cx="0" cy="0"/>
          <a:chOff x="0" y="0"/>
          <a:chExt cx="0" cy="0"/>
        </a:xfrm>
      </p:grpSpPr>
      <p:sp>
        <p:nvSpPr>
          <p:cNvPr id="60" name="Google Shape;60;p71"/>
          <p:cNvSpPr txBox="1">
            <a:spLocks noGrp="1"/>
          </p:cNvSpPr>
          <p:nvPr>
            <p:ph type="title"/>
          </p:nvPr>
        </p:nvSpPr>
        <p:spPr>
          <a:xfrm>
            <a:off x="628650" y="695740"/>
            <a:ext cx="7886700" cy="9949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71"/>
          <p:cNvSpPr txBox="1">
            <a:spLocks noGrp="1"/>
          </p:cNvSpPr>
          <p:nvPr>
            <p:ph type="sldNum" idx="12"/>
          </p:nvPr>
        </p:nvSpPr>
        <p:spPr>
          <a:xfrm>
            <a:off x="554108" y="6231918"/>
            <a:ext cx="33296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62" name="Google Shape;62;p71"/>
          <p:cNvCxnSpPr/>
          <p:nvPr/>
        </p:nvCxnSpPr>
        <p:spPr>
          <a:xfrm>
            <a:off x="737878" y="1582071"/>
            <a:ext cx="8406122" cy="0"/>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5846082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3"/>
        <p:cNvGrpSpPr/>
        <p:nvPr/>
      </p:nvGrpSpPr>
      <p:grpSpPr>
        <a:xfrm>
          <a:off x="0" y="0"/>
          <a:ext cx="0" cy="0"/>
          <a:chOff x="0" y="0"/>
          <a:chExt cx="0" cy="0"/>
        </a:xfrm>
      </p:grpSpPr>
      <p:sp>
        <p:nvSpPr>
          <p:cNvPr id="64" name="Google Shape;64;p7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2"/>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6" name="Google Shape;66;p72"/>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7" name="Google Shape;67;p72"/>
          <p:cNvSpPr txBox="1">
            <a:spLocks noGrp="1"/>
          </p:cNvSpPr>
          <p:nvPr>
            <p:ph type="sldNum" idx="12"/>
          </p:nvPr>
        </p:nvSpPr>
        <p:spPr>
          <a:xfrm>
            <a:off x="554108" y="6231918"/>
            <a:ext cx="33296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68" name="Google Shape;68;p72"/>
          <p:cNvCxnSpPr/>
          <p:nvPr/>
        </p:nvCxnSpPr>
        <p:spPr>
          <a:xfrm>
            <a:off x="629841" y="2069926"/>
            <a:ext cx="2949178" cy="0"/>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296904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2" y="2228003"/>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3E68B287-1F7F-43CC-8604-31A9A7D13B28}" type="datetime1">
              <a:rPr lang="en-US" smtClean="0"/>
              <a:t>9/14/2022</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fld id="{C9C541C6-75BC-4360-B680-4A647707B817}" type="slidenum">
              <a:rPr lang="en-US" altLang="en-US" smtClean="0"/>
              <a:pPr/>
              <a:t>‹#›</a:t>
            </a:fld>
            <a:endParaRPr lang="en-US" altLang="en-US" dirty="0"/>
          </a:p>
        </p:txBody>
      </p:sp>
    </p:spTree>
    <p:extLst>
      <p:ext uri="{BB962C8B-B14F-4D97-AF65-F5344CB8AC3E}">
        <p14:creationId xmlns:p14="http://schemas.microsoft.com/office/powerpoint/2010/main" val="728504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9"/>
        <p:cNvGrpSpPr/>
        <p:nvPr/>
      </p:nvGrpSpPr>
      <p:grpSpPr>
        <a:xfrm>
          <a:off x="0" y="0"/>
          <a:ext cx="0" cy="0"/>
          <a:chOff x="0" y="0"/>
          <a:chExt cx="0" cy="0"/>
        </a:xfrm>
      </p:grpSpPr>
      <p:sp>
        <p:nvSpPr>
          <p:cNvPr id="70" name="Google Shape;70;p7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32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3"/>
          <p:cNvSpPr>
            <a:spLocks noGrp="1"/>
          </p:cNvSpPr>
          <p:nvPr>
            <p:ph type="pic" idx="2"/>
          </p:nvPr>
        </p:nvSpPr>
        <p:spPr>
          <a:xfrm>
            <a:off x="3887391" y="987426"/>
            <a:ext cx="4629150" cy="4873625"/>
          </a:xfrm>
          <a:prstGeom prst="rect">
            <a:avLst/>
          </a:prstGeom>
          <a:noFill/>
          <a:ln>
            <a:noFill/>
          </a:ln>
        </p:spPr>
      </p:sp>
      <p:sp>
        <p:nvSpPr>
          <p:cNvPr id="72" name="Google Shape;72;p73"/>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3" name="Google Shape;73;p73"/>
          <p:cNvSpPr txBox="1">
            <a:spLocks noGrp="1"/>
          </p:cNvSpPr>
          <p:nvPr>
            <p:ph type="sldNum" idx="12"/>
          </p:nvPr>
        </p:nvSpPr>
        <p:spPr>
          <a:xfrm>
            <a:off x="554108" y="6231918"/>
            <a:ext cx="33296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74" name="Google Shape;74;p73"/>
          <p:cNvCxnSpPr/>
          <p:nvPr/>
        </p:nvCxnSpPr>
        <p:spPr>
          <a:xfrm>
            <a:off x="629841" y="2069926"/>
            <a:ext cx="2949178" cy="0"/>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38176422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74"/>
          <p:cNvSpPr txBox="1">
            <a:spLocks noGrp="1"/>
          </p:cNvSpPr>
          <p:nvPr>
            <p:ph type="title"/>
          </p:nvPr>
        </p:nvSpPr>
        <p:spPr>
          <a:xfrm>
            <a:off x="628650" y="695740"/>
            <a:ext cx="7886700" cy="994949"/>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4"/>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8" name="Google Shape;78;p74"/>
          <p:cNvSpPr txBox="1">
            <a:spLocks noGrp="1"/>
          </p:cNvSpPr>
          <p:nvPr>
            <p:ph type="sldNum" idx="12"/>
          </p:nvPr>
        </p:nvSpPr>
        <p:spPr>
          <a:xfrm>
            <a:off x="554108" y="6231918"/>
            <a:ext cx="33296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79" name="Google Shape;79;p74"/>
          <p:cNvCxnSpPr/>
          <p:nvPr/>
        </p:nvCxnSpPr>
        <p:spPr>
          <a:xfrm>
            <a:off x="737878" y="1582071"/>
            <a:ext cx="8406122" cy="0"/>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2822906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75"/>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75"/>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3" name="Google Shape;83;p75"/>
          <p:cNvSpPr txBox="1">
            <a:spLocks noGrp="1"/>
          </p:cNvSpPr>
          <p:nvPr>
            <p:ph type="sldNum" idx="12"/>
          </p:nvPr>
        </p:nvSpPr>
        <p:spPr>
          <a:xfrm>
            <a:off x="554108" y="6231918"/>
            <a:ext cx="332961" cy="365125"/>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84" name="Google Shape;84;p75"/>
          <p:cNvCxnSpPr/>
          <p:nvPr/>
        </p:nvCxnSpPr>
        <p:spPr>
          <a:xfrm>
            <a:off x="6947639" y="365126"/>
            <a:ext cx="0" cy="5246535"/>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36959577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5"/>
        <p:cNvGrpSpPr/>
        <p:nvPr/>
      </p:nvGrpSpPr>
      <p:grpSpPr>
        <a:xfrm>
          <a:off x="0" y="0"/>
          <a:ext cx="0" cy="0"/>
          <a:chOff x="0" y="0"/>
          <a:chExt cx="0" cy="0"/>
        </a:xfrm>
      </p:grpSpPr>
      <p:sp>
        <p:nvSpPr>
          <p:cNvPr id="86" name="Google Shape;86;g1474c132e91_0_576"/>
          <p:cNvSpPr txBox="1">
            <a:spLocks noGrp="1"/>
          </p:cNvSpPr>
          <p:nvPr>
            <p:ph type="title"/>
          </p:nvPr>
        </p:nvSpPr>
        <p:spPr>
          <a:xfrm>
            <a:off x="628650" y="195777"/>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g1474c132e91_0_576"/>
          <p:cNvSpPr txBox="1">
            <a:spLocks noGrp="1"/>
          </p:cNvSpPr>
          <p:nvPr>
            <p:ph type="dt" idx="10"/>
          </p:nvPr>
        </p:nvSpPr>
        <p:spPr>
          <a:xfrm>
            <a:off x="628650" y="5811837"/>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1400"/>
              <a:buFont typeface="Arial"/>
              <a:buNone/>
              <a:defRPr/>
            </a:lvl1pPr>
            <a:lvl2pPr lvl="1" algn="l" rtl="0">
              <a:lnSpc>
                <a:spcPct val="100000"/>
              </a:lnSpc>
              <a:spcBef>
                <a:spcPts val="0"/>
              </a:spcBef>
              <a:spcAft>
                <a:spcPts val="0"/>
              </a:spcAft>
              <a:buClr>
                <a:srgbClr val="000000"/>
              </a:buClr>
              <a:buSzPts val="1400"/>
              <a:buFont typeface="Arial"/>
              <a:buNone/>
              <a:defRPr/>
            </a:lvl2pPr>
            <a:lvl3pPr lvl="2" algn="l" rtl="0">
              <a:lnSpc>
                <a:spcPct val="100000"/>
              </a:lnSpc>
              <a:spcBef>
                <a:spcPts val="0"/>
              </a:spcBef>
              <a:spcAft>
                <a:spcPts val="0"/>
              </a:spcAft>
              <a:buClr>
                <a:srgbClr val="000000"/>
              </a:buClr>
              <a:buSzPts val="1400"/>
              <a:buFont typeface="Arial"/>
              <a:buNone/>
              <a:defRPr/>
            </a:lvl3pPr>
            <a:lvl4pPr lvl="3" algn="l" rtl="0">
              <a:lnSpc>
                <a:spcPct val="100000"/>
              </a:lnSpc>
              <a:spcBef>
                <a:spcPts val="0"/>
              </a:spcBef>
              <a:spcAft>
                <a:spcPts val="0"/>
              </a:spcAft>
              <a:buClr>
                <a:srgbClr val="000000"/>
              </a:buClr>
              <a:buSzPts val="1400"/>
              <a:buFont typeface="Arial"/>
              <a:buNone/>
              <a:defRPr/>
            </a:lvl4pPr>
            <a:lvl5pPr lvl="4" algn="l" rtl="0">
              <a:lnSpc>
                <a:spcPct val="100000"/>
              </a:lnSpc>
              <a:spcBef>
                <a:spcPts val="0"/>
              </a:spcBef>
              <a:spcAft>
                <a:spcPts val="0"/>
              </a:spcAft>
              <a:buClr>
                <a:srgbClr val="000000"/>
              </a:buClr>
              <a:buSzPts val="1400"/>
              <a:buFont typeface="Arial"/>
              <a:buNone/>
              <a:defRPr/>
            </a:lvl5pPr>
            <a:lvl6pPr lvl="5" algn="l" rtl="0">
              <a:lnSpc>
                <a:spcPct val="100000"/>
              </a:lnSpc>
              <a:spcBef>
                <a:spcPts val="0"/>
              </a:spcBef>
              <a:spcAft>
                <a:spcPts val="0"/>
              </a:spcAft>
              <a:buClr>
                <a:srgbClr val="000000"/>
              </a:buClr>
              <a:buSzPts val="1400"/>
              <a:buFont typeface="Arial"/>
              <a:buNone/>
              <a:defRPr/>
            </a:lvl6pPr>
            <a:lvl7pPr lvl="6" algn="l" rtl="0">
              <a:lnSpc>
                <a:spcPct val="100000"/>
              </a:lnSpc>
              <a:spcBef>
                <a:spcPts val="0"/>
              </a:spcBef>
              <a:spcAft>
                <a:spcPts val="0"/>
              </a:spcAft>
              <a:buClr>
                <a:srgbClr val="000000"/>
              </a:buClr>
              <a:buSzPts val="1400"/>
              <a:buFont typeface="Arial"/>
              <a:buNone/>
              <a:defRPr/>
            </a:lvl7pPr>
            <a:lvl8pPr lvl="7" algn="l" rtl="0">
              <a:lnSpc>
                <a:spcPct val="100000"/>
              </a:lnSpc>
              <a:spcBef>
                <a:spcPts val="0"/>
              </a:spcBef>
              <a:spcAft>
                <a:spcPts val="0"/>
              </a:spcAft>
              <a:buClr>
                <a:srgbClr val="000000"/>
              </a:buClr>
              <a:buSzPts val="1400"/>
              <a:buFont typeface="Arial"/>
              <a:buNone/>
              <a:defRPr/>
            </a:lvl8pPr>
            <a:lvl9pPr lvl="8" algn="l" rtl="0">
              <a:lnSpc>
                <a:spcPct val="100000"/>
              </a:lnSpc>
              <a:spcBef>
                <a:spcPts val="0"/>
              </a:spcBef>
              <a:spcAft>
                <a:spcPts val="0"/>
              </a:spcAft>
              <a:buClr>
                <a:srgbClr val="000000"/>
              </a:buClr>
              <a:buSzPts val="1400"/>
              <a:buFont typeface="Arial"/>
              <a:buNone/>
              <a:defRPr/>
            </a:lvl9pPr>
          </a:lstStyle>
          <a:p>
            <a:endParaRPr/>
          </a:p>
        </p:txBody>
      </p:sp>
      <p:sp>
        <p:nvSpPr>
          <p:cNvPr id="88" name="Google Shape;88;g1474c132e91_0_576"/>
          <p:cNvSpPr txBox="1">
            <a:spLocks noGrp="1"/>
          </p:cNvSpPr>
          <p:nvPr>
            <p:ph type="ftr" idx="11"/>
          </p:nvPr>
        </p:nvSpPr>
        <p:spPr>
          <a:xfrm>
            <a:off x="3028950" y="5795962"/>
            <a:ext cx="30861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1400"/>
              <a:buFont typeface="Arial"/>
              <a:buNone/>
              <a:defRPr/>
            </a:lvl1pPr>
            <a:lvl2pPr lvl="1" algn="l" rtl="0">
              <a:lnSpc>
                <a:spcPct val="100000"/>
              </a:lnSpc>
              <a:spcBef>
                <a:spcPts val="0"/>
              </a:spcBef>
              <a:spcAft>
                <a:spcPts val="0"/>
              </a:spcAft>
              <a:buClr>
                <a:srgbClr val="000000"/>
              </a:buClr>
              <a:buSzPts val="1400"/>
              <a:buFont typeface="Arial"/>
              <a:buNone/>
              <a:defRPr/>
            </a:lvl2pPr>
            <a:lvl3pPr lvl="2" algn="l" rtl="0">
              <a:lnSpc>
                <a:spcPct val="100000"/>
              </a:lnSpc>
              <a:spcBef>
                <a:spcPts val="0"/>
              </a:spcBef>
              <a:spcAft>
                <a:spcPts val="0"/>
              </a:spcAft>
              <a:buClr>
                <a:srgbClr val="000000"/>
              </a:buClr>
              <a:buSzPts val="1400"/>
              <a:buFont typeface="Arial"/>
              <a:buNone/>
              <a:defRPr/>
            </a:lvl3pPr>
            <a:lvl4pPr lvl="3" algn="l" rtl="0">
              <a:lnSpc>
                <a:spcPct val="100000"/>
              </a:lnSpc>
              <a:spcBef>
                <a:spcPts val="0"/>
              </a:spcBef>
              <a:spcAft>
                <a:spcPts val="0"/>
              </a:spcAft>
              <a:buClr>
                <a:srgbClr val="000000"/>
              </a:buClr>
              <a:buSzPts val="1400"/>
              <a:buFont typeface="Arial"/>
              <a:buNone/>
              <a:defRPr/>
            </a:lvl4pPr>
            <a:lvl5pPr lvl="4" algn="l" rtl="0">
              <a:lnSpc>
                <a:spcPct val="100000"/>
              </a:lnSpc>
              <a:spcBef>
                <a:spcPts val="0"/>
              </a:spcBef>
              <a:spcAft>
                <a:spcPts val="0"/>
              </a:spcAft>
              <a:buClr>
                <a:srgbClr val="000000"/>
              </a:buClr>
              <a:buSzPts val="1400"/>
              <a:buFont typeface="Arial"/>
              <a:buNone/>
              <a:defRPr/>
            </a:lvl5pPr>
            <a:lvl6pPr lvl="5" algn="l" rtl="0">
              <a:lnSpc>
                <a:spcPct val="100000"/>
              </a:lnSpc>
              <a:spcBef>
                <a:spcPts val="0"/>
              </a:spcBef>
              <a:spcAft>
                <a:spcPts val="0"/>
              </a:spcAft>
              <a:buClr>
                <a:srgbClr val="000000"/>
              </a:buClr>
              <a:buSzPts val="1400"/>
              <a:buFont typeface="Arial"/>
              <a:buNone/>
              <a:defRPr/>
            </a:lvl6pPr>
            <a:lvl7pPr lvl="6" algn="l" rtl="0">
              <a:lnSpc>
                <a:spcPct val="100000"/>
              </a:lnSpc>
              <a:spcBef>
                <a:spcPts val="0"/>
              </a:spcBef>
              <a:spcAft>
                <a:spcPts val="0"/>
              </a:spcAft>
              <a:buClr>
                <a:srgbClr val="000000"/>
              </a:buClr>
              <a:buSzPts val="1400"/>
              <a:buFont typeface="Arial"/>
              <a:buNone/>
              <a:defRPr/>
            </a:lvl7pPr>
            <a:lvl8pPr lvl="7" algn="l" rtl="0">
              <a:lnSpc>
                <a:spcPct val="100000"/>
              </a:lnSpc>
              <a:spcBef>
                <a:spcPts val="0"/>
              </a:spcBef>
              <a:spcAft>
                <a:spcPts val="0"/>
              </a:spcAft>
              <a:buClr>
                <a:srgbClr val="000000"/>
              </a:buClr>
              <a:buSzPts val="1400"/>
              <a:buFont typeface="Arial"/>
              <a:buNone/>
              <a:defRPr/>
            </a:lvl8pPr>
            <a:lvl9pPr lvl="8" algn="l" rtl="0">
              <a:lnSpc>
                <a:spcPct val="100000"/>
              </a:lnSpc>
              <a:spcBef>
                <a:spcPts val="0"/>
              </a:spcBef>
              <a:spcAft>
                <a:spcPts val="0"/>
              </a:spcAft>
              <a:buClr>
                <a:srgbClr val="000000"/>
              </a:buClr>
              <a:buSzPts val="1400"/>
              <a:buFont typeface="Arial"/>
              <a:buNone/>
              <a:defRPr/>
            </a:lvl9pPr>
          </a:lstStyle>
          <a:p>
            <a:endParaRPr/>
          </a:p>
        </p:txBody>
      </p:sp>
      <p:sp>
        <p:nvSpPr>
          <p:cNvPr id="89" name="Google Shape;89;g1474c132e91_0_576"/>
          <p:cNvSpPr txBox="1">
            <a:spLocks noGrp="1"/>
          </p:cNvSpPr>
          <p:nvPr>
            <p:ph type="sldNum" idx="12"/>
          </p:nvPr>
        </p:nvSpPr>
        <p:spPr>
          <a:xfrm>
            <a:off x="6457950" y="63817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752665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90"/>
        <p:cNvGrpSpPr/>
        <p:nvPr/>
      </p:nvGrpSpPr>
      <p:grpSpPr>
        <a:xfrm>
          <a:off x="0" y="0"/>
          <a:ext cx="0" cy="0"/>
          <a:chOff x="0" y="0"/>
          <a:chExt cx="0" cy="0"/>
        </a:xfrm>
      </p:grpSpPr>
      <p:sp>
        <p:nvSpPr>
          <p:cNvPr id="91" name="Google Shape;91;g1474c132e91_0_581"/>
          <p:cNvSpPr txBox="1">
            <a:spLocks noGrp="1"/>
          </p:cNvSpPr>
          <p:nvPr>
            <p:ph type="title"/>
          </p:nvPr>
        </p:nvSpPr>
        <p:spPr>
          <a:xfrm>
            <a:off x="628650" y="195777"/>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2" name="Google Shape;92;g1474c132e91_0_581"/>
          <p:cNvSpPr txBox="1">
            <a:spLocks noGrp="1"/>
          </p:cNvSpPr>
          <p:nvPr>
            <p:ph type="body" idx="1"/>
          </p:nvPr>
        </p:nvSpPr>
        <p:spPr>
          <a:xfrm>
            <a:off x="628650" y="1581625"/>
            <a:ext cx="7886700" cy="4595400"/>
          </a:xfrm>
          <a:prstGeom prst="rect">
            <a:avLst/>
          </a:prstGeom>
          <a:noFill/>
          <a:ln>
            <a:noFill/>
          </a:ln>
        </p:spPr>
        <p:txBody>
          <a:bodyPr spcFirstLastPara="1" wrap="square" lIns="91425" tIns="45700" rIns="91425" bIns="45700" anchor="t" anchorCtr="0">
            <a:normAutofit/>
          </a:bodyPr>
          <a:lstStyle>
            <a:lvl1pPr marL="342900" lvl="0" indent="-257175" algn="l" rtl="0">
              <a:lnSpc>
                <a:spcPct val="90000"/>
              </a:lnSpc>
              <a:spcBef>
                <a:spcPts val="750"/>
              </a:spcBef>
              <a:spcAft>
                <a:spcPts val="0"/>
              </a:spcAft>
              <a:buClr>
                <a:schemeClr val="dk1"/>
              </a:buClr>
              <a:buSzPts val="1800"/>
              <a:buChar char="•"/>
              <a:defRPr/>
            </a:lvl1pPr>
            <a:lvl2pPr marL="685800" lvl="1" indent="-257175" algn="l" rtl="0">
              <a:lnSpc>
                <a:spcPct val="90000"/>
              </a:lnSpc>
              <a:spcBef>
                <a:spcPts val="375"/>
              </a:spcBef>
              <a:spcAft>
                <a:spcPts val="0"/>
              </a:spcAft>
              <a:buClr>
                <a:schemeClr val="dk1"/>
              </a:buClr>
              <a:buSzPts val="1800"/>
              <a:buChar char="―"/>
              <a:defRPr/>
            </a:lvl2pPr>
            <a:lvl3pPr marL="1028700" lvl="2" indent="-257175" algn="l" rtl="0">
              <a:lnSpc>
                <a:spcPct val="90000"/>
              </a:lnSpc>
              <a:spcBef>
                <a:spcPts val="375"/>
              </a:spcBef>
              <a:spcAft>
                <a:spcPts val="0"/>
              </a:spcAft>
              <a:buClr>
                <a:schemeClr val="dk1"/>
              </a:buClr>
              <a:buSzPts val="1800"/>
              <a:buChar char="•"/>
              <a:defRPr/>
            </a:lvl3pPr>
            <a:lvl4pPr marL="1371600" lvl="3" indent="-257175" algn="l" rtl="0">
              <a:lnSpc>
                <a:spcPct val="90000"/>
              </a:lnSpc>
              <a:spcBef>
                <a:spcPts val="375"/>
              </a:spcBef>
              <a:spcAft>
                <a:spcPts val="0"/>
              </a:spcAft>
              <a:buClr>
                <a:schemeClr val="dk1"/>
              </a:buClr>
              <a:buSzPts val="1800"/>
              <a:buChar char="•"/>
              <a:defRPr/>
            </a:lvl4pPr>
            <a:lvl5pPr marL="1714500" lvl="4" indent="-257175" algn="l" rtl="0">
              <a:lnSpc>
                <a:spcPct val="90000"/>
              </a:lnSpc>
              <a:spcBef>
                <a:spcPts val="375"/>
              </a:spcBef>
              <a:spcAft>
                <a:spcPts val="0"/>
              </a:spcAft>
              <a:buClr>
                <a:schemeClr val="dk1"/>
              </a:buClr>
              <a:buSzPts val="1800"/>
              <a:buChar char="•"/>
              <a:defRPr/>
            </a:lvl5pPr>
            <a:lvl6pPr marL="2057400" lvl="5" indent="-257175" algn="l" rtl="0">
              <a:lnSpc>
                <a:spcPct val="90000"/>
              </a:lnSpc>
              <a:spcBef>
                <a:spcPts val="375"/>
              </a:spcBef>
              <a:spcAft>
                <a:spcPts val="0"/>
              </a:spcAft>
              <a:buClr>
                <a:schemeClr val="dk1"/>
              </a:buClr>
              <a:buSzPts val="1800"/>
              <a:buChar char="•"/>
              <a:defRPr/>
            </a:lvl6pPr>
            <a:lvl7pPr marL="2400300" lvl="6" indent="-257175" algn="l" rtl="0">
              <a:lnSpc>
                <a:spcPct val="90000"/>
              </a:lnSpc>
              <a:spcBef>
                <a:spcPts val="375"/>
              </a:spcBef>
              <a:spcAft>
                <a:spcPts val="0"/>
              </a:spcAft>
              <a:buClr>
                <a:schemeClr val="dk1"/>
              </a:buClr>
              <a:buSzPts val="1800"/>
              <a:buChar char="•"/>
              <a:defRPr/>
            </a:lvl7pPr>
            <a:lvl8pPr marL="2743200" lvl="7" indent="-257175" algn="l" rtl="0">
              <a:lnSpc>
                <a:spcPct val="90000"/>
              </a:lnSpc>
              <a:spcBef>
                <a:spcPts val="375"/>
              </a:spcBef>
              <a:spcAft>
                <a:spcPts val="0"/>
              </a:spcAft>
              <a:buClr>
                <a:schemeClr val="dk1"/>
              </a:buClr>
              <a:buSzPts val="1800"/>
              <a:buChar char="•"/>
              <a:defRPr/>
            </a:lvl8pPr>
            <a:lvl9pPr marL="3086100" lvl="8" indent="-257175" algn="l" rtl="0">
              <a:lnSpc>
                <a:spcPct val="90000"/>
              </a:lnSpc>
              <a:spcBef>
                <a:spcPts val="375"/>
              </a:spcBef>
              <a:spcAft>
                <a:spcPts val="0"/>
              </a:spcAft>
              <a:buClr>
                <a:schemeClr val="dk1"/>
              </a:buClr>
              <a:buSzPts val="1800"/>
              <a:buChar char="•"/>
              <a:defRPr/>
            </a:lvl9pPr>
          </a:lstStyle>
          <a:p>
            <a:endParaRPr/>
          </a:p>
        </p:txBody>
      </p:sp>
      <p:sp>
        <p:nvSpPr>
          <p:cNvPr id="93" name="Google Shape;93;g1474c132e91_0_581"/>
          <p:cNvSpPr txBox="1">
            <a:spLocks noGrp="1"/>
          </p:cNvSpPr>
          <p:nvPr>
            <p:ph type="dt" idx="10"/>
          </p:nvPr>
        </p:nvSpPr>
        <p:spPr>
          <a:xfrm>
            <a:off x="628650" y="5811838"/>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000000"/>
              </a:buClr>
              <a:buSzPts val="1400"/>
              <a:buFont typeface="Arial"/>
              <a:buNone/>
              <a:defRPr/>
            </a:lvl1pPr>
            <a:lvl2pPr lvl="1" algn="l" rtl="0">
              <a:lnSpc>
                <a:spcPct val="100000"/>
              </a:lnSpc>
              <a:spcBef>
                <a:spcPts val="0"/>
              </a:spcBef>
              <a:spcAft>
                <a:spcPts val="0"/>
              </a:spcAft>
              <a:buClr>
                <a:srgbClr val="000000"/>
              </a:buClr>
              <a:buSzPts val="1400"/>
              <a:buFont typeface="Arial"/>
              <a:buNone/>
              <a:defRPr/>
            </a:lvl2pPr>
            <a:lvl3pPr lvl="2" algn="l" rtl="0">
              <a:lnSpc>
                <a:spcPct val="100000"/>
              </a:lnSpc>
              <a:spcBef>
                <a:spcPts val="0"/>
              </a:spcBef>
              <a:spcAft>
                <a:spcPts val="0"/>
              </a:spcAft>
              <a:buClr>
                <a:srgbClr val="000000"/>
              </a:buClr>
              <a:buSzPts val="1400"/>
              <a:buFont typeface="Arial"/>
              <a:buNone/>
              <a:defRPr/>
            </a:lvl3pPr>
            <a:lvl4pPr lvl="3" algn="l" rtl="0">
              <a:lnSpc>
                <a:spcPct val="100000"/>
              </a:lnSpc>
              <a:spcBef>
                <a:spcPts val="0"/>
              </a:spcBef>
              <a:spcAft>
                <a:spcPts val="0"/>
              </a:spcAft>
              <a:buClr>
                <a:srgbClr val="000000"/>
              </a:buClr>
              <a:buSzPts val="1400"/>
              <a:buFont typeface="Arial"/>
              <a:buNone/>
              <a:defRPr/>
            </a:lvl4pPr>
            <a:lvl5pPr lvl="4" algn="l" rtl="0">
              <a:lnSpc>
                <a:spcPct val="100000"/>
              </a:lnSpc>
              <a:spcBef>
                <a:spcPts val="0"/>
              </a:spcBef>
              <a:spcAft>
                <a:spcPts val="0"/>
              </a:spcAft>
              <a:buClr>
                <a:srgbClr val="000000"/>
              </a:buClr>
              <a:buSzPts val="1400"/>
              <a:buFont typeface="Arial"/>
              <a:buNone/>
              <a:defRPr/>
            </a:lvl5pPr>
            <a:lvl6pPr lvl="5" algn="l" rtl="0">
              <a:lnSpc>
                <a:spcPct val="100000"/>
              </a:lnSpc>
              <a:spcBef>
                <a:spcPts val="0"/>
              </a:spcBef>
              <a:spcAft>
                <a:spcPts val="0"/>
              </a:spcAft>
              <a:buClr>
                <a:srgbClr val="000000"/>
              </a:buClr>
              <a:buSzPts val="1400"/>
              <a:buFont typeface="Arial"/>
              <a:buNone/>
              <a:defRPr/>
            </a:lvl6pPr>
            <a:lvl7pPr lvl="6" algn="l" rtl="0">
              <a:lnSpc>
                <a:spcPct val="100000"/>
              </a:lnSpc>
              <a:spcBef>
                <a:spcPts val="0"/>
              </a:spcBef>
              <a:spcAft>
                <a:spcPts val="0"/>
              </a:spcAft>
              <a:buClr>
                <a:srgbClr val="000000"/>
              </a:buClr>
              <a:buSzPts val="1400"/>
              <a:buFont typeface="Arial"/>
              <a:buNone/>
              <a:defRPr/>
            </a:lvl7pPr>
            <a:lvl8pPr lvl="7" algn="l" rtl="0">
              <a:lnSpc>
                <a:spcPct val="100000"/>
              </a:lnSpc>
              <a:spcBef>
                <a:spcPts val="0"/>
              </a:spcBef>
              <a:spcAft>
                <a:spcPts val="0"/>
              </a:spcAft>
              <a:buClr>
                <a:srgbClr val="000000"/>
              </a:buClr>
              <a:buSzPts val="1400"/>
              <a:buFont typeface="Arial"/>
              <a:buNone/>
              <a:defRPr/>
            </a:lvl8pPr>
            <a:lvl9pPr lvl="8" algn="l" rtl="0">
              <a:lnSpc>
                <a:spcPct val="100000"/>
              </a:lnSpc>
              <a:spcBef>
                <a:spcPts val="0"/>
              </a:spcBef>
              <a:spcAft>
                <a:spcPts val="0"/>
              </a:spcAft>
              <a:buClr>
                <a:srgbClr val="000000"/>
              </a:buClr>
              <a:buSzPts val="1400"/>
              <a:buFont typeface="Arial"/>
              <a:buNone/>
              <a:defRPr/>
            </a:lvl9pPr>
          </a:lstStyle>
          <a:p>
            <a:endParaRPr/>
          </a:p>
        </p:txBody>
      </p:sp>
      <p:sp>
        <p:nvSpPr>
          <p:cNvPr id="94" name="Google Shape;94;g1474c132e91_0_581"/>
          <p:cNvSpPr txBox="1">
            <a:spLocks noGrp="1"/>
          </p:cNvSpPr>
          <p:nvPr>
            <p:ph type="ftr" idx="11"/>
          </p:nvPr>
        </p:nvSpPr>
        <p:spPr>
          <a:xfrm>
            <a:off x="3028950" y="5795963"/>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rgbClr val="000000"/>
              </a:buClr>
              <a:buSzPts val="1400"/>
              <a:buFont typeface="Arial"/>
              <a:buNone/>
              <a:defRPr/>
            </a:lvl1pPr>
            <a:lvl2pPr lvl="1" algn="l" rtl="0">
              <a:lnSpc>
                <a:spcPct val="100000"/>
              </a:lnSpc>
              <a:spcBef>
                <a:spcPts val="0"/>
              </a:spcBef>
              <a:spcAft>
                <a:spcPts val="0"/>
              </a:spcAft>
              <a:buClr>
                <a:srgbClr val="000000"/>
              </a:buClr>
              <a:buSzPts val="1400"/>
              <a:buFont typeface="Arial"/>
              <a:buNone/>
              <a:defRPr/>
            </a:lvl2pPr>
            <a:lvl3pPr lvl="2" algn="l" rtl="0">
              <a:lnSpc>
                <a:spcPct val="100000"/>
              </a:lnSpc>
              <a:spcBef>
                <a:spcPts val="0"/>
              </a:spcBef>
              <a:spcAft>
                <a:spcPts val="0"/>
              </a:spcAft>
              <a:buClr>
                <a:srgbClr val="000000"/>
              </a:buClr>
              <a:buSzPts val="1400"/>
              <a:buFont typeface="Arial"/>
              <a:buNone/>
              <a:defRPr/>
            </a:lvl3pPr>
            <a:lvl4pPr lvl="3" algn="l" rtl="0">
              <a:lnSpc>
                <a:spcPct val="100000"/>
              </a:lnSpc>
              <a:spcBef>
                <a:spcPts val="0"/>
              </a:spcBef>
              <a:spcAft>
                <a:spcPts val="0"/>
              </a:spcAft>
              <a:buClr>
                <a:srgbClr val="000000"/>
              </a:buClr>
              <a:buSzPts val="1400"/>
              <a:buFont typeface="Arial"/>
              <a:buNone/>
              <a:defRPr/>
            </a:lvl4pPr>
            <a:lvl5pPr lvl="4" algn="l" rtl="0">
              <a:lnSpc>
                <a:spcPct val="100000"/>
              </a:lnSpc>
              <a:spcBef>
                <a:spcPts val="0"/>
              </a:spcBef>
              <a:spcAft>
                <a:spcPts val="0"/>
              </a:spcAft>
              <a:buClr>
                <a:srgbClr val="000000"/>
              </a:buClr>
              <a:buSzPts val="1400"/>
              <a:buFont typeface="Arial"/>
              <a:buNone/>
              <a:defRPr/>
            </a:lvl5pPr>
            <a:lvl6pPr lvl="5" algn="l" rtl="0">
              <a:lnSpc>
                <a:spcPct val="100000"/>
              </a:lnSpc>
              <a:spcBef>
                <a:spcPts val="0"/>
              </a:spcBef>
              <a:spcAft>
                <a:spcPts val="0"/>
              </a:spcAft>
              <a:buClr>
                <a:srgbClr val="000000"/>
              </a:buClr>
              <a:buSzPts val="1400"/>
              <a:buFont typeface="Arial"/>
              <a:buNone/>
              <a:defRPr/>
            </a:lvl6pPr>
            <a:lvl7pPr lvl="6" algn="l" rtl="0">
              <a:lnSpc>
                <a:spcPct val="100000"/>
              </a:lnSpc>
              <a:spcBef>
                <a:spcPts val="0"/>
              </a:spcBef>
              <a:spcAft>
                <a:spcPts val="0"/>
              </a:spcAft>
              <a:buClr>
                <a:srgbClr val="000000"/>
              </a:buClr>
              <a:buSzPts val="1400"/>
              <a:buFont typeface="Arial"/>
              <a:buNone/>
              <a:defRPr/>
            </a:lvl7pPr>
            <a:lvl8pPr lvl="7" algn="l" rtl="0">
              <a:lnSpc>
                <a:spcPct val="100000"/>
              </a:lnSpc>
              <a:spcBef>
                <a:spcPts val="0"/>
              </a:spcBef>
              <a:spcAft>
                <a:spcPts val="0"/>
              </a:spcAft>
              <a:buClr>
                <a:srgbClr val="000000"/>
              </a:buClr>
              <a:buSzPts val="1400"/>
              <a:buFont typeface="Arial"/>
              <a:buNone/>
              <a:defRPr/>
            </a:lvl8pPr>
            <a:lvl9pPr lvl="8" algn="l" rtl="0">
              <a:lnSpc>
                <a:spcPct val="100000"/>
              </a:lnSpc>
              <a:spcBef>
                <a:spcPts val="0"/>
              </a:spcBef>
              <a:spcAft>
                <a:spcPts val="0"/>
              </a:spcAft>
              <a:buClr>
                <a:srgbClr val="000000"/>
              </a:buClr>
              <a:buSzPts val="1400"/>
              <a:buFont typeface="Arial"/>
              <a:buNone/>
              <a:defRPr/>
            </a:lvl9pPr>
          </a:lstStyle>
          <a:p>
            <a:endParaRPr/>
          </a:p>
        </p:txBody>
      </p:sp>
      <p:sp>
        <p:nvSpPr>
          <p:cNvPr id="95" name="Google Shape;95;g1474c132e91_0_581"/>
          <p:cNvSpPr txBox="1">
            <a:spLocks noGrp="1"/>
          </p:cNvSpPr>
          <p:nvPr>
            <p:ph type="sldNum" idx="12"/>
          </p:nvPr>
        </p:nvSpPr>
        <p:spPr>
          <a:xfrm>
            <a:off x="6457950" y="63817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5073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Standard">
  <p:cSld name="4_Standard">
    <p:spTree>
      <p:nvGrpSpPr>
        <p:cNvPr id="1" name="Shape 96"/>
        <p:cNvGrpSpPr/>
        <p:nvPr/>
      </p:nvGrpSpPr>
      <p:grpSpPr>
        <a:xfrm>
          <a:off x="0" y="0"/>
          <a:ext cx="0" cy="0"/>
          <a:chOff x="0" y="0"/>
          <a:chExt cx="0" cy="0"/>
        </a:xfrm>
      </p:grpSpPr>
      <p:sp>
        <p:nvSpPr>
          <p:cNvPr id="97" name="Google Shape;97;g148501b34f3_0_143"/>
          <p:cNvSpPr txBox="1">
            <a:spLocks noGrp="1"/>
          </p:cNvSpPr>
          <p:nvPr>
            <p:ph type="title"/>
          </p:nvPr>
        </p:nvSpPr>
        <p:spPr>
          <a:xfrm>
            <a:off x="628650" y="365126"/>
            <a:ext cx="7886700" cy="13257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40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8" name="Google Shape;98;g148501b34f3_0_143"/>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rmAutofit/>
          </a:bodyPr>
          <a:lstStyle>
            <a:lvl1pPr marL="342900" lvl="0" indent="-304800" algn="l" rtl="0">
              <a:lnSpc>
                <a:spcPct val="90000"/>
              </a:lnSpc>
              <a:spcBef>
                <a:spcPts val="750"/>
              </a:spcBef>
              <a:spcAft>
                <a:spcPts val="0"/>
              </a:spcAft>
              <a:buSzPts val="2800"/>
              <a:buFont typeface="Noto Sans Symbols"/>
              <a:buChar char="❖"/>
              <a:defRPr>
                <a:solidFill>
                  <a:srgbClr val="262626"/>
                </a:solidFill>
              </a:defRPr>
            </a:lvl1pPr>
            <a:lvl2pPr marL="685800" lvl="1" indent="-285750" algn="l" rtl="0">
              <a:lnSpc>
                <a:spcPct val="90000"/>
              </a:lnSpc>
              <a:spcBef>
                <a:spcPts val="375"/>
              </a:spcBef>
              <a:spcAft>
                <a:spcPts val="0"/>
              </a:spcAft>
              <a:buSzPts val="2400"/>
              <a:buFont typeface="Noto Sans Symbols"/>
              <a:buChar char="⮚"/>
              <a:defRPr>
                <a:solidFill>
                  <a:srgbClr val="262626"/>
                </a:solidFill>
              </a:defRPr>
            </a:lvl2pPr>
            <a:lvl3pPr marL="1028700" lvl="2" indent="-285750" algn="l" rtl="0">
              <a:lnSpc>
                <a:spcPct val="90000"/>
              </a:lnSpc>
              <a:spcBef>
                <a:spcPts val="375"/>
              </a:spcBef>
              <a:spcAft>
                <a:spcPts val="0"/>
              </a:spcAft>
              <a:buSzPts val="2400"/>
              <a:buFont typeface="Noto Sans Symbols"/>
              <a:buChar char="✔"/>
              <a:defRPr>
                <a:solidFill>
                  <a:srgbClr val="262626"/>
                </a:solidFill>
              </a:defRPr>
            </a:lvl3pPr>
            <a:lvl4pPr marL="1371600" lvl="3" indent="-285750" algn="l" rtl="0">
              <a:lnSpc>
                <a:spcPct val="90000"/>
              </a:lnSpc>
              <a:spcBef>
                <a:spcPts val="375"/>
              </a:spcBef>
              <a:spcAft>
                <a:spcPts val="0"/>
              </a:spcAft>
              <a:buSzPts val="2400"/>
              <a:buFont typeface="Courier New"/>
              <a:buChar char="o"/>
              <a:defRPr>
                <a:solidFill>
                  <a:srgbClr val="262626"/>
                </a:solidFill>
              </a:defRPr>
            </a:lvl4pPr>
            <a:lvl5pPr marL="1714500" lvl="4" indent="-285750" algn="l" rtl="0">
              <a:lnSpc>
                <a:spcPct val="90000"/>
              </a:lnSpc>
              <a:spcBef>
                <a:spcPts val="375"/>
              </a:spcBef>
              <a:spcAft>
                <a:spcPts val="0"/>
              </a:spcAft>
              <a:buSzPts val="2400"/>
              <a:buFont typeface="Arial"/>
              <a:buChar char="•"/>
              <a:defRPr>
                <a:solidFill>
                  <a:srgbClr val="262626"/>
                </a:solidFill>
              </a:defRPr>
            </a:lvl5pPr>
            <a:lvl6pPr marL="2057400" lvl="5" indent="-257175" algn="l" rtl="0">
              <a:lnSpc>
                <a:spcPct val="90000"/>
              </a:lnSpc>
              <a:spcBef>
                <a:spcPts val="375"/>
              </a:spcBef>
              <a:spcAft>
                <a:spcPts val="0"/>
              </a:spcAft>
              <a:buSzPts val="1800"/>
              <a:buChar char="•"/>
              <a:defRPr/>
            </a:lvl6pPr>
            <a:lvl7pPr marL="2400300" lvl="6" indent="-257175" algn="l" rtl="0">
              <a:lnSpc>
                <a:spcPct val="90000"/>
              </a:lnSpc>
              <a:spcBef>
                <a:spcPts val="375"/>
              </a:spcBef>
              <a:spcAft>
                <a:spcPts val="0"/>
              </a:spcAft>
              <a:buSzPts val="1800"/>
              <a:buChar char="•"/>
              <a:defRPr/>
            </a:lvl7pPr>
            <a:lvl8pPr marL="2743200" lvl="7" indent="-257175" algn="l" rtl="0">
              <a:lnSpc>
                <a:spcPct val="90000"/>
              </a:lnSpc>
              <a:spcBef>
                <a:spcPts val="375"/>
              </a:spcBef>
              <a:spcAft>
                <a:spcPts val="0"/>
              </a:spcAft>
              <a:buSzPts val="1800"/>
              <a:buChar char="•"/>
              <a:defRPr/>
            </a:lvl8pPr>
            <a:lvl9pPr marL="3086100" lvl="8" indent="-257175" algn="l" rtl="0">
              <a:lnSpc>
                <a:spcPct val="90000"/>
              </a:lnSpc>
              <a:spcBef>
                <a:spcPts val="375"/>
              </a:spcBef>
              <a:spcAft>
                <a:spcPts val="0"/>
              </a:spcAft>
              <a:buSzPts val="1800"/>
              <a:buChar char="•"/>
              <a:defRPr/>
            </a:lvl9pPr>
          </a:lstStyle>
          <a:p>
            <a:endParaRPr/>
          </a:p>
        </p:txBody>
      </p:sp>
      <p:sp>
        <p:nvSpPr>
          <p:cNvPr id="99" name="Google Shape;99;g148501b34f3_0_143"/>
          <p:cNvSpPr txBox="1">
            <a:spLocks noGrp="1"/>
          </p:cNvSpPr>
          <p:nvPr>
            <p:ph type="sldNum" idx="12"/>
          </p:nvPr>
        </p:nvSpPr>
        <p:spPr>
          <a:xfrm>
            <a:off x="577712" y="6152495"/>
            <a:ext cx="499275" cy="3651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6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en-US" smtClean="0"/>
              <a:pPr/>
              <a:t>‹#›</a:t>
            </a:fld>
            <a:endParaRPr lang="en-US"/>
          </a:p>
        </p:txBody>
      </p:sp>
      <p:sp>
        <p:nvSpPr>
          <p:cNvPr id="100" name="Google Shape;100;g148501b34f3_0_143"/>
          <p:cNvSpPr txBox="1">
            <a:spLocks noGrp="1"/>
          </p:cNvSpPr>
          <p:nvPr>
            <p:ph type="body" idx="2"/>
          </p:nvPr>
        </p:nvSpPr>
        <p:spPr>
          <a:xfrm>
            <a:off x="628650" y="365126"/>
            <a:ext cx="7886700" cy="447600"/>
          </a:xfrm>
          <a:prstGeom prst="rect">
            <a:avLst/>
          </a:prstGeom>
          <a:noFill/>
          <a:ln>
            <a:noFill/>
          </a:ln>
        </p:spPr>
        <p:txBody>
          <a:bodyPr spcFirstLastPara="1" wrap="square" lIns="91425" tIns="45700" rIns="91425" bIns="45700" anchor="t" anchorCtr="0">
            <a:normAutofit/>
          </a:bodyPr>
          <a:lstStyle>
            <a:lvl1pPr marL="342900" lvl="0" indent="-171450" algn="l" rtl="0">
              <a:lnSpc>
                <a:spcPct val="90000"/>
              </a:lnSpc>
              <a:spcBef>
                <a:spcPts val="750"/>
              </a:spcBef>
              <a:spcAft>
                <a:spcPts val="0"/>
              </a:spcAft>
              <a:buSzPts val="2800"/>
              <a:buNone/>
              <a:defRPr sz="1500" i="1">
                <a:solidFill>
                  <a:srgbClr val="7F7F7F"/>
                </a:solidFill>
                <a:latin typeface="Arial"/>
                <a:ea typeface="Arial"/>
                <a:cs typeface="Arial"/>
                <a:sym typeface="Arial"/>
              </a:defRPr>
            </a:lvl1pPr>
            <a:lvl2pPr marL="685800" lvl="1" indent="-285750" algn="l" rtl="0">
              <a:lnSpc>
                <a:spcPct val="90000"/>
              </a:lnSpc>
              <a:spcBef>
                <a:spcPts val="375"/>
              </a:spcBef>
              <a:spcAft>
                <a:spcPts val="0"/>
              </a:spcAft>
              <a:buSzPts val="2400"/>
              <a:buChar char="•"/>
              <a:defRPr/>
            </a:lvl2pPr>
            <a:lvl3pPr marL="1028700" lvl="2" indent="-285750" algn="l" rtl="0">
              <a:lnSpc>
                <a:spcPct val="90000"/>
              </a:lnSpc>
              <a:spcBef>
                <a:spcPts val="375"/>
              </a:spcBef>
              <a:spcAft>
                <a:spcPts val="0"/>
              </a:spcAft>
              <a:buSzPts val="2400"/>
              <a:buChar char="•"/>
              <a:defRPr/>
            </a:lvl3pPr>
            <a:lvl4pPr marL="1371600" lvl="3" indent="-285750" algn="l" rtl="0">
              <a:lnSpc>
                <a:spcPct val="90000"/>
              </a:lnSpc>
              <a:spcBef>
                <a:spcPts val="375"/>
              </a:spcBef>
              <a:spcAft>
                <a:spcPts val="0"/>
              </a:spcAft>
              <a:buSzPts val="2400"/>
              <a:buChar char="•"/>
              <a:defRPr/>
            </a:lvl4pPr>
            <a:lvl5pPr marL="1714500" lvl="4" indent="-285750" algn="l" rtl="0">
              <a:lnSpc>
                <a:spcPct val="90000"/>
              </a:lnSpc>
              <a:spcBef>
                <a:spcPts val="375"/>
              </a:spcBef>
              <a:spcAft>
                <a:spcPts val="0"/>
              </a:spcAft>
              <a:buSzPts val="2400"/>
              <a:buChar char="•"/>
              <a:defRPr/>
            </a:lvl5pPr>
            <a:lvl6pPr marL="2057400" lvl="5" indent="-257175" algn="l" rtl="0">
              <a:lnSpc>
                <a:spcPct val="90000"/>
              </a:lnSpc>
              <a:spcBef>
                <a:spcPts val="375"/>
              </a:spcBef>
              <a:spcAft>
                <a:spcPts val="0"/>
              </a:spcAft>
              <a:buSzPts val="1800"/>
              <a:buChar char="•"/>
              <a:defRPr/>
            </a:lvl6pPr>
            <a:lvl7pPr marL="2400300" lvl="6" indent="-257175" algn="l" rtl="0">
              <a:lnSpc>
                <a:spcPct val="90000"/>
              </a:lnSpc>
              <a:spcBef>
                <a:spcPts val="375"/>
              </a:spcBef>
              <a:spcAft>
                <a:spcPts val="0"/>
              </a:spcAft>
              <a:buSzPts val="1800"/>
              <a:buChar char="•"/>
              <a:defRPr/>
            </a:lvl7pPr>
            <a:lvl8pPr marL="2743200" lvl="7" indent="-257175" algn="l" rtl="0">
              <a:lnSpc>
                <a:spcPct val="90000"/>
              </a:lnSpc>
              <a:spcBef>
                <a:spcPts val="375"/>
              </a:spcBef>
              <a:spcAft>
                <a:spcPts val="0"/>
              </a:spcAft>
              <a:buSzPts val="1800"/>
              <a:buChar char="•"/>
              <a:defRPr/>
            </a:lvl8pPr>
            <a:lvl9pPr marL="3086100" lvl="8" indent="-257175" algn="l" rtl="0">
              <a:lnSpc>
                <a:spcPct val="90000"/>
              </a:lnSpc>
              <a:spcBef>
                <a:spcPts val="375"/>
              </a:spcBef>
              <a:spcAft>
                <a:spcPts val="0"/>
              </a:spcAft>
              <a:buSzPts val="1800"/>
              <a:buChar char="•"/>
              <a:defRPr/>
            </a:lvl9pPr>
          </a:lstStyle>
          <a:p>
            <a:endParaRPr/>
          </a:p>
        </p:txBody>
      </p:sp>
      <p:cxnSp>
        <p:nvCxnSpPr>
          <p:cNvPr id="101" name="Google Shape;101;g148501b34f3_0_143"/>
          <p:cNvCxnSpPr/>
          <p:nvPr/>
        </p:nvCxnSpPr>
        <p:spPr>
          <a:xfrm>
            <a:off x="739036" y="1394181"/>
            <a:ext cx="8405100" cy="0"/>
          </a:xfrm>
          <a:prstGeom prst="straightConnector1">
            <a:avLst/>
          </a:prstGeom>
          <a:noFill/>
          <a:ln w="28575" cap="flat" cmpd="sng">
            <a:solidFill>
              <a:srgbClr val="C40E3E"/>
            </a:solidFill>
            <a:prstDash val="solid"/>
            <a:round/>
            <a:headEnd type="none" w="sm" len="sm"/>
            <a:tailEnd type="none" w="sm" len="sm"/>
          </a:ln>
        </p:spPr>
      </p:cxnSp>
    </p:spTree>
    <p:extLst>
      <p:ext uri="{BB962C8B-B14F-4D97-AF65-F5344CB8AC3E}">
        <p14:creationId xmlns:p14="http://schemas.microsoft.com/office/powerpoint/2010/main" val="9710402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9"/>
            <a:ext cx="8229600" cy="1143000"/>
          </a:xfrm>
          <a:prstGeom prst="rect">
            <a:avLst/>
          </a:prstGeom>
        </p:spPr>
        <p:txBody>
          <a:bodyPr/>
          <a:lstStyle>
            <a:lvl1pPr>
              <a:defRPr sz="2100" b="1" baseline="0"/>
            </a:lvl1pPr>
          </a:lstStyle>
          <a:p>
            <a:r>
              <a:rPr lang="en-US" dirty="0"/>
              <a:t>CLICK TO EDIT MASTER TITLE SLIDE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3" descr="C:\Users\MCRegan\Desktop\blue_wb_logo_circ-01.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8509" y="6334013"/>
            <a:ext cx="531057" cy="53105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758094" y="6414873"/>
            <a:ext cx="508001" cy="253916"/>
          </a:xfrm>
          <a:prstGeom prst="rect">
            <a:avLst/>
          </a:prstGeom>
          <a:noFill/>
        </p:spPr>
        <p:txBody>
          <a:bodyPr wrap="square" rtlCol="0">
            <a:spAutoFit/>
          </a:bodyPr>
          <a:lstStyle/>
          <a:p>
            <a:fld id="{2C79B6FD-5161-412A-AE32-AF89DBAEC495}" type="slidenum">
              <a:rPr lang="en-US" sz="1050" smtClean="0">
                <a:solidFill>
                  <a:schemeClr val="bg1"/>
                </a:solidFill>
              </a:rPr>
              <a:t>‹#›</a:t>
            </a:fld>
            <a:endParaRPr lang="en-US" sz="1050" dirty="0">
              <a:solidFill>
                <a:schemeClr val="bg1"/>
              </a:solidFill>
            </a:endParaRPr>
          </a:p>
        </p:txBody>
      </p:sp>
    </p:spTree>
    <p:extLst>
      <p:ext uri="{BB962C8B-B14F-4D97-AF65-F5344CB8AC3E}">
        <p14:creationId xmlns:p14="http://schemas.microsoft.com/office/powerpoint/2010/main" val="258614419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866216" y="2099733"/>
            <a:ext cx="6619244" cy="2677648"/>
          </a:xfrm>
        </p:spPr>
        <p:txBody>
          <a:bodyPr anchor="b"/>
          <a:lstStyle>
            <a:lvl1pPr>
              <a:defRPr sz="4050"/>
            </a:lvl1pPr>
          </a:lstStyle>
          <a:p>
            <a:r>
              <a:rPr lang="en-US"/>
              <a:t>Click to edit Master title style</a:t>
            </a:r>
            <a:endParaRPr lang="en-US" dirty="0"/>
          </a:p>
        </p:txBody>
      </p:sp>
      <p:sp>
        <p:nvSpPr>
          <p:cNvPr id="3" name="Subtitle 2"/>
          <p:cNvSpPr>
            <a:spLocks noGrp="1"/>
          </p:cNvSpPr>
          <p:nvPr>
            <p:ph type="subTitle" idx="1"/>
          </p:nvPr>
        </p:nvSpPr>
        <p:spPr bwMode="gray">
          <a:xfrm>
            <a:off x="866216" y="4777380"/>
            <a:ext cx="6619244" cy="861420"/>
          </a:xfrm>
        </p:spPr>
        <p:txBody>
          <a:bodyPr anchor="t"/>
          <a:lstStyle>
            <a:lvl1pPr marL="0" indent="0" algn="l">
              <a:buNone/>
              <a:defRPr cap="all">
                <a:solidFill>
                  <a:schemeClr val="accent1">
                    <a:lumMod val="60000"/>
                    <a:lumOff val="4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7495414" y="1830325"/>
            <a:ext cx="990599" cy="228599"/>
          </a:xfrm>
        </p:spPr>
        <p:txBody>
          <a:bodyPr anchor="t"/>
          <a:lstStyle>
            <a:lvl1pPr algn="l">
              <a:defRPr b="0" i="0">
                <a:solidFill>
                  <a:schemeClr val="bg1">
                    <a:alpha val="60000"/>
                  </a:schemeClr>
                </a:solidFill>
              </a:defRPr>
            </a:lvl1pPr>
          </a:lstStyle>
          <a:p>
            <a:fld id="{63F0A000-F028-4D64-99DA-1A9B9D69D315}" type="datetimeFigureOut">
              <a:rPr lang="en-US" smtClean="0"/>
              <a:t>9/14/2022</a:t>
            </a:fld>
            <a:endParaRPr lang="en-US"/>
          </a:p>
        </p:txBody>
      </p:sp>
      <p:sp>
        <p:nvSpPr>
          <p:cNvPr id="5" name="Footer Placeholder 4"/>
          <p:cNvSpPr>
            <a:spLocks noGrp="1"/>
          </p:cNvSpPr>
          <p:nvPr>
            <p:ph type="ftr" sz="quarter" idx="11"/>
          </p:nvPr>
        </p:nvSpPr>
        <p:spPr bwMode="gray">
          <a:xfrm rot="5400000">
            <a:off x="6231508" y="3265933"/>
            <a:ext cx="3859795" cy="228601"/>
          </a:xfrm>
        </p:spPr>
        <p:txBody>
          <a:bodyPr/>
          <a:lstStyle>
            <a:lvl1pPr>
              <a:defRPr b="0" i="0">
                <a:solidFill>
                  <a:schemeClr val="bg1">
                    <a:alpha val="60000"/>
                  </a:schemeClr>
                </a:solidFill>
              </a:defRPr>
            </a:lvl1pPr>
          </a:lstStyle>
          <a:p>
            <a:endParaRPr lang="en-US"/>
          </a:p>
        </p:txBody>
      </p:sp>
      <p:sp>
        <p:nvSpPr>
          <p:cNvPr id="11" name="Rectangle 1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7764406" y="295730"/>
            <a:ext cx="628649" cy="767687"/>
          </a:xfrm>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41005911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66216" y="2603500"/>
            <a:ext cx="6619244"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F0A000-F028-4D64-99DA-1A9B9D69D315}"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1734454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677645"/>
            <a:ext cx="3263269" cy="2283824"/>
          </a:xfrm>
        </p:spPr>
        <p:txBody>
          <a:bodyPr anchor="ctr"/>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5171670" y="2677644"/>
            <a:ext cx="2818159" cy="2283824"/>
          </a:xfrm>
        </p:spPr>
        <p:txBody>
          <a:bodyPr anchor="ctr"/>
          <a:lstStyle>
            <a:lvl1pPr marL="0" indent="0" algn="l">
              <a:buNone/>
              <a:defRPr sz="1500" cap="all">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F0A000-F028-4D64-99DA-1A9B9D69D315}"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132175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52646" y="5141973"/>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36573"/>
            <a:ext cx="7989751" cy="1504844"/>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3"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44E642E9-EAE0-43DC-BDED-4C29057B439E}" type="datetime1">
              <a:rPr lang="en-US" smtClean="0"/>
              <a:t>9/14/2022</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9" name="Picture 8"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3757196" y="858393"/>
            <a:ext cx="1802131" cy="1838706"/>
          </a:xfrm>
          <a:prstGeom prst="rect">
            <a:avLst/>
          </a:prstGeom>
          <a:noFill/>
          <a:ln>
            <a:noFill/>
          </a:ln>
        </p:spPr>
      </p:pic>
    </p:spTree>
    <p:extLst>
      <p:ext uri="{BB962C8B-B14F-4D97-AF65-F5344CB8AC3E}">
        <p14:creationId xmlns:p14="http://schemas.microsoft.com/office/powerpoint/2010/main" val="8556808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66215" y="2603501"/>
            <a:ext cx="3618869"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6535" y="2603500"/>
            <a:ext cx="361886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F0A000-F028-4D64-99DA-1A9B9D69D315}"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3340299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66216" y="2603500"/>
            <a:ext cx="361886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66215" y="3179763"/>
            <a:ext cx="3618869"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6535" y="2603500"/>
            <a:ext cx="3618869"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56535" y="3179763"/>
            <a:ext cx="3618869" cy="2840039"/>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F0A000-F028-4D64-99DA-1A9B9D69D315}" type="datetimeFigureOut">
              <a:rPr lang="en-US" smtClean="0"/>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36900942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866216" y="973668"/>
            <a:ext cx="6571060"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F0A000-F028-4D64-99DA-1A9B9D69D315}" type="datetimeFigureOut">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20582519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F0A000-F028-4D64-99DA-1A9B9D69D315}"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1326553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295400"/>
            <a:ext cx="2094869" cy="160020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4335859" y="1447800"/>
            <a:ext cx="3892550"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866215" y="3129281"/>
            <a:ext cx="2094869" cy="2895599"/>
          </a:xfrm>
        </p:spPr>
        <p:txBody>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3F0A000-F028-4D64-99DA-1A9B9D69D315}"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15426763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1693334"/>
            <a:ext cx="2898851" cy="1735667"/>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4910903" y="1143000"/>
            <a:ext cx="242039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marL="0" lvl="0" indent="0" algn="ctr">
              <a:buNone/>
            </a:pPr>
            <a:r>
              <a:rPr lang="en-US"/>
              <a:t>Click icon to add picture</a:t>
            </a:r>
            <a:endParaRPr lang="en-US" dirty="0"/>
          </a:p>
        </p:txBody>
      </p:sp>
      <p:sp>
        <p:nvSpPr>
          <p:cNvPr id="4" name="Text Placeholder 3"/>
          <p:cNvSpPr>
            <a:spLocks noGrp="1"/>
          </p:cNvSpPr>
          <p:nvPr>
            <p:ph type="body" sz="half" idx="2"/>
          </p:nvPr>
        </p:nvSpPr>
        <p:spPr bwMode="gray">
          <a:xfrm>
            <a:off x="866216" y="3657600"/>
            <a:ext cx="2894409" cy="1371600"/>
          </a:xfrm>
        </p:spPr>
        <p:txBody>
          <a:bodyPr>
            <a:normAutofit/>
          </a:bodyPr>
          <a:lstStyle>
            <a:lvl1pPr marL="0" indent="0">
              <a:buNone/>
              <a:defRPr sz="105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3F0A000-F028-4D64-99DA-1A9B9D69D315}"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1197229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4969927"/>
            <a:ext cx="6619244" cy="566738"/>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685800"/>
            <a:ext cx="6619244"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5" y="5536665"/>
            <a:ext cx="6619244" cy="493712"/>
          </a:xfrm>
        </p:spPr>
        <p:txBody>
          <a:bodyPr>
            <a:normAutofit/>
          </a:bodyPr>
          <a:lstStyle>
            <a:lvl1pPr marL="0" indent="0">
              <a:buNone/>
              <a:defRPr sz="900">
                <a:solidFill>
                  <a:schemeClr val="accent1">
                    <a:lumMod val="60000"/>
                    <a:lumOff val="40000"/>
                  </a:schemeClr>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63F0A000-F028-4D64-99DA-1A9B9D69D315}"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11340522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1598" y="1063417"/>
            <a:ext cx="6623862" cy="1372986"/>
          </a:xfrm>
        </p:spPr>
        <p:txBody>
          <a:bodyPr/>
          <a:lstStyle>
            <a:lvl1pPr>
              <a:defRPr sz="3000"/>
            </a:lvl1pPr>
          </a:lstStyle>
          <a:p>
            <a:r>
              <a:rPr lang="en-US"/>
              <a:t>Click to edit Master title style</a:t>
            </a:r>
            <a:endParaRPr lang="en-US" dirty="0"/>
          </a:p>
        </p:txBody>
      </p:sp>
      <p:sp>
        <p:nvSpPr>
          <p:cNvPr id="8" name="Text Placeholder 3"/>
          <p:cNvSpPr>
            <a:spLocks noGrp="1"/>
          </p:cNvSpPr>
          <p:nvPr>
            <p:ph type="body" sz="half" idx="2"/>
          </p:nvPr>
        </p:nvSpPr>
        <p:spPr>
          <a:xfrm>
            <a:off x="866216" y="3543300"/>
            <a:ext cx="6619244" cy="24765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63F0A000-F028-4D64-99DA-1A9B9D69D315}"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2430265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661175" y="607337"/>
            <a:ext cx="601434"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13" name="TextBox 12"/>
          <p:cNvSpPr txBox="1"/>
          <p:nvPr/>
        </p:nvSpPr>
        <p:spPr bwMode="gray">
          <a:xfrm>
            <a:off x="7413344" y="2613788"/>
            <a:ext cx="489572" cy="1200329"/>
          </a:xfrm>
          <a:prstGeom prst="rect">
            <a:avLst/>
          </a:prstGeom>
          <a:noFill/>
        </p:spPr>
        <p:txBody>
          <a:bodyPr wrap="square" rtlCol="0">
            <a:spAutoFit/>
          </a:bodyPr>
          <a:lstStyle/>
          <a:p>
            <a:pPr algn="r"/>
            <a:r>
              <a:rPr lang="en-US" sz="72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186408" y="982134"/>
            <a:ext cx="6340430" cy="2696632"/>
          </a:xfrm>
        </p:spPr>
        <p:txBody>
          <a:bodyPr/>
          <a:lstStyle>
            <a:lvl1pPr>
              <a:defRPr sz="3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459459" y="3678766"/>
            <a:ext cx="5798414" cy="342174"/>
          </a:xfrm>
        </p:spPr>
        <p:txBody>
          <a:bodyPr anchor="t">
            <a:normAutofit/>
          </a:bodyPr>
          <a:lstStyle>
            <a:lvl1pPr marL="0" indent="0">
              <a:buNone/>
              <a:defRPr lang="en-US" sz="1050" b="0" i="0" kern="1200" cap="small" dirty="0">
                <a:solidFill>
                  <a:schemeClr val="accent1">
                    <a:lumMod val="60000"/>
                    <a:lumOff val="40000"/>
                  </a:schemeClr>
                </a:solidFill>
                <a:latin typeface="+mn-lt"/>
                <a:ea typeface="+mn-ea"/>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0" name="Text Placeholder 3"/>
          <p:cNvSpPr>
            <a:spLocks noGrp="1"/>
          </p:cNvSpPr>
          <p:nvPr>
            <p:ph type="body" sz="half" idx="2"/>
          </p:nvPr>
        </p:nvSpPr>
        <p:spPr>
          <a:xfrm>
            <a:off x="866216" y="5029200"/>
            <a:ext cx="6933673" cy="997857"/>
          </a:xfrm>
        </p:spPr>
        <p:txBody>
          <a:bodyPr anchor="ct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4" name="Date Placeholder 3"/>
          <p:cNvSpPr>
            <a:spLocks noGrp="1"/>
          </p:cNvSpPr>
          <p:nvPr>
            <p:ph type="dt" sz="half" idx="10"/>
          </p:nvPr>
        </p:nvSpPr>
        <p:spPr/>
        <p:txBody>
          <a:bodyPr/>
          <a:lstStyle/>
          <a:p>
            <a:fld id="{63F0A000-F028-4D64-99DA-1A9B9D69D315}"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1111372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866216" y="2370667"/>
            <a:ext cx="6619245" cy="1822514"/>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5024967"/>
            <a:ext cx="6619244" cy="860400"/>
          </a:xfrm>
        </p:spPr>
        <p:txBody>
          <a:bodyPr anchor="t"/>
          <a:lstStyle>
            <a:lvl1pPr marL="0" indent="0" algn="l">
              <a:buNone/>
              <a:defRPr sz="1500" cap="none">
                <a:solidFill>
                  <a:schemeClr val="accent1">
                    <a:lumMod val="60000"/>
                    <a:lumOff val="4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F0A000-F028-4D64-99DA-1A9B9D69D315}"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3055942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2" y="2228002"/>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3"/>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36420266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2603502"/>
            <a:ext cx="235640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6" name="Text Placeholder 3"/>
          <p:cNvSpPr>
            <a:spLocks noGrp="1"/>
          </p:cNvSpPr>
          <p:nvPr>
            <p:ph type="body" sz="half" idx="15"/>
          </p:nvPr>
        </p:nvSpPr>
        <p:spPr>
          <a:xfrm>
            <a:off x="866215" y="3179765"/>
            <a:ext cx="2356409"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384541" y="2603500"/>
            <a:ext cx="2360257"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Text Placeholder 3"/>
          <p:cNvSpPr>
            <a:spLocks noGrp="1"/>
          </p:cNvSpPr>
          <p:nvPr>
            <p:ph type="body" sz="half" idx="16"/>
          </p:nvPr>
        </p:nvSpPr>
        <p:spPr>
          <a:xfrm>
            <a:off x="3384541" y="3179764"/>
            <a:ext cx="2360257"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16101" y="2603501"/>
            <a:ext cx="2359298"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Text Placeholder 3"/>
          <p:cNvSpPr>
            <a:spLocks noGrp="1"/>
          </p:cNvSpPr>
          <p:nvPr>
            <p:ph type="body" sz="half" idx="17"/>
          </p:nvPr>
        </p:nvSpPr>
        <p:spPr>
          <a:xfrm>
            <a:off x="5916247" y="3179763"/>
            <a:ext cx="2359152" cy="2847293"/>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17" name="Straight Connector 16"/>
          <p:cNvCxnSpPr/>
          <p:nvPr/>
        </p:nvCxnSpPr>
        <p:spPr>
          <a:xfrm>
            <a:off x="3302978"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829301"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3F0A000-F028-4D64-99DA-1A9B9D69D315}" type="datetimeFigureOut">
              <a:rPr lang="en-US" smtClean="0"/>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3222543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lvl1pPr>
              <a:defRPr sz="2700"/>
            </a:lvl1pPr>
          </a:lstStyle>
          <a:p>
            <a:r>
              <a:rPr lang="en-US"/>
              <a:t>Click to edit Master title style</a:t>
            </a:r>
            <a:endParaRPr lang="en-US" dirty="0"/>
          </a:p>
        </p:txBody>
      </p:sp>
      <p:sp>
        <p:nvSpPr>
          <p:cNvPr id="3" name="Text Placeholder 2"/>
          <p:cNvSpPr>
            <a:spLocks noGrp="1"/>
          </p:cNvSpPr>
          <p:nvPr>
            <p:ph type="body" idx="1"/>
          </p:nvPr>
        </p:nvSpPr>
        <p:spPr>
          <a:xfrm>
            <a:off x="866215" y="4532844"/>
            <a:ext cx="2287829"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9" name="Picture Placeholder 2"/>
          <p:cNvSpPr>
            <a:spLocks noGrp="1" noChangeAspect="1"/>
          </p:cNvSpPr>
          <p:nvPr>
            <p:ph type="pic" idx="15"/>
          </p:nvPr>
        </p:nvSpPr>
        <p:spPr>
          <a:xfrm>
            <a:off x="1000915"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866215" y="5109106"/>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Text Placeholder 4"/>
          <p:cNvSpPr>
            <a:spLocks noGrp="1"/>
          </p:cNvSpPr>
          <p:nvPr>
            <p:ph type="body" sz="quarter" idx="3"/>
          </p:nvPr>
        </p:nvSpPr>
        <p:spPr>
          <a:xfrm>
            <a:off x="3426649" y="4532845"/>
            <a:ext cx="2287829" cy="576263"/>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1" name="Picture Placeholder 2"/>
          <p:cNvSpPr>
            <a:spLocks noGrp="1" noChangeAspect="1"/>
          </p:cNvSpPr>
          <p:nvPr>
            <p:ph type="pic" idx="21"/>
          </p:nvPr>
        </p:nvSpPr>
        <p:spPr>
          <a:xfrm>
            <a:off x="3561347"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3427629" y="5109105"/>
            <a:ext cx="2287829"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4" name="Text Placeholder 4"/>
          <p:cNvSpPr>
            <a:spLocks noGrp="1"/>
          </p:cNvSpPr>
          <p:nvPr>
            <p:ph type="body" sz="quarter" idx="13"/>
          </p:nvPr>
        </p:nvSpPr>
        <p:spPr>
          <a:xfrm>
            <a:off x="5987082" y="4532845"/>
            <a:ext cx="2288321" cy="576262"/>
          </a:xfrm>
        </p:spPr>
        <p:txBody>
          <a:bodyPr anchor="b">
            <a:noAutofit/>
          </a:bodyPr>
          <a:lstStyle>
            <a:lvl1pPr marL="0" indent="0">
              <a:buNone/>
              <a:defRPr sz="1800" b="0">
                <a:solidFill>
                  <a:schemeClr val="accent1">
                    <a:lumMod val="60000"/>
                    <a:lumOff val="4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2" name="Picture Placeholder 2"/>
          <p:cNvSpPr>
            <a:spLocks noGrp="1" noChangeAspect="1"/>
          </p:cNvSpPr>
          <p:nvPr>
            <p:ph type="pic" idx="22"/>
          </p:nvPr>
        </p:nvSpPr>
        <p:spPr>
          <a:xfrm>
            <a:off x="6122273" y="2603500"/>
            <a:ext cx="201843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987081" y="5109104"/>
            <a:ext cx="2288322" cy="91795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cxnSp>
        <p:nvCxnSpPr>
          <p:cNvPr id="43" name="Straight Connector 42"/>
          <p:cNvCxnSpPr/>
          <p:nvPr/>
        </p:nvCxnSpPr>
        <p:spPr>
          <a:xfrm>
            <a:off x="3304373"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5848352" y="2569634"/>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3F0A000-F028-4D64-99DA-1A9B9D69D315}" type="datetimeFigureOut">
              <a:rPr lang="en-US" smtClean="0"/>
              <a:t>9/14/2022</a:t>
            </a:fld>
            <a:endParaRPr lang="en-US"/>
          </a:p>
        </p:txBody>
      </p:sp>
      <p:sp>
        <p:nvSpPr>
          <p:cNvPr id="8" name="Footer Placeholder 7"/>
          <p:cNvSpPr>
            <a:spLocks noGrp="1"/>
          </p:cNvSpPr>
          <p:nvPr>
            <p:ph type="ftr" sz="quarter" idx="11"/>
          </p:nvPr>
        </p:nvSpPr>
        <p:spPr>
          <a:xfrm>
            <a:off x="420833" y="6391839"/>
            <a:ext cx="2733212" cy="304801"/>
          </a:xfrm>
        </p:spPr>
        <p:txBody>
          <a:bodyPr/>
          <a:lstStyle/>
          <a:p>
            <a:endParaRPr lang="en-US"/>
          </a:p>
        </p:txBody>
      </p:sp>
      <p:sp>
        <p:nvSpPr>
          <p:cNvPr id="9" name="Slide Number Placeholder 8"/>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1050131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66216" y="973668"/>
            <a:ext cx="6619244"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66216" y="2603500"/>
            <a:ext cx="6619244"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021580" y="6391839"/>
            <a:ext cx="742949" cy="304799"/>
          </a:xfrm>
        </p:spPr>
        <p:txBody>
          <a:bodyPr/>
          <a:lstStyle/>
          <a:p>
            <a:fld id="{63F0A000-F028-4D64-99DA-1A9B9D69D315}"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27397923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9144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6438927" y="1278467"/>
            <a:ext cx="1057474"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866216" y="1278467"/>
            <a:ext cx="4692019"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989829" y="6391839"/>
            <a:ext cx="744101" cy="304799"/>
          </a:xfrm>
        </p:spPr>
        <p:txBody>
          <a:bodyPr/>
          <a:lstStyle/>
          <a:p>
            <a:fld id="{63F0A000-F028-4D64-99DA-1A9B9D69D315}"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2BB3B790-D057-4005-A261-9A36F5152302}" type="slidenum">
              <a:rPr lang="en-US" smtClean="0"/>
              <a:t>‹#›</a:t>
            </a:fld>
            <a:endParaRPr lang="en-US"/>
          </a:p>
        </p:txBody>
      </p:sp>
    </p:spTree>
    <p:extLst>
      <p:ext uri="{BB962C8B-B14F-4D97-AF65-F5344CB8AC3E}">
        <p14:creationId xmlns:p14="http://schemas.microsoft.com/office/powerpoint/2010/main" val="12806386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109076"/>
            <a:ext cx="8450036" cy="2387600"/>
          </a:xfrm>
        </p:spPr>
        <p:txBody>
          <a:bodyPr anchor="b">
            <a:normAutofit/>
          </a:bodyPr>
          <a:lstStyle>
            <a:lvl1pPr algn="l">
              <a:defRPr sz="3300"/>
            </a:lvl1pPr>
          </a:lstStyle>
          <a:p>
            <a:r>
              <a:rPr lang="en-US" dirty="0"/>
              <a:t>Click to edit Master title style</a:t>
            </a:r>
          </a:p>
        </p:txBody>
      </p:sp>
      <p:sp>
        <p:nvSpPr>
          <p:cNvPr id="5" name="Footer Placeholder 4"/>
          <p:cNvSpPr>
            <a:spLocks noGrp="1"/>
          </p:cNvSpPr>
          <p:nvPr>
            <p:ph type="ftr" sz="quarter" idx="11"/>
          </p:nvPr>
        </p:nvSpPr>
        <p:spPr/>
        <p:txBody>
          <a:bodyPr/>
          <a:lstStyle/>
          <a:p>
            <a:r>
              <a:rPr lang="en-US" dirty="0"/>
              <a:t>© 2021 Freedman HealthCare, LLC</a:t>
            </a:r>
          </a:p>
        </p:txBody>
      </p:sp>
      <p:sp>
        <p:nvSpPr>
          <p:cNvPr id="6" name="Slide Number Placeholder 5"/>
          <p:cNvSpPr>
            <a:spLocks noGrp="1"/>
          </p:cNvSpPr>
          <p:nvPr>
            <p:ph type="sldNum" sz="quarter" idx="12"/>
          </p:nvPr>
        </p:nvSpPr>
        <p:spPr/>
        <p:txBody>
          <a:bodyPr/>
          <a:lstStyle/>
          <a:p>
            <a:fld id="{89EC1B6A-93FB-412D-A2F8-D0090C074C45}" type="slidenum">
              <a:rPr lang="en-US" smtClean="0"/>
              <a:t>‹#›</a:t>
            </a:fld>
            <a:endParaRPr lang="en-US" dirty="0"/>
          </a:p>
        </p:txBody>
      </p:sp>
      <p:pic>
        <p:nvPicPr>
          <p:cNvPr id="7" name="Picture 2" descr="Freedman Healthcare">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5309873"/>
            <a:ext cx="1011438" cy="8541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1" y="825612"/>
            <a:ext cx="9144001" cy="152401"/>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10" name="Rectangle 9"/>
          <p:cNvSpPr/>
          <p:nvPr userDrawn="1"/>
        </p:nvSpPr>
        <p:spPr>
          <a:xfrm>
            <a:off x="0" y="3810479"/>
            <a:ext cx="9144000" cy="1307078"/>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21" name="Text Placeholder 21"/>
          <p:cNvSpPr>
            <a:spLocks noGrp="1"/>
          </p:cNvSpPr>
          <p:nvPr>
            <p:ph type="body" sz="quarter" idx="13" hasCustomPrompt="1"/>
          </p:nvPr>
        </p:nvSpPr>
        <p:spPr>
          <a:xfrm>
            <a:off x="1465075" y="5309873"/>
            <a:ext cx="2829339" cy="804380"/>
          </a:xfrm>
          <a:prstGeom prst="rect">
            <a:avLst/>
          </a:prstGeom>
        </p:spPr>
        <p:txBody>
          <a:bodyPr anchor="b">
            <a:normAutofit/>
          </a:bodyPr>
          <a:lstStyle>
            <a:lvl1pPr marL="0" indent="0" algn="l">
              <a:buFont typeface="Arial" panose="020B0604020202020204" pitchFamily="34" charset="0"/>
              <a:buNone/>
              <a:defRPr sz="1500" baseline="0">
                <a:solidFill>
                  <a:schemeClr val="bg1">
                    <a:lumMod val="50000"/>
                  </a:schemeClr>
                </a:solidFill>
                <a:latin typeface="Georgia" panose="02040502050405020303" pitchFamily="18" charset="0"/>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Name</a:t>
            </a:r>
            <a:br>
              <a:rPr lang="en-US" dirty="0"/>
            </a:br>
            <a:r>
              <a:rPr lang="en-US" dirty="0"/>
              <a:t>Title</a:t>
            </a:r>
            <a:br>
              <a:rPr lang="en-US" dirty="0"/>
            </a:br>
            <a:r>
              <a:rPr lang="en-US" dirty="0"/>
              <a:t>Freedman HealthCare</a:t>
            </a:r>
          </a:p>
        </p:txBody>
      </p:sp>
    </p:spTree>
    <p:extLst>
      <p:ext uri="{BB962C8B-B14F-4D97-AF65-F5344CB8AC3E}">
        <p14:creationId xmlns:p14="http://schemas.microsoft.com/office/powerpoint/2010/main" val="34708072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28650" y="1820986"/>
            <a:ext cx="7886700" cy="4380246"/>
          </a:xfrm>
          <a:prstGeom prst="rect">
            <a:avLst/>
          </a:prstGeom>
        </p:spPr>
        <p:txBody>
          <a:bodyPr/>
          <a:lstStyle>
            <a:lvl1pPr>
              <a:lnSpc>
                <a:spcPct val="100000"/>
              </a:lnSpc>
              <a:defRPr>
                <a:latin typeface="Arial" panose="020B0604020202020204" pitchFamily="34" charset="0"/>
                <a:cs typeface="Arial" panose="020B0604020202020204" pitchFamily="34" charset="0"/>
              </a:defRPr>
            </a:lvl1pPr>
            <a:lvl2pPr marL="685800" indent="-3429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dirty="0"/>
              <a:t>© 2021 Freedman HealthCare, LLC</a:t>
            </a:r>
          </a:p>
        </p:txBody>
      </p:sp>
      <p:sp>
        <p:nvSpPr>
          <p:cNvPr id="6" name="Slide Number Placeholder 5"/>
          <p:cNvSpPr>
            <a:spLocks noGrp="1"/>
          </p:cNvSpPr>
          <p:nvPr>
            <p:ph type="sldNum" sz="quarter" idx="12"/>
          </p:nvPr>
        </p:nvSpPr>
        <p:spPr/>
        <p:txBody>
          <a:bodyPr/>
          <a:lstStyle/>
          <a:p>
            <a:fld id="{89EC1B6A-93FB-412D-A2F8-D0090C074C45}" type="slidenum">
              <a:rPr lang="en-US" smtClean="0"/>
              <a:t>‹#›</a:t>
            </a:fld>
            <a:endParaRPr lang="en-US" dirty="0"/>
          </a:p>
        </p:txBody>
      </p:sp>
      <p:grpSp>
        <p:nvGrpSpPr>
          <p:cNvPr id="7" name="Group 6"/>
          <p:cNvGrpSpPr/>
          <p:nvPr userDrawn="1"/>
        </p:nvGrpSpPr>
        <p:grpSpPr>
          <a:xfrm>
            <a:off x="0" y="1359196"/>
            <a:ext cx="9144000" cy="152401"/>
            <a:chOff x="0" y="1359196"/>
            <a:chExt cx="9144000" cy="152401"/>
          </a:xfrm>
        </p:grpSpPr>
        <p:sp>
          <p:nvSpPr>
            <p:cNvPr id="8" name="Rectangle 7"/>
            <p:cNvSpPr/>
            <p:nvPr userDrawn="1"/>
          </p:nvSpPr>
          <p:spPr>
            <a:xfrm>
              <a:off x="0" y="1359196"/>
              <a:ext cx="342900" cy="152400"/>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9" name="Rectangle 8"/>
            <p:cNvSpPr/>
            <p:nvPr userDrawn="1"/>
          </p:nvSpPr>
          <p:spPr>
            <a:xfrm>
              <a:off x="483177" y="1359196"/>
              <a:ext cx="8660823" cy="152401"/>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grpSp>
      <p:pic>
        <p:nvPicPr>
          <p:cNvPr id="10" name="Picture 2" descr="Freedman Healthcare">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277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normAutofit/>
          </a:bodyPr>
          <a:lstStyle>
            <a:lvl1pPr>
              <a:defRPr sz="44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r>
              <a:rPr lang="en-US" dirty="0"/>
              <a:t>© 2021 Freedman HealthCare, LLC</a:t>
            </a:r>
          </a:p>
        </p:txBody>
      </p:sp>
      <p:sp>
        <p:nvSpPr>
          <p:cNvPr id="6" name="Slide Number Placeholder 5"/>
          <p:cNvSpPr>
            <a:spLocks noGrp="1"/>
          </p:cNvSpPr>
          <p:nvPr>
            <p:ph type="sldNum" sz="quarter" idx="12"/>
          </p:nvPr>
        </p:nvSpPr>
        <p:spPr/>
        <p:txBody>
          <a:bodyPr/>
          <a:lstStyle/>
          <a:p>
            <a:fld id="{89EC1B6A-93FB-412D-A2F8-D0090C074C45}" type="slidenum">
              <a:rPr lang="en-US" smtClean="0"/>
              <a:t>‹#›</a:t>
            </a:fld>
            <a:endParaRPr lang="en-US" dirty="0"/>
          </a:p>
        </p:txBody>
      </p:sp>
      <p:pic>
        <p:nvPicPr>
          <p:cNvPr id="7" name="Picture 2" descr="Freedman Healthcare">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userDrawn="1"/>
        </p:nvGrpSpPr>
        <p:grpSpPr>
          <a:xfrm>
            <a:off x="0" y="1359196"/>
            <a:ext cx="9144000" cy="152401"/>
            <a:chOff x="0" y="1359196"/>
            <a:chExt cx="9144000" cy="152401"/>
          </a:xfrm>
        </p:grpSpPr>
        <p:sp>
          <p:nvSpPr>
            <p:cNvPr id="9" name="Rectangle 8"/>
            <p:cNvSpPr/>
            <p:nvPr userDrawn="1"/>
          </p:nvSpPr>
          <p:spPr>
            <a:xfrm>
              <a:off x="0" y="1359196"/>
              <a:ext cx="342900" cy="152400"/>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10" name="Rectangle 9"/>
            <p:cNvSpPr/>
            <p:nvPr userDrawn="1"/>
          </p:nvSpPr>
          <p:spPr>
            <a:xfrm>
              <a:off x="483177" y="1359196"/>
              <a:ext cx="8660823" cy="152401"/>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grpSp>
    </p:spTree>
    <p:extLst>
      <p:ext uri="{BB962C8B-B14F-4D97-AF65-F5344CB8AC3E}">
        <p14:creationId xmlns:p14="http://schemas.microsoft.com/office/powerpoint/2010/main" val="135608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a:prstGeom prst="rect">
            <a:avLst/>
          </a:prstGeom>
        </p:spPr>
        <p:txBody>
          <a:bodyPr/>
          <a:lstStyle>
            <a:lvl1pPr>
              <a:lnSpc>
                <a:spcPct val="100000"/>
              </a:lnSpc>
              <a:defRPr>
                <a:latin typeface="Arial" panose="020B0604020202020204" pitchFamily="34" charset="0"/>
                <a:cs typeface="Arial" panose="020B0604020202020204" pitchFamily="34" charset="0"/>
              </a:defRPr>
            </a:lvl1pPr>
            <a:lvl2pPr marL="685800" indent="-3429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a:lnSpc>
                <a:spcPct val="100000"/>
              </a:lnSpc>
              <a:defRPr sz="2100">
                <a:latin typeface="Arial" panose="020B0604020202020204" pitchFamily="34" charset="0"/>
                <a:cs typeface="Arial" panose="020B0604020202020204" pitchFamily="34" charset="0"/>
              </a:defRPr>
            </a:lvl3pPr>
            <a:lvl4pPr>
              <a:lnSpc>
                <a:spcPct val="100000"/>
              </a:lnSpc>
              <a:defRPr sz="1800">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a:prstGeom prst="rect">
            <a:avLst/>
          </a:prstGeom>
        </p:spPr>
        <p:txBody>
          <a:bodyPr/>
          <a:lstStyle>
            <a:lvl1pPr>
              <a:lnSpc>
                <a:spcPct val="100000"/>
              </a:lnSpc>
              <a:defRPr>
                <a:latin typeface="Arial" panose="020B0604020202020204" pitchFamily="34" charset="0"/>
                <a:cs typeface="Arial" panose="020B0604020202020204" pitchFamily="34" charset="0"/>
              </a:defRPr>
            </a:lvl1pPr>
            <a:lvl2pPr marL="685800" indent="-3429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r>
              <a:rPr lang="en-US" dirty="0"/>
              <a:t>© 2021 Freedman HealthCare, LLC</a:t>
            </a:r>
          </a:p>
        </p:txBody>
      </p:sp>
      <p:sp>
        <p:nvSpPr>
          <p:cNvPr id="7" name="Slide Number Placeholder 6"/>
          <p:cNvSpPr>
            <a:spLocks noGrp="1"/>
          </p:cNvSpPr>
          <p:nvPr>
            <p:ph type="sldNum" sz="quarter" idx="12"/>
          </p:nvPr>
        </p:nvSpPr>
        <p:spPr/>
        <p:txBody>
          <a:bodyPr/>
          <a:lstStyle/>
          <a:p>
            <a:fld id="{89EC1B6A-93FB-412D-A2F8-D0090C074C45}" type="slidenum">
              <a:rPr lang="en-US" smtClean="0"/>
              <a:t>‹#›</a:t>
            </a:fld>
            <a:endParaRPr lang="en-US" dirty="0"/>
          </a:p>
        </p:txBody>
      </p:sp>
      <p:pic>
        <p:nvPicPr>
          <p:cNvPr id="8" name="Picture 2" descr="Freedman Healthcare">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userDrawn="1"/>
        </p:nvGrpSpPr>
        <p:grpSpPr>
          <a:xfrm>
            <a:off x="0" y="1359196"/>
            <a:ext cx="9144000" cy="152401"/>
            <a:chOff x="0" y="1359196"/>
            <a:chExt cx="9144000" cy="152401"/>
          </a:xfrm>
        </p:grpSpPr>
        <p:sp>
          <p:nvSpPr>
            <p:cNvPr id="10" name="Rectangle 9"/>
            <p:cNvSpPr/>
            <p:nvPr userDrawn="1"/>
          </p:nvSpPr>
          <p:spPr>
            <a:xfrm>
              <a:off x="0" y="1359196"/>
              <a:ext cx="342900" cy="152400"/>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11" name="Rectangle 10"/>
            <p:cNvSpPr/>
            <p:nvPr userDrawn="1"/>
          </p:nvSpPr>
          <p:spPr>
            <a:xfrm>
              <a:off x="483177" y="1359196"/>
              <a:ext cx="8660823" cy="152401"/>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grpSp>
    </p:spTree>
    <p:extLst>
      <p:ext uri="{BB962C8B-B14F-4D97-AF65-F5344CB8AC3E}">
        <p14:creationId xmlns:p14="http://schemas.microsoft.com/office/powerpoint/2010/main" val="11369677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5127"/>
            <a:ext cx="8173641" cy="854161"/>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a:prstGeom prst="rect">
            <a:avLst/>
          </a:prstGeom>
        </p:spPr>
        <p:txBody>
          <a:bodyPr anchor="b"/>
          <a:lstStyle>
            <a:lvl1pPr marL="0" indent="0">
              <a:buNone/>
              <a:defRPr sz="2400" b="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a:prstGeom prst="rect">
            <a:avLst/>
          </a:prstGeom>
        </p:spPr>
        <p:txBody>
          <a:bodyPr/>
          <a:lstStyle>
            <a:lvl1pPr>
              <a:lnSpc>
                <a:spcPct val="100000"/>
              </a:lnSpc>
              <a:defRPr>
                <a:latin typeface="Arial" panose="020B0604020202020204" pitchFamily="34" charset="0"/>
                <a:cs typeface="Arial" panose="020B0604020202020204" pitchFamily="34" charset="0"/>
              </a:defRPr>
            </a:lvl1pPr>
            <a:lvl2pPr marL="685800" indent="-3429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a:prstGeom prst="rect">
            <a:avLst/>
          </a:prstGeom>
        </p:spPr>
        <p:txBody>
          <a:bodyPr anchor="b"/>
          <a:lstStyle>
            <a:lvl1pPr marL="0" indent="0">
              <a:buNone/>
              <a:defRPr sz="2400" b="0">
                <a:latin typeface="Georgia" panose="02040502050405020303"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a:prstGeom prst="rect">
            <a:avLst/>
          </a:prstGeom>
        </p:spPr>
        <p:txBody>
          <a:bodyPr/>
          <a:lstStyle>
            <a:lvl1pPr>
              <a:lnSpc>
                <a:spcPct val="100000"/>
              </a:lnSpc>
              <a:defRPr>
                <a:latin typeface="Arial" panose="020B0604020202020204" pitchFamily="34" charset="0"/>
                <a:cs typeface="Arial" panose="020B0604020202020204" pitchFamily="34" charset="0"/>
              </a:defRPr>
            </a:lvl1pPr>
            <a:lvl2pPr marL="685800" indent="-342900">
              <a:lnSpc>
                <a:spcPct val="100000"/>
              </a:lnSpc>
              <a:buFont typeface="Arial" panose="020B0604020202020204" pitchFamily="34" charset="0"/>
              <a:buChar char="•"/>
              <a:defRPr>
                <a:latin typeface="Arial" panose="020B0604020202020204" pitchFamily="34" charset="0"/>
                <a:cs typeface="Arial" panose="020B0604020202020204" pitchFamily="34" charset="0"/>
              </a:defRPr>
            </a:lvl2pPr>
            <a:lvl3pPr>
              <a:lnSpc>
                <a:spcPct val="100000"/>
              </a:lnSpc>
              <a:defRPr>
                <a:latin typeface="Arial" panose="020B0604020202020204" pitchFamily="34" charset="0"/>
                <a:cs typeface="Arial" panose="020B0604020202020204" pitchFamily="34" charset="0"/>
              </a:defRPr>
            </a:lvl3pPr>
            <a:lvl4pPr>
              <a:lnSpc>
                <a:spcPct val="100000"/>
              </a:lnSpc>
              <a:defRPr>
                <a:latin typeface="Arial" panose="020B0604020202020204" pitchFamily="34" charset="0"/>
                <a:cs typeface="Arial" panose="020B0604020202020204" pitchFamily="34" charset="0"/>
              </a:defRPr>
            </a:lvl4pPr>
            <a:lvl5pPr>
              <a:lnSpc>
                <a:spcPct val="100000"/>
              </a:lnSpc>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r>
              <a:rPr lang="en-US" dirty="0"/>
              <a:t>© 2021 Freedman HealthCare, LLC</a:t>
            </a:r>
          </a:p>
        </p:txBody>
      </p:sp>
      <p:sp>
        <p:nvSpPr>
          <p:cNvPr id="9" name="Slide Number Placeholder 8"/>
          <p:cNvSpPr>
            <a:spLocks noGrp="1"/>
          </p:cNvSpPr>
          <p:nvPr>
            <p:ph type="sldNum" sz="quarter" idx="12"/>
          </p:nvPr>
        </p:nvSpPr>
        <p:spPr/>
        <p:txBody>
          <a:bodyPr/>
          <a:lstStyle/>
          <a:p>
            <a:fld id="{89EC1B6A-93FB-412D-A2F8-D0090C074C45}" type="slidenum">
              <a:rPr lang="en-US" smtClean="0"/>
              <a:t>‹#›</a:t>
            </a:fld>
            <a:endParaRPr lang="en-US" dirty="0"/>
          </a:p>
        </p:txBody>
      </p:sp>
      <p:pic>
        <p:nvPicPr>
          <p:cNvPr id="10" name="Picture 2" descr="Freedman Healthcare">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userDrawn="1"/>
        </p:nvGrpSpPr>
        <p:grpSpPr>
          <a:xfrm>
            <a:off x="0" y="1359196"/>
            <a:ext cx="9144000" cy="152401"/>
            <a:chOff x="0" y="1359196"/>
            <a:chExt cx="9144000" cy="152401"/>
          </a:xfrm>
        </p:grpSpPr>
        <p:sp>
          <p:nvSpPr>
            <p:cNvPr id="12" name="Rectangle 11"/>
            <p:cNvSpPr/>
            <p:nvPr userDrawn="1"/>
          </p:nvSpPr>
          <p:spPr>
            <a:xfrm>
              <a:off x="0" y="1359196"/>
              <a:ext cx="342900" cy="152400"/>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13" name="Rectangle 12"/>
            <p:cNvSpPr/>
            <p:nvPr userDrawn="1"/>
          </p:nvSpPr>
          <p:spPr>
            <a:xfrm>
              <a:off x="483177" y="1359196"/>
              <a:ext cx="8660823" cy="152401"/>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grpSp>
    </p:spTree>
    <p:extLst>
      <p:ext uri="{BB962C8B-B14F-4D97-AF65-F5344CB8AC3E}">
        <p14:creationId xmlns:p14="http://schemas.microsoft.com/office/powerpoint/2010/main" val="1891343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4" name="Footer Placeholder 3"/>
          <p:cNvSpPr>
            <a:spLocks noGrp="1"/>
          </p:cNvSpPr>
          <p:nvPr>
            <p:ph type="ftr" sz="quarter" idx="11"/>
          </p:nvPr>
        </p:nvSpPr>
        <p:spPr/>
        <p:txBody>
          <a:bodyPr/>
          <a:lstStyle/>
          <a:p>
            <a:r>
              <a:rPr lang="en-US" dirty="0"/>
              <a:t>© 2021 Freedman HealthCare, LLC</a:t>
            </a:r>
          </a:p>
        </p:txBody>
      </p:sp>
      <p:sp>
        <p:nvSpPr>
          <p:cNvPr id="5" name="Slide Number Placeholder 4"/>
          <p:cNvSpPr>
            <a:spLocks noGrp="1"/>
          </p:cNvSpPr>
          <p:nvPr>
            <p:ph type="sldNum" sz="quarter" idx="12"/>
          </p:nvPr>
        </p:nvSpPr>
        <p:spPr/>
        <p:txBody>
          <a:bodyPr/>
          <a:lstStyle/>
          <a:p>
            <a:fld id="{89EC1B6A-93FB-412D-A2F8-D0090C074C45}" type="slidenum">
              <a:rPr lang="en-US" smtClean="0"/>
              <a:t>‹#›</a:t>
            </a:fld>
            <a:endParaRPr lang="en-US" dirty="0"/>
          </a:p>
        </p:txBody>
      </p:sp>
      <p:pic>
        <p:nvPicPr>
          <p:cNvPr id="6" name="Picture 2" descr="Freedman Healthcare">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userDrawn="1"/>
        </p:nvGrpSpPr>
        <p:grpSpPr>
          <a:xfrm>
            <a:off x="0" y="1359196"/>
            <a:ext cx="9144000" cy="152401"/>
            <a:chOff x="0" y="1359196"/>
            <a:chExt cx="9144000" cy="152401"/>
          </a:xfrm>
        </p:grpSpPr>
        <p:sp>
          <p:nvSpPr>
            <p:cNvPr id="8" name="Rectangle 7"/>
            <p:cNvSpPr/>
            <p:nvPr userDrawn="1"/>
          </p:nvSpPr>
          <p:spPr>
            <a:xfrm>
              <a:off x="0" y="1359196"/>
              <a:ext cx="342900" cy="152400"/>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sp>
          <p:nvSpPr>
            <p:cNvPr id="9" name="Rectangle 8"/>
            <p:cNvSpPr/>
            <p:nvPr userDrawn="1"/>
          </p:nvSpPr>
          <p:spPr>
            <a:xfrm>
              <a:off x="483177" y="1359196"/>
              <a:ext cx="8660823" cy="152401"/>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dirty="0">
                <a:solidFill>
                  <a:prstClr val="white"/>
                </a:solidFill>
              </a:endParaRPr>
            </a:p>
          </p:txBody>
        </p:sp>
      </p:grpSp>
    </p:spTree>
    <p:extLst>
      <p:ext uri="{BB962C8B-B14F-4D97-AF65-F5344CB8AC3E}">
        <p14:creationId xmlns:p14="http://schemas.microsoft.com/office/powerpoint/2010/main" val="94024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19"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2" y="2926051"/>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8"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1"/>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DF9409F-EA0E-4762-8385-6368984803F7}" type="datetime1">
              <a:rPr lang="en-US" smtClean="0"/>
              <a:t>9/14/2022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3FF57B-5F25-B54A-A918-FB50C2689073}" type="slidenum">
              <a:rPr lang="en-US" smtClean="0"/>
              <a:pPr/>
              <a:t>‹#›</a:t>
            </a:fld>
            <a:endParaRPr lang="en-US" dirty="0"/>
          </a:p>
        </p:txBody>
      </p:sp>
      <p:pic>
        <p:nvPicPr>
          <p:cNvPr id="11" name="Picture 10"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7557483" y="4812030"/>
            <a:ext cx="1013460" cy="1036320"/>
          </a:xfrm>
          <a:prstGeom prst="rect">
            <a:avLst/>
          </a:prstGeom>
          <a:noFill/>
          <a:ln>
            <a:noFill/>
          </a:ln>
        </p:spPr>
      </p:pic>
    </p:spTree>
    <p:extLst>
      <p:ext uri="{BB962C8B-B14F-4D97-AF65-F5344CB8AC3E}">
        <p14:creationId xmlns:p14="http://schemas.microsoft.com/office/powerpoint/2010/main" val="1329223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 2021 Freedman HealthCare, LLC</a:t>
            </a:r>
          </a:p>
        </p:txBody>
      </p:sp>
      <p:sp>
        <p:nvSpPr>
          <p:cNvPr id="4" name="Slide Number Placeholder 3"/>
          <p:cNvSpPr>
            <a:spLocks noGrp="1"/>
          </p:cNvSpPr>
          <p:nvPr>
            <p:ph type="sldNum" sz="quarter" idx="12"/>
          </p:nvPr>
        </p:nvSpPr>
        <p:spPr/>
        <p:txBody>
          <a:bodyPr/>
          <a:lstStyle/>
          <a:p>
            <a:fld id="{89EC1B6A-93FB-412D-A2F8-D0090C074C45}" type="slidenum">
              <a:rPr lang="en-US" smtClean="0"/>
              <a:t>‹#›</a:t>
            </a:fld>
            <a:endParaRPr lang="en-US" dirty="0"/>
          </a:p>
        </p:txBody>
      </p:sp>
    </p:spTree>
    <p:extLst>
      <p:ext uri="{BB962C8B-B14F-4D97-AF65-F5344CB8AC3E}">
        <p14:creationId xmlns:p14="http://schemas.microsoft.com/office/powerpoint/2010/main" val="12940043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defRPr sz="3300"/>
            </a:lvl1pPr>
          </a:lstStyle>
          <a:p>
            <a:r>
              <a:rPr lang="en-US" dirty="0"/>
              <a:t>Click to edit Master title style</a:t>
            </a:r>
          </a:p>
        </p:txBody>
      </p:sp>
      <p:sp>
        <p:nvSpPr>
          <p:cNvPr id="3" name="Content Placeholder 2"/>
          <p:cNvSpPr>
            <a:spLocks noGrp="1"/>
          </p:cNvSpPr>
          <p:nvPr>
            <p:ph idx="1"/>
          </p:nvPr>
        </p:nvSpPr>
        <p:spPr>
          <a:xfrm>
            <a:off x="3821723" y="1219288"/>
            <a:ext cx="4694818" cy="4641763"/>
          </a:xfrm>
          <a:prstGeom prst="rect">
            <a:avLst/>
          </a:prstGeom>
        </p:spPr>
        <p:txBody>
          <a:bodyPr/>
          <a:lstStyle>
            <a:lvl1pPr>
              <a:defRPr sz="2400"/>
            </a:lvl1pPr>
            <a:lvl2pPr marL="685800" indent="-342900">
              <a:buFont typeface="Arial" panose="020B0604020202020204" pitchFamily="34" charset="0"/>
              <a:buChar char="•"/>
              <a:defRPr sz="2100"/>
            </a:lvl2pPr>
            <a:lvl3pPr>
              <a:defRPr sz="1800"/>
            </a:lvl3pPr>
            <a:lvl4pPr>
              <a:defRPr sz="1500"/>
            </a:lvl4pPr>
            <a:lvl5pPr>
              <a:defRPr sz="15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 2021 Freedman HealthCare, LLC</a:t>
            </a:r>
          </a:p>
        </p:txBody>
      </p:sp>
      <p:sp>
        <p:nvSpPr>
          <p:cNvPr id="7" name="Slide Number Placeholder 6"/>
          <p:cNvSpPr>
            <a:spLocks noGrp="1"/>
          </p:cNvSpPr>
          <p:nvPr>
            <p:ph type="sldNum" sz="quarter" idx="12"/>
          </p:nvPr>
        </p:nvSpPr>
        <p:spPr/>
        <p:txBody>
          <a:bodyPr/>
          <a:lstStyle/>
          <a:p>
            <a:fld id="{89EC1B6A-93FB-412D-A2F8-D0090C074C45}" type="slidenum">
              <a:rPr lang="en-US" smtClean="0"/>
              <a:t>‹#›</a:t>
            </a:fld>
            <a:endParaRPr lang="en-US" dirty="0"/>
          </a:p>
        </p:txBody>
      </p:sp>
      <p:pic>
        <p:nvPicPr>
          <p:cNvPr id="8" name="Picture 2" descr="Freedman Healthcare">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1180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defRPr sz="3300"/>
            </a:lvl1pPr>
          </a:lstStyle>
          <a:p>
            <a:r>
              <a:rPr lang="en-US" dirty="0"/>
              <a:t>Click to edit Master title style</a:t>
            </a:r>
          </a:p>
        </p:txBody>
      </p:sp>
      <p:sp>
        <p:nvSpPr>
          <p:cNvPr id="3" name="Picture Placeholder 2"/>
          <p:cNvSpPr>
            <a:spLocks noGrp="1" noChangeAspect="1"/>
          </p:cNvSpPr>
          <p:nvPr>
            <p:ph type="pic" idx="1"/>
          </p:nvPr>
        </p:nvSpPr>
        <p:spPr>
          <a:xfrm>
            <a:off x="3813908" y="1219288"/>
            <a:ext cx="4702633" cy="4641763"/>
          </a:xfrm>
          <a:prstGeom prst="rect">
            <a:avLst/>
          </a:prstGeom>
        </p:spPr>
        <p:txBody>
          <a:bodyPr anchor="t"/>
          <a:lstStyle>
            <a:lvl1pPr marL="0" indent="0">
              <a:buNone/>
              <a:defRPr sz="3300">
                <a:latin typeface="Georgia" panose="02040502050405020303"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r>
              <a:rPr lang="en-US" dirty="0"/>
              <a:t>© 2021 Freedman HealthCare, LLC</a:t>
            </a:r>
          </a:p>
        </p:txBody>
      </p:sp>
      <p:sp>
        <p:nvSpPr>
          <p:cNvPr id="7" name="Slide Number Placeholder 6"/>
          <p:cNvSpPr>
            <a:spLocks noGrp="1"/>
          </p:cNvSpPr>
          <p:nvPr>
            <p:ph type="sldNum" sz="quarter" idx="12"/>
          </p:nvPr>
        </p:nvSpPr>
        <p:spPr/>
        <p:txBody>
          <a:bodyPr/>
          <a:lstStyle/>
          <a:p>
            <a:fld id="{89EC1B6A-93FB-412D-A2F8-D0090C074C45}" type="slidenum">
              <a:rPr lang="en-US" smtClean="0"/>
              <a:t>‹#›</a:t>
            </a:fld>
            <a:endParaRPr lang="en-US" dirty="0"/>
          </a:p>
        </p:txBody>
      </p:sp>
      <p:pic>
        <p:nvPicPr>
          <p:cNvPr id="8" name="Picture 2" descr="Freedman Healthcare">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00938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6" name="Slide Number Placeholder 5"/>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768866816"/>
      </p:ext>
    </p:extLst>
  </p:cSld>
  <p:clrMapOvr>
    <a:masterClrMapping/>
  </p:clrMapOvr>
  <p:hf hd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6" name="Slide Number Placeholder 5"/>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grpSp>
        <p:nvGrpSpPr>
          <p:cNvPr id="7" name="Group 6">
            <a:extLst>
              <a:ext uri="{FF2B5EF4-FFF2-40B4-BE49-F238E27FC236}">
                <a16:creationId xmlns:a16="http://schemas.microsoft.com/office/drawing/2014/main" id="{00A2702E-4685-419D-8F4B-C53248D56688}"/>
              </a:ext>
            </a:extLst>
          </p:cNvPr>
          <p:cNvGrpSpPr/>
          <p:nvPr userDrawn="1"/>
        </p:nvGrpSpPr>
        <p:grpSpPr>
          <a:xfrm>
            <a:off x="0" y="1359198"/>
            <a:ext cx="9144000" cy="152401"/>
            <a:chOff x="0" y="1359196"/>
            <a:chExt cx="9144000" cy="152401"/>
          </a:xfrm>
        </p:grpSpPr>
        <p:sp>
          <p:nvSpPr>
            <p:cNvPr id="8" name="Rectangle 7">
              <a:extLst>
                <a:ext uri="{FF2B5EF4-FFF2-40B4-BE49-F238E27FC236}">
                  <a16:creationId xmlns:a16="http://schemas.microsoft.com/office/drawing/2014/main" id="{C465B0D0-215B-4C3C-BA9C-BEC6AD12B063}"/>
                </a:ext>
              </a:extLst>
            </p:cNvPr>
            <p:cNvSpPr/>
            <p:nvPr userDrawn="1"/>
          </p:nvSpPr>
          <p:spPr>
            <a:xfrm>
              <a:off x="0" y="1359196"/>
              <a:ext cx="342900" cy="152400"/>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07C6A4F-A1C6-4269-A06E-BB31F938C962}"/>
                </a:ext>
              </a:extLst>
            </p:cNvPr>
            <p:cNvSpPr/>
            <p:nvPr userDrawn="1"/>
          </p:nvSpPr>
          <p:spPr>
            <a:xfrm>
              <a:off x="483177" y="1359196"/>
              <a:ext cx="8660823" cy="152401"/>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0" name="Picture 2" descr="Freedman Healthcare">
            <a:hlinkClick r:id="rId2"/>
            <a:extLst>
              <a:ext uri="{FF2B5EF4-FFF2-40B4-BE49-F238E27FC236}">
                <a16:creationId xmlns:a16="http://schemas.microsoft.com/office/drawing/2014/main" id="{2887CC3E-8702-4162-B3F7-ABB367C6C96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03390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6"/>
            <a:ext cx="78867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6" name="Slide Number Placeholder 5"/>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7" name="Picture 2" descr="Freedman Healthcare">
            <a:hlinkClick r:id="rId2"/>
            <a:extLst>
              <a:ext uri="{FF2B5EF4-FFF2-40B4-BE49-F238E27FC236}">
                <a16:creationId xmlns:a16="http://schemas.microsoft.com/office/drawing/2014/main" id="{E102E984-152D-4ABC-AEC8-2231BEB2A33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7FD91735-ABB1-4A1F-8394-DFD1F3B3D250}"/>
              </a:ext>
            </a:extLst>
          </p:cNvPr>
          <p:cNvGrpSpPr/>
          <p:nvPr userDrawn="1"/>
        </p:nvGrpSpPr>
        <p:grpSpPr>
          <a:xfrm>
            <a:off x="0" y="1359198"/>
            <a:ext cx="9144000" cy="152401"/>
            <a:chOff x="0" y="1359196"/>
            <a:chExt cx="9144000" cy="152401"/>
          </a:xfrm>
        </p:grpSpPr>
        <p:sp>
          <p:nvSpPr>
            <p:cNvPr id="9" name="Rectangle 8">
              <a:extLst>
                <a:ext uri="{FF2B5EF4-FFF2-40B4-BE49-F238E27FC236}">
                  <a16:creationId xmlns:a16="http://schemas.microsoft.com/office/drawing/2014/main" id="{262167D2-6F1F-42CA-9D98-B79D3CA970BF}"/>
                </a:ext>
              </a:extLst>
            </p:cNvPr>
            <p:cNvSpPr/>
            <p:nvPr userDrawn="1"/>
          </p:nvSpPr>
          <p:spPr>
            <a:xfrm>
              <a:off x="0" y="1359196"/>
              <a:ext cx="342900" cy="152400"/>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92CDDA97-5C7C-4BFE-A158-7166E2035C56}"/>
                </a:ext>
              </a:extLst>
            </p:cNvPr>
            <p:cNvSpPr/>
            <p:nvPr userDrawn="1"/>
          </p:nvSpPr>
          <p:spPr>
            <a:xfrm>
              <a:off x="483177" y="1359196"/>
              <a:ext cx="8660823" cy="152401"/>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510413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7" name="Slide Number Placeholder 6"/>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8" name="Picture 2" descr="Freedman Healthcare">
            <a:hlinkClick r:id="rId2"/>
            <a:extLst>
              <a:ext uri="{FF2B5EF4-FFF2-40B4-BE49-F238E27FC236}">
                <a16:creationId xmlns:a16="http://schemas.microsoft.com/office/drawing/2014/main" id="{50A383B2-7220-44DC-B88B-2D760330F81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FAB3FB64-E6B7-40DE-8579-5DE42C9E917C}"/>
              </a:ext>
            </a:extLst>
          </p:cNvPr>
          <p:cNvGrpSpPr/>
          <p:nvPr userDrawn="1"/>
        </p:nvGrpSpPr>
        <p:grpSpPr>
          <a:xfrm>
            <a:off x="0" y="1359198"/>
            <a:ext cx="9144000" cy="152401"/>
            <a:chOff x="0" y="1359196"/>
            <a:chExt cx="9144000" cy="152401"/>
          </a:xfrm>
        </p:grpSpPr>
        <p:sp>
          <p:nvSpPr>
            <p:cNvPr id="10" name="Rectangle 9">
              <a:extLst>
                <a:ext uri="{FF2B5EF4-FFF2-40B4-BE49-F238E27FC236}">
                  <a16:creationId xmlns:a16="http://schemas.microsoft.com/office/drawing/2014/main" id="{5E4C15ED-0965-4E09-A0E6-F445485FA595}"/>
                </a:ext>
              </a:extLst>
            </p:cNvPr>
            <p:cNvSpPr/>
            <p:nvPr userDrawn="1"/>
          </p:nvSpPr>
          <p:spPr>
            <a:xfrm>
              <a:off x="0" y="1359196"/>
              <a:ext cx="342900" cy="152400"/>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4477BE5-A6B5-450C-9464-DC2B1A3F6D28}"/>
                </a:ext>
              </a:extLst>
            </p:cNvPr>
            <p:cNvSpPr/>
            <p:nvPr userDrawn="1"/>
          </p:nvSpPr>
          <p:spPr>
            <a:xfrm>
              <a:off x="483177" y="1359196"/>
              <a:ext cx="8660823" cy="152401"/>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119895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9" name="Slide Number Placeholder 8"/>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10" name="Picture 2" descr="Freedman Healthcare">
            <a:hlinkClick r:id="rId2"/>
            <a:extLst>
              <a:ext uri="{FF2B5EF4-FFF2-40B4-BE49-F238E27FC236}">
                <a16:creationId xmlns:a16="http://schemas.microsoft.com/office/drawing/2014/main" id="{794201FC-E2D2-4250-97D6-1CBF8F48419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078031D-EAC3-44DE-BABE-C024C06EFD79}"/>
              </a:ext>
            </a:extLst>
          </p:cNvPr>
          <p:cNvGrpSpPr/>
          <p:nvPr userDrawn="1"/>
        </p:nvGrpSpPr>
        <p:grpSpPr>
          <a:xfrm>
            <a:off x="0" y="1359198"/>
            <a:ext cx="9144000" cy="152401"/>
            <a:chOff x="0" y="1359196"/>
            <a:chExt cx="9144000" cy="152401"/>
          </a:xfrm>
        </p:grpSpPr>
        <p:sp>
          <p:nvSpPr>
            <p:cNvPr id="12" name="Rectangle 11">
              <a:extLst>
                <a:ext uri="{FF2B5EF4-FFF2-40B4-BE49-F238E27FC236}">
                  <a16:creationId xmlns:a16="http://schemas.microsoft.com/office/drawing/2014/main" id="{C17A1266-AA05-4E4C-A495-AED87DC31A11}"/>
                </a:ext>
              </a:extLst>
            </p:cNvPr>
            <p:cNvSpPr/>
            <p:nvPr userDrawn="1"/>
          </p:nvSpPr>
          <p:spPr>
            <a:xfrm>
              <a:off x="0" y="1359196"/>
              <a:ext cx="342900" cy="152400"/>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FF73F4CD-4C10-400D-8EE5-392FE1E24DFE}"/>
                </a:ext>
              </a:extLst>
            </p:cNvPr>
            <p:cNvSpPr/>
            <p:nvPr userDrawn="1"/>
          </p:nvSpPr>
          <p:spPr>
            <a:xfrm>
              <a:off x="483177" y="1359196"/>
              <a:ext cx="8660823" cy="152401"/>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922346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5" name="Slide Number Placeholder 4"/>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6" name="Picture 2" descr="Freedman Healthcare">
            <a:hlinkClick r:id="rId2"/>
            <a:extLst>
              <a:ext uri="{FF2B5EF4-FFF2-40B4-BE49-F238E27FC236}">
                <a16:creationId xmlns:a16="http://schemas.microsoft.com/office/drawing/2014/main" id="{879C2FDE-2765-46C5-AFA9-9215AAD3FE4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46D6E94-33AF-45E1-9D88-60E24130505C}"/>
              </a:ext>
            </a:extLst>
          </p:cNvPr>
          <p:cNvGrpSpPr/>
          <p:nvPr userDrawn="1"/>
        </p:nvGrpSpPr>
        <p:grpSpPr>
          <a:xfrm>
            <a:off x="0" y="1359198"/>
            <a:ext cx="9144000" cy="152401"/>
            <a:chOff x="0" y="1359196"/>
            <a:chExt cx="9144000" cy="152401"/>
          </a:xfrm>
        </p:grpSpPr>
        <p:sp>
          <p:nvSpPr>
            <p:cNvPr id="8" name="Rectangle 7">
              <a:extLst>
                <a:ext uri="{FF2B5EF4-FFF2-40B4-BE49-F238E27FC236}">
                  <a16:creationId xmlns:a16="http://schemas.microsoft.com/office/drawing/2014/main" id="{82B98006-165A-41D8-B583-4083106A80AA}"/>
                </a:ext>
              </a:extLst>
            </p:cNvPr>
            <p:cNvSpPr/>
            <p:nvPr userDrawn="1"/>
          </p:nvSpPr>
          <p:spPr>
            <a:xfrm>
              <a:off x="0" y="1359196"/>
              <a:ext cx="342900" cy="152400"/>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0935509D-CDE4-46AF-83D8-E55536A2216B}"/>
                </a:ext>
              </a:extLst>
            </p:cNvPr>
            <p:cNvSpPr/>
            <p:nvPr userDrawn="1"/>
          </p:nvSpPr>
          <p:spPr>
            <a:xfrm>
              <a:off x="483177" y="1359196"/>
              <a:ext cx="8660823" cy="152401"/>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66537112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4" name="Slide Number Placeholder 3"/>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05181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p:cNvSpPr>
            <a:spLocks noChangeAspect="1"/>
          </p:cNvSpPr>
          <p:nvPr/>
        </p:nvSpPr>
        <p:spPr>
          <a:xfrm>
            <a:off x="448092" y="599725"/>
            <a:ext cx="8238707"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ACBDCA-4F8E-4459-AFFC-FA56E427EC16}" type="datetime1">
              <a:rPr lang="en-US" smtClean="0"/>
              <a:t>9/14/2022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10734177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8"/>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7" name="Slide Number Placeholder 6"/>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8" name="Picture 2" descr="Freedman Healthcare">
            <a:hlinkClick r:id="rId2"/>
            <a:extLst>
              <a:ext uri="{FF2B5EF4-FFF2-40B4-BE49-F238E27FC236}">
                <a16:creationId xmlns:a16="http://schemas.microsoft.com/office/drawing/2014/main" id="{4FD32F2D-AD2E-4743-BEA3-597506EB038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4658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7" name="Slide Number Placeholder 6"/>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8" name="Picture 2" descr="Freedman Healthcare">
            <a:hlinkClick r:id="rId2"/>
            <a:extLst>
              <a:ext uri="{FF2B5EF4-FFF2-40B4-BE49-F238E27FC236}">
                <a16:creationId xmlns:a16="http://schemas.microsoft.com/office/drawing/2014/main" id="{949F387F-BDAA-4482-AC24-34A41EA59B8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7153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6" name="Slide Number Placeholder 5"/>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7" name="Picture 2" descr="Freedman Healthcare">
            <a:hlinkClick r:id="rId2"/>
            <a:extLst>
              <a:ext uri="{FF2B5EF4-FFF2-40B4-BE49-F238E27FC236}">
                <a16:creationId xmlns:a16="http://schemas.microsoft.com/office/drawing/2014/main" id="{1E72C2D3-82B4-416C-ADAD-EA38EC33741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03912" y="365126"/>
            <a:ext cx="1011438" cy="8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9384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6" name="Slide Number Placeholder 5"/>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7" name="Picture 2" descr="Freedman Healthcare">
            <a:hlinkClick r:id="rId2"/>
            <a:extLst>
              <a:ext uri="{FF2B5EF4-FFF2-40B4-BE49-F238E27FC236}">
                <a16:creationId xmlns:a16="http://schemas.microsoft.com/office/drawing/2014/main" id="{BC24C671-4080-4EF6-9122-F24FF7854C6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5400000">
            <a:off x="7023793" y="443763"/>
            <a:ext cx="1011438" cy="854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4647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1" y="1109076"/>
            <a:ext cx="8450036" cy="2387600"/>
          </a:xfrm>
        </p:spPr>
        <p:txBody>
          <a:bodyPr anchor="b">
            <a:normAutofit/>
          </a:bodyPr>
          <a:lstStyle>
            <a:lvl1pPr algn="l">
              <a:defRPr sz="2475"/>
            </a:lvl1pPr>
          </a:lstStyle>
          <a:p>
            <a:r>
              <a:rPr lang="en-US"/>
              <a:t>Click to edit Master title style</a:t>
            </a:r>
          </a:p>
        </p:txBody>
      </p:sp>
      <p:sp>
        <p:nvSpPr>
          <p:cNvPr id="5" name="Footer Placeholder 4"/>
          <p:cNvSpPr>
            <a:spLocks noGrp="1"/>
          </p:cNvSpPr>
          <p:nvPr>
            <p:ph type="ftr" sz="quarter" idx="11"/>
          </p:nvPr>
        </p:nvSpPr>
        <p:spPr/>
        <p:txBody>
          <a:bodyPr/>
          <a:lstStyle/>
          <a:p>
            <a:pPr defTabSz="685800">
              <a:defRPr/>
            </a:pPr>
            <a:r>
              <a:rPr lang="en-US">
                <a:solidFill>
                  <a:prstClr val="black">
                    <a:tint val="75000"/>
                  </a:prstClr>
                </a:solidFill>
              </a:rPr>
              <a:t>© 2018 Freedman HealthCare, LLC</a:t>
            </a:r>
          </a:p>
        </p:txBody>
      </p:sp>
      <p:sp>
        <p:nvSpPr>
          <p:cNvPr id="6" name="Slide Number Placeholder 5"/>
          <p:cNvSpPr>
            <a:spLocks noGrp="1"/>
          </p:cNvSpPr>
          <p:nvPr>
            <p:ph type="sldNum" sz="quarter" idx="12"/>
          </p:nvPr>
        </p:nvSpPr>
        <p:spPr/>
        <p:txBody>
          <a:body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pic>
        <p:nvPicPr>
          <p:cNvPr id="7" name="Picture 2" descr="Freedman Healthcare">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42900" y="5309873"/>
            <a:ext cx="1011438" cy="85416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userDrawn="1"/>
        </p:nvSpPr>
        <p:spPr>
          <a:xfrm>
            <a:off x="-1" y="825614"/>
            <a:ext cx="9144001" cy="152401"/>
          </a:xfrm>
          <a:prstGeom prst="rect">
            <a:avLst/>
          </a:prstGeom>
          <a:solidFill>
            <a:srgbClr val="F7AB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userDrawn="1"/>
        </p:nvSpPr>
        <p:spPr>
          <a:xfrm>
            <a:off x="0" y="3810479"/>
            <a:ext cx="9144000" cy="1307078"/>
          </a:xfrm>
          <a:prstGeom prst="rect">
            <a:avLst/>
          </a:prstGeom>
          <a:solidFill>
            <a:srgbClr val="5B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76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 Placeholder 21"/>
          <p:cNvSpPr>
            <a:spLocks noGrp="1"/>
          </p:cNvSpPr>
          <p:nvPr>
            <p:ph type="body" sz="quarter" idx="13" hasCustomPrompt="1"/>
          </p:nvPr>
        </p:nvSpPr>
        <p:spPr>
          <a:xfrm>
            <a:off x="1465076" y="5309873"/>
            <a:ext cx="2829339" cy="804380"/>
          </a:xfrm>
          <a:prstGeom prst="rect">
            <a:avLst/>
          </a:prstGeom>
        </p:spPr>
        <p:txBody>
          <a:bodyPr anchor="b">
            <a:normAutofit/>
          </a:bodyPr>
          <a:lstStyle>
            <a:lvl1pPr marL="0" indent="0" algn="l">
              <a:buFont typeface="Arial" panose="020B0604020202020204" pitchFamily="34" charset="0"/>
              <a:buNone/>
              <a:defRPr sz="1125" baseline="0">
                <a:solidFill>
                  <a:schemeClr val="bg1">
                    <a:lumMod val="50000"/>
                  </a:schemeClr>
                </a:solidFill>
                <a:latin typeface="Georgia" panose="02040502050405020303" pitchFamily="18" charset="0"/>
              </a:defRPr>
            </a:lvl1pPr>
            <a:lvl2pPr marL="342900" indent="0">
              <a:buFont typeface="Arial" panose="020B0604020202020204" pitchFamily="34" charset="0"/>
              <a:buNone/>
              <a:defRPr/>
            </a:lvl2pPr>
            <a:lvl3pPr marL="685800" indent="0">
              <a:buFont typeface="Arial" panose="020B0604020202020204" pitchFamily="34" charset="0"/>
              <a:buNone/>
              <a:defRPr/>
            </a:lvl3pPr>
            <a:lvl4pPr marL="1028700" indent="0">
              <a:buFont typeface="Arial" panose="020B0604020202020204" pitchFamily="34" charset="0"/>
              <a:buNone/>
              <a:defRPr/>
            </a:lvl4pPr>
            <a:lvl5pPr marL="1371600" indent="0">
              <a:buFont typeface="Arial" panose="020B0604020202020204" pitchFamily="34" charset="0"/>
              <a:buNone/>
              <a:defRPr/>
            </a:lvl5pPr>
          </a:lstStyle>
          <a:p>
            <a:pPr lvl="0"/>
            <a:r>
              <a:rPr lang="en-US"/>
              <a:t>Name</a:t>
            </a:r>
            <a:br>
              <a:rPr lang="en-US"/>
            </a:br>
            <a:r>
              <a:rPr lang="en-US"/>
              <a:t>Title</a:t>
            </a:r>
            <a:br>
              <a:rPr lang="en-US"/>
            </a:br>
            <a:r>
              <a:rPr lang="en-US"/>
              <a:t>Freedman HealthCare</a:t>
            </a:r>
          </a:p>
        </p:txBody>
      </p:sp>
    </p:spTree>
    <p:extLst>
      <p:ext uri="{BB962C8B-B14F-4D97-AF65-F5344CB8AC3E}">
        <p14:creationId xmlns:p14="http://schemas.microsoft.com/office/powerpoint/2010/main" val="3227535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8565B4-1FAB-4696-A976-27217CF4D446}" type="datetime1">
              <a:rPr lang="en-US" smtClean="0"/>
              <a:t>9/14/2022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3FF57B-5F25-B54A-A918-FB50C2689073}" type="slidenum">
              <a:rPr lang="en-US" smtClean="0"/>
              <a:pPr/>
              <a:t>‹#›</a:t>
            </a:fld>
            <a:endParaRPr lang="en-US" dirty="0"/>
          </a:p>
        </p:txBody>
      </p:sp>
      <p:pic>
        <p:nvPicPr>
          <p:cNvPr id="5" name="Picture 4"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752600"/>
            <a:ext cx="2971800" cy="2865120"/>
          </a:xfrm>
          <a:prstGeom prst="rect">
            <a:avLst/>
          </a:prstGeom>
          <a:noFill/>
          <a:ln>
            <a:noFill/>
          </a:ln>
        </p:spPr>
      </p:pic>
    </p:spTree>
    <p:extLst>
      <p:ext uri="{BB962C8B-B14F-4D97-AF65-F5344CB8AC3E}">
        <p14:creationId xmlns:p14="http://schemas.microsoft.com/office/powerpoint/2010/main" val="413762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52646" y="5141973"/>
            <a:ext cx="8238707"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2"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17" y="5262295"/>
            <a:ext cx="426532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587B7EA7-CC93-4F3E-A9BD-7991C6B1DDD0}" type="datetime1">
              <a:rPr lang="en-US" smtClean="0"/>
              <a:t>9/14/2022</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D3FF57B-5F25-B54A-A918-FB50C2689073}" type="slidenum">
              <a:rPr lang="en-US" smtClean="0"/>
              <a:pPr/>
              <a:t>‹#›</a:t>
            </a:fld>
            <a:endParaRPr lang="en-US" dirty="0"/>
          </a:p>
        </p:txBody>
      </p:sp>
      <p:pic>
        <p:nvPicPr>
          <p:cNvPr id="10" name="Picture 9" descr="DHSS Logo Red 3D"/>
          <p:cNvPicPr/>
          <p:nvPr/>
        </p:nvPicPr>
        <p:blipFill>
          <a:blip r:embed="rId2">
            <a:extLst>
              <a:ext uri="{28A0092B-C50C-407E-A947-70E740481C1C}">
                <a14:useLocalDpi xmlns:a14="http://schemas.microsoft.com/office/drawing/2010/main" val="0"/>
              </a:ext>
            </a:extLst>
          </a:blip>
          <a:srcRect/>
          <a:stretch>
            <a:fillRect/>
          </a:stretch>
        </p:blipFill>
        <p:spPr bwMode="auto">
          <a:xfrm>
            <a:off x="7557484" y="3761110"/>
            <a:ext cx="1013460" cy="1036320"/>
          </a:xfrm>
          <a:prstGeom prst="rect">
            <a:avLst/>
          </a:prstGeom>
          <a:noFill/>
          <a:ln>
            <a:noFill/>
          </a:ln>
        </p:spPr>
      </p:pic>
    </p:spTree>
    <p:extLst>
      <p:ext uri="{BB962C8B-B14F-4D97-AF65-F5344CB8AC3E}">
        <p14:creationId xmlns:p14="http://schemas.microsoft.com/office/powerpoint/2010/main" val="276975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4693389"/>
            <a:ext cx="7989752"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3" y="599725"/>
            <a:ext cx="8238706"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6"/>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9D4D40-361B-4F8C-9E3F-1D0C891C9F40}" type="datetime1">
              <a:rPr lang="en-US" smtClean="0"/>
              <a:t>9/14/2022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3FF57B-5F25-B54A-A918-FB50C2689073}" type="slidenum">
              <a:rPr lang="en-US" smtClean="0"/>
              <a:pPr/>
              <a:t>‹#›</a:t>
            </a:fld>
            <a:endParaRPr lang="en-US" dirty="0"/>
          </a:p>
        </p:txBody>
      </p:sp>
    </p:spTree>
    <p:extLst>
      <p:ext uri="{BB962C8B-B14F-4D97-AF65-F5344CB8AC3E}">
        <p14:creationId xmlns:p14="http://schemas.microsoft.com/office/powerpoint/2010/main" val="1384729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image" Target="../media/image6.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theme" Target="../theme/theme2.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8.jpe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image" Target="../media/image9.png"/><Relationship Id="rId5" Type="http://schemas.openxmlformats.org/officeDocument/2006/relationships/slideLayout" Target="../slideLayouts/slideLayout48.xml"/><Relationship Id="rId10" Type="http://schemas.openxmlformats.org/officeDocument/2006/relationships/theme" Target="../theme/theme4.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687474"/>
            <a:ext cx="7989752" cy="1083329"/>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228003"/>
            <a:ext cx="7989752" cy="3630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59327" y="5956136"/>
            <a:ext cx="2133600" cy="365125"/>
          </a:xfrm>
          <a:prstGeom prst="rect">
            <a:avLst/>
          </a:prstGeom>
        </p:spPr>
        <p:txBody>
          <a:bodyPr vert="horz" lIns="91440" tIns="45720" rIns="91440" bIns="45720" rtlCol="0" anchor="ctr"/>
          <a:lstStyle>
            <a:lvl1pPr algn="r">
              <a:defRPr sz="900">
                <a:solidFill>
                  <a:schemeClr val="accent2"/>
                </a:solidFill>
              </a:defRPr>
            </a:lvl1pPr>
          </a:lstStyle>
          <a:p>
            <a:fld id="{197451B7-0141-4DDB-8D9B-EE53D90E06FF}" type="datetime1">
              <a:rPr lang="en-US" smtClean="0"/>
              <a:t>9/14/2022</a:t>
            </a:fld>
            <a:endParaRPr lang="en-US" dirty="0"/>
          </a:p>
        </p:txBody>
      </p:sp>
      <p:sp>
        <p:nvSpPr>
          <p:cNvPr id="5" name="Footer Placeholder 4"/>
          <p:cNvSpPr>
            <a:spLocks noGrp="1"/>
          </p:cNvSpPr>
          <p:nvPr>
            <p:ph type="ftr" sz="quarter" idx="3"/>
          </p:nvPr>
        </p:nvSpPr>
        <p:spPr>
          <a:xfrm>
            <a:off x="581192" y="5951810"/>
            <a:ext cx="4870585"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7800476" y="5956136"/>
            <a:ext cx="770468" cy="365125"/>
          </a:xfrm>
          <a:prstGeom prst="rect">
            <a:avLst/>
          </a:prstGeom>
        </p:spPr>
        <p:txBody>
          <a:bodyPr vert="horz" lIns="91440" tIns="45720" rIns="91440" bIns="45720" rtlCol="0" anchor="ctr"/>
          <a:lstStyle>
            <a:lvl1pPr algn="r">
              <a:defRPr sz="900">
                <a:solidFill>
                  <a:schemeClr val="accent2"/>
                </a:solidFill>
              </a:defRPr>
            </a:lvl1pPr>
          </a:lstStyle>
          <a:p>
            <a:fld id="{DD3FF57B-5F25-B54A-A918-FB50C2689073}" type="slidenum">
              <a:rPr lang="en-US" smtClean="0"/>
              <a:pPr/>
              <a:t>‹#›</a:t>
            </a:fld>
            <a:endParaRPr lang="en-US" dirty="0"/>
          </a:p>
        </p:txBody>
      </p:sp>
      <p:sp>
        <p:nvSpPr>
          <p:cNvPr id="9" name="Rectangle 8"/>
          <p:cNvSpPr/>
          <p:nvPr/>
        </p:nvSpPr>
        <p:spPr>
          <a:xfrm>
            <a:off x="448091" y="441325"/>
            <a:ext cx="2719909" cy="10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5976001" y="441325"/>
            <a:ext cx="2710800" cy="10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3216601" y="441325"/>
            <a:ext cx="2710800" cy="108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descr="DHSS Logo Red 3D"/>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7570184" y="4915490"/>
            <a:ext cx="1013460" cy="1036320"/>
          </a:xfrm>
          <a:prstGeom prst="rect">
            <a:avLst/>
          </a:prstGeom>
          <a:noFill/>
          <a:ln>
            <a:noFill/>
          </a:ln>
        </p:spPr>
      </p:pic>
    </p:spTree>
    <p:extLst>
      <p:ext uri="{BB962C8B-B14F-4D97-AF65-F5344CB8AC3E}">
        <p14:creationId xmlns:p14="http://schemas.microsoft.com/office/powerpoint/2010/main" val="317262271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sldNum="0" hd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628650" y="695740"/>
            <a:ext cx="7886700" cy="994949"/>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sldNum" idx="12"/>
          </p:nvPr>
        </p:nvSpPr>
        <p:spPr>
          <a:xfrm>
            <a:off x="554108" y="6231918"/>
            <a:ext cx="332961" cy="365125"/>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3" name="Google Shape;13;p63"/>
          <p:cNvPicPr preferRelativeResize="0"/>
          <p:nvPr/>
        </p:nvPicPr>
        <p:blipFill rotWithShape="1">
          <a:blip r:embed="rId18">
            <a:alphaModFix/>
          </a:blip>
          <a:srcRect/>
          <a:stretch/>
        </p:blipFill>
        <p:spPr>
          <a:xfrm>
            <a:off x="6736627" y="5846549"/>
            <a:ext cx="1793963" cy="695221"/>
          </a:xfrm>
          <a:prstGeom prst="rect">
            <a:avLst/>
          </a:prstGeom>
          <a:noFill/>
          <a:ln>
            <a:noFill/>
          </a:ln>
        </p:spPr>
      </p:pic>
    </p:spTree>
    <p:extLst>
      <p:ext uri="{BB962C8B-B14F-4D97-AF65-F5344CB8AC3E}">
        <p14:creationId xmlns:p14="http://schemas.microsoft.com/office/powerpoint/2010/main" val="2630828642"/>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9144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866216" y="973668"/>
            <a:ext cx="6571060"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66216" y="2603500"/>
            <a:ext cx="6571060"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89829" y="6391839"/>
            <a:ext cx="742949" cy="304799"/>
          </a:xfrm>
          <a:prstGeom prst="rect">
            <a:avLst/>
          </a:prstGeom>
        </p:spPr>
        <p:txBody>
          <a:bodyPr vert="horz" lIns="91440" tIns="45720" rIns="91440" bIns="45720" rtlCol="0" anchor="ctr"/>
          <a:lstStyle>
            <a:lvl1pPr algn="r">
              <a:defRPr sz="750" b="1" i="0">
                <a:solidFill>
                  <a:schemeClr val="accent1"/>
                </a:solidFill>
              </a:defRPr>
            </a:lvl1pPr>
          </a:lstStyle>
          <a:p>
            <a:fld id="{63F0A000-F028-4D64-99DA-1A9B9D69D315}" type="datetimeFigureOut">
              <a:rPr lang="en-US" smtClean="0"/>
              <a:t>9/14/2022</a:t>
            </a:fld>
            <a:endParaRPr lang="en-US"/>
          </a:p>
        </p:txBody>
      </p:sp>
      <p:sp>
        <p:nvSpPr>
          <p:cNvPr id="5" name="Footer Placeholder 4"/>
          <p:cNvSpPr>
            <a:spLocks noGrp="1"/>
          </p:cNvSpPr>
          <p:nvPr>
            <p:ph type="ftr" sz="quarter" idx="3"/>
          </p:nvPr>
        </p:nvSpPr>
        <p:spPr>
          <a:xfrm>
            <a:off x="420833" y="6391839"/>
            <a:ext cx="2894846" cy="304801"/>
          </a:xfrm>
          <a:prstGeom prst="rect">
            <a:avLst/>
          </a:prstGeom>
        </p:spPr>
        <p:txBody>
          <a:bodyPr vert="horz" lIns="91440" tIns="45720" rIns="91440" bIns="45720" rtlCol="0" anchor="ctr"/>
          <a:lstStyle>
            <a:lvl1pPr algn="l">
              <a:defRPr sz="750" b="1" i="0">
                <a:solidFill>
                  <a:schemeClr val="accent1"/>
                </a:solidFill>
              </a:defRPr>
            </a:lvl1pPr>
          </a:lstStyle>
          <a:p>
            <a:endParaRPr lang="en-US"/>
          </a:p>
        </p:txBody>
      </p:sp>
      <p:sp>
        <p:nvSpPr>
          <p:cNvPr id="21" name="Rectangle 20"/>
          <p:cNvSpPr/>
          <p:nvPr/>
        </p:nvSpPr>
        <p:spPr>
          <a:xfrm>
            <a:off x="7828359" y="0"/>
            <a:ext cx="51435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7764406" y="295730"/>
            <a:ext cx="628649" cy="767687"/>
          </a:xfrm>
          <a:prstGeom prst="rect">
            <a:avLst/>
          </a:prstGeom>
        </p:spPr>
        <p:txBody>
          <a:bodyPr vert="horz" lIns="91440" tIns="45720" rIns="91440" bIns="45720" rtlCol="0" anchor="b"/>
          <a:lstStyle>
            <a:lvl1pPr algn="ctr">
              <a:defRPr sz="2100" b="0" i="0">
                <a:solidFill>
                  <a:schemeClr val="bg1"/>
                </a:solidFill>
              </a:defRPr>
            </a:lvl1pPr>
          </a:lstStyle>
          <a:p>
            <a:fld id="{2BB3B790-D057-4005-A261-9A36F5152302}" type="slidenum">
              <a:rPr lang="en-US" smtClean="0"/>
              <a:t>‹#›</a:t>
            </a:fld>
            <a:endParaRPr lang="en-US"/>
          </a:p>
        </p:txBody>
      </p:sp>
    </p:spTree>
    <p:extLst>
      <p:ext uri="{BB962C8B-B14F-4D97-AF65-F5344CB8AC3E}">
        <p14:creationId xmlns:p14="http://schemas.microsoft.com/office/powerpoint/2010/main" val="12178572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Lst>
  <p:txStyles>
    <p:titleStyle>
      <a:lvl1pPr algn="l" defTabSz="342900" rtl="0" eaLnBrk="1" latinLnBrk="0" hangingPunct="1">
        <a:spcBef>
          <a:spcPct val="0"/>
        </a:spcBef>
        <a:buNone/>
        <a:defRPr sz="27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b="0" i="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5126"/>
            <a:ext cx="7029450" cy="854162"/>
          </a:xfrm>
          <a:prstGeom prst="rect">
            <a:avLst/>
          </a:prstGeom>
        </p:spPr>
        <p:txBody>
          <a:bodyPr vert="horz" lIns="91440" tIns="45720" rIns="91440" bIns="45720" rtlCol="0" anchor="ctr">
            <a:normAutofit/>
          </a:bodyPr>
          <a:lstStyle/>
          <a:p>
            <a:r>
              <a:rPr lang="en-US" dirty="0"/>
              <a:t>Click to edit Master title style</a:t>
            </a:r>
          </a:p>
        </p:txBody>
      </p:sp>
      <p:sp>
        <p:nvSpPr>
          <p:cNvPr id="5" name="Footer Placeholder 4"/>
          <p:cNvSpPr>
            <a:spLocks noGrp="1"/>
          </p:cNvSpPr>
          <p:nvPr>
            <p:ph type="ftr" sz="quarter" idx="3"/>
          </p:nvPr>
        </p:nvSpPr>
        <p:spPr>
          <a:xfrm>
            <a:off x="342900" y="6356351"/>
            <a:ext cx="2122714" cy="365125"/>
          </a:xfrm>
          <a:prstGeom prst="rect">
            <a:avLst/>
          </a:prstGeom>
        </p:spPr>
        <p:txBody>
          <a:bodyPr vert="horz" lIns="91440" tIns="45720" rIns="91440" bIns="45720" rtlCol="0" anchor="ctr"/>
          <a:lstStyle>
            <a:lvl1pPr algn="ctr">
              <a:defRPr sz="1050">
                <a:solidFill>
                  <a:schemeClr val="tx1">
                    <a:tint val="75000"/>
                  </a:schemeClr>
                </a:solidFill>
              </a:defRPr>
            </a:lvl1pPr>
          </a:lstStyle>
          <a:p>
            <a:r>
              <a:rPr lang="en-US" dirty="0"/>
              <a:t>© 2021 Freedman HealthCare, LLC</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C1B6A-93FB-412D-A2F8-D0090C074C45}" type="slidenum">
              <a:rPr lang="en-US" smtClean="0"/>
              <a:t>‹#›</a:t>
            </a:fld>
            <a:endParaRPr lang="en-US" dirty="0"/>
          </a:p>
        </p:txBody>
      </p:sp>
    </p:spTree>
    <p:extLst>
      <p:ext uri="{BB962C8B-B14F-4D97-AF65-F5344CB8AC3E}">
        <p14:creationId xmlns:p14="http://schemas.microsoft.com/office/powerpoint/2010/main" val="5561172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Lst>
  <p:hf hdr="0" dt="0"/>
  <p:txStyles>
    <p:titleStyle>
      <a:lvl1pPr algn="l" defTabSz="914400" rtl="0" eaLnBrk="1" latinLnBrk="0" hangingPunct="1">
        <a:lnSpc>
          <a:spcPct val="90000"/>
        </a:lnSpc>
        <a:spcBef>
          <a:spcPct val="0"/>
        </a:spcBef>
        <a:buNone/>
        <a:defRPr sz="3300" kern="1200">
          <a:solidFill>
            <a:schemeClr val="tx1"/>
          </a:solidFill>
          <a:latin typeface="Georgia" panose="02040502050405020303" pitchFamily="18" charset="0"/>
          <a:ea typeface="+mj-ea"/>
          <a:cs typeface="+mj-cs"/>
        </a:defRPr>
      </a:lvl1pPr>
    </p:titleStyle>
    <p:bodyStyle>
      <a:lvl1pPr marL="342900" marR="0" indent="-342900" algn="l" defTabSz="914400" rtl="0" eaLnBrk="1" fontAlgn="auto" latinLnBrk="0" hangingPunct="1">
        <a:lnSpc>
          <a:spcPct val="100000"/>
        </a:lnSpc>
        <a:spcBef>
          <a:spcPct val="20000"/>
        </a:spcBef>
        <a:spcAft>
          <a:spcPts val="0"/>
        </a:spcAft>
        <a:buClrTx/>
        <a:buSzTx/>
        <a:buFontTx/>
        <a:buBlip>
          <a:blip r:embed="rId11"/>
        </a:buBlip>
        <a:tabLst/>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2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C764DE79-268F-4C1A-8933-263129D2AF90}" type="datetimeFigureOut">
              <a:rPr lang="en-US" smtClean="0">
                <a:solidFill>
                  <a:prstClr val="black">
                    <a:tint val="75000"/>
                  </a:prstClr>
                </a:solidFill>
              </a:rPr>
              <a:pPr defTabSz="685800">
                <a:defRPr/>
              </a:pPr>
              <a:t>9/14/2022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r>
              <a:rPr lang="en-US">
                <a:solidFill>
                  <a:prstClr val="black">
                    <a:tint val="75000"/>
                  </a:prstClr>
                </a:solidFill>
              </a:rPr>
              <a:t>© 2018 Freedman HealthCare, LLC</a:t>
            </a:r>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89EC1B6A-93FB-412D-A2F8-D0090C074C45}"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73841051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hyperlink" Target="https://health.maryland.gov/mdpcp/Pages/Additional-Resources.aspx"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hyperlink" Target="https://health.maryland.gov/mdpcp/Documents/2022%20MDPCP%20Participating%20CTO%20List.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hyperlink" Target="mailto:stephanie.hartos@delaware.gov"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hyperlink" Target="https://innovation.cms.gov/media/document/mdpcp-track3-rfa" TargetMode="External"/><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hyperlink" Target="mailto:mdh.pcmodel@maryland.gov" TargetMode="External"/><Relationship Id="rId4" Type="http://schemas.openxmlformats.org/officeDocument/2006/relationships/hyperlink" Target="https://health.maryland.gov/MDPCP"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4.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hyperlink" Target="mailto:mcondon@freedmanhealthcare.com" TargetMode="External"/><Relationship Id="rId1" Type="http://schemas.openxmlformats.org/officeDocument/2006/relationships/slideLayout" Target="../slideLayouts/slideLayou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0AF38-CFEB-442E-B7D8-E57C2C91837C}"/>
              </a:ext>
            </a:extLst>
          </p:cNvPr>
          <p:cNvSpPr>
            <a:spLocks noGrp="1"/>
          </p:cNvSpPr>
          <p:nvPr>
            <p:ph type="ctrTitle"/>
          </p:nvPr>
        </p:nvSpPr>
        <p:spPr/>
        <p:txBody>
          <a:bodyPr/>
          <a:lstStyle/>
          <a:p>
            <a:r>
              <a:rPr lang="en-US" dirty="0"/>
              <a:t>Primary care reform collaborative </a:t>
            </a:r>
          </a:p>
        </p:txBody>
      </p:sp>
      <p:sp>
        <p:nvSpPr>
          <p:cNvPr id="3" name="Subtitle 2">
            <a:extLst>
              <a:ext uri="{FF2B5EF4-FFF2-40B4-BE49-F238E27FC236}">
                <a16:creationId xmlns:a16="http://schemas.microsoft.com/office/drawing/2014/main" id="{448304C0-D4B1-40EF-9D01-EEA57A226F01}"/>
              </a:ext>
            </a:extLst>
          </p:cNvPr>
          <p:cNvSpPr>
            <a:spLocks noGrp="1"/>
          </p:cNvSpPr>
          <p:nvPr>
            <p:ph type="subTitle" idx="1"/>
          </p:nvPr>
        </p:nvSpPr>
        <p:spPr/>
        <p:txBody>
          <a:bodyPr/>
          <a:lstStyle/>
          <a:p>
            <a:r>
              <a:rPr lang="en-US" dirty="0"/>
              <a:t>September 12, 2022</a:t>
            </a:r>
          </a:p>
        </p:txBody>
      </p:sp>
    </p:spTree>
    <p:extLst>
      <p:ext uri="{BB962C8B-B14F-4D97-AF65-F5344CB8AC3E}">
        <p14:creationId xmlns:p14="http://schemas.microsoft.com/office/powerpoint/2010/main" val="34930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5"/>
          <p:cNvSpPr txBox="1">
            <a:spLocks noGrp="1"/>
          </p:cNvSpPr>
          <p:nvPr>
            <p:ph type="title"/>
          </p:nvPr>
        </p:nvSpPr>
        <p:spPr>
          <a:xfrm>
            <a:off x="607334" y="718199"/>
            <a:ext cx="7886700" cy="746212"/>
          </a:xfrm>
          <a:prstGeom prst="rect">
            <a:avLst/>
          </a:prstGeom>
          <a:noFill/>
          <a:ln>
            <a:noFill/>
          </a:ln>
        </p:spPr>
        <p:txBody>
          <a:bodyPr spcFirstLastPara="1" wrap="square" lIns="68569" tIns="34275" rIns="68569" bIns="34275" anchor="ctr" anchorCtr="0">
            <a:noAutofit/>
          </a:bodyPr>
          <a:lstStyle/>
          <a:p>
            <a:r>
              <a:rPr lang="en-US" sz="3225" dirty="0"/>
              <a:t>Total Cost of Care Model (TCOC) Components</a:t>
            </a:r>
            <a:endParaRPr sz="3225" dirty="0"/>
          </a:p>
        </p:txBody>
      </p:sp>
      <p:sp>
        <p:nvSpPr>
          <p:cNvPr id="119" name="Google Shape;119;p5"/>
          <p:cNvSpPr txBox="1">
            <a:spLocks noGrp="1"/>
          </p:cNvSpPr>
          <p:nvPr>
            <p:ph type="sldNum" idx="12"/>
          </p:nvPr>
        </p:nvSpPr>
        <p:spPr>
          <a:xfrm>
            <a:off x="402889" y="5547124"/>
            <a:ext cx="407504" cy="273844"/>
          </a:xfrm>
          <a:prstGeom prst="rect">
            <a:avLst/>
          </a:prstGeom>
          <a:noFill/>
          <a:ln>
            <a:noFill/>
          </a:ln>
        </p:spPr>
        <p:txBody>
          <a:bodyPr spcFirstLastPara="1" wrap="square" lIns="68569" tIns="34275" rIns="68569" bIns="34275" anchor="ctr" anchorCtr="0">
            <a:noAutofit/>
          </a:bodyPr>
          <a:lstStyle/>
          <a:p>
            <a:fld id="{00000000-1234-1234-1234-123412341234}" type="slidenum">
              <a:rPr lang="en-US">
                <a:latin typeface="Calibri"/>
                <a:ea typeface="Calibri"/>
                <a:cs typeface="Calibri"/>
                <a:sym typeface="Calibri"/>
              </a:rPr>
              <a:pPr/>
              <a:t>10</a:t>
            </a:fld>
            <a:endParaRPr>
              <a:latin typeface="Calibri"/>
              <a:ea typeface="Calibri"/>
              <a:cs typeface="Calibri"/>
              <a:sym typeface="Calibri"/>
            </a:endParaRPr>
          </a:p>
        </p:txBody>
      </p:sp>
      <p:sp>
        <p:nvSpPr>
          <p:cNvPr id="120" name="Google Shape;120;p5"/>
          <p:cNvSpPr txBox="1">
            <a:spLocks noGrp="1"/>
          </p:cNvSpPr>
          <p:nvPr>
            <p:ph type="body" idx="2"/>
          </p:nvPr>
        </p:nvSpPr>
        <p:spPr>
          <a:xfrm>
            <a:off x="684753" y="460455"/>
            <a:ext cx="7851913" cy="257744"/>
          </a:xfrm>
          <a:prstGeom prst="rect">
            <a:avLst/>
          </a:prstGeom>
          <a:noFill/>
          <a:ln>
            <a:noFill/>
          </a:ln>
        </p:spPr>
        <p:txBody>
          <a:bodyPr spcFirstLastPara="1" wrap="square" lIns="68569" tIns="34275" rIns="68569" bIns="34275" anchor="t" anchorCtr="0">
            <a:noAutofit/>
          </a:bodyPr>
          <a:lstStyle/>
          <a:p>
            <a:pPr marL="0" indent="0">
              <a:spcBef>
                <a:spcPts val="0"/>
              </a:spcBef>
            </a:pPr>
            <a:r>
              <a:rPr lang="en-US" dirty="0"/>
              <a:t>Program Background</a:t>
            </a:r>
            <a:endParaRPr dirty="0"/>
          </a:p>
        </p:txBody>
      </p:sp>
      <p:sp>
        <p:nvSpPr>
          <p:cNvPr id="121" name="Google Shape;121;p5"/>
          <p:cNvSpPr txBox="1"/>
          <p:nvPr/>
        </p:nvSpPr>
        <p:spPr>
          <a:xfrm>
            <a:off x="6509381" y="2176538"/>
            <a:ext cx="2516400" cy="2744325"/>
          </a:xfrm>
          <a:prstGeom prst="rect">
            <a:avLst/>
          </a:prstGeom>
          <a:noFill/>
          <a:ln>
            <a:noFill/>
          </a:ln>
        </p:spPr>
        <p:txBody>
          <a:bodyPr spcFirstLastPara="1" wrap="square" lIns="51431" tIns="25706" rIns="51431" bIns="25706" anchor="t" anchorCtr="0">
            <a:noAutofit/>
          </a:bodyPr>
          <a:lstStyle/>
          <a:p>
            <a:pPr marL="128588" indent="-128588">
              <a:buClr>
                <a:srgbClr val="434343"/>
              </a:buClr>
              <a:buSzPts val="2100"/>
              <a:buFont typeface="Arial"/>
              <a:buChar char="•"/>
            </a:pPr>
            <a:r>
              <a:rPr lang="en-US" sz="1575">
                <a:solidFill>
                  <a:srgbClr val="434343"/>
                </a:solidFill>
                <a:latin typeface="Calibri"/>
                <a:ea typeface="Calibri"/>
                <a:cs typeface="Calibri"/>
                <a:sym typeface="Calibri"/>
              </a:rPr>
              <a:t>Reduce Medicare expenditures by an annual run rate of $300m by 2023</a:t>
            </a:r>
            <a:endParaRPr sz="1575">
              <a:solidFill>
                <a:srgbClr val="000000"/>
              </a:solidFill>
              <a:latin typeface="Arial"/>
              <a:ea typeface="Arial"/>
              <a:cs typeface="Arial"/>
              <a:sym typeface="Arial"/>
            </a:endParaRPr>
          </a:p>
          <a:p>
            <a:pPr marL="128588" indent="-128588">
              <a:buClr>
                <a:srgbClr val="434343"/>
              </a:buClr>
              <a:buSzPts val="2100"/>
              <a:buFont typeface="Arial"/>
              <a:buChar char="•"/>
            </a:pPr>
            <a:r>
              <a:rPr lang="en-US" sz="1575">
                <a:solidFill>
                  <a:srgbClr val="434343"/>
                </a:solidFill>
                <a:latin typeface="Calibri"/>
                <a:ea typeface="Calibri"/>
                <a:cs typeface="Calibri"/>
                <a:sym typeface="Calibri"/>
              </a:rPr>
              <a:t>Innovate hospital/provider partnerships</a:t>
            </a:r>
            <a:endParaRPr sz="1575">
              <a:solidFill>
                <a:srgbClr val="000000"/>
              </a:solidFill>
              <a:latin typeface="Arial"/>
              <a:ea typeface="Arial"/>
              <a:cs typeface="Arial"/>
              <a:sym typeface="Arial"/>
            </a:endParaRPr>
          </a:p>
          <a:p>
            <a:pPr marL="128588" indent="-128588">
              <a:buClr>
                <a:srgbClr val="434343"/>
              </a:buClr>
              <a:buSzPts val="2100"/>
              <a:buFont typeface="Arial"/>
              <a:buChar char="•"/>
            </a:pPr>
            <a:r>
              <a:rPr lang="en-US" sz="1575">
                <a:solidFill>
                  <a:srgbClr val="434343"/>
                </a:solidFill>
                <a:latin typeface="Calibri"/>
                <a:ea typeface="Calibri"/>
                <a:cs typeface="Calibri"/>
                <a:sym typeface="Calibri"/>
              </a:rPr>
              <a:t>Gain credit for improving overall population health</a:t>
            </a:r>
            <a:endParaRPr sz="1575">
              <a:solidFill>
                <a:srgbClr val="000000"/>
              </a:solidFill>
              <a:latin typeface="Arial"/>
              <a:ea typeface="Arial"/>
              <a:cs typeface="Arial"/>
              <a:sym typeface="Arial"/>
            </a:endParaRPr>
          </a:p>
          <a:p>
            <a:pPr marL="128588" indent="-128588">
              <a:buClr>
                <a:srgbClr val="434343"/>
              </a:buClr>
              <a:buSzPts val="2100"/>
              <a:buFont typeface="Arial"/>
              <a:buChar char="•"/>
            </a:pPr>
            <a:r>
              <a:rPr lang="en-US" sz="1575">
                <a:solidFill>
                  <a:srgbClr val="434343"/>
                </a:solidFill>
                <a:latin typeface="Calibri"/>
                <a:ea typeface="Calibri"/>
                <a:cs typeface="Calibri"/>
                <a:sym typeface="Calibri"/>
              </a:rPr>
              <a:t>Build a strong, effective primary care delivery system inclusive of medical, behavioral and social needs</a:t>
            </a:r>
            <a:endParaRPr sz="1575">
              <a:solidFill>
                <a:srgbClr val="434343"/>
              </a:solidFill>
              <a:latin typeface="Calibri"/>
              <a:ea typeface="Calibri"/>
              <a:cs typeface="Calibri"/>
              <a:sym typeface="Calibri"/>
            </a:endParaRPr>
          </a:p>
        </p:txBody>
      </p:sp>
      <p:grpSp>
        <p:nvGrpSpPr>
          <p:cNvPr id="122" name="Google Shape;122;p5"/>
          <p:cNvGrpSpPr/>
          <p:nvPr/>
        </p:nvGrpSpPr>
        <p:grpSpPr>
          <a:xfrm>
            <a:off x="2643286" y="2176537"/>
            <a:ext cx="3892211" cy="3370603"/>
            <a:chOff x="428257" y="-166578"/>
            <a:chExt cx="3724158" cy="3497655"/>
          </a:xfrm>
        </p:grpSpPr>
        <p:sp>
          <p:nvSpPr>
            <p:cNvPr id="123" name="Google Shape;123;p5"/>
            <p:cNvSpPr/>
            <p:nvPr/>
          </p:nvSpPr>
          <p:spPr>
            <a:xfrm>
              <a:off x="1009849" y="369336"/>
              <a:ext cx="2431500" cy="2431500"/>
            </a:xfrm>
            <a:prstGeom prst="blockArc">
              <a:avLst>
                <a:gd name="adj1" fmla="val 11001362"/>
                <a:gd name="adj2" fmla="val 16254562"/>
                <a:gd name="adj3" fmla="val 4637"/>
              </a:avLst>
            </a:prstGeom>
            <a:solidFill>
              <a:srgbClr val="674EA7"/>
            </a:solidFill>
            <a:ln>
              <a:noFill/>
            </a:ln>
          </p:spPr>
          <p:txBody>
            <a:bodyPr spcFirstLastPara="1" wrap="square" lIns="68569" tIns="68569" rIns="68569" bIns="68569" anchor="ctr" anchorCtr="0">
              <a:noAutofit/>
            </a:bodyPr>
            <a:lstStyle/>
            <a:p>
              <a:pPr>
                <a:buClr>
                  <a:srgbClr val="000000"/>
                </a:buClr>
                <a:buSzPts val="1400"/>
              </a:pPr>
              <a:endParaRPr sz="1425">
                <a:solidFill>
                  <a:srgbClr val="000000"/>
                </a:solidFill>
                <a:latin typeface="Arial"/>
                <a:ea typeface="Arial"/>
                <a:cs typeface="Arial"/>
                <a:sym typeface="Arial"/>
              </a:endParaRPr>
            </a:p>
          </p:txBody>
        </p:sp>
        <p:sp>
          <p:nvSpPr>
            <p:cNvPr id="124" name="Google Shape;124;p5"/>
            <p:cNvSpPr/>
            <p:nvPr/>
          </p:nvSpPr>
          <p:spPr>
            <a:xfrm>
              <a:off x="1010177" y="363504"/>
              <a:ext cx="2431500" cy="2431500"/>
            </a:xfrm>
            <a:prstGeom prst="blockArc">
              <a:avLst>
                <a:gd name="adj1" fmla="val 5341515"/>
                <a:gd name="adj2" fmla="val 10984454"/>
                <a:gd name="adj3" fmla="val 4637"/>
              </a:avLst>
            </a:prstGeom>
            <a:solidFill>
              <a:srgbClr val="38761D"/>
            </a:solidFill>
            <a:ln>
              <a:noFill/>
            </a:ln>
          </p:spPr>
          <p:txBody>
            <a:bodyPr spcFirstLastPara="1" wrap="square" lIns="68569" tIns="68569" rIns="68569" bIns="68569" anchor="ctr" anchorCtr="0">
              <a:noAutofit/>
            </a:bodyPr>
            <a:lstStyle/>
            <a:p>
              <a:pPr>
                <a:buClr>
                  <a:srgbClr val="000000"/>
                </a:buClr>
                <a:buSzPts val="1400"/>
              </a:pPr>
              <a:endParaRPr sz="1425">
                <a:solidFill>
                  <a:srgbClr val="000000"/>
                </a:solidFill>
                <a:latin typeface="Arial"/>
                <a:ea typeface="Arial"/>
                <a:cs typeface="Arial"/>
                <a:sym typeface="Arial"/>
              </a:endParaRPr>
            </a:p>
          </p:txBody>
        </p:sp>
        <p:sp>
          <p:nvSpPr>
            <p:cNvPr id="125" name="Google Shape;125;p5"/>
            <p:cNvSpPr/>
            <p:nvPr/>
          </p:nvSpPr>
          <p:spPr>
            <a:xfrm>
              <a:off x="1085564" y="364615"/>
              <a:ext cx="2431500" cy="2431500"/>
            </a:xfrm>
            <a:prstGeom prst="blockArc">
              <a:avLst>
                <a:gd name="adj1" fmla="val 21438688"/>
                <a:gd name="adj2" fmla="val 5559798"/>
                <a:gd name="adj3" fmla="val 4637"/>
              </a:avLst>
            </a:prstGeom>
            <a:solidFill>
              <a:schemeClr val="accent4"/>
            </a:solidFill>
            <a:ln>
              <a:noFill/>
            </a:ln>
          </p:spPr>
          <p:txBody>
            <a:bodyPr spcFirstLastPara="1" wrap="square" lIns="68569" tIns="68569" rIns="68569" bIns="68569" anchor="ctr" anchorCtr="0">
              <a:noAutofit/>
            </a:bodyPr>
            <a:lstStyle/>
            <a:p>
              <a:pPr>
                <a:buClr>
                  <a:srgbClr val="000000"/>
                </a:buClr>
                <a:buSzPts val="1400"/>
              </a:pPr>
              <a:endParaRPr sz="1425">
                <a:solidFill>
                  <a:srgbClr val="000000"/>
                </a:solidFill>
                <a:latin typeface="Arial"/>
                <a:ea typeface="Arial"/>
                <a:cs typeface="Arial"/>
                <a:sym typeface="Arial"/>
              </a:endParaRPr>
            </a:p>
          </p:txBody>
        </p:sp>
        <p:sp>
          <p:nvSpPr>
            <p:cNvPr id="126" name="Google Shape;126;p5"/>
            <p:cNvSpPr/>
            <p:nvPr/>
          </p:nvSpPr>
          <p:spPr>
            <a:xfrm>
              <a:off x="1085733" y="368115"/>
              <a:ext cx="2431500" cy="2431500"/>
            </a:xfrm>
            <a:prstGeom prst="blockArc">
              <a:avLst>
                <a:gd name="adj1" fmla="val 16034834"/>
                <a:gd name="adj2" fmla="val 21428546"/>
                <a:gd name="adj3" fmla="val 4637"/>
              </a:avLst>
            </a:prstGeom>
            <a:solidFill>
              <a:srgbClr val="0000FF"/>
            </a:solidFill>
            <a:ln>
              <a:noFill/>
            </a:ln>
          </p:spPr>
          <p:txBody>
            <a:bodyPr spcFirstLastPara="1" wrap="square" lIns="68569" tIns="68569" rIns="68569" bIns="68569" anchor="ctr" anchorCtr="0">
              <a:noAutofit/>
            </a:bodyPr>
            <a:lstStyle/>
            <a:p>
              <a:pPr>
                <a:buClr>
                  <a:srgbClr val="000000"/>
                </a:buClr>
                <a:buSzPts val="1400"/>
              </a:pPr>
              <a:endParaRPr sz="1425">
                <a:solidFill>
                  <a:srgbClr val="000000"/>
                </a:solidFill>
                <a:latin typeface="Arial"/>
                <a:ea typeface="Arial"/>
                <a:cs typeface="Arial"/>
                <a:sym typeface="Arial"/>
              </a:endParaRPr>
            </a:p>
          </p:txBody>
        </p:sp>
        <p:sp>
          <p:nvSpPr>
            <p:cNvPr id="127" name="Google Shape;127;p5"/>
            <p:cNvSpPr/>
            <p:nvPr/>
          </p:nvSpPr>
          <p:spPr>
            <a:xfrm>
              <a:off x="1533146" y="981683"/>
              <a:ext cx="1426200" cy="1194900"/>
            </a:xfrm>
            <a:prstGeom prst="ellipse">
              <a:avLst/>
            </a:prstGeom>
            <a:solidFill>
              <a:srgbClr val="E06666"/>
            </a:solidFill>
            <a:ln w="12700" cap="flat" cmpd="sng">
              <a:solidFill>
                <a:srgbClr val="FFFFFF"/>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425">
                <a:solidFill>
                  <a:srgbClr val="000000"/>
                </a:solidFill>
                <a:latin typeface="Arial"/>
                <a:ea typeface="Arial"/>
                <a:cs typeface="Arial"/>
                <a:sym typeface="Arial"/>
              </a:endParaRPr>
            </a:p>
          </p:txBody>
        </p:sp>
        <p:sp>
          <p:nvSpPr>
            <p:cNvPr id="128" name="Google Shape;128;p5"/>
            <p:cNvSpPr txBox="1"/>
            <p:nvPr/>
          </p:nvSpPr>
          <p:spPr>
            <a:xfrm>
              <a:off x="1741986" y="1156670"/>
              <a:ext cx="1008300" cy="844800"/>
            </a:xfrm>
            <a:prstGeom prst="rect">
              <a:avLst/>
            </a:prstGeom>
            <a:noFill/>
            <a:ln>
              <a:noFill/>
            </a:ln>
          </p:spPr>
          <p:txBody>
            <a:bodyPr spcFirstLastPara="1" wrap="square" lIns="13331" tIns="13331" rIns="13331" bIns="13331" anchor="ctr" anchorCtr="0">
              <a:noAutofit/>
            </a:bodyPr>
            <a:lstStyle/>
            <a:p>
              <a:pPr algn="ctr">
                <a:lnSpc>
                  <a:spcPct val="90000"/>
                </a:lnSpc>
                <a:buClr>
                  <a:srgbClr val="000000"/>
                </a:buClr>
                <a:buSzPts val="1400"/>
              </a:pPr>
              <a:r>
                <a:rPr lang="en-US" sz="1425" b="1">
                  <a:solidFill>
                    <a:srgbClr val="FFFFFF"/>
                  </a:solidFill>
                  <a:latin typeface="Calibri"/>
                  <a:ea typeface="Calibri"/>
                  <a:cs typeface="Calibri"/>
                  <a:sym typeface="Calibri"/>
                </a:rPr>
                <a:t>Improved Health for Marylanders</a:t>
              </a:r>
              <a:endParaRPr sz="1425">
                <a:solidFill>
                  <a:srgbClr val="000000"/>
                </a:solidFill>
                <a:latin typeface="Arial"/>
                <a:ea typeface="Arial"/>
                <a:cs typeface="Arial"/>
                <a:sym typeface="Arial"/>
              </a:endParaRPr>
            </a:p>
          </p:txBody>
        </p:sp>
        <p:sp>
          <p:nvSpPr>
            <p:cNvPr id="129" name="Google Shape;129;p5"/>
            <p:cNvSpPr/>
            <p:nvPr/>
          </p:nvSpPr>
          <p:spPr>
            <a:xfrm>
              <a:off x="1469137" y="-166578"/>
              <a:ext cx="1550700" cy="1128600"/>
            </a:xfrm>
            <a:prstGeom prst="ellipse">
              <a:avLst/>
            </a:prstGeom>
            <a:solidFill>
              <a:srgbClr val="674EA7"/>
            </a:solidFill>
            <a:ln w="12700" cap="flat" cmpd="sng">
              <a:solidFill>
                <a:srgbClr val="FFFFFF"/>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425">
                <a:solidFill>
                  <a:srgbClr val="000000"/>
                </a:solidFill>
                <a:latin typeface="Arial"/>
                <a:ea typeface="Arial"/>
                <a:cs typeface="Arial"/>
                <a:sym typeface="Arial"/>
              </a:endParaRPr>
            </a:p>
          </p:txBody>
        </p:sp>
        <p:sp>
          <p:nvSpPr>
            <p:cNvPr id="130" name="Google Shape;130;p5"/>
            <p:cNvSpPr txBox="1"/>
            <p:nvPr/>
          </p:nvSpPr>
          <p:spPr>
            <a:xfrm>
              <a:off x="1696232" y="-1312"/>
              <a:ext cx="1096500" cy="798000"/>
            </a:xfrm>
            <a:prstGeom prst="rect">
              <a:avLst/>
            </a:prstGeom>
            <a:noFill/>
            <a:ln>
              <a:noFill/>
            </a:ln>
          </p:spPr>
          <p:txBody>
            <a:bodyPr spcFirstLastPara="1" wrap="square" lIns="13331" tIns="13331" rIns="13331" bIns="13331" anchor="ctr" anchorCtr="0">
              <a:noAutofit/>
            </a:bodyPr>
            <a:lstStyle/>
            <a:p>
              <a:pPr algn="ctr">
                <a:lnSpc>
                  <a:spcPct val="90000"/>
                </a:lnSpc>
                <a:buClr>
                  <a:srgbClr val="000000"/>
                </a:buClr>
                <a:buSzPts val="1400"/>
              </a:pPr>
              <a:r>
                <a:rPr lang="en-US" sz="1425" b="1">
                  <a:solidFill>
                    <a:schemeClr val="lt1"/>
                  </a:solidFill>
                  <a:latin typeface="Calibri"/>
                  <a:ea typeface="Calibri"/>
                  <a:cs typeface="Calibri"/>
                  <a:sym typeface="Calibri"/>
                </a:rPr>
                <a:t>Population Health Improvement credits</a:t>
              </a:r>
              <a:endParaRPr sz="1425">
                <a:solidFill>
                  <a:schemeClr val="lt1"/>
                </a:solidFill>
                <a:latin typeface="Arial"/>
                <a:ea typeface="Arial"/>
                <a:cs typeface="Arial"/>
                <a:sym typeface="Arial"/>
              </a:endParaRPr>
            </a:p>
          </p:txBody>
        </p:sp>
        <p:sp>
          <p:nvSpPr>
            <p:cNvPr id="131" name="Google Shape;131;p5"/>
            <p:cNvSpPr/>
            <p:nvPr/>
          </p:nvSpPr>
          <p:spPr>
            <a:xfrm>
              <a:off x="2822815" y="960449"/>
              <a:ext cx="1329600" cy="1128600"/>
            </a:xfrm>
            <a:prstGeom prst="ellipse">
              <a:avLst/>
            </a:prstGeom>
            <a:solidFill>
              <a:srgbClr val="1155CC"/>
            </a:solidFill>
            <a:ln w="12700" cap="flat" cmpd="sng">
              <a:solidFill>
                <a:srgbClr val="FFFFFF"/>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425">
                <a:solidFill>
                  <a:srgbClr val="000000"/>
                </a:solidFill>
                <a:latin typeface="Arial"/>
                <a:ea typeface="Arial"/>
                <a:cs typeface="Arial"/>
                <a:sym typeface="Arial"/>
              </a:endParaRPr>
            </a:p>
          </p:txBody>
        </p:sp>
        <p:sp>
          <p:nvSpPr>
            <p:cNvPr id="132" name="Google Shape;132;p5"/>
            <p:cNvSpPr txBox="1"/>
            <p:nvPr/>
          </p:nvSpPr>
          <p:spPr>
            <a:xfrm>
              <a:off x="3017542" y="1125715"/>
              <a:ext cx="940200" cy="798000"/>
            </a:xfrm>
            <a:prstGeom prst="rect">
              <a:avLst/>
            </a:prstGeom>
            <a:noFill/>
            <a:ln>
              <a:noFill/>
            </a:ln>
          </p:spPr>
          <p:txBody>
            <a:bodyPr spcFirstLastPara="1" wrap="square" lIns="13331" tIns="13331" rIns="13331" bIns="13331" anchor="ctr" anchorCtr="0">
              <a:noAutofit/>
            </a:bodyPr>
            <a:lstStyle/>
            <a:p>
              <a:pPr algn="ctr">
                <a:lnSpc>
                  <a:spcPct val="90000"/>
                </a:lnSpc>
                <a:buClr>
                  <a:srgbClr val="000000"/>
                </a:buClr>
                <a:buSzPts val="1400"/>
              </a:pPr>
              <a:r>
                <a:rPr lang="en-US" sz="1425" b="1">
                  <a:solidFill>
                    <a:srgbClr val="FFFFFF"/>
                  </a:solidFill>
                  <a:latin typeface="Calibri"/>
                  <a:ea typeface="Calibri"/>
                  <a:cs typeface="Calibri"/>
                  <a:sym typeface="Calibri"/>
                </a:rPr>
                <a:t>Hospital  Population- based revenue</a:t>
              </a:r>
              <a:endParaRPr sz="1425">
                <a:solidFill>
                  <a:srgbClr val="000000"/>
                </a:solidFill>
                <a:latin typeface="Arial"/>
                <a:ea typeface="Arial"/>
                <a:cs typeface="Arial"/>
                <a:sym typeface="Arial"/>
              </a:endParaRPr>
            </a:p>
          </p:txBody>
        </p:sp>
        <p:sp>
          <p:nvSpPr>
            <p:cNvPr id="133" name="Google Shape;133;p5"/>
            <p:cNvSpPr/>
            <p:nvPr/>
          </p:nvSpPr>
          <p:spPr>
            <a:xfrm>
              <a:off x="1523458" y="2202477"/>
              <a:ext cx="1445400" cy="1128600"/>
            </a:xfrm>
            <a:prstGeom prst="ellipse">
              <a:avLst/>
            </a:prstGeom>
            <a:solidFill>
              <a:srgbClr val="F7C120"/>
            </a:solidFill>
            <a:ln w="44450" cap="flat" cmpd="sng">
              <a:solidFill>
                <a:srgbClr val="521707"/>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425">
                <a:solidFill>
                  <a:srgbClr val="000000"/>
                </a:solidFill>
                <a:latin typeface="Arial"/>
                <a:ea typeface="Arial"/>
                <a:cs typeface="Arial"/>
                <a:sym typeface="Arial"/>
              </a:endParaRPr>
            </a:p>
          </p:txBody>
        </p:sp>
        <p:sp>
          <p:nvSpPr>
            <p:cNvPr id="134" name="Google Shape;134;p5"/>
            <p:cNvSpPr txBox="1"/>
            <p:nvPr/>
          </p:nvSpPr>
          <p:spPr>
            <a:xfrm>
              <a:off x="1735136" y="2367743"/>
              <a:ext cx="1022100" cy="798000"/>
            </a:xfrm>
            <a:prstGeom prst="rect">
              <a:avLst/>
            </a:prstGeom>
            <a:noFill/>
            <a:ln>
              <a:noFill/>
            </a:ln>
          </p:spPr>
          <p:txBody>
            <a:bodyPr spcFirstLastPara="1" wrap="square" lIns="17138" tIns="17138" rIns="17138" bIns="17138" anchor="ctr" anchorCtr="0">
              <a:noAutofit/>
            </a:bodyPr>
            <a:lstStyle/>
            <a:p>
              <a:pPr algn="ctr">
                <a:lnSpc>
                  <a:spcPct val="90000"/>
                </a:lnSpc>
                <a:buClr>
                  <a:srgbClr val="000000"/>
                </a:buClr>
                <a:buSzPts val="1800"/>
              </a:pPr>
              <a:r>
                <a:rPr lang="en-US" sz="1725" b="1">
                  <a:solidFill>
                    <a:srgbClr val="000000"/>
                  </a:solidFill>
                  <a:latin typeface="Calibri"/>
                  <a:ea typeface="Calibri"/>
                  <a:cs typeface="Calibri"/>
                  <a:sym typeface="Calibri"/>
                </a:rPr>
                <a:t>Maryland Primary Care Program</a:t>
              </a:r>
              <a:endParaRPr sz="1425">
                <a:solidFill>
                  <a:srgbClr val="000000"/>
                </a:solidFill>
                <a:latin typeface="Arial"/>
                <a:ea typeface="Arial"/>
                <a:cs typeface="Arial"/>
                <a:sym typeface="Arial"/>
              </a:endParaRPr>
            </a:p>
          </p:txBody>
        </p:sp>
        <p:sp>
          <p:nvSpPr>
            <p:cNvPr id="135" name="Google Shape;135;p5"/>
            <p:cNvSpPr/>
            <p:nvPr/>
          </p:nvSpPr>
          <p:spPr>
            <a:xfrm>
              <a:off x="428257" y="951353"/>
              <a:ext cx="1223700" cy="1128600"/>
            </a:xfrm>
            <a:prstGeom prst="ellipse">
              <a:avLst/>
            </a:prstGeom>
            <a:solidFill>
              <a:srgbClr val="38761D"/>
            </a:solidFill>
            <a:ln w="12700" cap="flat" cmpd="sng">
              <a:solidFill>
                <a:srgbClr val="FFFFFF"/>
              </a:solidFill>
              <a:prstDash val="solid"/>
              <a:miter lim="800000"/>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425">
                <a:solidFill>
                  <a:srgbClr val="000000"/>
                </a:solidFill>
                <a:latin typeface="Arial"/>
                <a:ea typeface="Arial"/>
                <a:cs typeface="Arial"/>
                <a:sym typeface="Arial"/>
              </a:endParaRPr>
            </a:p>
          </p:txBody>
        </p:sp>
        <p:sp>
          <p:nvSpPr>
            <p:cNvPr id="136" name="Google Shape;136;p5"/>
            <p:cNvSpPr txBox="1"/>
            <p:nvPr/>
          </p:nvSpPr>
          <p:spPr>
            <a:xfrm>
              <a:off x="607454" y="1116619"/>
              <a:ext cx="865200" cy="798000"/>
            </a:xfrm>
            <a:prstGeom prst="rect">
              <a:avLst/>
            </a:prstGeom>
            <a:solidFill>
              <a:srgbClr val="38761D"/>
            </a:solidFill>
            <a:ln>
              <a:noFill/>
            </a:ln>
          </p:spPr>
          <p:txBody>
            <a:bodyPr spcFirstLastPara="1" wrap="square" lIns="13331" tIns="13331" rIns="13331" bIns="13331" anchor="ctr" anchorCtr="0">
              <a:noAutofit/>
            </a:bodyPr>
            <a:lstStyle/>
            <a:p>
              <a:pPr algn="ctr">
                <a:lnSpc>
                  <a:spcPct val="90000"/>
                </a:lnSpc>
                <a:buClr>
                  <a:srgbClr val="000000"/>
                </a:buClr>
                <a:buSzPts val="1400"/>
              </a:pPr>
              <a:r>
                <a:rPr lang="en-US" sz="1425" b="1">
                  <a:solidFill>
                    <a:srgbClr val="FFFFFF"/>
                  </a:solidFill>
                  <a:latin typeface="Calibri"/>
                  <a:ea typeface="Calibri"/>
                  <a:cs typeface="Calibri"/>
                  <a:sym typeface="Calibri"/>
                </a:rPr>
                <a:t>Hospital Care Redesign programs</a:t>
              </a:r>
              <a:endParaRPr sz="1425">
                <a:solidFill>
                  <a:srgbClr val="000000"/>
                </a:solidFill>
                <a:latin typeface="Arial"/>
                <a:ea typeface="Arial"/>
                <a:cs typeface="Arial"/>
                <a:sym typeface="Arial"/>
              </a:endParaRPr>
            </a:p>
          </p:txBody>
        </p:sp>
      </p:grpSp>
      <p:sp>
        <p:nvSpPr>
          <p:cNvPr id="137" name="Google Shape;137;p5"/>
          <p:cNvSpPr/>
          <p:nvPr/>
        </p:nvSpPr>
        <p:spPr>
          <a:xfrm>
            <a:off x="126902" y="2560191"/>
            <a:ext cx="2516400" cy="2477475"/>
          </a:xfrm>
          <a:prstGeom prst="rect">
            <a:avLst/>
          </a:prstGeom>
          <a:noFill/>
          <a:ln>
            <a:noFill/>
          </a:ln>
        </p:spPr>
        <p:txBody>
          <a:bodyPr spcFirstLastPara="1" wrap="square" lIns="68569" tIns="34275" rIns="68569" bIns="34275" anchor="t" anchorCtr="0">
            <a:noAutofit/>
          </a:bodyPr>
          <a:lstStyle/>
          <a:p>
            <a:pPr>
              <a:lnSpc>
                <a:spcPct val="107000"/>
              </a:lnSpc>
              <a:buClr>
                <a:srgbClr val="000000"/>
              </a:buClr>
              <a:buSzPts val="1500"/>
            </a:pPr>
            <a:r>
              <a:rPr lang="en-US" sz="1425">
                <a:solidFill>
                  <a:srgbClr val="000000"/>
                </a:solidFill>
                <a:latin typeface="Calibri"/>
                <a:ea typeface="Calibri"/>
                <a:cs typeface="Calibri"/>
                <a:sym typeface="Calibri"/>
              </a:rPr>
              <a:t>“Under this Model, CMS and the State will test whether </a:t>
            </a:r>
            <a:r>
              <a:rPr lang="en-US" sz="1425" b="1">
                <a:solidFill>
                  <a:srgbClr val="000000"/>
                </a:solidFill>
                <a:latin typeface="Calibri"/>
                <a:ea typeface="Calibri"/>
                <a:cs typeface="Calibri"/>
                <a:sym typeface="Calibri"/>
              </a:rPr>
              <a:t>statewide health care delivery transformation, </a:t>
            </a:r>
            <a:r>
              <a:rPr lang="en-US" sz="1425">
                <a:solidFill>
                  <a:srgbClr val="000000"/>
                </a:solidFill>
                <a:latin typeface="Calibri"/>
                <a:ea typeface="Calibri"/>
                <a:cs typeface="Calibri"/>
                <a:sym typeface="Calibri"/>
              </a:rPr>
              <a:t>together with population-based payments, improves population health and care outcomes for individuals while controlling the growth of Medicare Total Cost of Care”</a:t>
            </a:r>
            <a:endParaRPr sz="1425">
              <a:solidFill>
                <a:srgbClr val="000000"/>
              </a:solidFill>
              <a:latin typeface="Calibri"/>
              <a:ea typeface="Calibri"/>
              <a:cs typeface="Calibri"/>
              <a:sym typeface="Calibri"/>
            </a:endParaRPr>
          </a:p>
        </p:txBody>
      </p:sp>
      <p:sp>
        <p:nvSpPr>
          <p:cNvPr id="138" name="Google Shape;138;p5"/>
          <p:cNvSpPr txBox="1"/>
          <p:nvPr/>
        </p:nvSpPr>
        <p:spPr>
          <a:xfrm>
            <a:off x="126894" y="4672820"/>
            <a:ext cx="1632375" cy="190471"/>
          </a:xfrm>
          <a:prstGeom prst="rect">
            <a:avLst/>
          </a:prstGeom>
          <a:noFill/>
          <a:ln>
            <a:noFill/>
          </a:ln>
        </p:spPr>
        <p:txBody>
          <a:bodyPr spcFirstLastPara="1" wrap="square" lIns="68569" tIns="34275" rIns="68569" bIns="34275" anchor="t" anchorCtr="0">
            <a:spAutoFit/>
          </a:bodyPr>
          <a:lstStyle/>
          <a:p>
            <a:pPr>
              <a:buClr>
                <a:srgbClr val="000000"/>
              </a:buClr>
              <a:buSzPts val="1050"/>
            </a:pPr>
            <a:r>
              <a:rPr lang="en-US" sz="788">
                <a:solidFill>
                  <a:srgbClr val="000000"/>
                </a:solidFill>
                <a:latin typeface="Calibri"/>
                <a:ea typeface="Calibri"/>
                <a:cs typeface="Calibri"/>
                <a:sym typeface="Calibri"/>
              </a:rPr>
              <a:t>Source: Maryland Model Contract</a:t>
            </a:r>
            <a:endParaRPr sz="105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0"/>
          <p:cNvSpPr txBox="1">
            <a:spLocks noGrp="1"/>
          </p:cNvSpPr>
          <p:nvPr>
            <p:ph type="body" idx="2"/>
          </p:nvPr>
        </p:nvSpPr>
        <p:spPr>
          <a:xfrm>
            <a:off x="1094588" y="4235975"/>
            <a:ext cx="7936425" cy="573075"/>
          </a:xfrm>
          <a:prstGeom prst="rect">
            <a:avLst/>
          </a:prstGeom>
          <a:noFill/>
          <a:ln>
            <a:noFill/>
          </a:ln>
        </p:spPr>
        <p:txBody>
          <a:bodyPr spcFirstLastPara="1" wrap="square" lIns="68569" tIns="34275" rIns="68569" bIns="34275" anchor="t" anchorCtr="0">
            <a:noAutofit/>
          </a:bodyPr>
          <a:lstStyle/>
          <a:p>
            <a:pPr marL="0" indent="0"/>
            <a:r>
              <a:rPr lang="en-US" dirty="0"/>
              <a:t>Program Requirements &amp; Payments</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4EB67-628A-3CC9-BE66-C854862876D1}"/>
              </a:ext>
            </a:extLst>
          </p:cNvPr>
          <p:cNvSpPr>
            <a:spLocks noGrp="1"/>
          </p:cNvSpPr>
          <p:nvPr>
            <p:ph type="title"/>
          </p:nvPr>
        </p:nvSpPr>
        <p:spPr/>
        <p:txBody>
          <a:bodyPr/>
          <a:lstStyle/>
          <a:p>
            <a:r>
              <a:rPr lang="en-US" dirty="0"/>
              <a:t>Medicare Payments to MDPCP Practices</a:t>
            </a:r>
          </a:p>
        </p:txBody>
      </p:sp>
      <p:sp>
        <p:nvSpPr>
          <p:cNvPr id="3" name="Text Placeholder 2">
            <a:extLst>
              <a:ext uri="{FF2B5EF4-FFF2-40B4-BE49-F238E27FC236}">
                <a16:creationId xmlns:a16="http://schemas.microsoft.com/office/drawing/2014/main" id="{31E6F53C-3428-B6A1-5E6F-942E64598EE8}"/>
              </a:ext>
            </a:extLst>
          </p:cNvPr>
          <p:cNvSpPr>
            <a:spLocks noGrp="1"/>
          </p:cNvSpPr>
          <p:nvPr>
            <p:ph type="body" idx="1"/>
          </p:nvPr>
        </p:nvSpPr>
        <p:spPr>
          <a:xfrm>
            <a:off x="713961" y="1911023"/>
            <a:ext cx="7553739" cy="3263504"/>
          </a:xfrm>
        </p:spPr>
        <p:txBody>
          <a:bodyPr/>
          <a:lstStyle/>
          <a:p>
            <a:r>
              <a:rPr lang="en-US" dirty="0"/>
              <a:t>Built on the framework of CMMI’s CPC+ Model </a:t>
            </a:r>
          </a:p>
          <a:p>
            <a:pPr lvl="1"/>
            <a:r>
              <a:rPr lang="en-US" dirty="0"/>
              <a:t>HCC patient level risk adjusted quarterly care management payments</a:t>
            </a:r>
          </a:p>
          <a:p>
            <a:pPr lvl="1"/>
            <a:r>
              <a:rPr lang="en-US" dirty="0"/>
              <a:t>Annual performance-based incentive payment- at risk</a:t>
            </a:r>
          </a:p>
          <a:p>
            <a:pPr lvl="1"/>
            <a:r>
              <a:rPr lang="en-US" dirty="0"/>
              <a:t>HEART payments for patients with high HCC in high ADI areas</a:t>
            </a:r>
          </a:p>
          <a:p>
            <a:r>
              <a:rPr lang="en-US" dirty="0"/>
              <a:t>Added payments for “ Complex Care”</a:t>
            </a:r>
          </a:p>
          <a:p>
            <a:pPr lvl="1"/>
            <a:r>
              <a:rPr lang="en-US" dirty="0"/>
              <a:t>Dementia</a:t>
            </a:r>
          </a:p>
          <a:p>
            <a:pPr lvl="1"/>
            <a:r>
              <a:rPr lang="en-US" dirty="0"/>
              <a:t>Others possible based on absence in HCC calculation</a:t>
            </a:r>
          </a:p>
          <a:p>
            <a:r>
              <a:rPr lang="en-US" dirty="0"/>
              <a:t>Payments increased with progression from Track 1 to Track 2</a:t>
            </a:r>
          </a:p>
          <a:p>
            <a:pPr lvl="1"/>
            <a:r>
              <a:rPr lang="en-US" dirty="0"/>
              <a:t>Payments in T1 &amp; T2 approximately $26 </a:t>
            </a:r>
            <a:r>
              <a:rPr lang="en-US" dirty="0" err="1"/>
              <a:t>pbpm</a:t>
            </a:r>
            <a:r>
              <a:rPr lang="en-US"/>
              <a:t> above FFS</a:t>
            </a:r>
            <a:endParaRPr lang="en-US" dirty="0"/>
          </a:p>
          <a:p>
            <a:r>
              <a:rPr lang="en-US" dirty="0"/>
              <a:t>Payments (overall to program) remain at Track 2 level with progression to Track 3 – but all at risk except HEART</a:t>
            </a:r>
          </a:p>
        </p:txBody>
      </p:sp>
      <p:sp>
        <p:nvSpPr>
          <p:cNvPr id="4" name="Slide Number Placeholder 3">
            <a:extLst>
              <a:ext uri="{FF2B5EF4-FFF2-40B4-BE49-F238E27FC236}">
                <a16:creationId xmlns:a16="http://schemas.microsoft.com/office/drawing/2014/main" id="{4E164089-D1CB-B32F-04AB-8B69A761E663}"/>
              </a:ext>
            </a:extLst>
          </p:cNvPr>
          <p:cNvSpPr>
            <a:spLocks noGrp="1"/>
          </p:cNvSpPr>
          <p:nvPr>
            <p:ph type="sldNum" idx="12"/>
          </p:nvPr>
        </p:nvSpPr>
        <p:spPr/>
        <p:txBody>
          <a:bodyPr/>
          <a:lstStyle/>
          <a:p>
            <a:fld id="{00000000-1234-1234-1234-123412341234}" type="slidenum">
              <a:rPr lang="en-US" smtClean="0"/>
              <a:pPr/>
              <a:t>12</a:t>
            </a:fld>
            <a:endParaRPr lang="en-US"/>
          </a:p>
        </p:txBody>
      </p:sp>
    </p:spTree>
    <p:extLst>
      <p:ext uri="{BB962C8B-B14F-4D97-AF65-F5344CB8AC3E}">
        <p14:creationId xmlns:p14="http://schemas.microsoft.com/office/powerpoint/2010/main" val="3511285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1474c132e91_0_217"/>
          <p:cNvSpPr txBox="1">
            <a:spLocks noGrp="1"/>
          </p:cNvSpPr>
          <p:nvPr>
            <p:ph type="title"/>
          </p:nvPr>
        </p:nvSpPr>
        <p:spPr>
          <a:xfrm>
            <a:off x="639968" y="743921"/>
            <a:ext cx="8452125" cy="746100"/>
          </a:xfrm>
          <a:prstGeom prst="rect">
            <a:avLst/>
          </a:prstGeom>
          <a:noFill/>
          <a:ln>
            <a:noFill/>
          </a:ln>
        </p:spPr>
        <p:txBody>
          <a:bodyPr spcFirstLastPara="1" wrap="square" lIns="68569" tIns="34275" rIns="68569" bIns="34275" anchor="ctr" anchorCtr="0">
            <a:noAutofit/>
          </a:bodyPr>
          <a:lstStyle/>
          <a:p>
            <a:r>
              <a:rPr lang="en-US" dirty="0"/>
              <a:t>Payment Incentives in MDPCP Tracks 1&amp;2</a:t>
            </a:r>
            <a:endParaRPr dirty="0"/>
          </a:p>
        </p:txBody>
      </p:sp>
      <p:sp>
        <p:nvSpPr>
          <p:cNvPr id="212" name="Google Shape;212;g1474c132e91_0_217"/>
          <p:cNvSpPr txBox="1">
            <a:spLocks noGrp="1"/>
          </p:cNvSpPr>
          <p:nvPr>
            <p:ph type="sldNum" idx="12"/>
          </p:nvPr>
        </p:nvSpPr>
        <p:spPr>
          <a:xfrm>
            <a:off x="278419" y="5636540"/>
            <a:ext cx="413550" cy="276300"/>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13</a:t>
            </a:fld>
            <a:endParaRPr/>
          </a:p>
        </p:txBody>
      </p:sp>
      <p:sp>
        <p:nvSpPr>
          <p:cNvPr id="213" name="Google Shape;213;g1474c132e91_0_217"/>
          <p:cNvSpPr txBox="1">
            <a:spLocks noGrp="1"/>
          </p:cNvSpPr>
          <p:nvPr>
            <p:ph type="body" idx="2"/>
          </p:nvPr>
        </p:nvSpPr>
        <p:spPr>
          <a:xfrm>
            <a:off x="646087" y="376593"/>
            <a:ext cx="7851825" cy="257850"/>
          </a:xfrm>
          <a:prstGeom prst="rect">
            <a:avLst/>
          </a:prstGeom>
          <a:noFill/>
          <a:ln>
            <a:noFill/>
          </a:ln>
        </p:spPr>
        <p:txBody>
          <a:bodyPr spcFirstLastPara="1" wrap="square" lIns="68569" tIns="34275" rIns="68569" bIns="34275" anchor="t" anchorCtr="0">
            <a:noAutofit/>
          </a:bodyPr>
          <a:lstStyle/>
          <a:p>
            <a:pPr marL="0" indent="0"/>
            <a:r>
              <a:rPr lang="en-US" dirty="0"/>
              <a:t>Program Requirements &amp; Payments</a:t>
            </a:r>
            <a:endParaRPr dirty="0"/>
          </a:p>
        </p:txBody>
      </p:sp>
      <p:sp>
        <p:nvSpPr>
          <p:cNvPr id="214" name="Google Shape;214;g1474c132e91_0_217"/>
          <p:cNvSpPr/>
          <p:nvPr/>
        </p:nvSpPr>
        <p:spPr>
          <a:xfrm>
            <a:off x="6384863" y="5111251"/>
            <a:ext cx="2145825" cy="6880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500"/>
            </a:pPr>
            <a:endParaRPr sz="1275">
              <a:solidFill>
                <a:srgbClr val="000000"/>
              </a:solidFill>
              <a:latin typeface="Calibri"/>
              <a:ea typeface="Calibri"/>
              <a:cs typeface="Calibri"/>
              <a:sym typeface="Calibri"/>
            </a:endParaRPr>
          </a:p>
        </p:txBody>
      </p:sp>
      <p:sp>
        <p:nvSpPr>
          <p:cNvPr id="215" name="Google Shape;215;g1474c132e91_0_217"/>
          <p:cNvSpPr/>
          <p:nvPr/>
        </p:nvSpPr>
        <p:spPr>
          <a:xfrm>
            <a:off x="727163" y="2010094"/>
            <a:ext cx="2854800" cy="2675250"/>
          </a:xfrm>
          <a:prstGeom prst="roundRect">
            <a:avLst>
              <a:gd name="adj" fmla="val 16667"/>
            </a:avLst>
          </a:prstGeom>
          <a:solidFill>
            <a:srgbClr val="C9DAF8"/>
          </a:solidFill>
          <a:ln w="9525" cap="flat" cmpd="sng">
            <a:solidFill>
              <a:srgbClr val="44546A"/>
            </a:solidFill>
            <a:prstDash val="solid"/>
            <a:round/>
            <a:headEnd type="none" w="sm" len="sm"/>
            <a:tailEnd type="none" w="sm" len="sm"/>
          </a:ln>
        </p:spPr>
        <p:txBody>
          <a:bodyPr spcFirstLastPara="1" wrap="square" lIns="68569" tIns="68569" rIns="68569" bIns="68569" anchor="t" anchorCtr="0">
            <a:noAutofit/>
          </a:bodyPr>
          <a:lstStyle/>
          <a:p>
            <a:pPr algn="ctr">
              <a:buClr>
                <a:srgbClr val="000000"/>
              </a:buClr>
              <a:buSzPts val="2100"/>
            </a:pPr>
            <a:r>
              <a:rPr lang="en-US" sz="1725" b="1">
                <a:solidFill>
                  <a:srgbClr val="000000"/>
                </a:solidFill>
                <a:latin typeface="Calibri"/>
                <a:ea typeface="Calibri"/>
                <a:cs typeface="Calibri"/>
                <a:sym typeface="Calibri"/>
              </a:rPr>
              <a:t>Care Management Fee (CMF)</a:t>
            </a:r>
            <a:endParaRPr sz="1725" b="1">
              <a:solidFill>
                <a:srgbClr val="000000"/>
              </a:solidFill>
              <a:latin typeface="Calibri"/>
              <a:ea typeface="Calibri"/>
              <a:cs typeface="Calibri"/>
              <a:sym typeface="Calibri"/>
            </a:endParaRPr>
          </a:p>
          <a:p>
            <a:pPr marL="171450" indent="-171450">
              <a:spcBef>
                <a:spcPts val="450"/>
              </a:spcBef>
              <a:buClr>
                <a:srgbClr val="323232"/>
              </a:buClr>
              <a:buSzPts val="1850"/>
              <a:buFont typeface="Calibri"/>
              <a:buChar char="●"/>
            </a:pPr>
            <a:r>
              <a:rPr lang="en-US" sz="1388">
                <a:solidFill>
                  <a:srgbClr val="000000"/>
                </a:solidFill>
                <a:latin typeface="Calibri"/>
                <a:ea typeface="Calibri"/>
                <a:cs typeface="Calibri"/>
                <a:sym typeface="Calibri"/>
              </a:rPr>
              <a:t>$6-$100 Per Beneficiary, Per Month (PBPM)</a:t>
            </a:r>
            <a:endParaRPr sz="1388">
              <a:solidFill>
                <a:srgbClr val="000000"/>
              </a:solidFill>
              <a:latin typeface="Calibri"/>
              <a:ea typeface="Calibri"/>
              <a:cs typeface="Calibri"/>
              <a:sym typeface="Calibri"/>
            </a:endParaRPr>
          </a:p>
          <a:p>
            <a:pPr marL="514350" lvl="1" indent="-259556">
              <a:spcBef>
                <a:spcPts val="450"/>
              </a:spcBef>
              <a:buClr>
                <a:srgbClr val="323232"/>
              </a:buClr>
              <a:buSzPts val="1850"/>
              <a:buFont typeface="Calibri"/>
              <a:buChar char="○"/>
            </a:pPr>
            <a:r>
              <a:rPr lang="en-US" sz="1388">
                <a:solidFill>
                  <a:srgbClr val="000000"/>
                </a:solidFill>
                <a:latin typeface="Calibri"/>
                <a:ea typeface="Calibri"/>
                <a:cs typeface="Calibri"/>
                <a:sym typeface="Calibri"/>
              </a:rPr>
              <a:t>Tiered payments based on acuity/risk tier of patients in practice </a:t>
            </a:r>
            <a:endParaRPr sz="1388">
              <a:solidFill>
                <a:srgbClr val="000000"/>
              </a:solidFill>
              <a:latin typeface="Calibri"/>
              <a:ea typeface="Calibri"/>
              <a:cs typeface="Calibri"/>
              <a:sym typeface="Calibri"/>
            </a:endParaRPr>
          </a:p>
          <a:p>
            <a:pPr marL="171450" indent="-171450">
              <a:spcBef>
                <a:spcPts val="450"/>
              </a:spcBef>
              <a:buClr>
                <a:srgbClr val="323232"/>
              </a:buClr>
              <a:buSzPts val="1850"/>
              <a:buFont typeface="Calibri"/>
              <a:buChar char="●"/>
            </a:pPr>
            <a:r>
              <a:rPr lang="en-US" sz="1388">
                <a:solidFill>
                  <a:srgbClr val="000000"/>
                </a:solidFill>
                <a:latin typeface="Calibri"/>
                <a:ea typeface="Calibri"/>
                <a:cs typeface="Calibri"/>
                <a:sym typeface="Calibri"/>
              </a:rPr>
              <a:t>Timing: Paid prospectively on a quarterly basis, not subject to recoupment</a:t>
            </a:r>
            <a:endParaRPr sz="1388">
              <a:solidFill>
                <a:srgbClr val="000000"/>
              </a:solidFill>
              <a:latin typeface="Calibri"/>
              <a:ea typeface="Calibri"/>
              <a:cs typeface="Calibri"/>
              <a:sym typeface="Calibri"/>
            </a:endParaRPr>
          </a:p>
        </p:txBody>
      </p:sp>
      <p:sp>
        <p:nvSpPr>
          <p:cNvPr id="216" name="Google Shape;216;g1474c132e91_0_217"/>
          <p:cNvSpPr/>
          <p:nvPr/>
        </p:nvSpPr>
        <p:spPr>
          <a:xfrm>
            <a:off x="4026065" y="2010094"/>
            <a:ext cx="2420775" cy="3902850"/>
          </a:xfrm>
          <a:prstGeom prst="roundRect">
            <a:avLst>
              <a:gd name="adj" fmla="val 16667"/>
            </a:avLst>
          </a:prstGeom>
          <a:solidFill>
            <a:srgbClr val="C9DAF8"/>
          </a:solidFill>
          <a:ln w="9525" cap="flat" cmpd="sng">
            <a:solidFill>
              <a:srgbClr val="44546A"/>
            </a:solidFill>
            <a:prstDash val="solid"/>
            <a:round/>
            <a:headEnd type="none" w="sm" len="sm"/>
            <a:tailEnd type="none" w="sm" len="sm"/>
          </a:ln>
        </p:spPr>
        <p:txBody>
          <a:bodyPr spcFirstLastPara="1" wrap="square" lIns="68569" tIns="68569" rIns="68569" bIns="68569" anchor="t" anchorCtr="0">
            <a:noAutofit/>
          </a:bodyPr>
          <a:lstStyle/>
          <a:p>
            <a:pPr algn="ctr">
              <a:buClr>
                <a:srgbClr val="000000"/>
              </a:buClr>
              <a:buSzPts val="2100"/>
            </a:pPr>
            <a:r>
              <a:rPr lang="en-US" sz="1725" b="1">
                <a:solidFill>
                  <a:srgbClr val="000000"/>
                </a:solidFill>
                <a:latin typeface="Calibri"/>
                <a:ea typeface="Calibri"/>
                <a:cs typeface="Calibri"/>
                <a:sym typeface="Calibri"/>
              </a:rPr>
              <a:t>Performance-Based Incentive Payment (PBIP)</a:t>
            </a:r>
            <a:endParaRPr sz="1725" b="1">
              <a:solidFill>
                <a:srgbClr val="000000"/>
              </a:solidFill>
              <a:latin typeface="Calibri"/>
              <a:ea typeface="Calibri"/>
              <a:cs typeface="Calibri"/>
              <a:sym typeface="Calibri"/>
            </a:endParaRPr>
          </a:p>
          <a:p>
            <a:pPr marL="214313" indent="-214313">
              <a:spcBef>
                <a:spcPts val="450"/>
              </a:spcBef>
              <a:buClr>
                <a:srgbClr val="323232"/>
              </a:buClr>
              <a:buSzPts val="1850"/>
              <a:buFont typeface="Calibri"/>
              <a:buChar char="●"/>
            </a:pPr>
            <a:r>
              <a:rPr lang="en-US" sz="1388">
                <a:solidFill>
                  <a:srgbClr val="000000"/>
                </a:solidFill>
                <a:latin typeface="Calibri"/>
                <a:ea typeface="Calibri"/>
                <a:cs typeface="Calibri"/>
                <a:sym typeface="Calibri"/>
              </a:rPr>
              <a:t>Up to a $2.50/$4.00 PBPM payment opportunity</a:t>
            </a:r>
            <a:endParaRPr sz="1388">
              <a:solidFill>
                <a:srgbClr val="000000"/>
              </a:solidFill>
              <a:latin typeface="Calibri"/>
              <a:ea typeface="Calibri"/>
              <a:cs typeface="Calibri"/>
              <a:sym typeface="Calibri"/>
            </a:endParaRPr>
          </a:p>
          <a:p>
            <a:pPr marL="214313" indent="-214313">
              <a:spcBef>
                <a:spcPts val="450"/>
              </a:spcBef>
              <a:buClr>
                <a:srgbClr val="323232"/>
              </a:buClr>
              <a:buSzPts val="1850"/>
              <a:buFont typeface="Calibri"/>
              <a:buChar char="●"/>
            </a:pPr>
            <a:r>
              <a:rPr lang="en-US" sz="1388">
                <a:solidFill>
                  <a:srgbClr val="000000"/>
                </a:solidFill>
                <a:latin typeface="Calibri"/>
                <a:ea typeface="Calibri"/>
                <a:cs typeface="Calibri"/>
                <a:sym typeface="Calibri"/>
              </a:rPr>
              <a:t>Must meet quality and utilization metrics to keep incentive payment</a:t>
            </a:r>
            <a:endParaRPr sz="1388">
              <a:solidFill>
                <a:srgbClr val="000000"/>
              </a:solidFill>
              <a:latin typeface="Calibri"/>
              <a:ea typeface="Calibri"/>
              <a:cs typeface="Calibri"/>
              <a:sym typeface="Calibri"/>
            </a:endParaRPr>
          </a:p>
          <a:p>
            <a:pPr marL="214313" indent="-214313">
              <a:spcBef>
                <a:spcPts val="450"/>
              </a:spcBef>
              <a:buClr>
                <a:srgbClr val="323232"/>
              </a:buClr>
              <a:buSzPts val="1850"/>
              <a:buFont typeface="Calibri"/>
              <a:buChar char="●"/>
            </a:pPr>
            <a:r>
              <a:rPr lang="en-US" sz="1388">
                <a:solidFill>
                  <a:srgbClr val="000000"/>
                </a:solidFill>
                <a:latin typeface="Calibri"/>
                <a:ea typeface="Calibri"/>
                <a:cs typeface="Calibri"/>
                <a:sym typeface="Calibri"/>
              </a:rPr>
              <a:t>Timing: Paid prospectively on an annual basis, subject to recoupment if benchmarks are not met</a:t>
            </a:r>
            <a:endParaRPr sz="1388">
              <a:solidFill>
                <a:srgbClr val="000000"/>
              </a:solidFill>
              <a:latin typeface="Calibri"/>
              <a:ea typeface="Calibri"/>
              <a:cs typeface="Calibri"/>
              <a:sym typeface="Calibri"/>
            </a:endParaRPr>
          </a:p>
        </p:txBody>
      </p:sp>
      <p:sp>
        <p:nvSpPr>
          <p:cNvPr id="217" name="Google Shape;217;g1474c132e91_0_217"/>
          <p:cNvSpPr/>
          <p:nvPr/>
        </p:nvSpPr>
        <p:spPr>
          <a:xfrm>
            <a:off x="6890918" y="2010094"/>
            <a:ext cx="2201175" cy="3902850"/>
          </a:xfrm>
          <a:prstGeom prst="roundRect">
            <a:avLst>
              <a:gd name="adj" fmla="val 16667"/>
            </a:avLst>
          </a:prstGeom>
          <a:solidFill>
            <a:srgbClr val="C9DAF8"/>
          </a:solidFill>
          <a:ln w="9525" cap="flat" cmpd="sng">
            <a:solidFill>
              <a:srgbClr val="44546A"/>
            </a:solidFill>
            <a:prstDash val="solid"/>
            <a:round/>
            <a:headEnd type="none" w="sm" len="sm"/>
            <a:tailEnd type="none" w="sm" len="sm"/>
          </a:ln>
        </p:spPr>
        <p:txBody>
          <a:bodyPr spcFirstLastPara="1" wrap="square" lIns="68569" tIns="68569" rIns="68569" bIns="68569" anchor="t" anchorCtr="0">
            <a:noAutofit/>
          </a:bodyPr>
          <a:lstStyle/>
          <a:p>
            <a:pPr algn="ctr">
              <a:buClr>
                <a:srgbClr val="000000"/>
              </a:buClr>
              <a:buSzPts val="2100"/>
            </a:pPr>
            <a:r>
              <a:rPr lang="en-US" sz="1725" b="1">
                <a:solidFill>
                  <a:srgbClr val="000000"/>
                </a:solidFill>
                <a:latin typeface="Calibri"/>
                <a:ea typeface="Calibri"/>
                <a:cs typeface="Calibri"/>
                <a:sym typeface="Calibri"/>
              </a:rPr>
              <a:t>Comprehensive Primary Care Payment (CPCP) </a:t>
            </a:r>
            <a:endParaRPr sz="1725" b="1">
              <a:solidFill>
                <a:srgbClr val="000000"/>
              </a:solidFill>
              <a:latin typeface="Calibri"/>
              <a:ea typeface="Calibri"/>
              <a:cs typeface="Calibri"/>
              <a:sym typeface="Calibri"/>
            </a:endParaRPr>
          </a:p>
          <a:p>
            <a:pPr algn="ctr">
              <a:buClr>
                <a:srgbClr val="000000"/>
              </a:buClr>
              <a:buSzPts val="2000"/>
            </a:pPr>
            <a:r>
              <a:rPr lang="en-US" sz="1650" i="1">
                <a:solidFill>
                  <a:srgbClr val="000000"/>
                </a:solidFill>
                <a:latin typeface="Calibri"/>
                <a:ea typeface="Calibri"/>
                <a:cs typeface="Calibri"/>
                <a:sym typeface="Calibri"/>
              </a:rPr>
              <a:t>For Track 2 Practices only</a:t>
            </a:r>
            <a:endParaRPr sz="1650" i="1">
              <a:solidFill>
                <a:srgbClr val="000000"/>
              </a:solidFill>
              <a:latin typeface="Calibri"/>
              <a:ea typeface="Calibri"/>
              <a:cs typeface="Calibri"/>
              <a:sym typeface="Calibri"/>
            </a:endParaRPr>
          </a:p>
          <a:p>
            <a:pPr marL="342900" indent="-259556">
              <a:spcBef>
                <a:spcPts val="450"/>
              </a:spcBef>
              <a:buClr>
                <a:srgbClr val="323232"/>
              </a:buClr>
              <a:buSzPts val="1850"/>
              <a:buFont typeface="Calibri"/>
              <a:buChar char="●"/>
            </a:pPr>
            <a:r>
              <a:rPr lang="en-US" sz="1388">
                <a:solidFill>
                  <a:srgbClr val="000000"/>
                </a:solidFill>
                <a:latin typeface="Calibri"/>
                <a:ea typeface="Calibri"/>
                <a:cs typeface="Calibri"/>
                <a:sym typeface="Calibri"/>
              </a:rPr>
              <a:t>Partial pre-payment of historical E&amp;M volume with 10% bonus</a:t>
            </a:r>
            <a:endParaRPr sz="1388">
              <a:solidFill>
                <a:srgbClr val="000000"/>
              </a:solidFill>
              <a:latin typeface="Calibri"/>
              <a:ea typeface="Calibri"/>
              <a:cs typeface="Calibri"/>
              <a:sym typeface="Calibri"/>
            </a:endParaRPr>
          </a:p>
          <a:p>
            <a:pPr marL="342900" indent="-259556">
              <a:spcBef>
                <a:spcPts val="450"/>
              </a:spcBef>
              <a:buClr>
                <a:srgbClr val="323232"/>
              </a:buClr>
              <a:buSzPts val="1850"/>
              <a:buFont typeface="Calibri"/>
              <a:buChar char="●"/>
            </a:pPr>
            <a:r>
              <a:rPr lang="en-US" sz="1388">
                <a:solidFill>
                  <a:srgbClr val="000000"/>
                </a:solidFill>
                <a:latin typeface="Calibri"/>
                <a:ea typeface="Calibri"/>
                <a:cs typeface="Calibri"/>
                <a:sym typeface="Calibri"/>
              </a:rPr>
              <a:t>Timing: Paid prospectively on a quarterly basis, not subject to recoupment</a:t>
            </a:r>
            <a:endParaRPr sz="1388">
              <a:solidFill>
                <a:srgbClr val="000000"/>
              </a:solidFill>
              <a:latin typeface="Calibri"/>
              <a:ea typeface="Calibri"/>
              <a:cs typeface="Calibri"/>
              <a:sym typeface="Calibri"/>
            </a:endParaRPr>
          </a:p>
        </p:txBody>
      </p:sp>
      <p:sp>
        <p:nvSpPr>
          <p:cNvPr id="218" name="Google Shape;218;g1474c132e91_0_217"/>
          <p:cNvSpPr/>
          <p:nvPr/>
        </p:nvSpPr>
        <p:spPr>
          <a:xfrm>
            <a:off x="727163" y="4685344"/>
            <a:ext cx="2854800" cy="1287900"/>
          </a:xfrm>
          <a:prstGeom prst="roundRect">
            <a:avLst>
              <a:gd name="adj" fmla="val 16667"/>
            </a:avLst>
          </a:prstGeom>
          <a:solidFill>
            <a:srgbClr val="C9DAF8"/>
          </a:solidFill>
          <a:ln w="9525" cap="flat" cmpd="sng">
            <a:solidFill>
              <a:srgbClr val="44546A"/>
            </a:solidFill>
            <a:prstDash val="solid"/>
            <a:round/>
            <a:headEnd type="none" w="sm" len="sm"/>
            <a:tailEnd type="none" w="sm" len="sm"/>
          </a:ln>
        </p:spPr>
        <p:txBody>
          <a:bodyPr spcFirstLastPara="1" wrap="square" lIns="68569" tIns="68569" rIns="68569" bIns="68569" anchor="t" anchorCtr="0">
            <a:noAutofit/>
          </a:bodyPr>
          <a:lstStyle/>
          <a:p>
            <a:pPr algn="ctr">
              <a:buClr>
                <a:srgbClr val="000000"/>
              </a:buClr>
              <a:buSzPts val="2100"/>
            </a:pPr>
            <a:r>
              <a:rPr lang="en-US" sz="1725" b="1">
                <a:solidFill>
                  <a:srgbClr val="000000"/>
                </a:solidFill>
                <a:latin typeface="Calibri"/>
                <a:ea typeface="Calibri"/>
                <a:cs typeface="Calibri"/>
                <a:sym typeface="Calibri"/>
              </a:rPr>
              <a:t>Health Equity Advancement Resource &amp; Transformation Payment (HEART)</a:t>
            </a:r>
            <a:endParaRPr sz="1725" b="1">
              <a:solidFill>
                <a:srgbClr val="000000"/>
              </a:solidFill>
              <a:latin typeface="Calibri"/>
              <a:ea typeface="Calibri"/>
              <a:cs typeface="Calibri"/>
              <a:sym typeface="Calibri"/>
            </a:endParaRPr>
          </a:p>
          <a:p>
            <a:pPr marL="171450" indent="-171450">
              <a:spcBef>
                <a:spcPts val="450"/>
              </a:spcBef>
              <a:buClr>
                <a:srgbClr val="323232"/>
              </a:buClr>
              <a:buSzPts val="1850"/>
              <a:buFont typeface="Calibri"/>
              <a:buChar char="●"/>
            </a:pPr>
            <a:r>
              <a:rPr lang="en-US" sz="1388">
                <a:solidFill>
                  <a:srgbClr val="000000"/>
                </a:solidFill>
                <a:latin typeface="Calibri"/>
                <a:ea typeface="Calibri"/>
                <a:cs typeface="Calibri"/>
                <a:sym typeface="Calibri"/>
              </a:rPr>
              <a:t>$110 PBPM for eligible benes</a:t>
            </a:r>
            <a:endParaRPr sz="1388">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1474c132e91_0_229"/>
          <p:cNvSpPr/>
          <p:nvPr/>
        </p:nvSpPr>
        <p:spPr>
          <a:xfrm>
            <a:off x="5861794" y="5237813"/>
            <a:ext cx="2906325" cy="65497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25" name="Google Shape;225;g1474c132e91_0_229"/>
          <p:cNvSpPr txBox="1">
            <a:spLocks noGrp="1"/>
          </p:cNvSpPr>
          <p:nvPr>
            <p:ph type="title"/>
          </p:nvPr>
        </p:nvSpPr>
        <p:spPr>
          <a:xfrm>
            <a:off x="686831" y="624895"/>
            <a:ext cx="7886700" cy="746100"/>
          </a:xfrm>
          <a:prstGeom prst="rect">
            <a:avLst/>
          </a:prstGeom>
          <a:noFill/>
          <a:ln>
            <a:noFill/>
          </a:ln>
        </p:spPr>
        <p:txBody>
          <a:bodyPr spcFirstLastPara="1" wrap="square" lIns="68569" tIns="34275" rIns="68569" bIns="34275" anchor="ctr" anchorCtr="0">
            <a:noAutofit/>
          </a:bodyPr>
          <a:lstStyle/>
          <a:p>
            <a:r>
              <a:rPr lang="en-US" dirty="0"/>
              <a:t>HEART Payment</a:t>
            </a:r>
            <a:endParaRPr dirty="0"/>
          </a:p>
        </p:txBody>
      </p:sp>
      <p:sp>
        <p:nvSpPr>
          <p:cNvPr id="226" name="Google Shape;226;g1474c132e91_0_229"/>
          <p:cNvSpPr txBox="1">
            <a:spLocks noGrp="1"/>
          </p:cNvSpPr>
          <p:nvPr>
            <p:ph type="sldNum" idx="12"/>
          </p:nvPr>
        </p:nvSpPr>
        <p:spPr>
          <a:xfrm>
            <a:off x="402890" y="5547124"/>
            <a:ext cx="407475" cy="273825"/>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14</a:t>
            </a:fld>
            <a:endParaRPr/>
          </a:p>
        </p:txBody>
      </p:sp>
      <p:pic>
        <p:nvPicPr>
          <p:cNvPr id="228" name="Google Shape;228;g1474c132e91_0_229"/>
          <p:cNvPicPr preferRelativeResize="0"/>
          <p:nvPr/>
        </p:nvPicPr>
        <p:blipFill rotWithShape="1">
          <a:blip r:embed="rId3">
            <a:alphaModFix/>
          </a:blip>
          <a:srcRect/>
          <a:stretch/>
        </p:blipFill>
        <p:spPr>
          <a:xfrm>
            <a:off x="810356" y="2892356"/>
            <a:ext cx="7504557" cy="2826225"/>
          </a:xfrm>
          <a:prstGeom prst="rect">
            <a:avLst/>
          </a:prstGeom>
          <a:noFill/>
          <a:ln>
            <a:noFill/>
          </a:ln>
        </p:spPr>
      </p:pic>
      <p:sp>
        <p:nvSpPr>
          <p:cNvPr id="229" name="Google Shape;229;g1474c132e91_0_229"/>
          <p:cNvSpPr txBox="1">
            <a:spLocks noGrp="1"/>
          </p:cNvSpPr>
          <p:nvPr>
            <p:ph type="body" idx="1"/>
          </p:nvPr>
        </p:nvSpPr>
        <p:spPr>
          <a:xfrm>
            <a:off x="677446" y="1649511"/>
            <a:ext cx="7770375" cy="2137275"/>
          </a:xfrm>
          <a:prstGeom prst="rect">
            <a:avLst/>
          </a:prstGeom>
          <a:noFill/>
          <a:ln>
            <a:noFill/>
          </a:ln>
        </p:spPr>
        <p:txBody>
          <a:bodyPr spcFirstLastPara="1" wrap="square" lIns="68569" tIns="34275" rIns="68569" bIns="34275" anchor="t" anchorCtr="0">
            <a:noAutofit/>
          </a:bodyPr>
          <a:lstStyle/>
          <a:p>
            <a:pPr marL="0" indent="0">
              <a:buNone/>
            </a:pPr>
            <a:r>
              <a:rPr lang="en-US" sz="1800" dirty="0"/>
              <a:t>Health Equity Advancement Resource and Transformation Payment (HEART) payment: All practices will receive CMFs. Some practices will also receive a HEART payment for eligible beneficiaries. Additional detail is on our </a:t>
            </a:r>
            <a:r>
              <a:rPr lang="en-US" sz="1800" dirty="0">
                <a:hlinkClick r:id="rId4"/>
              </a:rPr>
              <a:t>website</a:t>
            </a:r>
            <a:r>
              <a:rPr lang="en-US" sz="1800" dirty="0"/>
              <a:t>.</a:t>
            </a:r>
            <a:endParaRPr sz="1800" dirty="0"/>
          </a:p>
          <a:p>
            <a:pPr marL="0" indent="0">
              <a:buNone/>
            </a:pPr>
            <a:endParaRPr dirty="0"/>
          </a:p>
          <a:p>
            <a:pPr marL="0" indent="0">
              <a:buNone/>
            </a:pPr>
            <a:endParaRPr dirty="0"/>
          </a:p>
          <a:p>
            <a:pPr marL="0" indent="0">
              <a:buNone/>
            </a:pP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11"/>
          <p:cNvSpPr txBox="1">
            <a:spLocks noGrp="1"/>
          </p:cNvSpPr>
          <p:nvPr>
            <p:ph type="title"/>
          </p:nvPr>
        </p:nvSpPr>
        <p:spPr>
          <a:xfrm>
            <a:off x="606627" y="801237"/>
            <a:ext cx="8515350" cy="746100"/>
          </a:xfrm>
          <a:prstGeom prst="rect">
            <a:avLst/>
          </a:prstGeom>
          <a:noFill/>
          <a:ln>
            <a:noFill/>
          </a:ln>
        </p:spPr>
        <p:txBody>
          <a:bodyPr spcFirstLastPara="1" wrap="square" lIns="68569" tIns="34275" rIns="68569" bIns="34275" anchor="ctr" anchorCtr="0">
            <a:noAutofit/>
          </a:bodyPr>
          <a:lstStyle/>
          <a:p>
            <a:pPr algn="ctr"/>
            <a:r>
              <a:rPr lang="en-US" dirty="0"/>
              <a:t>MDPCP’s Advanced Primary Care Requirements</a:t>
            </a:r>
            <a:endParaRPr dirty="0"/>
          </a:p>
        </p:txBody>
      </p:sp>
      <p:sp>
        <p:nvSpPr>
          <p:cNvPr id="196" name="Google Shape;196;p11"/>
          <p:cNvSpPr txBox="1">
            <a:spLocks noGrp="1"/>
          </p:cNvSpPr>
          <p:nvPr>
            <p:ph type="sldNum" idx="12"/>
          </p:nvPr>
        </p:nvSpPr>
        <p:spPr>
          <a:xfrm>
            <a:off x="402890" y="5547124"/>
            <a:ext cx="407475" cy="273825"/>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15</a:t>
            </a:fld>
            <a:endParaRPr/>
          </a:p>
        </p:txBody>
      </p:sp>
      <p:sp>
        <p:nvSpPr>
          <p:cNvPr id="197" name="Google Shape;197;p11"/>
          <p:cNvSpPr txBox="1">
            <a:spLocks noGrp="1"/>
          </p:cNvSpPr>
          <p:nvPr>
            <p:ph type="body" idx="2"/>
          </p:nvPr>
        </p:nvSpPr>
        <p:spPr>
          <a:xfrm>
            <a:off x="646087" y="481338"/>
            <a:ext cx="7851825" cy="257850"/>
          </a:xfrm>
          <a:prstGeom prst="rect">
            <a:avLst/>
          </a:prstGeom>
          <a:noFill/>
          <a:ln>
            <a:noFill/>
          </a:ln>
        </p:spPr>
        <p:txBody>
          <a:bodyPr spcFirstLastPara="1" wrap="square" lIns="68569" tIns="34275" rIns="68569" bIns="34275" anchor="t" anchorCtr="0">
            <a:noAutofit/>
          </a:bodyPr>
          <a:lstStyle/>
          <a:p>
            <a:pPr marL="0" indent="0"/>
            <a:r>
              <a:rPr lang="en-US" dirty="0"/>
              <a:t>Program Requirements &amp; Payments</a:t>
            </a:r>
            <a:endParaRPr dirty="0"/>
          </a:p>
        </p:txBody>
      </p:sp>
      <p:sp>
        <p:nvSpPr>
          <p:cNvPr id="198" name="Google Shape;198;p11"/>
          <p:cNvSpPr/>
          <p:nvPr/>
        </p:nvSpPr>
        <p:spPr>
          <a:xfrm>
            <a:off x="5095328" y="2110163"/>
            <a:ext cx="3814200" cy="3766950"/>
          </a:xfrm>
          <a:prstGeom prst="rect">
            <a:avLst/>
          </a:prstGeom>
          <a:solidFill>
            <a:srgbClr val="E7E6E6"/>
          </a:solidFill>
          <a:ln w="9525" cap="flat" cmpd="sng">
            <a:solidFill>
              <a:srgbClr val="44546A"/>
            </a:solidFill>
            <a:prstDash val="solid"/>
            <a:round/>
            <a:headEnd type="none" w="sm" len="sm"/>
            <a:tailEnd type="none" w="sm" len="sm"/>
          </a:ln>
        </p:spPr>
        <p:txBody>
          <a:bodyPr spcFirstLastPara="1" wrap="square" lIns="51413" tIns="51413" rIns="51413" bIns="51413" anchor="ctr" anchorCtr="0">
            <a:noAutofit/>
          </a:bodyPr>
          <a:lstStyle/>
          <a:p>
            <a:pPr>
              <a:buClr>
                <a:srgbClr val="000000"/>
              </a:buClr>
              <a:buSzPts val="1051"/>
            </a:pPr>
            <a:endParaRPr sz="1275">
              <a:solidFill>
                <a:srgbClr val="000000"/>
              </a:solidFill>
              <a:latin typeface="Calibri"/>
              <a:ea typeface="Calibri"/>
              <a:cs typeface="Calibri"/>
              <a:sym typeface="Calibri"/>
            </a:endParaRPr>
          </a:p>
        </p:txBody>
      </p:sp>
      <p:sp>
        <p:nvSpPr>
          <p:cNvPr id="199" name="Google Shape;199;p11"/>
          <p:cNvSpPr txBox="1"/>
          <p:nvPr/>
        </p:nvSpPr>
        <p:spPr>
          <a:xfrm>
            <a:off x="5096345" y="2271277"/>
            <a:ext cx="3814200" cy="413550"/>
          </a:xfrm>
          <a:prstGeom prst="rect">
            <a:avLst/>
          </a:prstGeom>
          <a:noFill/>
          <a:ln>
            <a:noFill/>
          </a:ln>
        </p:spPr>
        <p:txBody>
          <a:bodyPr spcFirstLastPara="1" wrap="square" lIns="51413" tIns="25706" rIns="51413" bIns="25706" anchor="t" anchorCtr="0">
            <a:noAutofit/>
          </a:bodyPr>
          <a:lstStyle/>
          <a:p>
            <a:pPr>
              <a:buClr>
                <a:srgbClr val="000000"/>
              </a:buClr>
              <a:buSzPts val="1200"/>
            </a:pPr>
            <a:r>
              <a:rPr lang="en-US" sz="1350" b="1">
                <a:solidFill>
                  <a:srgbClr val="AD3410"/>
                </a:solidFill>
                <a:latin typeface="Calibri"/>
                <a:ea typeface="Calibri"/>
                <a:cs typeface="Calibri"/>
                <a:sym typeface="Calibri"/>
              </a:rPr>
              <a:t>Access &amp; Continuity – </a:t>
            </a:r>
            <a:r>
              <a:rPr lang="en-US" sz="1350">
                <a:solidFill>
                  <a:srgbClr val="000000"/>
                </a:solidFill>
                <a:latin typeface="Calibri"/>
                <a:ea typeface="Calibri"/>
                <a:cs typeface="Calibri"/>
                <a:sym typeface="Calibri"/>
              </a:rPr>
              <a:t>Expanded Access | Alternative Visits (+Telemedicine)</a:t>
            </a:r>
            <a:endParaRPr sz="1350">
              <a:solidFill>
                <a:srgbClr val="000000"/>
              </a:solidFill>
              <a:latin typeface="Calibri"/>
              <a:ea typeface="Calibri"/>
              <a:cs typeface="Calibri"/>
              <a:sym typeface="Calibri"/>
            </a:endParaRPr>
          </a:p>
          <a:p>
            <a:pPr>
              <a:buClr>
                <a:srgbClr val="000000"/>
              </a:buClr>
              <a:buSzPts val="1200"/>
            </a:pPr>
            <a:r>
              <a:rPr lang="en-US" sz="1275" b="1">
                <a:solidFill>
                  <a:srgbClr val="AD3410"/>
                </a:solidFill>
                <a:latin typeface="Calibri"/>
                <a:ea typeface="Calibri"/>
                <a:cs typeface="Calibri"/>
                <a:sym typeface="Calibri"/>
              </a:rPr>
              <a:t> </a:t>
            </a:r>
            <a:endParaRPr sz="1275" b="1">
              <a:solidFill>
                <a:srgbClr val="AD3410"/>
              </a:solidFill>
              <a:latin typeface="Calibri"/>
              <a:ea typeface="Calibri"/>
              <a:cs typeface="Calibri"/>
              <a:sym typeface="Calibri"/>
            </a:endParaRPr>
          </a:p>
        </p:txBody>
      </p:sp>
      <p:sp>
        <p:nvSpPr>
          <p:cNvPr id="200" name="Google Shape;200;p11"/>
          <p:cNvSpPr txBox="1"/>
          <p:nvPr/>
        </p:nvSpPr>
        <p:spPr>
          <a:xfrm>
            <a:off x="5096345" y="4547420"/>
            <a:ext cx="3802950" cy="580950"/>
          </a:xfrm>
          <a:prstGeom prst="rect">
            <a:avLst/>
          </a:prstGeom>
          <a:noFill/>
          <a:ln>
            <a:noFill/>
          </a:ln>
        </p:spPr>
        <p:txBody>
          <a:bodyPr spcFirstLastPara="1" wrap="square" lIns="51413" tIns="25706" rIns="51413" bIns="25706" anchor="t" anchorCtr="0">
            <a:noAutofit/>
          </a:bodyPr>
          <a:lstStyle/>
          <a:p>
            <a:pPr>
              <a:buClr>
                <a:srgbClr val="000000"/>
              </a:buClr>
              <a:buSzPts val="1200"/>
            </a:pPr>
            <a:r>
              <a:rPr lang="en-US" sz="1350" b="1">
                <a:solidFill>
                  <a:srgbClr val="CEAE3B"/>
                </a:solidFill>
                <a:latin typeface="Calibri"/>
                <a:ea typeface="Calibri"/>
                <a:cs typeface="Calibri"/>
                <a:sym typeface="Calibri"/>
              </a:rPr>
              <a:t>Beneficiary &amp; Caregiver Experience - </a:t>
            </a:r>
            <a:r>
              <a:rPr lang="en-US" sz="1350">
                <a:solidFill>
                  <a:srgbClr val="000000"/>
                </a:solidFill>
                <a:latin typeface="Calibri"/>
                <a:ea typeface="Calibri"/>
                <a:cs typeface="Calibri"/>
                <a:sym typeface="Calibri"/>
              </a:rPr>
              <a:t>Patient Family Advisory Councils | Advance Care Planning</a:t>
            </a:r>
            <a:endParaRPr sz="1350">
              <a:solidFill>
                <a:srgbClr val="000000"/>
              </a:solidFill>
              <a:latin typeface="Calibri"/>
              <a:ea typeface="Calibri"/>
              <a:cs typeface="Calibri"/>
              <a:sym typeface="Calibri"/>
            </a:endParaRPr>
          </a:p>
        </p:txBody>
      </p:sp>
      <p:sp>
        <p:nvSpPr>
          <p:cNvPr id="201" name="Google Shape;201;p11"/>
          <p:cNvSpPr txBox="1"/>
          <p:nvPr/>
        </p:nvSpPr>
        <p:spPr>
          <a:xfrm>
            <a:off x="5103478" y="2854335"/>
            <a:ext cx="3802950" cy="774675"/>
          </a:xfrm>
          <a:prstGeom prst="rect">
            <a:avLst/>
          </a:prstGeom>
          <a:noFill/>
          <a:ln>
            <a:noFill/>
          </a:ln>
        </p:spPr>
        <p:txBody>
          <a:bodyPr spcFirstLastPara="1" wrap="square" lIns="51413" tIns="25706" rIns="51413" bIns="25706" anchor="t" anchorCtr="0">
            <a:noAutofit/>
          </a:bodyPr>
          <a:lstStyle/>
          <a:p>
            <a:pPr>
              <a:buClr>
                <a:srgbClr val="000000"/>
              </a:buClr>
              <a:buSzPts val="1200"/>
            </a:pPr>
            <a:r>
              <a:rPr lang="en-US" sz="1350" b="1">
                <a:solidFill>
                  <a:srgbClr val="EA611E"/>
                </a:solidFill>
                <a:latin typeface="Calibri"/>
                <a:ea typeface="Calibri"/>
                <a:cs typeface="Calibri"/>
                <a:sym typeface="Calibri"/>
              </a:rPr>
              <a:t>Care Management - </a:t>
            </a:r>
            <a:r>
              <a:rPr lang="en-US" sz="1350">
                <a:solidFill>
                  <a:srgbClr val="000000"/>
                </a:solidFill>
                <a:latin typeface="Calibri"/>
                <a:ea typeface="Calibri"/>
                <a:cs typeface="Calibri"/>
                <a:sym typeface="Calibri"/>
              </a:rPr>
              <a:t>Risk-Stratification | Transitional Care Management | Longitudinal, Relationship-Based | Comprehensive Medication Management</a:t>
            </a:r>
            <a:endParaRPr sz="1350">
              <a:solidFill>
                <a:srgbClr val="000000"/>
              </a:solidFill>
              <a:latin typeface="Calibri"/>
              <a:ea typeface="Calibri"/>
              <a:cs typeface="Calibri"/>
              <a:sym typeface="Calibri"/>
            </a:endParaRPr>
          </a:p>
          <a:p>
            <a:pPr>
              <a:buClr>
                <a:srgbClr val="000000"/>
              </a:buClr>
              <a:buSzPts val="1200"/>
            </a:pPr>
            <a:endParaRPr sz="1275" b="1">
              <a:solidFill>
                <a:srgbClr val="EA611E"/>
              </a:solidFill>
              <a:latin typeface="Calibri"/>
              <a:ea typeface="Calibri"/>
              <a:cs typeface="Calibri"/>
              <a:sym typeface="Calibri"/>
            </a:endParaRPr>
          </a:p>
        </p:txBody>
      </p:sp>
      <p:sp>
        <p:nvSpPr>
          <p:cNvPr id="202" name="Google Shape;202;p11"/>
          <p:cNvSpPr txBox="1"/>
          <p:nvPr/>
        </p:nvSpPr>
        <p:spPr>
          <a:xfrm>
            <a:off x="5096345" y="3781817"/>
            <a:ext cx="3802950" cy="521325"/>
          </a:xfrm>
          <a:prstGeom prst="rect">
            <a:avLst/>
          </a:prstGeom>
          <a:noFill/>
          <a:ln>
            <a:noFill/>
          </a:ln>
        </p:spPr>
        <p:txBody>
          <a:bodyPr spcFirstLastPara="1" wrap="square" lIns="51413" tIns="25706" rIns="51413" bIns="25706" anchor="t" anchorCtr="0">
            <a:noAutofit/>
          </a:bodyPr>
          <a:lstStyle/>
          <a:p>
            <a:pPr>
              <a:buClr>
                <a:srgbClr val="000000"/>
              </a:buClr>
              <a:buSzPts val="1200"/>
            </a:pPr>
            <a:r>
              <a:rPr lang="en-US" sz="1350" b="1">
                <a:solidFill>
                  <a:srgbClr val="DF8F0F"/>
                </a:solidFill>
                <a:latin typeface="Calibri"/>
                <a:ea typeface="Calibri"/>
                <a:cs typeface="Calibri"/>
                <a:sym typeface="Calibri"/>
              </a:rPr>
              <a:t>Comprehensiveness &amp; Coordination</a:t>
            </a:r>
            <a:r>
              <a:rPr lang="en-US" sz="1350">
                <a:solidFill>
                  <a:srgbClr val="000000"/>
                </a:solidFill>
                <a:latin typeface="Calibri"/>
                <a:ea typeface="Calibri"/>
                <a:cs typeface="Calibri"/>
                <a:sym typeface="Calibri"/>
              </a:rPr>
              <a:t> </a:t>
            </a:r>
            <a:r>
              <a:rPr lang="en-US" sz="1350" b="1">
                <a:solidFill>
                  <a:srgbClr val="DF8F0F"/>
                </a:solidFill>
                <a:latin typeface="Calibri"/>
                <a:ea typeface="Calibri"/>
                <a:cs typeface="Calibri"/>
                <a:sym typeface="Calibri"/>
              </a:rPr>
              <a:t>- </a:t>
            </a:r>
            <a:r>
              <a:rPr lang="en-US" sz="1350">
                <a:solidFill>
                  <a:srgbClr val="000000"/>
                </a:solidFill>
                <a:latin typeface="Calibri"/>
                <a:ea typeface="Calibri"/>
                <a:cs typeface="Calibri"/>
                <a:sym typeface="Calibri"/>
              </a:rPr>
              <a:t>Behavioral Health Integration | Social Needs Screening &amp; Referral</a:t>
            </a:r>
            <a:endParaRPr sz="1350">
              <a:solidFill>
                <a:srgbClr val="DF8F0F"/>
              </a:solidFill>
              <a:latin typeface="Calibri"/>
              <a:ea typeface="Calibri"/>
              <a:cs typeface="Calibri"/>
              <a:sym typeface="Calibri"/>
            </a:endParaRPr>
          </a:p>
        </p:txBody>
      </p:sp>
      <p:sp>
        <p:nvSpPr>
          <p:cNvPr id="203" name="Google Shape;203;p11"/>
          <p:cNvSpPr txBox="1"/>
          <p:nvPr/>
        </p:nvSpPr>
        <p:spPr>
          <a:xfrm>
            <a:off x="5078231" y="5189764"/>
            <a:ext cx="3853125" cy="580950"/>
          </a:xfrm>
          <a:prstGeom prst="rect">
            <a:avLst/>
          </a:prstGeom>
          <a:noFill/>
          <a:ln>
            <a:noFill/>
          </a:ln>
        </p:spPr>
        <p:txBody>
          <a:bodyPr spcFirstLastPara="1" wrap="square" lIns="51413" tIns="25706" rIns="51413" bIns="25706" anchor="t" anchorCtr="0">
            <a:noAutofit/>
          </a:bodyPr>
          <a:lstStyle/>
          <a:p>
            <a:pPr>
              <a:buClr>
                <a:srgbClr val="000000"/>
              </a:buClr>
              <a:buSzPts val="1200"/>
            </a:pPr>
            <a:r>
              <a:rPr lang="en-US" sz="1350" b="1">
                <a:solidFill>
                  <a:srgbClr val="000000"/>
                </a:solidFill>
                <a:latin typeface="Calibri"/>
                <a:ea typeface="Calibri"/>
                <a:cs typeface="Calibri"/>
                <a:sym typeface="Calibri"/>
              </a:rPr>
              <a:t>Planned Care for Health Outcomes - </a:t>
            </a:r>
            <a:r>
              <a:rPr lang="en-US" sz="1350">
                <a:solidFill>
                  <a:srgbClr val="000000"/>
                </a:solidFill>
                <a:latin typeface="Calibri"/>
                <a:ea typeface="Calibri"/>
                <a:cs typeface="Calibri"/>
                <a:sym typeface="Calibri"/>
              </a:rPr>
              <a:t>Continuous Quality Improvement | Advanced Health Information Technology | CRISP</a:t>
            </a:r>
            <a:endParaRPr sz="1350">
              <a:solidFill>
                <a:srgbClr val="000000"/>
              </a:solidFill>
              <a:latin typeface="Calibri"/>
              <a:ea typeface="Calibri"/>
              <a:cs typeface="Calibri"/>
              <a:sym typeface="Calibri"/>
            </a:endParaRPr>
          </a:p>
        </p:txBody>
      </p:sp>
      <p:pic>
        <p:nvPicPr>
          <p:cNvPr id="204" name="Google Shape;204;p11"/>
          <p:cNvPicPr preferRelativeResize="0"/>
          <p:nvPr/>
        </p:nvPicPr>
        <p:blipFill rotWithShape="1">
          <a:blip r:embed="rId3">
            <a:alphaModFix/>
          </a:blip>
          <a:srcRect r="3080"/>
          <a:stretch/>
        </p:blipFill>
        <p:spPr>
          <a:xfrm>
            <a:off x="1247107" y="2567811"/>
            <a:ext cx="3214256" cy="3073744"/>
          </a:xfrm>
          <a:prstGeom prst="rect">
            <a:avLst/>
          </a:prstGeom>
          <a:noFill/>
          <a:ln>
            <a:noFill/>
          </a:ln>
        </p:spPr>
      </p:pic>
      <p:sp>
        <p:nvSpPr>
          <p:cNvPr id="205" name="Google Shape;205;p11"/>
          <p:cNvSpPr txBox="1"/>
          <p:nvPr/>
        </p:nvSpPr>
        <p:spPr>
          <a:xfrm>
            <a:off x="1132800" y="2179838"/>
            <a:ext cx="3691125" cy="258750"/>
          </a:xfrm>
          <a:prstGeom prst="rect">
            <a:avLst/>
          </a:prstGeom>
          <a:noFill/>
          <a:ln>
            <a:noFill/>
          </a:ln>
        </p:spPr>
        <p:txBody>
          <a:bodyPr spcFirstLastPara="1" wrap="square" lIns="51413" tIns="25706" rIns="51413" bIns="25706" anchor="t" anchorCtr="0">
            <a:noAutofit/>
          </a:bodyPr>
          <a:lstStyle/>
          <a:p>
            <a:pPr algn="ctr">
              <a:buClr>
                <a:srgbClr val="000000"/>
              </a:buClr>
              <a:buSzPts val="2700"/>
            </a:pPr>
            <a:r>
              <a:rPr lang="en-US" sz="1875" b="1">
                <a:solidFill>
                  <a:srgbClr val="000000"/>
                </a:solidFill>
                <a:latin typeface="Calibri"/>
                <a:ea typeface="Calibri"/>
                <a:cs typeface="Calibri"/>
                <a:sym typeface="Calibri"/>
              </a:rPr>
              <a:t>Care Transformation Requirements</a:t>
            </a:r>
            <a:endParaRPr sz="1875" b="1">
              <a:solidFill>
                <a:srgbClr val="000000"/>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p:nvPr/>
        </p:nvSpPr>
        <p:spPr>
          <a:xfrm>
            <a:off x="6469669" y="5260725"/>
            <a:ext cx="2242125" cy="615375"/>
          </a:xfrm>
          <a:prstGeom prst="rect">
            <a:avLst/>
          </a:prstGeom>
          <a:solidFill>
            <a:schemeClr val="lt1"/>
          </a:soli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45" name="Google Shape;145;p7"/>
          <p:cNvSpPr txBox="1">
            <a:spLocks noGrp="1"/>
          </p:cNvSpPr>
          <p:nvPr>
            <p:ph type="title"/>
          </p:nvPr>
        </p:nvSpPr>
        <p:spPr>
          <a:xfrm>
            <a:off x="646087" y="761027"/>
            <a:ext cx="7886700" cy="746100"/>
          </a:xfrm>
          <a:prstGeom prst="rect">
            <a:avLst/>
          </a:prstGeom>
          <a:noFill/>
          <a:ln>
            <a:noFill/>
          </a:ln>
        </p:spPr>
        <p:txBody>
          <a:bodyPr spcFirstLastPara="1" wrap="square" lIns="68569" tIns="34275" rIns="68569" bIns="34275" anchor="ctr" anchorCtr="0">
            <a:noAutofit/>
          </a:bodyPr>
          <a:lstStyle/>
          <a:p>
            <a:r>
              <a:rPr lang="en-US" dirty="0"/>
              <a:t>MDPCP in 2022</a:t>
            </a:r>
            <a:endParaRPr dirty="0"/>
          </a:p>
        </p:txBody>
      </p:sp>
      <p:sp>
        <p:nvSpPr>
          <p:cNvPr id="146" name="Google Shape;146;p7"/>
          <p:cNvSpPr txBox="1">
            <a:spLocks noGrp="1"/>
          </p:cNvSpPr>
          <p:nvPr>
            <p:ph type="sldNum" idx="12"/>
          </p:nvPr>
        </p:nvSpPr>
        <p:spPr>
          <a:xfrm>
            <a:off x="402890" y="5547124"/>
            <a:ext cx="407475" cy="273825"/>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16</a:t>
            </a:fld>
            <a:endParaRPr/>
          </a:p>
        </p:txBody>
      </p:sp>
      <p:sp>
        <p:nvSpPr>
          <p:cNvPr id="147" name="Google Shape;147;p7"/>
          <p:cNvSpPr txBox="1">
            <a:spLocks noGrp="1"/>
          </p:cNvSpPr>
          <p:nvPr>
            <p:ph type="body" idx="2"/>
          </p:nvPr>
        </p:nvSpPr>
        <p:spPr>
          <a:xfrm>
            <a:off x="646087" y="298257"/>
            <a:ext cx="7851825" cy="257850"/>
          </a:xfrm>
          <a:prstGeom prst="rect">
            <a:avLst/>
          </a:prstGeom>
          <a:noFill/>
          <a:ln>
            <a:noFill/>
          </a:ln>
        </p:spPr>
        <p:txBody>
          <a:bodyPr spcFirstLastPara="1" wrap="square" lIns="68569" tIns="34275" rIns="68569" bIns="34275" anchor="t" anchorCtr="0">
            <a:noAutofit/>
          </a:bodyPr>
          <a:lstStyle/>
          <a:p>
            <a:pPr marL="0" indent="0"/>
            <a:r>
              <a:rPr lang="en-US" dirty="0"/>
              <a:t>Program Background</a:t>
            </a:r>
            <a:endParaRPr dirty="0"/>
          </a:p>
        </p:txBody>
      </p:sp>
      <p:pic>
        <p:nvPicPr>
          <p:cNvPr id="148" name="Google Shape;148;p7"/>
          <p:cNvPicPr preferRelativeResize="0"/>
          <p:nvPr/>
        </p:nvPicPr>
        <p:blipFill rotWithShape="1">
          <a:blip r:embed="rId3">
            <a:alphaModFix/>
          </a:blip>
          <a:srcRect/>
          <a:stretch/>
        </p:blipFill>
        <p:spPr>
          <a:xfrm>
            <a:off x="206999" y="5820957"/>
            <a:ext cx="1738042" cy="179794"/>
          </a:xfrm>
          <a:prstGeom prst="rect">
            <a:avLst/>
          </a:prstGeom>
          <a:noFill/>
          <a:ln>
            <a:noFill/>
          </a:ln>
        </p:spPr>
      </p:pic>
      <p:sp>
        <p:nvSpPr>
          <p:cNvPr id="149" name="Google Shape;149;p7"/>
          <p:cNvSpPr txBox="1"/>
          <p:nvPr/>
        </p:nvSpPr>
        <p:spPr>
          <a:xfrm>
            <a:off x="1845623" y="3027711"/>
            <a:ext cx="1046025" cy="657675"/>
          </a:xfrm>
          <a:prstGeom prst="rect">
            <a:avLst/>
          </a:prstGeom>
          <a:noFill/>
          <a:ln w="9525" cap="flat" cmpd="sng">
            <a:solidFill>
              <a:srgbClr val="FF0000"/>
            </a:solidFill>
            <a:prstDash val="solid"/>
            <a:round/>
            <a:headEnd type="none" w="sm" len="sm"/>
            <a:tailEnd type="none" w="sm" len="sm"/>
          </a:ln>
        </p:spPr>
        <p:txBody>
          <a:bodyPr spcFirstLastPara="1" wrap="square" lIns="51413" tIns="25706" rIns="51413" bIns="25706" anchor="ctr" anchorCtr="0">
            <a:noAutofit/>
          </a:bodyPr>
          <a:lstStyle/>
          <a:p>
            <a:pPr algn="ctr">
              <a:buClr>
                <a:srgbClr val="000000"/>
              </a:buClr>
              <a:buSzPts val="1500"/>
            </a:pPr>
            <a:r>
              <a:rPr lang="en-US" sz="1125" b="1">
                <a:solidFill>
                  <a:srgbClr val="000000"/>
                </a:solidFill>
                <a:latin typeface="Calibri"/>
                <a:ea typeface="Calibri"/>
                <a:cs typeface="Calibri"/>
                <a:sym typeface="Calibri"/>
              </a:rPr>
              <a:t>Statewide</a:t>
            </a:r>
            <a:r>
              <a:rPr lang="en-US" sz="1125">
                <a:solidFill>
                  <a:srgbClr val="000000"/>
                </a:solidFill>
                <a:latin typeface="Calibri"/>
                <a:ea typeface="Calibri"/>
                <a:cs typeface="Calibri"/>
                <a:sym typeface="Calibri"/>
              </a:rPr>
              <a:t> – </a:t>
            </a:r>
            <a:endParaRPr sz="1125">
              <a:solidFill>
                <a:srgbClr val="000000"/>
              </a:solidFill>
              <a:latin typeface="Calibri"/>
              <a:ea typeface="Calibri"/>
              <a:cs typeface="Calibri"/>
              <a:sym typeface="Calibri"/>
            </a:endParaRPr>
          </a:p>
          <a:p>
            <a:pPr algn="ctr">
              <a:buClr>
                <a:srgbClr val="000000"/>
              </a:buClr>
              <a:buSzPts val="1500"/>
            </a:pPr>
            <a:r>
              <a:rPr lang="en-US" sz="1125">
                <a:solidFill>
                  <a:srgbClr val="000000"/>
                </a:solidFill>
                <a:latin typeface="Calibri"/>
                <a:ea typeface="Calibri"/>
                <a:cs typeface="Calibri"/>
                <a:sym typeface="Calibri"/>
              </a:rPr>
              <a:t>Practices in every county</a:t>
            </a:r>
            <a:endParaRPr sz="1125">
              <a:solidFill>
                <a:srgbClr val="000000"/>
              </a:solidFill>
              <a:latin typeface="Calibri"/>
              <a:ea typeface="Calibri"/>
              <a:cs typeface="Calibri"/>
              <a:sym typeface="Calibri"/>
            </a:endParaRPr>
          </a:p>
        </p:txBody>
      </p:sp>
      <p:pic>
        <p:nvPicPr>
          <p:cNvPr id="150" name="Google Shape;150;p7"/>
          <p:cNvPicPr preferRelativeResize="0"/>
          <p:nvPr/>
        </p:nvPicPr>
        <p:blipFill rotWithShape="1">
          <a:blip r:embed="rId4">
            <a:alphaModFix/>
          </a:blip>
          <a:srcRect b="3772"/>
          <a:stretch/>
        </p:blipFill>
        <p:spPr>
          <a:xfrm>
            <a:off x="3032362" y="1986413"/>
            <a:ext cx="6016388" cy="2900644"/>
          </a:xfrm>
          <a:prstGeom prst="rect">
            <a:avLst/>
          </a:prstGeom>
          <a:noFill/>
          <a:ln>
            <a:noFill/>
          </a:ln>
        </p:spPr>
      </p:pic>
      <p:sp>
        <p:nvSpPr>
          <p:cNvPr id="151" name="Google Shape;151;p7"/>
          <p:cNvSpPr txBox="1"/>
          <p:nvPr/>
        </p:nvSpPr>
        <p:spPr>
          <a:xfrm>
            <a:off x="1539394" y="2155988"/>
            <a:ext cx="1352250" cy="766350"/>
          </a:xfrm>
          <a:prstGeom prst="rect">
            <a:avLst/>
          </a:prstGeom>
          <a:noFill/>
          <a:ln w="9525" cap="flat" cmpd="sng">
            <a:solidFill>
              <a:srgbClr val="FF0000"/>
            </a:solidFill>
            <a:prstDash val="solid"/>
            <a:round/>
            <a:headEnd type="none" w="sm" len="sm"/>
            <a:tailEnd type="none" w="sm" len="sm"/>
          </a:ln>
        </p:spPr>
        <p:txBody>
          <a:bodyPr spcFirstLastPara="1" wrap="square" lIns="51413" tIns="25706" rIns="51413" bIns="25706" anchor="ctr" anchorCtr="0">
            <a:noAutofit/>
          </a:bodyPr>
          <a:lstStyle/>
          <a:p>
            <a:pPr algn="ctr">
              <a:buClr>
                <a:srgbClr val="000000"/>
              </a:buClr>
              <a:buSzPts val="1500"/>
            </a:pPr>
            <a:r>
              <a:rPr lang="en-US" sz="1125" b="1">
                <a:solidFill>
                  <a:srgbClr val="000000"/>
                </a:solidFill>
                <a:latin typeface="Calibri"/>
                <a:ea typeface="Calibri"/>
                <a:cs typeface="Calibri"/>
                <a:sym typeface="Calibri"/>
              </a:rPr>
              <a:t>Support infrastructure </a:t>
            </a:r>
            <a:r>
              <a:rPr lang="en-US" sz="1125">
                <a:solidFill>
                  <a:srgbClr val="000000"/>
                </a:solidFill>
                <a:latin typeface="Calibri"/>
                <a:ea typeface="Calibri"/>
                <a:cs typeface="Calibri"/>
                <a:sym typeface="Calibri"/>
              </a:rPr>
              <a:t>– 24 Care Transformation Organizations</a:t>
            </a:r>
            <a:endParaRPr sz="1125">
              <a:solidFill>
                <a:srgbClr val="000000"/>
              </a:solidFill>
              <a:latin typeface="Calibri"/>
              <a:ea typeface="Calibri"/>
              <a:cs typeface="Calibri"/>
              <a:sym typeface="Calibri"/>
            </a:endParaRPr>
          </a:p>
        </p:txBody>
      </p:sp>
      <p:sp>
        <p:nvSpPr>
          <p:cNvPr id="152" name="Google Shape;152;p7"/>
          <p:cNvSpPr txBox="1"/>
          <p:nvPr/>
        </p:nvSpPr>
        <p:spPr>
          <a:xfrm>
            <a:off x="4933800" y="4847025"/>
            <a:ext cx="4115025" cy="338400"/>
          </a:xfrm>
          <a:prstGeom prst="rect">
            <a:avLst/>
          </a:prstGeom>
          <a:solidFill>
            <a:srgbClr val="FFF2CC"/>
          </a:solidFill>
          <a:ln>
            <a:noFill/>
          </a:ln>
        </p:spPr>
        <p:txBody>
          <a:bodyPr spcFirstLastPara="1" wrap="square" lIns="51413" tIns="51413" rIns="51413" bIns="51413" anchor="t" anchorCtr="0">
            <a:noAutofit/>
          </a:bodyPr>
          <a:lstStyle/>
          <a:p>
            <a:pPr algn="ctr">
              <a:buClr>
                <a:srgbClr val="000000"/>
              </a:buClr>
              <a:buSzPts val="1051"/>
            </a:pPr>
            <a:r>
              <a:rPr lang="en-US" sz="788" b="1">
                <a:solidFill>
                  <a:srgbClr val="000000"/>
                </a:solidFill>
                <a:latin typeface="Calibri"/>
                <a:ea typeface="Calibri"/>
                <a:cs typeface="Calibri"/>
                <a:sym typeface="Calibri"/>
              </a:rPr>
              <a:t>**</a:t>
            </a:r>
            <a:r>
              <a:rPr lang="en-US" sz="900" b="1">
                <a:solidFill>
                  <a:srgbClr val="000000"/>
                </a:solidFill>
                <a:latin typeface="Calibri"/>
                <a:ea typeface="Calibri"/>
                <a:cs typeface="Calibri"/>
                <a:sym typeface="Calibri"/>
              </a:rPr>
              <a:t> </a:t>
            </a:r>
            <a:r>
              <a:rPr lang="en-US" sz="900" b="1" i="1">
                <a:solidFill>
                  <a:srgbClr val="000000"/>
                </a:solidFill>
                <a:latin typeface="Calibri"/>
                <a:ea typeface="Calibri"/>
                <a:cs typeface="Calibri"/>
                <a:sym typeface="Calibri"/>
              </a:rPr>
              <a:t>545 sites</a:t>
            </a:r>
            <a:r>
              <a:rPr lang="en-US" sz="900" b="1">
                <a:solidFill>
                  <a:srgbClr val="000000"/>
                </a:solidFill>
                <a:latin typeface="Calibri"/>
                <a:ea typeface="Calibri"/>
                <a:cs typeface="Calibri"/>
                <a:sym typeface="Calibri"/>
              </a:rPr>
              <a:t> – 7 FQHC organizations represent 44 site locations  (508 official participants)                      </a:t>
            </a:r>
            <a:endParaRPr sz="788" b="1">
              <a:solidFill>
                <a:srgbClr val="000000"/>
              </a:solidFill>
              <a:latin typeface="Calibri"/>
              <a:ea typeface="Calibri"/>
              <a:cs typeface="Calibri"/>
              <a:sym typeface="Calibri"/>
            </a:endParaRPr>
          </a:p>
        </p:txBody>
      </p:sp>
      <p:graphicFrame>
        <p:nvGraphicFramePr>
          <p:cNvPr id="153" name="Google Shape;153;p7"/>
          <p:cNvGraphicFramePr/>
          <p:nvPr/>
        </p:nvGraphicFramePr>
        <p:xfrm>
          <a:off x="207000" y="3842451"/>
          <a:ext cx="4704788" cy="2128545"/>
        </p:xfrm>
        <a:graphic>
          <a:graphicData uri="http://schemas.openxmlformats.org/drawingml/2006/table">
            <a:tbl>
              <a:tblPr>
                <a:noFill/>
              </a:tblPr>
              <a:tblGrid>
                <a:gridCol w="1136456">
                  <a:extLst>
                    <a:ext uri="{9D8B030D-6E8A-4147-A177-3AD203B41FA5}">
                      <a16:colId xmlns:a16="http://schemas.microsoft.com/office/drawing/2014/main" val="20000"/>
                    </a:ext>
                  </a:extLst>
                </a:gridCol>
                <a:gridCol w="814125">
                  <a:extLst>
                    <a:ext uri="{9D8B030D-6E8A-4147-A177-3AD203B41FA5}">
                      <a16:colId xmlns:a16="http://schemas.microsoft.com/office/drawing/2014/main" val="20001"/>
                    </a:ext>
                  </a:extLst>
                </a:gridCol>
                <a:gridCol w="769463">
                  <a:extLst>
                    <a:ext uri="{9D8B030D-6E8A-4147-A177-3AD203B41FA5}">
                      <a16:colId xmlns:a16="http://schemas.microsoft.com/office/drawing/2014/main" val="20002"/>
                    </a:ext>
                  </a:extLst>
                </a:gridCol>
                <a:gridCol w="1102275">
                  <a:extLst>
                    <a:ext uri="{9D8B030D-6E8A-4147-A177-3AD203B41FA5}">
                      <a16:colId xmlns:a16="http://schemas.microsoft.com/office/drawing/2014/main" val="20003"/>
                    </a:ext>
                  </a:extLst>
                </a:gridCol>
                <a:gridCol w="882469">
                  <a:extLst>
                    <a:ext uri="{9D8B030D-6E8A-4147-A177-3AD203B41FA5}">
                      <a16:colId xmlns:a16="http://schemas.microsoft.com/office/drawing/2014/main" val="20004"/>
                    </a:ext>
                  </a:extLst>
                </a:gridCol>
              </a:tblGrid>
              <a:tr h="371494">
                <a:tc>
                  <a:txBody>
                    <a:bodyPr/>
                    <a:lstStyle/>
                    <a:p>
                      <a:pPr marL="0" marR="0" lvl="0" indent="0" algn="ctr" rtl="0">
                        <a:lnSpc>
                          <a:spcPct val="100000"/>
                        </a:lnSpc>
                        <a:spcBef>
                          <a:spcPts val="0"/>
                        </a:spcBef>
                        <a:spcAft>
                          <a:spcPts val="0"/>
                        </a:spcAft>
                        <a:buClr>
                          <a:srgbClr val="000000"/>
                        </a:buClr>
                        <a:buSzPts val="1050"/>
                        <a:buFont typeface="Arial"/>
                        <a:buNone/>
                      </a:pPr>
                      <a:r>
                        <a:rPr lang="en-US" sz="1100" b="1" u="none" strike="noStrike" cap="none">
                          <a:solidFill>
                            <a:schemeClr val="lt1"/>
                          </a:solidFill>
                          <a:latin typeface="Calibri"/>
                          <a:ea typeface="Calibri"/>
                          <a:cs typeface="Calibri"/>
                          <a:sym typeface="Calibri"/>
                        </a:rPr>
                        <a:t>PARTICIPANTS</a:t>
                      </a:r>
                      <a:endParaRPr sz="1100" b="1" u="none" strike="noStrike" cap="none">
                        <a:solidFill>
                          <a:schemeClr val="lt1"/>
                        </a:solidFill>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52F0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b="1" u="none" strike="noStrike" cap="none">
                          <a:solidFill>
                            <a:schemeClr val="lt1"/>
                          </a:solidFill>
                          <a:latin typeface="Calibri"/>
                          <a:ea typeface="Calibri"/>
                          <a:cs typeface="Calibri"/>
                          <a:sym typeface="Calibri"/>
                        </a:rPr>
                        <a:t>2019</a:t>
                      </a:r>
                      <a:endParaRPr sz="1100" b="1" u="none" strike="noStrike" cap="none">
                        <a:solidFill>
                          <a:schemeClr val="lt1"/>
                        </a:solidFill>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52F0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b="1" u="none" strike="noStrike" cap="none">
                          <a:solidFill>
                            <a:schemeClr val="lt1"/>
                          </a:solidFill>
                          <a:latin typeface="Calibri"/>
                          <a:ea typeface="Calibri"/>
                          <a:cs typeface="Calibri"/>
                          <a:sym typeface="Calibri"/>
                        </a:rPr>
                        <a:t>2020</a:t>
                      </a:r>
                      <a:endParaRPr sz="1100" b="1" u="none" strike="noStrike" cap="none">
                        <a:solidFill>
                          <a:schemeClr val="lt1"/>
                        </a:solidFill>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52F0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b="1" u="none" strike="noStrike" cap="none">
                          <a:solidFill>
                            <a:schemeClr val="lt1"/>
                          </a:solidFill>
                          <a:latin typeface="Calibri"/>
                          <a:ea typeface="Calibri"/>
                          <a:cs typeface="Calibri"/>
                          <a:sym typeface="Calibri"/>
                        </a:rPr>
                        <a:t>2021</a:t>
                      </a:r>
                      <a:endParaRPr sz="1100" b="1" u="none" strike="noStrike" cap="none">
                        <a:solidFill>
                          <a:schemeClr val="lt1"/>
                        </a:solidFill>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52F0C"/>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b="1" u="none" strike="noStrike" cap="none">
                          <a:solidFill>
                            <a:schemeClr val="lt1"/>
                          </a:solidFill>
                          <a:latin typeface="Calibri"/>
                          <a:ea typeface="Calibri"/>
                          <a:cs typeface="Calibri"/>
                          <a:sym typeface="Calibri"/>
                        </a:rPr>
                        <a:t>2022</a:t>
                      </a:r>
                      <a:endParaRPr sz="1100" b="1" u="none" strike="noStrike" cap="none">
                        <a:solidFill>
                          <a:schemeClr val="lt1"/>
                        </a:solidFill>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A52F0C"/>
                    </a:solidFill>
                  </a:tcPr>
                </a:tc>
                <a:extLst>
                  <a:ext uri="{0D108BD9-81ED-4DB2-BD59-A6C34878D82A}">
                    <a16:rowId xmlns:a16="http://schemas.microsoft.com/office/drawing/2014/main" val="10000"/>
                  </a:ext>
                </a:extLst>
              </a:tr>
              <a:tr h="261581">
                <a:tc>
                  <a:txBody>
                    <a:bodyPr/>
                    <a:lstStyle/>
                    <a:p>
                      <a:pPr marL="0" marR="0" lvl="0" indent="0" algn="ctr" rtl="0">
                        <a:lnSpc>
                          <a:spcPct val="100000"/>
                        </a:lnSpc>
                        <a:spcBef>
                          <a:spcPts val="0"/>
                        </a:spcBef>
                        <a:spcAft>
                          <a:spcPts val="0"/>
                        </a:spcAft>
                        <a:buClr>
                          <a:srgbClr val="000000"/>
                        </a:buClr>
                        <a:buSzPts val="1600"/>
                        <a:buFont typeface="Arial"/>
                        <a:buNone/>
                      </a:pPr>
                      <a:r>
                        <a:rPr lang="en-US" sz="1100" b="1" u="none" strike="noStrike" cap="none">
                          <a:latin typeface="Calibri"/>
                          <a:ea typeface="Calibri"/>
                          <a:cs typeface="Calibri"/>
                          <a:sym typeface="Calibri"/>
                        </a:rPr>
                        <a:t>Practice sites</a:t>
                      </a:r>
                      <a:endParaRPr sz="1100" b="1"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100" u="none" strike="noStrike" cap="none">
                          <a:latin typeface="Calibri"/>
                          <a:ea typeface="Calibri"/>
                          <a:cs typeface="Calibri"/>
                          <a:sym typeface="Calibri"/>
                        </a:rPr>
                        <a:t>380</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100" u="none" strike="noStrike" cap="none">
                          <a:latin typeface="Calibri"/>
                          <a:ea typeface="Calibri"/>
                          <a:cs typeface="Calibri"/>
                          <a:sym typeface="Calibri"/>
                        </a:rPr>
                        <a:t>476</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100" u="none" strike="noStrike" cap="none">
                          <a:latin typeface="Calibri"/>
                          <a:ea typeface="Calibri"/>
                          <a:cs typeface="Calibri"/>
                          <a:sym typeface="Calibri"/>
                        </a:rPr>
                        <a:t>562</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100" u="none" strike="noStrike" cap="none">
                          <a:latin typeface="Calibri"/>
                          <a:ea typeface="Calibri"/>
                          <a:cs typeface="Calibri"/>
                          <a:sym typeface="Calibri"/>
                        </a:rPr>
                        <a:t>545**</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1"/>
                  </a:ext>
                </a:extLst>
              </a:tr>
              <a:tr h="371490">
                <a:tc>
                  <a:txBody>
                    <a:bodyPr/>
                    <a:lstStyle/>
                    <a:p>
                      <a:pPr marL="0" marR="0" lvl="0" indent="0" algn="ctr" rtl="0">
                        <a:lnSpc>
                          <a:spcPct val="100000"/>
                        </a:lnSpc>
                        <a:spcBef>
                          <a:spcPts val="0"/>
                        </a:spcBef>
                        <a:spcAft>
                          <a:spcPts val="0"/>
                        </a:spcAft>
                        <a:buClr>
                          <a:srgbClr val="000000"/>
                        </a:buClr>
                        <a:buSzPts val="1200"/>
                        <a:buFont typeface="Arial"/>
                        <a:buNone/>
                      </a:pPr>
                      <a:r>
                        <a:rPr lang="en-US" sz="1100" b="1" u="none" strike="noStrike" cap="none">
                          <a:latin typeface="Calibri"/>
                          <a:ea typeface="Calibri"/>
                          <a:cs typeface="Calibri"/>
                          <a:sym typeface="Calibri"/>
                        </a:rPr>
                        <a:t>Providers in MDPCP</a:t>
                      </a:r>
                      <a:endParaRPr sz="1100" b="1"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u="none" strike="noStrike" cap="none">
                          <a:latin typeface="Calibri"/>
                          <a:ea typeface="Calibri"/>
                          <a:cs typeface="Calibri"/>
                          <a:sym typeface="Calibri"/>
                        </a:rPr>
                        <a:t>~1,500</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u="none" strike="noStrike" cap="none">
                          <a:latin typeface="Calibri"/>
                          <a:ea typeface="Calibri"/>
                          <a:cs typeface="Calibri"/>
                          <a:sym typeface="Calibri"/>
                        </a:rPr>
                        <a:t>~2,000</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u="none" strike="noStrike" cap="none">
                          <a:latin typeface="Calibri"/>
                          <a:ea typeface="Calibri"/>
                          <a:cs typeface="Calibri"/>
                          <a:sym typeface="Calibri"/>
                        </a:rPr>
                        <a:t>~2,150</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100" u="none" strike="noStrike" cap="none">
                          <a:latin typeface="Calibri"/>
                          <a:ea typeface="Calibri"/>
                          <a:cs typeface="Calibri"/>
                          <a:sym typeface="Calibri"/>
                        </a:rPr>
                        <a:t>~2,</a:t>
                      </a:r>
                      <a:r>
                        <a:rPr lang="en-US" sz="1100" u="none" strike="noStrike" cap="none">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150</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531510">
                <a:tc>
                  <a:txBody>
                    <a:bodyPr/>
                    <a:lstStyle/>
                    <a:p>
                      <a:pPr marL="0" marR="0" lvl="0" indent="0" algn="ctr" rtl="0">
                        <a:lnSpc>
                          <a:spcPct val="100000"/>
                        </a:lnSpc>
                        <a:spcBef>
                          <a:spcPts val="0"/>
                        </a:spcBef>
                        <a:spcAft>
                          <a:spcPts val="0"/>
                        </a:spcAft>
                        <a:buClr>
                          <a:srgbClr val="000000"/>
                        </a:buClr>
                        <a:buSzPts val="1200"/>
                        <a:buFont typeface="Arial"/>
                        <a:buNone/>
                      </a:pPr>
                      <a:r>
                        <a:rPr lang="en-US" sz="1100" b="1" u="none" strike="noStrike" cap="none">
                          <a:latin typeface="Calibri"/>
                          <a:ea typeface="Calibri"/>
                          <a:cs typeface="Calibri"/>
                          <a:sym typeface="Calibri"/>
                        </a:rPr>
                        <a:t>FFS beneficiaries attributed</a:t>
                      </a:r>
                      <a:endParaRPr sz="1100" b="1"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u="none" strike="noStrike" cap="none">
                          <a:latin typeface="Calibri"/>
                          <a:ea typeface="Calibri"/>
                          <a:cs typeface="Calibri"/>
                          <a:sym typeface="Calibri"/>
                        </a:rPr>
                        <a:t>220,000 (28,717 duals)</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u="none" strike="noStrike" cap="none">
                          <a:latin typeface="Calibri"/>
                          <a:ea typeface="Calibri"/>
                          <a:cs typeface="Calibri"/>
                          <a:sym typeface="Calibri"/>
                        </a:rPr>
                        <a:t>356,000 (45,031 duals)</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u="none" strike="noStrike" cap="none">
                          <a:latin typeface="Calibri"/>
                          <a:ea typeface="Calibri"/>
                          <a:cs typeface="Calibri"/>
                          <a:sym typeface="Calibri"/>
                        </a:rPr>
                        <a:t>392,000 (60,000 duals)</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100" u="none" strike="noStrike" cap="none">
                          <a:latin typeface="Calibri"/>
                          <a:ea typeface="Calibri"/>
                          <a:cs typeface="Calibri"/>
                          <a:sym typeface="Calibri"/>
                        </a:rPr>
                        <a:t>374,000 </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442425">
                <a:tc>
                  <a:txBody>
                    <a:bodyPr/>
                    <a:lstStyle/>
                    <a:p>
                      <a:pPr marL="0" marR="0" lvl="0" indent="0" algn="ctr" rtl="0">
                        <a:lnSpc>
                          <a:spcPct val="100000"/>
                        </a:lnSpc>
                        <a:spcBef>
                          <a:spcPts val="0"/>
                        </a:spcBef>
                        <a:spcAft>
                          <a:spcPts val="0"/>
                        </a:spcAft>
                        <a:buClr>
                          <a:srgbClr val="000000"/>
                        </a:buClr>
                        <a:buSzPts val="1200"/>
                        <a:buFont typeface="Arial"/>
                        <a:buNone/>
                      </a:pPr>
                      <a:r>
                        <a:rPr lang="en-US" sz="1100" b="1" u="none" strike="noStrike" cap="none">
                          <a:latin typeface="Calibri"/>
                          <a:ea typeface="Calibri"/>
                          <a:cs typeface="Calibri"/>
                          <a:sym typeface="Calibri"/>
                        </a:rPr>
                        <a:t>Marylanders served</a:t>
                      </a:r>
                      <a:endParaRPr sz="1100" b="1"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u="none" strike="noStrike" cap="none">
                          <a:latin typeface="Calibri"/>
                          <a:ea typeface="Calibri"/>
                          <a:cs typeface="Calibri"/>
                          <a:sym typeface="Calibri"/>
                        </a:rPr>
                        <a:t>2,000,000 – 3,000,000*</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100" u="none" strike="noStrike" cap="none">
                          <a:latin typeface="Calibri"/>
                          <a:ea typeface="Calibri"/>
                          <a:cs typeface="Calibri"/>
                          <a:sym typeface="Calibri"/>
                        </a:rPr>
                        <a:t>2,700,000 – 3,800,000*</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100" u="none" strike="noStrike" cap="none">
                          <a:latin typeface="Calibri"/>
                          <a:ea typeface="Calibri"/>
                          <a:cs typeface="Calibri"/>
                          <a:sym typeface="Calibri"/>
                        </a:rPr>
                        <a:t>over 4,000,000*</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100" u="none" strike="noStrike" cap="none">
                          <a:latin typeface="Calibri"/>
                          <a:ea typeface="Calibri"/>
                          <a:cs typeface="Calibri"/>
                          <a:sym typeface="Calibri"/>
                        </a:rPr>
                        <a:t>over 4,000,000*</a:t>
                      </a:r>
                      <a:endParaRPr sz="1100" u="none" strike="noStrike" cap="none">
                        <a:latin typeface="Calibri"/>
                        <a:ea typeface="Calibri"/>
                        <a:cs typeface="Calibri"/>
                        <a:sym typeface="Calibri"/>
                      </a:endParaRPr>
                    </a:p>
                  </a:txBody>
                  <a:tcPr marL="51450" marR="51450" marT="25725" marB="2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3F3F3"/>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8"/>
          <p:cNvSpPr/>
          <p:nvPr/>
        </p:nvSpPr>
        <p:spPr>
          <a:xfrm>
            <a:off x="6559300" y="5274919"/>
            <a:ext cx="2090925" cy="618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60" name="Google Shape;160;p8"/>
          <p:cNvSpPr txBox="1">
            <a:spLocks noGrp="1"/>
          </p:cNvSpPr>
          <p:nvPr>
            <p:ph type="title"/>
          </p:nvPr>
        </p:nvSpPr>
        <p:spPr>
          <a:xfrm>
            <a:off x="663300" y="909624"/>
            <a:ext cx="8480700" cy="559575"/>
          </a:xfrm>
          <a:prstGeom prst="rect">
            <a:avLst/>
          </a:prstGeom>
          <a:noFill/>
          <a:ln>
            <a:noFill/>
          </a:ln>
        </p:spPr>
        <p:txBody>
          <a:bodyPr spcFirstLastPara="1" wrap="square" lIns="51413" tIns="25706" rIns="51413" bIns="25706" anchor="ctr" anchorCtr="0">
            <a:noAutofit/>
          </a:bodyPr>
          <a:lstStyle/>
          <a:p>
            <a:r>
              <a:rPr lang="en-US" sz="3225" dirty="0"/>
              <a:t>2022 MDPCP Practice Demographics</a:t>
            </a:r>
            <a:endParaRPr sz="3225" dirty="0"/>
          </a:p>
        </p:txBody>
      </p:sp>
      <p:sp>
        <p:nvSpPr>
          <p:cNvPr id="161" name="Google Shape;161;p8"/>
          <p:cNvSpPr txBox="1">
            <a:spLocks noGrp="1"/>
          </p:cNvSpPr>
          <p:nvPr>
            <p:ph type="sldNum" idx="12"/>
          </p:nvPr>
        </p:nvSpPr>
        <p:spPr>
          <a:xfrm>
            <a:off x="-7" y="5795383"/>
            <a:ext cx="407475" cy="205425"/>
          </a:xfrm>
          <a:prstGeom prst="rect">
            <a:avLst/>
          </a:prstGeom>
          <a:noFill/>
          <a:ln>
            <a:noFill/>
          </a:ln>
        </p:spPr>
        <p:txBody>
          <a:bodyPr spcFirstLastPara="1" wrap="square" lIns="51413" tIns="25706" rIns="51413" bIns="25706" anchor="ctr" anchorCtr="0">
            <a:noAutofit/>
          </a:bodyPr>
          <a:lstStyle/>
          <a:p>
            <a:fld id="{00000000-1234-1234-1234-123412341234}" type="slidenum">
              <a:rPr lang="en-US"/>
              <a:pPr/>
              <a:t>17</a:t>
            </a:fld>
            <a:endParaRPr/>
          </a:p>
        </p:txBody>
      </p:sp>
      <p:pic>
        <p:nvPicPr>
          <p:cNvPr id="162" name="Google Shape;162;p8"/>
          <p:cNvPicPr preferRelativeResize="0"/>
          <p:nvPr/>
        </p:nvPicPr>
        <p:blipFill rotWithShape="1">
          <a:blip r:embed="rId3">
            <a:alphaModFix/>
          </a:blip>
          <a:srcRect/>
          <a:stretch/>
        </p:blipFill>
        <p:spPr>
          <a:xfrm>
            <a:off x="4753349" y="2307526"/>
            <a:ext cx="4178907" cy="2519606"/>
          </a:xfrm>
          <a:prstGeom prst="rect">
            <a:avLst/>
          </a:prstGeom>
          <a:noFill/>
          <a:ln w="9525" cap="flat" cmpd="sng">
            <a:solidFill>
              <a:schemeClr val="dk1"/>
            </a:solidFill>
            <a:prstDash val="solid"/>
            <a:round/>
            <a:headEnd type="none" w="sm" len="sm"/>
            <a:tailEnd type="none" w="sm" len="sm"/>
          </a:ln>
        </p:spPr>
      </p:pic>
      <p:pic>
        <p:nvPicPr>
          <p:cNvPr id="163" name="Google Shape;163;p8"/>
          <p:cNvPicPr preferRelativeResize="0"/>
          <p:nvPr/>
        </p:nvPicPr>
        <p:blipFill rotWithShape="1">
          <a:blip r:embed="rId4">
            <a:alphaModFix/>
          </a:blip>
          <a:srcRect/>
          <a:stretch/>
        </p:blipFill>
        <p:spPr>
          <a:xfrm>
            <a:off x="419419" y="2307548"/>
            <a:ext cx="4178907" cy="2519584"/>
          </a:xfrm>
          <a:prstGeom prst="rect">
            <a:avLst/>
          </a:prstGeom>
          <a:noFill/>
          <a:ln w="9525" cap="flat" cmpd="sng">
            <a:solidFill>
              <a:schemeClr val="dk1"/>
            </a:solidFill>
            <a:prstDash val="solid"/>
            <a:round/>
            <a:headEnd type="none" w="sm" len="sm"/>
            <a:tailEnd type="none" w="sm" len="sm"/>
          </a:ln>
        </p:spPr>
      </p:pic>
      <p:sp>
        <p:nvSpPr>
          <p:cNvPr id="164" name="Google Shape;164;p8"/>
          <p:cNvSpPr txBox="1"/>
          <p:nvPr/>
        </p:nvSpPr>
        <p:spPr>
          <a:xfrm>
            <a:off x="407468" y="1979046"/>
            <a:ext cx="2885850" cy="225096"/>
          </a:xfrm>
          <a:prstGeom prst="rect">
            <a:avLst/>
          </a:prstGeom>
          <a:noFill/>
          <a:ln>
            <a:noFill/>
          </a:ln>
        </p:spPr>
        <p:txBody>
          <a:bodyPr spcFirstLastPara="1" wrap="square" lIns="68569" tIns="34275" rIns="68569" bIns="34275" anchor="t" anchorCtr="0">
            <a:spAutoFit/>
          </a:bodyPr>
          <a:lstStyle/>
          <a:p>
            <a:pPr>
              <a:buClr>
                <a:srgbClr val="000000"/>
              </a:buClr>
              <a:buSzPts val="1050"/>
            </a:pPr>
            <a:r>
              <a:rPr lang="en-US" sz="1013">
                <a:solidFill>
                  <a:schemeClr val="dk1"/>
                </a:solidFill>
                <a:latin typeface="Arial"/>
                <a:ea typeface="Arial"/>
                <a:cs typeface="Arial"/>
                <a:sym typeface="Arial"/>
              </a:rPr>
              <a:t>*New Track 3 beginning 2023</a:t>
            </a:r>
            <a:endParaRPr sz="1013">
              <a:solidFill>
                <a:schemeClr val="dk1"/>
              </a:solidFill>
              <a:latin typeface="Arial"/>
              <a:ea typeface="Arial"/>
              <a:cs typeface="Arial"/>
              <a:sym typeface="Arial"/>
            </a:endParaRPr>
          </a:p>
        </p:txBody>
      </p:sp>
      <p:sp>
        <p:nvSpPr>
          <p:cNvPr id="165" name="Google Shape;165;p8"/>
          <p:cNvSpPr/>
          <p:nvPr/>
        </p:nvSpPr>
        <p:spPr>
          <a:xfrm>
            <a:off x="2572650" y="4907306"/>
            <a:ext cx="2025675" cy="559575"/>
          </a:xfrm>
          <a:prstGeom prst="roundRect">
            <a:avLst>
              <a:gd name="adj" fmla="val 16667"/>
            </a:avLst>
          </a:prstGeom>
          <a:noFill/>
          <a:ln w="38100" cap="flat" cmpd="sng">
            <a:solidFill>
              <a:srgbClr val="F7C120"/>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buSzPts val="1400"/>
            </a:pPr>
            <a:r>
              <a:rPr lang="en-US" sz="1050">
                <a:solidFill>
                  <a:srgbClr val="000000"/>
                </a:solidFill>
                <a:latin typeface="Calibri"/>
                <a:ea typeface="Calibri"/>
                <a:cs typeface="Calibri"/>
                <a:sym typeface="Calibri"/>
              </a:rPr>
              <a:t>80.5% increase in T2 practices from 2021 to 2022</a:t>
            </a:r>
            <a:endParaRPr sz="1050">
              <a:solidFill>
                <a:srgbClr val="000000"/>
              </a:solidFill>
              <a:latin typeface="Calibri"/>
              <a:ea typeface="Calibri"/>
              <a:cs typeface="Calibri"/>
              <a:sym typeface="Calibri"/>
            </a:endParaRPr>
          </a:p>
        </p:txBody>
      </p:sp>
      <p:sp>
        <p:nvSpPr>
          <p:cNvPr id="166" name="Google Shape;166;p8"/>
          <p:cNvSpPr/>
          <p:nvPr/>
        </p:nvSpPr>
        <p:spPr>
          <a:xfrm>
            <a:off x="407475" y="4907306"/>
            <a:ext cx="2025675" cy="559575"/>
          </a:xfrm>
          <a:prstGeom prst="roundRect">
            <a:avLst>
              <a:gd name="adj" fmla="val 16667"/>
            </a:avLst>
          </a:prstGeom>
          <a:noFill/>
          <a:ln w="38100" cap="flat" cmpd="sng">
            <a:solidFill>
              <a:srgbClr val="F7C120"/>
            </a:solidFill>
            <a:prstDash val="solid"/>
            <a:round/>
            <a:headEnd type="none" w="sm" len="sm"/>
            <a:tailEnd type="none" w="sm" len="sm"/>
          </a:ln>
        </p:spPr>
        <p:txBody>
          <a:bodyPr spcFirstLastPara="1" wrap="square" lIns="68569" tIns="68569" rIns="68569" bIns="68569" anchor="ctr" anchorCtr="0">
            <a:noAutofit/>
          </a:bodyPr>
          <a:lstStyle/>
          <a:p>
            <a:pPr algn="ctr">
              <a:buClr>
                <a:srgbClr val="000000"/>
              </a:buClr>
              <a:buSzPts val="1400"/>
            </a:pPr>
            <a:r>
              <a:rPr lang="en-US" sz="1050">
                <a:solidFill>
                  <a:srgbClr val="000000"/>
                </a:solidFill>
                <a:latin typeface="Calibri"/>
                <a:ea typeface="Calibri"/>
                <a:cs typeface="Calibri"/>
                <a:sym typeface="Calibri"/>
              </a:rPr>
              <a:t>75% decrease in T1 practices from 2021 to 2022</a:t>
            </a:r>
            <a:endParaRPr sz="1050">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274901b342_0_38"/>
          <p:cNvSpPr txBox="1">
            <a:spLocks noGrp="1"/>
          </p:cNvSpPr>
          <p:nvPr>
            <p:ph type="title"/>
          </p:nvPr>
        </p:nvSpPr>
        <p:spPr>
          <a:xfrm>
            <a:off x="581765" y="680000"/>
            <a:ext cx="9200475" cy="887850"/>
          </a:xfrm>
          <a:prstGeom prst="rect">
            <a:avLst/>
          </a:prstGeom>
          <a:noFill/>
          <a:ln>
            <a:noFill/>
          </a:ln>
        </p:spPr>
        <p:txBody>
          <a:bodyPr spcFirstLastPara="1" wrap="square" lIns="68569" tIns="34275" rIns="68569" bIns="34275" anchor="ctr" anchorCtr="0">
            <a:noAutofit/>
          </a:bodyPr>
          <a:lstStyle/>
          <a:p>
            <a:r>
              <a:rPr lang="en-US" dirty="0"/>
              <a:t>Care Transformation Organizations (CTOs)</a:t>
            </a:r>
            <a:endParaRPr dirty="0"/>
          </a:p>
        </p:txBody>
      </p:sp>
      <p:sp>
        <p:nvSpPr>
          <p:cNvPr id="173" name="Google Shape;173;g1274901b342_0_38"/>
          <p:cNvSpPr txBox="1">
            <a:spLocks noGrp="1"/>
          </p:cNvSpPr>
          <p:nvPr>
            <p:ph type="sldNum" idx="12"/>
          </p:nvPr>
        </p:nvSpPr>
        <p:spPr>
          <a:xfrm>
            <a:off x="174290" y="5489974"/>
            <a:ext cx="407475" cy="273825"/>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18</a:t>
            </a:fld>
            <a:endParaRPr/>
          </a:p>
        </p:txBody>
      </p:sp>
      <p:sp>
        <p:nvSpPr>
          <p:cNvPr id="174" name="Google Shape;174;g1274901b342_0_38"/>
          <p:cNvSpPr txBox="1">
            <a:spLocks noGrp="1"/>
          </p:cNvSpPr>
          <p:nvPr>
            <p:ph type="body" idx="2"/>
          </p:nvPr>
        </p:nvSpPr>
        <p:spPr>
          <a:xfrm>
            <a:off x="581765" y="401648"/>
            <a:ext cx="7851825" cy="257850"/>
          </a:xfrm>
          <a:prstGeom prst="rect">
            <a:avLst/>
          </a:prstGeom>
          <a:noFill/>
          <a:ln>
            <a:noFill/>
          </a:ln>
        </p:spPr>
        <p:txBody>
          <a:bodyPr spcFirstLastPara="1" wrap="square" lIns="68569" tIns="34275" rIns="68569" bIns="34275" anchor="t" anchorCtr="0">
            <a:noAutofit/>
          </a:bodyPr>
          <a:lstStyle/>
          <a:p>
            <a:pPr marL="0" indent="0">
              <a:spcBef>
                <a:spcPts val="0"/>
              </a:spcBef>
            </a:pPr>
            <a:r>
              <a:rPr lang="en-US" dirty="0"/>
              <a:t>Program Background</a:t>
            </a:r>
            <a:endParaRPr dirty="0"/>
          </a:p>
        </p:txBody>
      </p:sp>
      <p:pic>
        <p:nvPicPr>
          <p:cNvPr id="175" name="Google Shape;175;g1274901b342_0_38"/>
          <p:cNvPicPr preferRelativeResize="0"/>
          <p:nvPr/>
        </p:nvPicPr>
        <p:blipFill rotWithShape="1">
          <a:blip r:embed="rId3">
            <a:alphaModFix/>
          </a:blip>
          <a:srcRect/>
          <a:stretch/>
        </p:blipFill>
        <p:spPr>
          <a:xfrm>
            <a:off x="4942162" y="2531663"/>
            <a:ext cx="3980870" cy="2581587"/>
          </a:xfrm>
          <a:prstGeom prst="rect">
            <a:avLst/>
          </a:prstGeom>
          <a:noFill/>
          <a:ln w="9525" cap="flat" cmpd="sng">
            <a:solidFill>
              <a:schemeClr val="lt2"/>
            </a:solidFill>
            <a:prstDash val="solid"/>
            <a:round/>
            <a:headEnd type="none" w="sm" len="sm"/>
            <a:tailEnd type="none" w="sm" len="sm"/>
          </a:ln>
        </p:spPr>
      </p:pic>
      <p:sp>
        <p:nvSpPr>
          <p:cNvPr id="176" name="Google Shape;176;g1274901b342_0_38"/>
          <p:cNvSpPr txBox="1"/>
          <p:nvPr/>
        </p:nvSpPr>
        <p:spPr>
          <a:xfrm>
            <a:off x="4942163" y="4811850"/>
            <a:ext cx="3150900" cy="346226"/>
          </a:xfrm>
          <a:prstGeom prst="rect">
            <a:avLst/>
          </a:prstGeom>
          <a:noFill/>
          <a:ln>
            <a:noFill/>
          </a:ln>
        </p:spPr>
        <p:txBody>
          <a:bodyPr spcFirstLastPara="1" wrap="square" lIns="68569" tIns="68569" rIns="68569" bIns="68569" anchor="t" anchorCtr="0">
            <a:spAutoFit/>
          </a:bodyPr>
          <a:lstStyle/>
          <a:p>
            <a:pPr>
              <a:buClr>
                <a:srgbClr val="000000"/>
              </a:buClr>
              <a:buSzPts val="1800"/>
            </a:pPr>
            <a:r>
              <a:rPr lang="en-US" sz="1350" u="sng">
                <a:solidFill>
                  <a:srgbClr val="0563C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List of CTOs </a:t>
            </a:r>
            <a:endParaRPr sz="1350">
              <a:solidFill>
                <a:srgbClr val="000000"/>
              </a:solidFill>
              <a:latin typeface="Calibri"/>
              <a:ea typeface="Calibri"/>
              <a:cs typeface="Calibri"/>
              <a:sym typeface="Calibri"/>
            </a:endParaRPr>
          </a:p>
        </p:txBody>
      </p:sp>
      <p:sp>
        <p:nvSpPr>
          <p:cNvPr id="177" name="Google Shape;177;g1274901b342_0_38"/>
          <p:cNvSpPr/>
          <p:nvPr/>
        </p:nvSpPr>
        <p:spPr>
          <a:xfrm>
            <a:off x="581813" y="2324194"/>
            <a:ext cx="3980925" cy="462825"/>
          </a:xfrm>
          <a:prstGeom prst="roundRect">
            <a:avLst>
              <a:gd name="adj" fmla="val 16667"/>
            </a:avLst>
          </a:prstGeom>
          <a:solidFill>
            <a:srgbClr val="C00000"/>
          </a:solidFill>
          <a:ln>
            <a:noFill/>
          </a:ln>
        </p:spPr>
        <p:txBody>
          <a:bodyPr spcFirstLastPara="1" wrap="square" lIns="68569" tIns="68569" rIns="68569" bIns="68569" anchor="ctr" anchorCtr="0">
            <a:noAutofit/>
          </a:bodyPr>
          <a:lstStyle/>
          <a:p>
            <a:pPr algn="ctr">
              <a:buClr>
                <a:srgbClr val="000000"/>
              </a:buClr>
              <a:buSzPts val="2500"/>
            </a:pPr>
            <a:r>
              <a:rPr lang="en-US" sz="1875" b="1">
                <a:solidFill>
                  <a:schemeClr val="lt1"/>
                </a:solidFill>
                <a:latin typeface="Calibri"/>
                <a:ea typeface="Calibri"/>
                <a:cs typeface="Calibri"/>
                <a:sym typeface="Calibri"/>
              </a:rPr>
              <a:t>24 CTOs in total</a:t>
            </a:r>
            <a:endParaRPr sz="1875" b="1">
              <a:solidFill>
                <a:schemeClr val="lt1"/>
              </a:solidFill>
              <a:latin typeface="Calibri"/>
              <a:ea typeface="Calibri"/>
              <a:cs typeface="Calibri"/>
              <a:sym typeface="Calibri"/>
            </a:endParaRPr>
          </a:p>
        </p:txBody>
      </p:sp>
      <p:pic>
        <p:nvPicPr>
          <p:cNvPr id="178" name="Google Shape;178;g1274901b342_0_38"/>
          <p:cNvPicPr preferRelativeResize="0"/>
          <p:nvPr/>
        </p:nvPicPr>
        <p:blipFill rotWithShape="1">
          <a:blip r:embed="rId5">
            <a:alphaModFix/>
          </a:blip>
          <a:srcRect/>
          <a:stretch/>
        </p:blipFill>
        <p:spPr>
          <a:xfrm>
            <a:off x="581819" y="3759488"/>
            <a:ext cx="800025" cy="800024"/>
          </a:xfrm>
          <a:prstGeom prst="rect">
            <a:avLst/>
          </a:prstGeom>
          <a:noFill/>
          <a:ln>
            <a:noFill/>
          </a:ln>
        </p:spPr>
      </p:pic>
      <p:pic>
        <p:nvPicPr>
          <p:cNvPr id="179" name="Google Shape;179;g1274901b342_0_38"/>
          <p:cNvPicPr preferRelativeResize="0"/>
          <p:nvPr/>
        </p:nvPicPr>
        <p:blipFill rotWithShape="1">
          <a:blip r:embed="rId6">
            <a:alphaModFix/>
          </a:blip>
          <a:srcRect l="31217" t="34042" r="34324" b="9491"/>
          <a:stretch/>
        </p:blipFill>
        <p:spPr>
          <a:xfrm>
            <a:off x="581811" y="2945512"/>
            <a:ext cx="800026" cy="655481"/>
          </a:xfrm>
          <a:prstGeom prst="rect">
            <a:avLst/>
          </a:prstGeom>
          <a:noFill/>
          <a:ln>
            <a:noFill/>
          </a:ln>
        </p:spPr>
      </p:pic>
      <p:pic>
        <p:nvPicPr>
          <p:cNvPr id="180" name="Google Shape;180;g1274901b342_0_38"/>
          <p:cNvPicPr preferRelativeResize="0"/>
          <p:nvPr/>
        </p:nvPicPr>
        <p:blipFill rotWithShape="1">
          <a:blip r:embed="rId7">
            <a:alphaModFix/>
          </a:blip>
          <a:srcRect l="14019" t="12866" r="5262" b="10316"/>
          <a:stretch/>
        </p:blipFill>
        <p:spPr>
          <a:xfrm>
            <a:off x="581813" y="4718007"/>
            <a:ext cx="800025" cy="764803"/>
          </a:xfrm>
          <a:prstGeom prst="rect">
            <a:avLst/>
          </a:prstGeom>
          <a:noFill/>
          <a:ln>
            <a:noFill/>
          </a:ln>
        </p:spPr>
      </p:pic>
      <p:sp>
        <p:nvSpPr>
          <p:cNvPr id="181" name="Google Shape;181;g1274901b342_0_38"/>
          <p:cNvSpPr txBox="1"/>
          <p:nvPr/>
        </p:nvSpPr>
        <p:spPr>
          <a:xfrm>
            <a:off x="1447744" y="2973104"/>
            <a:ext cx="3296700" cy="600142"/>
          </a:xfrm>
          <a:prstGeom prst="rect">
            <a:avLst/>
          </a:prstGeom>
          <a:noFill/>
          <a:ln>
            <a:noFill/>
          </a:ln>
        </p:spPr>
        <p:txBody>
          <a:bodyPr spcFirstLastPara="1" wrap="square" lIns="68569" tIns="68569" rIns="68569" bIns="68569" anchor="t" anchorCtr="0">
            <a:spAutoFit/>
          </a:bodyPr>
          <a:lstStyle/>
          <a:p>
            <a:pPr>
              <a:buClr>
                <a:srgbClr val="000000"/>
              </a:buClr>
              <a:buSzPts val="2000"/>
            </a:pPr>
            <a:r>
              <a:rPr lang="en-US" sz="1500">
                <a:solidFill>
                  <a:srgbClr val="000000"/>
                </a:solidFill>
                <a:latin typeface="Calibri"/>
                <a:ea typeface="Calibri"/>
                <a:cs typeface="Calibri"/>
                <a:sym typeface="Calibri"/>
              </a:rPr>
              <a:t>Partnered with a few as </a:t>
            </a:r>
            <a:r>
              <a:rPr lang="en-US" sz="1500" b="1">
                <a:solidFill>
                  <a:srgbClr val="000000"/>
                </a:solidFill>
                <a:latin typeface="Calibri"/>
                <a:ea typeface="Calibri"/>
                <a:cs typeface="Calibri"/>
                <a:sym typeface="Calibri"/>
              </a:rPr>
              <a:t>1</a:t>
            </a:r>
            <a:r>
              <a:rPr lang="en-US" sz="1500">
                <a:solidFill>
                  <a:srgbClr val="000000"/>
                </a:solidFill>
                <a:latin typeface="Calibri"/>
                <a:ea typeface="Calibri"/>
                <a:cs typeface="Calibri"/>
                <a:sym typeface="Calibri"/>
              </a:rPr>
              <a:t> practice, and up to as many as </a:t>
            </a:r>
            <a:r>
              <a:rPr lang="en-US" sz="1500" b="1">
                <a:solidFill>
                  <a:srgbClr val="000000"/>
                </a:solidFill>
                <a:latin typeface="Calibri"/>
                <a:ea typeface="Calibri"/>
                <a:cs typeface="Calibri"/>
                <a:sym typeface="Calibri"/>
              </a:rPr>
              <a:t>54</a:t>
            </a:r>
            <a:r>
              <a:rPr lang="en-US" sz="1500">
                <a:solidFill>
                  <a:srgbClr val="000000"/>
                </a:solidFill>
                <a:latin typeface="Calibri"/>
                <a:ea typeface="Calibri"/>
                <a:cs typeface="Calibri"/>
                <a:sym typeface="Calibri"/>
              </a:rPr>
              <a:t> practices</a:t>
            </a:r>
            <a:endParaRPr sz="1500">
              <a:solidFill>
                <a:srgbClr val="000000"/>
              </a:solidFill>
              <a:latin typeface="Calibri"/>
              <a:ea typeface="Calibri"/>
              <a:cs typeface="Calibri"/>
              <a:sym typeface="Calibri"/>
            </a:endParaRPr>
          </a:p>
        </p:txBody>
      </p:sp>
      <p:sp>
        <p:nvSpPr>
          <p:cNvPr id="182" name="Google Shape;182;g1274901b342_0_38"/>
          <p:cNvSpPr txBox="1"/>
          <p:nvPr/>
        </p:nvSpPr>
        <p:spPr>
          <a:xfrm>
            <a:off x="1447744" y="3743933"/>
            <a:ext cx="3296700" cy="830975"/>
          </a:xfrm>
          <a:prstGeom prst="rect">
            <a:avLst/>
          </a:prstGeom>
          <a:noFill/>
          <a:ln>
            <a:noFill/>
          </a:ln>
        </p:spPr>
        <p:txBody>
          <a:bodyPr spcFirstLastPara="1" wrap="square" lIns="68569" tIns="68569" rIns="68569" bIns="68569" anchor="t" anchorCtr="0">
            <a:spAutoFit/>
          </a:bodyPr>
          <a:lstStyle/>
          <a:p>
            <a:pPr>
              <a:buClr>
                <a:srgbClr val="000000"/>
              </a:buClr>
              <a:buSzPts val="2000"/>
            </a:pPr>
            <a:r>
              <a:rPr lang="en-US" sz="1500" b="1">
                <a:solidFill>
                  <a:srgbClr val="000000"/>
                </a:solidFill>
                <a:latin typeface="Calibri"/>
                <a:ea typeface="Calibri"/>
                <a:cs typeface="Calibri"/>
                <a:sym typeface="Calibri"/>
              </a:rPr>
              <a:t>16</a:t>
            </a:r>
            <a:r>
              <a:rPr lang="en-US" sz="1500">
                <a:solidFill>
                  <a:srgbClr val="000000"/>
                </a:solidFill>
                <a:latin typeface="Calibri"/>
                <a:ea typeface="Calibri"/>
                <a:cs typeface="Calibri"/>
                <a:sym typeface="Calibri"/>
              </a:rPr>
              <a:t> are hospital-based CTOs that own or are closely affiliated with most of their partner practices</a:t>
            </a:r>
            <a:endParaRPr sz="1500">
              <a:solidFill>
                <a:srgbClr val="000000"/>
              </a:solidFill>
              <a:latin typeface="Calibri"/>
              <a:ea typeface="Calibri"/>
              <a:cs typeface="Calibri"/>
              <a:sym typeface="Calibri"/>
            </a:endParaRPr>
          </a:p>
        </p:txBody>
      </p:sp>
      <p:sp>
        <p:nvSpPr>
          <p:cNvPr id="183" name="Google Shape;183;g1274901b342_0_38"/>
          <p:cNvSpPr txBox="1"/>
          <p:nvPr/>
        </p:nvSpPr>
        <p:spPr>
          <a:xfrm>
            <a:off x="1513650" y="4684837"/>
            <a:ext cx="3296700" cy="600142"/>
          </a:xfrm>
          <a:prstGeom prst="rect">
            <a:avLst/>
          </a:prstGeom>
          <a:noFill/>
          <a:ln>
            <a:noFill/>
          </a:ln>
        </p:spPr>
        <p:txBody>
          <a:bodyPr spcFirstLastPara="1" wrap="square" lIns="68569" tIns="68569" rIns="68569" bIns="68569" anchor="t" anchorCtr="0">
            <a:spAutoFit/>
          </a:bodyPr>
          <a:lstStyle/>
          <a:p>
            <a:pPr>
              <a:buClr>
                <a:srgbClr val="000000"/>
              </a:buClr>
              <a:buSzPts val="2000"/>
            </a:pPr>
            <a:r>
              <a:rPr lang="en-US" sz="1500" b="1">
                <a:solidFill>
                  <a:srgbClr val="000000"/>
                </a:solidFill>
                <a:latin typeface="Calibri"/>
                <a:ea typeface="Calibri"/>
                <a:cs typeface="Calibri"/>
                <a:sym typeface="Calibri"/>
              </a:rPr>
              <a:t>3 </a:t>
            </a:r>
            <a:r>
              <a:rPr lang="en-US" sz="1500">
                <a:solidFill>
                  <a:srgbClr val="000000"/>
                </a:solidFill>
                <a:latin typeface="Calibri"/>
                <a:ea typeface="Calibri"/>
                <a:cs typeface="Calibri"/>
                <a:sym typeface="Calibri"/>
              </a:rPr>
              <a:t>are non-hospital ACO-based and </a:t>
            </a:r>
            <a:r>
              <a:rPr lang="en-US" sz="1500" b="1">
                <a:solidFill>
                  <a:srgbClr val="000000"/>
                </a:solidFill>
                <a:latin typeface="Calibri"/>
                <a:ea typeface="Calibri"/>
                <a:cs typeface="Calibri"/>
                <a:sym typeface="Calibri"/>
              </a:rPr>
              <a:t>5</a:t>
            </a:r>
            <a:r>
              <a:rPr lang="en-US" sz="1500">
                <a:solidFill>
                  <a:srgbClr val="000000"/>
                </a:solidFill>
                <a:latin typeface="Calibri"/>
                <a:ea typeface="Calibri"/>
                <a:cs typeface="Calibri"/>
                <a:sym typeface="Calibri"/>
              </a:rPr>
              <a:t> are independent organizations</a:t>
            </a:r>
            <a:endParaRPr sz="1500">
              <a:solidFill>
                <a:srgbClr val="000000"/>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3"/>
          <p:cNvSpPr/>
          <p:nvPr/>
        </p:nvSpPr>
        <p:spPr>
          <a:xfrm>
            <a:off x="5934806" y="5290031"/>
            <a:ext cx="2688975" cy="555525"/>
          </a:xfrm>
          <a:prstGeom prst="rect">
            <a:avLst/>
          </a:prstGeom>
          <a:solidFill>
            <a:schemeClr val="lt1"/>
          </a:soli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236" name="Google Shape;236;p13"/>
          <p:cNvSpPr txBox="1">
            <a:spLocks noGrp="1"/>
          </p:cNvSpPr>
          <p:nvPr>
            <p:ph type="title"/>
          </p:nvPr>
        </p:nvSpPr>
        <p:spPr>
          <a:xfrm>
            <a:off x="327401" y="813501"/>
            <a:ext cx="8410275" cy="746100"/>
          </a:xfrm>
          <a:prstGeom prst="rect">
            <a:avLst/>
          </a:prstGeom>
          <a:noFill/>
          <a:ln>
            <a:noFill/>
          </a:ln>
        </p:spPr>
        <p:txBody>
          <a:bodyPr spcFirstLastPara="1" wrap="square" lIns="68569" tIns="34275" rIns="68569" bIns="34275" anchor="ctr" anchorCtr="0">
            <a:noAutofit/>
          </a:bodyPr>
          <a:lstStyle/>
          <a:p>
            <a:r>
              <a:rPr lang="en-US" dirty="0"/>
              <a:t>   Performance Based Incentive Measures</a:t>
            </a:r>
            <a:endParaRPr dirty="0"/>
          </a:p>
        </p:txBody>
      </p:sp>
      <p:sp>
        <p:nvSpPr>
          <p:cNvPr id="237" name="Google Shape;237;p13"/>
          <p:cNvSpPr txBox="1">
            <a:spLocks noGrp="1"/>
          </p:cNvSpPr>
          <p:nvPr>
            <p:ph type="sldNum" idx="12"/>
          </p:nvPr>
        </p:nvSpPr>
        <p:spPr>
          <a:xfrm>
            <a:off x="402890" y="5547124"/>
            <a:ext cx="407475" cy="273825"/>
          </a:xfrm>
          <a:prstGeom prst="rect">
            <a:avLst/>
          </a:prstGeom>
          <a:noFill/>
          <a:ln>
            <a:noFill/>
          </a:ln>
        </p:spPr>
        <p:txBody>
          <a:bodyPr spcFirstLastPara="1" wrap="square" lIns="68569" tIns="34275" rIns="68569" bIns="34275" anchor="ctr" anchorCtr="0">
            <a:noAutofit/>
          </a:bodyPr>
          <a:lstStyle/>
          <a:p>
            <a:fld id="{00000000-1234-1234-1234-123412341234}" type="slidenum">
              <a:rPr lang="en-US"/>
              <a:pPr/>
              <a:t>19</a:t>
            </a:fld>
            <a:endParaRPr/>
          </a:p>
        </p:txBody>
      </p:sp>
      <p:sp>
        <p:nvSpPr>
          <p:cNvPr id="238" name="Google Shape;238;p13"/>
          <p:cNvSpPr txBox="1">
            <a:spLocks noGrp="1"/>
          </p:cNvSpPr>
          <p:nvPr>
            <p:ph type="body" idx="2"/>
          </p:nvPr>
        </p:nvSpPr>
        <p:spPr>
          <a:xfrm>
            <a:off x="606627" y="402604"/>
            <a:ext cx="7851825" cy="257850"/>
          </a:xfrm>
          <a:prstGeom prst="rect">
            <a:avLst/>
          </a:prstGeom>
          <a:noFill/>
          <a:ln>
            <a:noFill/>
          </a:ln>
        </p:spPr>
        <p:txBody>
          <a:bodyPr spcFirstLastPara="1" wrap="square" lIns="68569" tIns="34275" rIns="68569" bIns="34275" anchor="t" anchorCtr="0">
            <a:noAutofit/>
          </a:bodyPr>
          <a:lstStyle/>
          <a:p>
            <a:pPr marL="0" indent="0"/>
            <a:r>
              <a:rPr lang="en-US" dirty="0"/>
              <a:t>Program Requirements &amp; Payments</a:t>
            </a:r>
            <a:endParaRPr dirty="0"/>
          </a:p>
        </p:txBody>
      </p:sp>
      <p:sp>
        <p:nvSpPr>
          <p:cNvPr id="239" name="Google Shape;239;p13"/>
          <p:cNvSpPr/>
          <p:nvPr/>
        </p:nvSpPr>
        <p:spPr>
          <a:xfrm>
            <a:off x="733781" y="2160900"/>
            <a:ext cx="4726800" cy="2929725"/>
          </a:xfrm>
          <a:prstGeom prst="rect">
            <a:avLst/>
          </a:prstGeom>
          <a:solidFill>
            <a:srgbClr val="E7E6E6"/>
          </a:solidFill>
          <a:ln>
            <a:noFill/>
          </a:ln>
        </p:spPr>
        <p:txBody>
          <a:bodyPr spcFirstLastPara="1" wrap="square" lIns="51413" tIns="51413" rIns="51413" bIns="51413" anchor="ctr" anchorCtr="0">
            <a:noAutofit/>
          </a:bodyPr>
          <a:lstStyle/>
          <a:p>
            <a:pPr>
              <a:buClr>
                <a:schemeClr val="dk1"/>
              </a:buClr>
              <a:buSzPts val="1200"/>
            </a:pPr>
            <a:r>
              <a:rPr lang="en-US" sz="1500" b="1">
                <a:solidFill>
                  <a:srgbClr val="FF8DA8"/>
                </a:solidFill>
                <a:latin typeface="Calibri"/>
                <a:ea typeface="Calibri"/>
                <a:cs typeface="Calibri"/>
                <a:sym typeface="Calibri"/>
              </a:rPr>
              <a:t>Clinical Quality measures aligned with State goals </a:t>
            </a:r>
            <a:r>
              <a:rPr lang="en-US" sz="1500">
                <a:solidFill>
                  <a:srgbClr val="FF8DA8"/>
                </a:solidFill>
                <a:latin typeface="Calibri"/>
                <a:ea typeface="Calibri"/>
                <a:cs typeface="Calibri"/>
                <a:sym typeface="Calibri"/>
              </a:rPr>
              <a:t>– </a:t>
            </a:r>
            <a:r>
              <a:rPr lang="en-US" sz="1500">
                <a:solidFill>
                  <a:schemeClr val="dk1"/>
                </a:solidFill>
                <a:latin typeface="Calibri"/>
                <a:ea typeface="Calibri"/>
                <a:cs typeface="Calibri"/>
                <a:sym typeface="Calibri"/>
              </a:rPr>
              <a:t>Diabetes Control, Hypertension Control, BMI assessment and follow-up, and Depression assessment and follow-up</a:t>
            </a:r>
            <a:endParaRPr sz="1500">
              <a:solidFill>
                <a:schemeClr val="dk1"/>
              </a:solidFill>
              <a:latin typeface="Calibri"/>
              <a:ea typeface="Calibri"/>
              <a:cs typeface="Calibri"/>
              <a:sym typeface="Calibri"/>
            </a:endParaRPr>
          </a:p>
          <a:p>
            <a:pPr>
              <a:buClr>
                <a:schemeClr val="dk1"/>
              </a:buClr>
              <a:buSzPts val="1200"/>
            </a:pPr>
            <a:endParaRPr sz="1500">
              <a:solidFill>
                <a:schemeClr val="dk1"/>
              </a:solidFill>
              <a:latin typeface="Calibri"/>
              <a:ea typeface="Calibri"/>
              <a:cs typeface="Calibri"/>
              <a:sym typeface="Calibri"/>
            </a:endParaRPr>
          </a:p>
          <a:p>
            <a:pPr>
              <a:buClr>
                <a:schemeClr val="dk1"/>
              </a:buClr>
              <a:buSzPts val="1200"/>
            </a:pPr>
            <a:r>
              <a:rPr lang="en-US" sz="1500" b="1">
                <a:solidFill>
                  <a:srgbClr val="E00132"/>
                </a:solidFill>
                <a:latin typeface="Calibri"/>
                <a:ea typeface="Calibri"/>
                <a:cs typeface="Calibri"/>
                <a:sym typeface="Calibri"/>
              </a:rPr>
              <a:t>Patient engagement - </a:t>
            </a:r>
            <a:r>
              <a:rPr lang="en-US" sz="1500">
                <a:solidFill>
                  <a:schemeClr val="dk1"/>
                </a:solidFill>
                <a:latin typeface="Calibri"/>
                <a:ea typeface="Calibri"/>
                <a:cs typeface="Calibri"/>
                <a:sym typeface="Calibri"/>
              </a:rPr>
              <a:t>CAHPS survey for clinicians and groups</a:t>
            </a:r>
            <a:endParaRPr sz="1500">
              <a:solidFill>
                <a:schemeClr val="dk1"/>
              </a:solidFill>
              <a:latin typeface="Calibri"/>
              <a:ea typeface="Calibri"/>
              <a:cs typeface="Calibri"/>
              <a:sym typeface="Calibri"/>
            </a:endParaRPr>
          </a:p>
          <a:p>
            <a:pPr>
              <a:buClr>
                <a:schemeClr val="dk1"/>
              </a:buClr>
              <a:buSzPts val="1200"/>
            </a:pPr>
            <a:endParaRPr sz="1500">
              <a:solidFill>
                <a:schemeClr val="dk1"/>
              </a:solidFill>
              <a:latin typeface="Calibri"/>
              <a:ea typeface="Calibri"/>
              <a:cs typeface="Calibri"/>
              <a:sym typeface="Calibri"/>
            </a:endParaRPr>
          </a:p>
          <a:p>
            <a:pPr>
              <a:buClr>
                <a:schemeClr val="dk1"/>
              </a:buClr>
              <a:buSzPts val="1200"/>
            </a:pPr>
            <a:r>
              <a:rPr lang="en-US" sz="1500" b="1">
                <a:solidFill>
                  <a:srgbClr val="376877"/>
                </a:solidFill>
                <a:latin typeface="Calibri"/>
                <a:ea typeface="Calibri"/>
                <a:cs typeface="Calibri"/>
                <a:sym typeface="Calibri"/>
              </a:rPr>
              <a:t>Utilization that drives total cost of care - </a:t>
            </a:r>
            <a:r>
              <a:rPr lang="en-US" sz="1500">
                <a:solidFill>
                  <a:schemeClr val="dk1"/>
                </a:solidFill>
                <a:latin typeface="Calibri"/>
                <a:ea typeface="Calibri"/>
                <a:cs typeface="Calibri"/>
                <a:sym typeface="Calibri"/>
              </a:rPr>
              <a:t>Inpatient hospitalizations and ED visits for Medicare FFS beneficiaries</a:t>
            </a:r>
            <a:endParaRPr sz="1500">
              <a:solidFill>
                <a:schemeClr val="dk1"/>
              </a:solidFill>
              <a:latin typeface="Calibri"/>
              <a:ea typeface="Calibri"/>
              <a:cs typeface="Calibri"/>
              <a:sym typeface="Calibri"/>
            </a:endParaRPr>
          </a:p>
          <a:p>
            <a:pPr>
              <a:buClr>
                <a:schemeClr val="dk1"/>
              </a:buClr>
              <a:buSzPts val="1200"/>
            </a:pPr>
            <a:endParaRPr sz="1500">
              <a:solidFill>
                <a:schemeClr val="dk1"/>
              </a:solidFill>
              <a:latin typeface="Calibri"/>
              <a:ea typeface="Calibri"/>
              <a:cs typeface="Calibri"/>
              <a:sym typeface="Calibri"/>
            </a:endParaRPr>
          </a:p>
          <a:p>
            <a:pPr>
              <a:buClr>
                <a:schemeClr val="dk1"/>
              </a:buClr>
              <a:buSzPts val="2000"/>
            </a:pPr>
            <a:r>
              <a:rPr lang="en-US" sz="1500" b="1">
                <a:solidFill>
                  <a:schemeClr val="dk1"/>
                </a:solidFill>
                <a:latin typeface="Calibri"/>
                <a:ea typeface="Calibri"/>
                <a:cs typeface="Calibri"/>
                <a:sym typeface="Calibri"/>
              </a:rPr>
              <a:t>Total Per Capita Cost - </a:t>
            </a:r>
            <a:r>
              <a:rPr lang="en-US" sz="1500">
                <a:solidFill>
                  <a:schemeClr val="dk1"/>
                </a:solidFill>
                <a:latin typeface="Calibri"/>
                <a:ea typeface="Calibri"/>
                <a:cs typeface="Calibri"/>
                <a:sym typeface="Calibri"/>
              </a:rPr>
              <a:t>observed to expected (O/E) ratio of total Medicare costs, for Track 2 &amp; Track 3 practices only. </a:t>
            </a:r>
            <a:endParaRPr sz="1500">
              <a:solidFill>
                <a:srgbClr val="000000"/>
              </a:solidFill>
              <a:latin typeface="Calibri"/>
              <a:ea typeface="Calibri"/>
              <a:cs typeface="Calibri"/>
              <a:sym typeface="Calibri"/>
            </a:endParaRPr>
          </a:p>
        </p:txBody>
      </p:sp>
      <p:pic>
        <p:nvPicPr>
          <p:cNvPr id="240" name="Google Shape;240;p13" descr="https://lh5.googleusercontent.com/48Wu4i7gMjwUkIptY4o-X2wHhc_ivkc1BwTX9FdBxXEmXgUdaDurLQP6zqijO9E8RAfMtSuTeyUlGeR2pyKtpfPuhQL4MnJrchk8dzjQo-fWWMdnXgOAept4X38Hgwp-PTGACbjut3Y"/>
          <p:cNvPicPr preferRelativeResize="0"/>
          <p:nvPr/>
        </p:nvPicPr>
        <p:blipFill rotWithShape="1">
          <a:blip r:embed="rId3">
            <a:alphaModFix/>
          </a:blip>
          <a:srcRect/>
          <a:stretch/>
        </p:blipFill>
        <p:spPr>
          <a:xfrm>
            <a:off x="5460581" y="2451602"/>
            <a:ext cx="3594713" cy="3241875"/>
          </a:xfrm>
          <a:prstGeom prst="rect">
            <a:avLst/>
          </a:prstGeom>
          <a:noFill/>
          <a:ln w="9525" cap="flat" cmpd="sng">
            <a:solidFill>
              <a:srgbClr val="FFFFFF"/>
            </a:solidFill>
            <a:prstDash val="solid"/>
            <a:round/>
            <a:headEnd type="none" w="sm" len="sm"/>
            <a:tailEnd type="none" w="sm" len="sm"/>
          </a:ln>
        </p:spPr>
      </p:pic>
      <p:sp>
        <p:nvSpPr>
          <p:cNvPr id="241" name="Google Shape;241;p13"/>
          <p:cNvSpPr txBox="1"/>
          <p:nvPr/>
        </p:nvSpPr>
        <p:spPr>
          <a:xfrm>
            <a:off x="733781" y="5090625"/>
            <a:ext cx="4726800" cy="484726"/>
          </a:xfrm>
          <a:prstGeom prst="rect">
            <a:avLst/>
          </a:prstGeom>
          <a:noFill/>
          <a:ln>
            <a:noFill/>
          </a:ln>
        </p:spPr>
        <p:txBody>
          <a:bodyPr spcFirstLastPara="1" wrap="square" lIns="68569" tIns="68569" rIns="68569" bIns="68569" anchor="t" anchorCtr="0">
            <a:spAutoFit/>
          </a:bodyPr>
          <a:lstStyle/>
          <a:p>
            <a:pPr>
              <a:buClr>
                <a:srgbClr val="000000"/>
              </a:buClr>
              <a:buSzPts val="1500"/>
            </a:pPr>
            <a:r>
              <a:rPr lang="en-US" sz="1125" b="1">
                <a:solidFill>
                  <a:srgbClr val="000000"/>
                </a:solidFill>
                <a:latin typeface="Calibri"/>
                <a:ea typeface="Calibri"/>
                <a:cs typeface="Calibri"/>
                <a:sym typeface="Calibri"/>
              </a:rPr>
              <a:t>*For T1 practices: the utilization component makes up 50% of PBIP and there is no TPCC measure</a:t>
            </a:r>
            <a:endParaRPr sz="1125" b="1">
              <a:solidFill>
                <a:srgbClr val="00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F2AFC2-2B44-4555-9D6E-74048B3EDEEE}"/>
              </a:ext>
            </a:extLst>
          </p:cNvPr>
          <p:cNvSpPr>
            <a:spLocks noGrp="1"/>
          </p:cNvSpPr>
          <p:nvPr>
            <p:ph type="title"/>
          </p:nvPr>
        </p:nvSpPr>
        <p:spPr/>
        <p:txBody>
          <a:bodyPr/>
          <a:lstStyle/>
          <a:p>
            <a:r>
              <a:rPr lang="en-US" dirty="0"/>
              <a:t>Virtual meeting- housekeeping</a:t>
            </a:r>
          </a:p>
        </p:txBody>
      </p:sp>
      <p:sp>
        <p:nvSpPr>
          <p:cNvPr id="3" name="Content Placeholder 2">
            <a:extLst>
              <a:ext uri="{FF2B5EF4-FFF2-40B4-BE49-F238E27FC236}">
                <a16:creationId xmlns:a16="http://schemas.microsoft.com/office/drawing/2014/main" id="{F4F9C617-E936-4FBA-B1F8-8735513ED1CB}"/>
              </a:ext>
            </a:extLst>
          </p:cNvPr>
          <p:cNvSpPr>
            <a:spLocks noGrp="1"/>
          </p:cNvSpPr>
          <p:nvPr>
            <p:ph sz="half" idx="1"/>
          </p:nvPr>
        </p:nvSpPr>
        <p:spPr>
          <a:xfrm>
            <a:off x="581192" y="2228002"/>
            <a:ext cx="8210383" cy="3633047"/>
          </a:xfrm>
        </p:spPr>
        <p:txBody>
          <a:bodyPr/>
          <a:lstStyle/>
          <a:p>
            <a:pPr marL="310896" marR="0">
              <a:spcBef>
                <a:spcPts val="432"/>
              </a:spcBef>
            </a:pPr>
            <a:r>
              <a:rPr lang="en-US" sz="1800" dirty="0">
                <a:effectLst/>
                <a:ea typeface="Calibri" panose="020F0502020204030204" pitchFamily="34" charset="0"/>
              </a:rPr>
              <a:t>Public- please send your name, email contact, and organization affiliation (if       applicable) to </a:t>
            </a:r>
            <a:r>
              <a:rPr lang="en-US" sz="1800" dirty="0">
                <a:effectLst/>
                <a:ea typeface="Calibri" panose="020F0502020204030204" pitchFamily="34" charset="0"/>
                <a:hlinkClick r:id="rId2"/>
              </a:rPr>
              <a:t>stephanie.hartos@delaware</a:t>
            </a:r>
            <a:r>
              <a:rPr lang="en-US" sz="1800" dirty="0">
                <a:ea typeface="Calibri" panose="020F0502020204030204" pitchFamily="34" charset="0"/>
                <a:hlinkClick r:id="rId2"/>
              </a:rPr>
              <a:t>.gov</a:t>
            </a:r>
            <a:r>
              <a:rPr lang="en-US" sz="1800" dirty="0">
                <a:ea typeface="Calibri" panose="020F0502020204030204" pitchFamily="34" charset="0"/>
              </a:rPr>
              <a:t> or write in the meeting chat box.</a:t>
            </a:r>
          </a:p>
          <a:p>
            <a:pPr marL="4896" marR="0" indent="0">
              <a:spcBef>
                <a:spcPts val="432"/>
              </a:spcBef>
              <a:buNone/>
            </a:pPr>
            <a:endParaRPr lang="en-US" sz="1800" dirty="0">
              <a:effectLst/>
              <a:ea typeface="Calibri" panose="020F0502020204030204" pitchFamily="34" charset="0"/>
            </a:endParaRPr>
          </a:p>
          <a:p>
            <a:pPr marL="310896" marR="0">
              <a:spcBef>
                <a:spcPts val="432"/>
              </a:spcBef>
            </a:pPr>
            <a:r>
              <a:rPr lang="en-US" sz="1800" dirty="0">
                <a:effectLst/>
                <a:ea typeface="Calibri" panose="020F0502020204030204" pitchFamily="34" charset="0"/>
              </a:rPr>
              <a:t>Please keep your computer/phone on mute unless you are making a comment, and if you are not on visual, please identify yourself as well.</a:t>
            </a:r>
          </a:p>
          <a:p>
            <a:pPr marL="4896" marR="0" indent="0">
              <a:spcBef>
                <a:spcPts val="432"/>
              </a:spcBef>
              <a:buNone/>
            </a:pPr>
            <a:endParaRPr lang="en-US" sz="1800" dirty="0">
              <a:effectLst/>
              <a:ea typeface="Calibri" panose="020F0502020204030204" pitchFamily="34" charset="0"/>
            </a:endParaRPr>
          </a:p>
          <a:p>
            <a:pPr marL="310896" marR="0">
              <a:spcBef>
                <a:spcPts val="432"/>
              </a:spcBef>
            </a:pPr>
            <a:r>
              <a:rPr lang="en-US" sz="1800" dirty="0"/>
              <a:t>This meeting will be recorded for minutes</a:t>
            </a:r>
          </a:p>
          <a:p>
            <a:pPr marL="0" indent="0">
              <a:buNone/>
            </a:pPr>
            <a:endParaRPr lang="en-US" dirty="0"/>
          </a:p>
        </p:txBody>
      </p:sp>
    </p:spTree>
    <p:extLst>
      <p:ext uri="{BB962C8B-B14F-4D97-AF65-F5344CB8AC3E}">
        <p14:creationId xmlns:p14="http://schemas.microsoft.com/office/powerpoint/2010/main" val="38812362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474c132e91_0_342"/>
          <p:cNvSpPr/>
          <p:nvPr/>
        </p:nvSpPr>
        <p:spPr>
          <a:xfrm>
            <a:off x="6119600" y="5246175"/>
            <a:ext cx="2457900" cy="53865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48" name="Google Shape;248;g1474c132e91_0_342"/>
          <p:cNvSpPr/>
          <p:nvPr/>
        </p:nvSpPr>
        <p:spPr>
          <a:xfrm>
            <a:off x="268950" y="5365219"/>
            <a:ext cx="1485675" cy="53797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249" name="Google Shape;249;g1474c132e91_0_342"/>
          <p:cNvSpPr txBox="1">
            <a:spLocks noGrp="1"/>
          </p:cNvSpPr>
          <p:nvPr>
            <p:ph type="title"/>
          </p:nvPr>
        </p:nvSpPr>
        <p:spPr>
          <a:xfrm>
            <a:off x="642671" y="780020"/>
            <a:ext cx="7886700" cy="746100"/>
          </a:xfrm>
          <a:prstGeom prst="rect">
            <a:avLst/>
          </a:prstGeom>
          <a:noFill/>
          <a:ln>
            <a:noFill/>
          </a:ln>
        </p:spPr>
        <p:txBody>
          <a:bodyPr spcFirstLastPara="1" wrap="square" lIns="68569" tIns="34275" rIns="68569" bIns="34275" anchor="ctr" anchorCtr="0">
            <a:noAutofit/>
          </a:bodyPr>
          <a:lstStyle/>
          <a:p>
            <a:r>
              <a:rPr lang="en-US" sz="3300"/>
              <a:t>Overview of Tracks</a:t>
            </a:r>
            <a:endParaRPr sz="3300"/>
          </a:p>
        </p:txBody>
      </p:sp>
      <p:sp>
        <p:nvSpPr>
          <p:cNvPr id="250" name="Google Shape;250;g1474c132e91_0_342"/>
          <p:cNvSpPr/>
          <p:nvPr/>
        </p:nvSpPr>
        <p:spPr>
          <a:xfrm>
            <a:off x="6018506" y="5226169"/>
            <a:ext cx="1837575" cy="659250"/>
          </a:xfrm>
          <a:prstGeom prst="rect">
            <a:avLst/>
          </a:prstGeom>
          <a:solidFill>
            <a:srgbClr val="FFFFFF"/>
          </a:solidFill>
          <a:ln>
            <a:noFill/>
          </a:ln>
        </p:spPr>
        <p:txBody>
          <a:bodyPr spcFirstLastPara="1" wrap="square" lIns="68569" tIns="68569" rIns="68569" bIns="68569" anchor="ctr" anchorCtr="0">
            <a:noAutofit/>
          </a:bodyPr>
          <a:lstStyle/>
          <a:p>
            <a:endParaRPr sz="1200"/>
          </a:p>
        </p:txBody>
      </p:sp>
      <p:sp>
        <p:nvSpPr>
          <p:cNvPr id="251" name="Google Shape;251;g1474c132e91_0_342"/>
          <p:cNvSpPr/>
          <p:nvPr/>
        </p:nvSpPr>
        <p:spPr>
          <a:xfrm>
            <a:off x="580351" y="2105681"/>
            <a:ext cx="4205925" cy="1098675"/>
          </a:xfrm>
          <a:prstGeom prst="homePlate">
            <a:avLst>
              <a:gd name="adj" fmla="val 50000"/>
            </a:avLst>
          </a:prstGeom>
          <a:solidFill>
            <a:srgbClr val="005596"/>
          </a:solidFill>
          <a:ln>
            <a:noFill/>
          </a:ln>
        </p:spPr>
        <p:txBody>
          <a:bodyPr spcFirstLastPara="1" wrap="square" lIns="68569" tIns="68569" rIns="68569" bIns="68569" anchor="ctr" anchorCtr="0">
            <a:noAutofit/>
          </a:bodyPr>
          <a:lstStyle/>
          <a:p>
            <a:r>
              <a:rPr lang="en-US" sz="1875" b="1">
                <a:solidFill>
                  <a:srgbClr val="FFFFFF"/>
                </a:solidFill>
                <a:latin typeface="Calibri"/>
                <a:ea typeface="Calibri"/>
                <a:cs typeface="Calibri"/>
                <a:sym typeface="Calibri"/>
              </a:rPr>
              <a:t>Standard</a:t>
            </a:r>
            <a:endParaRPr sz="1875" b="1">
              <a:solidFill>
                <a:srgbClr val="FFFFFF"/>
              </a:solidFill>
              <a:latin typeface="Calibri"/>
              <a:ea typeface="Calibri"/>
              <a:cs typeface="Calibri"/>
              <a:sym typeface="Calibri"/>
            </a:endParaRPr>
          </a:p>
          <a:p>
            <a:pPr>
              <a:lnSpc>
                <a:spcPct val="115000"/>
              </a:lnSpc>
            </a:pPr>
            <a:r>
              <a:rPr lang="en-US" sz="1200">
                <a:solidFill>
                  <a:srgbClr val="FFFFFF"/>
                </a:solidFill>
                <a:latin typeface="Roboto"/>
                <a:ea typeface="Roboto"/>
                <a:cs typeface="Roboto"/>
                <a:sym typeface="Roboto"/>
              </a:rPr>
              <a:t>Implementation of advanced primary care functions including expanded hours, risk stratification, care management and behavioral health integration</a:t>
            </a:r>
            <a:endParaRPr sz="1200" b="1">
              <a:solidFill>
                <a:srgbClr val="FFFFFF"/>
              </a:solidFill>
              <a:latin typeface="Calibri"/>
              <a:ea typeface="Calibri"/>
              <a:cs typeface="Calibri"/>
              <a:sym typeface="Calibri"/>
            </a:endParaRPr>
          </a:p>
        </p:txBody>
      </p:sp>
      <p:sp>
        <p:nvSpPr>
          <p:cNvPr id="252" name="Google Shape;252;g1474c132e91_0_342"/>
          <p:cNvSpPr/>
          <p:nvPr/>
        </p:nvSpPr>
        <p:spPr>
          <a:xfrm>
            <a:off x="570938" y="3428456"/>
            <a:ext cx="4812075" cy="1098675"/>
          </a:xfrm>
          <a:prstGeom prst="homePlate">
            <a:avLst>
              <a:gd name="adj" fmla="val 50000"/>
            </a:avLst>
          </a:prstGeom>
          <a:solidFill>
            <a:srgbClr val="005596"/>
          </a:solidFill>
          <a:ln>
            <a:noFill/>
          </a:ln>
        </p:spPr>
        <p:txBody>
          <a:bodyPr spcFirstLastPara="1" wrap="square" lIns="68569" tIns="68569" rIns="68569" bIns="68569" anchor="ctr" anchorCtr="0">
            <a:noAutofit/>
          </a:bodyPr>
          <a:lstStyle/>
          <a:p>
            <a:r>
              <a:rPr lang="en-US" sz="1875" b="1">
                <a:solidFill>
                  <a:srgbClr val="FFFFFF"/>
                </a:solidFill>
                <a:latin typeface="Calibri"/>
                <a:ea typeface="Calibri"/>
                <a:cs typeface="Calibri"/>
                <a:sym typeface="Calibri"/>
              </a:rPr>
              <a:t>Advanced</a:t>
            </a:r>
            <a:endParaRPr sz="1875" b="1">
              <a:solidFill>
                <a:srgbClr val="FFFFFF"/>
              </a:solidFill>
              <a:latin typeface="Calibri"/>
              <a:ea typeface="Calibri"/>
              <a:cs typeface="Calibri"/>
              <a:sym typeface="Calibri"/>
            </a:endParaRPr>
          </a:p>
          <a:p>
            <a:pPr>
              <a:lnSpc>
                <a:spcPct val="115000"/>
              </a:lnSpc>
            </a:pPr>
            <a:r>
              <a:rPr lang="en-US" sz="1200">
                <a:solidFill>
                  <a:srgbClr val="FFFFFF"/>
                </a:solidFill>
                <a:latin typeface="Roboto"/>
                <a:ea typeface="Roboto"/>
                <a:cs typeface="Roboto"/>
                <a:sym typeface="Roboto"/>
              </a:rPr>
              <a:t>Track 1 requirements + addition of offering of alternative care (e.g., telehealth) social needs screening and linkages, comprehensive medication management, and advance care planning</a:t>
            </a:r>
            <a:endParaRPr sz="1200">
              <a:solidFill>
                <a:srgbClr val="FFFFFF"/>
              </a:solidFill>
              <a:latin typeface="Roboto"/>
              <a:ea typeface="Roboto"/>
              <a:cs typeface="Roboto"/>
              <a:sym typeface="Roboto"/>
            </a:endParaRPr>
          </a:p>
        </p:txBody>
      </p:sp>
      <p:sp>
        <p:nvSpPr>
          <p:cNvPr id="253" name="Google Shape;253;g1474c132e91_0_342"/>
          <p:cNvSpPr/>
          <p:nvPr/>
        </p:nvSpPr>
        <p:spPr>
          <a:xfrm>
            <a:off x="570938" y="4751231"/>
            <a:ext cx="5332950" cy="1098675"/>
          </a:xfrm>
          <a:prstGeom prst="homePlate">
            <a:avLst>
              <a:gd name="adj" fmla="val 50000"/>
            </a:avLst>
          </a:prstGeom>
          <a:solidFill>
            <a:srgbClr val="005596"/>
          </a:solidFill>
          <a:ln>
            <a:noFill/>
          </a:ln>
        </p:spPr>
        <p:txBody>
          <a:bodyPr spcFirstLastPara="1" wrap="square" lIns="68569" tIns="68569" rIns="68569" bIns="68569" anchor="ctr" anchorCtr="0">
            <a:noAutofit/>
          </a:bodyPr>
          <a:lstStyle/>
          <a:p>
            <a:r>
              <a:rPr lang="en-US" sz="1875" b="1">
                <a:solidFill>
                  <a:srgbClr val="FFFFFF"/>
                </a:solidFill>
                <a:latin typeface="Calibri"/>
                <a:ea typeface="Calibri"/>
                <a:cs typeface="Calibri"/>
                <a:sym typeface="Calibri"/>
              </a:rPr>
              <a:t>Advanced with Upside &amp; Downside Risk</a:t>
            </a:r>
            <a:endParaRPr sz="1875" b="1">
              <a:solidFill>
                <a:srgbClr val="FFFFFF"/>
              </a:solidFill>
              <a:latin typeface="Calibri"/>
              <a:ea typeface="Calibri"/>
              <a:cs typeface="Calibri"/>
              <a:sym typeface="Calibri"/>
            </a:endParaRPr>
          </a:p>
          <a:p>
            <a:pPr>
              <a:lnSpc>
                <a:spcPct val="115000"/>
              </a:lnSpc>
            </a:pPr>
            <a:r>
              <a:rPr lang="en-US" sz="1238">
                <a:solidFill>
                  <a:srgbClr val="FFFFFF"/>
                </a:solidFill>
                <a:latin typeface="Roboto"/>
                <a:ea typeface="Roboto"/>
                <a:cs typeface="Roboto"/>
                <a:sym typeface="Roboto"/>
              </a:rPr>
              <a:t>Track 2 requirements + collection of demographics data, prioritizing health related social needs, &amp; expanded alternative care </a:t>
            </a:r>
            <a:r>
              <a:rPr lang="en-US" sz="1238">
                <a:solidFill>
                  <a:srgbClr val="FFFFFF"/>
                </a:solidFill>
                <a:latin typeface="Roboto"/>
                <a:ea typeface="Roboto"/>
                <a:cs typeface="Roboto"/>
                <a:sym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requirements</a:t>
            </a:r>
            <a:endParaRPr sz="1313">
              <a:solidFill>
                <a:srgbClr val="FFFFFF"/>
              </a:solidFill>
              <a:latin typeface="Roboto"/>
              <a:ea typeface="Roboto"/>
              <a:cs typeface="Roboto"/>
              <a:sym typeface="Roboto"/>
            </a:endParaRPr>
          </a:p>
        </p:txBody>
      </p:sp>
      <p:sp>
        <p:nvSpPr>
          <p:cNvPr id="254" name="Google Shape;254;g1474c132e91_0_342"/>
          <p:cNvSpPr txBox="1"/>
          <p:nvPr/>
        </p:nvSpPr>
        <p:spPr>
          <a:xfrm rot="-5400000">
            <a:off x="-98363" y="2463322"/>
            <a:ext cx="1089675" cy="392393"/>
          </a:xfrm>
          <a:prstGeom prst="rect">
            <a:avLst/>
          </a:prstGeom>
          <a:noFill/>
          <a:ln>
            <a:noFill/>
          </a:ln>
        </p:spPr>
        <p:txBody>
          <a:bodyPr spcFirstLastPara="1" wrap="square" lIns="68569" tIns="68569" rIns="68569" bIns="68569" anchor="t" anchorCtr="0">
            <a:spAutoFit/>
          </a:bodyPr>
          <a:lstStyle/>
          <a:p>
            <a:pPr algn="ctr"/>
            <a:r>
              <a:rPr lang="en-US" sz="1650" b="1">
                <a:solidFill>
                  <a:srgbClr val="005596"/>
                </a:solidFill>
                <a:latin typeface="Roboto"/>
                <a:ea typeface="Roboto"/>
                <a:cs typeface="Roboto"/>
                <a:sym typeface="Roboto"/>
              </a:rPr>
              <a:t>TRACK 1</a:t>
            </a:r>
            <a:endParaRPr sz="1650" b="1">
              <a:solidFill>
                <a:srgbClr val="005596"/>
              </a:solidFill>
              <a:latin typeface="Roboto"/>
              <a:ea typeface="Roboto"/>
              <a:cs typeface="Roboto"/>
              <a:sym typeface="Roboto"/>
            </a:endParaRPr>
          </a:p>
        </p:txBody>
      </p:sp>
      <p:sp>
        <p:nvSpPr>
          <p:cNvPr id="255" name="Google Shape;255;g1474c132e91_0_342"/>
          <p:cNvSpPr txBox="1"/>
          <p:nvPr/>
        </p:nvSpPr>
        <p:spPr>
          <a:xfrm rot="-5400000">
            <a:off x="-98363" y="3781597"/>
            <a:ext cx="1089675" cy="392393"/>
          </a:xfrm>
          <a:prstGeom prst="rect">
            <a:avLst/>
          </a:prstGeom>
          <a:noFill/>
          <a:ln>
            <a:noFill/>
          </a:ln>
        </p:spPr>
        <p:txBody>
          <a:bodyPr spcFirstLastPara="1" wrap="square" lIns="68569" tIns="68569" rIns="68569" bIns="68569" anchor="t" anchorCtr="0">
            <a:spAutoFit/>
          </a:bodyPr>
          <a:lstStyle/>
          <a:p>
            <a:pPr algn="ctr"/>
            <a:r>
              <a:rPr lang="en-US" sz="1650" b="1">
                <a:solidFill>
                  <a:srgbClr val="005596"/>
                </a:solidFill>
                <a:latin typeface="Roboto"/>
                <a:ea typeface="Roboto"/>
                <a:cs typeface="Roboto"/>
                <a:sym typeface="Roboto"/>
              </a:rPr>
              <a:t>TRACK 2</a:t>
            </a:r>
            <a:endParaRPr sz="1650" b="1">
              <a:solidFill>
                <a:srgbClr val="005596"/>
              </a:solidFill>
              <a:latin typeface="Roboto"/>
              <a:ea typeface="Roboto"/>
              <a:cs typeface="Roboto"/>
              <a:sym typeface="Roboto"/>
            </a:endParaRPr>
          </a:p>
        </p:txBody>
      </p:sp>
      <p:sp>
        <p:nvSpPr>
          <p:cNvPr id="256" name="Google Shape;256;g1474c132e91_0_342"/>
          <p:cNvSpPr txBox="1"/>
          <p:nvPr/>
        </p:nvSpPr>
        <p:spPr>
          <a:xfrm rot="-5400000">
            <a:off x="-98363" y="5099872"/>
            <a:ext cx="1089675" cy="392393"/>
          </a:xfrm>
          <a:prstGeom prst="rect">
            <a:avLst/>
          </a:prstGeom>
          <a:noFill/>
          <a:ln>
            <a:noFill/>
          </a:ln>
        </p:spPr>
        <p:txBody>
          <a:bodyPr spcFirstLastPara="1" wrap="square" lIns="68569" tIns="68569" rIns="68569" bIns="68569" anchor="t" anchorCtr="0">
            <a:spAutoFit/>
          </a:bodyPr>
          <a:lstStyle/>
          <a:p>
            <a:pPr algn="ctr"/>
            <a:r>
              <a:rPr lang="en-US" sz="1650" b="1">
                <a:solidFill>
                  <a:srgbClr val="005596"/>
                </a:solidFill>
                <a:latin typeface="Roboto"/>
                <a:ea typeface="Roboto"/>
                <a:cs typeface="Roboto"/>
                <a:sym typeface="Roboto"/>
              </a:rPr>
              <a:t>TRACK 3</a:t>
            </a:r>
            <a:endParaRPr sz="1650" b="1">
              <a:solidFill>
                <a:srgbClr val="005596"/>
              </a:solidFill>
              <a:latin typeface="Roboto"/>
              <a:ea typeface="Roboto"/>
              <a:cs typeface="Roboto"/>
              <a:sym typeface="Roboto"/>
            </a:endParaRPr>
          </a:p>
        </p:txBody>
      </p:sp>
      <p:sp>
        <p:nvSpPr>
          <p:cNvPr id="257" name="Google Shape;257;g1474c132e91_0_342"/>
          <p:cNvSpPr txBox="1"/>
          <p:nvPr/>
        </p:nvSpPr>
        <p:spPr>
          <a:xfrm>
            <a:off x="6287963" y="2004582"/>
            <a:ext cx="1787850" cy="346226"/>
          </a:xfrm>
          <a:prstGeom prst="rect">
            <a:avLst/>
          </a:prstGeom>
          <a:noFill/>
          <a:ln>
            <a:noFill/>
          </a:ln>
        </p:spPr>
        <p:txBody>
          <a:bodyPr spcFirstLastPara="1" wrap="square" lIns="68569" tIns="68569" rIns="68569" bIns="68569" anchor="t" anchorCtr="0">
            <a:spAutoFit/>
          </a:bodyPr>
          <a:lstStyle/>
          <a:p>
            <a:pPr algn="ctr"/>
            <a:r>
              <a:rPr lang="en-US" sz="1350" b="1"/>
              <a:t>Payments</a:t>
            </a:r>
            <a:endParaRPr sz="1350" b="1"/>
          </a:p>
        </p:txBody>
      </p:sp>
      <p:cxnSp>
        <p:nvCxnSpPr>
          <p:cNvPr id="258" name="Google Shape;258;g1474c132e91_0_342"/>
          <p:cNvCxnSpPr/>
          <p:nvPr/>
        </p:nvCxnSpPr>
        <p:spPr>
          <a:xfrm>
            <a:off x="6293963" y="2286638"/>
            <a:ext cx="1813725" cy="9675"/>
          </a:xfrm>
          <a:prstGeom prst="straightConnector1">
            <a:avLst/>
          </a:prstGeom>
          <a:noFill/>
          <a:ln w="9525" cap="flat" cmpd="sng">
            <a:solidFill>
              <a:srgbClr val="00B0F0"/>
            </a:solidFill>
            <a:prstDash val="solid"/>
            <a:round/>
            <a:headEnd type="none" w="med" len="med"/>
            <a:tailEnd type="none" w="med" len="med"/>
          </a:ln>
        </p:spPr>
      </p:cxnSp>
      <p:sp>
        <p:nvSpPr>
          <p:cNvPr id="259" name="Google Shape;259;g1474c132e91_0_342"/>
          <p:cNvSpPr/>
          <p:nvPr/>
        </p:nvSpPr>
        <p:spPr>
          <a:xfrm>
            <a:off x="6018506" y="2366794"/>
            <a:ext cx="2939400" cy="814050"/>
          </a:xfrm>
          <a:prstGeom prst="rect">
            <a:avLst/>
          </a:prstGeom>
          <a:noFill/>
          <a:ln>
            <a:noFill/>
          </a:ln>
        </p:spPr>
        <p:txBody>
          <a:bodyPr spcFirstLastPara="1" wrap="square" lIns="68569" tIns="68569" rIns="68569" bIns="68569" anchor="t" anchorCtr="0">
            <a:noAutofit/>
          </a:bodyPr>
          <a:lstStyle/>
          <a:p>
            <a:pPr marL="342900" indent="-233363">
              <a:lnSpc>
                <a:spcPct val="115000"/>
              </a:lnSpc>
              <a:buClr>
                <a:srgbClr val="000000"/>
              </a:buClr>
              <a:buSzPts val="1300"/>
              <a:buFont typeface="Roboto"/>
              <a:buChar char="●"/>
            </a:pPr>
            <a:r>
              <a:rPr lang="en-US" sz="975">
                <a:latin typeface="Roboto"/>
                <a:ea typeface="Roboto"/>
                <a:cs typeface="Roboto"/>
                <a:sym typeface="Roboto"/>
              </a:rPr>
              <a:t>Care Management Fee (</a:t>
            </a:r>
            <a:r>
              <a:rPr lang="en-US" sz="975">
                <a:solidFill>
                  <a:srgbClr val="000000"/>
                </a:solidFill>
                <a:latin typeface="Roboto"/>
                <a:ea typeface="Roboto"/>
                <a:cs typeface="Roboto"/>
                <a:sym typeface="Roboto"/>
              </a:rPr>
              <a:t>CMF)</a:t>
            </a:r>
            <a:endParaRPr sz="975">
              <a:solidFill>
                <a:srgbClr val="000000"/>
              </a:solidFill>
              <a:latin typeface="Roboto"/>
              <a:ea typeface="Roboto"/>
              <a:cs typeface="Roboto"/>
              <a:sym typeface="Roboto"/>
            </a:endParaRPr>
          </a:p>
          <a:p>
            <a:pPr marL="342900" indent="-233363">
              <a:lnSpc>
                <a:spcPct val="115000"/>
              </a:lnSpc>
              <a:buClr>
                <a:srgbClr val="000000"/>
              </a:buClr>
              <a:buSzPts val="1300"/>
              <a:buFont typeface="Roboto"/>
              <a:buChar char="●"/>
            </a:pPr>
            <a:r>
              <a:rPr lang="en-US" sz="975">
                <a:latin typeface="Roboto"/>
                <a:ea typeface="Roboto"/>
                <a:cs typeface="Roboto"/>
                <a:sym typeface="Roboto"/>
              </a:rPr>
              <a:t>Performance-Based Incentive Payment (</a:t>
            </a:r>
            <a:r>
              <a:rPr lang="en-US" sz="975">
                <a:solidFill>
                  <a:srgbClr val="000000"/>
                </a:solidFill>
                <a:latin typeface="Roboto"/>
                <a:ea typeface="Roboto"/>
                <a:cs typeface="Roboto"/>
                <a:sym typeface="Roboto"/>
              </a:rPr>
              <a:t>PBIP)</a:t>
            </a:r>
            <a:endParaRPr sz="975">
              <a:solidFill>
                <a:srgbClr val="000000"/>
              </a:solidFill>
              <a:latin typeface="Roboto"/>
              <a:ea typeface="Roboto"/>
              <a:cs typeface="Roboto"/>
              <a:sym typeface="Roboto"/>
            </a:endParaRPr>
          </a:p>
          <a:p>
            <a:pPr marL="342900" indent="-233363">
              <a:lnSpc>
                <a:spcPct val="115000"/>
              </a:lnSpc>
              <a:buClr>
                <a:srgbClr val="000000"/>
              </a:buClr>
              <a:buSzPts val="1300"/>
              <a:buFont typeface="Roboto"/>
              <a:buChar char="●"/>
            </a:pPr>
            <a:r>
              <a:rPr lang="en-US" sz="975">
                <a:solidFill>
                  <a:srgbClr val="000000"/>
                </a:solidFill>
                <a:latin typeface="Roboto"/>
                <a:ea typeface="Roboto"/>
                <a:cs typeface="Roboto"/>
                <a:sym typeface="Roboto"/>
              </a:rPr>
              <a:t>Standard FFS billing</a:t>
            </a:r>
            <a:endParaRPr sz="975">
              <a:solidFill>
                <a:srgbClr val="000000"/>
              </a:solidFill>
              <a:latin typeface="Roboto"/>
              <a:ea typeface="Roboto"/>
              <a:cs typeface="Roboto"/>
              <a:sym typeface="Roboto"/>
            </a:endParaRPr>
          </a:p>
          <a:p>
            <a:pPr marL="342900" indent="-233363">
              <a:lnSpc>
                <a:spcPct val="115000"/>
              </a:lnSpc>
              <a:buClr>
                <a:srgbClr val="000000"/>
              </a:buClr>
              <a:buSzPts val="1300"/>
              <a:buFont typeface="Roboto"/>
              <a:buChar char="●"/>
            </a:pPr>
            <a:r>
              <a:rPr lang="en-US" sz="975">
                <a:latin typeface="Roboto"/>
                <a:ea typeface="Roboto"/>
                <a:cs typeface="Roboto"/>
                <a:sym typeface="Roboto"/>
              </a:rPr>
              <a:t>Health Equity Advancement Resource and Transformation (</a:t>
            </a:r>
            <a:r>
              <a:rPr lang="en-US" sz="975">
                <a:solidFill>
                  <a:srgbClr val="000000"/>
                </a:solidFill>
                <a:latin typeface="Roboto"/>
                <a:ea typeface="Roboto"/>
                <a:cs typeface="Roboto"/>
                <a:sym typeface="Roboto"/>
              </a:rPr>
              <a:t>HEART) (if applicable)</a:t>
            </a:r>
            <a:endParaRPr sz="975">
              <a:solidFill>
                <a:srgbClr val="000000"/>
              </a:solidFill>
              <a:latin typeface="Roboto"/>
              <a:ea typeface="Roboto"/>
              <a:cs typeface="Roboto"/>
              <a:sym typeface="Roboto"/>
            </a:endParaRPr>
          </a:p>
        </p:txBody>
      </p:sp>
      <p:sp>
        <p:nvSpPr>
          <p:cNvPr id="260" name="Google Shape;260;g1474c132e91_0_342"/>
          <p:cNvSpPr/>
          <p:nvPr/>
        </p:nvSpPr>
        <p:spPr>
          <a:xfrm>
            <a:off x="6018506" y="3659306"/>
            <a:ext cx="2684475" cy="979875"/>
          </a:xfrm>
          <a:prstGeom prst="rect">
            <a:avLst/>
          </a:prstGeom>
          <a:noFill/>
          <a:ln>
            <a:noFill/>
          </a:ln>
        </p:spPr>
        <p:txBody>
          <a:bodyPr spcFirstLastPara="1" wrap="square" lIns="68569" tIns="68569" rIns="68569" bIns="68569" anchor="t" anchorCtr="0">
            <a:noAutofit/>
          </a:bodyPr>
          <a:lstStyle/>
          <a:p>
            <a:pPr marL="342900" indent="-233363">
              <a:lnSpc>
                <a:spcPct val="115000"/>
              </a:lnSpc>
              <a:buClr>
                <a:srgbClr val="000000"/>
              </a:buClr>
              <a:buSzPts val="1300"/>
              <a:buFont typeface="Roboto"/>
              <a:buChar char="●"/>
            </a:pPr>
            <a:r>
              <a:rPr lang="en-US" sz="975">
                <a:solidFill>
                  <a:srgbClr val="000000"/>
                </a:solidFill>
                <a:latin typeface="Roboto"/>
                <a:ea typeface="Roboto"/>
                <a:cs typeface="Roboto"/>
                <a:sym typeface="Roboto"/>
              </a:rPr>
              <a:t>CMF</a:t>
            </a:r>
            <a:endParaRPr sz="975">
              <a:solidFill>
                <a:srgbClr val="000000"/>
              </a:solidFill>
              <a:latin typeface="Roboto"/>
              <a:ea typeface="Roboto"/>
              <a:cs typeface="Roboto"/>
              <a:sym typeface="Roboto"/>
            </a:endParaRPr>
          </a:p>
          <a:p>
            <a:pPr marL="342900" indent="-233363">
              <a:lnSpc>
                <a:spcPct val="115000"/>
              </a:lnSpc>
              <a:buClr>
                <a:srgbClr val="000000"/>
              </a:buClr>
              <a:buSzPts val="1300"/>
              <a:buFont typeface="Roboto"/>
              <a:buChar char="●"/>
            </a:pPr>
            <a:r>
              <a:rPr lang="en-US" sz="975">
                <a:solidFill>
                  <a:srgbClr val="000000"/>
                </a:solidFill>
                <a:latin typeface="Roboto"/>
                <a:ea typeface="Roboto"/>
                <a:cs typeface="Roboto"/>
                <a:sym typeface="Roboto"/>
              </a:rPr>
              <a:t>PBIP</a:t>
            </a:r>
            <a:endParaRPr sz="975">
              <a:solidFill>
                <a:srgbClr val="000000"/>
              </a:solidFill>
              <a:latin typeface="Roboto"/>
              <a:ea typeface="Roboto"/>
              <a:cs typeface="Roboto"/>
              <a:sym typeface="Roboto"/>
            </a:endParaRPr>
          </a:p>
          <a:p>
            <a:pPr marL="342900" indent="-233363">
              <a:lnSpc>
                <a:spcPct val="115000"/>
              </a:lnSpc>
              <a:buClr>
                <a:srgbClr val="000000"/>
              </a:buClr>
              <a:buSzPts val="1300"/>
              <a:buFont typeface="Roboto"/>
              <a:buChar char="●"/>
            </a:pPr>
            <a:r>
              <a:rPr lang="en-US" sz="975">
                <a:solidFill>
                  <a:srgbClr val="000000"/>
                </a:solidFill>
                <a:latin typeface="Roboto"/>
                <a:ea typeface="Roboto"/>
                <a:cs typeface="Roboto"/>
                <a:sym typeface="Roboto"/>
              </a:rPr>
              <a:t>CPCP + FFS billing</a:t>
            </a:r>
            <a:endParaRPr sz="975">
              <a:solidFill>
                <a:srgbClr val="000000"/>
              </a:solidFill>
              <a:latin typeface="Roboto"/>
              <a:ea typeface="Roboto"/>
              <a:cs typeface="Roboto"/>
              <a:sym typeface="Roboto"/>
            </a:endParaRPr>
          </a:p>
          <a:p>
            <a:pPr marL="342900" indent="-233363">
              <a:lnSpc>
                <a:spcPct val="115000"/>
              </a:lnSpc>
              <a:buClr>
                <a:srgbClr val="000000"/>
              </a:buClr>
              <a:buSzPts val="1300"/>
              <a:buFont typeface="Roboto"/>
              <a:buChar char="●"/>
            </a:pPr>
            <a:r>
              <a:rPr lang="en-US" sz="975">
                <a:solidFill>
                  <a:srgbClr val="000000"/>
                </a:solidFill>
                <a:latin typeface="Roboto"/>
                <a:ea typeface="Roboto"/>
                <a:cs typeface="Roboto"/>
                <a:sym typeface="Roboto"/>
              </a:rPr>
              <a:t>HEART (if applicable)</a:t>
            </a:r>
            <a:endParaRPr sz="975">
              <a:solidFill>
                <a:srgbClr val="000000"/>
              </a:solidFill>
              <a:latin typeface="Roboto"/>
              <a:ea typeface="Roboto"/>
              <a:cs typeface="Roboto"/>
              <a:sym typeface="Roboto"/>
            </a:endParaRPr>
          </a:p>
        </p:txBody>
      </p:sp>
      <p:sp>
        <p:nvSpPr>
          <p:cNvPr id="261" name="Google Shape;261;g1474c132e91_0_342"/>
          <p:cNvSpPr/>
          <p:nvPr/>
        </p:nvSpPr>
        <p:spPr>
          <a:xfrm>
            <a:off x="6018638" y="4955624"/>
            <a:ext cx="2684475" cy="1115100"/>
          </a:xfrm>
          <a:prstGeom prst="rect">
            <a:avLst/>
          </a:prstGeom>
          <a:noFill/>
          <a:ln>
            <a:noFill/>
          </a:ln>
        </p:spPr>
        <p:txBody>
          <a:bodyPr spcFirstLastPara="1" wrap="square" lIns="68569" tIns="68569" rIns="68569" bIns="68569" anchor="t" anchorCtr="0">
            <a:noAutofit/>
          </a:bodyPr>
          <a:lstStyle/>
          <a:p>
            <a:pPr marL="342900" indent="-233363">
              <a:lnSpc>
                <a:spcPct val="115000"/>
              </a:lnSpc>
              <a:buClr>
                <a:srgbClr val="000000"/>
              </a:buClr>
              <a:buSzPts val="1300"/>
              <a:buFont typeface="Roboto"/>
              <a:buChar char="●"/>
            </a:pPr>
            <a:r>
              <a:rPr lang="en-US" sz="975">
                <a:solidFill>
                  <a:srgbClr val="000000"/>
                </a:solidFill>
                <a:latin typeface="Roboto"/>
                <a:ea typeface="Roboto"/>
                <a:cs typeface="Roboto"/>
                <a:sym typeface="Roboto"/>
              </a:rPr>
              <a:t>PBP (subject to PBA)</a:t>
            </a:r>
            <a:endParaRPr sz="975">
              <a:solidFill>
                <a:srgbClr val="000000"/>
              </a:solidFill>
              <a:latin typeface="Roboto"/>
              <a:ea typeface="Roboto"/>
              <a:cs typeface="Roboto"/>
              <a:sym typeface="Roboto"/>
            </a:endParaRPr>
          </a:p>
          <a:p>
            <a:pPr marL="342900" indent="-233363">
              <a:lnSpc>
                <a:spcPct val="115000"/>
              </a:lnSpc>
              <a:buClr>
                <a:srgbClr val="000000"/>
              </a:buClr>
              <a:buSzPts val="1300"/>
              <a:buFont typeface="Roboto"/>
              <a:buChar char="●"/>
            </a:pPr>
            <a:r>
              <a:rPr lang="en-US" sz="975">
                <a:solidFill>
                  <a:srgbClr val="000000"/>
                </a:solidFill>
                <a:latin typeface="Roboto"/>
                <a:ea typeface="Roboto"/>
                <a:cs typeface="Roboto"/>
                <a:sym typeface="Roboto"/>
              </a:rPr>
              <a:t>Flat visit fee (subject to PBA)</a:t>
            </a:r>
            <a:endParaRPr sz="975">
              <a:solidFill>
                <a:srgbClr val="000000"/>
              </a:solidFill>
              <a:latin typeface="Roboto"/>
              <a:ea typeface="Roboto"/>
              <a:cs typeface="Roboto"/>
              <a:sym typeface="Roboto"/>
            </a:endParaRPr>
          </a:p>
          <a:p>
            <a:pPr marL="342900" indent="-233363">
              <a:lnSpc>
                <a:spcPct val="115000"/>
              </a:lnSpc>
              <a:buClr>
                <a:srgbClr val="000000"/>
              </a:buClr>
              <a:buSzPts val="1300"/>
              <a:buFont typeface="Roboto"/>
              <a:buChar char="●"/>
            </a:pPr>
            <a:r>
              <a:rPr lang="en-US" sz="975">
                <a:solidFill>
                  <a:srgbClr val="000000"/>
                </a:solidFill>
                <a:latin typeface="Roboto"/>
                <a:ea typeface="Roboto"/>
                <a:cs typeface="Roboto"/>
                <a:sym typeface="Roboto"/>
              </a:rPr>
              <a:t>Performance-Based Adjustment (PBA)</a:t>
            </a:r>
            <a:endParaRPr sz="975">
              <a:solidFill>
                <a:srgbClr val="000000"/>
              </a:solidFill>
              <a:latin typeface="Roboto"/>
              <a:ea typeface="Roboto"/>
              <a:cs typeface="Roboto"/>
              <a:sym typeface="Roboto"/>
            </a:endParaRPr>
          </a:p>
          <a:p>
            <a:pPr marL="342900" indent="-233363">
              <a:lnSpc>
                <a:spcPct val="115000"/>
              </a:lnSpc>
              <a:buClr>
                <a:srgbClr val="000000"/>
              </a:buClr>
              <a:buSzPts val="1300"/>
              <a:buFont typeface="Roboto"/>
              <a:buChar char="●"/>
            </a:pPr>
            <a:r>
              <a:rPr lang="en-US" sz="975">
                <a:solidFill>
                  <a:srgbClr val="000000"/>
                </a:solidFill>
                <a:latin typeface="Roboto"/>
                <a:ea typeface="Roboto"/>
                <a:cs typeface="Roboto"/>
                <a:sym typeface="Roboto"/>
              </a:rPr>
              <a:t>HEART (if applicable)</a:t>
            </a:r>
            <a:endParaRPr sz="975">
              <a:solidFill>
                <a:srgbClr val="000000"/>
              </a:solidFill>
              <a:latin typeface="Roboto"/>
              <a:ea typeface="Roboto"/>
              <a:cs typeface="Roboto"/>
              <a:sym typeface="Roboto"/>
            </a:endParaRPr>
          </a:p>
        </p:txBody>
      </p:sp>
      <p:sp>
        <p:nvSpPr>
          <p:cNvPr id="262" name="Google Shape;262;g1474c132e91_0_342"/>
          <p:cNvSpPr txBox="1">
            <a:spLocks noGrp="1"/>
          </p:cNvSpPr>
          <p:nvPr>
            <p:ph type="sldNum" idx="12"/>
          </p:nvPr>
        </p:nvSpPr>
        <p:spPr>
          <a:xfrm>
            <a:off x="554108" y="5531188"/>
            <a:ext cx="333000" cy="273825"/>
          </a:xfrm>
          <a:prstGeom prst="rect">
            <a:avLst/>
          </a:prstGeom>
        </p:spPr>
        <p:txBody>
          <a:bodyPr spcFirstLastPara="1" wrap="square" lIns="68569" tIns="34275" rIns="68569" bIns="34275" anchor="ctr" anchorCtr="0">
            <a:noAutofit/>
          </a:bodyPr>
          <a:lstStyle/>
          <a:p>
            <a:fld id="{00000000-1234-1234-1234-123412341234}" type="slidenum">
              <a:rPr lang="en-US"/>
              <a:p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148501b34f3_0_0"/>
          <p:cNvSpPr txBox="1">
            <a:spLocks noGrp="1"/>
          </p:cNvSpPr>
          <p:nvPr>
            <p:ph type="title"/>
          </p:nvPr>
        </p:nvSpPr>
        <p:spPr>
          <a:xfrm>
            <a:off x="628650" y="535193"/>
            <a:ext cx="8462700" cy="994275"/>
          </a:xfrm>
          <a:prstGeom prst="rect">
            <a:avLst/>
          </a:prstGeom>
        </p:spPr>
        <p:txBody>
          <a:bodyPr spcFirstLastPara="1" wrap="square" lIns="68569" tIns="34275" rIns="68569" bIns="34275" anchor="ctr" anchorCtr="0">
            <a:normAutofit/>
          </a:bodyPr>
          <a:lstStyle/>
          <a:p>
            <a:r>
              <a:rPr lang="en-US" sz="2550" dirty="0"/>
              <a:t>Track Transition Requirements</a:t>
            </a:r>
            <a:endParaRPr sz="2550" dirty="0"/>
          </a:p>
        </p:txBody>
      </p:sp>
      <p:sp>
        <p:nvSpPr>
          <p:cNvPr id="269" name="Google Shape;269;g148501b34f3_0_0"/>
          <p:cNvSpPr txBox="1">
            <a:spLocks noGrp="1"/>
          </p:cNvSpPr>
          <p:nvPr>
            <p:ph type="body" idx="1"/>
          </p:nvPr>
        </p:nvSpPr>
        <p:spPr>
          <a:xfrm>
            <a:off x="628650" y="2226469"/>
            <a:ext cx="7886700" cy="3263400"/>
          </a:xfrm>
          <a:prstGeom prst="rect">
            <a:avLst/>
          </a:prstGeom>
        </p:spPr>
        <p:txBody>
          <a:bodyPr spcFirstLastPara="1" wrap="square" lIns="68569" tIns="34275" rIns="68569" bIns="34275" anchor="t" anchorCtr="0">
            <a:noAutofit/>
          </a:bodyPr>
          <a:lstStyle/>
          <a:p>
            <a:pPr marL="0" indent="0">
              <a:lnSpc>
                <a:spcPct val="105000"/>
              </a:lnSpc>
              <a:spcBef>
                <a:spcPts val="0"/>
              </a:spcBef>
              <a:buNone/>
            </a:pPr>
            <a:r>
              <a:rPr lang="en-US" sz="2025" dirty="0">
                <a:solidFill>
                  <a:schemeClr val="dk1"/>
                </a:solidFill>
              </a:rPr>
              <a:t>Track 1 to Track 2</a:t>
            </a:r>
          </a:p>
          <a:p>
            <a:pPr indent="-342900">
              <a:lnSpc>
                <a:spcPct val="105000"/>
              </a:lnSpc>
              <a:spcBef>
                <a:spcPts val="0"/>
              </a:spcBef>
              <a:buFont typeface="Wingdings" panose="05000000000000000000" pitchFamily="2" charset="2"/>
              <a:buChar char="v"/>
            </a:pPr>
            <a:r>
              <a:rPr lang="en-US" sz="2025" dirty="0">
                <a:solidFill>
                  <a:schemeClr val="dk1"/>
                </a:solidFill>
              </a:rPr>
              <a:t>Meet all Track 2 requirements</a:t>
            </a:r>
          </a:p>
          <a:p>
            <a:pPr marL="0" indent="0">
              <a:lnSpc>
                <a:spcPct val="105000"/>
              </a:lnSpc>
              <a:spcBef>
                <a:spcPts val="0"/>
              </a:spcBef>
              <a:buNone/>
            </a:pPr>
            <a:r>
              <a:rPr lang="en-US" sz="2025" dirty="0">
                <a:solidFill>
                  <a:schemeClr val="dk1"/>
                </a:solidFill>
              </a:rPr>
              <a:t>Track 1/2 to Track 3 , meet all Track 2 requirements, plus:</a:t>
            </a:r>
            <a:endParaRPr sz="2025" dirty="0">
              <a:solidFill>
                <a:schemeClr val="dk1"/>
              </a:solidFill>
            </a:endParaRPr>
          </a:p>
          <a:p>
            <a:pPr indent="-300038">
              <a:lnSpc>
                <a:spcPct val="105000"/>
              </a:lnSpc>
              <a:spcBef>
                <a:spcPts val="0"/>
              </a:spcBef>
              <a:buSzPts val="2700"/>
              <a:buFont typeface="Calibri"/>
              <a:buChar char="❖"/>
            </a:pPr>
            <a:r>
              <a:rPr lang="en-US" sz="2025" dirty="0">
                <a:solidFill>
                  <a:schemeClr val="dk1"/>
                </a:solidFill>
              </a:rPr>
              <a:t>Identifying beneficiaries for self-management support</a:t>
            </a:r>
            <a:endParaRPr sz="2025" dirty="0">
              <a:solidFill>
                <a:schemeClr val="dk1"/>
              </a:solidFill>
            </a:endParaRPr>
          </a:p>
          <a:p>
            <a:pPr indent="-300038">
              <a:lnSpc>
                <a:spcPct val="105000"/>
              </a:lnSpc>
              <a:spcBef>
                <a:spcPts val="0"/>
              </a:spcBef>
              <a:buSzPts val="2700"/>
              <a:buFont typeface="Calibri"/>
              <a:buChar char="❖"/>
            </a:pPr>
            <a:r>
              <a:rPr lang="en-US" sz="2025" dirty="0">
                <a:solidFill>
                  <a:schemeClr val="dk1"/>
                </a:solidFill>
              </a:rPr>
              <a:t>Comprehensive Medication Management (CMM)</a:t>
            </a:r>
            <a:endParaRPr sz="2025" dirty="0">
              <a:solidFill>
                <a:schemeClr val="dk1"/>
              </a:solidFill>
            </a:endParaRPr>
          </a:p>
          <a:p>
            <a:pPr indent="-300038">
              <a:lnSpc>
                <a:spcPct val="105000"/>
              </a:lnSpc>
              <a:spcBef>
                <a:spcPts val="0"/>
              </a:spcBef>
              <a:buSzPts val="2700"/>
              <a:buFont typeface="Calibri"/>
              <a:buChar char="❖"/>
            </a:pPr>
            <a:r>
              <a:rPr lang="en-US" sz="2025" dirty="0">
                <a:solidFill>
                  <a:schemeClr val="dk1"/>
                </a:solidFill>
              </a:rPr>
              <a:t>Advance care planning</a:t>
            </a:r>
            <a:endParaRPr sz="2025" dirty="0">
              <a:solidFill>
                <a:schemeClr val="dk1"/>
              </a:solidFill>
            </a:endParaRPr>
          </a:p>
          <a:p>
            <a:pPr indent="-300038">
              <a:lnSpc>
                <a:spcPct val="105000"/>
              </a:lnSpc>
              <a:spcBef>
                <a:spcPts val="0"/>
              </a:spcBef>
              <a:buSzPts val="2700"/>
              <a:buFont typeface="Calibri"/>
              <a:buChar char="❖"/>
            </a:pPr>
            <a:r>
              <a:rPr lang="en-US" sz="2025" dirty="0">
                <a:solidFill>
                  <a:schemeClr val="dk1"/>
                </a:solidFill>
              </a:rPr>
              <a:t>Prioritizing health-related social needs</a:t>
            </a:r>
            <a:endParaRPr sz="2025" dirty="0">
              <a:solidFill>
                <a:schemeClr val="dk1"/>
              </a:solidFill>
            </a:endParaRPr>
          </a:p>
          <a:p>
            <a:pPr indent="-300038">
              <a:lnSpc>
                <a:spcPct val="105000"/>
              </a:lnSpc>
              <a:spcBef>
                <a:spcPts val="0"/>
              </a:spcBef>
              <a:buSzPts val="2700"/>
              <a:buFont typeface="Calibri"/>
              <a:buChar char="❖"/>
            </a:pPr>
            <a:r>
              <a:rPr lang="en-US" sz="2025" dirty="0">
                <a:solidFill>
                  <a:schemeClr val="dk1"/>
                </a:solidFill>
              </a:rPr>
              <a:t>Collecting patient demographics</a:t>
            </a:r>
            <a:endParaRPr sz="2025" dirty="0">
              <a:solidFill>
                <a:schemeClr val="dk1"/>
              </a:solidFill>
            </a:endParaRPr>
          </a:p>
          <a:p>
            <a:pPr indent="-300038">
              <a:lnSpc>
                <a:spcPct val="105000"/>
              </a:lnSpc>
              <a:spcBef>
                <a:spcPts val="0"/>
              </a:spcBef>
              <a:buSzPts val="2700"/>
              <a:buFont typeface="Calibri"/>
              <a:buChar char="❖"/>
            </a:pPr>
            <a:r>
              <a:rPr lang="en-US" sz="2025" dirty="0">
                <a:solidFill>
                  <a:schemeClr val="dk1"/>
                </a:solidFill>
              </a:rPr>
              <a:t>Integrating PFAC recommendations into care &amp; QI activities</a:t>
            </a:r>
            <a:endParaRPr sz="2025" dirty="0">
              <a:solidFill>
                <a:schemeClr val="dk1"/>
              </a:solidFill>
            </a:endParaRPr>
          </a:p>
        </p:txBody>
      </p:sp>
      <p:sp>
        <p:nvSpPr>
          <p:cNvPr id="2" name="TextBox 1">
            <a:extLst>
              <a:ext uri="{FF2B5EF4-FFF2-40B4-BE49-F238E27FC236}">
                <a16:creationId xmlns:a16="http://schemas.microsoft.com/office/drawing/2014/main" id="{2D6F526A-BB96-0B44-79A7-A1F20C23F756}"/>
              </a:ext>
            </a:extLst>
          </p:cNvPr>
          <p:cNvSpPr txBox="1"/>
          <p:nvPr/>
        </p:nvSpPr>
        <p:spPr>
          <a:xfrm>
            <a:off x="741218" y="5288326"/>
            <a:ext cx="6054437" cy="761747"/>
          </a:xfrm>
          <a:prstGeom prst="rect">
            <a:avLst/>
          </a:prstGeom>
          <a:noFill/>
        </p:spPr>
        <p:txBody>
          <a:bodyPr wrap="square" rtlCol="0">
            <a:spAutoFit/>
          </a:bodyPr>
          <a:lstStyle/>
          <a:p>
            <a:r>
              <a:rPr lang="en-US" sz="1500" b="1" i="1" dirty="0">
                <a:solidFill>
                  <a:srgbClr val="0563C1"/>
                </a:solidFill>
                <a:latin typeface="Calibri"/>
                <a:ea typeface="Calibri"/>
                <a:cs typeface="Calibri"/>
                <a:sym typeface="Calibri"/>
              </a:rPr>
              <a:t>*Full </a:t>
            </a:r>
            <a:r>
              <a:rPr lang="en-US" sz="1500" b="1" i="1" dirty="0">
                <a:solidFill>
                  <a:srgbClr val="0563C1"/>
                </a:solidFill>
                <a:latin typeface="Calibri" panose="020F0502020204030204" pitchFamily="34" charset="0"/>
              </a:rPr>
              <a:t>of Care Transformation Requirements available in Appendix 2 of the </a:t>
            </a:r>
            <a:r>
              <a:rPr lang="en-US" sz="1500" b="1" i="1" u="sng" dirty="0">
                <a:solidFill>
                  <a:srgbClr val="0563C1"/>
                </a:solidFill>
                <a:latin typeface="Calibri" panose="020F0502020204030204" pitchFamily="34" charset="0"/>
                <a:hlinkClick r:id="rId3"/>
              </a:rPr>
              <a:t>Request for Applications </a:t>
            </a:r>
            <a:endParaRPr lang="en-US" sz="1500" b="1" dirty="0">
              <a:solidFill>
                <a:srgbClr val="0563C1"/>
              </a:solidFill>
              <a:latin typeface="Calibri"/>
              <a:ea typeface="Calibri"/>
              <a:cs typeface="Calibri"/>
              <a:sym typeface="Calibri"/>
            </a:endParaRPr>
          </a:p>
          <a:p>
            <a:endParaRPr lang="en-US" sz="135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2" name="Rectangle 1">
            <a:extLst>
              <a:ext uri="{FF2B5EF4-FFF2-40B4-BE49-F238E27FC236}">
                <a16:creationId xmlns:a16="http://schemas.microsoft.com/office/drawing/2014/main" id="{63F8AAC9-B620-4140-DC42-112D8E22121B}"/>
              </a:ext>
            </a:extLst>
          </p:cNvPr>
          <p:cNvSpPr/>
          <p:nvPr/>
        </p:nvSpPr>
        <p:spPr>
          <a:xfrm>
            <a:off x="7045037" y="5242214"/>
            <a:ext cx="1690255" cy="6353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73" name="Google Shape;573;g12463040cb5_0_192"/>
          <p:cNvSpPr/>
          <p:nvPr/>
        </p:nvSpPr>
        <p:spPr>
          <a:xfrm>
            <a:off x="1094505" y="2156831"/>
            <a:ext cx="2779934" cy="727200"/>
          </a:xfrm>
          <a:prstGeom prst="roundRect">
            <a:avLst>
              <a:gd name="adj" fmla="val 16667"/>
            </a:avLst>
          </a:prstGeom>
          <a:solidFill>
            <a:srgbClr val="FFE599"/>
          </a:solidFill>
          <a:ln>
            <a:noFill/>
          </a:ln>
        </p:spPr>
        <p:txBody>
          <a:bodyPr spcFirstLastPara="1" wrap="square" lIns="68569" tIns="68569" rIns="68569" bIns="68569" anchor="ctr" anchorCtr="0">
            <a:noAutofit/>
          </a:bodyPr>
          <a:lstStyle/>
          <a:p>
            <a:pPr algn="r"/>
            <a:r>
              <a:rPr lang="en-US" sz="1500" b="1">
                <a:solidFill>
                  <a:schemeClr val="dk1"/>
                </a:solidFill>
                <a:latin typeface="Calibri"/>
                <a:ea typeface="Calibri"/>
                <a:cs typeface="Calibri"/>
                <a:sym typeface="Calibri"/>
              </a:rPr>
              <a:t>INCREASE </a:t>
            </a:r>
            <a:r>
              <a:rPr lang="en-US" sz="1500">
                <a:solidFill>
                  <a:schemeClr val="dk1"/>
                </a:solidFill>
                <a:latin typeface="Calibri"/>
                <a:ea typeface="Calibri"/>
                <a:cs typeface="Calibri"/>
                <a:sym typeface="Calibri"/>
              </a:rPr>
              <a:t>IN PRIMARY HEALTH CARE </a:t>
            </a:r>
            <a:r>
              <a:rPr lang="en-US" sz="1500" b="1">
                <a:solidFill>
                  <a:schemeClr val="dk1"/>
                </a:solidFill>
                <a:latin typeface="Calibri"/>
                <a:ea typeface="Calibri"/>
                <a:cs typeface="Calibri"/>
                <a:sym typeface="Calibri"/>
              </a:rPr>
              <a:t>INVESTMENT</a:t>
            </a:r>
            <a:endParaRPr sz="750"/>
          </a:p>
        </p:txBody>
      </p:sp>
      <p:pic>
        <p:nvPicPr>
          <p:cNvPr id="574" name="Google Shape;574;g12463040cb5_0_192"/>
          <p:cNvPicPr preferRelativeResize="0"/>
          <p:nvPr/>
        </p:nvPicPr>
        <p:blipFill rotWithShape="1">
          <a:blip r:embed="rId3">
            <a:alphaModFix/>
          </a:blip>
          <a:srcRect l="8990" t="11477" r="10162" b="8317"/>
          <a:stretch/>
        </p:blipFill>
        <p:spPr>
          <a:xfrm>
            <a:off x="4045207" y="5191184"/>
            <a:ext cx="723098" cy="548328"/>
          </a:xfrm>
          <a:prstGeom prst="rect">
            <a:avLst/>
          </a:prstGeom>
          <a:noFill/>
          <a:ln>
            <a:noFill/>
          </a:ln>
        </p:spPr>
      </p:pic>
      <p:sp>
        <p:nvSpPr>
          <p:cNvPr id="575" name="Google Shape;575;g12463040cb5_0_192"/>
          <p:cNvSpPr txBox="1">
            <a:spLocks noGrp="1"/>
          </p:cNvSpPr>
          <p:nvPr>
            <p:ph type="title"/>
          </p:nvPr>
        </p:nvSpPr>
        <p:spPr>
          <a:xfrm>
            <a:off x="1471345" y="788063"/>
            <a:ext cx="6504300" cy="588150"/>
          </a:xfrm>
          <a:prstGeom prst="rect">
            <a:avLst/>
          </a:prstGeom>
          <a:noFill/>
          <a:ln>
            <a:noFill/>
          </a:ln>
        </p:spPr>
        <p:txBody>
          <a:bodyPr spcFirstLastPara="1" wrap="square" lIns="68569" tIns="34275" rIns="68569" bIns="34275" anchor="ctr" anchorCtr="0">
            <a:normAutofit fontScale="90000"/>
          </a:bodyPr>
          <a:lstStyle/>
          <a:p>
            <a:pPr algn="ctr"/>
            <a:r>
              <a:rPr lang="en-US" dirty="0"/>
              <a:t>Strategically Enhancing Primary Care</a:t>
            </a:r>
            <a:endParaRPr dirty="0"/>
          </a:p>
        </p:txBody>
      </p:sp>
      <p:sp>
        <p:nvSpPr>
          <p:cNvPr id="577" name="Google Shape;577;g12463040cb5_0_192"/>
          <p:cNvSpPr/>
          <p:nvPr/>
        </p:nvSpPr>
        <p:spPr>
          <a:xfrm>
            <a:off x="3993618" y="2138840"/>
            <a:ext cx="818100" cy="824400"/>
          </a:xfrm>
          <a:prstGeom prst="ellipse">
            <a:avLst/>
          </a:prstGeom>
          <a:noFill/>
          <a:ln w="38100" cap="flat" cmpd="sng">
            <a:solidFill>
              <a:srgbClr val="F1C23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78" name="Google Shape;578;g12463040cb5_0_192"/>
          <p:cNvSpPr/>
          <p:nvPr/>
        </p:nvSpPr>
        <p:spPr>
          <a:xfrm>
            <a:off x="3997668" y="3160370"/>
            <a:ext cx="818100" cy="824400"/>
          </a:xfrm>
          <a:prstGeom prst="ellipse">
            <a:avLst/>
          </a:prstGeom>
          <a:noFill/>
          <a:ln w="38100" cap="flat" cmpd="sng">
            <a:solidFill>
              <a:srgbClr val="F1C23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79" name="Google Shape;579;g12463040cb5_0_192"/>
          <p:cNvSpPr/>
          <p:nvPr/>
        </p:nvSpPr>
        <p:spPr>
          <a:xfrm>
            <a:off x="3997697" y="5053142"/>
            <a:ext cx="818100" cy="824400"/>
          </a:xfrm>
          <a:prstGeom prst="ellipse">
            <a:avLst/>
          </a:prstGeom>
          <a:noFill/>
          <a:ln w="38100" cap="flat" cmpd="sng">
            <a:solidFill>
              <a:srgbClr val="F1C23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0" name="Google Shape;580;g12463040cb5_0_192"/>
          <p:cNvSpPr/>
          <p:nvPr/>
        </p:nvSpPr>
        <p:spPr>
          <a:xfrm>
            <a:off x="6107474" y="5108681"/>
            <a:ext cx="2052000" cy="66555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endParaRPr sz="1350"/>
          </a:p>
        </p:txBody>
      </p:sp>
      <p:pic>
        <p:nvPicPr>
          <p:cNvPr id="581" name="Google Shape;581;g12463040cb5_0_192"/>
          <p:cNvPicPr preferRelativeResize="0"/>
          <p:nvPr/>
        </p:nvPicPr>
        <p:blipFill rotWithShape="1">
          <a:blip r:embed="rId4">
            <a:alphaModFix/>
          </a:blip>
          <a:srcRect l="10300" t="9186" r="9909" b="10162"/>
          <a:stretch/>
        </p:blipFill>
        <p:spPr>
          <a:xfrm>
            <a:off x="4089993" y="3319874"/>
            <a:ext cx="633525" cy="548325"/>
          </a:xfrm>
          <a:prstGeom prst="rect">
            <a:avLst/>
          </a:prstGeom>
          <a:noFill/>
          <a:ln>
            <a:noFill/>
          </a:ln>
        </p:spPr>
      </p:pic>
      <p:sp>
        <p:nvSpPr>
          <p:cNvPr id="582" name="Google Shape;582;g12463040cb5_0_192"/>
          <p:cNvSpPr txBox="1"/>
          <p:nvPr/>
        </p:nvSpPr>
        <p:spPr>
          <a:xfrm>
            <a:off x="4861874" y="2040507"/>
            <a:ext cx="3492450" cy="1004099"/>
          </a:xfrm>
          <a:prstGeom prst="rect">
            <a:avLst/>
          </a:prstGeom>
          <a:noFill/>
          <a:ln>
            <a:noFill/>
          </a:ln>
        </p:spPr>
        <p:txBody>
          <a:bodyPr spcFirstLastPara="1" wrap="square" lIns="68569" tIns="68569" rIns="68569" bIns="68569" anchor="t" anchorCtr="0">
            <a:spAutoFit/>
          </a:bodyPr>
          <a:lstStyle/>
          <a:p>
            <a:pPr marL="342900" indent="-242888">
              <a:buSzPts val="1500"/>
              <a:buFont typeface="Calibri"/>
              <a:buChar char="●"/>
            </a:pPr>
            <a:r>
              <a:rPr lang="en-US" sz="1125">
                <a:latin typeface="Calibri"/>
                <a:ea typeface="Calibri"/>
                <a:cs typeface="Calibri"/>
                <a:sym typeface="Calibri"/>
              </a:rPr>
              <a:t>MDPCP payments added $26 PBPM to practices in 2021</a:t>
            </a:r>
            <a:endParaRPr sz="1125">
              <a:latin typeface="Calibri"/>
              <a:ea typeface="Calibri"/>
              <a:cs typeface="Calibri"/>
              <a:sym typeface="Calibri"/>
            </a:endParaRPr>
          </a:p>
          <a:p>
            <a:pPr marL="342900" indent="-242888">
              <a:buSzPts val="1500"/>
              <a:buFont typeface="Calibri"/>
              <a:buChar char="●"/>
            </a:pPr>
            <a:r>
              <a:rPr lang="en-US" sz="1125">
                <a:latin typeface="Calibri"/>
                <a:ea typeface="Calibri"/>
                <a:cs typeface="Calibri"/>
                <a:sym typeface="Calibri"/>
              </a:rPr>
              <a:t>Broad span with ~66% of all eligible primary care practices in multi-payer program</a:t>
            </a:r>
            <a:endParaRPr sz="1125">
              <a:latin typeface="Calibri"/>
              <a:ea typeface="Calibri"/>
              <a:cs typeface="Calibri"/>
              <a:sym typeface="Calibri"/>
            </a:endParaRPr>
          </a:p>
          <a:p>
            <a:pPr marL="342900" indent="-242888">
              <a:buSzPts val="1500"/>
              <a:buFont typeface="Calibri"/>
              <a:buChar char="●"/>
            </a:pPr>
            <a:r>
              <a:rPr lang="en-US" sz="1125">
                <a:latin typeface="Calibri"/>
                <a:ea typeface="Calibri"/>
                <a:cs typeface="Calibri"/>
                <a:sym typeface="Calibri"/>
              </a:rPr>
              <a:t>In kind contributions from State support </a:t>
            </a:r>
            <a:endParaRPr sz="1125">
              <a:latin typeface="Calibri"/>
              <a:ea typeface="Calibri"/>
              <a:cs typeface="Calibri"/>
              <a:sym typeface="Calibri"/>
            </a:endParaRPr>
          </a:p>
        </p:txBody>
      </p:sp>
      <p:pic>
        <p:nvPicPr>
          <p:cNvPr id="583" name="Google Shape;583;g12463040cb5_0_192"/>
          <p:cNvPicPr preferRelativeResize="0"/>
          <p:nvPr/>
        </p:nvPicPr>
        <p:blipFill>
          <a:blip r:embed="rId5">
            <a:alphaModFix/>
          </a:blip>
          <a:stretch>
            <a:fillRect/>
          </a:stretch>
        </p:blipFill>
        <p:spPr>
          <a:xfrm>
            <a:off x="4187312" y="2211709"/>
            <a:ext cx="430753" cy="678630"/>
          </a:xfrm>
          <a:prstGeom prst="rect">
            <a:avLst/>
          </a:prstGeom>
          <a:noFill/>
          <a:ln>
            <a:noFill/>
          </a:ln>
        </p:spPr>
      </p:pic>
      <p:sp>
        <p:nvSpPr>
          <p:cNvPr id="584" name="Google Shape;584;g12463040cb5_0_192"/>
          <p:cNvSpPr txBox="1"/>
          <p:nvPr/>
        </p:nvSpPr>
        <p:spPr>
          <a:xfrm>
            <a:off x="4861874" y="3011739"/>
            <a:ext cx="3492450" cy="1311619"/>
          </a:xfrm>
          <a:prstGeom prst="rect">
            <a:avLst/>
          </a:prstGeom>
          <a:noFill/>
          <a:ln>
            <a:noFill/>
          </a:ln>
        </p:spPr>
        <p:txBody>
          <a:bodyPr spcFirstLastPara="1" wrap="square" lIns="68569" tIns="68569" rIns="68569" bIns="68569" anchor="t" anchorCtr="0">
            <a:spAutoFit/>
          </a:bodyPr>
          <a:lstStyle/>
          <a:p>
            <a:pPr marL="342900" indent="-238125">
              <a:lnSpc>
                <a:spcPct val="90000"/>
              </a:lnSpc>
              <a:spcBef>
                <a:spcPts val="375"/>
              </a:spcBef>
              <a:buSzPts val="1400"/>
              <a:buFont typeface="Calibri"/>
              <a:buChar char="●"/>
            </a:pPr>
            <a:r>
              <a:rPr lang="en-US" sz="1350">
                <a:latin typeface="Calibri"/>
                <a:ea typeface="Calibri"/>
                <a:cs typeface="Calibri"/>
                <a:sym typeface="Calibri"/>
              </a:rPr>
              <a:t>Consistent monthly updates, including utilization data parsed by demographics</a:t>
            </a:r>
            <a:endParaRPr sz="1350">
              <a:latin typeface="Calibri"/>
              <a:ea typeface="Calibri"/>
              <a:cs typeface="Calibri"/>
              <a:sym typeface="Calibri"/>
            </a:endParaRPr>
          </a:p>
          <a:p>
            <a:pPr marL="342900" indent="-238125">
              <a:lnSpc>
                <a:spcPct val="90000"/>
              </a:lnSpc>
              <a:buSzPts val="1400"/>
              <a:buFont typeface="Calibri"/>
              <a:buChar char="●"/>
            </a:pPr>
            <a:r>
              <a:rPr lang="en-US" sz="1350">
                <a:latin typeface="Calibri"/>
                <a:ea typeface="Calibri"/>
                <a:cs typeface="Calibri"/>
                <a:sym typeface="Calibri"/>
              </a:rPr>
              <a:t>AI predictive tools to identify patients at risk for avoidable hospital events</a:t>
            </a:r>
            <a:endParaRPr sz="1350">
              <a:latin typeface="Calibri"/>
              <a:ea typeface="Calibri"/>
              <a:cs typeface="Calibri"/>
              <a:sym typeface="Calibri"/>
            </a:endParaRPr>
          </a:p>
          <a:p>
            <a:pPr marL="342900" indent="-238125">
              <a:lnSpc>
                <a:spcPct val="90000"/>
              </a:lnSpc>
              <a:buSzPts val="1400"/>
              <a:buFont typeface="Calibri"/>
              <a:buChar char="●"/>
            </a:pPr>
            <a:r>
              <a:rPr lang="en-US" sz="1350">
                <a:latin typeface="Calibri"/>
                <a:ea typeface="Calibri"/>
                <a:cs typeface="Calibri"/>
                <a:sym typeface="Calibri"/>
              </a:rPr>
              <a:t>Hospital and ED Event Notification </a:t>
            </a:r>
            <a:r>
              <a:rPr lang="en-US" sz="1350">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6"/>
                  </a:ext>
                </a:extLst>
              </a:rPr>
              <a:t>System </a:t>
            </a:r>
            <a:r>
              <a:rPr lang="en-US" sz="1350">
                <a:latin typeface="Calibri"/>
                <a:ea typeface="Calibri"/>
                <a:cs typeface="Calibri"/>
                <a:sym typeface="Calibri"/>
              </a:rPr>
              <a:t>and clinical info access</a:t>
            </a:r>
            <a:endParaRPr sz="1350">
              <a:latin typeface="Calibri"/>
              <a:ea typeface="Calibri"/>
              <a:cs typeface="Calibri"/>
              <a:sym typeface="Calibri"/>
            </a:endParaRPr>
          </a:p>
        </p:txBody>
      </p:sp>
      <p:sp>
        <p:nvSpPr>
          <p:cNvPr id="585" name="Google Shape;585;g12463040cb5_0_192"/>
          <p:cNvSpPr txBox="1"/>
          <p:nvPr/>
        </p:nvSpPr>
        <p:spPr>
          <a:xfrm>
            <a:off x="4861874" y="4061326"/>
            <a:ext cx="3492450" cy="1311619"/>
          </a:xfrm>
          <a:prstGeom prst="rect">
            <a:avLst/>
          </a:prstGeom>
          <a:noFill/>
          <a:ln>
            <a:noFill/>
          </a:ln>
        </p:spPr>
        <p:txBody>
          <a:bodyPr spcFirstLastPara="1" wrap="square" lIns="68569" tIns="68569" rIns="68569" bIns="68569" anchor="t" anchorCtr="0">
            <a:spAutoFit/>
          </a:bodyPr>
          <a:lstStyle/>
          <a:p>
            <a:pPr marL="342900" indent="-238125">
              <a:lnSpc>
                <a:spcPct val="90000"/>
              </a:lnSpc>
              <a:spcBef>
                <a:spcPts val="375"/>
              </a:spcBef>
              <a:buSzPts val="1400"/>
              <a:buFont typeface="Calibri"/>
              <a:buChar char="●"/>
            </a:pPr>
            <a:r>
              <a:rPr lang="en-US" sz="1350">
                <a:latin typeface="Calibri"/>
                <a:ea typeface="Calibri"/>
                <a:cs typeface="Calibri"/>
                <a:sym typeface="Calibri"/>
              </a:rPr>
              <a:t>By HCC score and ADI (HEART Payments)</a:t>
            </a:r>
            <a:endParaRPr sz="1350">
              <a:latin typeface="Calibri"/>
              <a:ea typeface="Calibri"/>
              <a:cs typeface="Calibri"/>
              <a:sym typeface="Calibri"/>
            </a:endParaRPr>
          </a:p>
          <a:p>
            <a:pPr marL="342900" indent="-238125">
              <a:lnSpc>
                <a:spcPct val="90000"/>
              </a:lnSpc>
              <a:buSzPts val="1400"/>
              <a:buFont typeface="Calibri"/>
              <a:buChar char="●"/>
            </a:pPr>
            <a:r>
              <a:rPr lang="en-US" sz="1350">
                <a:latin typeface="Calibri"/>
                <a:ea typeface="Calibri"/>
                <a:cs typeface="Calibri"/>
                <a:sym typeface="Calibri"/>
              </a:rPr>
              <a:t>COVID-19 Vulnerability Index, ADI-directed HEART payments</a:t>
            </a:r>
            <a:endParaRPr sz="1350">
              <a:latin typeface="Calibri"/>
              <a:ea typeface="Calibri"/>
              <a:cs typeface="Calibri"/>
              <a:sym typeface="Calibri"/>
            </a:endParaRPr>
          </a:p>
          <a:p>
            <a:pPr marL="342900" indent="-238125">
              <a:lnSpc>
                <a:spcPct val="90000"/>
              </a:lnSpc>
              <a:buSzPts val="1400"/>
              <a:buFont typeface="Calibri"/>
              <a:buChar char="●"/>
            </a:pPr>
            <a:r>
              <a:rPr lang="en-US" sz="1350">
                <a:latin typeface="Calibri"/>
                <a:ea typeface="Calibri"/>
                <a:cs typeface="Calibri"/>
                <a:sym typeface="Calibri"/>
              </a:rPr>
              <a:t>Bidirectional referrals to CBOs</a:t>
            </a:r>
            <a:endParaRPr sz="1350">
              <a:latin typeface="Calibri"/>
              <a:ea typeface="Calibri"/>
              <a:cs typeface="Calibri"/>
              <a:sym typeface="Calibri"/>
            </a:endParaRPr>
          </a:p>
          <a:p>
            <a:pPr marL="342900" indent="-238125">
              <a:lnSpc>
                <a:spcPct val="90000"/>
              </a:lnSpc>
              <a:buSzPts val="1400"/>
              <a:buFont typeface="Calibri"/>
              <a:buChar char="●"/>
            </a:pPr>
            <a:r>
              <a:rPr lang="en-US" sz="1350">
                <a:latin typeface="Calibri"/>
                <a:ea typeface="Calibri"/>
                <a:cs typeface="Calibri"/>
                <a:sym typeface="Calibri"/>
              </a:rPr>
              <a:t>CHWs, team based care, quality and utilization data parsed by demographics</a:t>
            </a:r>
            <a:endParaRPr sz="1350">
              <a:latin typeface="Calibri"/>
              <a:ea typeface="Calibri"/>
              <a:cs typeface="Calibri"/>
              <a:sym typeface="Calibri"/>
            </a:endParaRPr>
          </a:p>
        </p:txBody>
      </p:sp>
      <p:pic>
        <p:nvPicPr>
          <p:cNvPr id="586" name="Google Shape;586;g12463040cb5_0_192"/>
          <p:cNvPicPr preferRelativeResize="0"/>
          <p:nvPr/>
        </p:nvPicPr>
        <p:blipFill rotWithShape="1">
          <a:blip r:embed="rId6">
            <a:alphaModFix amt="80000"/>
          </a:blip>
          <a:srcRect l="11349" t="14855" r="12273" b="20641"/>
          <a:stretch/>
        </p:blipFill>
        <p:spPr>
          <a:xfrm>
            <a:off x="4089994" y="4224839"/>
            <a:ext cx="633501" cy="588216"/>
          </a:xfrm>
          <a:prstGeom prst="rect">
            <a:avLst/>
          </a:prstGeom>
          <a:noFill/>
          <a:ln>
            <a:noFill/>
          </a:ln>
        </p:spPr>
      </p:pic>
      <p:sp>
        <p:nvSpPr>
          <p:cNvPr id="587" name="Google Shape;587;g12463040cb5_0_192"/>
          <p:cNvSpPr/>
          <p:nvPr/>
        </p:nvSpPr>
        <p:spPr>
          <a:xfrm>
            <a:off x="3997706" y="4106759"/>
            <a:ext cx="818100" cy="824400"/>
          </a:xfrm>
          <a:prstGeom prst="ellipse">
            <a:avLst/>
          </a:prstGeom>
          <a:noFill/>
          <a:ln w="38100" cap="flat" cmpd="sng">
            <a:solidFill>
              <a:srgbClr val="F1C232"/>
            </a:solidFill>
            <a:prstDash val="solid"/>
            <a:round/>
            <a:headEnd type="none" w="sm" len="sm"/>
            <a:tailEnd type="none" w="sm" len="sm"/>
          </a:ln>
        </p:spPr>
        <p:txBody>
          <a:bodyPr spcFirstLastPara="1" wrap="square" lIns="68569" tIns="68569" rIns="68569" bIns="68569" anchor="ctr" anchorCtr="0">
            <a:noAutofit/>
          </a:bodyPr>
          <a:lstStyle/>
          <a:p>
            <a:endParaRPr sz="1350"/>
          </a:p>
        </p:txBody>
      </p:sp>
      <p:sp>
        <p:nvSpPr>
          <p:cNvPr id="588" name="Google Shape;588;g12463040cb5_0_192"/>
          <p:cNvSpPr txBox="1"/>
          <p:nvPr/>
        </p:nvSpPr>
        <p:spPr>
          <a:xfrm>
            <a:off x="4861874" y="5026688"/>
            <a:ext cx="3430800" cy="830975"/>
          </a:xfrm>
          <a:prstGeom prst="rect">
            <a:avLst/>
          </a:prstGeom>
          <a:noFill/>
          <a:ln>
            <a:noFill/>
          </a:ln>
        </p:spPr>
        <p:txBody>
          <a:bodyPr spcFirstLastPara="1" wrap="square" lIns="68569" tIns="68569" rIns="68569" bIns="68569" anchor="t" anchorCtr="0">
            <a:spAutoFit/>
          </a:bodyPr>
          <a:lstStyle/>
          <a:p>
            <a:pPr marL="342900" indent="-242888">
              <a:buSzPts val="1500"/>
              <a:buFont typeface="Calibri"/>
              <a:buChar char="●"/>
            </a:pPr>
            <a:r>
              <a:rPr lang="en-US" sz="1125" dirty="0">
                <a:latin typeface="Calibri"/>
                <a:ea typeface="Calibri"/>
                <a:cs typeface="Calibri"/>
                <a:sym typeface="Calibri"/>
              </a:rPr>
              <a:t>Leadership</a:t>
            </a:r>
            <a:endParaRPr sz="1125" dirty="0">
              <a:latin typeface="Calibri"/>
              <a:ea typeface="Calibri"/>
              <a:cs typeface="Calibri"/>
              <a:sym typeface="Calibri"/>
            </a:endParaRPr>
          </a:p>
          <a:p>
            <a:pPr marL="342900" indent="-242888">
              <a:buSzPts val="1500"/>
              <a:buFont typeface="Calibri"/>
              <a:buChar char="●"/>
            </a:pPr>
            <a:r>
              <a:rPr lang="en-US" sz="1125" dirty="0">
                <a:latin typeface="Calibri"/>
                <a:ea typeface="Calibri"/>
                <a:cs typeface="Calibri"/>
                <a:sym typeface="Calibri"/>
              </a:rPr>
              <a:t>Vaccines, testing, communications, therapeutics, and population health data</a:t>
            </a:r>
            <a:endParaRPr sz="1125" dirty="0">
              <a:latin typeface="Calibri"/>
              <a:ea typeface="Calibri"/>
              <a:cs typeface="Calibri"/>
              <a:sym typeface="Calibri"/>
            </a:endParaRPr>
          </a:p>
          <a:p>
            <a:pPr marL="342900" indent="-242888">
              <a:buSzPts val="1500"/>
              <a:buFont typeface="Calibri"/>
              <a:buChar char="●"/>
            </a:pPr>
            <a:r>
              <a:rPr lang="en-US" sz="1125" dirty="0">
                <a:latin typeface="Calibri"/>
                <a:ea typeface="Calibri"/>
                <a:cs typeface="Calibri"/>
                <a:sym typeface="Calibri"/>
              </a:rPr>
              <a:t>Education and training programs</a:t>
            </a:r>
            <a:endParaRPr sz="1125" dirty="0">
              <a:latin typeface="Calibri"/>
              <a:ea typeface="Calibri"/>
              <a:cs typeface="Calibri"/>
              <a:sym typeface="Calibri"/>
            </a:endParaRPr>
          </a:p>
        </p:txBody>
      </p:sp>
      <p:sp>
        <p:nvSpPr>
          <p:cNvPr id="589" name="Google Shape;589;g12463040cb5_0_192"/>
          <p:cNvSpPr/>
          <p:nvPr/>
        </p:nvSpPr>
        <p:spPr>
          <a:xfrm>
            <a:off x="1094505" y="3133013"/>
            <a:ext cx="2779934" cy="727200"/>
          </a:xfrm>
          <a:prstGeom prst="roundRect">
            <a:avLst>
              <a:gd name="adj" fmla="val 16667"/>
            </a:avLst>
          </a:prstGeom>
          <a:solidFill>
            <a:srgbClr val="FFE599"/>
          </a:solidFill>
          <a:ln>
            <a:noFill/>
          </a:ln>
        </p:spPr>
        <p:txBody>
          <a:bodyPr spcFirstLastPara="1" wrap="square" lIns="68569" tIns="68569" rIns="68569" bIns="68569" anchor="ctr" anchorCtr="0">
            <a:noAutofit/>
          </a:bodyPr>
          <a:lstStyle/>
          <a:p>
            <a:pPr algn="r"/>
            <a:r>
              <a:rPr lang="en-US" sz="1500">
                <a:solidFill>
                  <a:schemeClr val="dk1"/>
                </a:solidFill>
                <a:latin typeface="Calibri"/>
                <a:ea typeface="Calibri"/>
                <a:cs typeface="Calibri"/>
                <a:sym typeface="Calibri"/>
              </a:rPr>
              <a:t>PRIMARY HEALTH CARE </a:t>
            </a:r>
            <a:r>
              <a:rPr lang="en-US" sz="1500" b="1">
                <a:solidFill>
                  <a:schemeClr val="dk1"/>
                </a:solidFill>
                <a:latin typeface="Calibri"/>
                <a:ea typeface="Calibri"/>
                <a:cs typeface="Calibri"/>
                <a:sym typeface="Calibri"/>
              </a:rPr>
              <a:t>DASHBOARDS</a:t>
            </a:r>
            <a:r>
              <a:rPr lang="en-US" sz="1500">
                <a:solidFill>
                  <a:schemeClr val="dk1"/>
                </a:solidFill>
                <a:latin typeface="Calibri"/>
                <a:ea typeface="Calibri"/>
                <a:cs typeface="Calibri"/>
                <a:sym typeface="Calibri"/>
              </a:rPr>
              <a:t> ON CRISP</a:t>
            </a:r>
            <a:endParaRPr sz="1500" b="1">
              <a:solidFill>
                <a:schemeClr val="dk1"/>
              </a:solidFill>
              <a:latin typeface="Calibri"/>
              <a:ea typeface="Calibri"/>
              <a:cs typeface="Calibri"/>
              <a:sym typeface="Calibri"/>
            </a:endParaRPr>
          </a:p>
        </p:txBody>
      </p:sp>
      <p:sp>
        <p:nvSpPr>
          <p:cNvPr id="590" name="Google Shape;590;g12463040cb5_0_192"/>
          <p:cNvSpPr/>
          <p:nvPr/>
        </p:nvSpPr>
        <p:spPr>
          <a:xfrm>
            <a:off x="1094505" y="4109185"/>
            <a:ext cx="2779934" cy="727200"/>
          </a:xfrm>
          <a:prstGeom prst="roundRect">
            <a:avLst>
              <a:gd name="adj" fmla="val 16667"/>
            </a:avLst>
          </a:prstGeom>
          <a:solidFill>
            <a:srgbClr val="FFE599"/>
          </a:solidFill>
          <a:ln>
            <a:noFill/>
          </a:ln>
        </p:spPr>
        <p:txBody>
          <a:bodyPr spcFirstLastPara="1" wrap="square" lIns="68569" tIns="68569" rIns="68569" bIns="68569" anchor="ctr" anchorCtr="0">
            <a:noAutofit/>
          </a:bodyPr>
          <a:lstStyle/>
          <a:p>
            <a:pPr algn="r"/>
            <a:r>
              <a:rPr lang="en-US" sz="1500" b="1">
                <a:solidFill>
                  <a:schemeClr val="dk1"/>
                </a:solidFill>
                <a:latin typeface="Calibri"/>
                <a:ea typeface="Calibri"/>
                <a:cs typeface="Calibri"/>
                <a:sym typeface="Calibri"/>
              </a:rPr>
              <a:t>RISK ADJUSTMENT </a:t>
            </a:r>
            <a:r>
              <a:rPr lang="en-US" sz="1500">
                <a:solidFill>
                  <a:schemeClr val="dk1"/>
                </a:solidFill>
                <a:latin typeface="Calibri"/>
                <a:ea typeface="Calibri"/>
                <a:cs typeface="Calibri"/>
                <a:sym typeface="Calibri"/>
              </a:rPr>
              <a:t>AND</a:t>
            </a:r>
            <a:r>
              <a:rPr lang="en-US" sz="1500" b="1">
                <a:solidFill>
                  <a:schemeClr val="dk1"/>
                </a:solidFill>
                <a:latin typeface="Calibri"/>
                <a:ea typeface="Calibri"/>
                <a:cs typeface="Calibri"/>
                <a:sym typeface="Calibri"/>
              </a:rPr>
              <a:t> EQUITY</a:t>
            </a:r>
            <a:endParaRPr sz="1500">
              <a:solidFill>
                <a:schemeClr val="dk1"/>
              </a:solidFill>
              <a:latin typeface="Calibri"/>
              <a:ea typeface="Calibri"/>
              <a:cs typeface="Calibri"/>
              <a:sym typeface="Calibri"/>
            </a:endParaRPr>
          </a:p>
        </p:txBody>
      </p:sp>
      <p:sp>
        <p:nvSpPr>
          <p:cNvPr id="591" name="Google Shape;591;g12463040cb5_0_192"/>
          <p:cNvSpPr/>
          <p:nvPr/>
        </p:nvSpPr>
        <p:spPr>
          <a:xfrm>
            <a:off x="1094505" y="5036129"/>
            <a:ext cx="2779934" cy="727200"/>
          </a:xfrm>
          <a:prstGeom prst="roundRect">
            <a:avLst>
              <a:gd name="adj" fmla="val 16667"/>
            </a:avLst>
          </a:prstGeom>
          <a:solidFill>
            <a:srgbClr val="FFE599"/>
          </a:solidFill>
          <a:ln>
            <a:noFill/>
          </a:ln>
        </p:spPr>
        <p:txBody>
          <a:bodyPr spcFirstLastPara="1" wrap="square" lIns="68569" tIns="68569" rIns="68569" bIns="68569" anchor="ctr" anchorCtr="0">
            <a:noAutofit/>
          </a:bodyPr>
          <a:lstStyle/>
          <a:p>
            <a:pPr algn="r"/>
            <a:r>
              <a:rPr lang="en-US" sz="1500" b="1">
                <a:solidFill>
                  <a:schemeClr val="dk1"/>
                </a:solidFill>
                <a:latin typeface="Calibri"/>
                <a:ea typeface="Calibri"/>
                <a:cs typeface="Calibri"/>
                <a:sym typeface="Calibri"/>
              </a:rPr>
              <a:t>PUBLIC HEALTH INTEGRATION</a:t>
            </a:r>
            <a:endParaRPr sz="1500" b="1">
              <a:solidFill>
                <a:schemeClr val="dk1"/>
              </a:solidFill>
              <a:latin typeface="Calibri"/>
              <a:ea typeface="Calibri"/>
              <a:cs typeface="Calibri"/>
              <a:sym typeface="Calibri"/>
            </a:endParaRPr>
          </a:p>
        </p:txBody>
      </p:sp>
      <p:cxnSp>
        <p:nvCxnSpPr>
          <p:cNvPr id="592" name="Google Shape;592;g12463040cb5_0_192"/>
          <p:cNvCxnSpPr/>
          <p:nvPr/>
        </p:nvCxnSpPr>
        <p:spPr>
          <a:xfrm rot="10800000" flipH="1">
            <a:off x="4930898" y="2959988"/>
            <a:ext cx="3361725" cy="7425"/>
          </a:xfrm>
          <a:prstGeom prst="straightConnector1">
            <a:avLst/>
          </a:prstGeom>
          <a:noFill/>
          <a:ln w="9525" cap="flat" cmpd="sng">
            <a:solidFill>
              <a:srgbClr val="F1C232"/>
            </a:solidFill>
            <a:prstDash val="solid"/>
            <a:round/>
            <a:headEnd type="none" w="med" len="med"/>
            <a:tailEnd type="none" w="med" len="med"/>
          </a:ln>
        </p:spPr>
      </p:cxnSp>
      <p:cxnSp>
        <p:nvCxnSpPr>
          <p:cNvPr id="593" name="Google Shape;593;g12463040cb5_0_192"/>
          <p:cNvCxnSpPr/>
          <p:nvPr/>
        </p:nvCxnSpPr>
        <p:spPr>
          <a:xfrm rot="10800000" flipH="1">
            <a:off x="4930898" y="4017694"/>
            <a:ext cx="3361725" cy="7425"/>
          </a:xfrm>
          <a:prstGeom prst="straightConnector1">
            <a:avLst/>
          </a:prstGeom>
          <a:noFill/>
          <a:ln w="9525" cap="flat" cmpd="sng">
            <a:solidFill>
              <a:srgbClr val="F1C232"/>
            </a:solidFill>
            <a:prstDash val="solid"/>
            <a:round/>
            <a:headEnd type="none" w="med" len="med"/>
            <a:tailEnd type="none" w="med" len="med"/>
          </a:ln>
        </p:spPr>
      </p:cxnSp>
      <p:cxnSp>
        <p:nvCxnSpPr>
          <p:cNvPr id="594" name="Google Shape;594;g12463040cb5_0_192"/>
          <p:cNvCxnSpPr/>
          <p:nvPr/>
        </p:nvCxnSpPr>
        <p:spPr>
          <a:xfrm rot="10800000" flipH="1">
            <a:off x="4930898" y="5026688"/>
            <a:ext cx="3361725" cy="7425"/>
          </a:xfrm>
          <a:prstGeom prst="straightConnector1">
            <a:avLst/>
          </a:prstGeom>
          <a:noFill/>
          <a:ln w="9525" cap="flat" cmpd="sng">
            <a:solidFill>
              <a:srgbClr val="F1C232"/>
            </a:solidFill>
            <a:prstDash val="solid"/>
            <a:round/>
            <a:headEnd type="none" w="med" len="med"/>
            <a:tailEnd type="non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636B2-5B78-86F6-5897-66BE2BBD8A27}"/>
              </a:ext>
            </a:extLst>
          </p:cNvPr>
          <p:cNvSpPr>
            <a:spLocks noGrp="1"/>
          </p:cNvSpPr>
          <p:nvPr>
            <p:ph type="title"/>
          </p:nvPr>
        </p:nvSpPr>
        <p:spPr/>
        <p:txBody>
          <a:bodyPr/>
          <a:lstStyle/>
          <a:p>
            <a:r>
              <a:rPr lang="en-US" dirty="0"/>
              <a:t>Beyond Medicare</a:t>
            </a:r>
          </a:p>
        </p:txBody>
      </p:sp>
      <p:sp>
        <p:nvSpPr>
          <p:cNvPr id="3" name="Text Placeholder 2">
            <a:extLst>
              <a:ext uri="{FF2B5EF4-FFF2-40B4-BE49-F238E27FC236}">
                <a16:creationId xmlns:a16="http://schemas.microsoft.com/office/drawing/2014/main" id="{5D637B3A-03E7-8ACF-8975-E96EC7F63AD7}"/>
              </a:ext>
            </a:extLst>
          </p:cNvPr>
          <p:cNvSpPr>
            <a:spLocks noGrp="1"/>
          </p:cNvSpPr>
          <p:nvPr>
            <p:ph type="body" idx="1"/>
          </p:nvPr>
        </p:nvSpPr>
        <p:spPr/>
        <p:txBody>
          <a:bodyPr/>
          <a:lstStyle/>
          <a:p>
            <a:r>
              <a:rPr lang="en-US" dirty="0"/>
              <a:t>CareFirst aligned payer</a:t>
            </a:r>
          </a:p>
          <a:p>
            <a:pPr lvl="1"/>
            <a:r>
              <a:rPr lang="en-US" dirty="0"/>
              <a:t>Currently a shared savings payment under the CareFirst PCMH program</a:t>
            </a:r>
          </a:p>
          <a:p>
            <a:pPr lvl="1"/>
            <a:r>
              <a:rPr lang="en-US" dirty="0"/>
              <a:t>Bonus for meeting quality and utilization metrics</a:t>
            </a:r>
          </a:p>
          <a:p>
            <a:pPr lvl="1"/>
            <a:r>
              <a:rPr lang="en-US" dirty="0"/>
              <a:t>Cash payments for “care plans”</a:t>
            </a:r>
          </a:p>
          <a:p>
            <a:r>
              <a:rPr lang="en-US" dirty="0"/>
              <a:t>Medicaid</a:t>
            </a:r>
          </a:p>
          <a:p>
            <a:pPr lvl="1"/>
            <a:r>
              <a:rPr lang="en-US" dirty="0"/>
              <a:t>Planned alignment beginning in 2023- details TBD</a:t>
            </a:r>
          </a:p>
          <a:p>
            <a:r>
              <a:rPr lang="en-US" dirty="0"/>
              <a:t>Other payers</a:t>
            </a:r>
          </a:p>
          <a:p>
            <a:r>
              <a:rPr lang="en-US" dirty="0"/>
              <a:t>Workgroup on Primary Care payments </a:t>
            </a:r>
          </a:p>
          <a:p>
            <a:pPr lvl="1"/>
            <a:r>
              <a:rPr lang="en-US" dirty="0"/>
              <a:t>From 2022 legislative bill</a:t>
            </a:r>
          </a:p>
          <a:p>
            <a:pPr lvl="1"/>
            <a:r>
              <a:rPr lang="en-US" dirty="0"/>
              <a:t>All payer</a:t>
            </a:r>
          </a:p>
          <a:p>
            <a:pPr lvl="1"/>
            <a:r>
              <a:rPr lang="en-US" dirty="0"/>
              <a:t>Report to Governor and General Assembly in 2024</a:t>
            </a:r>
          </a:p>
        </p:txBody>
      </p:sp>
      <p:sp>
        <p:nvSpPr>
          <p:cNvPr id="4" name="Slide Number Placeholder 3">
            <a:extLst>
              <a:ext uri="{FF2B5EF4-FFF2-40B4-BE49-F238E27FC236}">
                <a16:creationId xmlns:a16="http://schemas.microsoft.com/office/drawing/2014/main" id="{2394D929-98B1-6046-8528-245EB744441E}"/>
              </a:ext>
            </a:extLst>
          </p:cNvPr>
          <p:cNvSpPr>
            <a:spLocks noGrp="1"/>
          </p:cNvSpPr>
          <p:nvPr>
            <p:ph type="sldNum" idx="12"/>
          </p:nvPr>
        </p:nvSpPr>
        <p:spPr/>
        <p:txBody>
          <a:bodyPr/>
          <a:lstStyle/>
          <a:p>
            <a:fld id="{00000000-1234-1234-1234-123412341234}" type="slidenum">
              <a:rPr lang="en-US" smtClean="0"/>
              <a:pPr/>
              <a:t>23</a:t>
            </a:fld>
            <a:endParaRPr lang="en-US"/>
          </a:p>
        </p:txBody>
      </p:sp>
    </p:spTree>
    <p:extLst>
      <p:ext uri="{BB962C8B-B14F-4D97-AF65-F5344CB8AC3E}">
        <p14:creationId xmlns:p14="http://schemas.microsoft.com/office/powerpoint/2010/main" val="41078892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g14afc221883_0_148"/>
          <p:cNvSpPr txBox="1">
            <a:spLocks noGrp="1"/>
          </p:cNvSpPr>
          <p:nvPr>
            <p:ph type="title"/>
          </p:nvPr>
        </p:nvSpPr>
        <p:spPr>
          <a:xfrm>
            <a:off x="394816" y="552133"/>
            <a:ext cx="8436600" cy="864225"/>
          </a:xfrm>
          <a:prstGeom prst="rect">
            <a:avLst/>
          </a:prstGeom>
          <a:noFill/>
          <a:ln>
            <a:noFill/>
          </a:ln>
        </p:spPr>
        <p:txBody>
          <a:bodyPr spcFirstLastPara="1" wrap="square" lIns="68569" tIns="34275" rIns="68569" bIns="34275" anchor="ctr" anchorCtr="0">
            <a:normAutofit/>
          </a:bodyPr>
          <a:lstStyle/>
          <a:p>
            <a:pPr algn="ctr"/>
            <a:r>
              <a:rPr lang="en-US" sz="3075" dirty="0"/>
              <a:t>Thank You!</a:t>
            </a:r>
            <a:endParaRPr sz="3075" dirty="0"/>
          </a:p>
        </p:txBody>
      </p:sp>
      <p:pic>
        <p:nvPicPr>
          <p:cNvPr id="553" name="Google Shape;553;g14afc221883_0_148"/>
          <p:cNvPicPr preferRelativeResize="0"/>
          <p:nvPr/>
        </p:nvPicPr>
        <p:blipFill rotWithShape="1">
          <a:blip r:embed="rId3">
            <a:alphaModFix/>
          </a:blip>
          <a:srcRect/>
          <a:stretch/>
        </p:blipFill>
        <p:spPr>
          <a:xfrm>
            <a:off x="2441529" y="2327288"/>
            <a:ext cx="4343175" cy="2203406"/>
          </a:xfrm>
          <a:prstGeom prst="rect">
            <a:avLst/>
          </a:prstGeom>
          <a:noFill/>
          <a:ln>
            <a:noFill/>
          </a:ln>
        </p:spPr>
      </p:pic>
      <p:sp>
        <p:nvSpPr>
          <p:cNvPr id="554" name="Google Shape;554;g14afc221883_0_148"/>
          <p:cNvSpPr/>
          <p:nvPr/>
        </p:nvSpPr>
        <p:spPr>
          <a:xfrm>
            <a:off x="161050" y="2327325"/>
            <a:ext cx="2214225" cy="2203425"/>
          </a:xfrm>
          <a:prstGeom prst="roundRect">
            <a:avLst>
              <a:gd name="adj" fmla="val 16667"/>
            </a:avLst>
          </a:prstGeom>
          <a:solidFill>
            <a:srgbClr val="A2D4FF"/>
          </a:solidFill>
          <a:ln>
            <a:noFill/>
          </a:ln>
        </p:spPr>
        <p:txBody>
          <a:bodyPr spcFirstLastPara="1" wrap="square" lIns="68569" tIns="68569" rIns="68569" bIns="68569" anchor="ctr" anchorCtr="0">
            <a:noAutofit/>
          </a:bodyPr>
          <a:lstStyle/>
          <a:p>
            <a:pPr algn="ctr">
              <a:buClr>
                <a:srgbClr val="000000"/>
              </a:buClr>
              <a:buSzPts val="1700"/>
            </a:pPr>
            <a:r>
              <a:rPr lang="en-US" sz="1275">
                <a:solidFill>
                  <a:srgbClr val="000000"/>
                </a:solidFill>
                <a:latin typeface="Comfortaa"/>
                <a:ea typeface="Comfortaa"/>
                <a:cs typeface="Comfortaa"/>
                <a:sym typeface="Comfortaa"/>
              </a:rPr>
              <a:t>Check out the </a:t>
            </a:r>
            <a:r>
              <a:rPr lang="en-US" sz="1275" u="sng">
                <a:solidFill>
                  <a:schemeClr val="hlink"/>
                </a:solidFill>
                <a:latin typeface="Comfortaa"/>
                <a:ea typeface="Comfortaa"/>
                <a:cs typeface="Comfortaa"/>
                <a:sym typeface="Comfortaa"/>
                <a:hlinkClick r:id="rId4"/>
              </a:rPr>
              <a:t>MDPCP website</a:t>
            </a:r>
            <a:r>
              <a:rPr lang="en-US" sz="1275">
                <a:solidFill>
                  <a:srgbClr val="000000"/>
                </a:solidFill>
                <a:latin typeface="Comfortaa"/>
                <a:ea typeface="Comfortaa"/>
                <a:cs typeface="Comfortaa"/>
                <a:sym typeface="Comfortaa"/>
              </a:rPr>
              <a:t> for updates and more information</a:t>
            </a:r>
            <a:endParaRPr sz="1275">
              <a:solidFill>
                <a:srgbClr val="000000"/>
              </a:solidFill>
              <a:latin typeface="Comfortaa"/>
              <a:ea typeface="Comfortaa"/>
              <a:cs typeface="Comfortaa"/>
              <a:sym typeface="Comfortaa"/>
            </a:endParaRPr>
          </a:p>
        </p:txBody>
      </p:sp>
      <p:sp>
        <p:nvSpPr>
          <p:cNvPr id="555" name="Google Shape;555;g14afc221883_0_148"/>
          <p:cNvSpPr/>
          <p:nvPr/>
        </p:nvSpPr>
        <p:spPr>
          <a:xfrm>
            <a:off x="6850950" y="2327288"/>
            <a:ext cx="2214225" cy="2203425"/>
          </a:xfrm>
          <a:prstGeom prst="roundRect">
            <a:avLst>
              <a:gd name="adj" fmla="val 16667"/>
            </a:avLst>
          </a:prstGeom>
          <a:solidFill>
            <a:srgbClr val="0563C1"/>
          </a:solidFill>
          <a:ln>
            <a:noFill/>
          </a:ln>
        </p:spPr>
        <p:txBody>
          <a:bodyPr spcFirstLastPara="1" wrap="square" lIns="68569" tIns="68569" rIns="68569" bIns="68569" anchor="ctr" anchorCtr="0">
            <a:noAutofit/>
          </a:bodyPr>
          <a:lstStyle/>
          <a:p>
            <a:pPr algn="ctr">
              <a:buClr>
                <a:srgbClr val="000000"/>
              </a:buClr>
              <a:buSzPts val="1700"/>
            </a:pPr>
            <a:r>
              <a:rPr lang="en-US" sz="1275">
                <a:solidFill>
                  <a:schemeClr val="lt1"/>
                </a:solidFill>
                <a:latin typeface="Comfortaa"/>
                <a:ea typeface="Comfortaa"/>
                <a:cs typeface="Comfortaa"/>
                <a:sym typeface="Comfortaa"/>
              </a:rPr>
              <a:t>Email </a:t>
            </a:r>
            <a:r>
              <a:rPr lang="en-US" sz="1275" u="sng">
                <a:solidFill>
                  <a:srgbClr val="C4E4FF"/>
                </a:solidFill>
                <a:latin typeface="Comfortaa"/>
                <a:ea typeface="Comfortaa"/>
                <a:cs typeface="Comfortaa"/>
                <a:sym typeface="Comfortaa"/>
                <a:hlinkClick r:id="rId5">
                  <a:extLst>
                    <a:ext uri="{A12FA001-AC4F-418D-AE19-62706E023703}">
                      <ahyp:hlinkClr xmlns:ahyp="http://schemas.microsoft.com/office/drawing/2018/hyperlinkcolor" val="tx"/>
                    </a:ext>
                  </a:extLst>
                </a:hlinkClick>
              </a:rPr>
              <a:t>mdh.pcmodel@maryland.gov</a:t>
            </a:r>
            <a:r>
              <a:rPr lang="en-US" sz="1275">
                <a:solidFill>
                  <a:srgbClr val="C4E4FF"/>
                </a:solidFill>
                <a:latin typeface="Comfortaa"/>
                <a:ea typeface="Comfortaa"/>
                <a:cs typeface="Comfortaa"/>
                <a:sym typeface="Comfortaa"/>
              </a:rPr>
              <a:t> </a:t>
            </a:r>
            <a:r>
              <a:rPr lang="en-US" sz="1275">
                <a:solidFill>
                  <a:schemeClr val="lt1"/>
                </a:solidFill>
                <a:latin typeface="Comfortaa"/>
                <a:ea typeface="Comfortaa"/>
                <a:cs typeface="Comfortaa"/>
                <a:sym typeface="Comfortaa"/>
              </a:rPr>
              <a:t>with any questions or concerns</a:t>
            </a:r>
            <a:endParaRPr sz="1275">
              <a:solidFill>
                <a:schemeClr val="lt1"/>
              </a:solidFill>
              <a:latin typeface="Comfortaa"/>
              <a:ea typeface="Comfortaa"/>
              <a:cs typeface="Comfortaa"/>
              <a:sym typeface="Comfortaa"/>
            </a:endParaRPr>
          </a:p>
        </p:txBody>
      </p:sp>
      <p:sp>
        <p:nvSpPr>
          <p:cNvPr id="556" name="Google Shape;556;g14afc221883_0_148"/>
          <p:cNvSpPr txBox="1"/>
          <p:nvPr/>
        </p:nvSpPr>
        <p:spPr>
          <a:xfrm>
            <a:off x="2441613" y="4642650"/>
            <a:ext cx="4343175" cy="519351"/>
          </a:xfrm>
          <a:prstGeom prst="rect">
            <a:avLst/>
          </a:prstGeom>
          <a:noFill/>
          <a:ln>
            <a:noFill/>
          </a:ln>
        </p:spPr>
        <p:txBody>
          <a:bodyPr spcFirstLastPara="1" wrap="square" lIns="68569" tIns="68569" rIns="68569" bIns="68569" anchor="t" anchorCtr="0">
            <a:spAutoFit/>
          </a:bodyPr>
          <a:lstStyle/>
          <a:p>
            <a:pPr algn="ctr">
              <a:buClr>
                <a:srgbClr val="000000"/>
              </a:buClr>
              <a:buSzPts val="3300"/>
            </a:pPr>
            <a:r>
              <a:rPr lang="en-US" sz="2475" b="1">
                <a:solidFill>
                  <a:srgbClr val="000000"/>
                </a:solidFill>
                <a:latin typeface="Oswald"/>
                <a:ea typeface="Oswald"/>
                <a:cs typeface="Oswald"/>
                <a:sym typeface="Oswald"/>
              </a:rPr>
              <a:t>Any questions?</a:t>
            </a:r>
            <a:endParaRPr sz="2475" b="1">
              <a:solidFill>
                <a:srgbClr val="000000"/>
              </a:solidFill>
              <a:latin typeface="Oswald"/>
              <a:ea typeface="Oswald"/>
              <a:cs typeface="Oswald"/>
              <a:sym typeface="Oswa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27A20-F60B-4EB5-B729-DC8F606B9451}"/>
              </a:ext>
            </a:extLst>
          </p:cNvPr>
          <p:cNvSpPr>
            <a:spLocks noGrp="1"/>
          </p:cNvSpPr>
          <p:nvPr>
            <p:ph type="title"/>
          </p:nvPr>
        </p:nvSpPr>
        <p:spPr/>
        <p:txBody>
          <a:bodyPr/>
          <a:lstStyle/>
          <a:p>
            <a:r>
              <a:rPr lang="en-US" dirty="0"/>
              <a:t>Collaborative Status Update</a:t>
            </a:r>
          </a:p>
        </p:txBody>
      </p:sp>
      <p:sp>
        <p:nvSpPr>
          <p:cNvPr id="3" name="Content Placeholder 2">
            <a:extLst>
              <a:ext uri="{FF2B5EF4-FFF2-40B4-BE49-F238E27FC236}">
                <a16:creationId xmlns:a16="http://schemas.microsoft.com/office/drawing/2014/main" id="{B4F2A18A-0E2E-45F9-BFB9-C5D28B36D791}"/>
              </a:ext>
            </a:extLst>
          </p:cNvPr>
          <p:cNvSpPr>
            <a:spLocks noGrp="1"/>
          </p:cNvSpPr>
          <p:nvPr>
            <p:ph idx="1"/>
          </p:nvPr>
        </p:nvSpPr>
        <p:spPr/>
        <p:txBody>
          <a:bodyPr/>
          <a:lstStyle/>
          <a:p>
            <a:r>
              <a:rPr lang="en-US" dirty="0"/>
              <a:t>Dr. Nancy Fan</a:t>
            </a:r>
          </a:p>
          <a:p>
            <a:pPr lvl="1"/>
            <a:r>
              <a:rPr lang="en-US" dirty="0"/>
              <a:t>PCRC Chair </a:t>
            </a:r>
          </a:p>
        </p:txBody>
      </p:sp>
    </p:spTree>
    <p:extLst>
      <p:ext uri="{BB962C8B-B14F-4D97-AF65-F5344CB8AC3E}">
        <p14:creationId xmlns:p14="http://schemas.microsoft.com/office/powerpoint/2010/main" val="186894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Collaborative Status Update</a:t>
            </a:r>
          </a:p>
        </p:txBody>
      </p:sp>
      <p:sp>
        <p:nvSpPr>
          <p:cNvPr id="3" name="Content Placeholder 2"/>
          <p:cNvSpPr>
            <a:spLocks noGrp="1"/>
          </p:cNvSpPr>
          <p:nvPr>
            <p:ph idx="1"/>
          </p:nvPr>
        </p:nvSpPr>
        <p:spPr>
          <a:xfrm>
            <a:off x="866215" y="2342508"/>
            <a:ext cx="6897041" cy="3698695"/>
          </a:xfrm>
        </p:spPr>
        <p:txBody>
          <a:bodyPr>
            <a:noAutofit/>
          </a:bodyPr>
          <a:lstStyle/>
          <a:p>
            <a:pPr marL="0" indent="0">
              <a:buNone/>
            </a:pPr>
            <a:r>
              <a:rPr lang="en-US" sz="2400" dirty="0"/>
              <a:t>Overarching Concepts</a:t>
            </a:r>
          </a:p>
          <a:p>
            <a:pPr marL="0" indent="0">
              <a:buNone/>
            </a:pPr>
            <a:endParaRPr lang="en-US" sz="2400" dirty="0"/>
          </a:p>
          <a:p>
            <a:r>
              <a:rPr lang="en-US" dirty="0"/>
              <a:t>Primary Care sustainability</a:t>
            </a:r>
          </a:p>
          <a:p>
            <a:r>
              <a:rPr lang="en-US" dirty="0"/>
              <a:t>Practice Transformation away from FFS to VB care/APM</a:t>
            </a:r>
          </a:p>
          <a:p>
            <a:pPr lvl="1"/>
            <a:r>
              <a:rPr lang="en-US" sz="1800" dirty="0"/>
              <a:t>DOI regulation: Increase in PC payment for VB care, not just as increased payment within FFS </a:t>
            </a:r>
          </a:p>
          <a:p>
            <a:pPr lvl="1"/>
            <a:r>
              <a:rPr lang="en-US" sz="1800" dirty="0"/>
              <a:t>Innovative models</a:t>
            </a:r>
          </a:p>
          <a:p>
            <a:r>
              <a:rPr lang="en-US" dirty="0"/>
              <a:t>Prior consensus:</a:t>
            </a:r>
          </a:p>
          <a:p>
            <a:pPr lvl="1"/>
            <a:r>
              <a:rPr lang="en-US" sz="1800" dirty="0"/>
              <a:t>Patient centered</a:t>
            </a:r>
          </a:p>
          <a:p>
            <a:pPr lvl="1"/>
            <a:r>
              <a:rPr lang="en-US" sz="1800" dirty="0"/>
              <a:t>NO increase in administrative burden</a:t>
            </a:r>
          </a:p>
        </p:txBody>
      </p:sp>
    </p:spTree>
    <p:extLst>
      <p:ext uri="{BB962C8B-B14F-4D97-AF65-F5344CB8AC3E}">
        <p14:creationId xmlns:p14="http://schemas.microsoft.com/office/powerpoint/2010/main" val="31566609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FBEA2-2211-4CE3-8394-4AF955903CCE}"/>
              </a:ext>
            </a:extLst>
          </p:cNvPr>
          <p:cNvSpPr>
            <a:spLocks noGrp="1"/>
          </p:cNvSpPr>
          <p:nvPr>
            <p:ph type="title"/>
          </p:nvPr>
        </p:nvSpPr>
        <p:spPr/>
        <p:txBody>
          <a:bodyPr/>
          <a:lstStyle/>
          <a:p>
            <a:r>
              <a:rPr lang="en-US" dirty="0"/>
              <a:t>Payment and attribution workgroup recommendations</a:t>
            </a:r>
          </a:p>
        </p:txBody>
      </p:sp>
      <p:sp>
        <p:nvSpPr>
          <p:cNvPr id="3" name="Content Placeholder 2">
            <a:extLst>
              <a:ext uri="{FF2B5EF4-FFF2-40B4-BE49-F238E27FC236}">
                <a16:creationId xmlns:a16="http://schemas.microsoft.com/office/drawing/2014/main" id="{60257957-8CB0-441A-AB91-FD268B877DAE}"/>
              </a:ext>
            </a:extLst>
          </p:cNvPr>
          <p:cNvSpPr>
            <a:spLocks noGrp="1"/>
          </p:cNvSpPr>
          <p:nvPr>
            <p:ph idx="1"/>
          </p:nvPr>
        </p:nvSpPr>
        <p:spPr/>
        <p:txBody>
          <a:bodyPr/>
          <a:lstStyle/>
          <a:p>
            <a:pPr marL="0" indent="0">
              <a:buNone/>
            </a:pPr>
            <a:r>
              <a:rPr lang="en-US" u="sng" dirty="0">
                <a:solidFill>
                  <a:schemeClr val="tx1"/>
                </a:solidFill>
                <a:latin typeface="Times New Roman" panose="02020603050405020304" pitchFamily="18" charset="0"/>
                <a:cs typeface="Times New Roman" panose="02020603050405020304" pitchFamily="18" charset="0"/>
              </a:rPr>
              <a:t>Review of previous recommendations</a:t>
            </a:r>
            <a:endParaRPr lang="en-US" sz="1200" u="sng" dirty="0">
              <a:latin typeface="Times New Roman" panose="02020603050405020304" pitchFamily="18" charset="0"/>
              <a:cs typeface="Times New Roman" panose="02020603050405020304" pitchFamily="18" charset="0"/>
            </a:endParaRPr>
          </a:p>
          <a:p>
            <a:pPr>
              <a:buSzPct val="100000"/>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Payers provide transparency on how attribution is preformed, such as methodological descriptions, what data is used, frequency of updates, etc. No specific attribution style will be recommended. </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buSzPct val="100000"/>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Payers provide attributed member lists/rosters timely and in a manner conductive to use by PCP’s. </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buSzPct val="100000"/>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Minimum panel size of 250</a:t>
            </a:r>
            <a:endParaRPr lang="en-US" dirty="0">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a:p>
            <a:pPr>
              <a:buSzPct val="100000"/>
              <a:buFont typeface="Wingdings" panose="05000000000000000000" pitchFamily="2" charset="2"/>
              <a:buChar char="§"/>
            </a:pPr>
            <a:r>
              <a:rPr lang="en-US" dirty="0">
                <a:latin typeface="Times New Roman" panose="02020603050405020304" pitchFamily="18" charset="0"/>
                <a:ea typeface="Calibri" panose="020F0502020204030204" pitchFamily="34" charset="0"/>
                <a:cs typeface="Times New Roman" panose="02020603050405020304" pitchFamily="18" charset="0"/>
              </a:rPr>
              <a:t>No maximum panel size </a:t>
            </a:r>
          </a:p>
          <a:p>
            <a:endParaRPr lang="en-US" dirty="0"/>
          </a:p>
        </p:txBody>
      </p:sp>
      <p:pic>
        <p:nvPicPr>
          <p:cNvPr id="5" name="Picture 4">
            <a:extLst>
              <a:ext uri="{FF2B5EF4-FFF2-40B4-BE49-F238E27FC236}">
                <a16:creationId xmlns:a16="http://schemas.microsoft.com/office/drawing/2014/main" id="{B3C6D9FA-2C32-4317-A1BB-8834C6CE86F8}"/>
              </a:ext>
            </a:extLst>
          </p:cNvPr>
          <p:cNvPicPr>
            <a:picLocks noChangeAspect="1"/>
          </p:cNvPicPr>
          <p:nvPr/>
        </p:nvPicPr>
        <p:blipFill>
          <a:blip r:embed="rId2"/>
          <a:stretch>
            <a:fillRect/>
          </a:stretch>
        </p:blipFill>
        <p:spPr>
          <a:xfrm>
            <a:off x="436651" y="1"/>
            <a:ext cx="8270697" cy="6857999"/>
          </a:xfrm>
          <a:prstGeom prst="rect">
            <a:avLst/>
          </a:prstGeom>
        </p:spPr>
      </p:pic>
    </p:spTree>
    <p:extLst>
      <p:ext uri="{BB962C8B-B14F-4D97-AF65-F5344CB8AC3E}">
        <p14:creationId xmlns:p14="http://schemas.microsoft.com/office/powerpoint/2010/main" val="5348574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1768C-C1FC-4A12-8062-1AA7C7847068}"/>
              </a:ext>
            </a:extLst>
          </p:cNvPr>
          <p:cNvSpPr>
            <a:spLocks noGrp="1"/>
          </p:cNvSpPr>
          <p:nvPr>
            <p:ph type="title"/>
          </p:nvPr>
        </p:nvSpPr>
        <p:spPr/>
        <p:txBody>
          <a:bodyPr/>
          <a:lstStyle/>
          <a:p>
            <a:r>
              <a:rPr lang="en-US" dirty="0"/>
              <a:t>Workgroup updates </a:t>
            </a:r>
          </a:p>
        </p:txBody>
      </p:sp>
      <p:sp>
        <p:nvSpPr>
          <p:cNvPr id="3" name="Content Placeholder 2">
            <a:extLst>
              <a:ext uri="{FF2B5EF4-FFF2-40B4-BE49-F238E27FC236}">
                <a16:creationId xmlns:a16="http://schemas.microsoft.com/office/drawing/2014/main" id="{0970783E-21B2-48C0-BB8E-04D4DF9A1812}"/>
              </a:ext>
            </a:extLst>
          </p:cNvPr>
          <p:cNvSpPr>
            <a:spLocks noGrp="1"/>
          </p:cNvSpPr>
          <p:nvPr>
            <p:ph idx="1"/>
          </p:nvPr>
        </p:nvSpPr>
        <p:spPr/>
        <p:txBody>
          <a:bodyPr/>
          <a:lstStyle/>
          <a:p>
            <a:r>
              <a:rPr lang="en-US" dirty="0"/>
              <a:t>Quality Measures and Benchmarks Workgroup</a:t>
            </a:r>
          </a:p>
          <a:p>
            <a:pPr lvl="1"/>
            <a:r>
              <a:rPr lang="en-US" dirty="0"/>
              <a:t>Cari Miller, Chair </a:t>
            </a:r>
          </a:p>
          <a:p>
            <a:endParaRPr lang="en-US" dirty="0"/>
          </a:p>
        </p:txBody>
      </p:sp>
    </p:spTree>
    <p:extLst>
      <p:ext uri="{BB962C8B-B14F-4D97-AF65-F5344CB8AC3E}">
        <p14:creationId xmlns:p14="http://schemas.microsoft.com/office/powerpoint/2010/main" val="691889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5CEEC-3DD6-4CA5-8F5A-3BFD25691281}"/>
              </a:ext>
            </a:extLst>
          </p:cNvPr>
          <p:cNvSpPr>
            <a:spLocks noGrp="1"/>
          </p:cNvSpPr>
          <p:nvPr>
            <p:ph type="title"/>
          </p:nvPr>
        </p:nvSpPr>
        <p:spPr/>
        <p:txBody>
          <a:bodyPr/>
          <a:lstStyle/>
          <a:p>
            <a:r>
              <a:rPr lang="en-US" dirty="0"/>
              <a:t>Quality measures and benchmarks workgroup </a:t>
            </a:r>
          </a:p>
        </p:txBody>
      </p:sp>
      <p:sp>
        <p:nvSpPr>
          <p:cNvPr id="3" name="Content Placeholder 2">
            <a:extLst>
              <a:ext uri="{FF2B5EF4-FFF2-40B4-BE49-F238E27FC236}">
                <a16:creationId xmlns:a16="http://schemas.microsoft.com/office/drawing/2014/main" id="{ECDAD442-508D-4ABA-89B0-94741B8F6483}"/>
              </a:ext>
            </a:extLst>
          </p:cNvPr>
          <p:cNvSpPr>
            <a:spLocks noGrp="1"/>
          </p:cNvSpPr>
          <p:nvPr>
            <p:ph idx="1"/>
          </p:nvPr>
        </p:nvSpPr>
        <p:spPr>
          <a:xfrm>
            <a:off x="577124" y="2363057"/>
            <a:ext cx="7056575" cy="4345968"/>
          </a:xfrm>
        </p:spPr>
        <p:txBody>
          <a:bodyPr>
            <a:normAutofit fontScale="85000" lnSpcReduction="20000"/>
          </a:bodyPr>
          <a:lstStyle/>
          <a:p>
            <a:r>
              <a:rPr lang="en-US" sz="2100" dirty="0"/>
              <a:t>The Quality Measures and Benchmarks workgroup is the newest of the three PCRC workgroups</a:t>
            </a:r>
          </a:p>
          <a:p>
            <a:r>
              <a:rPr lang="en-US" sz="2100" dirty="0"/>
              <a:t>Workgroup has met three times so far:</a:t>
            </a:r>
          </a:p>
          <a:p>
            <a:pPr lvl="1"/>
            <a:r>
              <a:rPr lang="en-US" sz="2100" dirty="0"/>
              <a:t>July 21</a:t>
            </a:r>
            <a:r>
              <a:rPr lang="en-US" sz="2100" baseline="30000" dirty="0"/>
              <a:t>st</a:t>
            </a:r>
            <a:endParaRPr lang="en-US" sz="2100" dirty="0"/>
          </a:p>
          <a:p>
            <a:pPr lvl="1"/>
            <a:r>
              <a:rPr lang="en-US" sz="2100" dirty="0"/>
              <a:t>August 25</a:t>
            </a:r>
            <a:r>
              <a:rPr lang="en-US" sz="2100" baseline="30000" dirty="0"/>
              <a:t>th</a:t>
            </a:r>
            <a:r>
              <a:rPr lang="en-US" sz="2100" dirty="0"/>
              <a:t> </a:t>
            </a:r>
          </a:p>
          <a:p>
            <a:pPr lvl="1"/>
            <a:r>
              <a:rPr lang="en-US" sz="2100" dirty="0"/>
              <a:t>September 8</a:t>
            </a:r>
            <a:r>
              <a:rPr lang="en-US" sz="2100" baseline="30000" dirty="0"/>
              <a:t>th</a:t>
            </a:r>
            <a:r>
              <a:rPr lang="en-US" sz="2100" dirty="0"/>
              <a:t> </a:t>
            </a:r>
          </a:p>
          <a:p>
            <a:pPr marL="306000" marR="0" lvl="0" indent="-306000" algn="l" defTabSz="457200" rtl="0" eaLnBrk="1" fontAlgn="auto" latinLnBrk="0" hangingPunct="1">
              <a:lnSpc>
                <a:spcPct val="100000"/>
              </a:lnSpc>
              <a:spcBef>
                <a:spcPct val="20000"/>
              </a:spcBef>
              <a:spcAft>
                <a:spcPts val="600"/>
              </a:spcAft>
              <a:buClr>
                <a:srgbClr val="48141E"/>
              </a:buClr>
              <a:buSzPct val="92000"/>
              <a:buFont typeface="Wingdings 2" panose="05020102010507070707" pitchFamily="18" charset="2"/>
              <a:buChar char=""/>
              <a:tabLst/>
              <a:defRPr/>
            </a:pPr>
            <a:r>
              <a:rPr kumimoji="0" lang="en-US" sz="2100" b="0" i="0" u="none" strike="noStrike" kern="1200" cap="none" spc="0" normalizeH="0" baseline="0" noProof="0" dirty="0">
                <a:ln>
                  <a:noFill/>
                </a:ln>
                <a:solidFill>
                  <a:srgbClr val="3D3D3D"/>
                </a:solidFill>
                <a:effectLst/>
                <a:uLnTx/>
                <a:uFillTx/>
                <a:latin typeface="Gill Sans MT" panose="020B0502020104020203"/>
                <a:ea typeface="+mn-ea"/>
                <a:cs typeface="+mn-cs"/>
              </a:rPr>
              <a:t>The primary goals of this workgroup are to: </a:t>
            </a:r>
          </a:p>
          <a:p>
            <a:pPr lvl="1"/>
            <a:r>
              <a:rPr lang="en-US" sz="2100" dirty="0"/>
              <a:t>Develop detailed quality metrics for Delaware’s new Primary Care Payment Model</a:t>
            </a:r>
          </a:p>
          <a:p>
            <a:pPr lvl="1"/>
            <a:r>
              <a:rPr lang="en-US" sz="2100" dirty="0"/>
              <a:t>Determine metrics for DHCC to monitor provider compliance with value-based payment models </a:t>
            </a:r>
          </a:p>
          <a:p>
            <a:pPr lvl="1"/>
            <a:r>
              <a:rPr lang="en-US" sz="2100" dirty="0"/>
              <a:t>Develop recommendations for a dashboard for monitoring provider compliance with value-based payment models </a:t>
            </a:r>
          </a:p>
          <a:p>
            <a:pPr marL="324000" lvl="1" indent="0">
              <a:buNone/>
            </a:pPr>
            <a:endParaRPr lang="en-US" dirty="0"/>
          </a:p>
          <a:p>
            <a:pPr lvl="1">
              <a:buClr>
                <a:srgbClr val="48141E"/>
              </a:buClr>
              <a:defRPr/>
            </a:pPr>
            <a:endParaRPr kumimoji="0" lang="en-US" b="0" i="0" u="none" strike="noStrike" kern="1200" cap="none" spc="0" normalizeH="0" baseline="0" noProof="0" dirty="0">
              <a:ln>
                <a:noFill/>
              </a:ln>
              <a:solidFill>
                <a:srgbClr val="3D3D3D"/>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827985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29D1A-4E9A-48B0-A06E-7F6279C695D1}"/>
              </a:ext>
            </a:extLst>
          </p:cNvPr>
          <p:cNvSpPr>
            <a:spLocks noGrp="1"/>
          </p:cNvSpPr>
          <p:nvPr>
            <p:ph type="title"/>
          </p:nvPr>
        </p:nvSpPr>
        <p:spPr>
          <a:xfrm>
            <a:off x="463203" y="511630"/>
            <a:ext cx="8107741" cy="1349828"/>
          </a:xfrm>
        </p:spPr>
        <p:txBody>
          <a:bodyPr/>
          <a:lstStyle/>
          <a:p>
            <a:r>
              <a:rPr lang="en-US" dirty="0"/>
              <a:t>AGENDA</a:t>
            </a:r>
            <a:endParaRPr lang="en-US" dirty="0">
              <a:highlight>
                <a:srgbClr val="FFFF00"/>
              </a:highlight>
            </a:endParaRPr>
          </a:p>
        </p:txBody>
      </p:sp>
      <p:sp>
        <p:nvSpPr>
          <p:cNvPr id="3" name="Content Placeholder 2">
            <a:extLst>
              <a:ext uri="{FF2B5EF4-FFF2-40B4-BE49-F238E27FC236}">
                <a16:creationId xmlns:a16="http://schemas.microsoft.com/office/drawing/2014/main" id="{D754F1C8-6D30-44AF-A792-B7998CE59496}"/>
              </a:ext>
            </a:extLst>
          </p:cNvPr>
          <p:cNvSpPr>
            <a:spLocks noGrp="1"/>
          </p:cNvSpPr>
          <p:nvPr>
            <p:ph idx="1"/>
          </p:nvPr>
        </p:nvSpPr>
        <p:spPr>
          <a:xfrm>
            <a:off x="380301" y="1754345"/>
            <a:ext cx="7325315" cy="5054120"/>
          </a:xfrm>
        </p:spPr>
        <p:txBody>
          <a:bodyPr>
            <a:normAutofit/>
          </a:bodyPr>
          <a:lstStyle/>
          <a:p>
            <a:r>
              <a:rPr lang="en-US" dirty="0">
                <a:cs typeface="Calibri" panose="020F0502020204030204" pitchFamily="34" charset="0"/>
              </a:rPr>
              <a:t>Call to Order</a:t>
            </a:r>
          </a:p>
          <a:p>
            <a:r>
              <a:rPr lang="en-US" dirty="0">
                <a:cs typeface="Calibri" panose="020F0502020204030204" pitchFamily="34" charset="0"/>
              </a:rPr>
              <a:t>Approval of June 2022 Meeting Minutes</a:t>
            </a:r>
          </a:p>
          <a:p>
            <a:r>
              <a:rPr lang="en-US" dirty="0">
                <a:cs typeface="Calibri" panose="020F0502020204030204" pitchFamily="34" charset="0"/>
              </a:rPr>
              <a:t>Presentation on Maryland’s Primary Care Payment Model (MDPCP)</a:t>
            </a:r>
          </a:p>
          <a:p>
            <a:pPr lvl="1"/>
            <a:r>
              <a:rPr lang="en-US" dirty="0">
                <a:cs typeface="Calibri" panose="020F0502020204030204" pitchFamily="34" charset="0"/>
              </a:rPr>
              <a:t>Dr. Howard Haft, Executive Director of the Maryland Primary Care Program </a:t>
            </a:r>
          </a:p>
          <a:p>
            <a:r>
              <a:rPr lang="en-US" dirty="0">
                <a:cs typeface="Calibri" panose="020F0502020204030204" pitchFamily="34" charset="0"/>
              </a:rPr>
              <a:t>Collaborative Status Update</a:t>
            </a:r>
          </a:p>
          <a:p>
            <a:r>
              <a:rPr lang="en-US" dirty="0">
                <a:cs typeface="Calibri" panose="020F0502020204030204" pitchFamily="34" charset="0"/>
              </a:rPr>
              <a:t>Update- PCRC Workgroups</a:t>
            </a:r>
          </a:p>
          <a:p>
            <a:pPr lvl="1"/>
            <a:r>
              <a:rPr lang="en-US" dirty="0">
                <a:cs typeface="Calibri" panose="020F0502020204030204" pitchFamily="34" charset="0"/>
              </a:rPr>
              <a:t>Quality Measures and Benchmarks- Cari Miller</a:t>
            </a:r>
          </a:p>
          <a:p>
            <a:pPr lvl="1"/>
            <a:r>
              <a:rPr lang="en-US" dirty="0">
                <a:cs typeface="Calibri" panose="020F0502020204030204" pitchFamily="34" charset="0"/>
              </a:rPr>
              <a:t>Payment and Attribution and Care Coordination- Dr. Nancy Fan</a:t>
            </a:r>
          </a:p>
          <a:p>
            <a:r>
              <a:rPr lang="en-US" dirty="0">
                <a:cs typeface="Calibri" panose="020F0502020204030204" pitchFamily="34" charset="0"/>
              </a:rPr>
              <a:t>Update - Department of Insurance, Office of Value Based Health Care Delivery </a:t>
            </a:r>
          </a:p>
          <a:p>
            <a:r>
              <a:rPr lang="en-US" dirty="0">
                <a:cs typeface="Calibri" panose="020F0502020204030204" pitchFamily="34" charset="0"/>
              </a:rPr>
              <a:t>Public Comment</a:t>
            </a:r>
          </a:p>
        </p:txBody>
      </p:sp>
    </p:spTree>
    <p:extLst>
      <p:ext uri="{BB962C8B-B14F-4D97-AF65-F5344CB8AC3E}">
        <p14:creationId xmlns:p14="http://schemas.microsoft.com/office/powerpoint/2010/main" val="12623347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26299-93A2-4E93-9E04-0732BFE88A96}"/>
              </a:ext>
            </a:extLst>
          </p:cNvPr>
          <p:cNvSpPr>
            <a:spLocks noGrp="1"/>
          </p:cNvSpPr>
          <p:nvPr>
            <p:ph type="title"/>
          </p:nvPr>
        </p:nvSpPr>
        <p:spPr/>
        <p:txBody>
          <a:bodyPr/>
          <a:lstStyle/>
          <a:p>
            <a:r>
              <a:rPr lang="en-US" dirty="0"/>
              <a:t>Quality measures and benchmarks workgroup- current recommendations</a:t>
            </a:r>
          </a:p>
        </p:txBody>
      </p:sp>
      <p:graphicFrame>
        <p:nvGraphicFramePr>
          <p:cNvPr id="5" name="Content Placeholder 4">
            <a:extLst>
              <a:ext uri="{FF2B5EF4-FFF2-40B4-BE49-F238E27FC236}">
                <a16:creationId xmlns:a16="http://schemas.microsoft.com/office/drawing/2014/main" id="{778506D6-C22C-4CDA-B314-9CC8257C5F2B}"/>
              </a:ext>
            </a:extLst>
          </p:cNvPr>
          <p:cNvGraphicFramePr>
            <a:graphicFrameLocks noGrp="1"/>
          </p:cNvGraphicFramePr>
          <p:nvPr>
            <p:ph idx="1"/>
            <p:extLst>
              <p:ext uri="{D42A27DB-BD31-4B8C-83A1-F6EECF244321}">
                <p14:modId xmlns:p14="http://schemas.microsoft.com/office/powerpoint/2010/main" val="663423850"/>
              </p:ext>
            </p:extLst>
          </p:nvPr>
        </p:nvGraphicFramePr>
        <p:xfrm>
          <a:off x="164387" y="2126750"/>
          <a:ext cx="8887145" cy="4541177"/>
        </p:xfrm>
        <a:graphic>
          <a:graphicData uri="http://schemas.openxmlformats.org/drawingml/2006/table">
            <a:tbl>
              <a:tblPr firstRow="1" firstCol="1" bandRow="1"/>
              <a:tblGrid>
                <a:gridCol w="8887145">
                  <a:extLst>
                    <a:ext uri="{9D8B030D-6E8A-4147-A177-3AD203B41FA5}">
                      <a16:colId xmlns:a16="http://schemas.microsoft.com/office/drawing/2014/main" val="512039793"/>
                    </a:ext>
                  </a:extLst>
                </a:gridCol>
              </a:tblGrid>
              <a:tr h="499450">
                <a:tc>
                  <a:txBody>
                    <a:bodyPr/>
                    <a:lstStyle/>
                    <a:p>
                      <a:pPr marL="0" marR="0">
                        <a:lnSpc>
                          <a:spcPct val="107000"/>
                        </a:lnSpc>
                        <a:spcBef>
                          <a:spcPts val="0"/>
                        </a:spcBef>
                        <a:spcAft>
                          <a:spcPts val="0"/>
                        </a:spcAft>
                      </a:pPr>
                      <a:r>
                        <a:rPr lang="en-US" sz="2000" b="1" dirty="0">
                          <a:effectLst/>
                          <a:latin typeface="Calibri" panose="020F0502020204030204" pitchFamily="34" charset="0"/>
                          <a:ea typeface="Calibri" panose="020F0502020204030204" pitchFamily="34" charset="0"/>
                          <a:cs typeface="Times New Roman" panose="02020603050405020304" pitchFamily="18" charset="0"/>
                        </a:rPr>
                        <a:t>    </a:t>
                      </a: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Measure					                                 Population </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919" marR="66919" marT="0" marB="0">
                    <a:lnL w="12700" cap="flat" cmpd="sng" algn="ctr">
                      <a:solidFill>
                        <a:srgbClr val="5B9BD5"/>
                      </a:solidFill>
                      <a:prstDash val="solid"/>
                      <a:round/>
                      <a:headEnd type="none" w="med" len="med"/>
                      <a:tailEnd type="none" w="med" len="med"/>
                    </a:lnL>
                    <a:lnR w="12700" cap="flat" cmpd="sng" algn="ctr">
                      <a:solidFill>
                        <a:srgbClr val="5B9BD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5B9BD5"/>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70713285"/>
                  </a:ext>
                </a:extLst>
              </a:tr>
              <a:tr h="413720">
                <a:tc>
                  <a:txBody>
                    <a:bodyPr/>
                    <a:lstStyle/>
                    <a:p>
                      <a:pPr marL="342900" marR="0" lvl="0" indent="-342900">
                        <a:lnSpc>
                          <a:spcPct val="107000"/>
                        </a:lnSpc>
                        <a:spcBef>
                          <a:spcPts val="0"/>
                        </a:spcBef>
                        <a:spcAft>
                          <a:spcPts val="0"/>
                        </a:spcAft>
                        <a:buFont typeface="+mj-lt"/>
                        <a:buAutoNum type="arabicPeriod"/>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Colorectal Cancer Screening 				                                       Adult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919" marR="669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5B9BD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975414676"/>
                  </a:ext>
                </a:extLst>
              </a:tr>
              <a:tr h="400081">
                <a:tc>
                  <a:txBody>
                    <a:bodyPr/>
                    <a:lstStyle/>
                    <a:p>
                      <a:pPr marL="0" marR="0" lvl="0" indent="0">
                        <a:lnSpc>
                          <a:spcPct val="107000"/>
                        </a:lnSpc>
                        <a:spcBef>
                          <a:spcPts val="0"/>
                        </a:spcBef>
                        <a:spcAft>
                          <a:spcPts val="0"/>
                        </a:spcAft>
                        <a:buFont typeface="+mj-lt"/>
                        <a:buNone/>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       Breast Cancer Screening 				                                                 Adult</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919" marR="669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44255406"/>
                  </a:ext>
                </a:extLst>
              </a:tr>
              <a:tr h="400081">
                <a:tc>
                  <a:txBody>
                    <a:bodyPr/>
                    <a:lstStyle/>
                    <a:p>
                      <a:pPr marL="0" marR="0" lvl="0" indent="0">
                        <a:lnSpc>
                          <a:spcPct val="107000"/>
                        </a:lnSpc>
                        <a:spcBef>
                          <a:spcPts val="0"/>
                        </a:spcBef>
                        <a:spcAft>
                          <a:spcPts val="0"/>
                        </a:spcAft>
                        <a:buFont typeface="+mj-lt"/>
                        <a:buNone/>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       Hemoglobin A1c control </a:t>
                      </a:r>
                      <a:r>
                        <a:rPr lang="en-US" sz="1600" b="1" dirty="0">
                          <a:solidFill>
                            <a:srgbClr val="000000"/>
                          </a:solidFill>
                          <a:effectLst/>
                          <a:latin typeface="Cambria" panose="02040503050406030204" pitchFamily="18" charset="0"/>
                          <a:ea typeface="Times New Roman" panose="02020603050405020304" pitchFamily="18" charset="0"/>
                          <a:cs typeface="Calibri" panose="020F0502020204030204" pitchFamily="34" charset="0"/>
                        </a:rPr>
                        <a:t>(&lt; or =9%)</a:t>
                      </a: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Adult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919" marR="669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191964773"/>
                  </a:ext>
                </a:extLst>
              </a:tr>
              <a:tr h="400081">
                <a:tc>
                  <a:txBody>
                    <a:bodyPr/>
                    <a:lstStyle/>
                    <a:p>
                      <a:pPr marL="0" marR="0" lvl="0" indent="0">
                        <a:lnSpc>
                          <a:spcPct val="107000"/>
                        </a:lnSpc>
                        <a:spcBef>
                          <a:spcPts val="0"/>
                        </a:spcBef>
                        <a:spcAft>
                          <a:spcPts val="0"/>
                        </a:spcAft>
                        <a:buFont typeface="+mj-lt"/>
                        <a:buNone/>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       Statin Therapy for Patients with Diabetes                                                     Adult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919" marR="669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136818888"/>
                  </a:ext>
                </a:extLst>
              </a:tr>
              <a:tr h="413720">
                <a:tc>
                  <a:txBody>
                    <a:bodyPr/>
                    <a:lstStyle/>
                    <a:p>
                      <a:pPr marL="0" marR="0" lvl="0" indent="0">
                        <a:lnSpc>
                          <a:spcPct val="107000"/>
                        </a:lnSpc>
                        <a:spcBef>
                          <a:spcPts val="0"/>
                        </a:spcBef>
                        <a:spcAft>
                          <a:spcPts val="0"/>
                        </a:spcAft>
                        <a:buFont typeface="+mj-lt"/>
                        <a:buNone/>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       Statin Therapy for Patients with Cardiovascular Disease                           Adult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919" marR="669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36583156"/>
                  </a:ext>
                </a:extLst>
              </a:tr>
              <a:tr h="400081">
                <a:tc>
                  <a:txBody>
                    <a:bodyPr/>
                    <a:lstStyle/>
                    <a:p>
                      <a:pPr marL="0" marR="0" lvl="0" indent="0">
                        <a:lnSpc>
                          <a:spcPct val="107000"/>
                        </a:lnSpc>
                        <a:spcBef>
                          <a:spcPts val="0"/>
                        </a:spcBef>
                        <a:spcAft>
                          <a:spcPts val="0"/>
                        </a:spcAft>
                        <a:buFont typeface="+mj-lt"/>
                        <a:buNone/>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       Controlling High Blood Pressure 			                                                 Adult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919" marR="669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950494005"/>
                  </a:ext>
                </a:extLst>
              </a:tr>
              <a:tr h="400081">
                <a:tc>
                  <a:txBody>
                    <a:bodyPr/>
                    <a:lstStyle/>
                    <a:p>
                      <a:pPr marL="0" marR="0" lvl="0" indent="0">
                        <a:lnSpc>
                          <a:spcPct val="107000"/>
                        </a:lnSpc>
                        <a:spcBef>
                          <a:spcPts val="0"/>
                        </a:spcBef>
                        <a:spcAft>
                          <a:spcPts val="0"/>
                        </a:spcAft>
                        <a:buFont typeface="+mj-lt"/>
                        <a:buNone/>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       BMI (Process Measure)					                          Adult and Pediatric</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919" marR="669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57206719"/>
                  </a:ext>
                </a:extLst>
              </a:tr>
              <a:tr h="413720">
                <a:tc>
                  <a:txBody>
                    <a:bodyPr/>
                    <a:lstStyle/>
                    <a:p>
                      <a:pPr marL="0" marR="0" lvl="0" indent="0">
                        <a:lnSpc>
                          <a:spcPct val="107000"/>
                        </a:lnSpc>
                        <a:spcBef>
                          <a:spcPts val="0"/>
                        </a:spcBef>
                        <a:spcAft>
                          <a:spcPts val="0"/>
                        </a:spcAft>
                        <a:buFont typeface="+mj-lt"/>
                        <a:buNone/>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8.       Depression Screening						                Adult and Pediatric</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919" marR="669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71759677"/>
                  </a:ext>
                </a:extLst>
              </a:tr>
              <a:tr h="400081">
                <a:tc>
                  <a:txBody>
                    <a:bodyPr/>
                    <a:lstStyle/>
                    <a:p>
                      <a:pPr marL="0" marR="0" lvl="0" indent="0">
                        <a:lnSpc>
                          <a:spcPct val="107000"/>
                        </a:lnSpc>
                        <a:spcBef>
                          <a:spcPts val="0"/>
                        </a:spcBef>
                        <a:spcAft>
                          <a:spcPts val="0"/>
                        </a:spcAft>
                        <a:buFont typeface="+mj-lt"/>
                        <a:buNone/>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       Tobacco Screening and Cessation Intervention                                             Adult </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919" marR="669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070468288"/>
                  </a:ext>
                </a:extLst>
              </a:tr>
              <a:tr h="400081">
                <a:tc>
                  <a:txBody>
                    <a:bodyPr/>
                    <a:lstStyle/>
                    <a:p>
                      <a:pPr marL="0" marR="0" lvl="0" indent="0">
                        <a:lnSpc>
                          <a:spcPct val="107000"/>
                        </a:lnSpc>
                        <a:spcBef>
                          <a:spcPts val="0"/>
                        </a:spcBef>
                        <a:spcAft>
                          <a:spcPts val="0"/>
                        </a:spcAft>
                        <a:buFont typeface="+mj-lt"/>
                        <a:buNone/>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10.     Well Visits						                                                         Pediatric</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6919" marR="66919" marT="0" marB="0">
                    <a:lnL w="12700" cap="flat" cmpd="sng" algn="ctr">
                      <a:solidFill>
                        <a:srgbClr val="9CC2E5"/>
                      </a:solidFill>
                      <a:prstDash val="solid"/>
                      <a:round/>
                      <a:headEnd type="none" w="med" len="med"/>
                      <a:tailEnd type="none" w="med" len="med"/>
                    </a:lnL>
                    <a:lnR w="12700" cap="flat" cmpd="sng" algn="ctr">
                      <a:solidFill>
                        <a:srgbClr val="9CC2E5"/>
                      </a:solidFill>
                      <a:prstDash val="solid"/>
                      <a:round/>
                      <a:headEnd type="none" w="med" len="med"/>
                      <a:tailEnd type="none" w="med" len="med"/>
                    </a:lnR>
                    <a:lnT w="12700" cap="flat" cmpd="sng" algn="ctr">
                      <a:solidFill>
                        <a:srgbClr val="9CC2E5"/>
                      </a:solidFill>
                      <a:prstDash val="solid"/>
                      <a:round/>
                      <a:headEnd type="none" w="med" len="med"/>
                      <a:tailEnd type="none" w="med" len="med"/>
                    </a:lnT>
                    <a:lnB w="12700" cap="flat" cmpd="sng" algn="ctr">
                      <a:solidFill>
                        <a:srgbClr val="9CC2E5"/>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5024107"/>
                  </a:ext>
                </a:extLst>
              </a:tr>
            </a:tbl>
          </a:graphicData>
        </a:graphic>
      </p:graphicFrame>
    </p:spTree>
    <p:extLst>
      <p:ext uri="{BB962C8B-B14F-4D97-AF65-F5344CB8AC3E}">
        <p14:creationId xmlns:p14="http://schemas.microsoft.com/office/powerpoint/2010/main" val="3785542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53A05-9084-4F3A-89B7-76CC68AB103B}"/>
              </a:ext>
            </a:extLst>
          </p:cNvPr>
          <p:cNvSpPr>
            <a:spLocks noGrp="1"/>
          </p:cNvSpPr>
          <p:nvPr>
            <p:ph type="title"/>
          </p:nvPr>
        </p:nvSpPr>
        <p:spPr/>
        <p:txBody>
          <a:bodyPr>
            <a:normAutofit fontScale="90000"/>
          </a:bodyPr>
          <a:lstStyle/>
          <a:p>
            <a:r>
              <a:rPr lang="en-US" dirty="0"/>
              <a:t>Quality measures and benchmarks workgroup- additional recommendations</a:t>
            </a:r>
          </a:p>
        </p:txBody>
      </p:sp>
      <p:sp>
        <p:nvSpPr>
          <p:cNvPr id="3" name="Content Placeholder 2">
            <a:extLst>
              <a:ext uri="{FF2B5EF4-FFF2-40B4-BE49-F238E27FC236}">
                <a16:creationId xmlns:a16="http://schemas.microsoft.com/office/drawing/2014/main" id="{B620201E-5125-4198-80CA-E882B8D8C082}"/>
              </a:ext>
            </a:extLst>
          </p:cNvPr>
          <p:cNvSpPr>
            <a:spLocks noGrp="1"/>
          </p:cNvSpPr>
          <p:nvPr>
            <p:ph idx="1"/>
          </p:nvPr>
        </p:nvSpPr>
        <p:spPr/>
        <p:txBody>
          <a:bodyPr/>
          <a:lstStyle/>
          <a:p>
            <a:r>
              <a:rPr lang="en-US" dirty="0"/>
              <a:t>Additional Quality Metrics such as ED Utilization and Tobacco/Nicotine Screening and Cessation for adolescents are still being discussed within the workgroup. </a:t>
            </a:r>
          </a:p>
          <a:p>
            <a:r>
              <a:rPr lang="en-US" dirty="0"/>
              <a:t>The workgroup strongly recommends this list of Quality Metrics for the Model, understanding that the metrics can be modified based on the individual needs of payers and providers. </a:t>
            </a:r>
          </a:p>
          <a:p>
            <a:r>
              <a:rPr lang="en-US" dirty="0"/>
              <a:t>Recommend not increasing the number of metrics over 10. </a:t>
            </a:r>
          </a:p>
          <a:p>
            <a:r>
              <a:rPr lang="en-US" dirty="0"/>
              <a:t>Recommend that Year 1 be considered “Pay for Reporting” only. </a:t>
            </a:r>
          </a:p>
          <a:p>
            <a:r>
              <a:rPr lang="en-US" dirty="0"/>
              <a:t>Next meeting is scheduled for October 27</a:t>
            </a:r>
            <a:r>
              <a:rPr lang="en-US" baseline="30000" dirty="0"/>
              <a:t>th</a:t>
            </a:r>
            <a:r>
              <a:rPr lang="en-US" dirty="0"/>
              <a:t>. </a:t>
            </a:r>
          </a:p>
        </p:txBody>
      </p:sp>
    </p:spTree>
    <p:extLst>
      <p:ext uri="{BB962C8B-B14F-4D97-AF65-F5344CB8AC3E}">
        <p14:creationId xmlns:p14="http://schemas.microsoft.com/office/powerpoint/2010/main" val="34509606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1ED77-A43C-4C79-9486-F5BDE9F882BE}"/>
              </a:ext>
            </a:extLst>
          </p:cNvPr>
          <p:cNvSpPr>
            <a:spLocks noGrp="1"/>
          </p:cNvSpPr>
          <p:nvPr>
            <p:ph type="title"/>
          </p:nvPr>
        </p:nvSpPr>
        <p:spPr/>
        <p:txBody>
          <a:bodyPr/>
          <a:lstStyle/>
          <a:p>
            <a:r>
              <a:rPr lang="en-US" dirty="0"/>
              <a:t>Workgroup updates</a:t>
            </a:r>
          </a:p>
        </p:txBody>
      </p:sp>
      <p:sp>
        <p:nvSpPr>
          <p:cNvPr id="3" name="Content Placeholder 2">
            <a:extLst>
              <a:ext uri="{FF2B5EF4-FFF2-40B4-BE49-F238E27FC236}">
                <a16:creationId xmlns:a16="http://schemas.microsoft.com/office/drawing/2014/main" id="{4373E1FA-25D9-406B-A64F-778A6EF1E184}"/>
              </a:ext>
            </a:extLst>
          </p:cNvPr>
          <p:cNvSpPr>
            <a:spLocks noGrp="1"/>
          </p:cNvSpPr>
          <p:nvPr>
            <p:ph idx="1"/>
          </p:nvPr>
        </p:nvSpPr>
        <p:spPr/>
        <p:txBody>
          <a:bodyPr/>
          <a:lstStyle/>
          <a:p>
            <a:r>
              <a:rPr lang="en-US" dirty="0"/>
              <a:t>Payment and Attribution &amp; Care Coordination Workgroups</a:t>
            </a:r>
          </a:p>
          <a:p>
            <a:pPr lvl="1"/>
            <a:r>
              <a:rPr lang="en-US" dirty="0"/>
              <a:t>Dr. Nancy Fan</a:t>
            </a:r>
          </a:p>
          <a:p>
            <a:endParaRPr lang="en-US" dirty="0"/>
          </a:p>
        </p:txBody>
      </p:sp>
    </p:spTree>
    <p:extLst>
      <p:ext uri="{BB962C8B-B14F-4D97-AF65-F5344CB8AC3E}">
        <p14:creationId xmlns:p14="http://schemas.microsoft.com/office/powerpoint/2010/main" val="1499429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4BA8B-F148-40B7-9674-BF6D92AA14B9}"/>
              </a:ext>
            </a:extLst>
          </p:cNvPr>
          <p:cNvSpPr>
            <a:spLocks noGrp="1"/>
          </p:cNvSpPr>
          <p:nvPr>
            <p:ph type="title"/>
          </p:nvPr>
        </p:nvSpPr>
        <p:spPr/>
        <p:txBody>
          <a:bodyPr/>
          <a:lstStyle/>
          <a:p>
            <a:r>
              <a:rPr lang="en-US" dirty="0"/>
              <a:t>Payment and attribution workgroup</a:t>
            </a:r>
          </a:p>
        </p:txBody>
      </p:sp>
      <p:sp>
        <p:nvSpPr>
          <p:cNvPr id="3" name="Content Placeholder 2">
            <a:extLst>
              <a:ext uri="{FF2B5EF4-FFF2-40B4-BE49-F238E27FC236}">
                <a16:creationId xmlns:a16="http://schemas.microsoft.com/office/drawing/2014/main" id="{789F467B-B410-4865-BE8C-F058050E2092}"/>
              </a:ext>
            </a:extLst>
          </p:cNvPr>
          <p:cNvSpPr>
            <a:spLocks noGrp="1"/>
          </p:cNvSpPr>
          <p:nvPr>
            <p:ph idx="1"/>
          </p:nvPr>
        </p:nvSpPr>
        <p:spPr>
          <a:xfrm>
            <a:off x="573056" y="1496483"/>
            <a:ext cx="7076908" cy="5087197"/>
          </a:xfrm>
        </p:spPr>
        <p:txBody>
          <a:bodyPr/>
          <a:lstStyle/>
          <a:p>
            <a:r>
              <a:rPr lang="en-US" dirty="0"/>
              <a:t>Last met on 9/6/2022</a:t>
            </a:r>
          </a:p>
          <a:p>
            <a:r>
              <a:rPr lang="en-US" dirty="0"/>
              <a:t>Discussed which E&amp;M Codes should be include in the PMPM and how the payment should be determined </a:t>
            </a:r>
          </a:p>
          <a:p>
            <a:r>
              <a:rPr lang="en-US" dirty="0"/>
              <a:t>The PMPM should have a standardized base amount and not necessarily be negotiated between practice and payors. </a:t>
            </a:r>
          </a:p>
          <a:p>
            <a:r>
              <a:rPr lang="en-US" dirty="0"/>
              <a:t>Next meeting is scheduled for October 18</a:t>
            </a:r>
            <a:r>
              <a:rPr lang="en-US" baseline="30000" dirty="0"/>
              <a:t>th</a:t>
            </a:r>
            <a:r>
              <a:rPr lang="en-US" dirty="0"/>
              <a:t>. </a:t>
            </a:r>
          </a:p>
        </p:txBody>
      </p:sp>
    </p:spTree>
    <p:extLst>
      <p:ext uri="{BB962C8B-B14F-4D97-AF65-F5344CB8AC3E}">
        <p14:creationId xmlns:p14="http://schemas.microsoft.com/office/powerpoint/2010/main" val="3282442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E8097-C28F-4B18-9DDE-71AC475D3018}"/>
              </a:ext>
            </a:extLst>
          </p:cNvPr>
          <p:cNvSpPr>
            <a:spLocks noGrp="1"/>
          </p:cNvSpPr>
          <p:nvPr>
            <p:ph type="title"/>
          </p:nvPr>
        </p:nvSpPr>
        <p:spPr/>
        <p:txBody>
          <a:bodyPr/>
          <a:lstStyle/>
          <a:p>
            <a:pPr algn="ctr"/>
            <a:r>
              <a:rPr lang="en-US" dirty="0"/>
              <a:t>PAYMENT AND ATTRIBUTION WORKGROUP</a:t>
            </a:r>
            <a:br>
              <a:rPr lang="en-US" dirty="0"/>
            </a:br>
            <a:r>
              <a:rPr lang="en-US" dirty="0"/>
              <a:t>E&amp;M CODE RECOMMENDATIONS FOR BUNDLE</a:t>
            </a:r>
          </a:p>
        </p:txBody>
      </p:sp>
      <p:graphicFrame>
        <p:nvGraphicFramePr>
          <p:cNvPr id="6" name="Content Placeholder 5">
            <a:extLst>
              <a:ext uri="{FF2B5EF4-FFF2-40B4-BE49-F238E27FC236}">
                <a16:creationId xmlns:a16="http://schemas.microsoft.com/office/drawing/2014/main" id="{38D02C78-B044-4FBB-A90C-DF9AF5BA0CD2}"/>
              </a:ext>
            </a:extLst>
          </p:cNvPr>
          <p:cNvGraphicFramePr>
            <a:graphicFrameLocks noGrp="1"/>
          </p:cNvGraphicFramePr>
          <p:nvPr>
            <p:ph idx="1"/>
            <p:extLst>
              <p:ext uri="{D42A27DB-BD31-4B8C-83A1-F6EECF244321}">
                <p14:modId xmlns:p14="http://schemas.microsoft.com/office/powerpoint/2010/main" val="4163016999"/>
              </p:ext>
            </p:extLst>
          </p:nvPr>
        </p:nvGraphicFramePr>
        <p:xfrm>
          <a:off x="388620" y="2148839"/>
          <a:ext cx="8343900" cy="4323879"/>
        </p:xfrm>
        <a:graphic>
          <a:graphicData uri="http://schemas.openxmlformats.org/drawingml/2006/table">
            <a:tbl>
              <a:tblPr firstRow="1" firstCol="1" bandRow="1"/>
              <a:tblGrid>
                <a:gridCol w="8343900">
                  <a:extLst>
                    <a:ext uri="{9D8B030D-6E8A-4147-A177-3AD203B41FA5}">
                      <a16:colId xmlns:a16="http://schemas.microsoft.com/office/drawing/2014/main" val="1590749475"/>
                    </a:ext>
                  </a:extLst>
                </a:gridCol>
              </a:tblGrid>
              <a:tr h="1001703">
                <a:tc>
                  <a:txBody>
                    <a:bodyPr/>
                    <a:lstStyle/>
                    <a:p>
                      <a:pPr marL="0" marR="0" algn="ctr">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New or Established Patient Office or Other Outpatient Visit: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99201-99205 (New 10-60 Minutes)</a:t>
                      </a:r>
                    </a:p>
                    <a:p>
                      <a:pPr marL="0" marR="0" algn="ctr">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99212-99215 (Established 10-40 Minutes)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481682841"/>
                  </a:ext>
                </a:extLst>
              </a:tr>
              <a:tr h="887091">
                <a:tc>
                  <a:txBody>
                    <a:bodyPr/>
                    <a:lstStyle/>
                    <a:p>
                      <a:pPr marL="0" marR="0" algn="ctr">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Prolonged Patient Service or Office or Other Outpatient Service; 30-60 Minutes: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99354- 99355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20648555"/>
                  </a:ext>
                </a:extLst>
              </a:tr>
              <a:tr h="1547994">
                <a:tc>
                  <a:txBody>
                    <a:bodyPr/>
                    <a:lstStyle/>
                    <a:p>
                      <a:pPr marL="0" marR="0" algn="ctr">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Physician Telephone Evaluation 5-30 Minutes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99441</a:t>
                      </a:r>
                    </a:p>
                    <a:p>
                      <a:pPr marL="0" marR="0" algn="ctr">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Physician Online Evaluation and Management Service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99444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9389510"/>
                  </a:ext>
                </a:extLst>
              </a:tr>
              <a:tr h="887091">
                <a:tc>
                  <a:txBody>
                    <a:bodyPr/>
                    <a:lstStyle/>
                    <a:p>
                      <a:pPr marL="0" marR="0" algn="ctr">
                        <a:lnSpc>
                          <a:spcPct val="115000"/>
                        </a:lnSpc>
                        <a:spcBef>
                          <a:spcPts val="0"/>
                        </a:spcBef>
                        <a:spcAft>
                          <a:spcPts val="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Prolonged Patient Service Without Direct Patient Contact 30-60 Minutes: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99358-99359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04476319"/>
                  </a:ext>
                </a:extLst>
              </a:tr>
            </a:tbl>
          </a:graphicData>
        </a:graphic>
      </p:graphicFrame>
    </p:spTree>
    <p:extLst>
      <p:ext uri="{BB962C8B-B14F-4D97-AF65-F5344CB8AC3E}">
        <p14:creationId xmlns:p14="http://schemas.microsoft.com/office/powerpoint/2010/main" val="2803572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C11F0-94C2-4A92-940B-E7F7CDC25246}"/>
              </a:ext>
            </a:extLst>
          </p:cNvPr>
          <p:cNvSpPr>
            <a:spLocks noGrp="1"/>
          </p:cNvSpPr>
          <p:nvPr>
            <p:ph type="title"/>
          </p:nvPr>
        </p:nvSpPr>
        <p:spPr/>
        <p:txBody>
          <a:bodyPr/>
          <a:lstStyle/>
          <a:p>
            <a:r>
              <a:rPr lang="en-US" dirty="0"/>
              <a:t>Care coordination workgroup </a:t>
            </a:r>
          </a:p>
        </p:txBody>
      </p:sp>
      <p:sp>
        <p:nvSpPr>
          <p:cNvPr id="3" name="Content Placeholder 2">
            <a:extLst>
              <a:ext uri="{FF2B5EF4-FFF2-40B4-BE49-F238E27FC236}">
                <a16:creationId xmlns:a16="http://schemas.microsoft.com/office/drawing/2014/main" id="{D310972B-1CB0-4C31-967D-76B5CCA2652F}"/>
              </a:ext>
            </a:extLst>
          </p:cNvPr>
          <p:cNvSpPr>
            <a:spLocks noGrp="1"/>
          </p:cNvSpPr>
          <p:nvPr>
            <p:ph idx="1"/>
          </p:nvPr>
        </p:nvSpPr>
        <p:spPr/>
        <p:txBody>
          <a:bodyPr/>
          <a:lstStyle/>
          <a:p>
            <a:r>
              <a:rPr lang="en-US" dirty="0"/>
              <a:t>Last met in a Joint workgroup meeting with Payment and Attribution in July.</a:t>
            </a:r>
          </a:p>
          <a:p>
            <a:r>
              <a:rPr lang="en-US" dirty="0"/>
              <a:t>Next meeting is scheduled for September 28</a:t>
            </a:r>
            <a:r>
              <a:rPr lang="en-US" baseline="30000" dirty="0"/>
              <a:t>th</a:t>
            </a:r>
            <a:r>
              <a:rPr lang="en-US" dirty="0"/>
              <a:t>. </a:t>
            </a:r>
          </a:p>
        </p:txBody>
      </p:sp>
    </p:spTree>
    <p:extLst>
      <p:ext uri="{BB962C8B-B14F-4D97-AF65-F5344CB8AC3E}">
        <p14:creationId xmlns:p14="http://schemas.microsoft.com/office/powerpoint/2010/main" val="32573500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647AD-B3AF-4B4A-A92A-651E837A6967}"/>
              </a:ext>
            </a:extLst>
          </p:cNvPr>
          <p:cNvSpPr>
            <a:spLocks noGrp="1"/>
          </p:cNvSpPr>
          <p:nvPr>
            <p:ph type="title"/>
          </p:nvPr>
        </p:nvSpPr>
        <p:spPr/>
        <p:txBody>
          <a:bodyPr>
            <a:normAutofit/>
          </a:bodyPr>
          <a:lstStyle/>
          <a:p>
            <a:r>
              <a:rPr lang="en-US" dirty="0"/>
              <a:t>Update - Department of Insurance</a:t>
            </a:r>
          </a:p>
        </p:txBody>
      </p:sp>
      <p:sp>
        <p:nvSpPr>
          <p:cNvPr id="3" name="Content Placeholder 2">
            <a:extLst>
              <a:ext uri="{FF2B5EF4-FFF2-40B4-BE49-F238E27FC236}">
                <a16:creationId xmlns:a16="http://schemas.microsoft.com/office/drawing/2014/main" id="{B325E928-519A-4394-BD00-80FAB8BB0E27}"/>
              </a:ext>
            </a:extLst>
          </p:cNvPr>
          <p:cNvSpPr>
            <a:spLocks noGrp="1"/>
          </p:cNvSpPr>
          <p:nvPr>
            <p:ph idx="1"/>
          </p:nvPr>
        </p:nvSpPr>
        <p:spPr/>
        <p:txBody>
          <a:bodyPr/>
          <a:lstStyle/>
          <a:p>
            <a:r>
              <a:rPr lang="en-US" dirty="0"/>
              <a:t>Department of Insurance, Office of  Value-Based Health Care Delivery (OVBHCD)</a:t>
            </a:r>
          </a:p>
          <a:p>
            <a:pPr lvl="1"/>
            <a:r>
              <a:rPr lang="en-US" dirty="0"/>
              <a:t>Mary Jo Condon</a:t>
            </a:r>
          </a:p>
        </p:txBody>
      </p:sp>
    </p:spTree>
    <p:extLst>
      <p:ext uri="{BB962C8B-B14F-4D97-AF65-F5344CB8AC3E}">
        <p14:creationId xmlns:p14="http://schemas.microsoft.com/office/powerpoint/2010/main" val="1665882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152400" y="3656688"/>
            <a:ext cx="8175171" cy="990600"/>
          </a:xfrm>
        </p:spPr>
        <p:txBody>
          <a:bodyPr>
            <a:normAutofit fontScale="90000"/>
          </a:bodyPr>
          <a:lstStyle/>
          <a:p>
            <a:r>
              <a:rPr lang="en-US" sz="3600" dirty="0">
                <a:latin typeface="Tahoma"/>
                <a:ea typeface="Tahoma"/>
                <a:cs typeface="Tahoma"/>
              </a:rPr>
              <a:t>Update on Implementation of SB 120 and Related Regulation </a:t>
            </a:r>
            <a:br>
              <a:rPr lang="en-US" sz="3600" dirty="0">
                <a:latin typeface="Tahoma"/>
                <a:ea typeface="Tahoma"/>
                <a:cs typeface="Tahoma"/>
              </a:rPr>
            </a:br>
            <a:br>
              <a:rPr lang="en-US" sz="3600" dirty="0">
                <a:latin typeface="Tahoma"/>
                <a:ea typeface="Tahoma"/>
                <a:cs typeface="Tahoma"/>
              </a:rPr>
            </a:br>
            <a:endParaRPr lang="en-US" sz="3600" dirty="0">
              <a:latin typeface="Tahoma" panose="020B0604030504040204" pitchFamily="34" charset="0"/>
              <a:ea typeface="Tahoma" panose="020B0604030504040204" pitchFamily="34" charset="0"/>
              <a:cs typeface="Tahoma" panose="020B0604030504040204" pitchFamily="34" charset="0"/>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2022 Freedman HealthCare, LLC</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C1B6A-93FB-412D-A2F8-D0090C074C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Subtitle 4">
            <a:extLst>
              <a:ext uri="{FF2B5EF4-FFF2-40B4-BE49-F238E27FC236}">
                <a16:creationId xmlns:a16="http://schemas.microsoft.com/office/drawing/2014/main" id="{FE15B7EC-64F5-41B9-8012-1197286D1E1D}"/>
              </a:ext>
            </a:extLst>
          </p:cNvPr>
          <p:cNvSpPr txBox="1">
            <a:spLocks/>
          </p:cNvSpPr>
          <p:nvPr/>
        </p:nvSpPr>
        <p:spPr>
          <a:xfrm>
            <a:off x="152400" y="3985591"/>
            <a:ext cx="8839200" cy="990600"/>
          </a:xfrm>
          <a:prstGeom prst="rect">
            <a:avLst/>
          </a:prstGeom>
        </p:spPr>
        <p:txBody>
          <a:bodyPr lIns="91440" tIns="45720" rIns="91440" bIns="45720" anchor="t"/>
          <a:lstStyle>
            <a:lvl1pPr marL="342900" marR="0" indent="-342900" algn="l" defTabSz="914400" rtl="0" eaLnBrk="1" fontAlgn="auto" latinLnBrk="0" hangingPunct="1">
              <a:lnSpc>
                <a:spcPct val="100000"/>
              </a:lnSpc>
              <a:spcBef>
                <a:spcPct val="20000"/>
              </a:spcBef>
              <a:spcAft>
                <a:spcPts val="0"/>
              </a:spcAft>
              <a:buClrTx/>
              <a:buSzTx/>
              <a:buFontTx/>
              <a:buBlip>
                <a:blip r:embed="rId3"/>
              </a:buBlip>
              <a:tabLst/>
              <a:defRPr sz="240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lgn="l" defTabSz="914400" rtl="0" eaLnBrk="1" latinLnBrk="0" hangingPunct="1">
              <a:lnSpc>
                <a:spcPct val="90000"/>
              </a:lnSpc>
              <a:spcBef>
                <a:spcPts val="500"/>
              </a:spcBef>
              <a:buFont typeface="Arial" panose="020B0604020202020204" pitchFamily="34" charset="0"/>
              <a:buNone/>
              <a:defRPr sz="21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Tahoma" panose="020B0604030504040204" pitchFamily="34" charset="0"/>
                <a:ea typeface="Tahoma" panose="020B0604030504040204" pitchFamily="34" charset="0"/>
                <a:cs typeface="Tahom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Office of Value Based Health Care Delivery (OVBHCD)</a:t>
            </a:r>
          </a:p>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Tahoma"/>
                <a:ea typeface="Tahoma"/>
                <a:cs typeface="Tahoma"/>
              </a:rPr>
              <a:t>September 12, 2022</a:t>
            </a:r>
            <a:endParaRPr kumimoji="0" lang="en-US" sz="24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 Placeholder 9">
            <a:extLst>
              <a:ext uri="{FF2B5EF4-FFF2-40B4-BE49-F238E27FC236}">
                <a16:creationId xmlns:a16="http://schemas.microsoft.com/office/drawing/2014/main" id="{B8380198-7699-417D-883F-43A4E04538B2}"/>
              </a:ext>
            </a:extLst>
          </p:cNvPr>
          <p:cNvSpPr>
            <a:spLocks noGrp="1"/>
          </p:cNvSpPr>
          <p:nvPr>
            <p:ph type="body" sz="quarter" idx="13"/>
          </p:nvPr>
        </p:nvSpPr>
        <p:spPr>
          <a:xfrm>
            <a:off x="1404257" y="5256945"/>
            <a:ext cx="6264234" cy="954861"/>
          </a:xfrm>
        </p:spPr>
        <p:txBody>
          <a:bodyPr>
            <a:noAutofit/>
          </a:bodyPr>
          <a:lstStyle/>
          <a:p>
            <a:r>
              <a:rPr lang="en-US" sz="1600" dirty="0">
                <a:latin typeface="Tahoma" panose="020B0604030504040204" pitchFamily="34" charset="0"/>
              </a:rPr>
              <a:t>Mary Jo Condon, MPPA</a:t>
            </a:r>
          </a:p>
          <a:p>
            <a:r>
              <a:rPr lang="en-US" sz="1600" dirty="0">
                <a:latin typeface="Tahoma" panose="020B0604030504040204" pitchFamily="34" charset="0"/>
              </a:rPr>
              <a:t>Senior Consultant, Freedman HealthCare </a:t>
            </a:r>
          </a:p>
          <a:p>
            <a:r>
              <a:rPr lang="en-US" sz="1600" dirty="0">
                <a:latin typeface="Tahoma" panose="020B0604030504040204" pitchFamily="34" charset="0"/>
              </a:rPr>
              <a:t>Director of the DOI Office of Value Based Health Care Delivery </a:t>
            </a:r>
          </a:p>
        </p:txBody>
      </p:sp>
      <p:pic>
        <p:nvPicPr>
          <p:cNvPr id="11" name="image1.jpeg">
            <a:extLst>
              <a:ext uri="{FF2B5EF4-FFF2-40B4-BE49-F238E27FC236}">
                <a16:creationId xmlns:a16="http://schemas.microsoft.com/office/drawing/2014/main" id="{6554C85E-C961-4831-89F6-C4D73073DFE3}"/>
              </a:ext>
            </a:extLst>
          </p:cNvPr>
          <p:cNvPicPr/>
          <p:nvPr/>
        </p:nvPicPr>
        <p:blipFill>
          <a:blip r:embed="rId4" cstate="print"/>
          <a:stretch>
            <a:fillRect/>
          </a:stretch>
        </p:blipFill>
        <p:spPr>
          <a:xfrm>
            <a:off x="7668491" y="5185735"/>
            <a:ext cx="1133475" cy="1097280"/>
          </a:xfrm>
          <a:prstGeom prst="rect">
            <a:avLst/>
          </a:prstGeom>
        </p:spPr>
      </p:pic>
    </p:spTree>
    <p:extLst>
      <p:ext uri="{BB962C8B-B14F-4D97-AF65-F5344CB8AC3E}">
        <p14:creationId xmlns:p14="http://schemas.microsoft.com/office/powerpoint/2010/main" val="3433590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B257-339A-4F76-8579-54D1D77ECCE9}"/>
              </a:ext>
            </a:extLst>
          </p:cNvPr>
          <p:cNvSpPr>
            <a:spLocks noGrp="1"/>
          </p:cNvSpPr>
          <p:nvPr>
            <p:ph type="title"/>
          </p:nvPr>
        </p:nvSpPr>
        <p:spPr>
          <a:xfrm>
            <a:off x="342900" y="328043"/>
            <a:ext cx="7029450" cy="854162"/>
          </a:xfrm>
        </p:spPr>
        <p:txBody>
          <a:bodyPr>
            <a:normAutofit fontScale="90000"/>
          </a:bodyPr>
          <a:lstStyle/>
          <a:p>
            <a:r>
              <a:rPr lang="en-US" dirty="0"/>
              <a:t>Overview of Legislation and Requirements</a:t>
            </a:r>
          </a:p>
        </p:txBody>
      </p:sp>
      <p:sp>
        <p:nvSpPr>
          <p:cNvPr id="3" name="Content Placeholder 2">
            <a:extLst>
              <a:ext uri="{FF2B5EF4-FFF2-40B4-BE49-F238E27FC236}">
                <a16:creationId xmlns:a16="http://schemas.microsoft.com/office/drawing/2014/main" id="{14202EC6-8787-4648-96CD-8ED4AC5C3CC9}"/>
              </a:ext>
            </a:extLst>
          </p:cNvPr>
          <p:cNvSpPr>
            <a:spLocks noGrp="1"/>
          </p:cNvSpPr>
          <p:nvPr>
            <p:ph idx="1"/>
          </p:nvPr>
        </p:nvSpPr>
        <p:spPr>
          <a:xfrm>
            <a:off x="416547" y="1674113"/>
            <a:ext cx="8310906" cy="4484551"/>
          </a:xfrm>
        </p:spPr>
        <p:txBody>
          <a:bodyPr>
            <a:normAutofit fontScale="85000" lnSpcReduction="10000"/>
          </a:bodyPr>
          <a:lstStyle/>
          <a:p>
            <a:pPr marL="342900" lvl="1">
              <a:spcBef>
                <a:spcPct val="20000"/>
              </a:spcBef>
              <a:buBlip>
                <a:blip r:embed="rId3"/>
              </a:buBlip>
            </a:pPr>
            <a:r>
              <a:rPr lang="en-US" sz="2400" dirty="0"/>
              <a:t>Maintain Medicare Parity</a:t>
            </a:r>
          </a:p>
          <a:p>
            <a:pPr marL="857250" lvl="2" indent="-285750">
              <a:spcBef>
                <a:spcPct val="20000"/>
              </a:spcBef>
            </a:pPr>
            <a:r>
              <a:rPr lang="en-US" sz="1600" dirty="0"/>
              <a:t>For Fee-for-Service and Non-Fee-for-Service Payments</a:t>
            </a:r>
          </a:p>
          <a:p>
            <a:pPr marL="857250" lvl="2" indent="-285750">
              <a:spcBef>
                <a:spcPct val="20000"/>
              </a:spcBef>
            </a:pPr>
            <a:endParaRPr lang="en-US" sz="1600" dirty="0"/>
          </a:p>
          <a:p>
            <a:pPr marL="342900" lvl="1">
              <a:spcBef>
                <a:spcPct val="20000"/>
              </a:spcBef>
              <a:buBlip>
                <a:blip r:embed="rId3"/>
              </a:buBlip>
            </a:pPr>
            <a:r>
              <a:rPr lang="en-US" sz="2400" dirty="0"/>
              <a:t>Increase Primary Care Investment as a Percentage of Total Spend</a:t>
            </a:r>
          </a:p>
          <a:p>
            <a:pPr marL="857250" lvl="2" indent="-285750">
              <a:spcBef>
                <a:spcPct val="20000"/>
              </a:spcBef>
            </a:pPr>
            <a:r>
              <a:rPr lang="en-US" sz="1600" dirty="0"/>
              <a:t>2022 requirement = 8.5%</a:t>
            </a:r>
          </a:p>
          <a:p>
            <a:pPr marL="857250" lvl="2" indent="-285750">
              <a:spcBef>
                <a:spcPct val="20000"/>
              </a:spcBef>
            </a:pPr>
            <a:r>
              <a:rPr lang="en-US" sz="1600" dirty="0"/>
              <a:t>Stairstep increases to 11.5% by plan year 2025</a:t>
            </a:r>
          </a:p>
          <a:p>
            <a:pPr marL="857250" lvl="2" indent="-285750">
              <a:spcBef>
                <a:spcPct val="20000"/>
              </a:spcBef>
            </a:pPr>
            <a:r>
              <a:rPr lang="en-US" sz="1600" dirty="0"/>
              <a:t>Investment focused on DE residents and PCPs participating in care transformation</a:t>
            </a:r>
          </a:p>
          <a:p>
            <a:pPr marL="857250" lvl="2" indent="-285750">
              <a:spcBef>
                <a:spcPct val="20000"/>
              </a:spcBef>
            </a:pPr>
            <a:r>
              <a:rPr lang="en-US" sz="1600" dirty="0"/>
              <a:t>Carriers should move 75% of DE PCPs into care transformation programs by 2026</a:t>
            </a:r>
          </a:p>
          <a:p>
            <a:pPr marL="342900" lvl="1">
              <a:spcBef>
                <a:spcPct val="20000"/>
              </a:spcBef>
              <a:buBlip>
                <a:blip r:embed="rId3"/>
              </a:buBlip>
            </a:pPr>
            <a:endParaRPr lang="en-US" sz="2400" dirty="0"/>
          </a:p>
          <a:p>
            <a:pPr marL="342900" lvl="1">
              <a:spcBef>
                <a:spcPct val="20000"/>
              </a:spcBef>
              <a:buBlip>
                <a:blip r:embed="rId3"/>
              </a:buBlip>
            </a:pPr>
            <a:r>
              <a:rPr lang="en-US" sz="2400" dirty="0"/>
              <a:t>Limit Non-Professional Price Growth </a:t>
            </a:r>
          </a:p>
          <a:p>
            <a:pPr marL="857250" lvl="2" indent="-285750">
              <a:spcBef>
                <a:spcPct val="20000"/>
              </a:spcBef>
            </a:pPr>
            <a:r>
              <a:rPr lang="en-US" sz="1600" dirty="0"/>
              <a:t>5.5% in 2023</a:t>
            </a:r>
          </a:p>
          <a:p>
            <a:pPr marL="800100" lvl="2">
              <a:spcBef>
                <a:spcPct val="20000"/>
              </a:spcBef>
              <a:buBlip>
                <a:blip r:embed="rId3"/>
              </a:buBlip>
            </a:pPr>
            <a:endParaRPr lang="en-US" sz="1300" dirty="0"/>
          </a:p>
          <a:p>
            <a:pPr marL="342900" lvl="1">
              <a:spcBef>
                <a:spcPct val="20000"/>
              </a:spcBef>
              <a:buBlip>
                <a:blip r:embed="rId3"/>
              </a:buBlip>
            </a:pPr>
            <a:r>
              <a:rPr lang="en-US" sz="2400" dirty="0"/>
              <a:t>Expand Alternative Payment Model Adoption</a:t>
            </a:r>
          </a:p>
          <a:p>
            <a:pPr marL="857250" lvl="2" indent="-285750">
              <a:spcBef>
                <a:spcPct val="20000"/>
              </a:spcBef>
            </a:pPr>
            <a:r>
              <a:rPr lang="en-US" sz="1600" dirty="0"/>
              <a:t>Carriers to transition to fixed payment methodologies for inpatient/outpatient facility services</a:t>
            </a:r>
          </a:p>
          <a:p>
            <a:pPr marL="857250" lvl="2" indent="-285750">
              <a:spcBef>
                <a:spcPct val="20000"/>
              </a:spcBef>
            </a:pPr>
            <a:r>
              <a:rPr lang="en-US" sz="1600" dirty="0"/>
              <a:t>50% of total cost of care in shared savings contracts and 25% of total cost of care in shared savings contract with downside risk by 2023; only applies to carriers with 10k DE members</a:t>
            </a:r>
          </a:p>
          <a:p>
            <a:pPr marL="800100" lvl="2">
              <a:spcBef>
                <a:spcPct val="20000"/>
              </a:spcBef>
              <a:buBlip>
                <a:blip r:embed="rId3"/>
              </a:buBlip>
            </a:pPr>
            <a:endParaRPr lang="en-US" sz="2100" dirty="0"/>
          </a:p>
          <a:p>
            <a:pPr marL="800100" lvl="1" indent="-457200">
              <a:buFont typeface="+mj-lt"/>
              <a:buAutoNum type="arabicPeriod"/>
            </a:pPr>
            <a:endParaRPr lang="en-US" dirty="0"/>
          </a:p>
          <a:p>
            <a:pPr marL="800100" lvl="1" indent="-457200">
              <a:buFont typeface="+mj-lt"/>
              <a:buAutoNum type="arabicPeriod"/>
            </a:pPr>
            <a:endParaRPr lang="en-US" dirty="0"/>
          </a:p>
          <a:p>
            <a:pPr marL="800100" lvl="1" indent="-457200">
              <a:buFont typeface="+mj-lt"/>
              <a:buAutoNum type="arabicPeriod"/>
            </a:pPr>
            <a:endParaRPr lang="en-US" dirty="0"/>
          </a:p>
          <a:p>
            <a:pPr marL="800100" lvl="1" indent="-457200">
              <a:buFont typeface="+mj-lt"/>
              <a:buAutoNum type="arabicPeriod"/>
            </a:pPr>
            <a:endParaRPr lang="en-US" dirty="0"/>
          </a:p>
        </p:txBody>
      </p:sp>
      <p:sp>
        <p:nvSpPr>
          <p:cNvPr id="4" name="Footer Placeholder 3">
            <a:extLst>
              <a:ext uri="{FF2B5EF4-FFF2-40B4-BE49-F238E27FC236}">
                <a16:creationId xmlns:a16="http://schemas.microsoft.com/office/drawing/2014/main" id="{6C5F1011-1385-44C3-B56E-4DF15DCA2624}"/>
              </a:ext>
            </a:extLst>
          </p:cNvPr>
          <p:cNvSpPr>
            <a:spLocks noGrp="1"/>
          </p:cNvSpPr>
          <p:nvPr>
            <p:ph type="ftr" sz="quarter" idx="11"/>
          </p:nvPr>
        </p:nvSpPr>
        <p:spPr>
          <a:xfrm>
            <a:off x="342900" y="6356351"/>
            <a:ext cx="212271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2022 Freedman HealthCare, LLC</a:t>
            </a:r>
          </a:p>
        </p:txBody>
      </p:sp>
      <p:sp>
        <p:nvSpPr>
          <p:cNvPr id="5" name="Slide Number Placeholder 4">
            <a:extLst>
              <a:ext uri="{FF2B5EF4-FFF2-40B4-BE49-F238E27FC236}">
                <a16:creationId xmlns:a16="http://schemas.microsoft.com/office/drawing/2014/main" id="{6581D827-98F7-4903-BAF8-2A83F7E84AA1}"/>
              </a:ext>
            </a:extLst>
          </p:cNvPr>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C1B6A-93FB-412D-A2F8-D0090C074C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7235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B257-339A-4F76-8579-54D1D77ECCE9}"/>
              </a:ext>
            </a:extLst>
          </p:cNvPr>
          <p:cNvSpPr>
            <a:spLocks noGrp="1"/>
          </p:cNvSpPr>
          <p:nvPr>
            <p:ph type="title"/>
          </p:nvPr>
        </p:nvSpPr>
        <p:spPr>
          <a:xfrm>
            <a:off x="342900" y="328043"/>
            <a:ext cx="7029450" cy="854162"/>
          </a:xfrm>
        </p:spPr>
        <p:txBody>
          <a:bodyPr>
            <a:normAutofit/>
          </a:bodyPr>
          <a:lstStyle/>
          <a:p>
            <a:r>
              <a:rPr lang="en-US" dirty="0"/>
              <a:t>Updates</a:t>
            </a:r>
          </a:p>
        </p:txBody>
      </p:sp>
      <p:sp>
        <p:nvSpPr>
          <p:cNvPr id="3" name="Content Placeholder 2">
            <a:extLst>
              <a:ext uri="{FF2B5EF4-FFF2-40B4-BE49-F238E27FC236}">
                <a16:creationId xmlns:a16="http://schemas.microsoft.com/office/drawing/2014/main" id="{14202EC6-8787-4648-96CD-8ED4AC5C3CC9}"/>
              </a:ext>
            </a:extLst>
          </p:cNvPr>
          <p:cNvSpPr>
            <a:spLocks noGrp="1"/>
          </p:cNvSpPr>
          <p:nvPr>
            <p:ph idx="1"/>
          </p:nvPr>
        </p:nvSpPr>
        <p:spPr>
          <a:xfrm>
            <a:off x="416547" y="1674113"/>
            <a:ext cx="8310906" cy="4484551"/>
          </a:xfrm>
        </p:spPr>
        <p:txBody>
          <a:bodyPr>
            <a:normAutofit fontScale="92500"/>
          </a:bodyPr>
          <a:lstStyle/>
          <a:p>
            <a:pPr marL="342900" lvl="1">
              <a:spcBef>
                <a:spcPct val="20000"/>
              </a:spcBef>
              <a:buBlip>
                <a:blip r:embed="rId3"/>
              </a:buBlip>
            </a:pPr>
            <a:r>
              <a:rPr lang="en-US" sz="2400" dirty="0"/>
              <a:t>Small Group Rate Review Process Complete</a:t>
            </a:r>
          </a:p>
          <a:p>
            <a:pPr marL="800100" lvl="2">
              <a:spcBef>
                <a:spcPct val="20000"/>
              </a:spcBef>
              <a:buBlip>
                <a:blip r:embed="rId3"/>
              </a:buBlip>
            </a:pPr>
            <a:r>
              <a:rPr lang="en-US" sz="2100" dirty="0"/>
              <a:t>Carriers committed to full compliance</a:t>
            </a:r>
          </a:p>
          <a:p>
            <a:pPr marL="800100" lvl="2">
              <a:spcBef>
                <a:spcPct val="20000"/>
              </a:spcBef>
              <a:buBlip>
                <a:blip r:embed="rId3"/>
              </a:buBlip>
            </a:pPr>
            <a:r>
              <a:rPr lang="en-US" sz="2100" dirty="0"/>
              <a:t>Projections anticipate primary care investment in excess of 8.5% for DE members attributed to providers in care transformation programs</a:t>
            </a:r>
          </a:p>
          <a:p>
            <a:pPr marL="800100" lvl="2">
              <a:spcBef>
                <a:spcPct val="20000"/>
              </a:spcBef>
              <a:buBlip>
                <a:blip r:embed="rId3"/>
              </a:buBlip>
            </a:pPr>
            <a:r>
              <a:rPr lang="en-US" sz="2100" dirty="0"/>
              <a:t>Projections show all carriers meeting price growth limit requirements for non-professional services </a:t>
            </a:r>
          </a:p>
          <a:p>
            <a:pPr marL="571500" lvl="2" indent="0">
              <a:spcBef>
                <a:spcPct val="20000"/>
              </a:spcBef>
              <a:buNone/>
            </a:pPr>
            <a:endParaRPr lang="en-US" sz="2100" dirty="0"/>
          </a:p>
          <a:p>
            <a:pPr marL="342900" lvl="1">
              <a:spcBef>
                <a:spcPct val="20000"/>
              </a:spcBef>
              <a:buBlip>
                <a:blip r:embed="rId3"/>
              </a:buBlip>
            </a:pPr>
            <a:r>
              <a:rPr lang="en-US" sz="2400" dirty="0"/>
              <a:t>Large Group Rate Review Process Underway</a:t>
            </a:r>
          </a:p>
          <a:p>
            <a:pPr marL="342900" lvl="1">
              <a:spcBef>
                <a:spcPct val="20000"/>
              </a:spcBef>
              <a:buBlip>
                <a:blip r:embed="rId3"/>
              </a:buBlip>
            </a:pPr>
            <a:endParaRPr lang="en-US" sz="2400" dirty="0"/>
          </a:p>
          <a:p>
            <a:pPr marL="342900" lvl="1">
              <a:spcBef>
                <a:spcPct val="20000"/>
              </a:spcBef>
              <a:buBlip>
                <a:blip r:embed="rId3"/>
              </a:buBlip>
            </a:pPr>
            <a:r>
              <a:rPr lang="en-US" sz="2400" dirty="0"/>
              <a:t>DOI to Meet Quarterly with Carriers to Assess Progress </a:t>
            </a:r>
          </a:p>
          <a:p>
            <a:pPr marL="342900" lvl="1">
              <a:spcBef>
                <a:spcPct val="20000"/>
              </a:spcBef>
              <a:buBlip>
                <a:blip r:embed="rId3"/>
              </a:buBlip>
            </a:pPr>
            <a:endParaRPr lang="en-US" sz="2400" dirty="0"/>
          </a:p>
          <a:p>
            <a:pPr marL="342900" lvl="1">
              <a:spcBef>
                <a:spcPct val="20000"/>
              </a:spcBef>
              <a:buBlip>
                <a:blip r:embed="rId3"/>
              </a:buBlip>
            </a:pPr>
            <a:r>
              <a:rPr lang="en-US" sz="2400" dirty="0"/>
              <a:t>Report to be Issued in Early 2023</a:t>
            </a:r>
          </a:p>
          <a:p>
            <a:pPr marL="342900" lvl="1">
              <a:spcBef>
                <a:spcPct val="20000"/>
              </a:spcBef>
              <a:buBlip>
                <a:blip r:embed="rId3"/>
              </a:buBlip>
            </a:pPr>
            <a:endParaRPr lang="en-US" sz="2400" dirty="0"/>
          </a:p>
          <a:p>
            <a:pPr marL="800100" lvl="2">
              <a:spcBef>
                <a:spcPct val="20000"/>
              </a:spcBef>
              <a:buBlip>
                <a:blip r:embed="rId3"/>
              </a:buBlip>
            </a:pPr>
            <a:endParaRPr lang="en-US" sz="2100" dirty="0"/>
          </a:p>
          <a:p>
            <a:pPr marL="800100" lvl="2">
              <a:spcBef>
                <a:spcPct val="20000"/>
              </a:spcBef>
              <a:buBlip>
                <a:blip r:embed="rId3"/>
              </a:buBlip>
            </a:pPr>
            <a:endParaRPr lang="en-US" sz="2100" dirty="0"/>
          </a:p>
          <a:p>
            <a:pPr marL="800100" lvl="2">
              <a:spcBef>
                <a:spcPct val="20000"/>
              </a:spcBef>
              <a:buBlip>
                <a:blip r:embed="rId3"/>
              </a:buBlip>
            </a:pPr>
            <a:endParaRPr lang="en-US" sz="2100" dirty="0"/>
          </a:p>
          <a:p>
            <a:pPr marL="857250" lvl="2" indent="-285750">
              <a:spcBef>
                <a:spcPct val="20000"/>
              </a:spcBef>
            </a:pPr>
            <a:endParaRPr lang="en-US" sz="1600" dirty="0"/>
          </a:p>
          <a:p>
            <a:pPr marL="800100" lvl="1" indent="-457200">
              <a:buFont typeface="+mj-lt"/>
              <a:buAutoNum type="arabicPeriod"/>
            </a:pPr>
            <a:endParaRPr lang="en-US" dirty="0"/>
          </a:p>
          <a:p>
            <a:pPr marL="800100" lvl="1" indent="-457200">
              <a:buFont typeface="+mj-lt"/>
              <a:buAutoNum type="arabicPeriod"/>
            </a:pPr>
            <a:endParaRPr lang="en-US" dirty="0"/>
          </a:p>
          <a:p>
            <a:pPr marL="800100" lvl="1" indent="-457200">
              <a:buFont typeface="+mj-lt"/>
              <a:buAutoNum type="arabicPeriod"/>
            </a:pPr>
            <a:endParaRPr lang="en-US" dirty="0"/>
          </a:p>
          <a:p>
            <a:pPr marL="800100" lvl="1" indent="-457200">
              <a:buFont typeface="+mj-lt"/>
              <a:buAutoNum type="arabicPeriod"/>
            </a:pPr>
            <a:endParaRPr lang="en-US" dirty="0"/>
          </a:p>
        </p:txBody>
      </p:sp>
      <p:sp>
        <p:nvSpPr>
          <p:cNvPr id="4" name="Footer Placeholder 3">
            <a:extLst>
              <a:ext uri="{FF2B5EF4-FFF2-40B4-BE49-F238E27FC236}">
                <a16:creationId xmlns:a16="http://schemas.microsoft.com/office/drawing/2014/main" id="{6C5F1011-1385-44C3-B56E-4DF15DCA2624}"/>
              </a:ext>
            </a:extLst>
          </p:cNvPr>
          <p:cNvSpPr>
            <a:spLocks noGrp="1"/>
          </p:cNvSpPr>
          <p:nvPr>
            <p:ph type="ftr" sz="quarter" idx="11"/>
          </p:nvPr>
        </p:nvSpPr>
        <p:spPr>
          <a:xfrm>
            <a:off x="342900" y="6356351"/>
            <a:ext cx="212271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2022 Freedman HealthCare, LLC</a:t>
            </a:r>
          </a:p>
        </p:txBody>
      </p:sp>
      <p:sp>
        <p:nvSpPr>
          <p:cNvPr id="5" name="Slide Number Placeholder 4">
            <a:extLst>
              <a:ext uri="{FF2B5EF4-FFF2-40B4-BE49-F238E27FC236}">
                <a16:creationId xmlns:a16="http://schemas.microsoft.com/office/drawing/2014/main" id="{6581D827-98F7-4903-BAF8-2A83F7E84AA1}"/>
              </a:ext>
            </a:extLst>
          </p:cNvPr>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C1B6A-93FB-412D-A2F8-D0090C074C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139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436A4-3F68-431A-875C-1EDB2F00711E}"/>
              </a:ext>
            </a:extLst>
          </p:cNvPr>
          <p:cNvSpPr>
            <a:spLocks noGrp="1"/>
          </p:cNvSpPr>
          <p:nvPr>
            <p:ph type="title"/>
          </p:nvPr>
        </p:nvSpPr>
        <p:spPr/>
        <p:txBody>
          <a:bodyPr>
            <a:normAutofit/>
          </a:bodyPr>
          <a:lstStyle/>
          <a:p>
            <a:r>
              <a:rPr lang="en-US" dirty="0"/>
              <a:t>Maryland’s Primary Care Payment Model (MDPCP)</a:t>
            </a:r>
          </a:p>
        </p:txBody>
      </p:sp>
      <p:sp>
        <p:nvSpPr>
          <p:cNvPr id="3" name="Content Placeholder 2">
            <a:extLst>
              <a:ext uri="{FF2B5EF4-FFF2-40B4-BE49-F238E27FC236}">
                <a16:creationId xmlns:a16="http://schemas.microsoft.com/office/drawing/2014/main" id="{5ED4BF24-A259-4153-946A-A4E62A443710}"/>
              </a:ext>
            </a:extLst>
          </p:cNvPr>
          <p:cNvSpPr>
            <a:spLocks noGrp="1"/>
          </p:cNvSpPr>
          <p:nvPr>
            <p:ph idx="1"/>
          </p:nvPr>
        </p:nvSpPr>
        <p:spPr/>
        <p:txBody>
          <a:bodyPr/>
          <a:lstStyle/>
          <a:p>
            <a:r>
              <a:rPr lang="en-US" sz="1800" dirty="0">
                <a:solidFill>
                  <a:schemeClr val="tx1"/>
                </a:solidFill>
                <a:cs typeface="Calibri" panose="020F0502020204030204" pitchFamily="34" charset="0"/>
              </a:rPr>
              <a:t>Presenter: Dr. Howard Haft</a:t>
            </a:r>
          </a:p>
          <a:p>
            <a:r>
              <a:rPr lang="en-US" sz="1800" dirty="0">
                <a:solidFill>
                  <a:schemeClr val="tx1"/>
                </a:solidFill>
                <a:effectLst/>
                <a:ea typeface="Calibri" panose="020F0502020204030204" pitchFamily="34" charset="0"/>
              </a:rPr>
              <a:t>Executive Director of the Maryland Primary Care Program </a:t>
            </a:r>
            <a:endParaRPr lang="en-US" dirty="0">
              <a:solidFill>
                <a:schemeClr val="tx1"/>
              </a:solidFill>
            </a:endParaRPr>
          </a:p>
        </p:txBody>
      </p:sp>
    </p:spTree>
    <p:extLst>
      <p:ext uri="{BB962C8B-B14F-4D97-AF65-F5344CB8AC3E}">
        <p14:creationId xmlns:p14="http://schemas.microsoft.com/office/powerpoint/2010/main" val="10391268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3A27-1E27-4DF5-9D6A-754AA19E59B0}"/>
              </a:ext>
            </a:extLst>
          </p:cNvPr>
          <p:cNvSpPr>
            <a:spLocks noGrp="1"/>
          </p:cNvSpPr>
          <p:nvPr>
            <p:ph type="title"/>
          </p:nvPr>
        </p:nvSpPr>
        <p:spPr/>
        <p:txBody>
          <a:bodyPr>
            <a:normAutofit fontScale="90000"/>
          </a:bodyPr>
          <a:lstStyle/>
          <a:p>
            <a:r>
              <a:rPr lang="en-US" dirty="0"/>
              <a:t>Calculating Primary Care Investment  </a:t>
            </a:r>
          </a:p>
        </p:txBody>
      </p:sp>
      <p:sp>
        <p:nvSpPr>
          <p:cNvPr id="4" name="Footer Placeholder 3">
            <a:extLst>
              <a:ext uri="{FF2B5EF4-FFF2-40B4-BE49-F238E27FC236}">
                <a16:creationId xmlns:a16="http://schemas.microsoft.com/office/drawing/2014/main" id="{018B0832-0845-4D03-8C47-64F10944F38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2022 Freedman HealthCare, LLC</a:t>
            </a:r>
          </a:p>
        </p:txBody>
      </p:sp>
      <p:sp>
        <p:nvSpPr>
          <p:cNvPr id="5" name="Slide Number Placeholder 4">
            <a:extLst>
              <a:ext uri="{FF2B5EF4-FFF2-40B4-BE49-F238E27FC236}">
                <a16:creationId xmlns:a16="http://schemas.microsoft.com/office/drawing/2014/main" id="{6C701569-0ADB-453C-AF99-52FFDA2801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C1B6A-93FB-412D-A2F8-D0090C074C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68BDF7C-958D-455D-B0D2-3B664972D078}"/>
              </a:ext>
            </a:extLst>
          </p:cNvPr>
          <p:cNvSpPr>
            <a:spLocks noChangeArrowheads="1"/>
          </p:cNvSpPr>
          <p:nvPr/>
        </p:nvSpPr>
        <p:spPr bwMode="auto">
          <a:xfrm>
            <a:off x="553365" y="2458624"/>
            <a:ext cx="1789113" cy="854161"/>
          </a:xfrm>
          <a:prstGeom prst="rect">
            <a:avLst/>
          </a:prstGeom>
          <a:solidFill>
            <a:srgbClr val="ED7D31"/>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Claims-based payments for primary care (professional)</a:t>
            </a:r>
          </a:p>
        </p:txBody>
      </p:sp>
      <p:sp>
        <p:nvSpPr>
          <p:cNvPr id="9" name="Rectangle 8">
            <a:extLst>
              <a:ext uri="{FF2B5EF4-FFF2-40B4-BE49-F238E27FC236}">
                <a16:creationId xmlns:a16="http://schemas.microsoft.com/office/drawing/2014/main" id="{6427AE4E-F139-4CD0-ABFF-14DE3E9E5623}"/>
              </a:ext>
            </a:extLst>
          </p:cNvPr>
          <p:cNvSpPr>
            <a:spLocks noChangeArrowheads="1"/>
          </p:cNvSpPr>
          <p:nvPr/>
        </p:nvSpPr>
        <p:spPr bwMode="auto">
          <a:xfrm>
            <a:off x="4603245" y="2437832"/>
            <a:ext cx="1685925" cy="854161"/>
          </a:xfrm>
          <a:prstGeom prst="rect">
            <a:avLst/>
          </a:prstGeom>
          <a:solidFill>
            <a:srgbClr val="BFBFBF"/>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Non-claims-based payments for primary care</a:t>
            </a:r>
          </a:p>
        </p:txBody>
      </p:sp>
      <p:sp>
        <p:nvSpPr>
          <p:cNvPr id="10" name="Rectangle 9">
            <a:extLst>
              <a:ext uri="{FF2B5EF4-FFF2-40B4-BE49-F238E27FC236}">
                <a16:creationId xmlns:a16="http://schemas.microsoft.com/office/drawing/2014/main" id="{78EF7C9E-8FF0-49E4-995E-B377433C1746}"/>
              </a:ext>
            </a:extLst>
          </p:cNvPr>
          <p:cNvSpPr>
            <a:spLocks noChangeArrowheads="1"/>
          </p:cNvSpPr>
          <p:nvPr/>
        </p:nvSpPr>
        <p:spPr bwMode="auto">
          <a:xfrm>
            <a:off x="700803" y="3429000"/>
            <a:ext cx="2442524" cy="719879"/>
          </a:xfrm>
          <a:prstGeom prst="rect">
            <a:avLst/>
          </a:prstGeom>
          <a:solidFill>
            <a:srgbClr val="4D6680"/>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Total claims-based payments for medical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(no Rx)</a:t>
            </a:r>
          </a:p>
        </p:txBody>
      </p:sp>
      <p:sp>
        <p:nvSpPr>
          <p:cNvPr id="11" name="Rectangle 10">
            <a:extLst>
              <a:ext uri="{FF2B5EF4-FFF2-40B4-BE49-F238E27FC236}">
                <a16:creationId xmlns:a16="http://schemas.microsoft.com/office/drawing/2014/main" id="{54AC3531-B395-43A0-9469-98FDD3387972}"/>
              </a:ext>
            </a:extLst>
          </p:cNvPr>
          <p:cNvSpPr>
            <a:spLocks noChangeArrowheads="1"/>
          </p:cNvSpPr>
          <p:nvPr/>
        </p:nvSpPr>
        <p:spPr bwMode="auto">
          <a:xfrm>
            <a:off x="3857625" y="3444163"/>
            <a:ext cx="2357199" cy="703486"/>
          </a:xfrm>
          <a:prstGeom prst="rect">
            <a:avLst/>
          </a:prstGeom>
          <a:solidFill>
            <a:srgbClr val="4599CB"/>
          </a:solidFill>
          <a:ln>
            <a:noFill/>
          </a:ln>
          <a:extLs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Total non-claims-based payments </a:t>
            </a:r>
          </a:p>
        </p:txBody>
      </p:sp>
      <p:cxnSp>
        <p:nvCxnSpPr>
          <p:cNvPr id="12" name="Straight Connector 11">
            <a:extLst>
              <a:ext uri="{FF2B5EF4-FFF2-40B4-BE49-F238E27FC236}">
                <a16:creationId xmlns:a16="http://schemas.microsoft.com/office/drawing/2014/main" id="{80A5B1F2-8078-4132-81F3-C56714B795C3}"/>
              </a:ext>
            </a:extLst>
          </p:cNvPr>
          <p:cNvCxnSpPr>
            <a:cxnSpLocks/>
          </p:cNvCxnSpPr>
          <p:nvPr/>
        </p:nvCxnSpPr>
        <p:spPr>
          <a:xfrm flipV="1">
            <a:off x="549480" y="3353916"/>
            <a:ext cx="5861544" cy="2832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3" name="Plus Sign 12">
            <a:extLst>
              <a:ext uri="{FF2B5EF4-FFF2-40B4-BE49-F238E27FC236}">
                <a16:creationId xmlns:a16="http://schemas.microsoft.com/office/drawing/2014/main" id="{04697FA7-0F12-4083-A447-10B99A344DCB}"/>
              </a:ext>
            </a:extLst>
          </p:cNvPr>
          <p:cNvSpPr/>
          <p:nvPr/>
        </p:nvSpPr>
        <p:spPr>
          <a:xfrm>
            <a:off x="2372624" y="2778345"/>
            <a:ext cx="159385" cy="208146"/>
          </a:xfrm>
          <a:prstGeom prst="mathPlus">
            <a:avLst/>
          </a:prstGeom>
          <a:solidFill>
            <a:schemeClr val="tx1">
              <a:lumMod val="65000"/>
              <a:lumOff val="35000"/>
            </a:schemeClr>
          </a:solidFill>
          <a:ln>
            <a:solidFill>
              <a:srgbClr val="4D66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Plus Sign 13">
            <a:extLst>
              <a:ext uri="{FF2B5EF4-FFF2-40B4-BE49-F238E27FC236}">
                <a16:creationId xmlns:a16="http://schemas.microsoft.com/office/drawing/2014/main" id="{9DE77752-4831-4952-BB7A-4EAACDA56C1E}"/>
              </a:ext>
            </a:extLst>
          </p:cNvPr>
          <p:cNvSpPr/>
          <p:nvPr/>
        </p:nvSpPr>
        <p:spPr>
          <a:xfrm>
            <a:off x="3362884" y="3627202"/>
            <a:ext cx="160655" cy="208280"/>
          </a:xfrm>
          <a:prstGeom prst="mathPlus">
            <a:avLst/>
          </a:prstGeom>
          <a:solidFill>
            <a:schemeClr val="tx1">
              <a:lumMod val="65000"/>
              <a:lumOff val="35000"/>
            </a:schemeClr>
          </a:solidFill>
          <a:ln>
            <a:solidFill>
              <a:srgbClr val="4D66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Equals 14">
            <a:extLst>
              <a:ext uri="{FF2B5EF4-FFF2-40B4-BE49-F238E27FC236}">
                <a16:creationId xmlns:a16="http://schemas.microsoft.com/office/drawing/2014/main" id="{C3EC3323-AD9B-4FC6-A07B-A1D45C7414A3}"/>
              </a:ext>
            </a:extLst>
          </p:cNvPr>
          <p:cNvSpPr/>
          <p:nvPr/>
        </p:nvSpPr>
        <p:spPr>
          <a:xfrm>
            <a:off x="6457176" y="3201282"/>
            <a:ext cx="234950" cy="254000"/>
          </a:xfrm>
          <a:prstGeom prst="mathEqual">
            <a:avLst/>
          </a:prstGeom>
          <a:solidFill>
            <a:schemeClr val="tx1">
              <a:lumMod val="65000"/>
              <a:lumOff val="35000"/>
            </a:schemeClr>
          </a:solidFill>
          <a:ln>
            <a:solidFill>
              <a:srgbClr val="4D66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333E440-0736-4EEA-B669-C50DE9FF92F0}"/>
              </a:ext>
            </a:extLst>
          </p:cNvPr>
          <p:cNvSpPr>
            <a:spLocks noChangeArrowheads="1"/>
          </p:cNvSpPr>
          <p:nvPr/>
        </p:nvSpPr>
        <p:spPr bwMode="auto">
          <a:xfrm>
            <a:off x="6738278" y="3159509"/>
            <a:ext cx="1498747" cy="53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Primary care investment as a percent of total cost of care</a:t>
            </a:r>
            <a:endPar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8" name="Rectangle 17">
            <a:extLst>
              <a:ext uri="{FF2B5EF4-FFF2-40B4-BE49-F238E27FC236}">
                <a16:creationId xmlns:a16="http://schemas.microsoft.com/office/drawing/2014/main" id="{83969C92-FECE-4BF9-9FEA-636EF01384B1}"/>
              </a:ext>
            </a:extLst>
          </p:cNvPr>
          <p:cNvSpPr>
            <a:spLocks noChangeArrowheads="1"/>
          </p:cNvSpPr>
          <p:nvPr/>
        </p:nvSpPr>
        <p:spPr bwMode="auto">
          <a:xfrm>
            <a:off x="2581960" y="2465710"/>
            <a:ext cx="1789113" cy="854162"/>
          </a:xfrm>
          <a:prstGeom prst="rect">
            <a:avLst/>
          </a:prstGeom>
          <a:solidFill>
            <a:schemeClr val="accent1">
              <a:lumMod val="60000"/>
              <a:lumOff val="40000"/>
            </a:schemeClr>
          </a:solidFill>
          <a:ln>
            <a:noFill/>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Claims-based payments for primary care (facility)</a:t>
            </a:r>
          </a:p>
        </p:txBody>
      </p:sp>
      <p:sp>
        <p:nvSpPr>
          <p:cNvPr id="19" name="Plus Sign 18">
            <a:extLst>
              <a:ext uri="{FF2B5EF4-FFF2-40B4-BE49-F238E27FC236}">
                <a16:creationId xmlns:a16="http://schemas.microsoft.com/office/drawing/2014/main" id="{2D300DC4-AACA-4FFE-96D2-882ED3AABD57}"/>
              </a:ext>
            </a:extLst>
          </p:cNvPr>
          <p:cNvSpPr/>
          <p:nvPr/>
        </p:nvSpPr>
        <p:spPr>
          <a:xfrm>
            <a:off x="4407466" y="2760839"/>
            <a:ext cx="159385" cy="208146"/>
          </a:xfrm>
          <a:prstGeom prst="mathPlus">
            <a:avLst/>
          </a:prstGeom>
          <a:solidFill>
            <a:schemeClr val="tx1">
              <a:lumMod val="65000"/>
              <a:lumOff val="35000"/>
            </a:schemeClr>
          </a:solidFill>
          <a:ln>
            <a:solidFill>
              <a:srgbClr val="4D668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Callout: Up Arrow 20">
            <a:extLst>
              <a:ext uri="{FF2B5EF4-FFF2-40B4-BE49-F238E27FC236}">
                <a16:creationId xmlns:a16="http://schemas.microsoft.com/office/drawing/2014/main" id="{68561F1D-41B0-43D1-A8C4-2B33DD674B65}"/>
              </a:ext>
            </a:extLst>
          </p:cNvPr>
          <p:cNvSpPr/>
          <p:nvPr/>
        </p:nvSpPr>
        <p:spPr>
          <a:xfrm>
            <a:off x="6446714" y="4131148"/>
            <a:ext cx="2057400" cy="2608117"/>
          </a:xfrm>
          <a:prstGeom prst="upArrowCallou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25673ED0-56F9-4395-9D16-9DA09AEBCDC3}"/>
              </a:ext>
            </a:extLst>
          </p:cNvPr>
          <p:cNvSpPr>
            <a:spLocks noChangeArrowheads="1"/>
          </p:cNvSpPr>
          <p:nvPr/>
        </p:nvSpPr>
        <p:spPr bwMode="auto">
          <a:xfrm>
            <a:off x="6457950" y="4974259"/>
            <a:ext cx="2057400" cy="53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Must be projected to equal 8.5% or more in 2023 for attributed patients of primary care providers engaged in care transformation.  </a:t>
            </a:r>
          </a:p>
        </p:txBody>
      </p:sp>
    </p:spTree>
    <p:extLst>
      <p:ext uri="{BB962C8B-B14F-4D97-AF65-F5344CB8AC3E}">
        <p14:creationId xmlns:p14="http://schemas.microsoft.com/office/powerpoint/2010/main" val="2210859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3A27-1E27-4DF5-9D6A-754AA19E59B0}"/>
              </a:ext>
            </a:extLst>
          </p:cNvPr>
          <p:cNvSpPr>
            <a:spLocks noGrp="1"/>
          </p:cNvSpPr>
          <p:nvPr>
            <p:ph type="title"/>
          </p:nvPr>
        </p:nvSpPr>
        <p:spPr/>
        <p:txBody>
          <a:bodyPr>
            <a:normAutofit fontScale="90000"/>
          </a:bodyPr>
          <a:lstStyle/>
          <a:p>
            <a:r>
              <a:rPr lang="en-US" dirty="0"/>
              <a:t>Calculating Primary Care Investment  </a:t>
            </a:r>
          </a:p>
        </p:txBody>
      </p:sp>
      <p:graphicFrame>
        <p:nvGraphicFramePr>
          <p:cNvPr id="3" name="Table 2">
            <a:extLst>
              <a:ext uri="{FF2B5EF4-FFF2-40B4-BE49-F238E27FC236}">
                <a16:creationId xmlns:a16="http://schemas.microsoft.com/office/drawing/2014/main" id="{DC565012-0096-BADD-9B06-C5298C797A90}"/>
              </a:ext>
            </a:extLst>
          </p:cNvPr>
          <p:cNvGraphicFramePr>
            <a:graphicFrameLocks noGrp="1"/>
          </p:cNvGraphicFramePr>
          <p:nvPr/>
        </p:nvGraphicFramePr>
        <p:xfrm>
          <a:off x="342900" y="2070965"/>
          <a:ext cx="8229599" cy="4577555"/>
        </p:xfrm>
        <a:graphic>
          <a:graphicData uri="http://schemas.openxmlformats.org/drawingml/2006/table">
            <a:tbl>
              <a:tblPr>
                <a:tableStyleId>{5C22544A-7EE6-4342-B048-85BDC9FD1C3A}</a:tableStyleId>
              </a:tblPr>
              <a:tblGrid>
                <a:gridCol w="7045036">
                  <a:extLst>
                    <a:ext uri="{9D8B030D-6E8A-4147-A177-3AD203B41FA5}">
                      <a16:colId xmlns:a16="http://schemas.microsoft.com/office/drawing/2014/main" val="762258728"/>
                    </a:ext>
                  </a:extLst>
                </a:gridCol>
                <a:gridCol w="1184563">
                  <a:extLst>
                    <a:ext uri="{9D8B030D-6E8A-4147-A177-3AD203B41FA5}">
                      <a16:colId xmlns:a16="http://schemas.microsoft.com/office/drawing/2014/main" val="3670950273"/>
                    </a:ext>
                  </a:extLst>
                </a:gridCol>
              </a:tblGrid>
              <a:tr h="590130">
                <a:tc>
                  <a:txBody>
                    <a:bodyPr/>
                    <a:lstStyle/>
                    <a:p>
                      <a:pPr algn="l" fontAlgn="b"/>
                      <a:r>
                        <a:rPr lang="en-US" sz="2000" u="none" strike="noStrike" dirty="0">
                          <a:effectLst/>
                          <a:latin typeface="Arial" panose="020B0604020202020204" pitchFamily="34" charset="0"/>
                          <a:cs typeface="Arial" panose="020B0604020202020204" pitchFamily="34" charset="0"/>
                        </a:rPr>
                        <a:t>Total Cost of Care (No Rx)</a:t>
                      </a:r>
                    </a:p>
                    <a:p>
                      <a:pPr algn="l"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a:effectLst/>
                          <a:latin typeface="Arial" panose="020B0604020202020204" pitchFamily="34" charset="0"/>
                          <a:cs typeface="Arial" panose="020B0604020202020204" pitchFamily="34" charset="0"/>
                        </a:rPr>
                        <a:t>$550</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6295065"/>
                  </a:ext>
                </a:extLst>
              </a:tr>
              <a:tr h="590130">
                <a:tc>
                  <a:txBody>
                    <a:bodyPr/>
                    <a:lstStyle/>
                    <a:p>
                      <a:pPr algn="l" fontAlgn="b"/>
                      <a:r>
                        <a:rPr lang="en-US" sz="2000" u="none" strike="noStrike" dirty="0">
                          <a:effectLst/>
                          <a:latin typeface="Arial" panose="020B0604020202020204" pitchFamily="34" charset="0"/>
                          <a:cs typeface="Arial" panose="020B0604020202020204" pitchFamily="34" charset="0"/>
                        </a:rPr>
                        <a:t>Current PMPM Primary Care Investment (6.5%) </a:t>
                      </a:r>
                    </a:p>
                    <a:p>
                      <a:pPr algn="l"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a:effectLst/>
                          <a:latin typeface="Arial" panose="020B0604020202020204" pitchFamily="34" charset="0"/>
                          <a:cs typeface="Arial" panose="020B0604020202020204" pitchFamily="34" charset="0"/>
                        </a:rPr>
                        <a:t>$36</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35215966"/>
                  </a:ext>
                </a:extLst>
              </a:tr>
              <a:tr h="590130">
                <a:tc>
                  <a:txBody>
                    <a:bodyPr/>
                    <a:lstStyle/>
                    <a:p>
                      <a:pPr algn="l" fontAlgn="b"/>
                      <a:r>
                        <a:rPr lang="en-US" sz="2000" u="none" strike="noStrike" dirty="0">
                          <a:effectLst/>
                          <a:latin typeface="Arial" panose="020B0604020202020204" pitchFamily="34" charset="0"/>
                          <a:cs typeface="Arial" panose="020B0604020202020204" pitchFamily="34" charset="0"/>
                        </a:rPr>
                        <a:t>Required PMPM Primary Care Investment in 2023 (8.5%)</a:t>
                      </a:r>
                    </a:p>
                    <a:p>
                      <a:pPr algn="l"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a:effectLst/>
                          <a:latin typeface="Arial" panose="020B0604020202020204" pitchFamily="34" charset="0"/>
                          <a:cs typeface="Arial" panose="020B0604020202020204" pitchFamily="34" charset="0"/>
                        </a:rPr>
                        <a:t>$47</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2256966"/>
                  </a:ext>
                </a:extLst>
              </a:tr>
              <a:tr h="590130">
                <a:tc>
                  <a:txBody>
                    <a:bodyPr/>
                    <a:lstStyle/>
                    <a:p>
                      <a:pPr algn="l" fontAlgn="b"/>
                      <a:r>
                        <a:rPr lang="en-US" sz="2000" u="none" strike="noStrike" dirty="0">
                          <a:effectLst/>
                          <a:latin typeface="Arial" panose="020B0604020202020204" pitchFamily="34" charset="0"/>
                          <a:cs typeface="Arial" panose="020B0604020202020204" pitchFamily="34" charset="0"/>
                        </a:rPr>
                        <a:t>Difference (Additional PMPM Primary Care Investment)</a:t>
                      </a:r>
                    </a:p>
                    <a:p>
                      <a:pPr algn="l"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effectLst/>
                          <a:latin typeface="Arial" panose="020B0604020202020204" pitchFamily="34" charset="0"/>
                          <a:cs typeface="Arial" panose="020B0604020202020204" pitchFamily="34" charset="0"/>
                        </a:rPr>
                        <a:t>$11</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8059275"/>
                  </a:ext>
                </a:extLst>
              </a:tr>
              <a:tr h="736141">
                <a:tc gridSpan="2">
                  <a:txBody>
                    <a:bodyPr/>
                    <a:lstStyle/>
                    <a:p>
                      <a:pPr algn="l" fontAlgn="b"/>
                      <a:endParaRPr lang="en-US" sz="2000" b="1" i="1" u="none" strike="noStrike" dirty="0">
                        <a:solidFill>
                          <a:srgbClr val="000000"/>
                        </a:solidFill>
                        <a:effectLst/>
                        <a:latin typeface="Arial" panose="020B0604020202020204" pitchFamily="34" charset="0"/>
                        <a:cs typeface="Arial" panose="020B0604020202020204" pitchFamily="34" charset="0"/>
                      </a:endParaRPr>
                    </a:p>
                    <a:p>
                      <a:pPr algn="l" fontAlgn="b"/>
                      <a:r>
                        <a:rPr lang="en-US" sz="2000" b="1" i="1" u="none" strike="noStrike" dirty="0">
                          <a:solidFill>
                            <a:srgbClr val="000000"/>
                          </a:solidFill>
                          <a:effectLst/>
                          <a:latin typeface="Arial" panose="020B0604020202020204" pitchFamily="34" charset="0"/>
                          <a:cs typeface="Arial" panose="020B0604020202020204" pitchFamily="34" charset="0"/>
                        </a:rPr>
                        <a:t>How might the additional primary care investment be spent?</a:t>
                      </a:r>
                    </a:p>
                    <a:p>
                      <a:pPr algn="l" fontAlgn="b"/>
                      <a:endParaRPr lang="en-US" sz="1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l" fontAlgn="b"/>
                      <a:endParaRPr lang="en-US" sz="2000" b="0" i="1"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64301250"/>
                  </a:ext>
                </a:extLst>
              </a:tr>
              <a:tr h="444118">
                <a:tc>
                  <a:txBody>
                    <a:bodyPr/>
                    <a:lstStyle/>
                    <a:p>
                      <a:pPr algn="l" fontAlgn="b"/>
                      <a:r>
                        <a:rPr lang="en-US" sz="2000" u="none" strike="noStrike" dirty="0">
                          <a:effectLst/>
                          <a:latin typeface="Arial" panose="020B0604020202020204" pitchFamily="34" charset="0"/>
                          <a:cs typeface="Arial" panose="020B0604020202020204" pitchFamily="34" charset="0"/>
                        </a:rPr>
                        <a:t>FFS Increase </a:t>
                      </a:r>
                    </a:p>
                    <a:p>
                      <a:pPr algn="l"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a:effectLst/>
                          <a:latin typeface="Arial" panose="020B0604020202020204" pitchFamily="34" charset="0"/>
                          <a:cs typeface="Arial" panose="020B0604020202020204" pitchFamily="34" charset="0"/>
                        </a:rPr>
                        <a:t>$3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0900721"/>
                  </a:ext>
                </a:extLst>
              </a:tr>
              <a:tr h="444118">
                <a:tc>
                  <a:txBody>
                    <a:bodyPr/>
                    <a:lstStyle/>
                    <a:p>
                      <a:pPr algn="l" fontAlgn="b"/>
                      <a:r>
                        <a:rPr lang="en-US" sz="2000" u="none" strike="noStrike" dirty="0">
                          <a:effectLst/>
                          <a:latin typeface="Arial" panose="020B0604020202020204" pitchFamily="34" charset="0"/>
                          <a:cs typeface="Arial" panose="020B0604020202020204" pitchFamily="34" charset="0"/>
                        </a:rPr>
                        <a:t>Care Management/Infrastructure Payments</a:t>
                      </a:r>
                    </a:p>
                    <a:p>
                      <a:pPr algn="l" fontAlgn="b"/>
                      <a:endParaRPr lang="en-US" sz="1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a:effectLst/>
                          <a:latin typeface="Arial" panose="020B0604020202020204" pitchFamily="34" charset="0"/>
                          <a:cs typeface="Arial" panose="020B0604020202020204" pitchFamily="34" charset="0"/>
                        </a:rPr>
                        <a:t>$5</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922316"/>
                  </a:ext>
                </a:extLst>
              </a:tr>
              <a:tr h="521585">
                <a:tc>
                  <a:txBody>
                    <a:bodyPr/>
                    <a:lstStyle/>
                    <a:p>
                      <a:pPr algn="l" fontAlgn="b"/>
                      <a:r>
                        <a:rPr lang="en-US" sz="2000" u="none" strike="noStrike" dirty="0">
                          <a:effectLst/>
                          <a:latin typeface="Arial" panose="020B0604020202020204" pitchFamily="34" charset="0"/>
                          <a:cs typeface="Arial" panose="020B0604020202020204" pitchFamily="34" charset="0"/>
                        </a:rPr>
                        <a:t>Performance Incentive/Risk Sharing</a:t>
                      </a: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b"/>
                      <a:r>
                        <a:rPr lang="en-US" sz="2000" u="none" strike="noStrike" dirty="0">
                          <a:effectLst/>
                          <a:latin typeface="Arial" panose="020B0604020202020204" pitchFamily="34" charset="0"/>
                          <a:cs typeface="Arial" panose="020B0604020202020204" pitchFamily="34" charset="0"/>
                        </a:rPr>
                        <a:t>$3</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40138536"/>
                  </a:ext>
                </a:extLst>
              </a:tr>
            </a:tbl>
          </a:graphicData>
        </a:graphic>
      </p:graphicFrame>
      <p:sp>
        <p:nvSpPr>
          <p:cNvPr id="6" name="TextBox 5">
            <a:extLst>
              <a:ext uri="{FF2B5EF4-FFF2-40B4-BE49-F238E27FC236}">
                <a16:creationId xmlns:a16="http://schemas.microsoft.com/office/drawing/2014/main" id="{0A335D69-8ED9-961E-76A1-2C8EC548845B}"/>
              </a:ext>
            </a:extLst>
          </p:cNvPr>
          <p:cNvSpPr txBox="1"/>
          <p:nvPr/>
        </p:nvSpPr>
        <p:spPr>
          <a:xfrm>
            <a:off x="446809" y="1620982"/>
            <a:ext cx="8458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Data is for discussion only; Does not reflect any specific plan or an average. </a:t>
            </a:r>
          </a:p>
        </p:txBody>
      </p:sp>
    </p:spTree>
    <p:extLst>
      <p:ext uri="{BB962C8B-B14F-4D97-AF65-F5344CB8AC3E}">
        <p14:creationId xmlns:p14="http://schemas.microsoft.com/office/powerpoint/2010/main" val="16971460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12B6D-6248-4DFB-94E0-95D58739E5FE}"/>
              </a:ext>
            </a:extLst>
          </p:cNvPr>
          <p:cNvSpPr>
            <a:spLocks noGrp="1"/>
          </p:cNvSpPr>
          <p:nvPr>
            <p:ph type="title"/>
          </p:nvPr>
        </p:nvSpPr>
        <p:spPr/>
        <p:txBody>
          <a:bodyPr>
            <a:normAutofit fontScale="90000"/>
          </a:bodyPr>
          <a:lstStyle/>
          <a:p>
            <a:r>
              <a:rPr lang="en-US" dirty="0"/>
              <a:t>Increased Investment Requires PCPs to Engage in Care Transformation</a:t>
            </a:r>
          </a:p>
        </p:txBody>
      </p:sp>
      <p:sp>
        <p:nvSpPr>
          <p:cNvPr id="3" name="Content Placeholder 2">
            <a:extLst>
              <a:ext uri="{FF2B5EF4-FFF2-40B4-BE49-F238E27FC236}">
                <a16:creationId xmlns:a16="http://schemas.microsoft.com/office/drawing/2014/main" id="{2CCBA3D9-C57A-483D-8255-7D837B9EE9D7}"/>
              </a:ext>
            </a:extLst>
          </p:cNvPr>
          <p:cNvSpPr>
            <a:spLocks noGrp="1"/>
          </p:cNvSpPr>
          <p:nvPr>
            <p:ph idx="1"/>
          </p:nvPr>
        </p:nvSpPr>
        <p:spPr/>
        <p:txBody>
          <a:bodyPr/>
          <a:lstStyle/>
          <a:p>
            <a:pPr marL="342900" lvl="1">
              <a:spcBef>
                <a:spcPct val="20000"/>
              </a:spcBef>
              <a:buBlip>
                <a:blip r:embed="rId2"/>
              </a:buBlip>
            </a:pPr>
            <a:r>
              <a:rPr lang="en-US" sz="2000" dirty="0"/>
              <a:t>Focused primary care investment requirement designed to achieve robust system of primary care  </a:t>
            </a:r>
          </a:p>
          <a:p>
            <a:pPr marL="342900" lvl="1">
              <a:spcBef>
                <a:spcPct val="20000"/>
              </a:spcBef>
              <a:buBlip>
                <a:blip r:embed="rId2"/>
              </a:buBlip>
            </a:pPr>
            <a:endParaRPr lang="en-US" sz="1000" dirty="0">
              <a:ea typeface="Calibri" panose="020F0502020204030204" pitchFamily="34" charset="0"/>
            </a:endParaRPr>
          </a:p>
          <a:p>
            <a:pPr marL="342900" lvl="1">
              <a:spcBef>
                <a:spcPct val="20000"/>
              </a:spcBef>
              <a:buBlip>
                <a:blip r:embed="rId2"/>
              </a:buBlip>
            </a:pPr>
            <a:r>
              <a:rPr lang="en-US" sz="2000" dirty="0"/>
              <a:t>Carrier obligation is in aggregate across DE primary care providers; some providers will get more and some less</a:t>
            </a:r>
          </a:p>
          <a:p>
            <a:pPr marL="342900" lvl="1">
              <a:spcBef>
                <a:spcPct val="20000"/>
              </a:spcBef>
              <a:buBlip>
                <a:blip r:embed="rId2"/>
              </a:buBlip>
            </a:pPr>
            <a:endParaRPr lang="en-US" sz="1000" dirty="0">
              <a:ea typeface="Calibri" panose="020F0502020204030204" pitchFamily="34" charset="0"/>
            </a:endParaRPr>
          </a:p>
          <a:p>
            <a:pPr marL="342900" lvl="1">
              <a:spcBef>
                <a:spcPct val="20000"/>
              </a:spcBef>
              <a:buBlip>
                <a:blip r:embed="rId2"/>
              </a:buBlip>
            </a:pPr>
            <a:r>
              <a:rPr lang="en-US" sz="2000" dirty="0">
                <a:ea typeface="Calibri" panose="020F0502020204030204" pitchFamily="34" charset="0"/>
              </a:rPr>
              <a:t>Carrier obligation calculated based on total cost of care (medical only) for DE residents attributed to PCP participating in care transformation activities </a:t>
            </a:r>
          </a:p>
          <a:p>
            <a:pPr marL="857250" lvl="2" indent="-285750">
              <a:spcBef>
                <a:spcPct val="20000"/>
              </a:spcBef>
            </a:pPr>
            <a:r>
              <a:rPr lang="en-US" dirty="0"/>
              <a:t>A carrier primary care incentive program;</a:t>
            </a:r>
          </a:p>
          <a:p>
            <a:pPr marL="857250" lvl="2" indent="-285750">
              <a:spcBef>
                <a:spcPct val="20000"/>
              </a:spcBef>
            </a:pPr>
            <a:r>
              <a:rPr lang="en-US" dirty="0"/>
              <a:t>The Delaware Primary Care Model (in development)</a:t>
            </a:r>
          </a:p>
          <a:p>
            <a:pPr marL="857250" lvl="2" indent="-285750">
              <a:spcBef>
                <a:spcPct val="20000"/>
              </a:spcBef>
            </a:pPr>
            <a:r>
              <a:rPr lang="en-US" dirty="0"/>
              <a:t>The National Committee for Quality Assurance Patient-Centered Medical Home certification program</a:t>
            </a:r>
          </a:p>
          <a:p>
            <a:pPr marL="857250" lvl="2" indent="-285750">
              <a:spcBef>
                <a:spcPct val="20000"/>
              </a:spcBef>
            </a:pPr>
            <a:r>
              <a:rPr lang="en-US" dirty="0"/>
              <a:t>Any other standards as may be added by the Department and communicated annually to carriers by annual notice.</a:t>
            </a:r>
          </a:p>
        </p:txBody>
      </p:sp>
      <p:sp>
        <p:nvSpPr>
          <p:cNvPr id="4" name="Footer Placeholder 3">
            <a:extLst>
              <a:ext uri="{FF2B5EF4-FFF2-40B4-BE49-F238E27FC236}">
                <a16:creationId xmlns:a16="http://schemas.microsoft.com/office/drawing/2014/main" id="{8584E21E-83E5-47B0-9110-CF5D4BE5DF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 2021 Freedman HealthCare, LLC</a:t>
            </a:r>
            <a:endPar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038BAA6-AA43-40A3-A8DB-E89744115A6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C1B6A-93FB-412D-A2F8-D0090C074C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0453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a:extLst>
              <a:ext uri="{FF2B5EF4-FFF2-40B4-BE49-F238E27FC236}">
                <a16:creationId xmlns:a16="http://schemas.microsoft.com/office/drawing/2014/main" id="{DE35CF96-524F-5FF3-9DE3-0CFC606C70A7}"/>
              </a:ext>
            </a:extLst>
          </p:cNvPr>
          <p:cNvSpPr/>
          <p:nvPr/>
        </p:nvSpPr>
        <p:spPr>
          <a:xfrm>
            <a:off x="1553863" y="2358596"/>
            <a:ext cx="6036276" cy="3127763"/>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ooter Placeholder 3">
            <a:extLst>
              <a:ext uri="{FF2B5EF4-FFF2-40B4-BE49-F238E27FC236}">
                <a16:creationId xmlns:a16="http://schemas.microsoft.com/office/drawing/2014/main" id="{0FC0FD29-5DC2-17BD-72A5-D48F545B835A}"/>
              </a:ext>
            </a:extLst>
          </p:cNvPr>
          <p:cNvSpPr>
            <a:spLocks noGrp="1"/>
          </p:cNvSpPr>
          <p:nvPr>
            <p:ph type="ftr" sz="quarter" idx="11"/>
          </p:nvPr>
        </p:nvSpPr>
        <p:spPr>
          <a:xfrm>
            <a:off x="3414712" y="5682842"/>
            <a:ext cx="2314575" cy="273844"/>
          </a:xfrm>
        </p:spPr>
        <p:txBody>
          <a:bodyPr>
            <a:normAutofit/>
          </a:bodyPr>
          <a:lstStyle/>
          <a:p>
            <a:pPr marL="0" marR="0" lvl="0" indent="0" algn="ctr" defTabSz="342900" rtl="0" eaLnBrk="1" fontAlgn="auto" latinLnBrk="0" hangingPunct="1">
              <a:lnSpc>
                <a:spcPct val="100000"/>
              </a:lnSpc>
              <a:spcBef>
                <a:spcPts val="0"/>
              </a:spcBef>
              <a:spcAft>
                <a:spcPts val="45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2022 Freedman HealthCare, LLC</a:t>
            </a:r>
          </a:p>
        </p:txBody>
      </p:sp>
      <p:sp>
        <p:nvSpPr>
          <p:cNvPr id="4" name="Slide Number Placeholder 3">
            <a:extLst>
              <a:ext uri="{FF2B5EF4-FFF2-40B4-BE49-F238E27FC236}">
                <a16:creationId xmlns:a16="http://schemas.microsoft.com/office/drawing/2014/main" id="{13F0E685-FD52-4140-B488-9B7F1D4BC10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EC1B6A-93FB-412D-A2F8-D0090C074C45}"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3A6E2F63-B87A-41D6-38F1-E7209A53C0AD}"/>
              </a:ext>
            </a:extLst>
          </p:cNvPr>
          <p:cNvGrpSpPr/>
          <p:nvPr/>
        </p:nvGrpSpPr>
        <p:grpSpPr>
          <a:xfrm>
            <a:off x="1209503" y="1953021"/>
            <a:ext cx="6686457" cy="3673959"/>
            <a:chOff x="3436397" y="1227728"/>
            <a:chExt cx="5599568" cy="5128239"/>
          </a:xfrm>
        </p:grpSpPr>
        <p:sp>
          <p:nvSpPr>
            <p:cNvPr id="15" name="Freeform: Shape 14">
              <a:extLst>
                <a:ext uri="{FF2B5EF4-FFF2-40B4-BE49-F238E27FC236}">
                  <a16:creationId xmlns:a16="http://schemas.microsoft.com/office/drawing/2014/main" id="{B1FEB21E-E772-9D04-3665-05E2C8F6C498}"/>
                </a:ext>
              </a:extLst>
            </p:cNvPr>
            <p:cNvSpPr/>
            <p:nvPr/>
          </p:nvSpPr>
          <p:spPr>
            <a:xfrm>
              <a:off x="6803851" y="5567375"/>
              <a:ext cx="1213218" cy="788592"/>
            </a:xfrm>
            <a:custGeom>
              <a:avLst/>
              <a:gdLst>
                <a:gd name="connsiteX0" fmla="*/ 0 w 1213218"/>
                <a:gd name="connsiteY0" fmla="*/ 131435 h 788592"/>
                <a:gd name="connsiteX1" fmla="*/ 131435 w 1213218"/>
                <a:gd name="connsiteY1" fmla="*/ 0 h 788592"/>
                <a:gd name="connsiteX2" fmla="*/ 1081783 w 1213218"/>
                <a:gd name="connsiteY2" fmla="*/ 0 h 788592"/>
                <a:gd name="connsiteX3" fmla="*/ 1213218 w 1213218"/>
                <a:gd name="connsiteY3" fmla="*/ 131435 h 788592"/>
                <a:gd name="connsiteX4" fmla="*/ 1213218 w 1213218"/>
                <a:gd name="connsiteY4" fmla="*/ 657157 h 788592"/>
                <a:gd name="connsiteX5" fmla="*/ 1081783 w 1213218"/>
                <a:gd name="connsiteY5" fmla="*/ 788592 h 788592"/>
                <a:gd name="connsiteX6" fmla="*/ 131435 w 1213218"/>
                <a:gd name="connsiteY6" fmla="*/ 788592 h 788592"/>
                <a:gd name="connsiteX7" fmla="*/ 0 w 1213218"/>
                <a:gd name="connsiteY7" fmla="*/ 657157 h 788592"/>
                <a:gd name="connsiteX8" fmla="*/ 0 w 1213218"/>
                <a:gd name="connsiteY8" fmla="*/ 131435 h 78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18" h="788592">
                  <a:moveTo>
                    <a:pt x="0" y="131435"/>
                  </a:moveTo>
                  <a:cubicBezTo>
                    <a:pt x="0" y="58845"/>
                    <a:pt x="58845" y="0"/>
                    <a:pt x="131435" y="0"/>
                  </a:cubicBezTo>
                  <a:lnTo>
                    <a:pt x="1081783" y="0"/>
                  </a:lnTo>
                  <a:cubicBezTo>
                    <a:pt x="1154373" y="0"/>
                    <a:pt x="1213218" y="58845"/>
                    <a:pt x="1213218" y="131435"/>
                  </a:cubicBezTo>
                  <a:lnTo>
                    <a:pt x="1213218" y="657157"/>
                  </a:lnTo>
                  <a:cubicBezTo>
                    <a:pt x="1213218" y="729747"/>
                    <a:pt x="1154373" y="788592"/>
                    <a:pt x="1081783" y="788592"/>
                  </a:cubicBezTo>
                  <a:lnTo>
                    <a:pt x="131435" y="788592"/>
                  </a:lnTo>
                  <a:cubicBezTo>
                    <a:pt x="58845" y="788592"/>
                    <a:pt x="0" y="729747"/>
                    <a:pt x="0" y="657157"/>
                  </a:cubicBezTo>
                  <a:lnTo>
                    <a:pt x="0" y="131435"/>
                  </a:lnTo>
                  <a:close/>
                </a:path>
              </a:pathLst>
            </a:custGeom>
            <a:solidFill>
              <a:schemeClr val="accent4"/>
            </a:solidFill>
            <a:ln>
              <a:solidFill>
                <a:schemeClr val="accent4">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877" tIns="68877" rIns="68877" bIns="68877"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Integration with Social Services </a:t>
              </a:r>
            </a:p>
          </p:txBody>
        </p:sp>
        <p:sp>
          <p:nvSpPr>
            <p:cNvPr id="17" name="Freeform: Shape 16">
              <a:extLst>
                <a:ext uri="{FF2B5EF4-FFF2-40B4-BE49-F238E27FC236}">
                  <a16:creationId xmlns:a16="http://schemas.microsoft.com/office/drawing/2014/main" id="{8EA7DD59-1F93-26D5-59F3-D250EAE69841}"/>
                </a:ext>
              </a:extLst>
            </p:cNvPr>
            <p:cNvSpPr/>
            <p:nvPr/>
          </p:nvSpPr>
          <p:spPr>
            <a:xfrm>
              <a:off x="5654065" y="1227728"/>
              <a:ext cx="1213218" cy="788592"/>
            </a:xfrm>
            <a:custGeom>
              <a:avLst/>
              <a:gdLst>
                <a:gd name="connsiteX0" fmla="*/ 0 w 1213218"/>
                <a:gd name="connsiteY0" fmla="*/ 131435 h 788592"/>
                <a:gd name="connsiteX1" fmla="*/ 131435 w 1213218"/>
                <a:gd name="connsiteY1" fmla="*/ 0 h 788592"/>
                <a:gd name="connsiteX2" fmla="*/ 1081783 w 1213218"/>
                <a:gd name="connsiteY2" fmla="*/ 0 h 788592"/>
                <a:gd name="connsiteX3" fmla="*/ 1213218 w 1213218"/>
                <a:gd name="connsiteY3" fmla="*/ 131435 h 788592"/>
                <a:gd name="connsiteX4" fmla="*/ 1213218 w 1213218"/>
                <a:gd name="connsiteY4" fmla="*/ 657157 h 788592"/>
                <a:gd name="connsiteX5" fmla="*/ 1081783 w 1213218"/>
                <a:gd name="connsiteY5" fmla="*/ 788592 h 788592"/>
                <a:gd name="connsiteX6" fmla="*/ 131435 w 1213218"/>
                <a:gd name="connsiteY6" fmla="*/ 788592 h 788592"/>
                <a:gd name="connsiteX7" fmla="*/ 0 w 1213218"/>
                <a:gd name="connsiteY7" fmla="*/ 657157 h 788592"/>
                <a:gd name="connsiteX8" fmla="*/ 0 w 1213218"/>
                <a:gd name="connsiteY8" fmla="*/ 131435 h 78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18" h="788592">
                  <a:moveTo>
                    <a:pt x="0" y="131435"/>
                  </a:moveTo>
                  <a:cubicBezTo>
                    <a:pt x="0" y="58845"/>
                    <a:pt x="58845" y="0"/>
                    <a:pt x="131435" y="0"/>
                  </a:cubicBezTo>
                  <a:lnTo>
                    <a:pt x="1081783" y="0"/>
                  </a:lnTo>
                  <a:cubicBezTo>
                    <a:pt x="1154373" y="0"/>
                    <a:pt x="1213218" y="58845"/>
                    <a:pt x="1213218" y="131435"/>
                  </a:cubicBezTo>
                  <a:lnTo>
                    <a:pt x="1213218" y="657157"/>
                  </a:lnTo>
                  <a:cubicBezTo>
                    <a:pt x="1213218" y="729747"/>
                    <a:pt x="1154373" y="788592"/>
                    <a:pt x="1081783" y="788592"/>
                  </a:cubicBezTo>
                  <a:lnTo>
                    <a:pt x="131435" y="788592"/>
                  </a:lnTo>
                  <a:cubicBezTo>
                    <a:pt x="58845" y="788592"/>
                    <a:pt x="0" y="729747"/>
                    <a:pt x="0" y="657157"/>
                  </a:cubicBezTo>
                  <a:lnTo>
                    <a:pt x="0" y="131435"/>
                  </a:lnTo>
                  <a:close/>
                </a:path>
              </a:pathLst>
            </a:custGeom>
            <a:solidFill>
              <a:schemeClr val="accent3"/>
            </a:solidFill>
            <a:ln>
              <a:solidFill>
                <a:schemeClr val="accent4">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877" tIns="68877" rIns="68877" bIns="68877"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Team-Based Care </a:t>
              </a:r>
            </a:p>
          </p:txBody>
        </p:sp>
        <p:sp>
          <p:nvSpPr>
            <p:cNvPr id="19" name="Freeform: Shape 18">
              <a:extLst>
                <a:ext uri="{FF2B5EF4-FFF2-40B4-BE49-F238E27FC236}">
                  <a16:creationId xmlns:a16="http://schemas.microsoft.com/office/drawing/2014/main" id="{84330A75-6326-B14B-53D2-0264E85ECF9C}"/>
                </a:ext>
              </a:extLst>
            </p:cNvPr>
            <p:cNvSpPr/>
            <p:nvPr/>
          </p:nvSpPr>
          <p:spPr>
            <a:xfrm>
              <a:off x="7822747" y="4037713"/>
              <a:ext cx="1213218" cy="788592"/>
            </a:xfrm>
            <a:custGeom>
              <a:avLst/>
              <a:gdLst>
                <a:gd name="connsiteX0" fmla="*/ 0 w 1213218"/>
                <a:gd name="connsiteY0" fmla="*/ 131435 h 788592"/>
                <a:gd name="connsiteX1" fmla="*/ 131435 w 1213218"/>
                <a:gd name="connsiteY1" fmla="*/ 0 h 788592"/>
                <a:gd name="connsiteX2" fmla="*/ 1081783 w 1213218"/>
                <a:gd name="connsiteY2" fmla="*/ 0 h 788592"/>
                <a:gd name="connsiteX3" fmla="*/ 1213218 w 1213218"/>
                <a:gd name="connsiteY3" fmla="*/ 131435 h 788592"/>
                <a:gd name="connsiteX4" fmla="*/ 1213218 w 1213218"/>
                <a:gd name="connsiteY4" fmla="*/ 657157 h 788592"/>
                <a:gd name="connsiteX5" fmla="*/ 1081783 w 1213218"/>
                <a:gd name="connsiteY5" fmla="*/ 788592 h 788592"/>
                <a:gd name="connsiteX6" fmla="*/ 131435 w 1213218"/>
                <a:gd name="connsiteY6" fmla="*/ 788592 h 788592"/>
                <a:gd name="connsiteX7" fmla="*/ 0 w 1213218"/>
                <a:gd name="connsiteY7" fmla="*/ 657157 h 788592"/>
                <a:gd name="connsiteX8" fmla="*/ 0 w 1213218"/>
                <a:gd name="connsiteY8" fmla="*/ 131435 h 78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18" h="788592">
                  <a:moveTo>
                    <a:pt x="0" y="131435"/>
                  </a:moveTo>
                  <a:cubicBezTo>
                    <a:pt x="0" y="58845"/>
                    <a:pt x="58845" y="0"/>
                    <a:pt x="131435" y="0"/>
                  </a:cubicBezTo>
                  <a:lnTo>
                    <a:pt x="1081783" y="0"/>
                  </a:lnTo>
                  <a:cubicBezTo>
                    <a:pt x="1154373" y="0"/>
                    <a:pt x="1213218" y="58845"/>
                    <a:pt x="1213218" y="131435"/>
                  </a:cubicBezTo>
                  <a:lnTo>
                    <a:pt x="1213218" y="657157"/>
                  </a:lnTo>
                  <a:cubicBezTo>
                    <a:pt x="1213218" y="729747"/>
                    <a:pt x="1154373" y="788592"/>
                    <a:pt x="1081783" y="788592"/>
                  </a:cubicBezTo>
                  <a:lnTo>
                    <a:pt x="131435" y="788592"/>
                  </a:lnTo>
                  <a:cubicBezTo>
                    <a:pt x="58845" y="788592"/>
                    <a:pt x="0" y="729747"/>
                    <a:pt x="0" y="657157"/>
                  </a:cubicBezTo>
                  <a:lnTo>
                    <a:pt x="0" y="131435"/>
                  </a:lnTo>
                  <a:close/>
                </a:path>
              </a:pathLst>
            </a:custGeom>
            <a:solidFill>
              <a:srgbClr val="07327A"/>
            </a:solidFill>
            <a:ln>
              <a:solidFill>
                <a:schemeClr val="accent4">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877" tIns="68877" rIns="68877" bIns="68877"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24/7 Access</a:t>
              </a:r>
            </a:p>
          </p:txBody>
        </p:sp>
        <p:sp>
          <p:nvSpPr>
            <p:cNvPr id="21" name="Freeform: Shape 20">
              <a:extLst>
                <a:ext uri="{FF2B5EF4-FFF2-40B4-BE49-F238E27FC236}">
                  <a16:creationId xmlns:a16="http://schemas.microsoft.com/office/drawing/2014/main" id="{D9E0B6AD-EB3E-3E2E-A692-2713DC43C242}"/>
                </a:ext>
              </a:extLst>
            </p:cNvPr>
            <p:cNvSpPr/>
            <p:nvPr/>
          </p:nvSpPr>
          <p:spPr>
            <a:xfrm>
              <a:off x="7590815" y="1982463"/>
              <a:ext cx="1213218" cy="788592"/>
            </a:xfrm>
            <a:custGeom>
              <a:avLst/>
              <a:gdLst>
                <a:gd name="connsiteX0" fmla="*/ 0 w 1213218"/>
                <a:gd name="connsiteY0" fmla="*/ 131435 h 788592"/>
                <a:gd name="connsiteX1" fmla="*/ 131435 w 1213218"/>
                <a:gd name="connsiteY1" fmla="*/ 0 h 788592"/>
                <a:gd name="connsiteX2" fmla="*/ 1081783 w 1213218"/>
                <a:gd name="connsiteY2" fmla="*/ 0 h 788592"/>
                <a:gd name="connsiteX3" fmla="*/ 1213218 w 1213218"/>
                <a:gd name="connsiteY3" fmla="*/ 131435 h 788592"/>
                <a:gd name="connsiteX4" fmla="*/ 1213218 w 1213218"/>
                <a:gd name="connsiteY4" fmla="*/ 657157 h 788592"/>
                <a:gd name="connsiteX5" fmla="*/ 1081783 w 1213218"/>
                <a:gd name="connsiteY5" fmla="*/ 788592 h 788592"/>
                <a:gd name="connsiteX6" fmla="*/ 131435 w 1213218"/>
                <a:gd name="connsiteY6" fmla="*/ 788592 h 788592"/>
                <a:gd name="connsiteX7" fmla="*/ 0 w 1213218"/>
                <a:gd name="connsiteY7" fmla="*/ 657157 h 788592"/>
                <a:gd name="connsiteX8" fmla="*/ 0 w 1213218"/>
                <a:gd name="connsiteY8" fmla="*/ 131435 h 78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18" h="788592">
                  <a:moveTo>
                    <a:pt x="0" y="131435"/>
                  </a:moveTo>
                  <a:cubicBezTo>
                    <a:pt x="0" y="58845"/>
                    <a:pt x="58845" y="0"/>
                    <a:pt x="131435" y="0"/>
                  </a:cubicBezTo>
                  <a:lnTo>
                    <a:pt x="1081783" y="0"/>
                  </a:lnTo>
                  <a:cubicBezTo>
                    <a:pt x="1154373" y="0"/>
                    <a:pt x="1213218" y="58845"/>
                    <a:pt x="1213218" y="131435"/>
                  </a:cubicBezTo>
                  <a:lnTo>
                    <a:pt x="1213218" y="657157"/>
                  </a:lnTo>
                  <a:cubicBezTo>
                    <a:pt x="1213218" y="729747"/>
                    <a:pt x="1154373" y="788592"/>
                    <a:pt x="1081783" y="788592"/>
                  </a:cubicBezTo>
                  <a:lnTo>
                    <a:pt x="131435" y="788592"/>
                  </a:lnTo>
                  <a:cubicBezTo>
                    <a:pt x="58845" y="788592"/>
                    <a:pt x="0" y="729747"/>
                    <a:pt x="0" y="657157"/>
                  </a:cubicBezTo>
                  <a:lnTo>
                    <a:pt x="0" y="131435"/>
                  </a:lnTo>
                  <a:close/>
                </a:path>
              </a:pathLst>
            </a:custGeom>
            <a:solidFill>
              <a:schemeClr val="accent4">
                <a:lumMod val="60000"/>
                <a:lumOff val="40000"/>
              </a:schemeClr>
            </a:solidFill>
            <a:ln>
              <a:solidFill>
                <a:schemeClr val="accent4">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877" tIns="68877" rIns="68877" bIns="68877"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Active Use of Data</a:t>
              </a:r>
            </a:p>
          </p:txBody>
        </p:sp>
        <p:sp>
          <p:nvSpPr>
            <p:cNvPr id="22" name="Freeform: Shape 21">
              <a:extLst>
                <a:ext uri="{FF2B5EF4-FFF2-40B4-BE49-F238E27FC236}">
                  <a16:creationId xmlns:a16="http://schemas.microsoft.com/office/drawing/2014/main" id="{478988F5-53A0-2CFD-11AB-706300096986}"/>
                </a:ext>
              </a:extLst>
            </p:cNvPr>
            <p:cNvSpPr/>
            <p:nvPr/>
          </p:nvSpPr>
          <p:spPr>
            <a:xfrm>
              <a:off x="3986605" y="1681855"/>
              <a:ext cx="4499152" cy="4499152"/>
            </a:xfrm>
            <a:custGeom>
              <a:avLst/>
              <a:gdLst/>
              <a:ahLst/>
              <a:cxnLst/>
              <a:rect l="0" t="0" r="0" b="0"/>
              <a:pathLst>
                <a:path>
                  <a:moveTo>
                    <a:pt x="2611731" y="4469810"/>
                  </a:moveTo>
                  <a:arcTo wR="2249576" hR="2249576" stAng="4844145" swAng="1111709"/>
                </a:path>
              </a:pathLst>
            </a:custGeom>
            <a:noFill/>
            <a:ln>
              <a:solidFill>
                <a:schemeClr val="accent4">
                  <a:lumMod val="40000"/>
                  <a:lumOff val="60000"/>
                </a:schemeClr>
              </a:solidFill>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Shape 22">
              <a:extLst>
                <a:ext uri="{FF2B5EF4-FFF2-40B4-BE49-F238E27FC236}">
                  <a16:creationId xmlns:a16="http://schemas.microsoft.com/office/drawing/2014/main" id="{BA08C648-377C-FFD3-8DA9-06AD4FC0714C}"/>
                </a:ext>
              </a:extLst>
            </p:cNvPr>
            <p:cNvSpPr/>
            <p:nvPr/>
          </p:nvSpPr>
          <p:spPr>
            <a:xfrm>
              <a:off x="4653517" y="5563933"/>
              <a:ext cx="1213218" cy="788592"/>
            </a:xfrm>
            <a:custGeom>
              <a:avLst/>
              <a:gdLst>
                <a:gd name="connsiteX0" fmla="*/ 0 w 1213218"/>
                <a:gd name="connsiteY0" fmla="*/ 131435 h 788592"/>
                <a:gd name="connsiteX1" fmla="*/ 131435 w 1213218"/>
                <a:gd name="connsiteY1" fmla="*/ 0 h 788592"/>
                <a:gd name="connsiteX2" fmla="*/ 1081783 w 1213218"/>
                <a:gd name="connsiteY2" fmla="*/ 0 h 788592"/>
                <a:gd name="connsiteX3" fmla="*/ 1213218 w 1213218"/>
                <a:gd name="connsiteY3" fmla="*/ 131435 h 788592"/>
                <a:gd name="connsiteX4" fmla="*/ 1213218 w 1213218"/>
                <a:gd name="connsiteY4" fmla="*/ 657157 h 788592"/>
                <a:gd name="connsiteX5" fmla="*/ 1081783 w 1213218"/>
                <a:gd name="connsiteY5" fmla="*/ 788592 h 788592"/>
                <a:gd name="connsiteX6" fmla="*/ 131435 w 1213218"/>
                <a:gd name="connsiteY6" fmla="*/ 788592 h 788592"/>
                <a:gd name="connsiteX7" fmla="*/ 0 w 1213218"/>
                <a:gd name="connsiteY7" fmla="*/ 657157 h 788592"/>
                <a:gd name="connsiteX8" fmla="*/ 0 w 1213218"/>
                <a:gd name="connsiteY8" fmla="*/ 131435 h 78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18" h="788592">
                  <a:moveTo>
                    <a:pt x="0" y="131435"/>
                  </a:moveTo>
                  <a:cubicBezTo>
                    <a:pt x="0" y="58845"/>
                    <a:pt x="58845" y="0"/>
                    <a:pt x="131435" y="0"/>
                  </a:cubicBezTo>
                  <a:lnTo>
                    <a:pt x="1081783" y="0"/>
                  </a:lnTo>
                  <a:cubicBezTo>
                    <a:pt x="1154373" y="0"/>
                    <a:pt x="1213218" y="58845"/>
                    <a:pt x="1213218" y="131435"/>
                  </a:cubicBezTo>
                  <a:lnTo>
                    <a:pt x="1213218" y="657157"/>
                  </a:lnTo>
                  <a:cubicBezTo>
                    <a:pt x="1213218" y="729747"/>
                    <a:pt x="1154373" y="788592"/>
                    <a:pt x="1081783" y="788592"/>
                  </a:cubicBezTo>
                  <a:lnTo>
                    <a:pt x="131435" y="788592"/>
                  </a:lnTo>
                  <a:cubicBezTo>
                    <a:pt x="58845" y="788592"/>
                    <a:pt x="0" y="729747"/>
                    <a:pt x="0" y="657157"/>
                  </a:cubicBezTo>
                  <a:lnTo>
                    <a:pt x="0" y="131435"/>
                  </a:lnTo>
                  <a:close/>
                </a:path>
              </a:pathLst>
            </a:custGeom>
            <a:solidFill>
              <a:schemeClr val="accent3">
                <a:lumMod val="75000"/>
              </a:schemeClr>
            </a:solidFill>
            <a:ln>
              <a:solidFill>
                <a:schemeClr val="accent4">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877" tIns="68877" rIns="68877" bIns="68877"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Integrated Behavioral Health</a:t>
              </a:r>
            </a:p>
          </p:txBody>
        </p:sp>
        <p:sp>
          <p:nvSpPr>
            <p:cNvPr id="25" name="Freeform: Shape 24">
              <a:extLst>
                <a:ext uri="{FF2B5EF4-FFF2-40B4-BE49-F238E27FC236}">
                  <a16:creationId xmlns:a16="http://schemas.microsoft.com/office/drawing/2014/main" id="{3284404B-6C8B-126F-8598-F41CD8B53B97}"/>
                </a:ext>
              </a:extLst>
            </p:cNvPr>
            <p:cNvSpPr/>
            <p:nvPr/>
          </p:nvSpPr>
          <p:spPr>
            <a:xfrm>
              <a:off x="3436397" y="4037713"/>
              <a:ext cx="1213218" cy="788592"/>
            </a:xfrm>
            <a:custGeom>
              <a:avLst/>
              <a:gdLst>
                <a:gd name="connsiteX0" fmla="*/ 0 w 1213218"/>
                <a:gd name="connsiteY0" fmla="*/ 131435 h 788592"/>
                <a:gd name="connsiteX1" fmla="*/ 131435 w 1213218"/>
                <a:gd name="connsiteY1" fmla="*/ 0 h 788592"/>
                <a:gd name="connsiteX2" fmla="*/ 1081783 w 1213218"/>
                <a:gd name="connsiteY2" fmla="*/ 0 h 788592"/>
                <a:gd name="connsiteX3" fmla="*/ 1213218 w 1213218"/>
                <a:gd name="connsiteY3" fmla="*/ 131435 h 788592"/>
                <a:gd name="connsiteX4" fmla="*/ 1213218 w 1213218"/>
                <a:gd name="connsiteY4" fmla="*/ 657157 h 788592"/>
                <a:gd name="connsiteX5" fmla="*/ 1081783 w 1213218"/>
                <a:gd name="connsiteY5" fmla="*/ 788592 h 788592"/>
                <a:gd name="connsiteX6" fmla="*/ 131435 w 1213218"/>
                <a:gd name="connsiteY6" fmla="*/ 788592 h 788592"/>
                <a:gd name="connsiteX7" fmla="*/ 0 w 1213218"/>
                <a:gd name="connsiteY7" fmla="*/ 657157 h 788592"/>
                <a:gd name="connsiteX8" fmla="*/ 0 w 1213218"/>
                <a:gd name="connsiteY8" fmla="*/ 131435 h 78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18" h="788592">
                  <a:moveTo>
                    <a:pt x="0" y="131435"/>
                  </a:moveTo>
                  <a:cubicBezTo>
                    <a:pt x="0" y="58845"/>
                    <a:pt x="58845" y="0"/>
                    <a:pt x="131435" y="0"/>
                  </a:cubicBezTo>
                  <a:lnTo>
                    <a:pt x="1081783" y="0"/>
                  </a:lnTo>
                  <a:cubicBezTo>
                    <a:pt x="1154373" y="0"/>
                    <a:pt x="1213218" y="58845"/>
                    <a:pt x="1213218" y="131435"/>
                  </a:cubicBezTo>
                  <a:lnTo>
                    <a:pt x="1213218" y="657157"/>
                  </a:lnTo>
                  <a:cubicBezTo>
                    <a:pt x="1213218" y="729747"/>
                    <a:pt x="1154373" y="788592"/>
                    <a:pt x="1081783" y="788592"/>
                  </a:cubicBezTo>
                  <a:lnTo>
                    <a:pt x="131435" y="788592"/>
                  </a:lnTo>
                  <a:cubicBezTo>
                    <a:pt x="58845" y="788592"/>
                    <a:pt x="0" y="729747"/>
                    <a:pt x="0" y="657157"/>
                  </a:cubicBezTo>
                  <a:lnTo>
                    <a:pt x="0" y="131435"/>
                  </a:lnTo>
                  <a:close/>
                </a:path>
              </a:pathLst>
            </a:custGeom>
            <a:solidFill>
              <a:srgbClr val="0070C0"/>
            </a:solidFill>
            <a:ln>
              <a:solidFill>
                <a:schemeClr val="accent4">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877" tIns="68877" rIns="68877" bIns="68877"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Effective Management of Referrals</a:t>
              </a:r>
            </a:p>
          </p:txBody>
        </p:sp>
        <p:sp>
          <p:nvSpPr>
            <p:cNvPr id="27" name="Freeform: Shape 26">
              <a:extLst>
                <a:ext uri="{FF2B5EF4-FFF2-40B4-BE49-F238E27FC236}">
                  <a16:creationId xmlns:a16="http://schemas.microsoft.com/office/drawing/2014/main" id="{C25E1CD6-B058-A206-E879-9A0A6F49F5C9}"/>
                </a:ext>
              </a:extLst>
            </p:cNvPr>
            <p:cNvSpPr/>
            <p:nvPr/>
          </p:nvSpPr>
          <p:spPr>
            <a:xfrm>
              <a:off x="3870782" y="2134547"/>
              <a:ext cx="1213218" cy="788592"/>
            </a:xfrm>
            <a:custGeom>
              <a:avLst/>
              <a:gdLst>
                <a:gd name="connsiteX0" fmla="*/ 0 w 1213218"/>
                <a:gd name="connsiteY0" fmla="*/ 131435 h 788592"/>
                <a:gd name="connsiteX1" fmla="*/ 131435 w 1213218"/>
                <a:gd name="connsiteY1" fmla="*/ 0 h 788592"/>
                <a:gd name="connsiteX2" fmla="*/ 1081783 w 1213218"/>
                <a:gd name="connsiteY2" fmla="*/ 0 h 788592"/>
                <a:gd name="connsiteX3" fmla="*/ 1213218 w 1213218"/>
                <a:gd name="connsiteY3" fmla="*/ 131435 h 788592"/>
                <a:gd name="connsiteX4" fmla="*/ 1213218 w 1213218"/>
                <a:gd name="connsiteY4" fmla="*/ 657157 h 788592"/>
                <a:gd name="connsiteX5" fmla="*/ 1081783 w 1213218"/>
                <a:gd name="connsiteY5" fmla="*/ 788592 h 788592"/>
                <a:gd name="connsiteX6" fmla="*/ 131435 w 1213218"/>
                <a:gd name="connsiteY6" fmla="*/ 788592 h 788592"/>
                <a:gd name="connsiteX7" fmla="*/ 0 w 1213218"/>
                <a:gd name="connsiteY7" fmla="*/ 657157 h 788592"/>
                <a:gd name="connsiteX8" fmla="*/ 0 w 1213218"/>
                <a:gd name="connsiteY8" fmla="*/ 131435 h 788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3218" h="788592">
                  <a:moveTo>
                    <a:pt x="0" y="131435"/>
                  </a:moveTo>
                  <a:cubicBezTo>
                    <a:pt x="0" y="58845"/>
                    <a:pt x="58845" y="0"/>
                    <a:pt x="131435" y="0"/>
                  </a:cubicBezTo>
                  <a:lnTo>
                    <a:pt x="1081783" y="0"/>
                  </a:lnTo>
                  <a:cubicBezTo>
                    <a:pt x="1154373" y="0"/>
                    <a:pt x="1213218" y="58845"/>
                    <a:pt x="1213218" y="131435"/>
                  </a:cubicBezTo>
                  <a:lnTo>
                    <a:pt x="1213218" y="657157"/>
                  </a:lnTo>
                  <a:cubicBezTo>
                    <a:pt x="1213218" y="729747"/>
                    <a:pt x="1154373" y="788592"/>
                    <a:pt x="1081783" y="788592"/>
                  </a:cubicBezTo>
                  <a:lnTo>
                    <a:pt x="131435" y="788592"/>
                  </a:lnTo>
                  <a:cubicBezTo>
                    <a:pt x="58845" y="788592"/>
                    <a:pt x="0" y="729747"/>
                    <a:pt x="0" y="657157"/>
                  </a:cubicBezTo>
                  <a:lnTo>
                    <a:pt x="0" y="131435"/>
                  </a:lnTo>
                  <a:close/>
                </a:path>
              </a:pathLst>
            </a:custGeom>
            <a:solidFill>
              <a:schemeClr val="accent4">
                <a:lumMod val="50000"/>
              </a:schemeClr>
            </a:solidFill>
            <a:ln>
              <a:solidFill>
                <a:schemeClr val="accent4">
                  <a:lumMod val="40000"/>
                  <a:lumOff val="60000"/>
                </a:schemeClr>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8877" tIns="68877" rIns="68877" bIns="68877" numCol="1" spcCol="1270" anchor="ctr" anchorCtr="0">
              <a:noAutofit/>
            </a:bodyPr>
            <a:lstStyle/>
            <a:p>
              <a:pPr marL="0" marR="0" lvl="0" indent="0" algn="ctr" defTabSz="466725" rtl="0" eaLnBrk="1" fontAlgn="auto" latinLnBrk="0" hangingPunct="1">
                <a:lnSpc>
                  <a:spcPct val="90000"/>
                </a:lnSpc>
                <a:spcBef>
                  <a:spcPct val="0"/>
                </a:spcBef>
                <a:spcAft>
                  <a:spcPct val="35000"/>
                </a:spcAft>
                <a:buClrTx/>
                <a:buSzTx/>
                <a:buFontTx/>
                <a:buNone/>
                <a:tabLst/>
                <a:defRPr/>
              </a:pPr>
              <a:r>
                <a:rPr kumimoji="0" lang="en-US" sz="135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Planned Care at Every Visit </a:t>
              </a:r>
            </a:p>
          </p:txBody>
        </p:sp>
      </p:grpSp>
      <p:pic>
        <p:nvPicPr>
          <p:cNvPr id="32" name="Picture 31" descr="A nurse showing a patient something on the tablet&#10;&#10;Description automatically generated with low confidence">
            <a:extLst>
              <a:ext uri="{FF2B5EF4-FFF2-40B4-BE49-F238E27FC236}">
                <a16:creationId xmlns:a16="http://schemas.microsoft.com/office/drawing/2014/main" id="{1CE7FD99-E54B-88C5-A26C-EFEF812DB8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0766" y="2608586"/>
            <a:ext cx="1691640" cy="2537460"/>
          </a:xfrm>
          <a:prstGeom prst="ellipse">
            <a:avLst/>
          </a:prstGeom>
        </p:spPr>
      </p:pic>
      <p:sp>
        <p:nvSpPr>
          <p:cNvPr id="3" name="Title 1">
            <a:extLst>
              <a:ext uri="{FF2B5EF4-FFF2-40B4-BE49-F238E27FC236}">
                <a16:creationId xmlns:a16="http://schemas.microsoft.com/office/drawing/2014/main" id="{43223A9A-969A-B13A-B6A3-9800B146913B}"/>
              </a:ext>
            </a:extLst>
          </p:cNvPr>
          <p:cNvSpPr txBox="1">
            <a:spLocks/>
          </p:cNvSpPr>
          <p:nvPr/>
        </p:nvSpPr>
        <p:spPr>
          <a:xfrm>
            <a:off x="342900" y="365126"/>
            <a:ext cx="7029450" cy="854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a:solidFill>
                  <a:schemeClr val="tx1"/>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Georgia"/>
                <a:ea typeface="+mj-ea"/>
                <a:cs typeface="+mj-cs"/>
              </a:rPr>
              <a:t>Defining Care Transformation</a:t>
            </a:r>
          </a:p>
        </p:txBody>
      </p:sp>
    </p:spTree>
    <p:extLst>
      <p:ext uri="{BB962C8B-B14F-4D97-AF65-F5344CB8AC3E}">
        <p14:creationId xmlns:p14="http://schemas.microsoft.com/office/powerpoint/2010/main" val="2796214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ooter Placeholder 3">
            <a:extLst>
              <a:ext uri="{FF2B5EF4-FFF2-40B4-BE49-F238E27FC236}">
                <a16:creationId xmlns:a16="http://schemas.microsoft.com/office/drawing/2014/main" id="{0FC0FD29-5DC2-17BD-72A5-D48F545B835A}"/>
              </a:ext>
            </a:extLst>
          </p:cNvPr>
          <p:cNvSpPr>
            <a:spLocks noGrp="1"/>
          </p:cNvSpPr>
          <p:nvPr>
            <p:ph type="ftr" sz="quarter" idx="11"/>
          </p:nvPr>
        </p:nvSpPr>
        <p:spPr>
          <a:xfrm>
            <a:off x="3414712" y="6454962"/>
            <a:ext cx="2314575" cy="273844"/>
          </a:xfrm>
        </p:spPr>
        <p:txBody>
          <a:bodyPr>
            <a:normAutofit/>
          </a:bodyPr>
          <a:lstStyle/>
          <a:p>
            <a:pPr marL="0" marR="0" lvl="0" indent="0" algn="ctr" defTabSz="342900" rtl="0" eaLnBrk="1" fontAlgn="auto" latinLnBrk="0" hangingPunct="1">
              <a:lnSpc>
                <a:spcPct val="100000"/>
              </a:lnSpc>
              <a:spcBef>
                <a:spcPts val="0"/>
              </a:spcBef>
              <a:spcAft>
                <a:spcPts val="450"/>
              </a:spcAft>
              <a:buClrTx/>
              <a:buSzTx/>
              <a:buFontTx/>
              <a:buNone/>
              <a:tabLst/>
              <a:defRPr/>
            </a:pPr>
            <a:r>
              <a:rPr kumimoji="0" lang="en-US" sz="9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2022 Freedman HealthCare, LLC</a:t>
            </a:r>
          </a:p>
        </p:txBody>
      </p:sp>
      <p:sp>
        <p:nvSpPr>
          <p:cNvPr id="4" name="Slide Number Placeholder 3">
            <a:extLst>
              <a:ext uri="{FF2B5EF4-FFF2-40B4-BE49-F238E27FC236}">
                <a16:creationId xmlns:a16="http://schemas.microsoft.com/office/drawing/2014/main" id="{13F0E685-FD52-4140-B488-9B7F1D4BC10D}"/>
              </a:ext>
            </a:extLst>
          </p:cNvPr>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9EC1B6A-93FB-412D-A2F8-D0090C074C45}" type="slidenum">
              <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44</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43223A9A-969A-B13A-B6A3-9800B146913B}"/>
              </a:ext>
            </a:extLst>
          </p:cNvPr>
          <p:cNvSpPr txBox="1">
            <a:spLocks/>
          </p:cNvSpPr>
          <p:nvPr/>
        </p:nvSpPr>
        <p:spPr>
          <a:xfrm>
            <a:off x="342900" y="365126"/>
            <a:ext cx="7029450" cy="8541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300" kern="1200">
                <a:solidFill>
                  <a:schemeClr val="tx1"/>
                </a:solidFill>
                <a:latin typeface="Georgia" panose="02040502050405020303"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Georgia"/>
                <a:ea typeface="+mj-ea"/>
                <a:cs typeface="+mj-cs"/>
              </a:rPr>
              <a:t>Defining Care Transformation</a:t>
            </a:r>
          </a:p>
        </p:txBody>
      </p:sp>
      <p:graphicFrame>
        <p:nvGraphicFramePr>
          <p:cNvPr id="2" name="Table 1">
            <a:extLst>
              <a:ext uri="{FF2B5EF4-FFF2-40B4-BE49-F238E27FC236}">
                <a16:creationId xmlns:a16="http://schemas.microsoft.com/office/drawing/2014/main" id="{A90B232B-D3E7-A59B-E254-472A83A40EF6}"/>
              </a:ext>
            </a:extLst>
          </p:cNvPr>
          <p:cNvGraphicFramePr>
            <a:graphicFrameLocks noGrp="1"/>
          </p:cNvGraphicFramePr>
          <p:nvPr/>
        </p:nvGraphicFramePr>
        <p:xfrm>
          <a:off x="340261" y="1665043"/>
          <a:ext cx="8463475" cy="4568130"/>
        </p:xfrm>
        <a:graphic>
          <a:graphicData uri="http://schemas.openxmlformats.org/drawingml/2006/table">
            <a:tbl>
              <a:tblPr>
                <a:tableStyleId>{5940675A-B579-460E-94D1-54222C63F5DA}</a:tableStyleId>
              </a:tblPr>
              <a:tblGrid>
                <a:gridCol w="1839015">
                  <a:extLst>
                    <a:ext uri="{9D8B030D-6E8A-4147-A177-3AD203B41FA5}">
                      <a16:colId xmlns:a16="http://schemas.microsoft.com/office/drawing/2014/main" val="2754743813"/>
                    </a:ext>
                  </a:extLst>
                </a:gridCol>
                <a:gridCol w="6624460">
                  <a:extLst>
                    <a:ext uri="{9D8B030D-6E8A-4147-A177-3AD203B41FA5}">
                      <a16:colId xmlns:a16="http://schemas.microsoft.com/office/drawing/2014/main" val="2514959816"/>
                    </a:ext>
                  </a:extLst>
                </a:gridCol>
              </a:tblGrid>
              <a:tr h="531830">
                <a:tc>
                  <a:txBody>
                    <a:bodyPr/>
                    <a:lstStyle/>
                    <a:p>
                      <a:pPr algn="l" fontAlgn="ctr"/>
                      <a:r>
                        <a:rPr lang="en-US" sz="1400" b="0" u="none" strike="noStrike" dirty="0">
                          <a:solidFill>
                            <a:srgbClr val="000000"/>
                          </a:solidFill>
                          <a:effectLst/>
                          <a:latin typeface="Arial"/>
                        </a:rPr>
                        <a:t>Team-Based Care</a:t>
                      </a:r>
                      <a:endParaRPr lang="en-US" sz="1400" b="0" i="0" u="none" strike="noStrike">
                        <a:solidFill>
                          <a:srgbClr val="000000"/>
                        </a:solidFill>
                        <a:effectLst/>
                        <a:latin typeface="Arial"/>
                      </a:endParaRPr>
                    </a:p>
                  </a:txBody>
                  <a:tcPr marL="0" marR="0" marT="0" marB="0"/>
                </a:tc>
                <a:tc>
                  <a:txBody>
                    <a:bodyPr/>
                    <a:lstStyle/>
                    <a:p>
                      <a:pPr marL="171450" indent="-171450" algn="l" fontAlgn="b">
                        <a:buFont typeface="Arial" panose="020B0604020202020204" pitchFamily="34" charset="0"/>
                        <a:buChar char="•"/>
                      </a:pPr>
                      <a:r>
                        <a:rPr lang="en-US" sz="1200" b="0" u="none" strike="noStrike" kern="1200" dirty="0">
                          <a:solidFill>
                            <a:srgbClr val="000000"/>
                          </a:solidFill>
                          <a:effectLst/>
                          <a:latin typeface="Arial"/>
                          <a:ea typeface="+mn-ea"/>
                          <a:cs typeface="+mn-cs"/>
                        </a:rPr>
                        <a:t>Care</a:t>
                      </a:r>
                      <a:r>
                        <a:rPr lang="en-US" sz="1200" b="0" u="none" strike="noStrike" dirty="0">
                          <a:solidFill>
                            <a:srgbClr val="000000"/>
                          </a:solidFill>
                          <a:effectLst/>
                          <a:latin typeface="Arial"/>
                        </a:rPr>
                        <a:t> is organized by teams responsible for specific patient panels;</a:t>
                      </a:r>
                    </a:p>
                    <a:p>
                      <a:pPr marL="171450" indent="-171450" algn="l" fontAlgn="b">
                        <a:buFont typeface="Arial" panose="020B0604020202020204" pitchFamily="34" charset="0"/>
                        <a:buChar char="•"/>
                      </a:pPr>
                      <a:r>
                        <a:rPr lang="en-US" sz="1200" b="0" u="none" strike="noStrike" dirty="0">
                          <a:solidFill>
                            <a:srgbClr val="000000"/>
                          </a:solidFill>
                          <a:effectLst/>
                          <a:latin typeface="Arial"/>
                        </a:rPr>
                        <a:t>Care teams consistently implement team-based care strategies (huddles, care management meetings, high risk patient panel review, etc.)</a:t>
                      </a:r>
                    </a:p>
                  </a:txBody>
                  <a:tcPr marL="45720" marR="45720"/>
                </a:tc>
                <a:extLst>
                  <a:ext uri="{0D108BD9-81ED-4DB2-BD59-A6C34878D82A}">
                    <a16:rowId xmlns:a16="http://schemas.microsoft.com/office/drawing/2014/main" val="666373756"/>
                  </a:ext>
                </a:extLst>
              </a:tr>
              <a:tr h="372281">
                <a:tc>
                  <a:txBody>
                    <a:bodyPr/>
                    <a:lstStyle/>
                    <a:p>
                      <a:pPr algn="l" fontAlgn="ctr"/>
                      <a:r>
                        <a:rPr lang="en-US" sz="1400" b="0" u="none" strike="noStrike" dirty="0">
                          <a:solidFill>
                            <a:srgbClr val="000000"/>
                          </a:solidFill>
                          <a:effectLst/>
                          <a:latin typeface="Arial"/>
                        </a:rPr>
                        <a:t>Planned Care at Every Visit </a:t>
                      </a:r>
                      <a:endParaRPr lang="en-US" sz="1400" b="0" i="0" u="none" strike="noStrike">
                        <a:solidFill>
                          <a:srgbClr val="000000"/>
                        </a:solidFill>
                        <a:effectLst/>
                        <a:latin typeface="Arial"/>
                      </a:endParaRPr>
                    </a:p>
                  </a:txBody>
                  <a:tcPr marL="0" marR="0" marT="0" marB="0"/>
                </a:tc>
                <a:tc>
                  <a:txBody>
                    <a:bodyPr/>
                    <a:lstStyle/>
                    <a:p>
                      <a:pPr marL="171450" indent="-171450" algn="l" fontAlgn="b">
                        <a:buFont typeface="Arial" panose="020B0604020202020204" pitchFamily="34" charset="0"/>
                        <a:buChar char="•"/>
                      </a:pPr>
                      <a:r>
                        <a:rPr lang="en-US" sz="1200" b="0" u="none" strike="noStrike" kern="1200" dirty="0">
                          <a:solidFill>
                            <a:srgbClr val="000000"/>
                          </a:solidFill>
                          <a:effectLst/>
                          <a:latin typeface="Arial"/>
                          <a:ea typeface="+mn-ea"/>
                          <a:cs typeface="+mn-cs"/>
                        </a:rPr>
                        <a:t>Care teams consistently address physical AND behavioral health needs using shared operations, workflows, and formal protocols</a:t>
                      </a:r>
                    </a:p>
                  </a:txBody>
                  <a:tcPr marL="45720" marR="45720"/>
                </a:tc>
                <a:extLst>
                  <a:ext uri="{0D108BD9-81ED-4DB2-BD59-A6C34878D82A}">
                    <a16:rowId xmlns:a16="http://schemas.microsoft.com/office/drawing/2014/main" val="1611735596"/>
                  </a:ext>
                </a:extLst>
              </a:tr>
              <a:tr h="734893">
                <a:tc>
                  <a:txBody>
                    <a:bodyPr/>
                    <a:lstStyle/>
                    <a:p>
                      <a:pPr algn="l" fontAlgn="ctr"/>
                      <a:r>
                        <a:rPr lang="en-US" sz="1400" b="0" u="none" strike="noStrike" dirty="0">
                          <a:solidFill>
                            <a:srgbClr val="000000"/>
                          </a:solidFill>
                          <a:effectLst/>
                          <a:latin typeface="Arial"/>
                        </a:rPr>
                        <a:t>Active Use of Data (patient empanelment, risk stratification)</a:t>
                      </a:r>
                      <a:endParaRPr lang="en-US" sz="1400" b="0" i="0" u="none" strike="noStrike">
                        <a:solidFill>
                          <a:srgbClr val="000000"/>
                        </a:solidFill>
                        <a:effectLst/>
                        <a:latin typeface="Arial"/>
                      </a:endParaRPr>
                    </a:p>
                  </a:txBody>
                  <a:tcPr marL="0" marR="0" marT="0" marB="0"/>
                </a:tc>
                <a:tc>
                  <a:txBody>
                    <a:bodyPr/>
                    <a:lstStyle/>
                    <a:p>
                      <a:pPr marL="171450" indent="-171450" algn="l" fontAlgn="b">
                        <a:buFont typeface="Arial" panose="020B0604020202020204" pitchFamily="34" charset="0"/>
                        <a:buChar char="•"/>
                      </a:pPr>
                      <a:r>
                        <a:rPr lang="en-US" sz="1200" b="0" u="none" strike="noStrike" dirty="0">
                          <a:solidFill>
                            <a:srgbClr val="000000"/>
                          </a:solidFill>
                          <a:effectLst/>
                          <a:latin typeface="Arial"/>
                        </a:rPr>
                        <a:t>Practice has and uses a documented strategy to identify care gaps and prioritize     high-risk patients and families                                      </a:t>
                      </a:r>
                    </a:p>
                    <a:p>
                      <a:pPr marL="171450" indent="-171450" algn="l" fontAlgn="b">
                        <a:buFont typeface="Arial" panose="020B0604020202020204" pitchFamily="34" charset="0"/>
                        <a:buChar char="•"/>
                      </a:pPr>
                      <a:r>
                        <a:rPr lang="en-US" sz="1200" b="0" u="none" strike="noStrike" dirty="0">
                          <a:solidFill>
                            <a:srgbClr val="000000"/>
                          </a:solidFill>
                          <a:effectLst/>
                          <a:latin typeface="Arial"/>
                        </a:rPr>
                        <a:t> Practice achieves goal of defined percentage of patients empaneled to a high-functioning care team to provide and coordinate care</a:t>
                      </a:r>
                    </a:p>
                  </a:txBody>
                  <a:tcPr marL="45720" marR="45720"/>
                </a:tc>
                <a:extLst>
                  <a:ext uri="{0D108BD9-81ED-4DB2-BD59-A6C34878D82A}">
                    <a16:rowId xmlns:a16="http://schemas.microsoft.com/office/drawing/2014/main" val="3152816261"/>
                  </a:ext>
                </a:extLst>
              </a:tr>
              <a:tr h="1086873">
                <a:tc>
                  <a:txBody>
                    <a:bodyPr/>
                    <a:lstStyle/>
                    <a:p>
                      <a:pPr marL="0" indent="0" algn="l" fontAlgn="ctr">
                        <a:buFont typeface="Arial" panose="020B0604020202020204" pitchFamily="34" charset="0"/>
                        <a:buNone/>
                      </a:pPr>
                      <a:r>
                        <a:rPr lang="en-US" sz="1400" b="0" u="none" strike="noStrike" dirty="0">
                          <a:solidFill>
                            <a:srgbClr val="000000"/>
                          </a:solidFill>
                          <a:effectLst/>
                          <a:latin typeface="Arial"/>
                        </a:rPr>
                        <a:t>Integration of primary care with behavioral health </a:t>
                      </a:r>
                      <a:endParaRPr lang="en-US" sz="1400" b="0" i="0" u="none" strike="noStrike">
                        <a:solidFill>
                          <a:srgbClr val="000000"/>
                        </a:solidFill>
                        <a:effectLst/>
                        <a:latin typeface="Arial"/>
                      </a:endParaRPr>
                    </a:p>
                  </a:txBody>
                  <a:tcPr marL="0" marR="0" marT="0" marB="0"/>
                </a:tc>
                <a:tc>
                  <a:txBody>
                    <a:bodyPr/>
                    <a:lstStyle/>
                    <a:p>
                      <a:pPr marL="171450" indent="-171450" algn="l" fontAlgn="b">
                        <a:buFont typeface="Arial" panose="020B0604020202020204" pitchFamily="34" charset="0"/>
                        <a:buChar char="•"/>
                      </a:pPr>
                      <a:r>
                        <a:rPr lang="en-US" sz="1200" b="0" u="none" strike="noStrike" dirty="0">
                          <a:solidFill>
                            <a:srgbClr val="000000"/>
                          </a:solidFill>
                          <a:effectLst/>
                          <a:latin typeface="Arial"/>
                        </a:rPr>
                        <a:t>Actively uses an evidence-based screening tool for behavioral health concerns </a:t>
                      </a:r>
                    </a:p>
                    <a:p>
                      <a:pPr marL="171450" indent="-171450" algn="l" fontAlgn="b">
                        <a:buFont typeface="Arial" panose="020B0604020202020204" pitchFamily="34" charset="0"/>
                        <a:buChar char="•"/>
                      </a:pPr>
                      <a:r>
                        <a:rPr lang="en-US" sz="1200" b="0" u="none" strike="noStrike" dirty="0">
                          <a:solidFill>
                            <a:srgbClr val="000000"/>
                          </a:solidFill>
                          <a:effectLst/>
                          <a:latin typeface="Arial"/>
                        </a:rPr>
                        <a:t>Has documented process for connecting patients/families with behavioral health resources following screening, including standing orders, and protocols for follow up</a:t>
                      </a:r>
                    </a:p>
                    <a:p>
                      <a:pPr marL="171450" indent="-171450" algn="l" fontAlgn="b">
                        <a:buFont typeface="Arial" panose="020B0604020202020204" pitchFamily="34" charset="0"/>
                        <a:buChar char="•"/>
                      </a:pPr>
                      <a:r>
                        <a:rPr lang="en-US" sz="1200" b="0" u="none" strike="noStrike" dirty="0">
                          <a:solidFill>
                            <a:srgbClr val="000000"/>
                          </a:solidFill>
                          <a:effectLst/>
                          <a:latin typeface="Arial"/>
                        </a:rPr>
                        <a:t>Practice screens and follows up  with patients/families for substance use disorder </a:t>
                      </a:r>
                      <a:br>
                        <a:rPr lang="en-US" sz="1200" b="0" u="none" strike="noStrike" dirty="0">
                          <a:solidFill>
                            <a:srgbClr val="000000"/>
                          </a:solidFill>
                          <a:effectLst/>
                          <a:latin typeface="Arial"/>
                        </a:rPr>
                      </a:br>
                      <a:r>
                        <a:rPr lang="en-US" sz="1200" b="0" u="none" strike="noStrike" dirty="0">
                          <a:solidFill>
                            <a:srgbClr val="000000"/>
                          </a:solidFill>
                          <a:effectLst/>
                          <a:latin typeface="Arial"/>
                        </a:rPr>
                        <a:t>and/or other behavioral health needs.</a:t>
                      </a:r>
                    </a:p>
                  </a:txBody>
                  <a:tcPr marL="45720" marR="45720"/>
                </a:tc>
                <a:extLst>
                  <a:ext uri="{0D108BD9-81ED-4DB2-BD59-A6C34878D82A}">
                    <a16:rowId xmlns:a16="http://schemas.microsoft.com/office/drawing/2014/main" val="2385056369"/>
                  </a:ext>
                </a:extLst>
              </a:tr>
              <a:tr h="920937">
                <a:tc>
                  <a:txBody>
                    <a:bodyPr/>
                    <a:lstStyle/>
                    <a:p>
                      <a:pPr algn="l" fontAlgn="ctr"/>
                      <a:r>
                        <a:rPr lang="en-US" sz="1400" b="0" u="none" strike="noStrike" dirty="0">
                          <a:solidFill>
                            <a:srgbClr val="000000"/>
                          </a:solidFill>
                          <a:effectLst/>
                          <a:latin typeface="Arial"/>
                        </a:rPr>
                        <a:t>Effective management of tests and specialist referrals </a:t>
                      </a:r>
                      <a:endParaRPr lang="en-US" sz="1400" b="0" i="0" u="none" strike="noStrike">
                        <a:solidFill>
                          <a:srgbClr val="000000"/>
                        </a:solidFill>
                        <a:effectLst/>
                        <a:latin typeface="Arial"/>
                      </a:endParaRPr>
                    </a:p>
                  </a:txBody>
                  <a:tcPr marL="0" marR="0" marT="0" marB="0"/>
                </a:tc>
                <a:tc>
                  <a:txBody>
                    <a:bodyPr/>
                    <a:lstStyle/>
                    <a:p>
                      <a:pPr marL="171450" indent="-171450" algn="l" fontAlgn="b">
                        <a:buFont typeface="Arial" panose="020B0604020202020204" pitchFamily="34" charset="0"/>
                        <a:buChar char="•"/>
                      </a:pPr>
                      <a:r>
                        <a:rPr lang="en-US" sz="1200" b="0" u="none" strike="noStrike" dirty="0">
                          <a:solidFill>
                            <a:srgbClr val="000000"/>
                          </a:solidFill>
                          <a:effectLst/>
                          <a:latin typeface="Arial"/>
                        </a:rPr>
                        <a:t>Practice routinely reviews all available cost data to identify utilization and cost drivers</a:t>
                      </a:r>
                    </a:p>
                    <a:p>
                      <a:pPr marL="171450" indent="-171450" algn="l" fontAlgn="b">
                        <a:buFont typeface="Arial" panose="020B0604020202020204" pitchFamily="34" charset="0"/>
                        <a:buChar char="•"/>
                      </a:pPr>
                      <a:r>
                        <a:rPr lang="en-US" sz="1200" b="0" u="none" strike="noStrike" dirty="0">
                          <a:solidFill>
                            <a:srgbClr val="000000"/>
                          </a:solidFill>
                          <a:effectLst/>
                          <a:latin typeface="Arial"/>
                        </a:rPr>
                        <a:t>Practice has established workflows and protocols for shared decision-making including use of patient decision aids and self-management support tools</a:t>
                      </a:r>
                    </a:p>
                    <a:p>
                      <a:pPr marL="171450" indent="-171450" algn="l" fontAlgn="b">
                        <a:buFont typeface="Arial" panose="020B0604020202020204" pitchFamily="34" charset="0"/>
                        <a:buChar char="•"/>
                      </a:pPr>
                      <a:r>
                        <a:rPr lang="en-US" sz="1200" b="0" u="none" strike="noStrike" dirty="0">
                          <a:solidFill>
                            <a:srgbClr val="000000"/>
                          </a:solidFill>
                          <a:effectLst/>
                          <a:latin typeface="Arial"/>
                        </a:rPr>
                        <a:t>Practice demonstrates basic ability to track referrals to consulting specialty providers</a:t>
                      </a:r>
                      <a:endParaRPr lang="en-US" sz="1200" b="0" i="0" u="none" strike="noStrike" dirty="0">
                        <a:solidFill>
                          <a:srgbClr val="000000"/>
                        </a:solidFill>
                        <a:effectLst/>
                        <a:latin typeface="Arial"/>
                      </a:endParaRPr>
                    </a:p>
                  </a:txBody>
                  <a:tcPr marL="45720" marR="45720"/>
                </a:tc>
                <a:extLst>
                  <a:ext uri="{0D108BD9-81ED-4DB2-BD59-A6C34878D82A}">
                    <a16:rowId xmlns:a16="http://schemas.microsoft.com/office/drawing/2014/main" val="1412125979"/>
                  </a:ext>
                </a:extLst>
              </a:tr>
              <a:tr h="372281">
                <a:tc>
                  <a:txBody>
                    <a:bodyPr/>
                    <a:lstStyle/>
                    <a:p>
                      <a:pPr algn="l" fontAlgn="ctr"/>
                      <a:r>
                        <a:rPr lang="en-US" sz="1400" b="0" u="none" strike="noStrike" dirty="0">
                          <a:solidFill>
                            <a:srgbClr val="000000"/>
                          </a:solidFill>
                          <a:effectLst/>
                          <a:latin typeface="Arial"/>
                        </a:rPr>
                        <a:t>Integration of primary care with social services</a:t>
                      </a:r>
                      <a:endParaRPr lang="en-US" sz="1400" b="0" i="0" u="none" strike="noStrike">
                        <a:solidFill>
                          <a:srgbClr val="000000"/>
                        </a:solidFill>
                        <a:effectLst/>
                        <a:latin typeface="Arial"/>
                      </a:endParaRPr>
                    </a:p>
                  </a:txBody>
                  <a:tcPr marL="0" marR="0" marT="0" marB="0" anchor="ctr"/>
                </a:tc>
                <a:tc>
                  <a:txBody>
                    <a:bodyPr/>
                    <a:lstStyle/>
                    <a:p>
                      <a:pPr marL="171450" indent="-171450" algn="l" fontAlgn="b">
                        <a:buFont typeface="Arial" panose="020B0604020202020204" pitchFamily="34" charset="0"/>
                        <a:buChar char="•"/>
                      </a:pPr>
                      <a:r>
                        <a:rPr lang="en-US" sz="1200" b="0" u="none" strike="noStrike" dirty="0">
                          <a:solidFill>
                            <a:srgbClr val="000000"/>
                          </a:solidFill>
                          <a:effectLst/>
                          <a:latin typeface="Arial"/>
                        </a:rPr>
                        <a:t>Practice builds out capacity and documentation for care coordination strategies</a:t>
                      </a:r>
                    </a:p>
                    <a:p>
                      <a:pPr marL="171450" indent="-171450" algn="l" fontAlgn="b">
                        <a:buFont typeface="Arial" panose="020B0604020202020204" pitchFamily="34" charset="0"/>
                        <a:buChar char="•"/>
                      </a:pPr>
                      <a:endParaRPr lang="en-US" sz="1200" b="0" i="0" u="none" strike="noStrike" dirty="0">
                        <a:solidFill>
                          <a:srgbClr val="000000"/>
                        </a:solidFill>
                        <a:effectLst/>
                        <a:latin typeface="Arial"/>
                      </a:endParaRPr>
                    </a:p>
                  </a:txBody>
                  <a:tcPr marL="45720" marR="45720"/>
                </a:tc>
                <a:extLst>
                  <a:ext uri="{0D108BD9-81ED-4DB2-BD59-A6C34878D82A}">
                    <a16:rowId xmlns:a16="http://schemas.microsoft.com/office/drawing/2014/main" val="2154784930"/>
                  </a:ext>
                </a:extLst>
              </a:tr>
            </a:tbl>
          </a:graphicData>
        </a:graphic>
      </p:graphicFrame>
    </p:spTree>
    <p:extLst>
      <p:ext uri="{BB962C8B-B14F-4D97-AF65-F5344CB8AC3E}">
        <p14:creationId xmlns:p14="http://schemas.microsoft.com/office/powerpoint/2010/main" val="4248387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B257-339A-4F76-8579-54D1D77ECCE9}"/>
              </a:ext>
            </a:extLst>
          </p:cNvPr>
          <p:cNvSpPr>
            <a:spLocks noGrp="1"/>
          </p:cNvSpPr>
          <p:nvPr>
            <p:ph type="title"/>
          </p:nvPr>
        </p:nvSpPr>
        <p:spPr>
          <a:xfrm>
            <a:off x="342900" y="328043"/>
            <a:ext cx="7029450" cy="854162"/>
          </a:xfrm>
        </p:spPr>
        <p:txBody>
          <a:bodyPr>
            <a:normAutofit fontScale="90000"/>
          </a:bodyPr>
          <a:lstStyle/>
          <a:p>
            <a:r>
              <a:rPr lang="en-US" dirty="0"/>
              <a:t>Alignment with Delaware Primary Care Payment Model </a:t>
            </a:r>
          </a:p>
        </p:txBody>
      </p:sp>
      <p:sp>
        <p:nvSpPr>
          <p:cNvPr id="4" name="Footer Placeholder 3">
            <a:extLst>
              <a:ext uri="{FF2B5EF4-FFF2-40B4-BE49-F238E27FC236}">
                <a16:creationId xmlns:a16="http://schemas.microsoft.com/office/drawing/2014/main" id="{6C5F1011-1385-44C3-B56E-4DF15DCA2624}"/>
              </a:ext>
            </a:extLst>
          </p:cNvPr>
          <p:cNvSpPr>
            <a:spLocks noGrp="1"/>
          </p:cNvSpPr>
          <p:nvPr>
            <p:ph type="ftr" sz="quarter" idx="11"/>
          </p:nvPr>
        </p:nvSpPr>
        <p:spPr>
          <a:xfrm>
            <a:off x="342900" y="6356351"/>
            <a:ext cx="212271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2022 Freedman HealthCare, LLC</a:t>
            </a:r>
          </a:p>
        </p:txBody>
      </p:sp>
      <p:sp>
        <p:nvSpPr>
          <p:cNvPr id="5" name="Slide Number Placeholder 4">
            <a:extLst>
              <a:ext uri="{FF2B5EF4-FFF2-40B4-BE49-F238E27FC236}">
                <a16:creationId xmlns:a16="http://schemas.microsoft.com/office/drawing/2014/main" id="{6581D827-98F7-4903-BAF8-2A83F7E84AA1}"/>
              </a:ext>
            </a:extLst>
          </p:cNvPr>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C1B6A-93FB-412D-A2F8-D0090C074C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Flowchart: Alternate Process 5">
            <a:extLst>
              <a:ext uri="{FF2B5EF4-FFF2-40B4-BE49-F238E27FC236}">
                <a16:creationId xmlns:a16="http://schemas.microsoft.com/office/drawing/2014/main" id="{6A48CF7C-9B17-E30A-D440-9904A425D190}"/>
              </a:ext>
            </a:extLst>
          </p:cNvPr>
          <p:cNvSpPr/>
          <p:nvPr/>
        </p:nvSpPr>
        <p:spPr>
          <a:xfrm>
            <a:off x="3317092" y="3434065"/>
            <a:ext cx="4021282" cy="836599"/>
          </a:xfrm>
          <a:prstGeom prst="flowChartAlternateProcess">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Continual Quality Improvement Fee (e.g., infrastructure, care management) </a:t>
            </a:r>
          </a:p>
        </p:txBody>
      </p:sp>
      <p:sp>
        <p:nvSpPr>
          <p:cNvPr id="8" name="Flowchart: Alternate Process 7">
            <a:extLst>
              <a:ext uri="{FF2B5EF4-FFF2-40B4-BE49-F238E27FC236}">
                <a16:creationId xmlns:a16="http://schemas.microsoft.com/office/drawing/2014/main" id="{C2D1419F-7B00-F06A-BE49-DF9CB65D7B91}"/>
              </a:ext>
            </a:extLst>
          </p:cNvPr>
          <p:cNvSpPr/>
          <p:nvPr/>
        </p:nvSpPr>
        <p:spPr>
          <a:xfrm>
            <a:off x="2168896" y="5183887"/>
            <a:ext cx="6567055" cy="929364"/>
          </a:xfrm>
          <a:prstGeom prst="flowChartAlternateProcess">
            <a:avLst/>
          </a:prstGeom>
          <a:solidFill>
            <a:schemeClr val="accent5">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Prospective Payment to Support Basic Primary Care E&amp;M Services</a:t>
            </a:r>
          </a:p>
        </p:txBody>
      </p:sp>
      <p:sp>
        <p:nvSpPr>
          <p:cNvPr id="10" name="Flowchart: Alternate Process 9">
            <a:extLst>
              <a:ext uri="{FF2B5EF4-FFF2-40B4-BE49-F238E27FC236}">
                <a16:creationId xmlns:a16="http://schemas.microsoft.com/office/drawing/2014/main" id="{A1979A11-8A5C-345F-CB3B-89941D738A67}"/>
              </a:ext>
            </a:extLst>
          </p:cNvPr>
          <p:cNvSpPr/>
          <p:nvPr/>
        </p:nvSpPr>
        <p:spPr>
          <a:xfrm>
            <a:off x="3800269" y="2324190"/>
            <a:ext cx="3122469" cy="963392"/>
          </a:xfrm>
          <a:prstGeom prst="flowChartAlternateProcess">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Performance Incentives and Risk Settlements to Support Primary Care </a:t>
            </a:r>
          </a:p>
        </p:txBody>
      </p:sp>
      <p:sp>
        <p:nvSpPr>
          <p:cNvPr id="12" name="Flowchart: Alternate Process 11">
            <a:extLst>
              <a:ext uri="{FF2B5EF4-FFF2-40B4-BE49-F238E27FC236}">
                <a16:creationId xmlns:a16="http://schemas.microsoft.com/office/drawing/2014/main" id="{5396574E-656A-0A3E-0F55-48ACA6EEC46A}"/>
              </a:ext>
            </a:extLst>
          </p:cNvPr>
          <p:cNvSpPr/>
          <p:nvPr/>
        </p:nvSpPr>
        <p:spPr>
          <a:xfrm>
            <a:off x="2625188" y="4442074"/>
            <a:ext cx="5632782" cy="544126"/>
          </a:xfrm>
          <a:prstGeom prst="flowChartAlternateProcess">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FFS Payments for Primary Care Services not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Included in Prospective Payment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3" name="Right Brace 12">
            <a:extLst>
              <a:ext uri="{FF2B5EF4-FFF2-40B4-BE49-F238E27FC236}">
                <a16:creationId xmlns:a16="http://schemas.microsoft.com/office/drawing/2014/main" id="{77C2C515-3447-C69C-C396-D33EFFD40024}"/>
              </a:ext>
            </a:extLst>
          </p:cNvPr>
          <p:cNvSpPr/>
          <p:nvPr/>
        </p:nvSpPr>
        <p:spPr>
          <a:xfrm rot="10800000">
            <a:off x="1408955" y="3637188"/>
            <a:ext cx="631700" cy="2265218"/>
          </a:xfrm>
          <a:prstGeom prst="rightBrace">
            <a:avLst>
              <a:gd name="adj1" fmla="val 8333"/>
              <a:gd name="adj2" fmla="val 51376"/>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BA5B2517-95A0-1820-C38F-EE02B46BD7A0}"/>
              </a:ext>
            </a:extLst>
          </p:cNvPr>
          <p:cNvSpPr txBox="1"/>
          <p:nvPr/>
        </p:nvSpPr>
        <p:spPr>
          <a:xfrm>
            <a:off x="303565" y="3846816"/>
            <a:ext cx="1355737" cy="175432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prstClr val="black"/>
                </a:solidFill>
                <a:effectLst/>
                <a:uLnTx/>
                <a:uFillTx/>
                <a:latin typeface="Arial"/>
                <a:ea typeface="+mn-ea"/>
                <a:cs typeface="Arial"/>
              </a:rPr>
              <a:t>Phase 1: Delaware Primary Care Payment  Model </a:t>
            </a:r>
          </a:p>
        </p:txBody>
      </p:sp>
    </p:spTree>
    <p:extLst>
      <p:ext uri="{BB962C8B-B14F-4D97-AF65-F5344CB8AC3E}">
        <p14:creationId xmlns:p14="http://schemas.microsoft.com/office/powerpoint/2010/main" val="13649529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4B257-339A-4F76-8579-54D1D77ECCE9}"/>
              </a:ext>
            </a:extLst>
          </p:cNvPr>
          <p:cNvSpPr>
            <a:spLocks noGrp="1"/>
          </p:cNvSpPr>
          <p:nvPr>
            <p:ph type="title"/>
          </p:nvPr>
        </p:nvSpPr>
        <p:spPr>
          <a:xfrm>
            <a:off x="342900" y="328043"/>
            <a:ext cx="7029450" cy="854162"/>
          </a:xfrm>
        </p:spPr>
        <p:txBody>
          <a:bodyPr>
            <a:normAutofit fontScale="90000"/>
          </a:bodyPr>
          <a:lstStyle/>
          <a:p>
            <a:r>
              <a:rPr lang="en-US" dirty="0"/>
              <a:t>Alignment with Delaware Primary Care Payment Model </a:t>
            </a:r>
          </a:p>
        </p:txBody>
      </p:sp>
      <p:sp>
        <p:nvSpPr>
          <p:cNvPr id="4" name="Footer Placeholder 3">
            <a:extLst>
              <a:ext uri="{FF2B5EF4-FFF2-40B4-BE49-F238E27FC236}">
                <a16:creationId xmlns:a16="http://schemas.microsoft.com/office/drawing/2014/main" id="{6C5F1011-1385-44C3-B56E-4DF15DCA2624}"/>
              </a:ext>
            </a:extLst>
          </p:cNvPr>
          <p:cNvSpPr>
            <a:spLocks noGrp="1"/>
          </p:cNvSpPr>
          <p:nvPr>
            <p:ph type="ftr" sz="quarter" idx="11"/>
          </p:nvPr>
        </p:nvSpPr>
        <p:spPr>
          <a:xfrm>
            <a:off x="342900" y="6356351"/>
            <a:ext cx="2122714"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2022 Freedman HealthCare, LLC</a:t>
            </a:r>
          </a:p>
        </p:txBody>
      </p:sp>
      <p:sp>
        <p:nvSpPr>
          <p:cNvPr id="5" name="Slide Number Placeholder 4">
            <a:extLst>
              <a:ext uri="{FF2B5EF4-FFF2-40B4-BE49-F238E27FC236}">
                <a16:creationId xmlns:a16="http://schemas.microsoft.com/office/drawing/2014/main" id="{6581D827-98F7-4903-BAF8-2A83F7E84AA1}"/>
              </a:ext>
            </a:extLst>
          </p:cNvPr>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C1B6A-93FB-412D-A2F8-D0090C074C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5323B983-C596-6DD9-5D27-ABF9FE57EB56}"/>
              </a:ext>
            </a:extLst>
          </p:cNvPr>
          <p:cNvSpPr txBox="1"/>
          <p:nvPr/>
        </p:nvSpPr>
        <p:spPr>
          <a:xfrm>
            <a:off x="6570515" y="1628998"/>
            <a:ext cx="2506355" cy="4801314"/>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All of these types of payments included in DOI definition of primary care investment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Carriers only required to spend 8.5% for attributed members of providers engaged in care transformation activities, such as those receiving Continual Quality Improvement Fee. </a:t>
            </a:r>
          </a:p>
        </p:txBody>
      </p:sp>
      <p:sp>
        <p:nvSpPr>
          <p:cNvPr id="6" name="Flowchart: Alternate Process 5">
            <a:extLst>
              <a:ext uri="{FF2B5EF4-FFF2-40B4-BE49-F238E27FC236}">
                <a16:creationId xmlns:a16="http://schemas.microsoft.com/office/drawing/2014/main" id="{1A2EEB60-C5D6-1084-1291-D09855EF0D8C}"/>
              </a:ext>
            </a:extLst>
          </p:cNvPr>
          <p:cNvSpPr/>
          <p:nvPr/>
        </p:nvSpPr>
        <p:spPr>
          <a:xfrm>
            <a:off x="1228520" y="3319765"/>
            <a:ext cx="4021282" cy="836599"/>
          </a:xfrm>
          <a:prstGeom prst="flowChartAlternateProcess">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Continual Quality Improvement Fee (e.g., infrastructure, care management) </a:t>
            </a:r>
          </a:p>
        </p:txBody>
      </p:sp>
      <p:sp>
        <p:nvSpPr>
          <p:cNvPr id="9" name="Flowchart: Alternate Process 8">
            <a:extLst>
              <a:ext uri="{FF2B5EF4-FFF2-40B4-BE49-F238E27FC236}">
                <a16:creationId xmlns:a16="http://schemas.microsoft.com/office/drawing/2014/main" id="{F7F0C5B6-CF53-F7F9-730C-062EEF6D7BE7}"/>
              </a:ext>
            </a:extLst>
          </p:cNvPr>
          <p:cNvSpPr/>
          <p:nvPr/>
        </p:nvSpPr>
        <p:spPr>
          <a:xfrm>
            <a:off x="80324" y="5069587"/>
            <a:ext cx="6567055" cy="929364"/>
          </a:xfrm>
          <a:prstGeom prst="flowChartAlternateProcess">
            <a:avLst/>
          </a:prstGeom>
          <a:solidFill>
            <a:schemeClr val="accent5">
              <a:lumMod val="60000"/>
              <a:lumOff val="40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Prospective Payment to Support Basic Primary Care E&amp;M Services</a:t>
            </a:r>
          </a:p>
        </p:txBody>
      </p:sp>
      <p:sp>
        <p:nvSpPr>
          <p:cNvPr id="12" name="Flowchart: Alternate Process 11">
            <a:extLst>
              <a:ext uri="{FF2B5EF4-FFF2-40B4-BE49-F238E27FC236}">
                <a16:creationId xmlns:a16="http://schemas.microsoft.com/office/drawing/2014/main" id="{181CF55A-5817-8E91-6D0D-1E01F42A12A8}"/>
              </a:ext>
            </a:extLst>
          </p:cNvPr>
          <p:cNvSpPr/>
          <p:nvPr/>
        </p:nvSpPr>
        <p:spPr>
          <a:xfrm>
            <a:off x="1711697" y="2209890"/>
            <a:ext cx="3122469" cy="963392"/>
          </a:xfrm>
          <a:prstGeom prst="flowChartAlternateProcess">
            <a:avLst/>
          </a:prstGeom>
          <a:solidFill>
            <a:schemeClr val="accent1">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Performance Incentives and Risk Settlements to Support Primary Care </a:t>
            </a:r>
          </a:p>
        </p:txBody>
      </p:sp>
      <p:sp>
        <p:nvSpPr>
          <p:cNvPr id="16" name="Flowchart: Alternate Process 15">
            <a:extLst>
              <a:ext uri="{FF2B5EF4-FFF2-40B4-BE49-F238E27FC236}">
                <a16:creationId xmlns:a16="http://schemas.microsoft.com/office/drawing/2014/main" id="{2C71A032-C0CC-BD7A-FBDD-1173DF0C2848}"/>
              </a:ext>
            </a:extLst>
          </p:cNvPr>
          <p:cNvSpPr/>
          <p:nvPr/>
        </p:nvSpPr>
        <p:spPr>
          <a:xfrm>
            <a:off x="536616" y="4327774"/>
            <a:ext cx="5632782" cy="544126"/>
          </a:xfrm>
          <a:prstGeom prst="flowChartAlternateProcess">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FFS Payments for Primary Care Services not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Arial"/>
              </a:rPr>
              <a:t>Included in Prospective Payment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397491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623C9-9AB4-47EC-84C7-12EE54A58416}"/>
              </a:ext>
            </a:extLst>
          </p:cNvPr>
          <p:cNvSpPr>
            <a:spLocks noGrp="1"/>
          </p:cNvSpPr>
          <p:nvPr>
            <p:ph type="title"/>
          </p:nvPr>
        </p:nvSpPr>
        <p:spPr/>
        <p:txBody>
          <a:bodyPr>
            <a:normAutofit/>
          </a:bodyPr>
          <a:lstStyle/>
          <a:p>
            <a:r>
              <a:rPr lang="en-US" sz="3000" dirty="0"/>
              <a:t>Contact Us </a:t>
            </a:r>
          </a:p>
        </p:txBody>
      </p:sp>
      <p:sp>
        <p:nvSpPr>
          <p:cNvPr id="4" name="Footer Placeholder 3">
            <a:extLst>
              <a:ext uri="{FF2B5EF4-FFF2-40B4-BE49-F238E27FC236}">
                <a16:creationId xmlns:a16="http://schemas.microsoft.com/office/drawing/2014/main" id="{58D43A08-DD94-4E17-8449-01CC28AC25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2022 Freedman HealthCare, LLC</a:t>
            </a:r>
          </a:p>
        </p:txBody>
      </p:sp>
      <p:sp>
        <p:nvSpPr>
          <p:cNvPr id="5" name="Slide Number Placeholder 4">
            <a:extLst>
              <a:ext uri="{FF2B5EF4-FFF2-40B4-BE49-F238E27FC236}">
                <a16:creationId xmlns:a16="http://schemas.microsoft.com/office/drawing/2014/main" id="{15B5C543-88EE-42F6-84BB-8138FF9BF25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EC1B6A-93FB-412D-A2F8-D0090C074C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ED6D470-FCB6-4979-B8C7-898E194FEB97}"/>
              </a:ext>
            </a:extLst>
          </p:cNvPr>
          <p:cNvSpPr txBox="1"/>
          <p:nvPr/>
        </p:nvSpPr>
        <p:spPr>
          <a:xfrm>
            <a:off x="214407" y="2263197"/>
            <a:ext cx="9692795" cy="1600438"/>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Tahoma"/>
                <a:cs typeface="Arial"/>
              </a:rPr>
              <a:t>Mary Jo Condon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Tahoma"/>
                <a:cs typeface="Arial"/>
              </a:rPr>
              <a:t>Director, Office of Value-Based Health Care Delivery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Tahoma"/>
                <a:cs typeface="Arial"/>
              </a:rPr>
              <a:t>Delaware Department of Insurance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Tahoma"/>
                <a:cs typeface="Arial"/>
                <a:hlinkClick r:id="rId2"/>
              </a:rPr>
              <a:t>mcondon@freedmanhealthcare.com</a:t>
            </a:r>
            <a:r>
              <a:rPr kumimoji="0" lang="en-US" sz="2000" b="0" i="0" u="none" strike="noStrike" kern="1200" cap="none" spc="0" normalizeH="0" baseline="0" noProof="0" dirty="0">
                <a:ln>
                  <a:noFill/>
                </a:ln>
                <a:solidFill>
                  <a:prstClr val="black"/>
                </a:solidFill>
                <a:effectLst/>
                <a:uLnTx/>
                <a:uFillTx/>
                <a:latin typeface="Arial"/>
                <a:ea typeface="Tahoma"/>
                <a:cs typeface="Arial"/>
              </a:rPr>
              <a:t>  </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ahom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0079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2F88F-A478-497C-BDD3-87A0EA203AA0}"/>
              </a:ext>
            </a:extLst>
          </p:cNvPr>
          <p:cNvSpPr>
            <a:spLocks noGrp="1"/>
          </p:cNvSpPr>
          <p:nvPr>
            <p:ph type="ctrTitle"/>
          </p:nvPr>
        </p:nvSpPr>
        <p:spPr>
          <a:xfrm>
            <a:off x="581192" y="990599"/>
            <a:ext cx="7989752" cy="1933575"/>
          </a:xfrm>
        </p:spPr>
        <p:txBody>
          <a:bodyPr/>
          <a:lstStyle/>
          <a:p>
            <a:pPr algn="ctr"/>
            <a:r>
              <a:rPr lang="en-US" dirty="0"/>
              <a:t>Public comment</a:t>
            </a:r>
          </a:p>
        </p:txBody>
      </p:sp>
    </p:spTree>
    <p:extLst>
      <p:ext uri="{BB962C8B-B14F-4D97-AF65-F5344CB8AC3E}">
        <p14:creationId xmlns:p14="http://schemas.microsoft.com/office/powerpoint/2010/main" val="3349170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5EDF-0C4F-47FB-B650-49DBADFC74AD}"/>
              </a:ext>
            </a:extLst>
          </p:cNvPr>
          <p:cNvSpPr>
            <a:spLocks noGrp="1"/>
          </p:cNvSpPr>
          <p:nvPr>
            <p:ph type="title"/>
          </p:nvPr>
        </p:nvSpPr>
        <p:spPr/>
        <p:txBody>
          <a:bodyPr/>
          <a:lstStyle/>
          <a:p>
            <a:r>
              <a:rPr lang="en-US" dirty="0"/>
              <a:t>Next meeting </a:t>
            </a:r>
          </a:p>
        </p:txBody>
      </p:sp>
      <p:sp>
        <p:nvSpPr>
          <p:cNvPr id="3" name="Content Placeholder 2">
            <a:extLst>
              <a:ext uri="{FF2B5EF4-FFF2-40B4-BE49-F238E27FC236}">
                <a16:creationId xmlns:a16="http://schemas.microsoft.com/office/drawing/2014/main" id="{31A356FF-8B28-4837-9E8C-4196BD3D1EBF}"/>
              </a:ext>
            </a:extLst>
          </p:cNvPr>
          <p:cNvSpPr>
            <a:spLocks noGrp="1"/>
          </p:cNvSpPr>
          <p:nvPr>
            <p:ph idx="1"/>
          </p:nvPr>
        </p:nvSpPr>
        <p:spPr/>
        <p:txBody>
          <a:bodyPr/>
          <a:lstStyle/>
          <a:p>
            <a:pPr marL="0" indent="0" algn="ctr">
              <a:buNone/>
            </a:pPr>
            <a:r>
              <a:rPr lang="en-US" dirty="0"/>
              <a:t>Next PCRC Meeting </a:t>
            </a:r>
          </a:p>
          <a:p>
            <a:pPr marL="0" indent="0" algn="ctr">
              <a:buNone/>
            </a:pPr>
            <a:r>
              <a:rPr lang="en-US" dirty="0"/>
              <a:t>Virtual</a:t>
            </a:r>
          </a:p>
          <a:p>
            <a:pPr marL="0" indent="0" algn="ctr">
              <a:buNone/>
            </a:pPr>
            <a:r>
              <a:rPr lang="en-US" dirty="0"/>
              <a:t>Monday, December 12, 2022</a:t>
            </a:r>
          </a:p>
          <a:p>
            <a:pPr marL="0" indent="0" algn="ctr">
              <a:buNone/>
            </a:pPr>
            <a:r>
              <a:rPr lang="en-US" dirty="0"/>
              <a:t>4:00-6:00pm</a:t>
            </a:r>
          </a:p>
        </p:txBody>
      </p:sp>
    </p:spTree>
    <p:extLst>
      <p:ext uri="{BB962C8B-B14F-4D97-AF65-F5344CB8AC3E}">
        <p14:creationId xmlns:p14="http://schemas.microsoft.com/office/powerpoint/2010/main" val="2041138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
          <p:cNvSpPr txBox="1">
            <a:spLocks noGrp="1"/>
          </p:cNvSpPr>
          <p:nvPr>
            <p:ph type="ctrTitle"/>
          </p:nvPr>
        </p:nvSpPr>
        <p:spPr>
          <a:xfrm>
            <a:off x="1142775" y="2601488"/>
            <a:ext cx="6858000" cy="1100025"/>
          </a:xfrm>
          <a:prstGeom prst="rect">
            <a:avLst/>
          </a:prstGeom>
          <a:noFill/>
          <a:ln>
            <a:noFill/>
          </a:ln>
        </p:spPr>
        <p:txBody>
          <a:bodyPr spcFirstLastPara="1" vert="horz" wrap="square" lIns="68569" tIns="34275" rIns="68569" bIns="34275" rtlCol="0" anchor="b" anchorCtr="0">
            <a:noAutofit/>
          </a:bodyPr>
          <a:lstStyle/>
          <a:p>
            <a:r>
              <a:rPr lang="en-US" sz="3525"/>
              <a:t>MDPCP Overview</a:t>
            </a:r>
            <a:endParaRPr sz="3525"/>
          </a:p>
        </p:txBody>
      </p:sp>
      <p:sp>
        <p:nvSpPr>
          <p:cNvPr id="107" name="Google Shape;107;p1"/>
          <p:cNvSpPr txBox="1">
            <a:spLocks noGrp="1"/>
          </p:cNvSpPr>
          <p:nvPr>
            <p:ph type="subTitle" idx="1"/>
          </p:nvPr>
        </p:nvSpPr>
        <p:spPr>
          <a:xfrm>
            <a:off x="1143000" y="3838320"/>
            <a:ext cx="6858000" cy="702900"/>
          </a:xfrm>
          <a:prstGeom prst="rect">
            <a:avLst/>
          </a:prstGeom>
          <a:noFill/>
          <a:ln>
            <a:noFill/>
          </a:ln>
        </p:spPr>
        <p:txBody>
          <a:bodyPr spcFirstLastPara="1" vert="horz" wrap="square" lIns="68569" tIns="34275" rIns="68569" bIns="34275" rtlCol="0" anchor="ctr" anchorCtr="0">
            <a:noAutofit/>
          </a:bodyPr>
          <a:lstStyle/>
          <a:p>
            <a:pPr marL="0" indent="0">
              <a:lnSpc>
                <a:spcPct val="80000"/>
              </a:lnSpc>
              <a:spcBef>
                <a:spcPts val="0"/>
              </a:spcBef>
              <a:buSzPts val="2220"/>
            </a:pPr>
            <a:r>
              <a:rPr lang="en-US" sz="2190" dirty="0"/>
              <a:t>Program Management Office</a:t>
            </a:r>
            <a:endParaRPr sz="2190" dirty="0"/>
          </a:p>
          <a:p>
            <a:pPr marL="0" indent="0">
              <a:lnSpc>
                <a:spcPct val="80000"/>
              </a:lnSpc>
              <a:spcBef>
                <a:spcPts val="0"/>
              </a:spcBef>
              <a:buSzPts val="2220"/>
            </a:pPr>
            <a:r>
              <a:rPr lang="en-US" sz="2190" dirty="0"/>
              <a:t>Maryland Primary Care Program</a:t>
            </a:r>
            <a:endParaRPr sz="2190" dirty="0"/>
          </a:p>
        </p:txBody>
      </p:sp>
      <p:sp>
        <p:nvSpPr>
          <p:cNvPr id="108" name="Google Shape;108;p1"/>
          <p:cNvSpPr txBox="1">
            <a:spLocks noGrp="1"/>
          </p:cNvSpPr>
          <p:nvPr>
            <p:ph type="body" idx="2"/>
          </p:nvPr>
        </p:nvSpPr>
        <p:spPr>
          <a:xfrm>
            <a:off x="1143000" y="4678058"/>
            <a:ext cx="6858000" cy="275035"/>
          </a:xfrm>
          <a:prstGeom prst="rect">
            <a:avLst/>
          </a:prstGeom>
          <a:noFill/>
          <a:ln>
            <a:noFill/>
          </a:ln>
        </p:spPr>
        <p:txBody>
          <a:bodyPr spcFirstLastPara="1" vert="horz" wrap="square" lIns="68569" tIns="34275" rIns="68569" bIns="34275" rtlCol="0" anchor="t" anchorCtr="0">
            <a:noAutofit/>
          </a:bodyPr>
          <a:lstStyle/>
          <a:p>
            <a:pPr marL="0" indent="0">
              <a:lnSpc>
                <a:spcPct val="80000"/>
              </a:lnSpc>
              <a:spcBef>
                <a:spcPts val="0"/>
              </a:spcBef>
              <a:buSzPts val="2220"/>
            </a:pPr>
            <a:r>
              <a:rPr lang="en-US" sz="2190" dirty="0"/>
              <a:t>September 12, 2022</a:t>
            </a:r>
            <a:endParaRPr sz="219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stretch>
            <a:fillRect/>
          </a:stretch>
        </p:blipFill>
        <p:spPr>
          <a:xfrm>
            <a:off x="2763987" y="2797331"/>
            <a:ext cx="3616026" cy="1751793"/>
          </a:xfrm>
          <a:prstGeom prst="rect">
            <a:avLst/>
          </a:prstGeom>
        </p:spPr>
      </p:pic>
      <p:pic>
        <p:nvPicPr>
          <p:cNvPr id="6" name="Shape 71">
            <a:extLst>
              <a:ext uri="{FF2B5EF4-FFF2-40B4-BE49-F238E27FC236}">
                <a16:creationId xmlns:a16="http://schemas.microsoft.com/office/drawing/2014/main" id="{B5DCAAB9-8975-4B60-B17D-FF54F42C481B}"/>
              </a:ext>
            </a:extLst>
          </p:cNvPr>
          <p:cNvPicPr preferRelativeResize="0"/>
          <p:nvPr/>
        </p:nvPicPr>
        <p:blipFill>
          <a:blip r:embed="rId6">
            <a:alphaModFix/>
          </a:blip>
          <a:stretch>
            <a:fillRect/>
          </a:stretch>
        </p:blipFill>
        <p:spPr>
          <a:xfrm>
            <a:off x="7214602" y="4750006"/>
            <a:ext cx="2069024" cy="2069024"/>
          </a:xfrm>
          <a:prstGeom prst="rect">
            <a:avLst/>
          </a:prstGeom>
          <a:noFill/>
          <a:ln>
            <a:noFill/>
          </a:ln>
        </p:spPr>
      </p:pic>
      <p:cxnSp>
        <p:nvCxnSpPr>
          <p:cNvPr id="7" name="Shape 70">
            <a:extLst>
              <a:ext uri="{FF2B5EF4-FFF2-40B4-BE49-F238E27FC236}">
                <a16:creationId xmlns:a16="http://schemas.microsoft.com/office/drawing/2014/main" id="{4F1BEE77-1AE6-48FA-B6C7-7E3E32253E9E}"/>
              </a:ext>
            </a:extLst>
          </p:cNvPr>
          <p:cNvCxnSpPr/>
          <p:nvPr/>
        </p:nvCxnSpPr>
        <p:spPr>
          <a:xfrm>
            <a:off x="2245800" y="1504858"/>
            <a:ext cx="6898200" cy="0"/>
          </a:xfrm>
          <a:prstGeom prst="straightConnector1">
            <a:avLst/>
          </a:prstGeom>
          <a:noFill/>
          <a:ln w="28575" cap="flat" cmpd="sng">
            <a:solidFill>
              <a:srgbClr val="980000"/>
            </a:solidFill>
            <a:prstDash val="solid"/>
            <a:round/>
            <a:headEnd type="none" w="lg" len="lg"/>
            <a:tailEnd type="none" w="lg" len="lg"/>
          </a:ln>
        </p:spPr>
      </p:cxnSp>
      <p:sp>
        <p:nvSpPr>
          <p:cNvPr id="9" name="Slide Number Placeholder 2">
            <a:extLst>
              <a:ext uri="{FF2B5EF4-FFF2-40B4-BE49-F238E27FC236}">
                <a16:creationId xmlns:a16="http://schemas.microsoft.com/office/drawing/2014/main" id="{9BDEC27B-F382-4E04-B8DD-08797876190E}"/>
              </a:ext>
            </a:extLst>
          </p:cNvPr>
          <p:cNvSpPr txBox="1">
            <a:spLocks/>
          </p:cNvSpPr>
          <p:nvPr/>
        </p:nvSpPr>
        <p:spPr>
          <a:xfrm>
            <a:off x="167194" y="5587719"/>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defTabSz="685800">
              <a:buClr>
                <a:srgbClr val="000000"/>
              </a:buClr>
            </a:pPr>
            <a:fld id="{06DA6926-C1DB-451C-B2BD-CB70C1241E32}" type="slidenum">
              <a:rPr lang="en" kern="0"/>
              <a:pPr defTabSz="685800">
                <a:buClr>
                  <a:srgbClr val="000000"/>
                </a:buClr>
              </a:pPr>
              <a:t>6</a:t>
            </a:fld>
            <a:endParaRPr lang="en" kern="0" dirty="0"/>
          </a:p>
        </p:txBody>
      </p:sp>
      <p:pic>
        <p:nvPicPr>
          <p:cNvPr id="15" name="When You Know Your Why Your What Has More Impact">
            <a:hlinkClick r:id="" action="ppaction://media"/>
            <a:extLst>
              <a:ext uri="{FF2B5EF4-FFF2-40B4-BE49-F238E27FC236}">
                <a16:creationId xmlns:a16="http://schemas.microsoft.com/office/drawing/2014/main" id="{618C761F-20C4-4BAF-BFFB-00DE64656087}"/>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50914" y="857250"/>
            <a:ext cx="6898200" cy="5173650"/>
          </a:xfrm>
          <a:prstGeom prst="rect">
            <a:avLst/>
          </a:prstGeom>
        </p:spPr>
      </p:pic>
    </p:spTree>
    <p:extLst>
      <p:ext uri="{BB962C8B-B14F-4D97-AF65-F5344CB8AC3E}">
        <p14:creationId xmlns:p14="http://schemas.microsoft.com/office/powerpoint/2010/main" val="22554931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5"/>
                                        </p:tgtEl>
                                      </p:cBhvr>
                                    </p:cmd>
                                  </p:childTnLst>
                                </p:cTn>
                              </p:par>
                            </p:childTnLst>
                          </p:cTn>
                        </p:par>
                      </p:childTnLst>
                    </p:cTn>
                  </p:par>
                </p:childTnLst>
              </p:cTn>
              <p:nextCondLst>
                <p:cond evt="onClick" delay="0">
                  <p:tgtEl>
                    <p:spTgt spid="15"/>
                  </p:tgtEl>
                </p:cond>
              </p:nextCondLst>
            </p:seq>
            <p:video>
              <p:cMediaNode vol="80000">
                <p:cTn id="7" fill="hold" display="0">
                  <p:stCondLst>
                    <p:cond delay="indefinite"/>
                  </p:stCondLst>
                </p:cTn>
                <p:tgtEl>
                  <p:spTgt spid="1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EC8CE-2198-722C-E8FB-4D90D9D5542C}"/>
              </a:ext>
            </a:extLst>
          </p:cNvPr>
          <p:cNvSpPr>
            <a:spLocks noGrp="1"/>
          </p:cNvSpPr>
          <p:nvPr>
            <p:ph type="title"/>
          </p:nvPr>
        </p:nvSpPr>
        <p:spPr>
          <a:xfrm>
            <a:off x="457200" y="0"/>
            <a:ext cx="8229600" cy="1143000"/>
          </a:xfrm>
        </p:spPr>
        <p:txBody>
          <a:bodyPr/>
          <a:lstStyle/>
          <a:p>
            <a:r>
              <a:rPr lang="en-US" sz="3300" dirty="0"/>
              <a:t>            The Reasons Why We Act Now</a:t>
            </a:r>
          </a:p>
        </p:txBody>
      </p:sp>
      <p:sp>
        <p:nvSpPr>
          <p:cNvPr id="4" name="Content Placeholder 3">
            <a:extLst>
              <a:ext uri="{FF2B5EF4-FFF2-40B4-BE49-F238E27FC236}">
                <a16:creationId xmlns:a16="http://schemas.microsoft.com/office/drawing/2014/main" id="{CCE6C7B7-19B9-90AF-C006-3BB0F4F6F124}"/>
              </a:ext>
            </a:extLst>
          </p:cNvPr>
          <p:cNvSpPr>
            <a:spLocks noGrp="1"/>
          </p:cNvSpPr>
          <p:nvPr>
            <p:ph idx="1"/>
          </p:nvPr>
        </p:nvSpPr>
        <p:spPr>
          <a:xfrm>
            <a:off x="628650" y="720973"/>
            <a:ext cx="7886700" cy="3263504"/>
          </a:xfrm>
        </p:spPr>
        <p:txBody>
          <a:bodyPr/>
          <a:lstStyle/>
          <a:p>
            <a:pPr marL="214313" indent="-214313">
              <a:buFont typeface="Wingdings" panose="05000000000000000000" pitchFamily="2" charset="2"/>
              <a:buChar char="v"/>
            </a:pPr>
            <a:r>
              <a:rPr lang="en-US" dirty="0"/>
              <a:t>US Healthcare costs per capita highest among all economically developed nations</a:t>
            </a:r>
          </a:p>
          <a:p>
            <a:pPr marL="214313" indent="-214313">
              <a:buFont typeface="Wingdings" panose="05000000000000000000" pitchFamily="2" charset="2"/>
              <a:buChar char="v"/>
            </a:pPr>
            <a:r>
              <a:rPr lang="en-US" dirty="0"/>
              <a:t>US health outcomes near the bottom compared to other economically developed nations</a:t>
            </a:r>
          </a:p>
          <a:p>
            <a:pPr marL="214313" indent="-214313">
              <a:buFont typeface="Wingdings" panose="05000000000000000000" pitchFamily="2" charset="2"/>
              <a:buChar char="v"/>
            </a:pPr>
            <a:r>
              <a:rPr lang="en-US" dirty="0"/>
              <a:t>Enormous disparities in access to high value care</a:t>
            </a:r>
          </a:p>
          <a:p>
            <a:pPr marL="214313" indent="-214313">
              <a:buFont typeface="Wingdings" panose="05000000000000000000" pitchFamily="2" charset="2"/>
              <a:buChar char="v"/>
            </a:pPr>
            <a:r>
              <a:rPr lang="en-US" dirty="0"/>
              <a:t>Enormous disparities in health outcomes and quality </a:t>
            </a:r>
          </a:p>
          <a:p>
            <a:pPr marL="214313" indent="-214313">
              <a:buFont typeface="Wingdings" panose="05000000000000000000" pitchFamily="2" charset="2"/>
              <a:buChar char="v"/>
            </a:pPr>
            <a:r>
              <a:rPr lang="en-US" dirty="0"/>
              <a:t>Declining primary care workforce</a:t>
            </a:r>
          </a:p>
          <a:p>
            <a:pPr marL="214313" indent="-214313">
              <a:buFont typeface="Wingdings" panose="05000000000000000000" pitchFamily="2" charset="2"/>
              <a:buChar char="v"/>
            </a:pPr>
            <a:r>
              <a:rPr lang="en-US" dirty="0"/>
              <a:t>Burnout among healthcare workers higher than ever - particularly PCPs</a:t>
            </a:r>
          </a:p>
          <a:p>
            <a:pPr marL="214313" indent="-214313">
              <a:buFont typeface="Wingdings" panose="05000000000000000000" pitchFamily="2" charset="2"/>
              <a:buChar char="v"/>
            </a:pPr>
            <a:r>
              <a:rPr lang="en-US" dirty="0"/>
              <a:t>Tsunami of chronic diseases and aging population approaching </a:t>
            </a:r>
          </a:p>
        </p:txBody>
      </p:sp>
    </p:spTree>
    <p:extLst>
      <p:ext uri="{BB962C8B-B14F-4D97-AF65-F5344CB8AC3E}">
        <p14:creationId xmlns:p14="http://schemas.microsoft.com/office/powerpoint/2010/main" val="40678573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body" idx="2"/>
          </p:nvPr>
        </p:nvSpPr>
        <p:spPr>
          <a:xfrm>
            <a:off x="1207604" y="4348992"/>
            <a:ext cx="7936396" cy="573163"/>
          </a:xfrm>
          <a:prstGeom prst="rect">
            <a:avLst/>
          </a:prstGeom>
          <a:noFill/>
          <a:ln>
            <a:noFill/>
          </a:ln>
        </p:spPr>
        <p:txBody>
          <a:bodyPr spcFirstLastPara="1" wrap="square" lIns="68569" tIns="34275" rIns="68569" bIns="34275" anchor="t" anchorCtr="0">
            <a:noAutofit/>
          </a:bodyPr>
          <a:lstStyle/>
          <a:p>
            <a:pPr marL="171450">
              <a:spcBef>
                <a:spcPts val="0"/>
              </a:spcBef>
            </a:pPr>
            <a:r>
              <a:rPr lang="en-US" dirty="0"/>
              <a:t>Program Background</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6741D-F562-C94B-6713-EB63FE9197B9}"/>
              </a:ext>
            </a:extLst>
          </p:cNvPr>
          <p:cNvSpPr>
            <a:spLocks noGrp="1"/>
          </p:cNvSpPr>
          <p:nvPr>
            <p:ph type="title"/>
          </p:nvPr>
        </p:nvSpPr>
        <p:spPr/>
        <p:txBody>
          <a:bodyPr/>
          <a:lstStyle/>
          <a:p>
            <a:r>
              <a:rPr lang="en-US" dirty="0"/>
              <a:t>Planning and Execution Milestones</a:t>
            </a:r>
          </a:p>
        </p:txBody>
      </p:sp>
      <p:sp>
        <p:nvSpPr>
          <p:cNvPr id="3" name="Text Placeholder 2">
            <a:extLst>
              <a:ext uri="{FF2B5EF4-FFF2-40B4-BE49-F238E27FC236}">
                <a16:creationId xmlns:a16="http://schemas.microsoft.com/office/drawing/2014/main" id="{8F7A27F8-FC0C-7BF0-BA85-B37711AB1D37}"/>
              </a:ext>
            </a:extLst>
          </p:cNvPr>
          <p:cNvSpPr>
            <a:spLocks noGrp="1"/>
          </p:cNvSpPr>
          <p:nvPr>
            <p:ph type="body" idx="1"/>
          </p:nvPr>
        </p:nvSpPr>
        <p:spPr/>
        <p:txBody>
          <a:bodyPr/>
          <a:lstStyle/>
          <a:p>
            <a:r>
              <a:rPr lang="en-US" dirty="0"/>
              <a:t>2015-2017: Stakeholder input during plans for Total Cost of Care Model</a:t>
            </a:r>
          </a:p>
          <a:p>
            <a:r>
              <a:rPr lang="en-US" dirty="0"/>
              <a:t>2016-2018: CMMI negotiations for APM and MDPCP</a:t>
            </a:r>
          </a:p>
          <a:p>
            <a:r>
              <a:rPr lang="en-US" dirty="0"/>
              <a:t>2019: initial launch single Medicare payer</a:t>
            </a:r>
          </a:p>
          <a:p>
            <a:r>
              <a:rPr lang="en-US" dirty="0"/>
              <a:t>2020: added CareFirst BC/BS commercial aligned payer</a:t>
            </a:r>
          </a:p>
          <a:p>
            <a:r>
              <a:rPr lang="en-US" dirty="0"/>
              <a:t>2021: added FQHCs as eligible providers</a:t>
            </a:r>
          </a:p>
          <a:p>
            <a:r>
              <a:rPr lang="en-US" dirty="0"/>
              <a:t>2022: added HEART (health equity) payments</a:t>
            </a:r>
          </a:p>
          <a:p>
            <a:r>
              <a:rPr lang="en-US" dirty="0"/>
              <a:t>2023: Track 3 added, anticipating Medicaid aligned payer (TBD)</a:t>
            </a:r>
          </a:p>
          <a:p>
            <a:endParaRPr lang="en-US" dirty="0"/>
          </a:p>
        </p:txBody>
      </p:sp>
      <p:sp>
        <p:nvSpPr>
          <p:cNvPr id="4" name="Slide Number Placeholder 3">
            <a:extLst>
              <a:ext uri="{FF2B5EF4-FFF2-40B4-BE49-F238E27FC236}">
                <a16:creationId xmlns:a16="http://schemas.microsoft.com/office/drawing/2014/main" id="{18271687-CE99-0EED-535F-646AB1A1DFDE}"/>
              </a:ext>
            </a:extLst>
          </p:cNvPr>
          <p:cNvSpPr>
            <a:spLocks noGrp="1"/>
          </p:cNvSpPr>
          <p:nvPr>
            <p:ph type="sldNum" idx="12"/>
          </p:nvPr>
        </p:nvSpPr>
        <p:spPr/>
        <p:txBody>
          <a:bodyPr/>
          <a:lstStyle/>
          <a:p>
            <a:fld id="{00000000-1234-1234-1234-123412341234}" type="slidenum">
              <a:rPr lang="en-US" smtClean="0"/>
              <a:pPr/>
              <a:t>9</a:t>
            </a:fld>
            <a:endParaRPr lang="en-US"/>
          </a:p>
        </p:txBody>
      </p:sp>
    </p:spTree>
    <p:extLst>
      <p:ext uri="{BB962C8B-B14F-4D97-AF65-F5344CB8AC3E}">
        <p14:creationId xmlns:p14="http://schemas.microsoft.com/office/powerpoint/2010/main" val="3562199462"/>
      </p:ext>
    </p:extLst>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Kara DHSS">
  <a:themeElements>
    <a:clrScheme name="Custom 2">
      <a:dk1>
        <a:sysClr val="windowText" lastClr="000000"/>
      </a:dk1>
      <a:lt1>
        <a:sysClr val="window" lastClr="FFFFFF"/>
      </a:lt1>
      <a:dk2>
        <a:srgbClr val="3D3D3D"/>
      </a:dk2>
      <a:lt2>
        <a:srgbClr val="EBEBEB"/>
      </a:lt2>
      <a:accent1>
        <a:srgbClr val="6F1F2E"/>
      </a:accent1>
      <a:accent2>
        <a:srgbClr val="48141E"/>
      </a:accent2>
      <a:accent3>
        <a:srgbClr val="66B1CE"/>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Kara DHSS" id="{F02942D3-ED83-4A43-9686-560F33F8BC63}" vid="{613DBA36-AC9A-4581-8C69-A590BFE5BADB}"/>
    </a:ext>
  </a:extLst>
</a:theme>
</file>

<file path=ppt/theme/theme2.xml><?xml version="1.0" encoding="utf-8"?>
<a:theme xmlns:a="http://schemas.openxmlformats.org/drawingml/2006/main" name="Office Theme">
  <a:themeElements>
    <a:clrScheme name="MDH Pallette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4.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74A2729ADB4D41817B498CDA66B939" ma:contentTypeVersion="14" ma:contentTypeDescription="Create a new document." ma:contentTypeScope="" ma:versionID="cdc69d982b40212c1418cdf4fe41ef1e">
  <xsd:schema xmlns:xsd="http://www.w3.org/2001/XMLSchema" xmlns:xs="http://www.w3.org/2001/XMLSchema" xmlns:p="http://schemas.microsoft.com/office/2006/metadata/properties" xmlns:ns3="1f127128-5043-4294-9349-50e1091a444e" xmlns:ns4="2ca06632-3693-45b8-b1dd-7d5cacf12720" targetNamespace="http://schemas.microsoft.com/office/2006/metadata/properties" ma:root="true" ma:fieldsID="b5d1939f91d1a39773f59ed5e97eb9d3" ns3:_="" ns4:_="">
    <xsd:import namespace="1f127128-5043-4294-9349-50e1091a444e"/>
    <xsd:import namespace="2ca06632-3693-45b8-b1dd-7d5cacf1272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AutoKeyPoints" minOccurs="0"/>
                <xsd:element ref="ns4:MediaServiceKeyPoints" minOccurs="0"/>
                <xsd:element ref="ns4:MediaServiceGenerationTime" minOccurs="0"/>
                <xsd:element ref="ns4:MediaServiceEventHashCode" minOccurs="0"/>
                <xsd:element ref="ns4:MediaServiceOCR"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127128-5043-4294-9349-50e1091a444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ca06632-3693-45b8-b1dd-7d5cacf1272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1 6 " ? > < M M C O A _ O b j e c t T a g s   x m l n s : x s i = " h t t p : / / w w w . w 3 . o r g / 2 0 0 1 / X M L S c h e m a - i n s t a n c e "   x m l n s : x s d = " h t t p : / / w w w . w 3 . o r g / 2 0 0 1 / X M L S c h e m a " >  
     < P r e s e n t a t i o n O b j e c t T a g   T a g N a m e = " M M C 0 9 _ P O P U L A T E T E X T " > { C l i e n t N a m e } { B R E A K } { P r e s e n t a t i o n D a t e } { B R E A K } { P r e s e n t e r C o v e r T e x t B l o c k } < / P r e s e n t a t i o n O b j e c t T a g >  
 < / M M C O A _ O b j e c t T a g s > 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E14720D-1BD3-4E3F-909E-287CA8E4DA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127128-5043-4294-9349-50e1091a444e"/>
    <ds:schemaRef ds:uri="2ca06632-3693-45b8-b1dd-7d5cacf127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123641-DD3A-461F-98F1-8686FB69F7D8}">
  <ds:schemaRefs>
    <ds:schemaRef ds:uri="http://schemas.microsoft.com/sharepoint/v3/contenttype/forms"/>
  </ds:schemaRefs>
</ds:datastoreItem>
</file>

<file path=customXml/itemProps3.xml><?xml version="1.0" encoding="utf-8"?>
<ds:datastoreItem xmlns:ds="http://schemas.openxmlformats.org/officeDocument/2006/customXml" ds:itemID="{0D39DF63-D74D-4908-8C6C-545FE16F3FC8}">
  <ds:schemaRefs>
    <ds:schemaRef ds:uri="http://www.w3.org/2001/XMLSchema"/>
  </ds:schemaRefs>
</ds:datastoreItem>
</file>

<file path=customXml/itemProps4.xml><?xml version="1.0" encoding="utf-8"?>
<ds:datastoreItem xmlns:ds="http://schemas.openxmlformats.org/officeDocument/2006/customXml" ds:itemID="{CB4A977D-4842-4140-89F2-334128B82D5F}">
  <ds:schemaRefs>
    <ds:schemaRef ds:uri="2ca06632-3693-45b8-b1dd-7d5cacf12720"/>
    <ds:schemaRef ds:uri="1f127128-5043-4294-9349-50e1091a444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47211</TotalTime>
  <Words>3396</Words>
  <Application>Microsoft Office PowerPoint</Application>
  <PresentationFormat>On-screen Show (4:3)</PresentationFormat>
  <Paragraphs>507</Paragraphs>
  <Slides>49</Slides>
  <Notes>27</Notes>
  <HiddenSlides>0</HiddenSlides>
  <MMClips>1</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49</vt:i4>
      </vt:variant>
    </vt:vector>
  </HeadingPairs>
  <TitlesOfParts>
    <vt:vector size="71" baseType="lpstr">
      <vt:lpstr>Arial</vt:lpstr>
      <vt:lpstr>Calibri</vt:lpstr>
      <vt:lpstr>Calibri Light</vt:lpstr>
      <vt:lpstr>Cambria</vt:lpstr>
      <vt:lpstr>Century Gothic</vt:lpstr>
      <vt:lpstr>Comfortaa</vt:lpstr>
      <vt:lpstr>Courier New</vt:lpstr>
      <vt:lpstr>Georgia</vt:lpstr>
      <vt:lpstr>Gill Sans MT</vt:lpstr>
      <vt:lpstr>Noto Sans Symbols</vt:lpstr>
      <vt:lpstr>Oswald</vt:lpstr>
      <vt:lpstr>Roboto</vt:lpstr>
      <vt:lpstr>Tahoma</vt:lpstr>
      <vt:lpstr>Times New Roman</vt:lpstr>
      <vt:lpstr>Wingdings</vt:lpstr>
      <vt:lpstr>Wingdings 2</vt:lpstr>
      <vt:lpstr>Wingdings 3</vt:lpstr>
      <vt:lpstr>Kara DHSS</vt:lpstr>
      <vt:lpstr>Office Theme</vt:lpstr>
      <vt:lpstr>Ion Boardroom</vt:lpstr>
      <vt:lpstr>1_Office Theme</vt:lpstr>
      <vt:lpstr>3_Office Theme</vt:lpstr>
      <vt:lpstr>Primary care reform collaborative </vt:lpstr>
      <vt:lpstr>Virtual meeting- housekeeping</vt:lpstr>
      <vt:lpstr>AGENDA</vt:lpstr>
      <vt:lpstr>Maryland’s Primary Care Payment Model (MDPCP)</vt:lpstr>
      <vt:lpstr>MDPCP Overview</vt:lpstr>
      <vt:lpstr>PowerPoint Presentation</vt:lpstr>
      <vt:lpstr>            The Reasons Why We Act Now</vt:lpstr>
      <vt:lpstr>PowerPoint Presentation</vt:lpstr>
      <vt:lpstr>Planning and Execution Milestones</vt:lpstr>
      <vt:lpstr>Total Cost of Care Model (TCOC) Components</vt:lpstr>
      <vt:lpstr>PowerPoint Presentation</vt:lpstr>
      <vt:lpstr>Medicare Payments to MDPCP Practices</vt:lpstr>
      <vt:lpstr>Payment Incentives in MDPCP Tracks 1&amp;2</vt:lpstr>
      <vt:lpstr>HEART Payment</vt:lpstr>
      <vt:lpstr>MDPCP’s Advanced Primary Care Requirements</vt:lpstr>
      <vt:lpstr>MDPCP in 2022</vt:lpstr>
      <vt:lpstr>2022 MDPCP Practice Demographics</vt:lpstr>
      <vt:lpstr>Care Transformation Organizations (CTOs)</vt:lpstr>
      <vt:lpstr>   Performance Based Incentive Measures</vt:lpstr>
      <vt:lpstr>Overview of Tracks</vt:lpstr>
      <vt:lpstr>Track Transition Requirements</vt:lpstr>
      <vt:lpstr>Strategically Enhancing Primary Care</vt:lpstr>
      <vt:lpstr>Beyond Medicare</vt:lpstr>
      <vt:lpstr>Thank You!</vt:lpstr>
      <vt:lpstr>Collaborative Status Update</vt:lpstr>
      <vt:lpstr>Collaborative Status Update</vt:lpstr>
      <vt:lpstr>Payment and attribution workgroup recommendations</vt:lpstr>
      <vt:lpstr>Workgroup updates </vt:lpstr>
      <vt:lpstr>Quality measures and benchmarks workgroup </vt:lpstr>
      <vt:lpstr>Quality measures and benchmarks workgroup- current recommendations</vt:lpstr>
      <vt:lpstr>Quality measures and benchmarks workgroup- additional recommendations</vt:lpstr>
      <vt:lpstr>Workgroup updates</vt:lpstr>
      <vt:lpstr>Payment and attribution workgroup</vt:lpstr>
      <vt:lpstr>PAYMENT AND ATTRIBUTION WORKGROUP E&amp;M CODE RECOMMENDATIONS FOR BUNDLE</vt:lpstr>
      <vt:lpstr>Care coordination workgroup </vt:lpstr>
      <vt:lpstr>Update - Department of Insurance</vt:lpstr>
      <vt:lpstr>Update on Implementation of SB 120 and Related Regulation   </vt:lpstr>
      <vt:lpstr>Overview of Legislation and Requirements</vt:lpstr>
      <vt:lpstr>Updates</vt:lpstr>
      <vt:lpstr>Calculating Primary Care Investment  </vt:lpstr>
      <vt:lpstr>Calculating Primary Care Investment  </vt:lpstr>
      <vt:lpstr>Increased Investment Requires PCPs to Engage in Care Transformation</vt:lpstr>
      <vt:lpstr>PowerPoint Presentation</vt:lpstr>
      <vt:lpstr>PowerPoint Presentation</vt:lpstr>
      <vt:lpstr>Alignment with Delaware Primary Care Payment Model </vt:lpstr>
      <vt:lpstr>Alignment with Delaware Primary Care Payment Model </vt:lpstr>
      <vt:lpstr>Contact Us </vt:lpstr>
      <vt:lpstr>Public comment</vt:lpstr>
      <vt:lpstr>Next meeting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Lianna Cohen</dc:creator>
  <cp:lastModifiedBy>Aysola, Karuna (DHSS)</cp:lastModifiedBy>
  <cp:revision>1249</cp:revision>
  <cp:lastPrinted>2021-12-22T13:45:39Z</cp:lastPrinted>
  <dcterms:created xsi:type="dcterms:W3CDTF">2015-01-23T15:42:03Z</dcterms:created>
  <dcterms:modified xsi:type="dcterms:W3CDTF">2022-09-15T00:44:08Z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8f1469a-2c2a-4aee-b92b-090d4c5468ff_Enabled">
    <vt:lpwstr>true</vt:lpwstr>
  </property>
  <property fmtid="{D5CDD505-2E9C-101B-9397-08002B2CF9AE}" pid="3" name="MSIP_Label_38f1469a-2c2a-4aee-b92b-090d4c5468ff_SetDate">
    <vt:lpwstr>2022-04-03T17:33:51Z</vt:lpwstr>
  </property>
  <property fmtid="{D5CDD505-2E9C-101B-9397-08002B2CF9AE}" pid="4" name="MSIP_Label_38f1469a-2c2a-4aee-b92b-090d4c5468ff_Method">
    <vt:lpwstr>Standard</vt:lpwstr>
  </property>
  <property fmtid="{D5CDD505-2E9C-101B-9397-08002B2CF9AE}" pid="5" name="MSIP_Label_38f1469a-2c2a-4aee-b92b-090d4c5468ff_Name">
    <vt:lpwstr>Confidential - Unmarked</vt:lpwstr>
  </property>
  <property fmtid="{D5CDD505-2E9C-101B-9397-08002B2CF9AE}" pid="6" name="MSIP_Label_38f1469a-2c2a-4aee-b92b-090d4c5468ff_SiteId">
    <vt:lpwstr>2a6e6092-73e4-4752-b1a5-477a17f5056d</vt:lpwstr>
  </property>
  <property fmtid="{D5CDD505-2E9C-101B-9397-08002B2CF9AE}" pid="7" name="MSIP_Label_38f1469a-2c2a-4aee-b92b-090d4c5468ff_ActionId">
    <vt:lpwstr>2d9d2897-d544-4b0a-8264-50dda854a6c6</vt:lpwstr>
  </property>
  <property fmtid="{D5CDD505-2E9C-101B-9397-08002B2CF9AE}" pid="8" name="MSIP_Label_38f1469a-2c2a-4aee-b92b-090d4c5468ff_ContentBits">
    <vt:lpwstr>0</vt:lpwstr>
  </property>
  <property fmtid="{D5CDD505-2E9C-101B-9397-08002B2CF9AE}" pid="9" name="ContentTypeId">
    <vt:lpwstr>0x010100CC74A2729ADB4D41817B498CDA66B939</vt:lpwstr>
  </property>
</Properties>
</file>