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0" r:id="rId5"/>
    <p:sldMasterId id="2147483680" r:id="rId6"/>
    <p:sldMasterId id="2147483692" r:id="rId7"/>
    <p:sldMasterId id="2147483704" r:id="rId8"/>
    <p:sldMasterId id="2147483722" r:id="rId9"/>
  </p:sldMasterIdLst>
  <p:notesMasterIdLst>
    <p:notesMasterId r:id="rId62"/>
  </p:notesMasterIdLst>
  <p:handoutMasterIdLst>
    <p:handoutMasterId r:id="rId63"/>
  </p:handoutMasterIdLst>
  <p:sldIdLst>
    <p:sldId id="394" r:id="rId10"/>
    <p:sldId id="374" r:id="rId11"/>
    <p:sldId id="375" r:id="rId12"/>
    <p:sldId id="408" r:id="rId13"/>
    <p:sldId id="406" r:id="rId14"/>
    <p:sldId id="407" r:id="rId15"/>
    <p:sldId id="410" r:id="rId16"/>
    <p:sldId id="256" r:id="rId17"/>
    <p:sldId id="257" r:id="rId18"/>
    <p:sldId id="269" r:id="rId19"/>
    <p:sldId id="270" r:id="rId20"/>
    <p:sldId id="258" r:id="rId21"/>
    <p:sldId id="259" r:id="rId22"/>
    <p:sldId id="260" r:id="rId23"/>
    <p:sldId id="271" r:id="rId24"/>
    <p:sldId id="261" r:id="rId25"/>
    <p:sldId id="262" r:id="rId26"/>
    <p:sldId id="264" r:id="rId27"/>
    <p:sldId id="265" r:id="rId28"/>
    <p:sldId id="266" r:id="rId29"/>
    <p:sldId id="267" r:id="rId30"/>
    <p:sldId id="272" r:id="rId31"/>
    <p:sldId id="268" r:id="rId32"/>
    <p:sldId id="411" r:id="rId33"/>
    <p:sldId id="412" r:id="rId34"/>
    <p:sldId id="413" r:id="rId35"/>
    <p:sldId id="414" r:id="rId36"/>
    <p:sldId id="2134807650" r:id="rId37"/>
    <p:sldId id="2134807657" r:id="rId38"/>
    <p:sldId id="2134807659" r:id="rId39"/>
    <p:sldId id="2134807655" r:id="rId40"/>
    <p:sldId id="2134807660" r:id="rId41"/>
    <p:sldId id="2134807656" r:id="rId42"/>
    <p:sldId id="2134807653" r:id="rId43"/>
    <p:sldId id="2134807661" r:id="rId44"/>
    <p:sldId id="2134807662" r:id="rId45"/>
    <p:sldId id="2134807663" r:id="rId46"/>
    <p:sldId id="2134807664" r:id="rId47"/>
    <p:sldId id="2134807665" r:id="rId48"/>
    <p:sldId id="2134807666" r:id="rId49"/>
    <p:sldId id="2134807667" r:id="rId50"/>
    <p:sldId id="2134807668" r:id="rId51"/>
    <p:sldId id="2134807669" r:id="rId52"/>
    <p:sldId id="2134807670" r:id="rId53"/>
    <p:sldId id="263" r:id="rId54"/>
    <p:sldId id="2134807671" r:id="rId55"/>
    <p:sldId id="2134807672" r:id="rId56"/>
    <p:sldId id="2134807673" r:id="rId57"/>
    <p:sldId id="2134807674" r:id="rId58"/>
    <p:sldId id="2134807675" r:id="rId59"/>
    <p:sldId id="405" r:id="rId60"/>
    <p:sldId id="382" r:id="rId6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0C5E1B-06DB-6637-48A5-D38BCB654764}" name="Mary Jo Condon" initials="MJC" userId="S::mcondon@freedmanhealthcare.com::e1863231-621d-4b76-9d3b-7714c30497f0" providerId="AD"/>
  <p188:author id="{E4E22031-2091-56CF-B1B3-B1A73CF1BB02}" name="Vinayak Sinha" initials="VS" userId="S::vsinha@freedmanhealthcare.com::436ff24d-0ffc-437e-9200-44891070db9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y Jo Condon" initials="MJC" lastIdx="10" clrIdx="0">
    <p:extLst>
      <p:ext uri="{19B8F6BF-5375-455C-9EA6-DF929625EA0E}">
        <p15:presenceInfo xmlns:p15="http://schemas.microsoft.com/office/powerpoint/2012/main" userId="S::mcondon@freedmanhealthcare.com::e1863231-621d-4b76-9d3b-7714c30497f0" providerId="AD"/>
      </p:ext>
    </p:extLst>
  </p:cmAuthor>
  <p:cmAuthor id="2" name="Vinayak Sinha" initials="VS" lastIdx="5" clrIdx="1">
    <p:extLst>
      <p:ext uri="{19B8F6BF-5375-455C-9EA6-DF929625EA0E}">
        <p15:presenceInfo xmlns:p15="http://schemas.microsoft.com/office/powerpoint/2012/main" userId="S-1-5-21-809434411-2252498337-1474787099-2152" providerId="AD"/>
      </p:ext>
    </p:extLst>
  </p:cmAuthor>
  <p:cmAuthor id="3" name="Jonathan Mathieu" initials="JM" lastIdx="1" clrIdx="2">
    <p:extLst>
      <p:ext uri="{19B8F6BF-5375-455C-9EA6-DF929625EA0E}">
        <p15:presenceInfo xmlns:p15="http://schemas.microsoft.com/office/powerpoint/2012/main" userId="S::jmathieu@freedmanhealthcare.com::c68741c4-773f-4c70-a5a2-902c6afa26bc" providerId="AD"/>
      </p:ext>
    </p:extLst>
  </p:cmAuthor>
  <p:cmAuthor id="4" name="Bledsoe, Roxanne" initials="BR" lastIdx="2" clrIdx="3">
    <p:extLst>
      <p:ext uri="{19B8F6BF-5375-455C-9EA6-DF929625EA0E}">
        <p15:presenceInfo xmlns:p15="http://schemas.microsoft.com/office/powerpoint/2012/main" userId="Bledsoe, Roxan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CC0000"/>
    <a:srgbClr val="F7AB21"/>
    <a:srgbClr val="07327A"/>
    <a:srgbClr val="4BC1D2"/>
    <a:srgbClr val="2A69A2"/>
    <a:srgbClr val="ED7D31"/>
    <a:srgbClr val="5BBDDB"/>
    <a:srgbClr val="E6E6E6"/>
    <a:srgbClr val="0A35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06" autoAdjust="0"/>
    <p:restoredTop sz="94343" autoAdjust="0"/>
  </p:normalViewPr>
  <p:slideViewPr>
    <p:cSldViewPr snapToGrid="0">
      <p:cViewPr varScale="1">
        <p:scale>
          <a:sx n="62" d="100"/>
          <a:sy n="62" d="100"/>
        </p:scale>
        <p:origin x="1100" y="56"/>
      </p:cViewPr>
      <p:guideLst/>
    </p:cSldViewPr>
  </p:slideViewPr>
  <p:notesTextViewPr>
    <p:cViewPr>
      <p:scale>
        <a:sx n="1" d="1"/>
        <a:sy n="1" d="1"/>
      </p:scale>
      <p:origin x="0" y="0"/>
    </p:cViewPr>
  </p:notesTextViewPr>
  <p:sorterViewPr>
    <p:cViewPr varScale="1">
      <p:scale>
        <a:sx n="1" d="1"/>
        <a:sy n="1" d="1"/>
      </p:scale>
      <p:origin x="0" y="-2744"/>
    </p:cViewPr>
  </p:sorterViewPr>
  <p:notesViewPr>
    <p:cSldViewPr snapToGrid="0">
      <p:cViewPr varScale="1">
        <p:scale>
          <a:sx n="88" d="100"/>
          <a:sy n="88" d="100"/>
        </p:scale>
        <p:origin x="296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commentAuthors" Target="commentAuthors.xml"/><Relationship Id="rId69" Type="http://schemas.microsoft.com/office/2018/10/relationships/authors" Target="authors.xml"/><Relationship Id="rId8" Type="http://schemas.openxmlformats.org/officeDocument/2006/relationships/slideMaster" Target="slideMasters/slideMaster4.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charts/_rels/chart1.xml.rels><?xml version="1.0" encoding="UTF-8" standalone="yes"?>
<Relationships xmlns="http://schemas.openxmlformats.org/package/2006/relationships"><Relationship Id="rId3" Type="http://schemas.openxmlformats.org/officeDocument/2006/relationships/oleObject" Target="https://freedmanhealthcarellc.sharepoint.com/sites/DEVBHC/Shared%20Documents/General/Report%20Development/ASDS%20Compliance%20Report/Cristine%20Graphs%20PC+Ran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freedmanhealthcarellc.sharepoint.com/sites/DEVBHC/Shared%20Documents/General/Report%20Development/ASDS%20Compliance%20Report/Cristine%20Graphs%20PC+Ran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freedmanhealthcarellc.sharepoint.com/sites/DEVBHC/Shared%20Documents/General/DE%20Market%20Share%202021%2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freedmanhealthcarellc.sharepoint.com/sites/DEVBHC/Shared%20Documents/General/DE%20Market%20Share%202021%20.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Primary</a:t>
            </a:r>
            <a:r>
              <a:rPr lang="en-US" baseline="0"/>
              <a:t> Care Spending among Delaware </a:t>
            </a:r>
          </a:p>
          <a:p>
            <a:pPr>
              <a:defRPr/>
            </a:pPr>
            <a:r>
              <a:rPr lang="en-US" baseline="0"/>
              <a:t>Commercial Fully-Insured</a:t>
            </a:r>
            <a:endParaRPr lang="en-US"/>
          </a:p>
        </c:rich>
      </c:tx>
      <c:layout>
        <c:manualLayout>
          <c:xMode val="edge"/>
          <c:yMode val="edge"/>
          <c:x val="0.29162020752067486"/>
          <c:y val="1.388888888888888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1"/>
          <c:order val="0"/>
          <c:tx>
            <c:strRef>
              <c:f>'[Cristine Graphs PC+Rand.xlsx]Provider Rate Summary 2018 II'!$DA$79</c:f>
              <c:strCache>
                <c:ptCount val="1"/>
                <c:pt idx="0">
                  <c:v>Fee-for-Service Primary Care Payments</c:v>
                </c:pt>
              </c:strCache>
            </c:strRef>
          </c:tx>
          <c:spPr>
            <a:solidFill>
              <a:schemeClr val="accent1"/>
            </a:solidFill>
            <a:ln>
              <a:noFill/>
            </a:ln>
            <a:effectLst/>
          </c:spPr>
          <c:invertIfNegative val="0"/>
          <c:dPt>
            <c:idx val="4"/>
            <c:invertIfNegative val="0"/>
            <c:bubble3D val="0"/>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a:effectLst/>
            </c:spPr>
            <c:extLst>
              <c:ext xmlns:c16="http://schemas.microsoft.com/office/drawing/2014/chart" uri="{C3380CC4-5D6E-409C-BE32-E72D297353CC}">
                <c16:uniqueId val="{00000001-3ADC-4C2A-8994-012C19BB0941}"/>
              </c:ext>
            </c:extLst>
          </c:dPt>
          <c:dPt>
            <c:idx val="5"/>
            <c:invertIfNegative val="0"/>
            <c:bubble3D val="0"/>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a:effectLst/>
            </c:spPr>
            <c:extLst>
              <c:ext xmlns:c16="http://schemas.microsoft.com/office/drawing/2014/chart" uri="{C3380CC4-5D6E-409C-BE32-E72D297353CC}">
                <c16:uniqueId val="{00000003-3ADC-4C2A-8994-012C19BB0941}"/>
              </c:ext>
            </c:extLst>
          </c:dPt>
          <c:cat>
            <c:numRef>
              <c:f>'[Cristine Graphs PC+Rand.xlsx]Provider Rate Summary 2018 II'!$DB$77:$DG$77</c:f>
              <c:numCache>
                <c:formatCode>General</c:formatCode>
                <c:ptCount val="6"/>
                <c:pt idx="0">
                  <c:v>2018</c:v>
                </c:pt>
                <c:pt idx="1">
                  <c:v>2019</c:v>
                </c:pt>
                <c:pt idx="2">
                  <c:v>2020</c:v>
                </c:pt>
                <c:pt idx="3">
                  <c:v>2021</c:v>
                </c:pt>
                <c:pt idx="4">
                  <c:v>2022</c:v>
                </c:pt>
                <c:pt idx="5">
                  <c:v>2023</c:v>
                </c:pt>
              </c:numCache>
            </c:numRef>
          </c:cat>
          <c:val>
            <c:numRef>
              <c:f>'[Cristine Graphs PC+Rand.xlsx]Provider Rate Summary 2018 II'!$DB$79:$DG$79</c:f>
              <c:numCache>
                <c:formatCode>"$"#,##0</c:formatCode>
                <c:ptCount val="6"/>
                <c:pt idx="0">
                  <c:v>21590936.292226668</c:v>
                </c:pt>
                <c:pt idx="1">
                  <c:v>25027024.364837788</c:v>
                </c:pt>
                <c:pt idx="2">
                  <c:v>23251354.031264558</c:v>
                </c:pt>
                <c:pt idx="3">
                  <c:v>26282563.382563032</c:v>
                </c:pt>
                <c:pt idx="4">
                  <c:v>29092031.897808746</c:v>
                </c:pt>
                <c:pt idx="5">
                  <c:v>29358444.411802843</c:v>
                </c:pt>
              </c:numCache>
            </c:numRef>
          </c:val>
          <c:extLst>
            <c:ext xmlns:c16="http://schemas.microsoft.com/office/drawing/2014/chart" uri="{C3380CC4-5D6E-409C-BE32-E72D297353CC}">
              <c16:uniqueId val="{00000004-3ADC-4C2A-8994-012C19BB0941}"/>
            </c:ext>
          </c:extLst>
        </c:ser>
        <c:ser>
          <c:idx val="0"/>
          <c:order val="1"/>
          <c:tx>
            <c:strRef>
              <c:f>'[Cristine Graphs PC+Rand.xlsx]Provider Rate Summary 2018 II'!$DA$78</c:f>
              <c:strCache>
                <c:ptCount val="1"/>
                <c:pt idx="0">
                  <c:v>Non-Fee-for-Service Primary Care Payments</c:v>
                </c:pt>
              </c:strCache>
            </c:strRef>
          </c:tx>
          <c:spPr>
            <a:solidFill>
              <a:schemeClr val="accent2"/>
            </a:solidFill>
            <a:ln>
              <a:noFill/>
            </a:ln>
            <a:effectLst/>
          </c:spPr>
          <c:invertIfNegative val="0"/>
          <c:dPt>
            <c:idx val="4"/>
            <c:invertIfNegative val="0"/>
            <c:bubble3D val="0"/>
            <c:spPr>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noFill/>
              </a:ln>
              <a:effectLst/>
            </c:spPr>
            <c:extLst>
              <c:ext xmlns:c16="http://schemas.microsoft.com/office/drawing/2014/chart" uri="{C3380CC4-5D6E-409C-BE32-E72D297353CC}">
                <c16:uniqueId val="{00000006-3ADC-4C2A-8994-012C19BB0941}"/>
              </c:ext>
            </c:extLst>
          </c:dPt>
          <c:dPt>
            <c:idx val="5"/>
            <c:invertIfNegative val="0"/>
            <c:bubble3D val="0"/>
            <c:spPr>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noFill/>
              </a:ln>
              <a:effectLst/>
            </c:spPr>
            <c:extLst>
              <c:ext xmlns:c16="http://schemas.microsoft.com/office/drawing/2014/chart" uri="{C3380CC4-5D6E-409C-BE32-E72D297353CC}">
                <c16:uniqueId val="{00000008-3ADC-4C2A-8994-012C19BB0941}"/>
              </c:ext>
            </c:extLst>
          </c:dPt>
          <c:cat>
            <c:numRef>
              <c:f>'[Cristine Graphs PC+Rand.xlsx]Provider Rate Summary 2018 II'!$DB$77:$DG$77</c:f>
              <c:numCache>
                <c:formatCode>General</c:formatCode>
                <c:ptCount val="6"/>
                <c:pt idx="0">
                  <c:v>2018</c:v>
                </c:pt>
                <c:pt idx="1">
                  <c:v>2019</c:v>
                </c:pt>
                <c:pt idx="2">
                  <c:v>2020</c:v>
                </c:pt>
                <c:pt idx="3">
                  <c:v>2021</c:v>
                </c:pt>
                <c:pt idx="4">
                  <c:v>2022</c:v>
                </c:pt>
                <c:pt idx="5">
                  <c:v>2023</c:v>
                </c:pt>
              </c:numCache>
            </c:numRef>
          </c:cat>
          <c:val>
            <c:numRef>
              <c:f>'[Cristine Graphs PC+Rand.xlsx]Provider Rate Summary 2018 II'!$DB$78:$DG$78</c:f>
              <c:numCache>
                <c:formatCode>"$"#,##0</c:formatCode>
                <c:ptCount val="6"/>
                <c:pt idx="0">
                  <c:v>1892236.5</c:v>
                </c:pt>
                <c:pt idx="1">
                  <c:v>1758814.7825765631</c:v>
                </c:pt>
                <c:pt idx="2">
                  <c:v>3244458.3921681349</c:v>
                </c:pt>
                <c:pt idx="3">
                  <c:v>3251955.1359169893</c:v>
                </c:pt>
                <c:pt idx="4">
                  <c:v>3639600.4436631138</c:v>
                </c:pt>
                <c:pt idx="5">
                  <c:v>11306651.598163649</c:v>
                </c:pt>
              </c:numCache>
            </c:numRef>
          </c:val>
          <c:extLst>
            <c:ext xmlns:c16="http://schemas.microsoft.com/office/drawing/2014/chart" uri="{C3380CC4-5D6E-409C-BE32-E72D297353CC}">
              <c16:uniqueId val="{00000009-3ADC-4C2A-8994-012C19BB0941}"/>
            </c:ext>
          </c:extLst>
        </c:ser>
        <c:dLbls>
          <c:showLegendKey val="0"/>
          <c:showVal val="0"/>
          <c:showCatName val="0"/>
          <c:showSerName val="0"/>
          <c:showPercent val="0"/>
          <c:showBubbleSize val="0"/>
        </c:dLbls>
        <c:gapWidth val="150"/>
        <c:overlap val="100"/>
        <c:axId val="762236752"/>
        <c:axId val="762239248"/>
      </c:barChart>
      <c:lineChart>
        <c:grouping val="standard"/>
        <c:varyColors val="0"/>
        <c:ser>
          <c:idx val="2"/>
          <c:order val="2"/>
          <c:tx>
            <c:strRef>
              <c:f>'[Cristine Graphs PC+Rand.xlsx]Provider Rate Summary 2018 II'!$DA$70</c:f>
              <c:strCache>
                <c:ptCount val="1"/>
                <c:pt idx="0">
                  <c:v>Primary Care as a % Total Medical Expense </c:v>
                </c:pt>
              </c:strCache>
            </c:strRef>
          </c:tx>
          <c:spPr>
            <a:ln w="28575" cap="rnd">
              <a:solidFill>
                <a:schemeClr val="accent3"/>
              </a:solidFill>
              <a:round/>
            </a:ln>
            <a:effectLst/>
          </c:spPr>
          <c:marker>
            <c:symbol val="none"/>
          </c:marker>
          <c:dLbls>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ADC-4C2A-8994-012C19BB094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'[Cristine Graphs PC+Rand.xlsx]Provider Rate Summary 2018 II'!$DB$70:$DG$70</c:f>
              <c:numCache>
                <c:formatCode>0%</c:formatCode>
                <c:ptCount val="6"/>
                <c:pt idx="0">
                  <c:v>4.621332541638716E-2</c:v>
                </c:pt>
                <c:pt idx="1">
                  <c:v>5.0577948525336862E-2</c:v>
                </c:pt>
                <c:pt idx="2">
                  <c:v>5.4883814881127722E-2</c:v>
                </c:pt>
                <c:pt idx="3">
                  <c:v>5.2613803995154515E-2</c:v>
                </c:pt>
                <c:pt idx="4">
                  <c:v>5.2776824504586782E-2</c:v>
                </c:pt>
                <c:pt idx="5">
                  <c:v>6.5421954673859098E-2</c:v>
                </c:pt>
              </c:numCache>
            </c:numRef>
          </c:val>
          <c:smooth val="0"/>
          <c:extLst>
            <c:ext xmlns:c16="http://schemas.microsoft.com/office/drawing/2014/chart" uri="{C3380CC4-5D6E-409C-BE32-E72D297353CC}">
              <c16:uniqueId val="{0000000B-3ADC-4C2A-8994-012C19BB0941}"/>
            </c:ext>
          </c:extLst>
        </c:ser>
        <c:dLbls>
          <c:showLegendKey val="0"/>
          <c:showVal val="0"/>
          <c:showCatName val="0"/>
          <c:showSerName val="0"/>
          <c:showPercent val="0"/>
          <c:showBubbleSize val="0"/>
        </c:dLbls>
        <c:marker val="1"/>
        <c:smooth val="0"/>
        <c:axId val="1767028992"/>
        <c:axId val="1767028576"/>
      </c:lineChart>
      <c:catAx>
        <c:axId val="762236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2239248"/>
        <c:crosses val="autoZero"/>
        <c:auto val="1"/>
        <c:lblAlgn val="ctr"/>
        <c:lblOffset val="100"/>
        <c:noMultiLvlLbl val="0"/>
      </c:catAx>
      <c:valAx>
        <c:axId val="762239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Primary Care Spending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2236752"/>
        <c:crosses val="autoZero"/>
        <c:crossBetween val="between"/>
      </c:valAx>
      <c:valAx>
        <c:axId val="1767028576"/>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7028992"/>
        <c:crosses val="max"/>
        <c:crossBetween val="between"/>
      </c:valAx>
      <c:catAx>
        <c:axId val="1767028992"/>
        <c:scaling>
          <c:orientation val="minMax"/>
        </c:scaling>
        <c:delete val="1"/>
        <c:axPos val="b"/>
        <c:majorTickMark val="out"/>
        <c:minorTickMark val="none"/>
        <c:tickLblPos val="nextTo"/>
        <c:crossAx val="176702857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Non-Fee-for-Service or "Value-Based Payments" </a:t>
            </a:r>
          </a:p>
          <a:p>
            <a:pPr>
              <a:defRPr/>
            </a:pPr>
            <a:r>
              <a:rPr lang="en-US"/>
              <a:t>Remain Small Portion of Medical Spend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2"/>
          <c:order val="0"/>
          <c:tx>
            <c:strRef>
              <c:f>'[Cristine Graphs PC+Rand.xlsx]Provider Rate Summary 2018 II'!$DA$51</c:f>
              <c:strCache>
                <c:ptCount val="1"/>
                <c:pt idx="0">
                  <c:v>Fee-for-Service Payments</c:v>
                </c:pt>
              </c:strCache>
            </c:strRef>
          </c:tx>
          <c:spPr>
            <a:solidFill>
              <a:schemeClr val="accent1"/>
            </a:solidFill>
            <a:ln>
              <a:noFill/>
            </a:ln>
            <a:effectLst/>
          </c:spPr>
          <c:invertIfNegative val="0"/>
          <c:dPt>
            <c:idx val="4"/>
            <c:invertIfNegative val="0"/>
            <c:bubble3D val="0"/>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a:effectLst/>
            </c:spPr>
            <c:extLst>
              <c:ext xmlns:c16="http://schemas.microsoft.com/office/drawing/2014/chart" uri="{C3380CC4-5D6E-409C-BE32-E72D297353CC}">
                <c16:uniqueId val="{00000001-09A1-4987-AFF9-A4095218AF6D}"/>
              </c:ext>
            </c:extLst>
          </c:dPt>
          <c:dPt>
            <c:idx val="5"/>
            <c:invertIfNegative val="0"/>
            <c:bubble3D val="0"/>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a:effectLst/>
            </c:spPr>
            <c:extLst>
              <c:ext xmlns:c16="http://schemas.microsoft.com/office/drawing/2014/chart" uri="{C3380CC4-5D6E-409C-BE32-E72D297353CC}">
                <c16:uniqueId val="{00000003-09A1-4987-AFF9-A4095218AF6D}"/>
              </c:ext>
            </c:extLst>
          </c:dPt>
          <c:cat>
            <c:numRef>
              <c:f>'[Cristine Graphs PC+Rand.xlsx]Provider Rate Summary 2018 II'!$DB$49:$DG$49</c:f>
              <c:numCache>
                <c:formatCode>General</c:formatCode>
                <c:ptCount val="6"/>
                <c:pt idx="0">
                  <c:v>2018</c:v>
                </c:pt>
                <c:pt idx="1">
                  <c:v>2019</c:v>
                </c:pt>
                <c:pt idx="2">
                  <c:v>2020</c:v>
                </c:pt>
                <c:pt idx="3">
                  <c:v>2021</c:v>
                </c:pt>
                <c:pt idx="4">
                  <c:v>2022</c:v>
                </c:pt>
                <c:pt idx="5">
                  <c:v>2023</c:v>
                </c:pt>
              </c:numCache>
            </c:numRef>
          </c:cat>
          <c:val>
            <c:numRef>
              <c:f>'[Cristine Graphs PC+Rand.xlsx]Provider Rate Summary 2018 II'!$DB$51:$DG$51</c:f>
              <c:numCache>
                <c:formatCode>"$"#,##0</c:formatCode>
                <c:ptCount val="6"/>
                <c:pt idx="0">
                  <c:v>503248958.19728261</c:v>
                </c:pt>
                <c:pt idx="1">
                  <c:v>524041626.56141609</c:v>
                </c:pt>
                <c:pt idx="2">
                  <c:v>473130121.92873794</c:v>
                </c:pt>
                <c:pt idx="3">
                  <c:v>555189828.04655159</c:v>
                </c:pt>
                <c:pt idx="4">
                  <c:v>613313923.36662257</c:v>
                </c:pt>
                <c:pt idx="5">
                  <c:v>606986190.69322956</c:v>
                </c:pt>
              </c:numCache>
            </c:numRef>
          </c:val>
          <c:extLst>
            <c:ext xmlns:c16="http://schemas.microsoft.com/office/drawing/2014/chart" uri="{C3380CC4-5D6E-409C-BE32-E72D297353CC}">
              <c16:uniqueId val="{00000004-09A1-4987-AFF9-A4095218AF6D}"/>
            </c:ext>
          </c:extLst>
        </c:ser>
        <c:ser>
          <c:idx val="1"/>
          <c:order val="1"/>
          <c:tx>
            <c:strRef>
              <c:f>'[Cristine Graphs PC+Rand.xlsx]Provider Rate Summary 2018 II'!$DA$50</c:f>
              <c:strCache>
                <c:ptCount val="1"/>
                <c:pt idx="0">
                  <c:v>Non-Fee-For-Service Payments</c:v>
                </c:pt>
              </c:strCache>
            </c:strRef>
          </c:tx>
          <c:spPr>
            <a:solidFill>
              <a:schemeClr val="accent2"/>
            </a:solidFill>
            <a:ln>
              <a:noFill/>
            </a:ln>
            <a:effectLst/>
          </c:spPr>
          <c:invertIfNegative val="0"/>
          <c:dPt>
            <c:idx val="4"/>
            <c:invertIfNegative val="0"/>
            <c:bubble3D val="0"/>
            <c:spPr>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noFill/>
              </a:ln>
              <a:effectLst/>
            </c:spPr>
            <c:extLst>
              <c:ext xmlns:c16="http://schemas.microsoft.com/office/drawing/2014/chart" uri="{C3380CC4-5D6E-409C-BE32-E72D297353CC}">
                <c16:uniqueId val="{00000006-09A1-4987-AFF9-A4095218AF6D}"/>
              </c:ext>
            </c:extLst>
          </c:dPt>
          <c:dPt>
            <c:idx val="5"/>
            <c:invertIfNegative val="0"/>
            <c:bubble3D val="0"/>
            <c:spPr>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noFill/>
              </a:ln>
              <a:effectLst/>
            </c:spPr>
            <c:extLst>
              <c:ext xmlns:c16="http://schemas.microsoft.com/office/drawing/2014/chart" uri="{C3380CC4-5D6E-409C-BE32-E72D297353CC}">
                <c16:uniqueId val="{00000008-09A1-4987-AFF9-A4095218AF6D}"/>
              </c:ext>
            </c:extLst>
          </c:dPt>
          <c:dLbls>
            <c:dLbl>
              <c:idx val="0"/>
              <c:layout>
                <c:manualLayout>
                  <c:x val="0"/>
                  <c:y val="-6.9065580759960665E-2"/>
                </c:manualLayout>
              </c:layout>
              <c:tx>
                <c:strRef>
                  <c:f>'[Cristine Graphs PC+Rand.xlsx]Provider Rate Summary 2018 II'!$DB$53</c:f>
                  <c:strCache>
                    <c:ptCount val="1"/>
                    <c:pt idx="0">
                      <c:v>0.96%</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{F00D2B8E-00C0-4E27-92D8-A03873BA1CB5}</c15:txfldGUID>
                      <c15:f>'[Cristine Graphs PC+Rand.xlsx]Provider Rate Summary 2018 II'!$DB$53</c15:f>
                      <c15:dlblFieldTableCache>
                        <c:ptCount val="1"/>
                        <c:pt idx="0">
                          <c:v>0.96%</c:v>
                        </c:pt>
                      </c15:dlblFieldTableCache>
                    </c15:dlblFTEntry>
                  </c15:dlblFieldTable>
                  <c15:showDataLabelsRange val="0"/>
                </c:ext>
                <c:ext xmlns:c16="http://schemas.microsoft.com/office/drawing/2014/chart" uri="{C3380CC4-5D6E-409C-BE32-E72D297353CC}">
                  <c16:uniqueId val="{00000009-09A1-4987-AFF9-A4095218AF6D}"/>
                </c:ext>
              </c:extLst>
            </c:dLbl>
            <c:dLbl>
              <c:idx val="1"/>
              <c:layout>
                <c:manualLayout>
                  <c:x val="1.7554575724565112E-3"/>
                  <c:y val="-5.9856836658632583E-2"/>
                </c:manualLayout>
              </c:layout>
              <c:tx>
                <c:strRef>
                  <c:f>'[Cristine Graphs PC+Rand.xlsx]Provider Rate Summary 2018 II'!$DC$53</c:f>
                  <c:strCache>
                    <c:ptCount val="1"/>
                    <c:pt idx="0">
                      <c:v>1.05%</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{067E87EE-5B3A-4D32-8802-D780298172CF}</c15:txfldGUID>
                      <c15:f>'[Cristine Graphs PC+Rand.xlsx]Provider Rate Summary 2018 II'!$DC$53</c15:f>
                      <c15:dlblFieldTableCache>
                        <c:ptCount val="1"/>
                        <c:pt idx="0">
                          <c:v>1.05%</c:v>
                        </c:pt>
                      </c15:dlblFieldTableCache>
                    </c15:dlblFTEntry>
                  </c15:dlblFieldTable>
                  <c15:showDataLabelsRange val="0"/>
                </c:ext>
                <c:ext xmlns:c16="http://schemas.microsoft.com/office/drawing/2014/chart" uri="{C3380CC4-5D6E-409C-BE32-E72D297353CC}">
                  <c16:uniqueId val="{0000000A-09A1-4987-AFF9-A4095218AF6D}"/>
                </c:ext>
              </c:extLst>
            </c:dLbl>
            <c:dLbl>
              <c:idx val="2"/>
              <c:layout>
                <c:manualLayout>
                  <c:x val="3.5109151449129582E-3"/>
                  <c:y val="-6.4461208709296669E-2"/>
                </c:manualLayout>
              </c:layout>
              <c:tx>
                <c:strRef>
                  <c:f>'[Cristine Graphs PC+Rand.xlsx]Provider Rate Summary 2018 II'!$DD$53</c:f>
                  <c:strCache>
                    <c:ptCount val="1"/>
                    <c:pt idx="0">
                      <c:v>2.00%</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{7F2A4B60-627A-4761-83FC-F94873C8616A}</c15:txfldGUID>
                      <c15:f>'[Cristine Graphs PC+Rand.xlsx]Provider Rate Summary 2018 II'!$DD$53</c15:f>
                      <c15:dlblFieldTableCache>
                        <c:ptCount val="1"/>
                        <c:pt idx="0">
                          <c:v>2.00%</c:v>
                        </c:pt>
                      </c15:dlblFieldTableCache>
                    </c15:dlblFTEntry>
                  </c15:dlblFieldTable>
                  <c15:showDataLabelsRange val="0"/>
                </c:ext>
                <c:ext xmlns:c16="http://schemas.microsoft.com/office/drawing/2014/chart" uri="{C3380CC4-5D6E-409C-BE32-E72D297353CC}">
                  <c16:uniqueId val="{0000000B-09A1-4987-AFF9-A4095218AF6D}"/>
                </c:ext>
              </c:extLst>
            </c:dLbl>
            <c:dLbl>
              <c:idx val="3"/>
              <c:layout>
                <c:manualLayout>
                  <c:x val="-5.2663727173695336E-3"/>
                  <c:y val="-8.7483068962616886E-2"/>
                </c:manualLayout>
              </c:layout>
              <c:tx>
                <c:strRef>
                  <c:f>'[Cristine Graphs PC+Rand.xlsx]Provider Rate Summary 2018 II'!$DE$53</c:f>
                  <c:strCache>
                    <c:ptCount val="1"/>
                    <c:pt idx="0">
                      <c:v>1.10%</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{AFB2C77A-EA7A-454F-A215-797DD8656172}</c15:txfldGUID>
                      <c15:f>'[Cristine Graphs PC+Rand.xlsx]Provider Rate Summary 2018 II'!$DE$53</c15:f>
                      <c15:dlblFieldTableCache>
                        <c:ptCount val="1"/>
                        <c:pt idx="0">
                          <c:v>1.10%</c:v>
                        </c:pt>
                      </c15:dlblFieldTableCache>
                    </c15:dlblFTEntry>
                  </c15:dlblFieldTable>
                  <c15:showDataLabelsRange val="0"/>
                </c:ext>
                <c:ext xmlns:c16="http://schemas.microsoft.com/office/drawing/2014/chart" uri="{C3380CC4-5D6E-409C-BE32-E72D297353CC}">
                  <c16:uniqueId val="{0000000C-09A1-4987-AFF9-A4095218AF6D}"/>
                </c:ext>
              </c:extLst>
            </c:dLbl>
            <c:dLbl>
              <c:idx val="4"/>
              <c:layout>
                <c:manualLayout>
                  <c:x val="1.7554575724565112E-3"/>
                  <c:y val="-7.3669952810624717E-2"/>
                </c:manualLayout>
              </c:layout>
              <c:tx>
                <c:strRef>
                  <c:f>'[Cristine Graphs PC+Rand.xlsx]Provider Rate Summary 2018 II'!$DF$53</c:f>
                  <c:strCache>
                    <c:ptCount val="1"/>
                    <c:pt idx="0">
                      <c:v>1.11%</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{3A4EC39F-BCFA-4A10-B939-4C035433EBEC}</c15:txfldGUID>
                      <c15:f>'[Cristine Graphs PC+Rand.xlsx]Provider Rate Summary 2018 II'!$DF$53</c15:f>
                      <c15:dlblFieldTableCache>
                        <c:ptCount val="1"/>
                        <c:pt idx="0">
                          <c:v>1.11%</c:v>
                        </c:pt>
                      </c15:dlblFieldTableCache>
                    </c15:dlblFTEntry>
                  </c15:dlblFieldTable>
                  <c15:showDataLabelsRange val="0"/>
                </c:ext>
                <c:ext xmlns:c16="http://schemas.microsoft.com/office/drawing/2014/chart" uri="{C3380CC4-5D6E-409C-BE32-E72D297353CC}">
                  <c16:uniqueId val="{00000006-09A1-4987-AFF9-A4095218AF6D}"/>
                </c:ext>
              </c:extLst>
            </c:dLbl>
            <c:dLbl>
              <c:idx val="5"/>
              <c:layout>
                <c:manualLayout>
                  <c:x val="-1.7554575724565112E-3"/>
                  <c:y val="-6.9065580759960693E-2"/>
                </c:manualLayout>
              </c:layout>
              <c:tx>
                <c:strRef>
                  <c:f>'[Cristine Graphs PC+Rand.xlsx]Provider Rate Summary 2018 II'!$DG$53</c:f>
                  <c:strCache>
                    <c:ptCount val="1"/>
                    <c:pt idx="0">
                      <c:v>2.35%</c:v>
                    </c:pt>
                  </c:strCache>
                </c:strRef>
              </c:tx>
              <c:dLblPos val="ctr"/>
              <c:showLegendKey val="0"/>
              <c:showVal val="1"/>
              <c:showCatName val="0"/>
              <c:showSerName val="0"/>
              <c:showPercent val="0"/>
              <c:showBubbleSize val="0"/>
              <c:extLst>
                <c:ext xmlns:c15="http://schemas.microsoft.com/office/drawing/2012/chart" uri="{CE6537A1-D6FC-4f65-9D91-7224C49458BB}">
                  <c15:dlblFieldTable>
                    <c15:dlblFTEntry>
                      <c15:txfldGUID>{C5B33B40-7770-4434-88A4-8B4C82231B3C}</c15:txfldGUID>
                      <c15:f>'[Cristine Graphs PC+Rand.xlsx]Provider Rate Summary 2018 II'!$DG$53</c15:f>
                      <c15:dlblFieldTableCache>
                        <c:ptCount val="1"/>
                        <c:pt idx="0">
                          <c:v>2.35%</c:v>
                        </c:pt>
                      </c15:dlblFieldTableCache>
                    </c15:dlblFTEntry>
                  </c15:dlblFieldTable>
                  <c15:showDataLabelsRange val="0"/>
                </c:ext>
                <c:ext xmlns:c16="http://schemas.microsoft.com/office/drawing/2014/chart" uri="{C3380CC4-5D6E-409C-BE32-E72D297353CC}">
                  <c16:uniqueId val="{00000008-09A1-4987-AFF9-A4095218AF6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'[Cristine Graphs PC+Rand.xlsx]Provider Rate Summary 2018 II'!$DB$49:$DG$49</c:f>
              <c:numCache>
                <c:formatCode>General</c:formatCode>
                <c:ptCount val="6"/>
                <c:pt idx="0">
                  <c:v>2018</c:v>
                </c:pt>
                <c:pt idx="1">
                  <c:v>2019</c:v>
                </c:pt>
                <c:pt idx="2">
                  <c:v>2020</c:v>
                </c:pt>
                <c:pt idx="3">
                  <c:v>2021</c:v>
                </c:pt>
                <c:pt idx="4">
                  <c:v>2022</c:v>
                </c:pt>
                <c:pt idx="5">
                  <c:v>2023</c:v>
                </c:pt>
              </c:numCache>
            </c:numRef>
          </c:cat>
          <c:val>
            <c:numRef>
              <c:f>'[Cristine Graphs PC+Rand.xlsx]Provider Rate Summary 2018 II'!$DB$50:$DG$50</c:f>
              <c:numCache>
                <c:formatCode>"$"#,##0</c:formatCode>
                <c:ptCount val="6"/>
                <c:pt idx="0">
                  <c:v>4898260.8275482384</c:v>
                </c:pt>
                <c:pt idx="1">
                  <c:v>5553581.002134488</c:v>
                </c:pt>
                <c:pt idx="2">
                  <c:v>9631735.6575048007</c:v>
                </c:pt>
                <c:pt idx="3">
                  <c:v>6155603.6808333341</c:v>
                </c:pt>
                <c:pt idx="4">
                  <c:v>6875575.5037989561</c:v>
                </c:pt>
                <c:pt idx="5">
                  <c:v>14595604.175018277</c:v>
                </c:pt>
              </c:numCache>
            </c:numRef>
          </c:val>
          <c:extLst>
            <c:ext xmlns:c16="http://schemas.microsoft.com/office/drawing/2014/chart" uri="{C3380CC4-5D6E-409C-BE32-E72D297353CC}">
              <c16:uniqueId val="{0000000D-09A1-4987-AFF9-A4095218AF6D}"/>
            </c:ext>
          </c:extLst>
        </c:ser>
        <c:dLbls>
          <c:showLegendKey val="0"/>
          <c:showVal val="0"/>
          <c:showCatName val="0"/>
          <c:showSerName val="0"/>
          <c:showPercent val="0"/>
          <c:showBubbleSize val="0"/>
        </c:dLbls>
        <c:gapWidth val="150"/>
        <c:overlap val="100"/>
        <c:axId val="1211364688"/>
        <c:axId val="1211364272"/>
      </c:barChart>
      <c:catAx>
        <c:axId val="1211364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1364272"/>
        <c:crosses val="autoZero"/>
        <c:auto val="0"/>
        <c:lblAlgn val="ctr"/>
        <c:lblOffset val="100"/>
        <c:noMultiLvlLbl val="0"/>
      </c:catAx>
      <c:valAx>
        <c:axId val="12113642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Total Spending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1364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Estimated Delaware Health Care Market Share by</a:t>
            </a:r>
            <a:r>
              <a:rPr lang="en-US" sz="1800" baseline="0"/>
              <a:t> Payer Type</a:t>
            </a:r>
            <a:r>
              <a:rPr lang="en-US" sz="1800"/>
              <a:t>, 2021</a:t>
            </a:r>
          </a:p>
        </c:rich>
      </c:tx>
      <c:layout>
        <c:manualLayout>
          <c:xMode val="edge"/>
          <c:yMode val="edge"/>
          <c:x val="0.22174470453619929"/>
          <c:y val="1.441636318519441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995256839680671"/>
          <c:y val="0.18659337251405705"/>
          <c:w val="0.68128683253124489"/>
          <c:h val="0.73342237424106926"/>
        </c:manualLayout>
      </c:layout>
      <c:ofPieChart>
        <c:ofPieType val="pie"/>
        <c:varyColors val="1"/>
        <c:ser>
          <c:idx val="0"/>
          <c:order val="0"/>
          <c:dPt>
            <c:idx val="0"/>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1-5431-47A2-8601-CB0C62C5F024}"/>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5431-47A2-8601-CB0C62C5F02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431-47A2-8601-CB0C62C5F024}"/>
              </c:ext>
            </c:extLst>
          </c:dPt>
          <c:dPt>
            <c:idx val="3"/>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7-5431-47A2-8601-CB0C62C5F02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431-47A2-8601-CB0C62C5F024}"/>
              </c:ext>
            </c:extLst>
          </c:dPt>
          <c:dPt>
            <c:idx val="5"/>
            <c:bubble3D val="0"/>
            <c:explosion val="1"/>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B-5431-47A2-8601-CB0C62C5F02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431-47A2-8601-CB0C62C5F024}"/>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'[DE Market Share 2021 .xlsx]Sheet1'!$A$1:$F$1</c:f>
              <c:strCache>
                <c:ptCount val="6"/>
                <c:pt idx="0">
                  <c:v>Medicare</c:v>
                </c:pt>
                <c:pt idx="1">
                  <c:v>Medicaid</c:v>
                </c:pt>
                <c:pt idx="2">
                  <c:v>Military</c:v>
                </c:pt>
                <c:pt idx="3">
                  <c:v>Uninsured</c:v>
                </c:pt>
                <c:pt idx="4">
                  <c:v>Fully-Insured, Delaware-Sitused</c:v>
                </c:pt>
                <c:pt idx="5">
                  <c:v>Other Commercial</c:v>
                </c:pt>
              </c:strCache>
            </c:strRef>
          </c:cat>
          <c:val>
            <c:numRef>
              <c:f>'[DE Market Share 2021 .xlsx]Sheet1'!$A$2:$F$2</c:f>
              <c:numCache>
                <c:formatCode>0%</c:formatCode>
                <c:ptCount val="6"/>
                <c:pt idx="0">
                  <c:v>0.18</c:v>
                </c:pt>
                <c:pt idx="1">
                  <c:v>0.21</c:v>
                </c:pt>
                <c:pt idx="2">
                  <c:v>0.01</c:v>
                </c:pt>
                <c:pt idx="3">
                  <c:v>0.06</c:v>
                </c:pt>
                <c:pt idx="4">
                  <c:v>0.1</c:v>
                </c:pt>
                <c:pt idx="5">
                  <c:v>0.44</c:v>
                </c:pt>
              </c:numCache>
            </c:numRef>
          </c:val>
          <c:extLst>
            <c:ext xmlns:c16="http://schemas.microsoft.com/office/drawing/2014/chart" uri="{C3380CC4-5D6E-409C-BE32-E72D297353CC}">
              <c16:uniqueId val="{0000000E-5431-47A2-8601-CB0C62C5F024}"/>
            </c:ext>
          </c:extLst>
        </c:ser>
        <c:dLbls>
          <c:showLegendKey val="0"/>
          <c:showVal val="0"/>
          <c:showCatName val="0"/>
          <c:showSerName val="0"/>
          <c:showPercent val="0"/>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r"/>
      <c:layout>
        <c:manualLayout>
          <c:xMode val="edge"/>
          <c:yMode val="edge"/>
          <c:x val="2.4644483422669151E-3"/>
          <c:y val="0.12185777202031367"/>
          <c:w val="0.21771665686862854"/>
          <c:h val="0.3092330335864937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Estimated Delaware Health Care Market Share by</a:t>
            </a:r>
            <a:r>
              <a:rPr lang="en-US" sz="1800" baseline="0"/>
              <a:t> Payer Type</a:t>
            </a:r>
            <a:r>
              <a:rPr lang="en-US" sz="1800"/>
              <a:t>, 2021</a:t>
            </a:r>
          </a:p>
        </c:rich>
      </c:tx>
      <c:layout>
        <c:manualLayout>
          <c:xMode val="edge"/>
          <c:yMode val="edge"/>
          <c:x val="0.22174470453619929"/>
          <c:y val="1.441636318519441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995256839680671"/>
          <c:y val="0.18659337251405705"/>
          <c:w val="0.68128683253124489"/>
          <c:h val="0.73342237424106926"/>
        </c:manualLayout>
      </c:layout>
      <c:ofPieChart>
        <c:ofPieType val="pie"/>
        <c:varyColors val="1"/>
        <c:ser>
          <c:idx val="0"/>
          <c:order val="0"/>
          <c:dPt>
            <c:idx val="0"/>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1-5431-47A2-8601-CB0C62C5F024}"/>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5431-47A2-8601-CB0C62C5F02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431-47A2-8601-CB0C62C5F024}"/>
              </c:ext>
            </c:extLst>
          </c:dPt>
          <c:dPt>
            <c:idx val="3"/>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7-5431-47A2-8601-CB0C62C5F02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431-47A2-8601-CB0C62C5F024}"/>
              </c:ext>
            </c:extLst>
          </c:dPt>
          <c:dPt>
            <c:idx val="5"/>
            <c:bubble3D val="0"/>
            <c:explosion val="1"/>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B-5431-47A2-8601-CB0C62C5F02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431-47A2-8601-CB0C62C5F024}"/>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'[DE Market Share 2021 .xlsx]Sheet1'!$A$1:$F$1</c:f>
              <c:strCache>
                <c:ptCount val="6"/>
                <c:pt idx="0">
                  <c:v>Medicare</c:v>
                </c:pt>
                <c:pt idx="1">
                  <c:v>Medicaid</c:v>
                </c:pt>
                <c:pt idx="2">
                  <c:v>Military</c:v>
                </c:pt>
                <c:pt idx="3">
                  <c:v>Uninsured</c:v>
                </c:pt>
                <c:pt idx="4">
                  <c:v>Fully-Insured, Delaware-Sitused</c:v>
                </c:pt>
                <c:pt idx="5">
                  <c:v>Other Commercial</c:v>
                </c:pt>
              </c:strCache>
            </c:strRef>
          </c:cat>
          <c:val>
            <c:numRef>
              <c:f>'[DE Market Share 2021 .xlsx]Sheet1'!$A$2:$F$2</c:f>
              <c:numCache>
                <c:formatCode>0%</c:formatCode>
                <c:ptCount val="6"/>
                <c:pt idx="0">
                  <c:v>0.18</c:v>
                </c:pt>
                <c:pt idx="1">
                  <c:v>0.21</c:v>
                </c:pt>
                <c:pt idx="2">
                  <c:v>0.01</c:v>
                </c:pt>
                <c:pt idx="3">
                  <c:v>0.06</c:v>
                </c:pt>
                <c:pt idx="4">
                  <c:v>0.1</c:v>
                </c:pt>
                <c:pt idx="5">
                  <c:v>0.44</c:v>
                </c:pt>
              </c:numCache>
            </c:numRef>
          </c:val>
          <c:extLst>
            <c:ext xmlns:c16="http://schemas.microsoft.com/office/drawing/2014/chart" uri="{C3380CC4-5D6E-409C-BE32-E72D297353CC}">
              <c16:uniqueId val="{0000000E-5431-47A2-8601-CB0C62C5F024}"/>
            </c:ext>
          </c:extLst>
        </c:ser>
        <c:dLbls>
          <c:showLegendKey val="0"/>
          <c:showVal val="0"/>
          <c:showCatName val="0"/>
          <c:showSerName val="0"/>
          <c:showPercent val="0"/>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r"/>
      <c:layout>
        <c:manualLayout>
          <c:xMode val="edge"/>
          <c:yMode val="edge"/>
          <c:x val="2.4644483422669151E-3"/>
          <c:y val="0.12185777202031367"/>
          <c:w val="0.21771665686862854"/>
          <c:h val="0.3092330335864937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329DF0-9C08-4019-9565-099D4C8A8C5F}" type="doc">
      <dgm:prSet loTypeId="urn:microsoft.com/office/officeart/2005/8/layout/hProcess9" loCatId="process" qsTypeId="urn:microsoft.com/office/officeart/2005/8/quickstyle/simple1" qsCatId="simple" csTypeId="urn:microsoft.com/office/officeart/2005/8/colors/accent1_2" csCatId="accent1" phldr="1"/>
      <dgm:spPr/>
    </dgm:pt>
    <dgm:pt modelId="{794BC982-3EC2-4C24-9A9F-006D1EF1D725}">
      <dgm:prSet phldrT="[Text]" custT="1"/>
      <dgm:spPr/>
      <dgm:t>
        <a:bodyPr/>
        <a:lstStyle/>
        <a:p>
          <a:r>
            <a:rPr lang="en-US" sz="1800" dirty="0"/>
            <a:t>FULLY-INSURED PORTION TOO SMALL TO DRIVE CHANGE ALONE</a:t>
          </a:r>
        </a:p>
      </dgm:t>
    </dgm:pt>
    <dgm:pt modelId="{81206FF2-634B-46CE-BA50-FBAAADBAF084}" type="parTrans" cxnId="{C2CC1B13-1BD2-4FED-8185-DC3E4010E611}">
      <dgm:prSet/>
      <dgm:spPr/>
      <dgm:t>
        <a:bodyPr/>
        <a:lstStyle/>
        <a:p>
          <a:endParaRPr lang="en-US"/>
        </a:p>
      </dgm:t>
    </dgm:pt>
    <dgm:pt modelId="{5662CED7-F3E4-4019-A521-998E2E9402D4}" type="sibTrans" cxnId="{C2CC1B13-1BD2-4FED-8185-DC3E4010E611}">
      <dgm:prSet/>
      <dgm:spPr/>
      <dgm:t>
        <a:bodyPr/>
        <a:lstStyle/>
        <a:p>
          <a:endParaRPr lang="en-US"/>
        </a:p>
      </dgm:t>
    </dgm:pt>
    <dgm:pt modelId="{5119988F-B595-4A81-85DA-365D9891D78E}">
      <dgm:prSet phldrT="[Text]" custT="1"/>
      <dgm:spPr/>
      <dgm:t>
        <a:bodyPr/>
        <a:lstStyle/>
        <a:p>
          <a:r>
            <a:rPr lang="en-US" sz="1800" dirty="0"/>
            <a:t>SELF-INSURED MAY LACK ACCESS TO “ALIGNED VALUE-BASED” CARE</a:t>
          </a:r>
        </a:p>
      </dgm:t>
    </dgm:pt>
    <dgm:pt modelId="{414E2B72-4EC9-4D41-9F40-D594C4B63373}" type="parTrans" cxnId="{BA31F231-5BFF-481C-A566-94C9E39C5E30}">
      <dgm:prSet/>
      <dgm:spPr/>
      <dgm:t>
        <a:bodyPr/>
        <a:lstStyle/>
        <a:p>
          <a:endParaRPr lang="en-US"/>
        </a:p>
      </dgm:t>
    </dgm:pt>
    <dgm:pt modelId="{77556503-F9DA-4C79-99AF-CC28A64D479E}" type="sibTrans" cxnId="{BA31F231-5BFF-481C-A566-94C9E39C5E30}">
      <dgm:prSet/>
      <dgm:spPr/>
      <dgm:t>
        <a:bodyPr/>
        <a:lstStyle/>
        <a:p>
          <a:endParaRPr lang="en-US"/>
        </a:p>
      </dgm:t>
    </dgm:pt>
    <dgm:pt modelId="{52B282BD-F502-4233-BA99-0578BDD53BD8}">
      <dgm:prSet phldrT="[Text]" custT="1"/>
      <dgm:spPr/>
      <dgm:t>
        <a:bodyPr/>
        <a:lstStyle/>
        <a:p>
          <a:r>
            <a:rPr lang="en-US" sz="1800" dirty="0"/>
            <a:t>SEPARATE HOSPITAL/PHYSICIAN FEES FOR SELF AND FULLY INSURED UNDER CONSIDERATION </a:t>
          </a:r>
        </a:p>
      </dgm:t>
    </dgm:pt>
    <dgm:pt modelId="{A5EED8C2-7CE1-45EA-874B-13756F4D2E33}" type="parTrans" cxnId="{F40C1090-D850-4186-83AA-73173E042AAE}">
      <dgm:prSet/>
      <dgm:spPr/>
      <dgm:t>
        <a:bodyPr/>
        <a:lstStyle/>
        <a:p>
          <a:endParaRPr lang="en-US"/>
        </a:p>
      </dgm:t>
    </dgm:pt>
    <dgm:pt modelId="{A8D9570B-11E6-4828-8382-953507DCB14E}" type="sibTrans" cxnId="{F40C1090-D850-4186-83AA-73173E042AAE}">
      <dgm:prSet/>
      <dgm:spPr/>
      <dgm:t>
        <a:bodyPr/>
        <a:lstStyle/>
        <a:p>
          <a:endParaRPr lang="en-US"/>
        </a:p>
      </dgm:t>
    </dgm:pt>
    <dgm:pt modelId="{0D86CA72-7E9A-4939-B253-BFB7EB7710B2}" type="pres">
      <dgm:prSet presAssocID="{4E329DF0-9C08-4019-9565-099D4C8A8C5F}" presName="CompostProcess" presStyleCnt="0">
        <dgm:presLayoutVars>
          <dgm:dir/>
          <dgm:resizeHandles val="exact"/>
        </dgm:presLayoutVars>
      </dgm:prSet>
      <dgm:spPr/>
    </dgm:pt>
    <dgm:pt modelId="{B58FCA10-94DC-445A-8A0E-D65EB55EF792}" type="pres">
      <dgm:prSet presAssocID="{4E329DF0-9C08-4019-9565-099D4C8A8C5F}" presName="arrow" presStyleLbl="bgShp" presStyleIdx="0" presStyleCnt="1"/>
      <dgm:spPr/>
    </dgm:pt>
    <dgm:pt modelId="{0C88655E-9651-4894-AD05-63A41BDC34B0}" type="pres">
      <dgm:prSet presAssocID="{4E329DF0-9C08-4019-9565-099D4C8A8C5F}" presName="linearProcess" presStyleCnt="0"/>
      <dgm:spPr/>
    </dgm:pt>
    <dgm:pt modelId="{29BF9FCC-8D6F-439C-8C7B-C8CCF9A87959}" type="pres">
      <dgm:prSet presAssocID="{794BC982-3EC2-4C24-9A9F-006D1EF1D725}" presName="textNode" presStyleLbl="node1" presStyleIdx="0" presStyleCnt="3" custScaleX="112226" custScaleY="125565">
        <dgm:presLayoutVars>
          <dgm:bulletEnabled val="1"/>
        </dgm:presLayoutVars>
      </dgm:prSet>
      <dgm:spPr/>
    </dgm:pt>
    <dgm:pt modelId="{9D77CEF8-2F4D-4A85-8FD2-9C61A84952FC}" type="pres">
      <dgm:prSet presAssocID="{5662CED7-F3E4-4019-A521-998E2E9402D4}" presName="sibTrans" presStyleCnt="0"/>
      <dgm:spPr/>
    </dgm:pt>
    <dgm:pt modelId="{B024BA36-DAE8-4905-B315-964691C43562}" type="pres">
      <dgm:prSet presAssocID="{5119988F-B595-4A81-85DA-365D9891D78E}" presName="textNode" presStyleLbl="node1" presStyleIdx="1" presStyleCnt="3" custScaleX="120696" custScaleY="123037">
        <dgm:presLayoutVars>
          <dgm:bulletEnabled val="1"/>
        </dgm:presLayoutVars>
      </dgm:prSet>
      <dgm:spPr/>
    </dgm:pt>
    <dgm:pt modelId="{5B50A847-6450-4582-819E-8ED7A426BAA3}" type="pres">
      <dgm:prSet presAssocID="{77556503-F9DA-4C79-99AF-CC28A64D479E}" presName="sibTrans" presStyleCnt="0"/>
      <dgm:spPr/>
    </dgm:pt>
    <dgm:pt modelId="{28A43DE5-81F5-441B-B281-C16D9B9C0605}" type="pres">
      <dgm:prSet presAssocID="{52B282BD-F502-4233-BA99-0578BDD53BD8}" presName="textNode" presStyleLbl="node1" presStyleIdx="2" presStyleCnt="3" custScaleX="141044" custScaleY="109132">
        <dgm:presLayoutVars>
          <dgm:bulletEnabled val="1"/>
        </dgm:presLayoutVars>
      </dgm:prSet>
      <dgm:spPr/>
    </dgm:pt>
  </dgm:ptLst>
  <dgm:cxnLst>
    <dgm:cxn modelId="{A20A1713-14D9-43E9-BF5E-E13E6BBDE579}" type="presOf" srcId="{794BC982-3EC2-4C24-9A9F-006D1EF1D725}" destId="{29BF9FCC-8D6F-439C-8C7B-C8CCF9A87959}" srcOrd="0" destOrd="0" presId="urn:microsoft.com/office/officeart/2005/8/layout/hProcess9"/>
    <dgm:cxn modelId="{C2CC1B13-1BD2-4FED-8185-DC3E4010E611}" srcId="{4E329DF0-9C08-4019-9565-099D4C8A8C5F}" destId="{794BC982-3EC2-4C24-9A9F-006D1EF1D725}" srcOrd="0" destOrd="0" parTransId="{81206FF2-634B-46CE-BA50-FBAAADBAF084}" sibTransId="{5662CED7-F3E4-4019-A521-998E2E9402D4}"/>
    <dgm:cxn modelId="{BA31F231-5BFF-481C-A566-94C9E39C5E30}" srcId="{4E329DF0-9C08-4019-9565-099D4C8A8C5F}" destId="{5119988F-B595-4A81-85DA-365D9891D78E}" srcOrd="1" destOrd="0" parTransId="{414E2B72-4EC9-4D41-9F40-D594C4B63373}" sibTransId="{77556503-F9DA-4C79-99AF-CC28A64D479E}"/>
    <dgm:cxn modelId="{1A513A8B-EBCD-4D3D-AD1C-D5C10F5243D9}" type="presOf" srcId="{4E329DF0-9C08-4019-9565-099D4C8A8C5F}" destId="{0D86CA72-7E9A-4939-B253-BFB7EB7710B2}" srcOrd="0" destOrd="0" presId="urn:microsoft.com/office/officeart/2005/8/layout/hProcess9"/>
    <dgm:cxn modelId="{F40C1090-D850-4186-83AA-73173E042AAE}" srcId="{4E329DF0-9C08-4019-9565-099D4C8A8C5F}" destId="{52B282BD-F502-4233-BA99-0578BDD53BD8}" srcOrd="2" destOrd="0" parTransId="{A5EED8C2-7CE1-45EA-874B-13756F4D2E33}" sibTransId="{A8D9570B-11E6-4828-8382-953507DCB14E}"/>
    <dgm:cxn modelId="{DE4D88C5-8FF9-40B1-8B41-D831137BEB44}" type="presOf" srcId="{52B282BD-F502-4233-BA99-0578BDD53BD8}" destId="{28A43DE5-81F5-441B-B281-C16D9B9C0605}" srcOrd="0" destOrd="0" presId="urn:microsoft.com/office/officeart/2005/8/layout/hProcess9"/>
    <dgm:cxn modelId="{30E323E6-AFFC-464A-BA37-4C564C09E2DC}" type="presOf" srcId="{5119988F-B595-4A81-85DA-365D9891D78E}" destId="{B024BA36-DAE8-4905-B315-964691C43562}" srcOrd="0" destOrd="0" presId="urn:microsoft.com/office/officeart/2005/8/layout/hProcess9"/>
    <dgm:cxn modelId="{6C10B78C-0301-4F17-BFF8-D1D3BFDD561A}" type="presParOf" srcId="{0D86CA72-7E9A-4939-B253-BFB7EB7710B2}" destId="{B58FCA10-94DC-445A-8A0E-D65EB55EF792}" srcOrd="0" destOrd="0" presId="urn:microsoft.com/office/officeart/2005/8/layout/hProcess9"/>
    <dgm:cxn modelId="{4FEFD302-04D0-405C-8573-A7E5A9822C91}" type="presParOf" srcId="{0D86CA72-7E9A-4939-B253-BFB7EB7710B2}" destId="{0C88655E-9651-4894-AD05-63A41BDC34B0}" srcOrd="1" destOrd="0" presId="urn:microsoft.com/office/officeart/2005/8/layout/hProcess9"/>
    <dgm:cxn modelId="{7BDB9243-D5FE-46AA-B8F7-F72857F92FFD}" type="presParOf" srcId="{0C88655E-9651-4894-AD05-63A41BDC34B0}" destId="{29BF9FCC-8D6F-439C-8C7B-C8CCF9A87959}" srcOrd="0" destOrd="0" presId="urn:microsoft.com/office/officeart/2005/8/layout/hProcess9"/>
    <dgm:cxn modelId="{DF8B06C4-71F7-4C01-A381-165700B8C9BC}" type="presParOf" srcId="{0C88655E-9651-4894-AD05-63A41BDC34B0}" destId="{9D77CEF8-2F4D-4A85-8FD2-9C61A84952FC}" srcOrd="1" destOrd="0" presId="urn:microsoft.com/office/officeart/2005/8/layout/hProcess9"/>
    <dgm:cxn modelId="{2B399DF4-02D6-4FF4-821A-5BA3FA18E9A5}" type="presParOf" srcId="{0C88655E-9651-4894-AD05-63A41BDC34B0}" destId="{B024BA36-DAE8-4905-B315-964691C43562}" srcOrd="2" destOrd="0" presId="urn:microsoft.com/office/officeart/2005/8/layout/hProcess9"/>
    <dgm:cxn modelId="{D2F31A97-183F-4DBC-950C-515502A846B4}" type="presParOf" srcId="{0C88655E-9651-4894-AD05-63A41BDC34B0}" destId="{5B50A847-6450-4582-819E-8ED7A426BAA3}" srcOrd="3" destOrd="0" presId="urn:microsoft.com/office/officeart/2005/8/layout/hProcess9"/>
    <dgm:cxn modelId="{FF2B08D5-05DD-4757-BA44-F120BDD9D20C}" type="presParOf" srcId="{0C88655E-9651-4894-AD05-63A41BDC34B0}" destId="{28A43DE5-81F5-441B-B281-C16D9B9C0605}"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180742-9866-4E07-B9F1-FDBDD512A398}"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C9F99391-5503-4893-A0F4-6CF8B4175479}">
      <dgm:prSet phldrT="[Text]" custT="1"/>
      <dgm:spPr/>
      <dgm:t>
        <a:bodyPr/>
        <a:lstStyle/>
        <a:p>
          <a:r>
            <a:rPr lang="en-US" sz="1600" b="1" dirty="0">
              <a:solidFill>
                <a:sysClr val="windowText" lastClr="000000"/>
              </a:solidFill>
            </a:rPr>
            <a:t>Consider ways to include additional payer types and funding mechanism (e.g., Medicaid, self-funded)</a:t>
          </a:r>
        </a:p>
      </dgm:t>
    </dgm:pt>
    <dgm:pt modelId="{CEA9480F-0B0B-42C6-A4BC-2C845EEB348E}" type="parTrans" cxnId="{0A00E723-24CA-429D-BDC5-287F40FD050F}">
      <dgm:prSet/>
      <dgm:spPr/>
      <dgm:t>
        <a:bodyPr/>
        <a:lstStyle/>
        <a:p>
          <a:endParaRPr lang="en-US" sz="1800" b="1">
            <a:solidFill>
              <a:sysClr val="windowText" lastClr="000000"/>
            </a:solidFill>
          </a:endParaRPr>
        </a:p>
      </dgm:t>
    </dgm:pt>
    <dgm:pt modelId="{AB106F8B-FAF7-492F-9064-B7444D795B2A}" type="sibTrans" cxnId="{0A00E723-24CA-429D-BDC5-287F40FD050F}">
      <dgm:prSet/>
      <dgm:spPr/>
      <dgm:t>
        <a:bodyPr/>
        <a:lstStyle/>
        <a:p>
          <a:endParaRPr lang="en-US" sz="1800" b="1">
            <a:solidFill>
              <a:sysClr val="windowText" lastClr="000000"/>
            </a:solidFill>
          </a:endParaRPr>
        </a:p>
      </dgm:t>
    </dgm:pt>
    <dgm:pt modelId="{0CA8010E-37D2-4B11-BEB5-FE419F0DCF55}">
      <dgm:prSet phldrT="[Text]" custT="1"/>
      <dgm:spPr/>
      <dgm:t>
        <a:bodyPr/>
        <a:lstStyle/>
        <a:p>
          <a:r>
            <a:rPr lang="en-US" sz="1600" b="1" dirty="0">
              <a:solidFill>
                <a:sysClr val="windowText" lastClr="000000"/>
              </a:solidFill>
            </a:rPr>
            <a:t>Consider expanding OVBHCD’s ability to require financial amounts within categories of Non-FFS activities or how investment is spread across providers </a:t>
          </a:r>
        </a:p>
      </dgm:t>
    </dgm:pt>
    <dgm:pt modelId="{5CA5BC49-0B04-45C7-A180-233FEBE0B989}" type="parTrans" cxnId="{7CA2B0B8-E3A7-4221-90DD-41228F28D330}">
      <dgm:prSet/>
      <dgm:spPr/>
      <dgm:t>
        <a:bodyPr/>
        <a:lstStyle/>
        <a:p>
          <a:endParaRPr lang="en-US" sz="1800" b="1">
            <a:solidFill>
              <a:sysClr val="windowText" lastClr="000000"/>
            </a:solidFill>
          </a:endParaRPr>
        </a:p>
      </dgm:t>
    </dgm:pt>
    <dgm:pt modelId="{EE5DB645-FD90-43BC-8704-D2E2E63FA736}" type="sibTrans" cxnId="{7CA2B0B8-E3A7-4221-90DD-41228F28D330}">
      <dgm:prSet/>
      <dgm:spPr/>
      <dgm:t>
        <a:bodyPr/>
        <a:lstStyle/>
        <a:p>
          <a:endParaRPr lang="en-US" sz="1800" b="1">
            <a:solidFill>
              <a:sysClr val="windowText" lastClr="000000"/>
            </a:solidFill>
          </a:endParaRPr>
        </a:p>
      </dgm:t>
    </dgm:pt>
    <dgm:pt modelId="{B5FDD6D4-F454-4E25-889E-03BE7EFFE9A7}">
      <dgm:prSet phldrT="[Text]" custT="1"/>
      <dgm:spPr/>
      <dgm:t>
        <a:bodyPr/>
        <a:lstStyle/>
        <a:p>
          <a:r>
            <a:rPr lang="en-US" sz="1600" b="1" dirty="0">
              <a:solidFill>
                <a:sysClr val="windowText" lastClr="000000"/>
              </a:solidFill>
            </a:rPr>
            <a:t>Consider policy options to enhance physician fee-for-service reimbursement (avoid Medicare parity from being ceiling)</a:t>
          </a:r>
        </a:p>
      </dgm:t>
    </dgm:pt>
    <dgm:pt modelId="{1397F0D3-9D34-47B6-BB35-2B796B48F10A}" type="parTrans" cxnId="{F2A89A51-62CF-42D4-9673-AC22BCCEFD66}">
      <dgm:prSet/>
      <dgm:spPr/>
      <dgm:t>
        <a:bodyPr/>
        <a:lstStyle/>
        <a:p>
          <a:endParaRPr lang="en-US" sz="1800" b="1">
            <a:solidFill>
              <a:sysClr val="windowText" lastClr="000000"/>
            </a:solidFill>
          </a:endParaRPr>
        </a:p>
      </dgm:t>
    </dgm:pt>
    <dgm:pt modelId="{717BF459-6EFA-47CA-AFF1-CF87DA698A7E}" type="sibTrans" cxnId="{F2A89A51-62CF-42D4-9673-AC22BCCEFD66}">
      <dgm:prSet/>
      <dgm:spPr/>
      <dgm:t>
        <a:bodyPr/>
        <a:lstStyle/>
        <a:p>
          <a:endParaRPr lang="en-US" sz="1800" b="1">
            <a:solidFill>
              <a:sysClr val="windowText" lastClr="000000"/>
            </a:solidFill>
          </a:endParaRPr>
        </a:p>
      </dgm:t>
    </dgm:pt>
    <dgm:pt modelId="{59D8A140-F6CB-4B03-B132-7878B8AF8205}">
      <dgm:prSet custT="1"/>
      <dgm:spPr/>
      <dgm:t>
        <a:bodyPr/>
        <a:lstStyle/>
        <a:p>
          <a:r>
            <a:rPr lang="en-US" sz="1600" b="1" dirty="0">
              <a:solidFill>
                <a:sysClr val="windowText" lastClr="000000"/>
              </a:solidFill>
            </a:rPr>
            <a:t>Consider creative solutions for carriers with low membership counts to offer non-FFS programs</a:t>
          </a:r>
        </a:p>
      </dgm:t>
    </dgm:pt>
    <dgm:pt modelId="{A628A3E3-5ED9-42BF-B32F-46FC8CEE2AF1}" type="parTrans" cxnId="{093CA339-42CF-4828-940F-F8F63607F73D}">
      <dgm:prSet/>
      <dgm:spPr/>
      <dgm:t>
        <a:bodyPr/>
        <a:lstStyle/>
        <a:p>
          <a:endParaRPr lang="en-US" sz="1800" b="1">
            <a:solidFill>
              <a:sysClr val="windowText" lastClr="000000"/>
            </a:solidFill>
          </a:endParaRPr>
        </a:p>
      </dgm:t>
    </dgm:pt>
    <dgm:pt modelId="{35504AC9-B822-4B97-B4EE-59B318EA0387}" type="sibTrans" cxnId="{093CA339-42CF-4828-940F-F8F63607F73D}">
      <dgm:prSet/>
      <dgm:spPr/>
      <dgm:t>
        <a:bodyPr/>
        <a:lstStyle/>
        <a:p>
          <a:endParaRPr lang="en-US" sz="1800" b="1">
            <a:solidFill>
              <a:sysClr val="windowText" lastClr="000000"/>
            </a:solidFill>
          </a:endParaRPr>
        </a:p>
      </dgm:t>
    </dgm:pt>
    <dgm:pt modelId="{7CC13E30-191D-44E0-9234-A1AD422F65C4}">
      <dgm:prSet custT="1"/>
      <dgm:spPr/>
      <dgm:t>
        <a:bodyPr/>
        <a:lstStyle/>
        <a:p>
          <a:r>
            <a:rPr lang="en-US" sz="1600" b="1" dirty="0">
              <a:solidFill>
                <a:sysClr val="windowText" lastClr="000000"/>
              </a:solidFill>
            </a:rPr>
            <a:t>Consider</a:t>
          </a:r>
          <a:r>
            <a:rPr lang="en-US" sz="1600" b="1" dirty="0">
              <a:solidFill>
                <a:schemeClr val="tx1"/>
              </a:solidFill>
            </a:rPr>
            <a:t> opportunities </a:t>
          </a:r>
          <a:r>
            <a:rPr lang="en-US" sz="1600" b="1" dirty="0">
              <a:solidFill>
                <a:sysClr val="windowText" lastClr="000000"/>
              </a:solidFill>
            </a:rPr>
            <a:t>to provide certain care transformation activities in a more “centralized” manner (</a:t>
          </a:r>
          <a:r>
            <a:rPr lang="en-US" sz="1600" b="1" dirty="0">
              <a:solidFill>
                <a:schemeClr val="tx1"/>
              </a:solidFill>
            </a:rPr>
            <a:t>for</a:t>
          </a:r>
          <a:r>
            <a:rPr lang="en-US" sz="1600" b="1" dirty="0">
              <a:solidFill>
                <a:srgbClr val="FF0000"/>
              </a:solidFill>
            </a:rPr>
            <a:t> </a:t>
          </a:r>
          <a:r>
            <a:rPr lang="en-US" sz="1600" b="1" dirty="0">
              <a:solidFill>
                <a:sysClr val="windowText" lastClr="000000"/>
              </a:solidFill>
            </a:rPr>
            <a:t>smaller practices)</a:t>
          </a:r>
        </a:p>
      </dgm:t>
    </dgm:pt>
    <dgm:pt modelId="{C8CE10A1-B699-4442-8328-9B98B2E975CC}" type="parTrans" cxnId="{57FC7ED5-C289-4C94-A5B8-4CDF6D2FF320}">
      <dgm:prSet/>
      <dgm:spPr/>
      <dgm:t>
        <a:bodyPr/>
        <a:lstStyle/>
        <a:p>
          <a:endParaRPr lang="en-US" sz="1800" b="1">
            <a:solidFill>
              <a:sysClr val="windowText" lastClr="000000"/>
            </a:solidFill>
          </a:endParaRPr>
        </a:p>
      </dgm:t>
    </dgm:pt>
    <dgm:pt modelId="{B6E0D20C-4181-47DA-B335-0B0E1405A034}" type="sibTrans" cxnId="{57FC7ED5-C289-4C94-A5B8-4CDF6D2FF320}">
      <dgm:prSet/>
      <dgm:spPr/>
      <dgm:t>
        <a:bodyPr/>
        <a:lstStyle/>
        <a:p>
          <a:endParaRPr lang="en-US" sz="1800" b="1">
            <a:solidFill>
              <a:sysClr val="windowText" lastClr="000000"/>
            </a:solidFill>
          </a:endParaRPr>
        </a:p>
      </dgm:t>
    </dgm:pt>
    <dgm:pt modelId="{D80833E9-C547-435A-934E-55EDDC685421}" type="pres">
      <dgm:prSet presAssocID="{E1180742-9866-4E07-B9F1-FDBDD512A398}" presName="Name0" presStyleCnt="0">
        <dgm:presLayoutVars>
          <dgm:chMax val="7"/>
          <dgm:chPref val="7"/>
          <dgm:dir/>
        </dgm:presLayoutVars>
      </dgm:prSet>
      <dgm:spPr/>
    </dgm:pt>
    <dgm:pt modelId="{1BC05141-3BFF-4DDD-B251-6946531ED6F3}" type="pres">
      <dgm:prSet presAssocID="{E1180742-9866-4E07-B9F1-FDBDD512A398}" presName="Name1" presStyleCnt="0"/>
      <dgm:spPr/>
    </dgm:pt>
    <dgm:pt modelId="{9BE4352D-EF0E-4F0C-8EF0-0C980506A678}" type="pres">
      <dgm:prSet presAssocID="{E1180742-9866-4E07-B9F1-FDBDD512A398}" presName="cycle" presStyleCnt="0"/>
      <dgm:spPr/>
    </dgm:pt>
    <dgm:pt modelId="{4A9BB613-891F-40B1-8C6B-C8AA6B7E9C73}" type="pres">
      <dgm:prSet presAssocID="{E1180742-9866-4E07-B9F1-FDBDD512A398}" presName="srcNode" presStyleLbl="node1" presStyleIdx="0" presStyleCnt="5"/>
      <dgm:spPr/>
    </dgm:pt>
    <dgm:pt modelId="{59F9D2D5-3A56-4F03-A201-77E391098F2B}" type="pres">
      <dgm:prSet presAssocID="{E1180742-9866-4E07-B9F1-FDBDD512A398}" presName="conn" presStyleLbl="parChTrans1D2" presStyleIdx="0" presStyleCnt="1"/>
      <dgm:spPr/>
    </dgm:pt>
    <dgm:pt modelId="{83647C76-E2E7-4F47-BA25-6C6A67B881D6}" type="pres">
      <dgm:prSet presAssocID="{E1180742-9866-4E07-B9F1-FDBDD512A398}" presName="extraNode" presStyleLbl="node1" presStyleIdx="0" presStyleCnt="5"/>
      <dgm:spPr/>
    </dgm:pt>
    <dgm:pt modelId="{23C343FD-B404-44F8-9979-0EC2AEA757A1}" type="pres">
      <dgm:prSet presAssocID="{E1180742-9866-4E07-B9F1-FDBDD512A398}" presName="dstNode" presStyleLbl="node1" presStyleIdx="0" presStyleCnt="5"/>
      <dgm:spPr/>
    </dgm:pt>
    <dgm:pt modelId="{0C41F620-FE32-4B31-8719-8646CA42EF03}" type="pres">
      <dgm:prSet presAssocID="{C9F99391-5503-4893-A0F4-6CF8B4175479}" presName="text_1" presStyleLbl="node1" presStyleIdx="0" presStyleCnt="5">
        <dgm:presLayoutVars>
          <dgm:bulletEnabled val="1"/>
        </dgm:presLayoutVars>
      </dgm:prSet>
      <dgm:spPr/>
    </dgm:pt>
    <dgm:pt modelId="{55A08325-2225-472E-8CE0-E5351A8FF4F2}" type="pres">
      <dgm:prSet presAssocID="{C9F99391-5503-4893-A0F4-6CF8B4175479}" presName="accent_1" presStyleCnt="0"/>
      <dgm:spPr/>
    </dgm:pt>
    <dgm:pt modelId="{AE93F6CD-57E4-4C44-8DD9-EFC048A259F7}" type="pres">
      <dgm:prSet presAssocID="{C9F99391-5503-4893-A0F4-6CF8B4175479}" presName="accentRepeatNode" presStyleLbl="solidFgAcc1" presStyleIdx="0" presStyleCnt="5"/>
      <dgm:spPr/>
    </dgm:pt>
    <dgm:pt modelId="{B9BD963D-8721-45DC-834A-428BDE7CAE9E}" type="pres">
      <dgm:prSet presAssocID="{59D8A140-F6CB-4B03-B132-7878B8AF8205}" presName="text_2" presStyleLbl="node1" presStyleIdx="1" presStyleCnt="5" custLinFactNeighborX="-320" custLinFactNeighborY="-17795">
        <dgm:presLayoutVars>
          <dgm:bulletEnabled val="1"/>
        </dgm:presLayoutVars>
      </dgm:prSet>
      <dgm:spPr/>
    </dgm:pt>
    <dgm:pt modelId="{31075447-FF08-40E3-81F9-90563CCCADAA}" type="pres">
      <dgm:prSet presAssocID="{59D8A140-F6CB-4B03-B132-7878B8AF8205}" presName="accent_2" presStyleCnt="0"/>
      <dgm:spPr/>
    </dgm:pt>
    <dgm:pt modelId="{36E656D0-9407-440C-951D-D0C05C0C0E4C}" type="pres">
      <dgm:prSet presAssocID="{59D8A140-F6CB-4B03-B132-7878B8AF8205}" presName="accentRepeatNode" presStyleLbl="solidFgAcc1" presStyleIdx="1" presStyleCnt="5"/>
      <dgm:spPr/>
    </dgm:pt>
    <dgm:pt modelId="{80FC6CCD-3BAF-4422-9DB5-3AE064AFDDA5}" type="pres">
      <dgm:prSet presAssocID="{7CC13E30-191D-44E0-9234-A1AD422F65C4}" presName="text_3" presStyleLbl="node1" presStyleIdx="2" presStyleCnt="5" custScaleX="98656" custScaleY="169271" custLinFactNeighborX="-1563" custLinFactNeighborY="-15738">
        <dgm:presLayoutVars>
          <dgm:bulletEnabled val="1"/>
        </dgm:presLayoutVars>
      </dgm:prSet>
      <dgm:spPr/>
    </dgm:pt>
    <dgm:pt modelId="{6CDE7E30-E5DE-45EE-8CD9-075C9BD1B9FE}" type="pres">
      <dgm:prSet presAssocID="{7CC13E30-191D-44E0-9234-A1AD422F65C4}" presName="accent_3" presStyleCnt="0"/>
      <dgm:spPr/>
    </dgm:pt>
    <dgm:pt modelId="{2E2724D9-6C76-4947-84D8-343397D39E28}" type="pres">
      <dgm:prSet presAssocID="{7CC13E30-191D-44E0-9234-A1AD422F65C4}" presName="accentRepeatNode" presStyleLbl="solidFgAcc1" presStyleIdx="2" presStyleCnt="5"/>
      <dgm:spPr/>
    </dgm:pt>
    <dgm:pt modelId="{37C626EF-970F-4CBA-8E75-8C1BAD2F5262}" type="pres">
      <dgm:prSet presAssocID="{0CA8010E-37D2-4B11-BEB5-FE419F0DCF55}" presName="text_4" presStyleLbl="node1" presStyleIdx="3" presStyleCnt="5" custScaleY="148095" custLinFactNeighborX="1020" custLinFactNeighborY="12594">
        <dgm:presLayoutVars>
          <dgm:bulletEnabled val="1"/>
        </dgm:presLayoutVars>
      </dgm:prSet>
      <dgm:spPr/>
    </dgm:pt>
    <dgm:pt modelId="{CF5D5A2F-FA3E-4BBE-9F0E-210CFE272D0E}" type="pres">
      <dgm:prSet presAssocID="{0CA8010E-37D2-4B11-BEB5-FE419F0DCF55}" presName="accent_4" presStyleCnt="0"/>
      <dgm:spPr/>
    </dgm:pt>
    <dgm:pt modelId="{D4673E6C-0109-4890-BA6D-B2A5F5E9F983}" type="pres">
      <dgm:prSet presAssocID="{0CA8010E-37D2-4B11-BEB5-FE419F0DCF55}" presName="accentRepeatNode" presStyleLbl="solidFgAcc1" presStyleIdx="3" presStyleCnt="5"/>
      <dgm:spPr/>
    </dgm:pt>
    <dgm:pt modelId="{70A6B55E-BFE9-436C-867E-379627BACD75}" type="pres">
      <dgm:prSet presAssocID="{B5FDD6D4-F454-4E25-889E-03BE7EFFE9A7}" presName="text_5" presStyleLbl="node1" presStyleIdx="4" presStyleCnt="5">
        <dgm:presLayoutVars>
          <dgm:bulletEnabled val="1"/>
        </dgm:presLayoutVars>
      </dgm:prSet>
      <dgm:spPr/>
    </dgm:pt>
    <dgm:pt modelId="{484D895B-1491-4BD2-81B5-1EED91FEE066}" type="pres">
      <dgm:prSet presAssocID="{B5FDD6D4-F454-4E25-889E-03BE7EFFE9A7}" presName="accent_5" presStyleCnt="0"/>
      <dgm:spPr/>
    </dgm:pt>
    <dgm:pt modelId="{E42284A5-682C-4750-BEFE-07C8A6CE6F13}" type="pres">
      <dgm:prSet presAssocID="{B5FDD6D4-F454-4E25-889E-03BE7EFFE9A7}" presName="accentRepeatNode" presStyleLbl="solidFgAcc1" presStyleIdx="4" presStyleCnt="5"/>
      <dgm:spPr/>
    </dgm:pt>
  </dgm:ptLst>
  <dgm:cxnLst>
    <dgm:cxn modelId="{AE238620-36DD-4C61-818D-EDFD72C3BF71}" type="presOf" srcId="{0CA8010E-37D2-4B11-BEB5-FE419F0DCF55}" destId="{37C626EF-970F-4CBA-8E75-8C1BAD2F5262}" srcOrd="0" destOrd="0" presId="urn:microsoft.com/office/officeart/2008/layout/VerticalCurvedList"/>
    <dgm:cxn modelId="{0A00E723-24CA-429D-BDC5-287F40FD050F}" srcId="{E1180742-9866-4E07-B9F1-FDBDD512A398}" destId="{C9F99391-5503-4893-A0F4-6CF8B4175479}" srcOrd="0" destOrd="0" parTransId="{CEA9480F-0B0B-42C6-A4BC-2C845EEB348E}" sibTransId="{AB106F8B-FAF7-492F-9064-B7444D795B2A}"/>
    <dgm:cxn modelId="{093CA339-42CF-4828-940F-F8F63607F73D}" srcId="{E1180742-9866-4E07-B9F1-FDBDD512A398}" destId="{59D8A140-F6CB-4B03-B132-7878B8AF8205}" srcOrd="1" destOrd="0" parTransId="{A628A3E3-5ED9-42BF-B32F-46FC8CEE2AF1}" sibTransId="{35504AC9-B822-4B97-B4EE-59B318EA0387}"/>
    <dgm:cxn modelId="{6938D65D-8DC1-4138-88B9-6DAB0C20D08D}" type="presOf" srcId="{C9F99391-5503-4893-A0F4-6CF8B4175479}" destId="{0C41F620-FE32-4B31-8719-8646CA42EF03}" srcOrd="0" destOrd="0" presId="urn:microsoft.com/office/officeart/2008/layout/VerticalCurvedList"/>
    <dgm:cxn modelId="{8744CC4D-DD54-4838-8516-DF3324ADFF00}" type="presOf" srcId="{7CC13E30-191D-44E0-9234-A1AD422F65C4}" destId="{80FC6CCD-3BAF-4422-9DB5-3AE064AFDDA5}" srcOrd="0" destOrd="0" presId="urn:microsoft.com/office/officeart/2008/layout/VerticalCurvedList"/>
    <dgm:cxn modelId="{F2A89A51-62CF-42D4-9673-AC22BCCEFD66}" srcId="{E1180742-9866-4E07-B9F1-FDBDD512A398}" destId="{B5FDD6D4-F454-4E25-889E-03BE7EFFE9A7}" srcOrd="4" destOrd="0" parTransId="{1397F0D3-9D34-47B6-BB35-2B796B48F10A}" sibTransId="{717BF459-6EFA-47CA-AFF1-CF87DA698A7E}"/>
    <dgm:cxn modelId="{7D42A772-CDB4-475A-9964-D28DE92CE9E8}" type="presOf" srcId="{E1180742-9866-4E07-B9F1-FDBDD512A398}" destId="{D80833E9-C547-435A-934E-55EDDC685421}" srcOrd="0" destOrd="0" presId="urn:microsoft.com/office/officeart/2008/layout/VerticalCurvedList"/>
    <dgm:cxn modelId="{10AE6490-4B63-4366-90F3-1012C1A24375}" type="presOf" srcId="{AB106F8B-FAF7-492F-9064-B7444D795B2A}" destId="{59F9D2D5-3A56-4F03-A201-77E391098F2B}" srcOrd="0" destOrd="0" presId="urn:microsoft.com/office/officeart/2008/layout/VerticalCurvedList"/>
    <dgm:cxn modelId="{4814DC90-D148-4114-A059-63674777312C}" type="presOf" srcId="{B5FDD6D4-F454-4E25-889E-03BE7EFFE9A7}" destId="{70A6B55E-BFE9-436C-867E-379627BACD75}" srcOrd="0" destOrd="0" presId="urn:microsoft.com/office/officeart/2008/layout/VerticalCurvedList"/>
    <dgm:cxn modelId="{7CA2B0B8-E3A7-4221-90DD-41228F28D330}" srcId="{E1180742-9866-4E07-B9F1-FDBDD512A398}" destId="{0CA8010E-37D2-4B11-BEB5-FE419F0DCF55}" srcOrd="3" destOrd="0" parTransId="{5CA5BC49-0B04-45C7-A180-233FEBE0B989}" sibTransId="{EE5DB645-FD90-43BC-8704-D2E2E63FA736}"/>
    <dgm:cxn modelId="{57FC7ED5-C289-4C94-A5B8-4CDF6D2FF320}" srcId="{E1180742-9866-4E07-B9F1-FDBDD512A398}" destId="{7CC13E30-191D-44E0-9234-A1AD422F65C4}" srcOrd="2" destOrd="0" parTransId="{C8CE10A1-B699-4442-8328-9B98B2E975CC}" sibTransId="{B6E0D20C-4181-47DA-B335-0B0E1405A034}"/>
    <dgm:cxn modelId="{3276EFE8-2C08-466C-965A-9FC4E940DBE8}" type="presOf" srcId="{59D8A140-F6CB-4B03-B132-7878B8AF8205}" destId="{B9BD963D-8721-45DC-834A-428BDE7CAE9E}" srcOrd="0" destOrd="0" presId="urn:microsoft.com/office/officeart/2008/layout/VerticalCurvedList"/>
    <dgm:cxn modelId="{9F8BFFEB-86CE-4F63-AD63-8CEC1542778F}" type="presParOf" srcId="{D80833E9-C547-435A-934E-55EDDC685421}" destId="{1BC05141-3BFF-4DDD-B251-6946531ED6F3}" srcOrd="0" destOrd="0" presId="urn:microsoft.com/office/officeart/2008/layout/VerticalCurvedList"/>
    <dgm:cxn modelId="{A3C59B22-7C09-4037-A706-165242C4DAA4}" type="presParOf" srcId="{1BC05141-3BFF-4DDD-B251-6946531ED6F3}" destId="{9BE4352D-EF0E-4F0C-8EF0-0C980506A678}" srcOrd="0" destOrd="0" presId="urn:microsoft.com/office/officeart/2008/layout/VerticalCurvedList"/>
    <dgm:cxn modelId="{199C1E23-8C47-4990-85FE-3FA752BCC13C}" type="presParOf" srcId="{9BE4352D-EF0E-4F0C-8EF0-0C980506A678}" destId="{4A9BB613-891F-40B1-8C6B-C8AA6B7E9C73}" srcOrd="0" destOrd="0" presId="urn:microsoft.com/office/officeart/2008/layout/VerticalCurvedList"/>
    <dgm:cxn modelId="{1BA2F510-2F57-4791-9732-C4B4502D3E7C}" type="presParOf" srcId="{9BE4352D-EF0E-4F0C-8EF0-0C980506A678}" destId="{59F9D2D5-3A56-4F03-A201-77E391098F2B}" srcOrd="1" destOrd="0" presId="urn:microsoft.com/office/officeart/2008/layout/VerticalCurvedList"/>
    <dgm:cxn modelId="{B27592E4-37F8-4BDC-8BBC-F2646E1B26D0}" type="presParOf" srcId="{9BE4352D-EF0E-4F0C-8EF0-0C980506A678}" destId="{83647C76-E2E7-4F47-BA25-6C6A67B881D6}" srcOrd="2" destOrd="0" presId="urn:microsoft.com/office/officeart/2008/layout/VerticalCurvedList"/>
    <dgm:cxn modelId="{B3E5BC91-A70C-4C74-BB42-D24834878F49}" type="presParOf" srcId="{9BE4352D-EF0E-4F0C-8EF0-0C980506A678}" destId="{23C343FD-B404-44F8-9979-0EC2AEA757A1}" srcOrd="3" destOrd="0" presId="urn:microsoft.com/office/officeart/2008/layout/VerticalCurvedList"/>
    <dgm:cxn modelId="{66E821E6-00C1-4042-975F-9B80B55CA6BA}" type="presParOf" srcId="{1BC05141-3BFF-4DDD-B251-6946531ED6F3}" destId="{0C41F620-FE32-4B31-8719-8646CA42EF03}" srcOrd="1" destOrd="0" presId="urn:microsoft.com/office/officeart/2008/layout/VerticalCurvedList"/>
    <dgm:cxn modelId="{05C5CF6B-A0EF-48CB-938F-7A46DD583C83}" type="presParOf" srcId="{1BC05141-3BFF-4DDD-B251-6946531ED6F3}" destId="{55A08325-2225-472E-8CE0-E5351A8FF4F2}" srcOrd="2" destOrd="0" presId="urn:microsoft.com/office/officeart/2008/layout/VerticalCurvedList"/>
    <dgm:cxn modelId="{A880B28E-DC83-41EF-A0D6-852F910A4880}" type="presParOf" srcId="{55A08325-2225-472E-8CE0-E5351A8FF4F2}" destId="{AE93F6CD-57E4-4C44-8DD9-EFC048A259F7}" srcOrd="0" destOrd="0" presId="urn:microsoft.com/office/officeart/2008/layout/VerticalCurvedList"/>
    <dgm:cxn modelId="{9C71921A-7944-4DE0-B0F6-C2BE61A57414}" type="presParOf" srcId="{1BC05141-3BFF-4DDD-B251-6946531ED6F3}" destId="{B9BD963D-8721-45DC-834A-428BDE7CAE9E}" srcOrd="3" destOrd="0" presId="urn:microsoft.com/office/officeart/2008/layout/VerticalCurvedList"/>
    <dgm:cxn modelId="{D4BC039C-4D13-401F-9718-2B7630E641B1}" type="presParOf" srcId="{1BC05141-3BFF-4DDD-B251-6946531ED6F3}" destId="{31075447-FF08-40E3-81F9-90563CCCADAA}" srcOrd="4" destOrd="0" presId="urn:microsoft.com/office/officeart/2008/layout/VerticalCurvedList"/>
    <dgm:cxn modelId="{FE2CD1C6-1691-4B83-AAD0-53EA071B60F5}" type="presParOf" srcId="{31075447-FF08-40E3-81F9-90563CCCADAA}" destId="{36E656D0-9407-440C-951D-D0C05C0C0E4C}" srcOrd="0" destOrd="0" presId="urn:microsoft.com/office/officeart/2008/layout/VerticalCurvedList"/>
    <dgm:cxn modelId="{DDCE086A-8D17-4922-B2C1-1B203362D77B}" type="presParOf" srcId="{1BC05141-3BFF-4DDD-B251-6946531ED6F3}" destId="{80FC6CCD-3BAF-4422-9DB5-3AE064AFDDA5}" srcOrd="5" destOrd="0" presId="urn:microsoft.com/office/officeart/2008/layout/VerticalCurvedList"/>
    <dgm:cxn modelId="{D00E3C42-379E-4101-9BCD-D995DDFCD7D7}" type="presParOf" srcId="{1BC05141-3BFF-4DDD-B251-6946531ED6F3}" destId="{6CDE7E30-E5DE-45EE-8CD9-075C9BD1B9FE}" srcOrd="6" destOrd="0" presId="urn:microsoft.com/office/officeart/2008/layout/VerticalCurvedList"/>
    <dgm:cxn modelId="{3C97721E-5E89-47A9-87C3-287D2C387524}" type="presParOf" srcId="{6CDE7E30-E5DE-45EE-8CD9-075C9BD1B9FE}" destId="{2E2724D9-6C76-4947-84D8-343397D39E28}" srcOrd="0" destOrd="0" presId="urn:microsoft.com/office/officeart/2008/layout/VerticalCurvedList"/>
    <dgm:cxn modelId="{E1DC6318-BD70-4782-98EF-B5672F15B489}" type="presParOf" srcId="{1BC05141-3BFF-4DDD-B251-6946531ED6F3}" destId="{37C626EF-970F-4CBA-8E75-8C1BAD2F5262}" srcOrd="7" destOrd="0" presId="urn:microsoft.com/office/officeart/2008/layout/VerticalCurvedList"/>
    <dgm:cxn modelId="{9777A1BF-FFF3-4765-8FFB-F4F412EA9ABE}" type="presParOf" srcId="{1BC05141-3BFF-4DDD-B251-6946531ED6F3}" destId="{CF5D5A2F-FA3E-4BBE-9F0E-210CFE272D0E}" srcOrd="8" destOrd="0" presId="urn:microsoft.com/office/officeart/2008/layout/VerticalCurvedList"/>
    <dgm:cxn modelId="{3CF16B9B-2022-45C3-8BE4-3BC24CB5FB6A}" type="presParOf" srcId="{CF5D5A2F-FA3E-4BBE-9F0E-210CFE272D0E}" destId="{D4673E6C-0109-4890-BA6D-B2A5F5E9F983}" srcOrd="0" destOrd="0" presId="urn:microsoft.com/office/officeart/2008/layout/VerticalCurvedList"/>
    <dgm:cxn modelId="{F062B454-A519-4751-AF28-83D19A54A04A}" type="presParOf" srcId="{1BC05141-3BFF-4DDD-B251-6946531ED6F3}" destId="{70A6B55E-BFE9-436C-867E-379627BACD75}" srcOrd="9" destOrd="0" presId="urn:microsoft.com/office/officeart/2008/layout/VerticalCurvedList"/>
    <dgm:cxn modelId="{A32DA5DB-1313-46BC-85F5-5FD3B95FBB24}" type="presParOf" srcId="{1BC05141-3BFF-4DDD-B251-6946531ED6F3}" destId="{484D895B-1491-4BD2-81B5-1EED91FEE066}" srcOrd="10" destOrd="0" presId="urn:microsoft.com/office/officeart/2008/layout/VerticalCurvedList"/>
    <dgm:cxn modelId="{A155FA89-9690-4E18-BC51-B3CF22038E1A}" type="presParOf" srcId="{484D895B-1491-4BD2-81B5-1EED91FEE066}" destId="{E42284A5-682C-4750-BEFE-07C8A6CE6F13}"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8FCA10-94DC-445A-8A0E-D65EB55EF792}">
      <dsp:nvSpPr>
        <dsp:cNvPr id="0" name=""/>
        <dsp:cNvSpPr/>
      </dsp:nvSpPr>
      <dsp:spPr>
        <a:xfrm>
          <a:off x="490366" y="0"/>
          <a:ext cx="5557487" cy="4064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BF9FCC-8D6F-439C-8C7B-C8CCF9A87959}">
      <dsp:nvSpPr>
        <dsp:cNvPr id="0" name=""/>
        <dsp:cNvSpPr/>
      </dsp:nvSpPr>
      <dsp:spPr>
        <a:xfrm>
          <a:off x="104" y="1011407"/>
          <a:ext cx="1835380" cy="20411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FULLY-INSURED PORTION TOO SMALL TO DRIVE CHANGE ALONE</a:t>
          </a:r>
        </a:p>
      </dsp:txBody>
      <dsp:txXfrm>
        <a:off x="89700" y="1101003"/>
        <a:ext cx="1656188" cy="1861992"/>
      </dsp:txXfrm>
    </dsp:sp>
    <dsp:sp modelId="{B024BA36-DAE8-4905-B315-964691C43562}">
      <dsp:nvSpPr>
        <dsp:cNvPr id="0" name=""/>
        <dsp:cNvSpPr/>
      </dsp:nvSpPr>
      <dsp:spPr>
        <a:xfrm>
          <a:off x="2046509" y="1031955"/>
          <a:ext cx="1973902" cy="20000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SELF-INSURED MAY LACK ACCESS TO “ALIGNED VALUE-BASED” CARE</a:t>
          </a:r>
        </a:p>
      </dsp:txBody>
      <dsp:txXfrm>
        <a:off x="2142867" y="1128313"/>
        <a:ext cx="1781186" cy="1807373"/>
      </dsp:txXfrm>
    </dsp:sp>
    <dsp:sp modelId="{28A43DE5-81F5-441B-B281-C16D9B9C0605}">
      <dsp:nvSpPr>
        <dsp:cNvPr id="0" name=""/>
        <dsp:cNvSpPr/>
      </dsp:nvSpPr>
      <dsp:spPr>
        <a:xfrm>
          <a:off x="4231435" y="1144975"/>
          <a:ext cx="2306680" cy="17740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SEPARATE HOSPITAL/PHYSICIAN FEES FOR SELF AND FULLY INSURED UNDER CONSIDERATION </a:t>
          </a:r>
        </a:p>
      </dsp:txBody>
      <dsp:txXfrm>
        <a:off x="4318037" y="1231577"/>
        <a:ext cx="2133476" cy="16008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9D2D5-3A56-4F03-A201-77E391098F2B}">
      <dsp:nvSpPr>
        <dsp:cNvPr id="0" name=""/>
        <dsp:cNvSpPr/>
      </dsp:nvSpPr>
      <dsp:spPr>
        <a:xfrm>
          <a:off x="-4564079" y="-699808"/>
          <a:ext cx="5436873" cy="5436873"/>
        </a:xfrm>
        <a:prstGeom prst="blockArc">
          <a:avLst>
            <a:gd name="adj1" fmla="val 18900000"/>
            <a:gd name="adj2" fmla="val 2700000"/>
            <a:gd name="adj3" fmla="val 397"/>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41F620-FE32-4B31-8719-8646CA42EF03}">
      <dsp:nvSpPr>
        <dsp:cNvPr id="0" name=""/>
        <dsp:cNvSpPr/>
      </dsp:nvSpPr>
      <dsp:spPr>
        <a:xfrm>
          <a:off x="382067" y="252247"/>
          <a:ext cx="5730380" cy="50481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700"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ysClr val="windowText" lastClr="000000"/>
              </a:solidFill>
            </a:rPr>
            <a:t>Consider ways to include additional payer types and funding mechanism (e.g., Medicaid, self-funded)</a:t>
          </a:r>
        </a:p>
      </dsp:txBody>
      <dsp:txXfrm>
        <a:off x="382067" y="252247"/>
        <a:ext cx="5730380" cy="504818"/>
      </dsp:txXfrm>
    </dsp:sp>
    <dsp:sp modelId="{AE93F6CD-57E4-4C44-8DD9-EFC048A259F7}">
      <dsp:nvSpPr>
        <dsp:cNvPr id="0" name=""/>
        <dsp:cNvSpPr/>
      </dsp:nvSpPr>
      <dsp:spPr>
        <a:xfrm>
          <a:off x="66555" y="189145"/>
          <a:ext cx="631023" cy="631023"/>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BD963D-8721-45DC-834A-428BDE7CAE9E}">
      <dsp:nvSpPr>
        <dsp:cNvPr id="0" name=""/>
        <dsp:cNvSpPr/>
      </dsp:nvSpPr>
      <dsp:spPr>
        <a:xfrm>
          <a:off x="726625" y="919401"/>
          <a:ext cx="5368642" cy="504818"/>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700"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ysClr val="windowText" lastClr="000000"/>
              </a:solidFill>
            </a:rPr>
            <a:t>Consider creative solutions for carriers with low membership counts to offer non-FFS programs</a:t>
          </a:r>
        </a:p>
      </dsp:txBody>
      <dsp:txXfrm>
        <a:off x="726625" y="919401"/>
        <a:ext cx="5368642" cy="504818"/>
      </dsp:txXfrm>
    </dsp:sp>
    <dsp:sp modelId="{36E656D0-9407-440C-951D-D0C05C0C0E4C}">
      <dsp:nvSpPr>
        <dsp:cNvPr id="0" name=""/>
        <dsp:cNvSpPr/>
      </dsp:nvSpPr>
      <dsp:spPr>
        <a:xfrm>
          <a:off x="428293" y="946131"/>
          <a:ext cx="631023" cy="631023"/>
        </a:xfrm>
        <a:prstGeom prst="ellipse">
          <a:avLst/>
        </a:prstGeom>
        <a:solidFill>
          <a:schemeClr val="lt1">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FC6CCD-3BAF-4422-9DB5-3AE064AFDDA5}">
      <dsp:nvSpPr>
        <dsp:cNvPr id="0" name=""/>
        <dsp:cNvSpPr/>
      </dsp:nvSpPr>
      <dsp:spPr>
        <a:xfrm>
          <a:off x="807984" y="1511924"/>
          <a:ext cx="5186955" cy="854511"/>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700"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ysClr val="windowText" lastClr="000000"/>
              </a:solidFill>
            </a:rPr>
            <a:t>Consider</a:t>
          </a:r>
          <a:r>
            <a:rPr lang="en-US" sz="1600" b="1" kern="1200" dirty="0">
              <a:solidFill>
                <a:schemeClr val="tx1"/>
              </a:solidFill>
            </a:rPr>
            <a:t> opportunities </a:t>
          </a:r>
          <a:r>
            <a:rPr lang="en-US" sz="1600" b="1" kern="1200" dirty="0">
              <a:solidFill>
                <a:sysClr val="windowText" lastClr="000000"/>
              </a:solidFill>
            </a:rPr>
            <a:t>to provide certain care transformation activities in a more “centralized” manner (</a:t>
          </a:r>
          <a:r>
            <a:rPr lang="en-US" sz="1600" b="1" kern="1200" dirty="0">
              <a:solidFill>
                <a:schemeClr val="tx1"/>
              </a:solidFill>
            </a:rPr>
            <a:t>for</a:t>
          </a:r>
          <a:r>
            <a:rPr lang="en-US" sz="1600" b="1" kern="1200" dirty="0">
              <a:solidFill>
                <a:srgbClr val="FF0000"/>
              </a:solidFill>
            </a:rPr>
            <a:t> </a:t>
          </a:r>
          <a:r>
            <a:rPr lang="en-US" sz="1600" b="1" kern="1200" dirty="0">
              <a:solidFill>
                <a:sysClr val="windowText" lastClr="000000"/>
              </a:solidFill>
            </a:rPr>
            <a:t>smaller practices)</a:t>
          </a:r>
        </a:p>
      </dsp:txBody>
      <dsp:txXfrm>
        <a:off x="807984" y="1511924"/>
        <a:ext cx="5186955" cy="854511"/>
      </dsp:txXfrm>
    </dsp:sp>
    <dsp:sp modelId="{2E2724D9-6C76-4947-84D8-343397D39E28}">
      <dsp:nvSpPr>
        <dsp:cNvPr id="0" name=""/>
        <dsp:cNvSpPr/>
      </dsp:nvSpPr>
      <dsp:spPr>
        <a:xfrm>
          <a:off x="539318" y="1703116"/>
          <a:ext cx="631023" cy="631023"/>
        </a:xfrm>
        <a:prstGeom prst="ellipse">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C626EF-970F-4CBA-8E75-8C1BAD2F5262}">
      <dsp:nvSpPr>
        <dsp:cNvPr id="0" name=""/>
        <dsp:cNvSpPr/>
      </dsp:nvSpPr>
      <dsp:spPr>
        <a:xfrm>
          <a:off x="798565" y="2465385"/>
          <a:ext cx="5368642" cy="747611"/>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700"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ysClr val="windowText" lastClr="000000"/>
              </a:solidFill>
            </a:rPr>
            <a:t>Consider expanding OVBHCD’s ability to require financial amounts within categories of Non-FFS activities or how investment is spread across providers </a:t>
          </a:r>
        </a:p>
      </dsp:txBody>
      <dsp:txXfrm>
        <a:off x="798565" y="2465385"/>
        <a:ext cx="5368642" cy="747611"/>
      </dsp:txXfrm>
    </dsp:sp>
    <dsp:sp modelId="{D4673E6C-0109-4890-BA6D-B2A5F5E9F983}">
      <dsp:nvSpPr>
        <dsp:cNvPr id="0" name=""/>
        <dsp:cNvSpPr/>
      </dsp:nvSpPr>
      <dsp:spPr>
        <a:xfrm>
          <a:off x="428293" y="2460102"/>
          <a:ext cx="631023" cy="631023"/>
        </a:xfrm>
        <a:prstGeom prst="ellipse">
          <a:avLst/>
        </a:prstGeom>
        <a:solidFill>
          <a:schemeClr val="lt1">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A6B55E-BFE9-436C-867E-379627BACD75}">
      <dsp:nvSpPr>
        <dsp:cNvPr id="0" name=""/>
        <dsp:cNvSpPr/>
      </dsp:nvSpPr>
      <dsp:spPr>
        <a:xfrm>
          <a:off x="382067" y="3280190"/>
          <a:ext cx="5730380" cy="504818"/>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700"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ysClr val="windowText" lastClr="000000"/>
              </a:solidFill>
            </a:rPr>
            <a:t>Consider policy options to enhance physician fee-for-service reimbursement (avoid Medicare parity from being ceiling)</a:t>
          </a:r>
        </a:p>
      </dsp:txBody>
      <dsp:txXfrm>
        <a:off x="382067" y="3280190"/>
        <a:ext cx="5730380" cy="504818"/>
      </dsp:txXfrm>
    </dsp:sp>
    <dsp:sp modelId="{E42284A5-682C-4750-BEFE-07C8A6CE6F13}">
      <dsp:nvSpPr>
        <dsp:cNvPr id="0" name=""/>
        <dsp:cNvSpPr/>
      </dsp:nvSpPr>
      <dsp:spPr>
        <a:xfrm>
          <a:off x="66555" y="3217088"/>
          <a:ext cx="631023" cy="631023"/>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48E1279-D211-4773-B53F-0110068D0E5B}" type="datetimeFigureOut">
              <a:rPr lang="en-US" smtClean="0"/>
              <a:t>3/13/2023</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r>
              <a:rPr lang="en-US" dirty="0"/>
              <a:t>© 2015 Freedman HealthCare, LLC</a:t>
            </a: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CDC9359-AE99-4C9C-997A-C04F29580913}" type="slidenum">
              <a:rPr lang="en-US" smtClean="0"/>
              <a:t>‹#›</a:t>
            </a:fld>
            <a:endParaRPr lang="en-US" dirty="0"/>
          </a:p>
        </p:txBody>
      </p:sp>
    </p:spTree>
    <p:extLst>
      <p:ext uri="{BB962C8B-B14F-4D97-AF65-F5344CB8AC3E}">
        <p14:creationId xmlns:p14="http://schemas.microsoft.com/office/powerpoint/2010/main" val="320138178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A602128-AAFC-4824-8AFA-1C404296AB0B}" type="datetimeFigureOut">
              <a:rPr lang="en-US" smtClean="0"/>
              <a:t>3/13/2023</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dirty="0"/>
              <a:t>© 2015 Freedman HealthCare, LLC</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69252B7-F259-4049-BC17-CADDE7C6546C}" type="slidenum">
              <a:rPr lang="en-US" smtClean="0"/>
              <a:t>‹#›</a:t>
            </a:fld>
            <a:endParaRPr lang="en-US" dirty="0"/>
          </a:p>
        </p:txBody>
      </p:sp>
    </p:spTree>
    <p:extLst>
      <p:ext uri="{BB962C8B-B14F-4D97-AF65-F5344CB8AC3E}">
        <p14:creationId xmlns:p14="http://schemas.microsoft.com/office/powerpoint/2010/main" val="154820314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45607-2074-452D-9B36-35932BA76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844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45607-2074-452D-9B36-35932BA76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360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445607-2074-452D-9B36-35932BA76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13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latin typeface="Tw Cen MT" panose="020B0602020104020603" pitchFamily="34" charset="0"/>
              </a:rPr>
              <a:t>This definition reflects key societal</a:t>
            </a:r>
            <a:r>
              <a:rPr lang="en-US" sz="1200" baseline="0" dirty="0">
                <a:latin typeface="Tw Cen MT" panose="020B0602020104020603" pitchFamily="34" charset="0"/>
              </a:rPr>
              <a:t> and sector shifts from 1996 to now:</a:t>
            </a:r>
            <a:endParaRPr lang="en-US" sz="1200" dirty="0">
              <a:latin typeface="Tw Cen MT" panose="020B0602020104020603" pitchFamily="34" charset="0"/>
            </a:endParaRPr>
          </a:p>
          <a:p>
            <a:pPr marL="171450" indent="-171450">
              <a:buFont typeface="Arial" panose="020B0604020202020204" pitchFamily="34" charset="0"/>
              <a:buChar char="•"/>
            </a:pPr>
            <a:r>
              <a:rPr lang="en-US" sz="1200" dirty="0">
                <a:latin typeface="Tw Cen MT" panose="020B0602020104020603" pitchFamily="34" charset="0"/>
              </a:rPr>
              <a:t>shift from provision of services to integrated, whole-person health</a:t>
            </a:r>
          </a:p>
          <a:p>
            <a:pPr marL="171450" indent="-171450">
              <a:buFont typeface="Arial" panose="020B0604020202020204" pitchFamily="34" charset="0"/>
              <a:buChar char="•"/>
            </a:pPr>
            <a:r>
              <a:rPr lang="en-US" sz="1200" dirty="0">
                <a:latin typeface="Tw Cen MT" panose="020B0602020104020603" pitchFamily="34" charset="0"/>
              </a:rPr>
              <a:t>foundational, sustained relationships at the core</a:t>
            </a:r>
          </a:p>
          <a:p>
            <a:pPr marL="171450" indent="-171450">
              <a:buFont typeface="Arial" panose="020B0604020202020204" pitchFamily="34" charset="0"/>
              <a:buChar char="•"/>
            </a:pPr>
            <a:r>
              <a:rPr lang="en-US" sz="1200" dirty="0">
                <a:latin typeface="Tw Cen MT" panose="020B0602020104020603" pitchFamily="34" charset="0"/>
              </a:rPr>
              <a:t>importance of communities and their roles in the provision of high-quality primary care</a:t>
            </a:r>
          </a:p>
          <a:p>
            <a:pPr marL="171450" indent="-171450">
              <a:buFont typeface="Arial" panose="020B0604020202020204" pitchFamily="34" charset="0"/>
              <a:buChar char="•"/>
            </a:pPr>
            <a:r>
              <a:rPr lang="en-US" sz="1200" dirty="0">
                <a:latin typeface="Tw Cen MT" panose="020B0602020104020603" pitchFamily="34" charset="0"/>
              </a:rPr>
              <a:t>need for primary care to be equitable</a:t>
            </a:r>
          </a:p>
          <a:p>
            <a:pPr marL="171450" indent="-171450">
              <a:buFont typeface="Arial" panose="020B0604020202020204" pitchFamily="34" charset="0"/>
              <a:buChar char="•"/>
            </a:pPr>
            <a:r>
              <a:rPr lang="en-US" sz="1200" dirty="0" err="1">
                <a:latin typeface="Tw Cen MT" panose="020B0602020104020603" pitchFamily="34" charset="0"/>
              </a:rPr>
              <a:t>interprofessional</a:t>
            </a:r>
            <a:r>
              <a:rPr lang="en-US" sz="1200" dirty="0">
                <a:latin typeface="Tw Cen MT" panose="020B0602020104020603" pitchFamily="34" charset="0"/>
              </a:rPr>
              <a:t> care teams that deliver primary care</a:t>
            </a:r>
          </a:p>
          <a:p>
            <a:pPr marL="171450" indent="-171450">
              <a:buFont typeface="Arial" panose="020B0604020202020204" pitchFamily="34" charset="0"/>
              <a:buChar char="•"/>
            </a:pPr>
            <a:r>
              <a:rPr lang="en-US" sz="1200" dirty="0">
                <a:latin typeface="Tw Cen MT" panose="020B0602020104020603" pitchFamily="34" charset="0"/>
              </a:rPr>
              <a:t>diversity of settings and modalities used to deliver primary care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44ADC1-BC10-9F44-BF98-A50AD96B784C}" type="slidenum">
              <a:rPr kumimoji="0" lang="en-US" alt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19319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committee’s recommended actions</a:t>
            </a:r>
            <a:r>
              <a:rPr lang="en-US" baseline="0" dirty="0"/>
              <a:t> that make up its implementation plan seek to achieve 5 major objectives to achieve high-quality primary care. </a:t>
            </a:r>
          </a:p>
          <a:p>
            <a:endParaRPr lang="en-US" baseline="0" dirty="0"/>
          </a:p>
          <a:p>
            <a:pPr lvl="0"/>
            <a:r>
              <a:rPr lang="en-US" sz="1200" b="1" kern="1200" dirty="0">
                <a:solidFill>
                  <a:schemeClr val="tx1"/>
                </a:solidFill>
                <a:effectLst/>
                <a:latin typeface="Times New Roman" pitchFamily="18" charset="0"/>
                <a:ea typeface="Geneva" charset="0"/>
                <a:cs typeface="Geneva" charset="0"/>
              </a:rPr>
              <a:t>Pay for primary care teams to care for people, not doctors to deliver services.</a:t>
            </a:r>
            <a:endParaRPr lang="en-US" sz="1200" kern="1200" dirty="0">
              <a:solidFill>
                <a:schemeClr val="tx1"/>
              </a:solidFill>
              <a:effectLst/>
              <a:latin typeface="Times New Roman" pitchFamily="18" charset="0"/>
              <a:ea typeface="Geneva" charset="0"/>
              <a:cs typeface="Geneva" charset="0"/>
            </a:endParaRPr>
          </a:p>
          <a:p>
            <a:pPr lvl="1"/>
            <a:r>
              <a:rPr lang="en-US" sz="1200" kern="1200" dirty="0">
                <a:solidFill>
                  <a:schemeClr val="tx1"/>
                </a:solidFill>
                <a:effectLst/>
                <a:latin typeface="Times New Roman" pitchFamily="18" charset="0"/>
                <a:ea typeface="Geneva" charset="0"/>
                <a:cs typeface="+mn-cs"/>
              </a:rPr>
              <a:t>The nation gets what it pays for, and payment reform that supports and encourages high-quality primary care, rather than actively discouraging it, is fundamental to the committee’s vision of high-quality primary care.</a:t>
            </a:r>
          </a:p>
          <a:p>
            <a:pPr lvl="0"/>
            <a:r>
              <a:rPr lang="en-US" sz="1200" b="1" kern="1200" dirty="0">
                <a:solidFill>
                  <a:schemeClr val="tx1"/>
                </a:solidFill>
                <a:effectLst/>
                <a:latin typeface="Times New Roman" pitchFamily="18" charset="0"/>
                <a:ea typeface="Geneva" charset="0"/>
                <a:cs typeface="Geneva" charset="0"/>
              </a:rPr>
              <a:t>Ensure that high-quality primary care is available to every individual and family in every community.</a:t>
            </a:r>
            <a:endParaRPr lang="en-US" sz="1200" kern="1200" dirty="0">
              <a:solidFill>
                <a:schemeClr val="tx1"/>
              </a:solidFill>
              <a:effectLst/>
              <a:latin typeface="Times New Roman" pitchFamily="18" charset="0"/>
              <a:ea typeface="Geneva" charset="0"/>
              <a:cs typeface="Geneva" charset="0"/>
            </a:endParaRPr>
          </a:p>
          <a:p>
            <a:pPr lvl="1"/>
            <a:r>
              <a:rPr lang="en-US" sz="1200" kern="1200" dirty="0">
                <a:solidFill>
                  <a:schemeClr val="tx1"/>
                </a:solidFill>
                <a:effectLst/>
                <a:latin typeface="Times New Roman" pitchFamily="18" charset="0"/>
                <a:ea typeface="Geneva" charset="0"/>
                <a:cs typeface="+mn-cs"/>
              </a:rPr>
              <a:t>Everyone in the country should have easy access to high-quality primary care that is person-centered, relationship-oriented, and responsive to the needs of its community.</a:t>
            </a:r>
          </a:p>
          <a:p>
            <a:pPr lvl="0"/>
            <a:r>
              <a:rPr lang="en-US" sz="1200" b="1" kern="1200" dirty="0">
                <a:solidFill>
                  <a:schemeClr val="tx1"/>
                </a:solidFill>
                <a:effectLst/>
                <a:latin typeface="Times New Roman" pitchFamily="18" charset="0"/>
                <a:ea typeface="Geneva" charset="0"/>
                <a:cs typeface="Geneva" charset="0"/>
              </a:rPr>
              <a:t>Train primary care teams where people live and work.</a:t>
            </a:r>
            <a:endParaRPr lang="en-US" sz="1200" kern="1200" dirty="0">
              <a:solidFill>
                <a:schemeClr val="tx1"/>
              </a:solidFill>
              <a:effectLst/>
              <a:latin typeface="Times New Roman" pitchFamily="18" charset="0"/>
              <a:ea typeface="Geneva" charset="0"/>
              <a:cs typeface="Geneva" charset="0"/>
            </a:endParaRPr>
          </a:p>
          <a:p>
            <a:pPr lvl="1"/>
            <a:r>
              <a:rPr lang="en-US" sz="1200" kern="1200" dirty="0">
                <a:solidFill>
                  <a:schemeClr val="tx1"/>
                </a:solidFill>
                <a:effectLst/>
                <a:latin typeface="Times New Roman" pitchFamily="18" charset="0"/>
                <a:ea typeface="Geneva" charset="0"/>
                <a:cs typeface="+mn-cs"/>
              </a:rPr>
              <a:t>When primary care training is </a:t>
            </a:r>
            <a:r>
              <a:rPr lang="en-US" sz="1200" kern="1200" dirty="0" err="1">
                <a:solidFill>
                  <a:schemeClr val="tx1"/>
                </a:solidFill>
                <a:effectLst/>
                <a:latin typeface="Times New Roman" pitchFamily="18" charset="0"/>
                <a:ea typeface="Geneva" charset="0"/>
                <a:cs typeface="+mn-cs"/>
              </a:rPr>
              <a:t>interprofessional</a:t>
            </a:r>
            <a:r>
              <a:rPr lang="en-US" sz="1200" kern="1200" dirty="0">
                <a:solidFill>
                  <a:schemeClr val="tx1"/>
                </a:solidFill>
                <a:effectLst/>
                <a:latin typeface="Times New Roman" pitchFamily="18" charset="0"/>
                <a:ea typeface="Geneva" charset="0"/>
                <a:cs typeface="+mn-cs"/>
              </a:rPr>
              <a:t> and located in community settings, it is more effective at developing the skills that will keep people connected and healthy.</a:t>
            </a:r>
          </a:p>
          <a:p>
            <a:pPr lvl="0"/>
            <a:r>
              <a:rPr lang="en-US" sz="1200" b="1" kern="1200" dirty="0">
                <a:solidFill>
                  <a:schemeClr val="tx1"/>
                </a:solidFill>
                <a:effectLst/>
                <a:latin typeface="Times New Roman" pitchFamily="18" charset="0"/>
                <a:ea typeface="Geneva" charset="0"/>
                <a:cs typeface="Geneva" charset="0"/>
              </a:rPr>
              <a:t>Design information technology that serves the patient, family, and </a:t>
            </a:r>
            <a:r>
              <a:rPr lang="en-US" sz="1200" b="1" kern="1200" dirty="0" err="1">
                <a:solidFill>
                  <a:schemeClr val="tx1"/>
                </a:solidFill>
                <a:effectLst/>
                <a:latin typeface="Times New Roman" pitchFamily="18" charset="0"/>
                <a:ea typeface="Geneva" charset="0"/>
                <a:cs typeface="Geneva" charset="0"/>
              </a:rPr>
              <a:t>interprofessional</a:t>
            </a:r>
            <a:r>
              <a:rPr lang="en-US" sz="1200" b="1" kern="1200" dirty="0">
                <a:solidFill>
                  <a:schemeClr val="tx1"/>
                </a:solidFill>
                <a:effectLst/>
                <a:latin typeface="Times New Roman" pitchFamily="18" charset="0"/>
                <a:ea typeface="Geneva" charset="0"/>
                <a:cs typeface="Geneva" charset="0"/>
              </a:rPr>
              <a:t> care team.</a:t>
            </a:r>
            <a:endParaRPr lang="en-US" sz="1200" kern="1200" dirty="0">
              <a:solidFill>
                <a:schemeClr val="tx1"/>
              </a:solidFill>
              <a:effectLst/>
              <a:latin typeface="Times New Roman" pitchFamily="18" charset="0"/>
              <a:ea typeface="Geneva" charset="0"/>
              <a:cs typeface="Geneva" charset="0"/>
            </a:endParaRPr>
          </a:p>
          <a:p>
            <a:pPr lvl="1"/>
            <a:r>
              <a:rPr lang="en-US" sz="1200" kern="1200" dirty="0">
                <a:solidFill>
                  <a:schemeClr val="tx1"/>
                </a:solidFill>
                <a:effectLst/>
                <a:latin typeface="Times New Roman" pitchFamily="18" charset="0"/>
                <a:ea typeface="Geneva" charset="0"/>
                <a:cs typeface="+mn-cs"/>
              </a:rPr>
              <a:t>New health information technology standards should prioritize and facilitate integrated care that is person-centered, supports relationships, and is responsive to the needs of its community.</a:t>
            </a:r>
          </a:p>
          <a:p>
            <a:pPr lvl="0"/>
            <a:r>
              <a:rPr lang="en-US" sz="1200" b="1" kern="1200" dirty="0">
                <a:solidFill>
                  <a:schemeClr val="tx1"/>
                </a:solidFill>
                <a:effectLst/>
                <a:latin typeface="Times New Roman" pitchFamily="18" charset="0"/>
                <a:ea typeface="Geneva" charset="0"/>
                <a:cs typeface="Geneva" charset="0"/>
              </a:rPr>
              <a:t>Ensure that high-quality primary care is implemented in the United States.</a:t>
            </a:r>
            <a:endParaRPr lang="en-US" sz="1200" kern="1200" dirty="0">
              <a:solidFill>
                <a:schemeClr val="tx1"/>
              </a:solidFill>
              <a:effectLst/>
              <a:latin typeface="Times New Roman" pitchFamily="18" charset="0"/>
              <a:ea typeface="Geneva" charset="0"/>
              <a:cs typeface="Geneva" charset="0"/>
            </a:endParaRPr>
          </a:p>
          <a:p>
            <a:pPr lvl="1"/>
            <a:r>
              <a:rPr lang="en-US" sz="1200" kern="1200" dirty="0">
                <a:solidFill>
                  <a:schemeClr val="tx1"/>
                </a:solidFill>
                <a:effectLst/>
                <a:latin typeface="Times New Roman" pitchFamily="18" charset="0"/>
                <a:ea typeface="Geneva" charset="0"/>
                <a:cs typeface="+mn-cs"/>
              </a:rPr>
              <a:t>Implementing high-quality primary care requires clear and meaningful measures of whole-person care, ongoing research, and leadership in the federal government to assure federal policies support its development.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44ADC1-BC10-9F44-BF98-A50AD96B784C}" type="slidenum">
              <a:rPr kumimoji="0" lang="en-US" alt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51898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dirty="0">
                <a:latin typeface="Times New Roman" panose="02020603050405020304" pitchFamily="18" charset="0"/>
              </a:rPr>
              <a:t>NOTE THAT THE TEXT ON THE SLIDES ARE ABBREVIATED VERSIONS OF THE COMMITTEE’S RECOMMENDED ACTIONS. </a:t>
            </a:r>
          </a:p>
          <a:p>
            <a:endParaRPr lang="en-US" sz="1200" b="1" i="0" u="none" strike="noStrike" baseline="0" dirty="0">
              <a:latin typeface="Times New Roman" panose="02020603050405020304" pitchFamily="18" charset="0"/>
            </a:endParaRPr>
          </a:p>
          <a:p>
            <a:r>
              <a:rPr lang="en-US" sz="1200" b="1" i="0" u="none" strike="noStrike" baseline="0" dirty="0">
                <a:latin typeface="Times New Roman" panose="02020603050405020304" pitchFamily="18" charset="0"/>
              </a:rPr>
              <a:t>Action 1.1: </a:t>
            </a:r>
            <a:r>
              <a:rPr lang="en-US" sz="1200" kern="1200" dirty="0">
                <a:solidFill>
                  <a:schemeClr val="tx1"/>
                </a:solidFill>
                <a:effectLst/>
                <a:latin typeface="Times New Roman" pitchFamily="18" charset="0"/>
                <a:ea typeface="Geneva" charset="0"/>
                <a:cs typeface="Geneva" charset="0"/>
              </a:rPr>
              <a:t>Payers—Medicaid, Medicare, commercial insurers, and self-insured employers—should evaluate and disseminate payment models based on the ability of those models to promote the delivery of high-quality primary care, as defined by the committee, and not on their ability to achieve short-term cost savings.</a:t>
            </a:r>
          </a:p>
          <a:p>
            <a:r>
              <a:rPr lang="en-US" sz="1200" b="1" i="0" u="none" strike="noStrike" baseline="0" dirty="0">
                <a:latin typeface="Times New Roman" panose="02020603050405020304" pitchFamily="18" charset="0"/>
              </a:rPr>
              <a:t>Action 1.2: </a:t>
            </a:r>
            <a:r>
              <a:rPr lang="en-US" sz="1200" b="0" i="0" u="none" strike="noStrike" baseline="0" dirty="0">
                <a:latin typeface="Times New Roman" panose="02020603050405020304" pitchFamily="18" charset="0"/>
              </a:rPr>
              <a:t>Payers</a:t>
            </a:r>
            <a:r>
              <a:rPr lang="en-US" sz="1200" b="0" i="0" u="none" strike="noStrike" kern="1200" baseline="0" dirty="0">
                <a:solidFill>
                  <a:schemeClr val="tx1"/>
                </a:solidFill>
                <a:latin typeface="Times New Roman" pitchFamily="18" charset="0"/>
                <a:ea typeface="Geneva" charset="0"/>
                <a:cs typeface="Geneva" charset="0"/>
              </a:rPr>
              <a:t>—</a:t>
            </a:r>
            <a:r>
              <a:rPr lang="en-US" sz="1200" b="0" i="0" u="none" strike="noStrike" baseline="0" dirty="0">
                <a:latin typeface="Times New Roman" panose="02020603050405020304" pitchFamily="18" charset="0"/>
              </a:rPr>
              <a:t>Medicaid, Medicare, commercial insurers, and self-insured employers</a:t>
            </a:r>
            <a:r>
              <a:rPr lang="en-US" sz="1200" b="0" i="0" u="none" strike="noStrike" kern="1200" baseline="0" dirty="0">
                <a:solidFill>
                  <a:schemeClr val="tx1"/>
                </a:solidFill>
                <a:latin typeface="Times New Roman" pitchFamily="18" charset="0"/>
                <a:ea typeface="Geneva" charset="0"/>
                <a:cs typeface="Geneva" charset="0"/>
              </a:rPr>
              <a:t>—</a:t>
            </a:r>
            <a:r>
              <a:rPr lang="en-US" sz="1200" b="0" i="0" u="none" strike="noStrike" baseline="0" dirty="0">
                <a:latin typeface="Times New Roman" panose="02020603050405020304" pitchFamily="18" charset="0"/>
              </a:rPr>
              <a:t>using a FFS model payment model for primary care should shift primary care payment toward hybrid (part FFS, part capitated) reimbursement models, making them the default method for paying for primary care teams over time. For risk-bearing contracts with population-based health and cost accountabilities, such as those with accountable care organizations, payers should assure that sufficient resources and incentives flow to primary care. Hybrid reimbursement models should:</a:t>
            </a:r>
          </a:p>
          <a:p>
            <a:pPr marL="228600" indent="-228600">
              <a:buFont typeface="+mj-lt"/>
              <a:buAutoNum type="alphaLcPeriod"/>
            </a:pPr>
            <a:r>
              <a:rPr lang="en-US" sz="1200" b="0" i="0" u="none" strike="noStrike" baseline="0" dirty="0">
                <a:latin typeface="Times New Roman" panose="02020603050405020304" pitchFamily="18" charset="0"/>
              </a:rPr>
              <a:t>pay prospectively for </a:t>
            </a:r>
            <a:r>
              <a:rPr lang="en-US" sz="1200" b="0" i="0" u="none" strike="noStrike" baseline="0" dirty="0" err="1">
                <a:latin typeface="Times New Roman" panose="02020603050405020304" pitchFamily="18" charset="0"/>
              </a:rPr>
              <a:t>interprofessional</a:t>
            </a:r>
            <a:r>
              <a:rPr lang="en-US" sz="1200" b="0" i="0" u="none" strike="noStrike" baseline="0" dirty="0">
                <a:latin typeface="Times New Roman" panose="02020603050405020304" pitchFamily="18" charset="0"/>
              </a:rPr>
              <a:t>, integrated, team-based care, including incentives for incorporating non-clinician team members and for partnerships with community-based organizations</a:t>
            </a:r>
          </a:p>
          <a:p>
            <a:pPr marL="228600" indent="-228600">
              <a:buFont typeface="+mj-lt"/>
              <a:buAutoNum type="alphaLcPeriod"/>
            </a:pPr>
            <a:r>
              <a:rPr lang="en-US" sz="1200" b="0" i="0" u="none" strike="noStrike" baseline="0" dirty="0">
                <a:latin typeface="Times New Roman" panose="02020603050405020304" pitchFamily="18" charset="0"/>
              </a:rPr>
              <a:t>be risk-adjusted for medical and social complexity</a:t>
            </a:r>
          </a:p>
          <a:p>
            <a:pPr marL="228600" indent="-228600">
              <a:buFont typeface="+mj-lt"/>
              <a:buAutoNum type="alphaLcPeriod"/>
            </a:pPr>
            <a:r>
              <a:rPr lang="en-US" sz="1200" b="0" i="0" u="none" strike="noStrike" baseline="0" dirty="0">
                <a:latin typeface="Times New Roman" panose="02020603050405020304" pitchFamily="18" charset="0"/>
              </a:rPr>
              <a:t>allow for investment in team development, practice transformation, and the infrastructure to design, use and maintain necessary digital health technology</a:t>
            </a:r>
          </a:p>
          <a:p>
            <a:pPr marL="228600" indent="-228600">
              <a:buFont typeface="+mj-lt"/>
              <a:buAutoNum type="alphaLcPeriod"/>
            </a:pPr>
            <a:r>
              <a:rPr lang="en-US" sz="1200" b="0" i="0" u="none" strike="noStrike" baseline="0" dirty="0">
                <a:latin typeface="Times New Roman" panose="02020603050405020304" pitchFamily="18" charset="0"/>
              </a:rPr>
              <a:t>align with incentives for measuring and improving outcomes for attributed populations.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44ADC1-BC10-9F44-BF98-A50AD96B784C}" type="slidenum">
              <a:rPr kumimoji="0" lang="en-US" alt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90986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dirty="0">
                <a:latin typeface="Times New Roman" panose="02020603050405020304" pitchFamily="18" charset="0"/>
              </a:rPr>
              <a:t>Action 1.3</a:t>
            </a:r>
            <a:r>
              <a:rPr lang="en-US" sz="1200" b="0" i="0" u="none" strike="noStrike" baseline="0" dirty="0">
                <a:latin typeface="Times New Roman" panose="02020603050405020304" pitchFamily="18" charset="0"/>
              </a:rPr>
              <a:t>: The Centers for Medicare and Medicaid Services (CMS) should increase the overall portion of spending going to primary care by:</a:t>
            </a:r>
          </a:p>
          <a:p>
            <a:pPr marL="228600" indent="-228600">
              <a:buFont typeface="+mj-lt"/>
              <a:buAutoNum type="alphaLcPeriod"/>
            </a:pPr>
            <a:r>
              <a:rPr lang="en-US" sz="1200" b="0" i="0" u="none" strike="noStrike" baseline="0" dirty="0">
                <a:latin typeface="Times New Roman" panose="02020603050405020304" pitchFamily="18" charset="0"/>
              </a:rPr>
              <a:t>accelerating efforts to improve the accuracy of the Medicare physician fee schedule by developing better data collection and valuation tools to identify overpriced services with the goal of increasing payment rates for primary care evaluation and management services by 50 percent and reducing other service rates to maintain budget neutrality.</a:t>
            </a:r>
          </a:p>
          <a:p>
            <a:pPr marL="228600" indent="-228600">
              <a:buFont typeface="+mj-lt"/>
              <a:buAutoNum type="alphaLcPeriod"/>
            </a:pPr>
            <a:r>
              <a:rPr lang="en-US" sz="1200" b="0" i="0" u="none" strike="noStrike" baseline="0" dirty="0">
                <a:latin typeface="Times New Roman" panose="02020603050405020304" pitchFamily="18" charset="0"/>
              </a:rPr>
              <a:t>restoring the Relative Value Scale Update Committee to the advisory nature as originally intended by developing and relying on additional independent expert panels and evidence derived directly from practices.</a:t>
            </a:r>
          </a:p>
          <a:p>
            <a:r>
              <a:rPr lang="en-US" sz="1200" b="1" i="0" u="none" strike="noStrike" baseline="0" dirty="0">
                <a:latin typeface="Times New Roman" panose="02020603050405020304" pitchFamily="18" charset="0"/>
              </a:rPr>
              <a:t>Action 1.4: </a:t>
            </a:r>
            <a:r>
              <a:rPr lang="en-US" sz="1200" b="0" i="0" u="none" strike="noStrike" baseline="0" dirty="0">
                <a:latin typeface="Times New Roman" panose="02020603050405020304" pitchFamily="18" charset="0"/>
              </a:rPr>
              <a:t>States should implement primary care payment reform by</a:t>
            </a:r>
          </a:p>
          <a:p>
            <a:pPr marL="228600" indent="-228600">
              <a:buFont typeface="+mj-lt"/>
              <a:buAutoNum type="alphaLcPeriod"/>
            </a:pPr>
            <a:r>
              <a:rPr lang="en-US" sz="1200" b="0" i="0" u="none" strike="noStrike" baseline="0" dirty="0">
                <a:latin typeface="Times New Roman" panose="02020603050405020304" pitchFamily="18" charset="0"/>
              </a:rPr>
              <a:t>using their authority to facilitate multi-payer collaboration on primary care payment and fee schedules and,</a:t>
            </a:r>
          </a:p>
          <a:p>
            <a:pPr marL="228600" indent="-228600">
              <a:buFont typeface="+mj-lt"/>
              <a:buAutoNum type="alphaLcPeriod"/>
            </a:pPr>
            <a:r>
              <a:rPr lang="en-US" sz="1200" b="0" i="0" u="none" strike="noStrike" baseline="0" dirty="0">
                <a:latin typeface="Times New Roman" panose="02020603050405020304" pitchFamily="18" charset="0"/>
              </a:rPr>
              <a:t>measuring and increasing the overall portion of health care spending in their state going to primary care.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44ADC1-BC10-9F44-BF98-A50AD96B784C}" type="slidenum">
              <a:rPr kumimoji="0" lang="en-US" alt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87402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committee’s recommended actions</a:t>
            </a:r>
            <a:r>
              <a:rPr lang="en-US" baseline="0" dirty="0"/>
              <a:t> that make up its implementation plan seek to achieve 5 major objectives to achieve high-quality primary care. </a:t>
            </a:r>
          </a:p>
          <a:p>
            <a:endParaRPr lang="en-US" baseline="0" dirty="0"/>
          </a:p>
          <a:p>
            <a:pPr lvl="0"/>
            <a:r>
              <a:rPr lang="en-US" sz="1200" b="1" kern="1200" dirty="0">
                <a:solidFill>
                  <a:schemeClr val="tx1"/>
                </a:solidFill>
                <a:effectLst/>
                <a:latin typeface="Times New Roman" pitchFamily="18" charset="0"/>
                <a:ea typeface="Geneva" charset="0"/>
                <a:cs typeface="Geneva" charset="0"/>
              </a:rPr>
              <a:t>Pay for primary care teams to care for people, not doctors to deliver services.</a:t>
            </a:r>
            <a:endParaRPr lang="en-US" sz="1200" kern="1200" dirty="0">
              <a:solidFill>
                <a:schemeClr val="tx1"/>
              </a:solidFill>
              <a:effectLst/>
              <a:latin typeface="Times New Roman" pitchFamily="18" charset="0"/>
              <a:ea typeface="Geneva" charset="0"/>
              <a:cs typeface="Geneva" charset="0"/>
            </a:endParaRPr>
          </a:p>
          <a:p>
            <a:pPr lvl="1"/>
            <a:r>
              <a:rPr lang="en-US" sz="1200" kern="1200" dirty="0">
                <a:solidFill>
                  <a:schemeClr val="tx1"/>
                </a:solidFill>
                <a:effectLst/>
                <a:latin typeface="Times New Roman" pitchFamily="18" charset="0"/>
                <a:ea typeface="Geneva" charset="0"/>
                <a:cs typeface="+mn-cs"/>
              </a:rPr>
              <a:t>The nation gets what it pays for, and payment reform that supports and encourages high-quality primary care, rather than actively discouraging it, is fundamental to the committee’s vision of high-quality primary care.</a:t>
            </a:r>
          </a:p>
          <a:p>
            <a:pPr lvl="0"/>
            <a:r>
              <a:rPr lang="en-US" sz="1200" b="1" kern="1200" dirty="0">
                <a:solidFill>
                  <a:schemeClr val="tx1"/>
                </a:solidFill>
                <a:effectLst/>
                <a:latin typeface="Times New Roman" pitchFamily="18" charset="0"/>
                <a:ea typeface="Geneva" charset="0"/>
                <a:cs typeface="Geneva" charset="0"/>
              </a:rPr>
              <a:t>Ensure that high-quality primary care is available to every individual and family in every community.</a:t>
            </a:r>
            <a:endParaRPr lang="en-US" sz="1200" kern="1200" dirty="0">
              <a:solidFill>
                <a:schemeClr val="tx1"/>
              </a:solidFill>
              <a:effectLst/>
              <a:latin typeface="Times New Roman" pitchFamily="18" charset="0"/>
              <a:ea typeface="Geneva" charset="0"/>
              <a:cs typeface="Geneva" charset="0"/>
            </a:endParaRPr>
          </a:p>
          <a:p>
            <a:pPr lvl="1"/>
            <a:r>
              <a:rPr lang="en-US" sz="1200" kern="1200" dirty="0">
                <a:solidFill>
                  <a:schemeClr val="tx1"/>
                </a:solidFill>
                <a:effectLst/>
                <a:latin typeface="Times New Roman" pitchFamily="18" charset="0"/>
                <a:ea typeface="Geneva" charset="0"/>
                <a:cs typeface="+mn-cs"/>
              </a:rPr>
              <a:t>Everyone in the country should have easy access to high-quality primary care that is person-centered, relationship-oriented, and responsive to the needs of its community.</a:t>
            </a:r>
          </a:p>
          <a:p>
            <a:pPr lvl="0"/>
            <a:r>
              <a:rPr lang="en-US" sz="1200" b="1" kern="1200" dirty="0">
                <a:solidFill>
                  <a:schemeClr val="tx1"/>
                </a:solidFill>
                <a:effectLst/>
                <a:latin typeface="Times New Roman" pitchFamily="18" charset="0"/>
                <a:ea typeface="Geneva" charset="0"/>
                <a:cs typeface="Geneva" charset="0"/>
              </a:rPr>
              <a:t>Train primary care teams where people live and work.</a:t>
            </a:r>
            <a:endParaRPr lang="en-US" sz="1200" kern="1200" dirty="0">
              <a:solidFill>
                <a:schemeClr val="tx1"/>
              </a:solidFill>
              <a:effectLst/>
              <a:latin typeface="Times New Roman" pitchFamily="18" charset="0"/>
              <a:ea typeface="Geneva" charset="0"/>
              <a:cs typeface="Geneva" charset="0"/>
            </a:endParaRPr>
          </a:p>
          <a:p>
            <a:pPr lvl="1"/>
            <a:r>
              <a:rPr lang="en-US" sz="1200" kern="1200" dirty="0">
                <a:solidFill>
                  <a:schemeClr val="tx1"/>
                </a:solidFill>
                <a:effectLst/>
                <a:latin typeface="Times New Roman" pitchFamily="18" charset="0"/>
                <a:ea typeface="Geneva" charset="0"/>
                <a:cs typeface="+mn-cs"/>
              </a:rPr>
              <a:t>When primary care training is </a:t>
            </a:r>
            <a:r>
              <a:rPr lang="en-US" sz="1200" kern="1200" dirty="0" err="1">
                <a:solidFill>
                  <a:schemeClr val="tx1"/>
                </a:solidFill>
                <a:effectLst/>
                <a:latin typeface="Times New Roman" pitchFamily="18" charset="0"/>
                <a:ea typeface="Geneva" charset="0"/>
                <a:cs typeface="+mn-cs"/>
              </a:rPr>
              <a:t>interprofessional</a:t>
            </a:r>
            <a:r>
              <a:rPr lang="en-US" sz="1200" kern="1200" dirty="0">
                <a:solidFill>
                  <a:schemeClr val="tx1"/>
                </a:solidFill>
                <a:effectLst/>
                <a:latin typeface="Times New Roman" pitchFamily="18" charset="0"/>
                <a:ea typeface="Geneva" charset="0"/>
                <a:cs typeface="+mn-cs"/>
              </a:rPr>
              <a:t> and located in community settings, it is more effective at developing the skills that will keep people connected and healthy.</a:t>
            </a:r>
          </a:p>
          <a:p>
            <a:pPr lvl="0"/>
            <a:r>
              <a:rPr lang="en-US" sz="1200" b="1" kern="1200" dirty="0">
                <a:solidFill>
                  <a:schemeClr val="tx1"/>
                </a:solidFill>
                <a:effectLst/>
                <a:latin typeface="Times New Roman" pitchFamily="18" charset="0"/>
                <a:ea typeface="Geneva" charset="0"/>
                <a:cs typeface="Geneva" charset="0"/>
              </a:rPr>
              <a:t>Design information technology that serves the patient, family, and </a:t>
            </a:r>
            <a:r>
              <a:rPr lang="en-US" sz="1200" b="1" kern="1200" dirty="0" err="1">
                <a:solidFill>
                  <a:schemeClr val="tx1"/>
                </a:solidFill>
                <a:effectLst/>
                <a:latin typeface="Times New Roman" pitchFamily="18" charset="0"/>
                <a:ea typeface="Geneva" charset="0"/>
                <a:cs typeface="Geneva" charset="0"/>
              </a:rPr>
              <a:t>interprofessional</a:t>
            </a:r>
            <a:r>
              <a:rPr lang="en-US" sz="1200" b="1" kern="1200" dirty="0">
                <a:solidFill>
                  <a:schemeClr val="tx1"/>
                </a:solidFill>
                <a:effectLst/>
                <a:latin typeface="Times New Roman" pitchFamily="18" charset="0"/>
                <a:ea typeface="Geneva" charset="0"/>
                <a:cs typeface="Geneva" charset="0"/>
              </a:rPr>
              <a:t> care team.</a:t>
            </a:r>
            <a:endParaRPr lang="en-US" sz="1200" kern="1200" dirty="0">
              <a:solidFill>
                <a:schemeClr val="tx1"/>
              </a:solidFill>
              <a:effectLst/>
              <a:latin typeface="Times New Roman" pitchFamily="18" charset="0"/>
              <a:ea typeface="Geneva" charset="0"/>
              <a:cs typeface="Geneva" charset="0"/>
            </a:endParaRPr>
          </a:p>
          <a:p>
            <a:pPr lvl="1"/>
            <a:r>
              <a:rPr lang="en-US" sz="1200" kern="1200" dirty="0">
                <a:solidFill>
                  <a:schemeClr val="tx1"/>
                </a:solidFill>
                <a:effectLst/>
                <a:latin typeface="Times New Roman" pitchFamily="18" charset="0"/>
                <a:ea typeface="Geneva" charset="0"/>
                <a:cs typeface="+mn-cs"/>
              </a:rPr>
              <a:t>New health information technology standards should prioritize and facilitate integrated care that is person-centered, supports relationships, and is responsive to the needs of its community.</a:t>
            </a:r>
          </a:p>
          <a:p>
            <a:pPr lvl="0"/>
            <a:r>
              <a:rPr lang="en-US" sz="1200" b="1" kern="1200" dirty="0">
                <a:solidFill>
                  <a:schemeClr val="tx1"/>
                </a:solidFill>
                <a:effectLst/>
                <a:latin typeface="Times New Roman" pitchFamily="18" charset="0"/>
                <a:ea typeface="Geneva" charset="0"/>
                <a:cs typeface="Geneva" charset="0"/>
              </a:rPr>
              <a:t>Ensure that high-quality primary care is implemented in the United States.</a:t>
            </a:r>
            <a:endParaRPr lang="en-US" sz="1200" kern="1200" dirty="0">
              <a:solidFill>
                <a:schemeClr val="tx1"/>
              </a:solidFill>
              <a:effectLst/>
              <a:latin typeface="Times New Roman" pitchFamily="18" charset="0"/>
              <a:ea typeface="Geneva" charset="0"/>
              <a:cs typeface="Geneva" charset="0"/>
            </a:endParaRPr>
          </a:p>
          <a:p>
            <a:pPr lvl="1"/>
            <a:r>
              <a:rPr lang="en-US" sz="1200" kern="1200" dirty="0">
                <a:solidFill>
                  <a:schemeClr val="tx1"/>
                </a:solidFill>
                <a:effectLst/>
                <a:latin typeface="Times New Roman" pitchFamily="18" charset="0"/>
                <a:ea typeface="Geneva" charset="0"/>
                <a:cs typeface="+mn-cs"/>
              </a:rPr>
              <a:t>Implementing high-quality primary care requires clear and meaningful measures of whole-person care, ongoing research, and leadership in the federal government to assure federal policies support its development.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44ADC1-BC10-9F44-BF98-A50AD96B784C}" type="slidenum">
              <a:rPr kumimoji="0" lang="en-US" alt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0544121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21DEEE8D-914B-4C0D-816D-91BD4E3976DB}" type="datetime1">
              <a:rPr lang="en-US" smtClean="0"/>
              <a:t>3/13/2023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D3FF57B-5F25-B54A-A918-FB50C2689073}" type="slidenum">
              <a:rPr lang="en-US" smtClean="0"/>
              <a:pPr/>
              <a:t>‹#›</a:t>
            </a:fld>
            <a:endParaRPr lang="en-US" dirty="0"/>
          </a:p>
        </p:txBody>
      </p:sp>
      <p:pic>
        <p:nvPicPr>
          <p:cNvPr id="8" name="Picture 7"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7557484" y="990600"/>
            <a:ext cx="1013460" cy="1036320"/>
          </a:xfrm>
          <a:prstGeom prst="rect">
            <a:avLst/>
          </a:prstGeom>
          <a:noFill/>
          <a:ln>
            <a:noFill/>
          </a:ln>
        </p:spPr>
      </p:pic>
    </p:spTree>
    <p:extLst>
      <p:ext uri="{BB962C8B-B14F-4D97-AF65-F5344CB8AC3E}">
        <p14:creationId xmlns:p14="http://schemas.microsoft.com/office/powerpoint/2010/main" val="2841264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23D48-3853-769B-E139-E8528BB4B7A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4DCDD9D-BBA7-75E3-169C-1C707755F7F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D2C37C7-81FC-9EBD-0EB1-D4A89CB0F447}"/>
              </a:ext>
            </a:extLst>
          </p:cNvPr>
          <p:cNvSpPr>
            <a:spLocks noGrp="1"/>
          </p:cNvSpPr>
          <p:nvPr>
            <p:ph type="dt" sz="half" idx="10"/>
          </p:nvPr>
        </p:nvSpPr>
        <p:spPr/>
        <p:txBody>
          <a:bodyPr/>
          <a:lstStyle/>
          <a:p>
            <a:fld id="{E8D94A73-A693-4322-A2CC-7F0D5E9367F3}" type="datetimeFigureOut">
              <a:rPr lang="en-US" smtClean="0"/>
              <a:t>3/13/2023</a:t>
            </a:fld>
            <a:endParaRPr lang="en-US" dirty="0"/>
          </a:p>
        </p:txBody>
      </p:sp>
      <p:sp>
        <p:nvSpPr>
          <p:cNvPr id="5" name="Footer Placeholder 4">
            <a:extLst>
              <a:ext uri="{FF2B5EF4-FFF2-40B4-BE49-F238E27FC236}">
                <a16:creationId xmlns:a16="http://schemas.microsoft.com/office/drawing/2014/main" id="{2BBD9A76-07F4-97BD-AAC9-24D5425AA1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1BA588-D3D3-B5AC-B217-D114B047CE17}"/>
              </a:ext>
            </a:extLst>
          </p:cNvPr>
          <p:cNvSpPr>
            <a:spLocks noGrp="1"/>
          </p:cNvSpPr>
          <p:nvPr>
            <p:ph type="sldNum" sz="quarter" idx="12"/>
          </p:nvPr>
        </p:nvSpPr>
        <p:spPr/>
        <p:txBody>
          <a:bodyPr/>
          <a:lstStyle/>
          <a:p>
            <a:fld id="{2122CDA9-D98F-409E-8248-E88BE15D695A}" type="slidenum">
              <a:rPr lang="en-US" smtClean="0"/>
              <a:t>‹#›</a:t>
            </a:fld>
            <a:endParaRPr lang="en-US" dirty="0"/>
          </a:p>
        </p:txBody>
      </p:sp>
    </p:spTree>
    <p:extLst>
      <p:ext uri="{BB962C8B-B14F-4D97-AF65-F5344CB8AC3E}">
        <p14:creationId xmlns:p14="http://schemas.microsoft.com/office/powerpoint/2010/main" val="1813778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06C7B-4050-3984-2CCF-B3C6EB4EF9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9B4FBF-947A-3D39-E751-12695EED8D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798C50-F2BD-251A-C025-D0D177CB3C75}"/>
              </a:ext>
            </a:extLst>
          </p:cNvPr>
          <p:cNvSpPr>
            <a:spLocks noGrp="1"/>
          </p:cNvSpPr>
          <p:nvPr>
            <p:ph type="dt" sz="half" idx="10"/>
          </p:nvPr>
        </p:nvSpPr>
        <p:spPr/>
        <p:txBody>
          <a:bodyPr/>
          <a:lstStyle/>
          <a:p>
            <a:fld id="{E8D94A73-A693-4322-A2CC-7F0D5E9367F3}" type="datetimeFigureOut">
              <a:rPr lang="en-US" smtClean="0"/>
              <a:t>3/13/2023</a:t>
            </a:fld>
            <a:endParaRPr lang="en-US" dirty="0"/>
          </a:p>
        </p:txBody>
      </p:sp>
      <p:sp>
        <p:nvSpPr>
          <p:cNvPr id="5" name="Footer Placeholder 4">
            <a:extLst>
              <a:ext uri="{FF2B5EF4-FFF2-40B4-BE49-F238E27FC236}">
                <a16:creationId xmlns:a16="http://schemas.microsoft.com/office/drawing/2014/main" id="{355F5E6E-D257-54A9-A6F4-AF1B31BF2A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0C40A6-FAA5-BE0E-F471-387D3164AF1C}"/>
              </a:ext>
            </a:extLst>
          </p:cNvPr>
          <p:cNvSpPr>
            <a:spLocks noGrp="1"/>
          </p:cNvSpPr>
          <p:nvPr>
            <p:ph type="sldNum" sz="quarter" idx="12"/>
          </p:nvPr>
        </p:nvSpPr>
        <p:spPr/>
        <p:txBody>
          <a:bodyPr/>
          <a:lstStyle/>
          <a:p>
            <a:fld id="{2122CDA9-D98F-409E-8248-E88BE15D695A}" type="slidenum">
              <a:rPr lang="en-US" smtClean="0"/>
              <a:t>‹#›</a:t>
            </a:fld>
            <a:endParaRPr lang="en-US" dirty="0"/>
          </a:p>
        </p:txBody>
      </p:sp>
    </p:spTree>
    <p:extLst>
      <p:ext uri="{BB962C8B-B14F-4D97-AF65-F5344CB8AC3E}">
        <p14:creationId xmlns:p14="http://schemas.microsoft.com/office/powerpoint/2010/main" val="2466887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2B713-DBA0-DD94-7456-7B382A247CB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A22BE5E-6C60-EA32-8B41-59B0C9C735C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5B9D4F-E948-8FC7-21F5-8602E1D7D152}"/>
              </a:ext>
            </a:extLst>
          </p:cNvPr>
          <p:cNvSpPr>
            <a:spLocks noGrp="1"/>
          </p:cNvSpPr>
          <p:nvPr>
            <p:ph type="dt" sz="half" idx="10"/>
          </p:nvPr>
        </p:nvSpPr>
        <p:spPr/>
        <p:txBody>
          <a:bodyPr/>
          <a:lstStyle/>
          <a:p>
            <a:fld id="{E8D94A73-A693-4322-A2CC-7F0D5E9367F3}" type="datetimeFigureOut">
              <a:rPr lang="en-US" smtClean="0"/>
              <a:t>3/13/2023</a:t>
            </a:fld>
            <a:endParaRPr lang="en-US" dirty="0"/>
          </a:p>
        </p:txBody>
      </p:sp>
      <p:sp>
        <p:nvSpPr>
          <p:cNvPr id="5" name="Footer Placeholder 4">
            <a:extLst>
              <a:ext uri="{FF2B5EF4-FFF2-40B4-BE49-F238E27FC236}">
                <a16:creationId xmlns:a16="http://schemas.microsoft.com/office/drawing/2014/main" id="{D9B4EBE1-7367-3723-BE0C-BA571BE58D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83CF88-11F5-32EF-7CCC-24671253DC5E}"/>
              </a:ext>
            </a:extLst>
          </p:cNvPr>
          <p:cNvSpPr>
            <a:spLocks noGrp="1"/>
          </p:cNvSpPr>
          <p:nvPr>
            <p:ph type="sldNum" sz="quarter" idx="12"/>
          </p:nvPr>
        </p:nvSpPr>
        <p:spPr/>
        <p:txBody>
          <a:bodyPr/>
          <a:lstStyle/>
          <a:p>
            <a:fld id="{2122CDA9-D98F-409E-8248-E88BE15D695A}" type="slidenum">
              <a:rPr lang="en-US" smtClean="0"/>
              <a:t>‹#›</a:t>
            </a:fld>
            <a:endParaRPr lang="en-US" dirty="0"/>
          </a:p>
        </p:txBody>
      </p:sp>
    </p:spTree>
    <p:extLst>
      <p:ext uri="{BB962C8B-B14F-4D97-AF65-F5344CB8AC3E}">
        <p14:creationId xmlns:p14="http://schemas.microsoft.com/office/powerpoint/2010/main" val="4278474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CB11D-AF6B-025F-58D6-9E1C701F82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FDC380-82E9-98FA-77A2-FBB8C3C0CC0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B3E172-81F5-0679-EAE8-D0B32EFF292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E517E-05E5-AFF8-C297-0B7A3DA53773}"/>
              </a:ext>
            </a:extLst>
          </p:cNvPr>
          <p:cNvSpPr>
            <a:spLocks noGrp="1"/>
          </p:cNvSpPr>
          <p:nvPr>
            <p:ph type="dt" sz="half" idx="10"/>
          </p:nvPr>
        </p:nvSpPr>
        <p:spPr/>
        <p:txBody>
          <a:bodyPr/>
          <a:lstStyle/>
          <a:p>
            <a:fld id="{E8D94A73-A693-4322-A2CC-7F0D5E9367F3}" type="datetimeFigureOut">
              <a:rPr lang="en-US" smtClean="0"/>
              <a:t>3/13/2023</a:t>
            </a:fld>
            <a:endParaRPr lang="en-US" dirty="0"/>
          </a:p>
        </p:txBody>
      </p:sp>
      <p:sp>
        <p:nvSpPr>
          <p:cNvPr id="6" name="Footer Placeholder 5">
            <a:extLst>
              <a:ext uri="{FF2B5EF4-FFF2-40B4-BE49-F238E27FC236}">
                <a16:creationId xmlns:a16="http://schemas.microsoft.com/office/drawing/2014/main" id="{4861DFBC-4F2A-B4A4-FF9A-13F44DA067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A4621D-89D0-AD53-1157-3775AADDD2E5}"/>
              </a:ext>
            </a:extLst>
          </p:cNvPr>
          <p:cNvSpPr>
            <a:spLocks noGrp="1"/>
          </p:cNvSpPr>
          <p:nvPr>
            <p:ph type="sldNum" sz="quarter" idx="12"/>
          </p:nvPr>
        </p:nvSpPr>
        <p:spPr/>
        <p:txBody>
          <a:bodyPr/>
          <a:lstStyle/>
          <a:p>
            <a:fld id="{2122CDA9-D98F-409E-8248-E88BE15D695A}" type="slidenum">
              <a:rPr lang="en-US" smtClean="0"/>
              <a:t>‹#›</a:t>
            </a:fld>
            <a:endParaRPr lang="en-US" dirty="0"/>
          </a:p>
        </p:txBody>
      </p:sp>
    </p:spTree>
    <p:extLst>
      <p:ext uri="{BB962C8B-B14F-4D97-AF65-F5344CB8AC3E}">
        <p14:creationId xmlns:p14="http://schemas.microsoft.com/office/powerpoint/2010/main" val="2427757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615B8-6F6E-813A-A59F-AADD09BEC98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FC877F-21DD-7640-E5E0-2715B989F19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0519645-B7E0-82DD-1DDD-2F02BD34176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11C494-B5CC-C588-8D27-5FDBF87DAFD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A6DE040-4F68-CFE6-92A6-6E4E16A1827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4A7DBA-78FA-D454-4940-816ACE711CCF}"/>
              </a:ext>
            </a:extLst>
          </p:cNvPr>
          <p:cNvSpPr>
            <a:spLocks noGrp="1"/>
          </p:cNvSpPr>
          <p:nvPr>
            <p:ph type="dt" sz="half" idx="10"/>
          </p:nvPr>
        </p:nvSpPr>
        <p:spPr/>
        <p:txBody>
          <a:bodyPr/>
          <a:lstStyle/>
          <a:p>
            <a:fld id="{E8D94A73-A693-4322-A2CC-7F0D5E9367F3}" type="datetimeFigureOut">
              <a:rPr lang="en-US" smtClean="0"/>
              <a:t>3/13/2023</a:t>
            </a:fld>
            <a:endParaRPr lang="en-US" dirty="0"/>
          </a:p>
        </p:txBody>
      </p:sp>
      <p:sp>
        <p:nvSpPr>
          <p:cNvPr id="8" name="Footer Placeholder 7">
            <a:extLst>
              <a:ext uri="{FF2B5EF4-FFF2-40B4-BE49-F238E27FC236}">
                <a16:creationId xmlns:a16="http://schemas.microsoft.com/office/drawing/2014/main" id="{CB86462C-8B42-A370-EA75-E65CCD5BEB4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0C2CC0D-32D9-0CDA-5DEF-A89CD9C5FB00}"/>
              </a:ext>
            </a:extLst>
          </p:cNvPr>
          <p:cNvSpPr>
            <a:spLocks noGrp="1"/>
          </p:cNvSpPr>
          <p:nvPr>
            <p:ph type="sldNum" sz="quarter" idx="12"/>
          </p:nvPr>
        </p:nvSpPr>
        <p:spPr/>
        <p:txBody>
          <a:bodyPr/>
          <a:lstStyle/>
          <a:p>
            <a:fld id="{2122CDA9-D98F-409E-8248-E88BE15D695A}" type="slidenum">
              <a:rPr lang="en-US" smtClean="0"/>
              <a:t>‹#›</a:t>
            </a:fld>
            <a:endParaRPr lang="en-US" dirty="0"/>
          </a:p>
        </p:txBody>
      </p:sp>
    </p:spTree>
    <p:extLst>
      <p:ext uri="{BB962C8B-B14F-4D97-AF65-F5344CB8AC3E}">
        <p14:creationId xmlns:p14="http://schemas.microsoft.com/office/powerpoint/2010/main" val="2617207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91DDE-7663-BAA8-55B7-21688A40A7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F8EB64-CF6F-85E2-88F2-AE182C1920A0}"/>
              </a:ext>
            </a:extLst>
          </p:cNvPr>
          <p:cNvSpPr>
            <a:spLocks noGrp="1"/>
          </p:cNvSpPr>
          <p:nvPr>
            <p:ph type="dt" sz="half" idx="10"/>
          </p:nvPr>
        </p:nvSpPr>
        <p:spPr/>
        <p:txBody>
          <a:bodyPr/>
          <a:lstStyle/>
          <a:p>
            <a:fld id="{E8D94A73-A693-4322-A2CC-7F0D5E9367F3}" type="datetimeFigureOut">
              <a:rPr lang="en-US" smtClean="0"/>
              <a:t>3/13/2023</a:t>
            </a:fld>
            <a:endParaRPr lang="en-US" dirty="0"/>
          </a:p>
        </p:txBody>
      </p:sp>
      <p:sp>
        <p:nvSpPr>
          <p:cNvPr id="4" name="Footer Placeholder 3">
            <a:extLst>
              <a:ext uri="{FF2B5EF4-FFF2-40B4-BE49-F238E27FC236}">
                <a16:creationId xmlns:a16="http://schemas.microsoft.com/office/drawing/2014/main" id="{DF36F7CF-02FC-BA63-7440-27E7E9E39B7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B18D0FD-DAE7-C743-2808-CC6D54692B43}"/>
              </a:ext>
            </a:extLst>
          </p:cNvPr>
          <p:cNvSpPr>
            <a:spLocks noGrp="1"/>
          </p:cNvSpPr>
          <p:nvPr>
            <p:ph type="sldNum" sz="quarter" idx="12"/>
          </p:nvPr>
        </p:nvSpPr>
        <p:spPr/>
        <p:txBody>
          <a:bodyPr/>
          <a:lstStyle/>
          <a:p>
            <a:fld id="{2122CDA9-D98F-409E-8248-E88BE15D695A}" type="slidenum">
              <a:rPr lang="en-US" smtClean="0"/>
              <a:t>‹#›</a:t>
            </a:fld>
            <a:endParaRPr lang="en-US" dirty="0"/>
          </a:p>
        </p:txBody>
      </p:sp>
    </p:spTree>
    <p:extLst>
      <p:ext uri="{BB962C8B-B14F-4D97-AF65-F5344CB8AC3E}">
        <p14:creationId xmlns:p14="http://schemas.microsoft.com/office/powerpoint/2010/main" val="2057353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0024B-B19B-EE03-16D1-48B910DC81F9}"/>
              </a:ext>
            </a:extLst>
          </p:cNvPr>
          <p:cNvSpPr>
            <a:spLocks noGrp="1"/>
          </p:cNvSpPr>
          <p:nvPr>
            <p:ph type="dt" sz="half" idx="10"/>
          </p:nvPr>
        </p:nvSpPr>
        <p:spPr/>
        <p:txBody>
          <a:bodyPr/>
          <a:lstStyle/>
          <a:p>
            <a:fld id="{E8D94A73-A693-4322-A2CC-7F0D5E9367F3}" type="datetimeFigureOut">
              <a:rPr lang="en-US" smtClean="0"/>
              <a:t>3/13/2023</a:t>
            </a:fld>
            <a:endParaRPr lang="en-US" dirty="0"/>
          </a:p>
        </p:txBody>
      </p:sp>
      <p:sp>
        <p:nvSpPr>
          <p:cNvPr id="3" name="Footer Placeholder 2">
            <a:extLst>
              <a:ext uri="{FF2B5EF4-FFF2-40B4-BE49-F238E27FC236}">
                <a16:creationId xmlns:a16="http://schemas.microsoft.com/office/drawing/2014/main" id="{C0EDD07C-F311-C1D2-F350-665BCEC2274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90E14AD-A33E-F56B-AEC4-3F836D4903BB}"/>
              </a:ext>
            </a:extLst>
          </p:cNvPr>
          <p:cNvSpPr>
            <a:spLocks noGrp="1"/>
          </p:cNvSpPr>
          <p:nvPr>
            <p:ph type="sldNum" sz="quarter" idx="12"/>
          </p:nvPr>
        </p:nvSpPr>
        <p:spPr/>
        <p:txBody>
          <a:bodyPr/>
          <a:lstStyle/>
          <a:p>
            <a:fld id="{2122CDA9-D98F-409E-8248-E88BE15D695A}" type="slidenum">
              <a:rPr lang="en-US" smtClean="0"/>
              <a:t>‹#›</a:t>
            </a:fld>
            <a:endParaRPr lang="en-US" dirty="0"/>
          </a:p>
        </p:txBody>
      </p:sp>
    </p:spTree>
    <p:extLst>
      <p:ext uri="{BB962C8B-B14F-4D97-AF65-F5344CB8AC3E}">
        <p14:creationId xmlns:p14="http://schemas.microsoft.com/office/powerpoint/2010/main" val="97867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45397-3284-E7E9-C3B3-31A215F494D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54944DA-D171-9C03-7286-68C74772F18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5811FD-BB0E-3BA6-DD8C-B2472ABA33D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5DD8FE5-1E9B-F47B-19FC-77AAF8A9DF4A}"/>
              </a:ext>
            </a:extLst>
          </p:cNvPr>
          <p:cNvSpPr>
            <a:spLocks noGrp="1"/>
          </p:cNvSpPr>
          <p:nvPr>
            <p:ph type="dt" sz="half" idx="10"/>
          </p:nvPr>
        </p:nvSpPr>
        <p:spPr/>
        <p:txBody>
          <a:bodyPr/>
          <a:lstStyle/>
          <a:p>
            <a:fld id="{E8D94A73-A693-4322-A2CC-7F0D5E9367F3}" type="datetimeFigureOut">
              <a:rPr lang="en-US" smtClean="0"/>
              <a:t>3/13/2023</a:t>
            </a:fld>
            <a:endParaRPr lang="en-US" dirty="0"/>
          </a:p>
        </p:txBody>
      </p:sp>
      <p:sp>
        <p:nvSpPr>
          <p:cNvPr id="6" name="Footer Placeholder 5">
            <a:extLst>
              <a:ext uri="{FF2B5EF4-FFF2-40B4-BE49-F238E27FC236}">
                <a16:creationId xmlns:a16="http://schemas.microsoft.com/office/drawing/2014/main" id="{0833471E-53F3-C12A-D518-9DB34A76FFE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D1567BE-C36F-2629-3DDF-CB4B6BF18143}"/>
              </a:ext>
            </a:extLst>
          </p:cNvPr>
          <p:cNvSpPr>
            <a:spLocks noGrp="1"/>
          </p:cNvSpPr>
          <p:nvPr>
            <p:ph type="sldNum" sz="quarter" idx="12"/>
          </p:nvPr>
        </p:nvSpPr>
        <p:spPr/>
        <p:txBody>
          <a:bodyPr/>
          <a:lstStyle/>
          <a:p>
            <a:fld id="{2122CDA9-D98F-409E-8248-E88BE15D695A}" type="slidenum">
              <a:rPr lang="en-US" smtClean="0"/>
              <a:t>‹#›</a:t>
            </a:fld>
            <a:endParaRPr lang="en-US" dirty="0"/>
          </a:p>
        </p:txBody>
      </p:sp>
    </p:spTree>
    <p:extLst>
      <p:ext uri="{BB962C8B-B14F-4D97-AF65-F5344CB8AC3E}">
        <p14:creationId xmlns:p14="http://schemas.microsoft.com/office/powerpoint/2010/main" val="783012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76546-6DA5-64E4-71A3-DADD43238F7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54A3688-87D0-1CB0-5C9F-38F868F17D0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A58E92E3-1B1A-E3D3-C7A6-F54FA4FE045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32072CC-C6DA-7489-53E9-A8BF2F39DB82}"/>
              </a:ext>
            </a:extLst>
          </p:cNvPr>
          <p:cNvSpPr>
            <a:spLocks noGrp="1"/>
          </p:cNvSpPr>
          <p:nvPr>
            <p:ph type="dt" sz="half" idx="10"/>
          </p:nvPr>
        </p:nvSpPr>
        <p:spPr/>
        <p:txBody>
          <a:bodyPr/>
          <a:lstStyle/>
          <a:p>
            <a:fld id="{E8D94A73-A693-4322-A2CC-7F0D5E9367F3}" type="datetimeFigureOut">
              <a:rPr lang="en-US" smtClean="0"/>
              <a:t>3/13/2023</a:t>
            </a:fld>
            <a:endParaRPr lang="en-US" dirty="0"/>
          </a:p>
        </p:txBody>
      </p:sp>
      <p:sp>
        <p:nvSpPr>
          <p:cNvPr id="6" name="Footer Placeholder 5">
            <a:extLst>
              <a:ext uri="{FF2B5EF4-FFF2-40B4-BE49-F238E27FC236}">
                <a16:creationId xmlns:a16="http://schemas.microsoft.com/office/drawing/2014/main" id="{8F0D31A1-2AB5-75EC-2D8C-D94D4A8D5CF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6A1D54-D5CD-832D-8DF3-B6963AB8255C}"/>
              </a:ext>
            </a:extLst>
          </p:cNvPr>
          <p:cNvSpPr>
            <a:spLocks noGrp="1"/>
          </p:cNvSpPr>
          <p:nvPr>
            <p:ph type="sldNum" sz="quarter" idx="12"/>
          </p:nvPr>
        </p:nvSpPr>
        <p:spPr/>
        <p:txBody>
          <a:bodyPr/>
          <a:lstStyle/>
          <a:p>
            <a:fld id="{2122CDA9-D98F-409E-8248-E88BE15D695A}" type="slidenum">
              <a:rPr lang="en-US" smtClean="0"/>
              <a:t>‹#›</a:t>
            </a:fld>
            <a:endParaRPr lang="en-US" dirty="0"/>
          </a:p>
        </p:txBody>
      </p:sp>
    </p:spTree>
    <p:extLst>
      <p:ext uri="{BB962C8B-B14F-4D97-AF65-F5344CB8AC3E}">
        <p14:creationId xmlns:p14="http://schemas.microsoft.com/office/powerpoint/2010/main" val="1519207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DA3DC-28ED-E463-67CC-0343F687DA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4E8256-C089-F872-7E57-B3BFBE97D3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677F1D-0CC8-BA0D-844D-E716E5546DF1}"/>
              </a:ext>
            </a:extLst>
          </p:cNvPr>
          <p:cNvSpPr>
            <a:spLocks noGrp="1"/>
          </p:cNvSpPr>
          <p:nvPr>
            <p:ph type="dt" sz="half" idx="10"/>
          </p:nvPr>
        </p:nvSpPr>
        <p:spPr/>
        <p:txBody>
          <a:bodyPr/>
          <a:lstStyle/>
          <a:p>
            <a:fld id="{E8D94A73-A693-4322-A2CC-7F0D5E9367F3}" type="datetimeFigureOut">
              <a:rPr lang="en-US" smtClean="0"/>
              <a:t>3/13/2023</a:t>
            </a:fld>
            <a:endParaRPr lang="en-US" dirty="0"/>
          </a:p>
        </p:txBody>
      </p:sp>
      <p:sp>
        <p:nvSpPr>
          <p:cNvPr id="5" name="Footer Placeholder 4">
            <a:extLst>
              <a:ext uri="{FF2B5EF4-FFF2-40B4-BE49-F238E27FC236}">
                <a16:creationId xmlns:a16="http://schemas.microsoft.com/office/drawing/2014/main" id="{A589222A-A60C-3739-CE86-2EBFAB71D8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2C96A6-B2B9-3831-5EE2-271711CCED6D}"/>
              </a:ext>
            </a:extLst>
          </p:cNvPr>
          <p:cNvSpPr>
            <a:spLocks noGrp="1"/>
          </p:cNvSpPr>
          <p:nvPr>
            <p:ph type="sldNum" sz="quarter" idx="12"/>
          </p:nvPr>
        </p:nvSpPr>
        <p:spPr/>
        <p:txBody>
          <a:bodyPr/>
          <a:lstStyle/>
          <a:p>
            <a:fld id="{2122CDA9-D98F-409E-8248-E88BE15D695A}" type="slidenum">
              <a:rPr lang="en-US" smtClean="0"/>
              <a:t>‹#›</a:t>
            </a:fld>
            <a:endParaRPr lang="en-US" dirty="0"/>
          </a:p>
        </p:txBody>
      </p:sp>
    </p:spTree>
    <p:extLst>
      <p:ext uri="{BB962C8B-B14F-4D97-AF65-F5344CB8AC3E}">
        <p14:creationId xmlns:p14="http://schemas.microsoft.com/office/powerpoint/2010/main" val="1608080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E68B287-1F7F-43CC-8604-31A9A7D13B28}" type="datetime1">
              <a:rPr lang="en-US" smtClean="0"/>
              <a:t>3/13/2023</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C9C541C6-75BC-4360-B680-4A647707B817}" type="slidenum">
              <a:rPr lang="en-US" altLang="en-US" smtClean="0"/>
              <a:pPr/>
              <a:t>‹#›</a:t>
            </a:fld>
            <a:endParaRPr lang="en-US" altLang="en-US" dirty="0"/>
          </a:p>
        </p:txBody>
      </p:sp>
    </p:spTree>
    <p:extLst>
      <p:ext uri="{BB962C8B-B14F-4D97-AF65-F5344CB8AC3E}">
        <p14:creationId xmlns:p14="http://schemas.microsoft.com/office/powerpoint/2010/main" val="728504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2D994B-30C0-3E5B-84EF-0A386D715A4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40A17A-6DA5-EE0B-FCA9-0DB7C6AEE03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3359B-8EA8-D1E9-2709-A49F634A1E4F}"/>
              </a:ext>
            </a:extLst>
          </p:cNvPr>
          <p:cNvSpPr>
            <a:spLocks noGrp="1"/>
          </p:cNvSpPr>
          <p:nvPr>
            <p:ph type="dt" sz="half" idx="10"/>
          </p:nvPr>
        </p:nvSpPr>
        <p:spPr/>
        <p:txBody>
          <a:bodyPr/>
          <a:lstStyle/>
          <a:p>
            <a:fld id="{E8D94A73-A693-4322-A2CC-7F0D5E9367F3}" type="datetimeFigureOut">
              <a:rPr lang="en-US" smtClean="0"/>
              <a:t>3/13/2023</a:t>
            </a:fld>
            <a:endParaRPr lang="en-US" dirty="0"/>
          </a:p>
        </p:txBody>
      </p:sp>
      <p:sp>
        <p:nvSpPr>
          <p:cNvPr id="5" name="Footer Placeholder 4">
            <a:extLst>
              <a:ext uri="{FF2B5EF4-FFF2-40B4-BE49-F238E27FC236}">
                <a16:creationId xmlns:a16="http://schemas.microsoft.com/office/drawing/2014/main" id="{32A4AA3A-78C1-CFE2-80D0-D2EA233A16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836EFA-5F15-9064-1DDF-B8FCC362D2FA}"/>
              </a:ext>
            </a:extLst>
          </p:cNvPr>
          <p:cNvSpPr>
            <a:spLocks noGrp="1"/>
          </p:cNvSpPr>
          <p:nvPr>
            <p:ph type="sldNum" sz="quarter" idx="12"/>
          </p:nvPr>
        </p:nvSpPr>
        <p:spPr/>
        <p:txBody>
          <a:bodyPr/>
          <a:lstStyle/>
          <a:p>
            <a:fld id="{2122CDA9-D98F-409E-8248-E88BE15D695A}" type="slidenum">
              <a:rPr lang="en-US" smtClean="0"/>
              <a:t>‹#›</a:t>
            </a:fld>
            <a:endParaRPr lang="en-US" dirty="0"/>
          </a:p>
        </p:txBody>
      </p:sp>
    </p:spTree>
    <p:extLst>
      <p:ext uri="{BB962C8B-B14F-4D97-AF65-F5344CB8AC3E}">
        <p14:creationId xmlns:p14="http://schemas.microsoft.com/office/powerpoint/2010/main" val="1367116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6982-768C-4BB1-9D38-838AA77FC35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D5BCCD8-9B0A-4EE7-BBEA-D863E285EAA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2B17905-79C4-4E9A-9447-F0B7977A3E29}"/>
              </a:ext>
            </a:extLst>
          </p:cNvPr>
          <p:cNvSpPr>
            <a:spLocks noGrp="1"/>
          </p:cNvSpPr>
          <p:nvPr>
            <p:ph type="dt" sz="half" idx="10"/>
          </p:nvPr>
        </p:nvSpPr>
        <p:spPr/>
        <p:txBody>
          <a:bodyPr/>
          <a:lstStyle/>
          <a:p>
            <a:fld id="{2D726F0C-3310-420A-A70E-8CF0D0E946A5}" type="datetime1">
              <a:rPr lang="en-US" smtClean="0"/>
              <a:t>3/13/2023</a:t>
            </a:fld>
            <a:endParaRPr lang="en-US"/>
          </a:p>
        </p:txBody>
      </p:sp>
      <p:sp>
        <p:nvSpPr>
          <p:cNvPr id="5" name="Footer Placeholder 4">
            <a:extLst>
              <a:ext uri="{FF2B5EF4-FFF2-40B4-BE49-F238E27FC236}">
                <a16:creationId xmlns:a16="http://schemas.microsoft.com/office/drawing/2014/main" id="{77B58715-5BA3-4ACC-8628-D7B52F3A8B6A}"/>
              </a:ext>
            </a:extLst>
          </p:cNvPr>
          <p:cNvSpPr>
            <a:spLocks noGrp="1"/>
          </p:cNvSpPr>
          <p:nvPr>
            <p:ph type="ftr" sz="quarter" idx="11"/>
          </p:nvPr>
        </p:nvSpPr>
        <p:spPr/>
        <p:txBody>
          <a:bodyPr/>
          <a:lstStyle/>
          <a:p>
            <a:r>
              <a:rPr lang="en-US"/>
              <a:t>Delaware Department of Insurance - Office of Value-Based Health Care Delivery</a:t>
            </a:r>
          </a:p>
        </p:txBody>
      </p:sp>
      <p:sp>
        <p:nvSpPr>
          <p:cNvPr id="6" name="Slide Number Placeholder 5">
            <a:extLst>
              <a:ext uri="{FF2B5EF4-FFF2-40B4-BE49-F238E27FC236}">
                <a16:creationId xmlns:a16="http://schemas.microsoft.com/office/drawing/2014/main" id="{8000B39F-D73C-447B-AEC3-23CB59FA5B65}"/>
              </a:ext>
            </a:extLst>
          </p:cNvPr>
          <p:cNvSpPr>
            <a:spLocks noGrp="1"/>
          </p:cNvSpPr>
          <p:nvPr>
            <p:ph type="sldNum" sz="quarter" idx="12"/>
          </p:nvPr>
        </p:nvSpPr>
        <p:spPr/>
        <p:txBody>
          <a:bodyPr/>
          <a:lstStyle/>
          <a:p>
            <a:fld id="{C149085B-E5D6-4BC0-8EA6-C7CBE718A982}" type="slidenum">
              <a:rPr lang="en-US" smtClean="0"/>
              <a:t>‹#›</a:t>
            </a:fld>
            <a:endParaRPr lang="en-US"/>
          </a:p>
        </p:txBody>
      </p:sp>
    </p:spTree>
    <p:extLst>
      <p:ext uri="{BB962C8B-B14F-4D97-AF65-F5344CB8AC3E}">
        <p14:creationId xmlns:p14="http://schemas.microsoft.com/office/powerpoint/2010/main" val="1279414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85CAC-5C30-463B-ACE0-6FAB9788BD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49E854-5500-401D-BD49-B290AD7545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44379C-566F-4F44-8CB7-21ABB4E1A52B}"/>
              </a:ext>
            </a:extLst>
          </p:cNvPr>
          <p:cNvSpPr>
            <a:spLocks noGrp="1"/>
          </p:cNvSpPr>
          <p:nvPr>
            <p:ph type="dt" sz="half" idx="10"/>
          </p:nvPr>
        </p:nvSpPr>
        <p:spPr/>
        <p:txBody>
          <a:bodyPr/>
          <a:lstStyle/>
          <a:p>
            <a:fld id="{ACC2845D-6F69-450D-A3B6-F2A54324FED6}" type="datetime1">
              <a:rPr lang="en-US" smtClean="0"/>
              <a:t>3/13/2023</a:t>
            </a:fld>
            <a:endParaRPr lang="en-US"/>
          </a:p>
        </p:txBody>
      </p:sp>
      <p:sp>
        <p:nvSpPr>
          <p:cNvPr id="5" name="Footer Placeholder 4">
            <a:extLst>
              <a:ext uri="{FF2B5EF4-FFF2-40B4-BE49-F238E27FC236}">
                <a16:creationId xmlns:a16="http://schemas.microsoft.com/office/drawing/2014/main" id="{048D0946-059D-46C5-9336-F3F4FAAC0213}"/>
              </a:ext>
            </a:extLst>
          </p:cNvPr>
          <p:cNvSpPr>
            <a:spLocks noGrp="1"/>
          </p:cNvSpPr>
          <p:nvPr>
            <p:ph type="ftr" sz="quarter" idx="11"/>
          </p:nvPr>
        </p:nvSpPr>
        <p:spPr/>
        <p:txBody>
          <a:bodyPr/>
          <a:lstStyle/>
          <a:p>
            <a:r>
              <a:rPr lang="en-US"/>
              <a:t>Delaware Department of Insurance - Office of Value-Based Health Care Delivery</a:t>
            </a:r>
          </a:p>
        </p:txBody>
      </p:sp>
      <p:sp>
        <p:nvSpPr>
          <p:cNvPr id="6" name="Slide Number Placeholder 5">
            <a:extLst>
              <a:ext uri="{FF2B5EF4-FFF2-40B4-BE49-F238E27FC236}">
                <a16:creationId xmlns:a16="http://schemas.microsoft.com/office/drawing/2014/main" id="{3B0674B7-BF28-484B-8FC1-FF82D4591E9E}"/>
              </a:ext>
            </a:extLst>
          </p:cNvPr>
          <p:cNvSpPr>
            <a:spLocks noGrp="1"/>
          </p:cNvSpPr>
          <p:nvPr>
            <p:ph type="sldNum" sz="quarter" idx="12"/>
          </p:nvPr>
        </p:nvSpPr>
        <p:spPr/>
        <p:txBody>
          <a:bodyPr/>
          <a:lstStyle/>
          <a:p>
            <a:fld id="{C149085B-E5D6-4BC0-8EA6-C7CBE718A982}" type="slidenum">
              <a:rPr lang="en-US" smtClean="0"/>
              <a:t>‹#›</a:t>
            </a:fld>
            <a:endParaRPr lang="en-US"/>
          </a:p>
        </p:txBody>
      </p:sp>
    </p:spTree>
    <p:extLst>
      <p:ext uri="{BB962C8B-B14F-4D97-AF65-F5344CB8AC3E}">
        <p14:creationId xmlns:p14="http://schemas.microsoft.com/office/powerpoint/2010/main" val="606706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A0C5-7667-4797-8BE1-71AE92B7C45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4B557C-6AA5-4A05-A773-13A2E3B50EF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288EB2-38ED-43D7-A294-6A55F98A8CC7}"/>
              </a:ext>
            </a:extLst>
          </p:cNvPr>
          <p:cNvSpPr>
            <a:spLocks noGrp="1"/>
          </p:cNvSpPr>
          <p:nvPr>
            <p:ph type="dt" sz="half" idx="10"/>
          </p:nvPr>
        </p:nvSpPr>
        <p:spPr/>
        <p:txBody>
          <a:bodyPr/>
          <a:lstStyle/>
          <a:p>
            <a:fld id="{D1471364-951C-4EBE-8D82-45D1B66B6894}" type="datetime1">
              <a:rPr lang="en-US" smtClean="0"/>
              <a:t>3/13/2023</a:t>
            </a:fld>
            <a:endParaRPr lang="en-US"/>
          </a:p>
        </p:txBody>
      </p:sp>
      <p:sp>
        <p:nvSpPr>
          <p:cNvPr id="5" name="Footer Placeholder 4">
            <a:extLst>
              <a:ext uri="{FF2B5EF4-FFF2-40B4-BE49-F238E27FC236}">
                <a16:creationId xmlns:a16="http://schemas.microsoft.com/office/drawing/2014/main" id="{551FCEB0-B3D7-40CF-8A2A-C0C8772945CA}"/>
              </a:ext>
            </a:extLst>
          </p:cNvPr>
          <p:cNvSpPr>
            <a:spLocks noGrp="1"/>
          </p:cNvSpPr>
          <p:nvPr>
            <p:ph type="ftr" sz="quarter" idx="11"/>
          </p:nvPr>
        </p:nvSpPr>
        <p:spPr/>
        <p:txBody>
          <a:bodyPr/>
          <a:lstStyle/>
          <a:p>
            <a:r>
              <a:rPr lang="en-US"/>
              <a:t>Delaware Department of Insurance - Office of Value-Based Health Care Delivery</a:t>
            </a:r>
          </a:p>
        </p:txBody>
      </p:sp>
      <p:sp>
        <p:nvSpPr>
          <p:cNvPr id="6" name="Slide Number Placeholder 5">
            <a:extLst>
              <a:ext uri="{FF2B5EF4-FFF2-40B4-BE49-F238E27FC236}">
                <a16:creationId xmlns:a16="http://schemas.microsoft.com/office/drawing/2014/main" id="{76E3CEB0-8642-4B1E-814F-339FB5AA9CAC}"/>
              </a:ext>
            </a:extLst>
          </p:cNvPr>
          <p:cNvSpPr>
            <a:spLocks noGrp="1"/>
          </p:cNvSpPr>
          <p:nvPr>
            <p:ph type="sldNum" sz="quarter" idx="12"/>
          </p:nvPr>
        </p:nvSpPr>
        <p:spPr/>
        <p:txBody>
          <a:bodyPr/>
          <a:lstStyle/>
          <a:p>
            <a:fld id="{C149085B-E5D6-4BC0-8EA6-C7CBE718A982}" type="slidenum">
              <a:rPr lang="en-US" smtClean="0"/>
              <a:t>‹#›</a:t>
            </a:fld>
            <a:endParaRPr lang="en-US"/>
          </a:p>
        </p:txBody>
      </p:sp>
    </p:spTree>
    <p:extLst>
      <p:ext uri="{BB962C8B-B14F-4D97-AF65-F5344CB8AC3E}">
        <p14:creationId xmlns:p14="http://schemas.microsoft.com/office/powerpoint/2010/main" val="209472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DDE8D-F04E-4026-89BE-8AAF988907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503068-883D-444F-BAE0-8989B0F9240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14CCBD-48BE-4D1F-88F5-A871DCE51E4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E94965-C7A5-483A-ABD1-F8AD5F771081}"/>
              </a:ext>
            </a:extLst>
          </p:cNvPr>
          <p:cNvSpPr>
            <a:spLocks noGrp="1"/>
          </p:cNvSpPr>
          <p:nvPr>
            <p:ph type="dt" sz="half" idx="10"/>
          </p:nvPr>
        </p:nvSpPr>
        <p:spPr/>
        <p:txBody>
          <a:bodyPr/>
          <a:lstStyle/>
          <a:p>
            <a:fld id="{B6A05187-7BC8-4EBA-B5C3-3A5B9A503076}" type="datetime1">
              <a:rPr lang="en-US" smtClean="0"/>
              <a:t>3/13/2023</a:t>
            </a:fld>
            <a:endParaRPr lang="en-US"/>
          </a:p>
        </p:txBody>
      </p:sp>
      <p:sp>
        <p:nvSpPr>
          <p:cNvPr id="6" name="Footer Placeholder 5">
            <a:extLst>
              <a:ext uri="{FF2B5EF4-FFF2-40B4-BE49-F238E27FC236}">
                <a16:creationId xmlns:a16="http://schemas.microsoft.com/office/drawing/2014/main" id="{0C331B61-FD23-44E7-A90D-374DAD23C1C8}"/>
              </a:ext>
            </a:extLst>
          </p:cNvPr>
          <p:cNvSpPr>
            <a:spLocks noGrp="1"/>
          </p:cNvSpPr>
          <p:nvPr>
            <p:ph type="ftr" sz="quarter" idx="11"/>
          </p:nvPr>
        </p:nvSpPr>
        <p:spPr/>
        <p:txBody>
          <a:bodyPr/>
          <a:lstStyle/>
          <a:p>
            <a:r>
              <a:rPr lang="en-US"/>
              <a:t>Delaware Department of Insurance - Office of Value-Based Health Care Delivery</a:t>
            </a:r>
          </a:p>
        </p:txBody>
      </p:sp>
      <p:sp>
        <p:nvSpPr>
          <p:cNvPr id="7" name="Slide Number Placeholder 6">
            <a:extLst>
              <a:ext uri="{FF2B5EF4-FFF2-40B4-BE49-F238E27FC236}">
                <a16:creationId xmlns:a16="http://schemas.microsoft.com/office/drawing/2014/main" id="{632E9796-F90B-471F-8777-374F386419DB}"/>
              </a:ext>
            </a:extLst>
          </p:cNvPr>
          <p:cNvSpPr>
            <a:spLocks noGrp="1"/>
          </p:cNvSpPr>
          <p:nvPr>
            <p:ph type="sldNum" sz="quarter" idx="12"/>
          </p:nvPr>
        </p:nvSpPr>
        <p:spPr/>
        <p:txBody>
          <a:bodyPr/>
          <a:lstStyle/>
          <a:p>
            <a:fld id="{C149085B-E5D6-4BC0-8EA6-C7CBE718A982}" type="slidenum">
              <a:rPr lang="en-US" smtClean="0"/>
              <a:t>‹#›</a:t>
            </a:fld>
            <a:endParaRPr lang="en-US"/>
          </a:p>
        </p:txBody>
      </p:sp>
    </p:spTree>
    <p:extLst>
      <p:ext uri="{BB962C8B-B14F-4D97-AF65-F5344CB8AC3E}">
        <p14:creationId xmlns:p14="http://schemas.microsoft.com/office/powerpoint/2010/main" val="3762558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F634-25BF-4B2A-8F9D-9864450A0E1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4F505F-A29B-4E90-B705-E925CF53415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4298E00-00E0-460C-BFB7-ABF58356A9D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F46EAD-FA0B-4D5F-8250-8DB29E0A86F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3871EA4-67EF-4FBE-BDFE-9077F9632C3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832F8B-81F8-4E10-8514-0C44F23CA12B}"/>
              </a:ext>
            </a:extLst>
          </p:cNvPr>
          <p:cNvSpPr>
            <a:spLocks noGrp="1"/>
          </p:cNvSpPr>
          <p:nvPr>
            <p:ph type="dt" sz="half" idx="10"/>
          </p:nvPr>
        </p:nvSpPr>
        <p:spPr/>
        <p:txBody>
          <a:bodyPr/>
          <a:lstStyle/>
          <a:p>
            <a:fld id="{9DF52FF6-E136-4248-B16D-F96A1B7313FB}" type="datetime1">
              <a:rPr lang="en-US" smtClean="0"/>
              <a:t>3/13/2023</a:t>
            </a:fld>
            <a:endParaRPr lang="en-US"/>
          </a:p>
        </p:txBody>
      </p:sp>
      <p:sp>
        <p:nvSpPr>
          <p:cNvPr id="8" name="Footer Placeholder 7">
            <a:extLst>
              <a:ext uri="{FF2B5EF4-FFF2-40B4-BE49-F238E27FC236}">
                <a16:creationId xmlns:a16="http://schemas.microsoft.com/office/drawing/2014/main" id="{52CFEDCE-44A5-4F0E-8A92-E913CFC6AF06}"/>
              </a:ext>
            </a:extLst>
          </p:cNvPr>
          <p:cNvSpPr>
            <a:spLocks noGrp="1"/>
          </p:cNvSpPr>
          <p:nvPr>
            <p:ph type="ftr" sz="quarter" idx="11"/>
          </p:nvPr>
        </p:nvSpPr>
        <p:spPr/>
        <p:txBody>
          <a:bodyPr/>
          <a:lstStyle/>
          <a:p>
            <a:r>
              <a:rPr lang="en-US"/>
              <a:t>Delaware Department of Insurance - Office of Value-Based Health Care Delivery</a:t>
            </a:r>
          </a:p>
        </p:txBody>
      </p:sp>
      <p:sp>
        <p:nvSpPr>
          <p:cNvPr id="9" name="Slide Number Placeholder 8">
            <a:extLst>
              <a:ext uri="{FF2B5EF4-FFF2-40B4-BE49-F238E27FC236}">
                <a16:creationId xmlns:a16="http://schemas.microsoft.com/office/drawing/2014/main" id="{795D122A-3484-48EB-A414-19A41FE369E4}"/>
              </a:ext>
            </a:extLst>
          </p:cNvPr>
          <p:cNvSpPr>
            <a:spLocks noGrp="1"/>
          </p:cNvSpPr>
          <p:nvPr>
            <p:ph type="sldNum" sz="quarter" idx="12"/>
          </p:nvPr>
        </p:nvSpPr>
        <p:spPr/>
        <p:txBody>
          <a:bodyPr/>
          <a:lstStyle/>
          <a:p>
            <a:fld id="{C149085B-E5D6-4BC0-8EA6-C7CBE718A982}" type="slidenum">
              <a:rPr lang="en-US" smtClean="0"/>
              <a:t>‹#›</a:t>
            </a:fld>
            <a:endParaRPr lang="en-US"/>
          </a:p>
        </p:txBody>
      </p:sp>
    </p:spTree>
    <p:extLst>
      <p:ext uri="{BB962C8B-B14F-4D97-AF65-F5344CB8AC3E}">
        <p14:creationId xmlns:p14="http://schemas.microsoft.com/office/powerpoint/2010/main" val="4875759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9612-9A96-4AE0-93C1-B4A3CB6FA1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E4AE26-5E2D-4D0F-B517-058266E2B5A7}"/>
              </a:ext>
            </a:extLst>
          </p:cNvPr>
          <p:cNvSpPr>
            <a:spLocks noGrp="1"/>
          </p:cNvSpPr>
          <p:nvPr>
            <p:ph type="dt" sz="half" idx="10"/>
          </p:nvPr>
        </p:nvSpPr>
        <p:spPr/>
        <p:txBody>
          <a:bodyPr/>
          <a:lstStyle/>
          <a:p>
            <a:fld id="{BF09BFF7-BA3D-4AA6-BD34-AB4E122DBB2D}" type="datetime1">
              <a:rPr lang="en-US" smtClean="0"/>
              <a:t>3/13/2023</a:t>
            </a:fld>
            <a:endParaRPr lang="en-US"/>
          </a:p>
        </p:txBody>
      </p:sp>
      <p:sp>
        <p:nvSpPr>
          <p:cNvPr id="4" name="Footer Placeholder 3">
            <a:extLst>
              <a:ext uri="{FF2B5EF4-FFF2-40B4-BE49-F238E27FC236}">
                <a16:creationId xmlns:a16="http://schemas.microsoft.com/office/drawing/2014/main" id="{381E01DE-9E8B-4C4D-B4F7-DB6E31016E1D}"/>
              </a:ext>
            </a:extLst>
          </p:cNvPr>
          <p:cNvSpPr>
            <a:spLocks noGrp="1"/>
          </p:cNvSpPr>
          <p:nvPr>
            <p:ph type="ftr" sz="quarter" idx="11"/>
          </p:nvPr>
        </p:nvSpPr>
        <p:spPr/>
        <p:txBody>
          <a:bodyPr/>
          <a:lstStyle/>
          <a:p>
            <a:r>
              <a:rPr lang="en-US"/>
              <a:t>Delaware Department of Insurance - Office of Value-Based Health Care Delivery</a:t>
            </a:r>
          </a:p>
        </p:txBody>
      </p:sp>
      <p:sp>
        <p:nvSpPr>
          <p:cNvPr id="5" name="Slide Number Placeholder 4">
            <a:extLst>
              <a:ext uri="{FF2B5EF4-FFF2-40B4-BE49-F238E27FC236}">
                <a16:creationId xmlns:a16="http://schemas.microsoft.com/office/drawing/2014/main" id="{61FE4215-5188-4ECA-BAE4-E837A016408B}"/>
              </a:ext>
            </a:extLst>
          </p:cNvPr>
          <p:cNvSpPr>
            <a:spLocks noGrp="1"/>
          </p:cNvSpPr>
          <p:nvPr>
            <p:ph type="sldNum" sz="quarter" idx="12"/>
          </p:nvPr>
        </p:nvSpPr>
        <p:spPr/>
        <p:txBody>
          <a:bodyPr/>
          <a:lstStyle/>
          <a:p>
            <a:fld id="{C149085B-E5D6-4BC0-8EA6-C7CBE718A982}" type="slidenum">
              <a:rPr lang="en-US" smtClean="0"/>
              <a:t>‹#›</a:t>
            </a:fld>
            <a:endParaRPr lang="en-US"/>
          </a:p>
        </p:txBody>
      </p:sp>
    </p:spTree>
    <p:extLst>
      <p:ext uri="{BB962C8B-B14F-4D97-AF65-F5344CB8AC3E}">
        <p14:creationId xmlns:p14="http://schemas.microsoft.com/office/powerpoint/2010/main" val="2476160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A587B1-7E86-4D33-B980-A54382B0E752}"/>
              </a:ext>
            </a:extLst>
          </p:cNvPr>
          <p:cNvSpPr>
            <a:spLocks noGrp="1"/>
          </p:cNvSpPr>
          <p:nvPr>
            <p:ph type="dt" sz="half" idx="10"/>
          </p:nvPr>
        </p:nvSpPr>
        <p:spPr/>
        <p:txBody>
          <a:bodyPr/>
          <a:lstStyle/>
          <a:p>
            <a:fld id="{D599FD78-88E8-491B-9769-2EAD50935DAC}" type="datetime1">
              <a:rPr lang="en-US" smtClean="0"/>
              <a:t>3/13/2023</a:t>
            </a:fld>
            <a:endParaRPr lang="en-US"/>
          </a:p>
        </p:txBody>
      </p:sp>
      <p:sp>
        <p:nvSpPr>
          <p:cNvPr id="3" name="Footer Placeholder 2">
            <a:extLst>
              <a:ext uri="{FF2B5EF4-FFF2-40B4-BE49-F238E27FC236}">
                <a16:creationId xmlns:a16="http://schemas.microsoft.com/office/drawing/2014/main" id="{B517B8BA-6303-4F57-A614-1B3B2155593B}"/>
              </a:ext>
            </a:extLst>
          </p:cNvPr>
          <p:cNvSpPr>
            <a:spLocks noGrp="1"/>
          </p:cNvSpPr>
          <p:nvPr>
            <p:ph type="ftr" sz="quarter" idx="11"/>
          </p:nvPr>
        </p:nvSpPr>
        <p:spPr/>
        <p:txBody>
          <a:bodyPr/>
          <a:lstStyle/>
          <a:p>
            <a:r>
              <a:rPr lang="en-US"/>
              <a:t>Delaware Department of Insurance - Office of Value-Based Health Care Delivery</a:t>
            </a:r>
          </a:p>
        </p:txBody>
      </p:sp>
      <p:sp>
        <p:nvSpPr>
          <p:cNvPr id="4" name="Slide Number Placeholder 3">
            <a:extLst>
              <a:ext uri="{FF2B5EF4-FFF2-40B4-BE49-F238E27FC236}">
                <a16:creationId xmlns:a16="http://schemas.microsoft.com/office/drawing/2014/main" id="{DFE9A03C-FD02-4E96-99AE-785CCB53F074}"/>
              </a:ext>
            </a:extLst>
          </p:cNvPr>
          <p:cNvSpPr>
            <a:spLocks noGrp="1"/>
          </p:cNvSpPr>
          <p:nvPr>
            <p:ph type="sldNum" sz="quarter" idx="12"/>
          </p:nvPr>
        </p:nvSpPr>
        <p:spPr/>
        <p:txBody>
          <a:bodyPr/>
          <a:lstStyle/>
          <a:p>
            <a:fld id="{C149085B-E5D6-4BC0-8EA6-C7CBE718A982}" type="slidenum">
              <a:rPr lang="en-US" smtClean="0"/>
              <a:t>‹#›</a:t>
            </a:fld>
            <a:endParaRPr lang="en-US"/>
          </a:p>
        </p:txBody>
      </p:sp>
    </p:spTree>
    <p:extLst>
      <p:ext uri="{BB962C8B-B14F-4D97-AF65-F5344CB8AC3E}">
        <p14:creationId xmlns:p14="http://schemas.microsoft.com/office/powerpoint/2010/main" val="1419850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8181F-D440-46BC-9091-28276ADCC92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33899EE-5385-47A7-B959-F545AC97005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189C37-7DF2-4C40-8DFB-030FE3857DB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BA752FF-273C-4E44-971A-1FAFAB4E882D}"/>
              </a:ext>
            </a:extLst>
          </p:cNvPr>
          <p:cNvSpPr>
            <a:spLocks noGrp="1"/>
          </p:cNvSpPr>
          <p:nvPr>
            <p:ph type="dt" sz="half" idx="10"/>
          </p:nvPr>
        </p:nvSpPr>
        <p:spPr/>
        <p:txBody>
          <a:bodyPr/>
          <a:lstStyle/>
          <a:p>
            <a:fld id="{AFB14DE4-77EC-4F96-A552-77E875F0CA6B}" type="datetime1">
              <a:rPr lang="en-US" smtClean="0"/>
              <a:t>3/13/2023</a:t>
            </a:fld>
            <a:endParaRPr lang="en-US"/>
          </a:p>
        </p:txBody>
      </p:sp>
      <p:sp>
        <p:nvSpPr>
          <p:cNvPr id="6" name="Footer Placeholder 5">
            <a:extLst>
              <a:ext uri="{FF2B5EF4-FFF2-40B4-BE49-F238E27FC236}">
                <a16:creationId xmlns:a16="http://schemas.microsoft.com/office/drawing/2014/main" id="{BEACDA80-8F05-4475-A1DF-4F263E854240}"/>
              </a:ext>
            </a:extLst>
          </p:cNvPr>
          <p:cNvSpPr>
            <a:spLocks noGrp="1"/>
          </p:cNvSpPr>
          <p:nvPr>
            <p:ph type="ftr" sz="quarter" idx="11"/>
          </p:nvPr>
        </p:nvSpPr>
        <p:spPr/>
        <p:txBody>
          <a:bodyPr/>
          <a:lstStyle/>
          <a:p>
            <a:r>
              <a:rPr lang="en-US"/>
              <a:t>Delaware Department of Insurance - Office of Value-Based Health Care Delivery</a:t>
            </a:r>
          </a:p>
        </p:txBody>
      </p:sp>
      <p:sp>
        <p:nvSpPr>
          <p:cNvPr id="7" name="Slide Number Placeholder 6">
            <a:extLst>
              <a:ext uri="{FF2B5EF4-FFF2-40B4-BE49-F238E27FC236}">
                <a16:creationId xmlns:a16="http://schemas.microsoft.com/office/drawing/2014/main" id="{D2B6B72B-552E-48F5-8325-29A9774D2A59}"/>
              </a:ext>
            </a:extLst>
          </p:cNvPr>
          <p:cNvSpPr>
            <a:spLocks noGrp="1"/>
          </p:cNvSpPr>
          <p:nvPr>
            <p:ph type="sldNum" sz="quarter" idx="12"/>
          </p:nvPr>
        </p:nvSpPr>
        <p:spPr/>
        <p:txBody>
          <a:bodyPr/>
          <a:lstStyle/>
          <a:p>
            <a:fld id="{C149085B-E5D6-4BC0-8EA6-C7CBE718A982}" type="slidenum">
              <a:rPr lang="en-US" smtClean="0"/>
              <a:t>‹#›</a:t>
            </a:fld>
            <a:endParaRPr lang="en-US"/>
          </a:p>
        </p:txBody>
      </p:sp>
    </p:spTree>
    <p:extLst>
      <p:ext uri="{BB962C8B-B14F-4D97-AF65-F5344CB8AC3E}">
        <p14:creationId xmlns:p14="http://schemas.microsoft.com/office/powerpoint/2010/main" val="1841789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1944-4EF1-4B73-96EF-F7F65E75483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7DB67BD-9BBF-4109-B625-A7E8F289DC1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7B9FB11-285D-47F2-83CB-64191BFF9A5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0C9C93D-2210-4D6C-A3CB-24FB54B123BC}"/>
              </a:ext>
            </a:extLst>
          </p:cNvPr>
          <p:cNvSpPr>
            <a:spLocks noGrp="1"/>
          </p:cNvSpPr>
          <p:nvPr>
            <p:ph type="dt" sz="half" idx="10"/>
          </p:nvPr>
        </p:nvSpPr>
        <p:spPr/>
        <p:txBody>
          <a:bodyPr/>
          <a:lstStyle/>
          <a:p>
            <a:fld id="{DC942D66-ABEF-438F-8D08-1E538D9F7966}" type="datetime1">
              <a:rPr lang="en-US" smtClean="0"/>
              <a:t>3/13/2023</a:t>
            </a:fld>
            <a:endParaRPr lang="en-US"/>
          </a:p>
        </p:txBody>
      </p:sp>
      <p:sp>
        <p:nvSpPr>
          <p:cNvPr id="6" name="Footer Placeholder 5">
            <a:extLst>
              <a:ext uri="{FF2B5EF4-FFF2-40B4-BE49-F238E27FC236}">
                <a16:creationId xmlns:a16="http://schemas.microsoft.com/office/drawing/2014/main" id="{ECFB4A57-F0A9-410B-BA7E-13099762C942}"/>
              </a:ext>
            </a:extLst>
          </p:cNvPr>
          <p:cNvSpPr>
            <a:spLocks noGrp="1"/>
          </p:cNvSpPr>
          <p:nvPr>
            <p:ph type="ftr" sz="quarter" idx="11"/>
          </p:nvPr>
        </p:nvSpPr>
        <p:spPr/>
        <p:txBody>
          <a:bodyPr/>
          <a:lstStyle/>
          <a:p>
            <a:r>
              <a:rPr lang="en-US"/>
              <a:t>Delaware Department of Insurance - Office of Value-Based Health Care Delivery</a:t>
            </a:r>
          </a:p>
        </p:txBody>
      </p:sp>
      <p:sp>
        <p:nvSpPr>
          <p:cNvPr id="7" name="Slide Number Placeholder 6">
            <a:extLst>
              <a:ext uri="{FF2B5EF4-FFF2-40B4-BE49-F238E27FC236}">
                <a16:creationId xmlns:a16="http://schemas.microsoft.com/office/drawing/2014/main" id="{4CBE28B5-7B27-4B69-B06B-A44DC83EBECE}"/>
              </a:ext>
            </a:extLst>
          </p:cNvPr>
          <p:cNvSpPr>
            <a:spLocks noGrp="1"/>
          </p:cNvSpPr>
          <p:nvPr>
            <p:ph type="sldNum" sz="quarter" idx="12"/>
          </p:nvPr>
        </p:nvSpPr>
        <p:spPr/>
        <p:txBody>
          <a:bodyPr/>
          <a:lstStyle/>
          <a:p>
            <a:fld id="{C149085B-E5D6-4BC0-8EA6-C7CBE718A982}" type="slidenum">
              <a:rPr lang="en-US" smtClean="0"/>
              <a:t>‹#›</a:t>
            </a:fld>
            <a:endParaRPr lang="en-US"/>
          </a:p>
        </p:txBody>
      </p:sp>
    </p:spTree>
    <p:extLst>
      <p:ext uri="{BB962C8B-B14F-4D97-AF65-F5344CB8AC3E}">
        <p14:creationId xmlns:p14="http://schemas.microsoft.com/office/powerpoint/2010/main" val="41445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44E642E9-EAE0-43DC-BDED-4C29057B439E}" type="datetime1">
              <a:rPr lang="en-US" smtClean="0"/>
              <a:t>3/13/2023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D3FF57B-5F25-B54A-A918-FB50C2689073}" type="slidenum">
              <a:rPr lang="en-US" smtClean="0"/>
              <a:pPr/>
              <a:t>‹#›</a:t>
            </a:fld>
            <a:endParaRPr lang="en-US" dirty="0"/>
          </a:p>
        </p:txBody>
      </p:sp>
      <p:pic>
        <p:nvPicPr>
          <p:cNvPr id="9" name="Picture 8"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3757196" y="858393"/>
            <a:ext cx="1802131" cy="1838706"/>
          </a:xfrm>
          <a:prstGeom prst="rect">
            <a:avLst/>
          </a:prstGeom>
          <a:noFill/>
          <a:ln>
            <a:noFill/>
          </a:ln>
        </p:spPr>
      </p:pic>
    </p:spTree>
    <p:extLst>
      <p:ext uri="{BB962C8B-B14F-4D97-AF65-F5344CB8AC3E}">
        <p14:creationId xmlns:p14="http://schemas.microsoft.com/office/powerpoint/2010/main" val="855680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779CC-EA0C-4ED6-A216-4DE90573A7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782E06-139E-4DE8-99F4-AAC0795D79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6059E-4C09-44D7-80FE-4C39C3B28423}"/>
              </a:ext>
            </a:extLst>
          </p:cNvPr>
          <p:cNvSpPr>
            <a:spLocks noGrp="1"/>
          </p:cNvSpPr>
          <p:nvPr>
            <p:ph type="dt" sz="half" idx="10"/>
          </p:nvPr>
        </p:nvSpPr>
        <p:spPr/>
        <p:txBody>
          <a:bodyPr/>
          <a:lstStyle/>
          <a:p>
            <a:fld id="{E92E8484-B723-4DA3-9D0C-BD7BD33307F3}" type="datetime1">
              <a:rPr lang="en-US" smtClean="0"/>
              <a:t>3/13/2023</a:t>
            </a:fld>
            <a:endParaRPr lang="en-US"/>
          </a:p>
        </p:txBody>
      </p:sp>
      <p:sp>
        <p:nvSpPr>
          <p:cNvPr id="5" name="Footer Placeholder 4">
            <a:extLst>
              <a:ext uri="{FF2B5EF4-FFF2-40B4-BE49-F238E27FC236}">
                <a16:creationId xmlns:a16="http://schemas.microsoft.com/office/drawing/2014/main" id="{AB640A93-1AAB-419C-ACE8-4A1FA8E9FD87}"/>
              </a:ext>
            </a:extLst>
          </p:cNvPr>
          <p:cNvSpPr>
            <a:spLocks noGrp="1"/>
          </p:cNvSpPr>
          <p:nvPr>
            <p:ph type="ftr" sz="quarter" idx="11"/>
          </p:nvPr>
        </p:nvSpPr>
        <p:spPr/>
        <p:txBody>
          <a:bodyPr/>
          <a:lstStyle/>
          <a:p>
            <a:r>
              <a:rPr lang="en-US"/>
              <a:t>Delaware Department of Insurance - Office of Value-Based Health Care Delivery</a:t>
            </a:r>
          </a:p>
        </p:txBody>
      </p:sp>
      <p:sp>
        <p:nvSpPr>
          <p:cNvPr id="6" name="Slide Number Placeholder 5">
            <a:extLst>
              <a:ext uri="{FF2B5EF4-FFF2-40B4-BE49-F238E27FC236}">
                <a16:creationId xmlns:a16="http://schemas.microsoft.com/office/drawing/2014/main" id="{4DCC1384-8003-457F-AA05-5FC4EA30A1F1}"/>
              </a:ext>
            </a:extLst>
          </p:cNvPr>
          <p:cNvSpPr>
            <a:spLocks noGrp="1"/>
          </p:cNvSpPr>
          <p:nvPr>
            <p:ph type="sldNum" sz="quarter" idx="12"/>
          </p:nvPr>
        </p:nvSpPr>
        <p:spPr/>
        <p:txBody>
          <a:bodyPr/>
          <a:lstStyle/>
          <a:p>
            <a:fld id="{C149085B-E5D6-4BC0-8EA6-C7CBE718A982}" type="slidenum">
              <a:rPr lang="en-US" smtClean="0"/>
              <a:t>‹#›</a:t>
            </a:fld>
            <a:endParaRPr lang="en-US"/>
          </a:p>
        </p:txBody>
      </p:sp>
    </p:spTree>
    <p:extLst>
      <p:ext uri="{BB962C8B-B14F-4D97-AF65-F5344CB8AC3E}">
        <p14:creationId xmlns:p14="http://schemas.microsoft.com/office/powerpoint/2010/main" val="32001021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8D38E-CE4C-4865-A8CD-981E4D385E5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BF6B96-FBFD-446B-BAB4-F4CDEA02B73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C9C75-EAA9-4DF5-95C9-89B9ECE4A522}"/>
              </a:ext>
            </a:extLst>
          </p:cNvPr>
          <p:cNvSpPr>
            <a:spLocks noGrp="1"/>
          </p:cNvSpPr>
          <p:nvPr>
            <p:ph type="dt" sz="half" idx="10"/>
          </p:nvPr>
        </p:nvSpPr>
        <p:spPr/>
        <p:txBody>
          <a:bodyPr/>
          <a:lstStyle/>
          <a:p>
            <a:fld id="{48B61379-6A9C-44D6-8613-51983673402E}" type="datetime1">
              <a:rPr lang="en-US" smtClean="0"/>
              <a:t>3/13/2023</a:t>
            </a:fld>
            <a:endParaRPr lang="en-US"/>
          </a:p>
        </p:txBody>
      </p:sp>
      <p:sp>
        <p:nvSpPr>
          <p:cNvPr id="5" name="Footer Placeholder 4">
            <a:extLst>
              <a:ext uri="{FF2B5EF4-FFF2-40B4-BE49-F238E27FC236}">
                <a16:creationId xmlns:a16="http://schemas.microsoft.com/office/drawing/2014/main" id="{84907083-3808-4996-A310-5CE6AF9E920E}"/>
              </a:ext>
            </a:extLst>
          </p:cNvPr>
          <p:cNvSpPr>
            <a:spLocks noGrp="1"/>
          </p:cNvSpPr>
          <p:nvPr>
            <p:ph type="ftr" sz="quarter" idx="11"/>
          </p:nvPr>
        </p:nvSpPr>
        <p:spPr/>
        <p:txBody>
          <a:bodyPr/>
          <a:lstStyle/>
          <a:p>
            <a:r>
              <a:rPr lang="en-US"/>
              <a:t>Delaware Department of Insurance - Office of Value-Based Health Care Delivery</a:t>
            </a:r>
          </a:p>
        </p:txBody>
      </p:sp>
      <p:sp>
        <p:nvSpPr>
          <p:cNvPr id="6" name="Slide Number Placeholder 5">
            <a:extLst>
              <a:ext uri="{FF2B5EF4-FFF2-40B4-BE49-F238E27FC236}">
                <a16:creationId xmlns:a16="http://schemas.microsoft.com/office/drawing/2014/main" id="{6CDCBB65-C6A8-42D6-BB7A-332C27775009}"/>
              </a:ext>
            </a:extLst>
          </p:cNvPr>
          <p:cNvSpPr>
            <a:spLocks noGrp="1"/>
          </p:cNvSpPr>
          <p:nvPr>
            <p:ph type="sldNum" sz="quarter" idx="12"/>
          </p:nvPr>
        </p:nvSpPr>
        <p:spPr/>
        <p:txBody>
          <a:bodyPr/>
          <a:lstStyle/>
          <a:p>
            <a:fld id="{C149085B-E5D6-4BC0-8EA6-C7CBE718A982}" type="slidenum">
              <a:rPr lang="en-US" smtClean="0"/>
              <a:t>‹#›</a:t>
            </a:fld>
            <a:endParaRPr lang="en-US"/>
          </a:p>
        </p:txBody>
      </p:sp>
    </p:spTree>
    <p:extLst>
      <p:ext uri="{BB962C8B-B14F-4D97-AF65-F5344CB8AC3E}">
        <p14:creationId xmlns:p14="http://schemas.microsoft.com/office/powerpoint/2010/main" val="31990472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2"/>
            <a:ext cx="9144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866216" y="2099733"/>
            <a:ext cx="6619244" cy="2677648"/>
          </a:xfrm>
        </p:spPr>
        <p:txBody>
          <a:bodyPr anchor="b"/>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866216" y="4777380"/>
            <a:ext cx="6619244" cy="861420"/>
          </a:xfrm>
        </p:spPr>
        <p:txBody>
          <a:bodyPr anchor="t"/>
          <a:lstStyle>
            <a:lvl1pPr marL="0" indent="0" algn="l">
              <a:buNone/>
              <a:defRPr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7443218" y="1830324"/>
            <a:ext cx="990599" cy="228599"/>
          </a:xfrm>
        </p:spPr>
        <p:txBody>
          <a:bodyPr anchor="t"/>
          <a:lstStyle>
            <a:lvl1pPr algn="l">
              <a:defRPr b="0" i="0">
                <a:solidFill>
                  <a:schemeClr val="bg1"/>
                </a:solidFill>
              </a:defRPr>
            </a:lvl1pPr>
          </a:lstStyle>
          <a:p>
            <a:fld id="{A6F94C1B-FF27-44DF-B887-00B0178B733C}" type="datetimeFigureOut">
              <a:rPr lang="en-US" smtClean="0"/>
              <a:t>3/13/2023</a:t>
            </a:fld>
            <a:endParaRPr lang="en-US"/>
          </a:p>
        </p:txBody>
      </p:sp>
      <p:sp>
        <p:nvSpPr>
          <p:cNvPr id="5" name="Footer Placeholder 4"/>
          <p:cNvSpPr>
            <a:spLocks noGrp="1"/>
          </p:cNvSpPr>
          <p:nvPr>
            <p:ph type="ftr" sz="quarter" idx="11"/>
          </p:nvPr>
        </p:nvSpPr>
        <p:spPr>
          <a:xfrm rot="5400000">
            <a:off x="6237220" y="3264921"/>
            <a:ext cx="3859795" cy="228601"/>
          </a:xfrm>
        </p:spPr>
        <p:txBody>
          <a:bodyPr/>
          <a:lstStyle>
            <a:lvl1pPr>
              <a:defRPr b="0" i="0">
                <a:solidFill>
                  <a:schemeClr val="bg1"/>
                </a:solidFill>
              </a:defRPr>
            </a:lvl1pPr>
          </a:lstStyle>
          <a:p>
            <a:endParaRPr lang="en-US"/>
          </a:p>
        </p:txBody>
      </p:sp>
      <p:sp>
        <p:nvSpPr>
          <p:cNvPr id="10" name="Rectangle 9"/>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3257" y="292609"/>
            <a:ext cx="628649" cy="767687"/>
          </a:xfrm>
        </p:spPr>
        <p:txBody>
          <a:bodyPr/>
          <a:lstStyle>
            <a:lvl1pPr>
              <a:defRPr sz="2100" b="0" i="0">
                <a:latin typeface="+mj-lt"/>
              </a:defRPr>
            </a:lvl1pPr>
          </a:lstStyle>
          <a:p>
            <a:fld id="{418BBCE4-EC8C-4B47-86CA-D905994DF6D8}" type="slidenum">
              <a:rPr lang="en-US" smtClean="0"/>
              <a:t>‹#›</a:t>
            </a:fld>
            <a:endParaRPr lang="en-US"/>
          </a:p>
        </p:txBody>
      </p:sp>
    </p:spTree>
    <p:extLst>
      <p:ext uri="{BB962C8B-B14F-4D97-AF65-F5344CB8AC3E}">
        <p14:creationId xmlns:p14="http://schemas.microsoft.com/office/powerpoint/2010/main" val="2040042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F94C1B-FF27-44DF-B887-00B0178B733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BBCE4-EC8C-4B47-86CA-D905994DF6D8}" type="slidenum">
              <a:rPr lang="en-US" smtClean="0"/>
              <a:t>‹#›</a:t>
            </a:fld>
            <a:endParaRPr lang="en-US"/>
          </a:p>
        </p:txBody>
      </p:sp>
    </p:spTree>
    <p:extLst>
      <p:ext uri="{BB962C8B-B14F-4D97-AF65-F5344CB8AC3E}">
        <p14:creationId xmlns:p14="http://schemas.microsoft.com/office/powerpoint/2010/main" val="1759729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2"/>
            <a:ext cx="9144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8" y="2677645"/>
            <a:ext cx="3263267" cy="2283824"/>
          </a:xfrm>
        </p:spPr>
        <p:txBody>
          <a:bodyPr anchor="ctr"/>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171669" y="2677645"/>
            <a:ext cx="2816534" cy="2283823"/>
          </a:xfrm>
        </p:spPr>
        <p:txBody>
          <a:bodyPr anchor="ctr"/>
          <a:lstStyle>
            <a:lvl1pPr marL="0" indent="0" algn="l">
              <a:buNone/>
              <a:defRPr sz="150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F94C1B-FF27-44DF-B887-00B0178B733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18BBCE4-EC8C-4B47-86CA-D905994DF6D8}" type="slidenum">
              <a:rPr lang="en-US" smtClean="0"/>
              <a:t>‹#›</a:t>
            </a:fld>
            <a:endParaRPr lang="en-US"/>
          </a:p>
        </p:txBody>
      </p:sp>
    </p:spTree>
    <p:extLst>
      <p:ext uri="{BB962C8B-B14F-4D97-AF65-F5344CB8AC3E}">
        <p14:creationId xmlns:p14="http://schemas.microsoft.com/office/powerpoint/2010/main" val="1212817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66215" y="2603501"/>
            <a:ext cx="3618869"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6535" y="2603500"/>
            <a:ext cx="361886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F94C1B-FF27-44DF-B887-00B0178B733C}"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BBCE4-EC8C-4B47-86CA-D905994DF6D8}" type="slidenum">
              <a:rPr lang="en-US" smtClean="0"/>
              <a:t>‹#›</a:t>
            </a:fld>
            <a:endParaRPr lang="en-US"/>
          </a:p>
        </p:txBody>
      </p:sp>
    </p:spTree>
    <p:extLst>
      <p:ext uri="{BB962C8B-B14F-4D97-AF65-F5344CB8AC3E}">
        <p14:creationId xmlns:p14="http://schemas.microsoft.com/office/powerpoint/2010/main" val="27814566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6216" y="2603500"/>
            <a:ext cx="361886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66215" y="3179763"/>
            <a:ext cx="361886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6535" y="2603500"/>
            <a:ext cx="3618869"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56533" y="3179763"/>
            <a:ext cx="361886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F94C1B-FF27-44DF-B887-00B0178B733C}" type="datetimeFigureOut">
              <a:rPr lang="en-US" smtClean="0"/>
              <a:t>3/13/2023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8BBCE4-EC8C-4B47-86CA-D905994DF6D8}" type="slidenum">
              <a:rPr lang="en-US" smtClean="0"/>
              <a:t>‹#›</a:t>
            </a:fld>
            <a:endParaRPr lang="en-US"/>
          </a:p>
        </p:txBody>
      </p:sp>
    </p:spTree>
    <p:extLst>
      <p:ext uri="{BB962C8B-B14F-4D97-AF65-F5344CB8AC3E}">
        <p14:creationId xmlns:p14="http://schemas.microsoft.com/office/powerpoint/2010/main" val="11638622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F94C1B-FF27-44DF-B887-00B0178B733C}" type="datetimeFigureOut">
              <a:rPr lang="en-US" smtClean="0"/>
              <a:t>3/13/2023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8BBCE4-EC8C-4B47-86CA-D905994DF6D8}" type="slidenum">
              <a:rPr lang="en-US" smtClean="0"/>
              <a:t>‹#›</a:t>
            </a:fld>
            <a:endParaRPr lang="en-US"/>
          </a:p>
        </p:txBody>
      </p:sp>
    </p:spTree>
    <p:extLst>
      <p:ext uri="{BB962C8B-B14F-4D97-AF65-F5344CB8AC3E}">
        <p14:creationId xmlns:p14="http://schemas.microsoft.com/office/powerpoint/2010/main" val="1775498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F94C1B-FF27-44DF-B887-00B0178B733C}" type="datetimeFigureOut">
              <a:rPr lang="en-US" smtClean="0"/>
              <a:t>3/13/2023</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18BBCE4-EC8C-4B47-86CA-D905994DF6D8}" type="slidenum">
              <a:rPr lang="en-US" smtClean="0"/>
              <a:t>‹#›</a:t>
            </a:fld>
            <a:endParaRPr lang="en-US"/>
          </a:p>
        </p:txBody>
      </p:sp>
    </p:spTree>
    <p:extLst>
      <p:ext uri="{BB962C8B-B14F-4D97-AF65-F5344CB8AC3E}">
        <p14:creationId xmlns:p14="http://schemas.microsoft.com/office/powerpoint/2010/main" val="36357233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2"/>
            <a:ext cx="9144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295400"/>
            <a:ext cx="2094869" cy="16002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4335860" y="1447800"/>
            <a:ext cx="3892549"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216" y="2895601"/>
            <a:ext cx="2094869" cy="3129279"/>
          </a:xfrm>
        </p:spPr>
        <p:txBody>
          <a:bodyPr/>
          <a:lstStyle>
            <a:lvl1pPr marL="0" indent="0">
              <a:buNone/>
              <a:defRPr sz="1050">
                <a:solidFill>
                  <a:schemeClr val="accent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A6F94C1B-FF27-44DF-B887-00B0178B733C}"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18BBCE4-EC8C-4B47-86CA-D905994DF6D8}" type="slidenum">
              <a:rPr lang="en-US" smtClean="0"/>
              <a:t>‹#›</a:t>
            </a:fld>
            <a:endParaRPr lang="en-US"/>
          </a:p>
        </p:txBody>
      </p:sp>
    </p:spTree>
    <p:extLst>
      <p:ext uri="{BB962C8B-B14F-4D97-AF65-F5344CB8AC3E}">
        <p14:creationId xmlns:p14="http://schemas.microsoft.com/office/powerpoint/2010/main" val="3309762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DD3FF57B-5F25-B54A-A918-FB50C2689073}" type="slidenum">
              <a:rPr lang="en-US" smtClean="0"/>
              <a:pPr/>
              <a:t>‹#›</a:t>
            </a:fld>
            <a:endParaRPr lang="en-US" dirty="0"/>
          </a:p>
        </p:txBody>
      </p:sp>
    </p:spTree>
    <p:extLst>
      <p:ext uri="{BB962C8B-B14F-4D97-AF65-F5344CB8AC3E}">
        <p14:creationId xmlns:p14="http://schemas.microsoft.com/office/powerpoint/2010/main" val="3642026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2"/>
            <a:ext cx="9144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5430" y="1693332"/>
            <a:ext cx="2895195" cy="1735668"/>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10903" y="1143000"/>
            <a:ext cx="242039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bwMode="gray">
          <a:xfrm>
            <a:off x="866216" y="3657600"/>
            <a:ext cx="2894409" cy="1371600"/>
          </a:xfrm>
        </p:spPr>
        <p:txBody>
          <a:bodyPr>
            <a:normAutofit/>
          </a:bodyPr>
          <a:lstStyle>
            <a:lvl1pPr marL="0" indent="0">
              <a:buNone/>
              <a:defRPr sz="1050">
                <a:solidFill>
                  <a:schemeClr val="accent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A6F94C1B-FF27-44DF-B887-00B0178B733C}"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18BBCE4-EC8C-4B47-86CA-D905994DF6D8}" type="slidenum">
              <a:rPr lang="en-US" smtClean="0"/>
              <a:t>‹#›</a:t>
            </a:fld>
            <a:endParaRPr lang="en-US"/>
          </a:p>
        </p:txBody>
      </p:sp>
    </p:spTree>
    <p:extLst>
      <p:ext uri="{BB962C8B-B14F-4D97-AF65-F5344CB8AC3E}">
        <p14:creationId xmlns:p14="http://schemas.microsoft.com/office/powerpoint/2010/main" val="40918237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2"/>
            <a:ext cx="9144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7" y="4966674"/>
            <a:ext cx="6619243"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685800"/>
            <a:ext cx="661924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bwMode="gray">
          <a:xfrm>
            <a:off x="866217" y="5536665"/>
            <a:ext cx="6619242" cy="493712"/>
          </a:xfrm>
        </p:spPr>
        <p:txBody>
          <a:bodyPr>
            <a:normAutofit/>
          </a:bodyPr>
          <a:lstStyle>
            <a:lvl1pPr marL="0" indent="0">
              <a:buNone/>
              <a:defRPr sz="900">
                <a:solidFill>
                  <a:schemeClr val="accent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A6F94C1B-FF27-44DF-B887-00B0178B733C}"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18BBCE4-EC8C-4B47-86CA-D905994DF6D8}" type="slidenum">
              <a:rPr lang="en-US" smtClean="0"/>
              <a:t>‹#›</a:t>
            </a:fld>
            <a:endParaRPr lang="en-US"/>
          </a:p>
        </p:txBody>
      </p:sp>
    </p:spTree>
    <p:extLst>
      <p:ext uri="{BB962C8B-B14F-4D97-AF65-F5344CB8AC3E}">
        <p14:creationId xmlns:p14="http://schemas.microsoft.com/office/powerpoint/2010/main" val="539165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2"/>
            <a:ext cx="9144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063416"/>
            <a:ext cx="6619244" cy="1379755"/>
          </a:xfrm>
        </p:spPr>
        <p:txBody>
          <a:bodyPr/>
          <a:lstStyle>
            <a:lvl1pPr>
              <a:defRPr sz="3000"/>
            </a:lvl1pPr>
          </a:lstStyle>
          <a:p>
            <a:r>
              <a:rPr lang="en-US"/>
              <a:t>Click to edit Master title style</a:t>
            </a:r>
            <a:endParaRPr lang="en-US" dirty="0"/>
          </a:p>
        </p:txBody>
      </p:sp>
      <p:sp>
        <p:nvSpPr>
          <p:cNvPr id="8" name="Text Placeholder 3"/>
          <p:cNvSpPr>
            <a:spLocks noGrp="1"/>
          </p:cNvSpPr>
          <p:nvPr>
            <p:ph type="body" sz="half" idx="2"/>
          </p:nvPr>
        </p:nvSpPr>
        <p:spPr>
          <a:xfrm>
            <a:off x="866216" y="3543300"/>
            <a:ext cx="6619244" cy="24765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A6F94C1B-FF27-44DF-B887-00B0178B733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18BBCE4-EC8C-4B47-86CA-D905994DF6D8}" type="slidenum">
              <a:rPr lang="en-US" smtClean="0"/>
              <a:t>‹#›</a:t>
            </a:fld>
            <a:endParaRPr lang="en-US"/>
          </a:p>
        </p:txBody>
      </p:sp>
    </p:spTree>
    <p:extLst>
      <p:ext uri="{BB962C8B-B14F-4D97-AF65-F5344CB8AC3E}">
        <p14:creationId xmlns:p14="http://schemas.microsoft.com/office/powerpoint/2010/main" val="13459111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2"/>
            <a:ext cx="9144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7289579" y="2631816"/>
            <a:ext cx="601434" cy="120032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7200" dirty="0"/>
              <a:t>”</a:t>
            </a:r>
          </a:p>
        </p:txBody>
      </p:sp>
      <p:sp>
        <p:nvSpPr>
          <p:cNvPr id="9" name="TextBox 8"/>
          <p:cNvSpPr txBox="1"/>
          <p:nvPr/>
        </p:nvSpPr>
        <p:spPr>
          <a:xfrm>
            <a:off x="673721" y="591094"/>
            <a:ext cx="601434" cy="120032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7200" dirty="0"/>
              <a:t>“</a:t>
            </a:r>
          </a:p>
        </p:txBody>
      </p:sp>
      <p:sp>
        <p:nvSpPr>
          <p:cNvPr id="2" name="Title 1"/>
          <p:cNvSpPr>
            <a:spLocks noGrp="1"/>
          </p:cNvSpPr>
          <p:nvPr>
            <p:ph type="title"/>
          </p:nvPr>
        </p:nvSpPr>
        <p:spPr>
          <a:xfrm>
            <a:off x="1186408" y="980518"/>
            <a:ext cx="6340430" cy="2698249"/>
          </a:xfrm>
        </p:spPr>
        <p:txBody>
          <a:bodyPr/>
          <a:lstStyle>
            <a:lvl1pPr>
              <a:defRPr sz="3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459459" y="3678766"/>
            <a:ext cx="5794329" cy="342174"/>
          </a:xfrm>
        </p:spPr>
        <p:txBody>
          <a:bodyPr anchor="t">
            <a:normAutofit/>
          </a:bodyPr>
          <a:lstStyle>
            <a:lvl1pPr marL="0" indent="0">
              <a:buNone/>
              <a:defRPr lang="en-US" sz="1050" b="0" i="0" kern="1200" cap="small" dirty="0">
                <a:solidFill>
                  <a:schemeClr val="accent1"/>
                </a:solidFill>
                <a:latin typeface="+mn-lt"/>
                <a:ea typeface="+mn-e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ext Placeholder 3"/>
          <p:cNvSpPr>
            <a:spLocks noGrp="1"/>
          </p:cNvSpPr>
          <p:nvPr>
            <p:ph type="body" sz="half" idx="2"/>
          </p:nvPr>
        </p:nvSpPr>
        <p:spPr>
          <a:xfrm>
            <a:off x="866216" y="4350657"/>
            <a:ext cx="6619244"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A6F94C1B-FF27-44DF-B887-00B0178B733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32" name="Rectangle 31"/>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18BBCE4-EC8C-4B47-86CA-D905994DF6D8}" type="slidenum">
              <a:rPr lang="en-US" smtClean="0"/>
              <a:t>‹#›</a:t>
            </a:fld>
            <a:endParaRPr lang="en-US"/>
          </a:p>
        </p:txBody>
      </p:sp>
    </p:spTree>
    <p:extLst>
      <p:ext uri="{BB962C8B-B14F-4D97-AF65-F5344CB8AC3E}">
        <p14:creationId xmlns:p14="http://schemas.microsoft.com/office/powerpoint/2010/main" val="32897620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2"/>
            <a:ext cx="9144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370667"/>
            <a:ext cx="6619245" cy="1822514"/>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5033068"/>
            <a:ext cx="6619244" cy="860400"/>
          </a:xfrm>
        </p:spPr>
        <p:txBody>
          <a:bodyPr anchor="t"/>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F94C1B-FF27-44DF-B887-00B0178B733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18BBCE4-EC8C-4B47-86CA-D905994DF6D8}" type="slidenum">
              <a:rPr lang="en-US" smtClean="0"/>
              <a:t>‹#›</a:t>
            </a:fld>
            <a:endParaRPr lang="en-US"/>
          </a:p>
        </p:txBody>
      </p:sp>
    </p:spTree>
    <p:extLst>
      <p:ext uri="{BB962C8B-B14F-4D97-AF65-F5344CB8AC3E}">
        <p14:creationId xmlns:p14="http://schemas.microsoft.com/office/powerpoint/2010/main" val="147312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66216" y="2617299"/>
            <a:ext cx="2346876"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866216" y="3193561"/>
            <a:ext cx="2346876" cy="2833496"/>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384541" y="2603502"/>
            <a:ext cx="235903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3384541" y="3193562"/>
            <a:ext cx="2359035" cy="283349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915025" y="2617300"/>
            <a:ext cx="2370772" cy="576261"/>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915026" y="3193562"/>
            <a:ext cx="2373539" cy="28334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22" name="Straight Connector 21"/>
          <p:cNvCxnSpPr/>
          <p:nvPr/>
        </p:nvCxnSpPr>
        <p:spPr>
          <a:xfrm>
            <a:off x="3302978" y="2569634"/>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829301" y="2569634"/>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6F94C1B-FF27-44DF-B887-00B0178B733C}" type="datetimeFigureOut">
              <a:rPr lang="en-US" smtClean="0"/>
              <a:t>3/13/2023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8BBCE4-EC8C-4B47-86CA-D905994DF6D8}" type="slidenum">
              <a:rPr lang="en-US" smtClean="0"/>
              <a:t>‹#›</a:t>
            </a:fld>
            <a:endParaRPr lang="en-US"/>
          </a:p>
        </p:txBody>
      </p:sp>
    </p:spTree>
    <p:extLst>
      <p:ext uri="{BB962C8B-B14F-4D97-AF65-F5344CB8AC3E}">
        <p14:creationId xmlns:p14="http://schemas.microsoft.com/office/powerpoint/2010/main" val="33152486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66215" y="4532845"/>
            <a:ext cx="2287829"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1000914"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866215" y="5109108"/>
            <a:ext cx="2287828" cy="91794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429403" y="4532846"/>
            <a:ext cx="2285075" cy="651156"/>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3561348" y="2603500"/>
            <a:ext cx="201843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3426649" y="5184002"/>
            <a:ext cx="2287829" cy="843056"/>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987575" y="4532847"/>
            <a:ext cx="2287829" cy="651154"/>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Picture Placeholder 2"/>
          <p:cNvSpPr>
            <a:spLocks noGrp="1" noChangeAspect="1"/>
          </p:cNvSpPr>
          <p:nvPr>
            <p:ph type="pic" idx="22"/>
          </p:nvPr>
        </p:nvSpPr>
        <p:spPr>
          <a:xfrm>
            <a:off x="6122273"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987576" y="5184001"/>
            <a:ext cx="2287828" cy="84305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3291115"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51429"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6F94C1B-FF27-44DF-B887-00B0178B733C}" type="datetimeFigureOut">
              <a:rPr lang="en-US" smtClean="0"/>
              <a:t>3/13/2023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8BBCE4-EC8C-4B47-86CA-D905994DF6D8}" type="slidenum">
              <a:rPr lang="en-US" smtClean="0"/>
              <a:t>‹#›</a:t>
            </a:fld>
            <a:endParaRPr lang="en-US"/>
          </a:p>
        </p:txBody>
      </p:sp>
    </p:spTree>
    <p:extLst>
      <p:ext uri="{BB962C8B-B14F-4D97-AF65-F5344CB8AC3E}">
        <p14:creationId xmlns:p14="http://schemas.microsoft.com/office/powerpoint/2010/main" val="2636346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66215" y="973668"/>
            <a:ext cx="6619245"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F94C1B-FF27-44DF-B887-00B0178B733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BBCE4-EC8C-4B47-86CA-D905994DF6D8}" type="slidenum">
              <a:rPr lang="en-US" smtClean="0"/>
              <a:t>‹#›</a:t>
            </a:fld>
            <a:endParaRPr lang="en-US"/>
          </a:p>
        </p:txBody>
      </p:sp>
    </p:spTree>
    <p:extLst>
      <p:ext uri="{BB962C8B-B14F-4D97-AF65-F5344CB8AC3E}">
        <p14:creationId xmlns:p14="http://schemas.microsoft.com/office/powerpoint/2010/main" val="15919048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2"/>
            <a:ext cx="9144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6432567" y="1278468"/>
            <a:ext cx="1060450"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215" y="1278468"/>
            <a:ext cx="4685660"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F94C1B-FF27-44DF-B887-00B0178B733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18BBCE4-EC8C-4B47-86CA-D905994DF6D8}" type="slidenum">
              <a:rPr lang="en-US" smtClean="0"/>
              <a:t>‹#›</a:t>
            </a:fld>
            <a:endParaRPr lang="en-US"/>
          </a:p>
        </p:txBody>
      </p:sp>
    </p:spTree>
    <p:extLst>
      <p:ext uri="{BB962C8B-B14F-4D97-AF65-F5344CB8AC3E}">
        <p14:creationId xmlns:p14="http://schemas.microsoft.com/office/powerpoint/2010/main" val="22350148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with Division and graphic">
    <p:spTree>
      <p:nvGrpSpPr>
        <p:cNvPr id="1" name=""/>
        <p:cNvGrpSpPr/>
        <p:nvPr/>
      </p:nvGrpSpPr>
      <p:grpSpPr>
        <a:xfrm>
          <a:off x="0" y="0"/>
          <a:ext cx="0" cy="0"/>
          <a:chOff x="0" y="0"/>
          <a:chExt cx="0" cy="0"/>
        </a:xfrm>
      </p:grpSpPr>
      <p:pic>
        <p:nvPicPr>
          <p:cNvPr id="2" name="Picture 1" descr="030767 PPT 2017_16x9_orbits title_3840x2160.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457200" y="2035050"/>
            <a:ext cx="8229600" cy="2440603"/>
          </a:xfrm>
          <a:prstGeom prst="rect">
            <a:avLst/>
          </a:prstGeom>
        </p:spPr>
        <p:txBody>
          <a:bodyPr/>
          <a:lstStyle>
            <a:lvl1pPr>
              <a:defRPr sz="3300">
                <a:latin typeface="Trebuchet MS" panose="020B0603020202020204" pitchFamily="34" charset="0"/>
              </a:defRPr>
            </a:lvl1pPr>
          </a:lstStyle>
          <a:p>
            <a:r>
              <a:rPr lang="en-US"/>
              <a:t>Click to edit Master title style</a:t>
            </a:r>
            <a:endParaRPr lang="en-US" dirty="0"/>
          </a:p>
        </p:txBody>
      </p:sp>
      <p:sp>
        <p:nvSpPr>
          <p:cNvPr id="3" name="Text Placeholder 2"/>
          <p:cNvSpPr>
            <a:spLocks noGrp="1"/>
          </p:cNvSpPr>
          <p:nvPr>
            <p:ph type="body" sz="quarter" idx="10"/>
          </p:nvPr>
        </p:nvSpPr>
        <p:spPr>
          <a:xfrm>
            <a:off x="0" y="1290483"/>
            <a:ext cx="9144000" cy="492323"/>
          </a:xfrm>
          <a:prstGeom prst="rect">
            <a:avLst/>
          </a:prstGeom>
        </p:spPr>
        <p:txBody>
          <a:bodyPr vert="horz"/>
          <a:lstStyle>
            <a:lvl1pPr marL="0" indent="0" algn="ctr">
              <a:buFontTx/>
              <a:buNone/>
              <a:defRPr sz="1650" cap="all">
                <a:solidFill>
                  <a:srgbClr val="3A85B3"/>
                </a:solidFill>
                <a:latin typeface="Tw Cen MT"/>
              </a:defRPr>
            </a:lvl1pPr>
            <a:lvl2pPr marL="342900" indent="0" algn="ctr">
              <a:buFontTx/>
              <a:buNone/>
              <a:defRPr sz="1650" cap="all">
                <a:solidFill>
                  <a:srgbClr val="3A85B3"/>
                </a:solidFill>
                <a:latin typeface="Tw Cen MT"/>
              </a:defRPr>
            </a:lvl2pPr>
            <a:lvl3pPr marL="685800" indent="0" algn="ctr">
              <a:buFontTx/>
              <a:buNone/>
              <a:defRPr sz="1650" cap="all">
                <a:solidFill>
                  <a:srgbClr val="3A85B3"/>
                </a:solidFill>
                <a:latin typeface="Tw Cen MT"/>
              </a:defRPr>
            </a:lvl3pPr>
            <a:lvl4pPr marL="1028700" indent="0" algn="ctr">
              <a:buFontTx/>
              <a:buNone/>
              <a:defRPr sz="1650" cap="all">
                <a:solidFill>
                  <a:srgbClr val="3A85B3"/>
                </a:solidFill>
                <a:latin typeface="Tw Cen MT"/>
              </a:defRPr>
            </a:lvl4pPr>
            <a:lvl5pPr marL="1371600" indent="0" algn="ctr">
              <a:buFontTx/>
              <a:buNone/>
              <a:defRPr sz="1650" cap="all">
                <a:solidFill>
                  <a:srgbClr val="3A85B3"/>
                </a:solidFill>
                <a:latin typeface="Tw Cen MT"/>
              </a:defRPr>
            </a:lvl5pPr>
          </a:lstStyle>
          <a:p>
            <a:pPr lvl="0"/>
            <a:r>
              <a:rPr lang="en-US"/>
              <a:t>Click to edit Master text styles</a:t>
            </a:r>
          </a:p>
        </p:txBody>
      </p:sp>
    </p:spTree>
    <p:extLst>
      <p:ext uri="{BB962C8B-B14F-4D97-AF65-F5344CB8AC3E}">
        <p14:creationId xmlns:p14="http://schemas.microsoft.com/office/powerpoint/2010/main" val="2202071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F9409F-EA0E-4762-8385-6368984803F7}" type="datetime1">
              <a:rPr lang="en-US" smtClean="0"/>
              <a:t>3/13/2023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3FF57B-5F25-B54A-A918-FB50C2689073}" type="slidenum">
              <a:rPr lang="en-US" smtClean="0"/>
              <a:pPr/>
              <a:t>‹#›</a:t>
            </a:fld>
            <a:endParaRPr lang="en-US" dirty="0"/>
          </a:p>
        </p:txBody>
      </p:sp>
      <p:pic>
        <p:nvPicPr>
          <p:cNvPr id="11" name="Picture 10"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7557483" y="4812030"/>
            <a:ext cx="1013460" cy="1036320"/>
          </a:xfrm>
          <a:prstGeom prst="rect">
            <a:avLst/>
          </a:prstGeom>
          <a:noFill/>
          <a:ln>
            <a:noFill/>
          </a:ln>
        </p:spPr>
      </p:pic>
    </p:spTree>
    <p:extLst>
      <p:ext uri="{BB962C8B-B14F-4D97-AF65-F5344CB8AC3E}">
        <p14:creationId xmlns:p14="http://schemas.microsoft.com/office/powerpoint/2010/main" val="13292230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5167"/>
            <a:ext cx="8229600" cy="1143000"/>
          </a:xfrm>
          <a:prstGeom prst="rect">
            <a:avLst/>
          </a:prstGeom>
        </p:spPr>
        <p:txBody>
          <a:bodyPr/>
          <a:lstStyle>
            <a:lvl1pPr>
              <a:defRPr>
                <a:latin typeface="Tw Cen MT" panose="020B0602020104020603" pitchFamily="34" charset="0"/>
              </a:defRPr>
            </a:lvl1pPr>
          </a:lstStyle>
          <a:p>
            <a:r>
              <a:rPr lang="en-US" dirty="0"/>
              <a:t>Click to edit Master title style</a:t>
            </a:r>
          </a:p>
        </p:txBody>
      </p:sp>
      <p:sp>
        <p:nvSpPr>
          <p:cNvPr id="3" name="Content Placeholder 5"/>
          <p:cNvSpPr>
            <a:spLocks noGrp="1"/>
          </p:cNvSpPr>
          <p:nvPr>
            <p:ph sz="quarter" idx="10"/>
          </p:nvPr>
        </p:nvSpPr>
        <p:spPr>
          <a:xfrm>
            <a:off x="345860" y="1507202"/>
            <a:ext cx="8459369" cy="4229091"/>
          </a:xfrm>
          <a:prstGeom prst="rect">
            <a:avLst/>
          </a:prstGeom>
        </p:spPr>
        <p:txBody>
          <a:bodyPr vert="horz"/>
          <a:lstStyle>
            <a:lvl1pPr>
              <a:defRPr>
                <a:latin typeface="Tw Cen MT" panose="020B0602020104020603" pitchFamily="34" charset="0"/>
              </a:defRPr>
            </a:lvl1pPr>
            <a:lvl2pPr>
              <a:defRPr>
                <a:latin typeface="Tw Cen MT" panose="020B0602020104020603" pitchFamily="34" charset="0"/>
              </a:defRPr>
            </a:lvl2pPr>
            <a:lvl3pPr>
              <a:defRPr>
                <a:latin typeface="Tw Cen MT" panose="020B0602020104020603" pitchFamily="34" charset="0"/>
              </a:defRPr>
            </a:lvl3pPr>
            <a:lvl4pPr>
              <a:defRPr>
                <a:latin typeface="Tw Cen MT" panose="020B0602020104020603" pitchFamily="34" charset="0"/>
              </a:defRPr>
            </a:lvl4pPr>
            <a:lvl5pPr>
              <a:defRPr>
                <a:latin typeface="Tw Cen MT" panose="020B06020201040206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44757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5167"/>
            <a:ext cx="8229600" cy="1143000"/>
          </a:xfrm>
          <a:prstGeom prst="rect">
            <a:avLst/>
          </a:prstGeom>
        </p:spPr>
        <p:txBody>
          <a:bodyPr/>
          <a:lstStyle/>
          <a:p>
            <a:r>
              <a:rPr lang="en-US"/>
              <a:t>Click to edit Master title style</a:t>
            </a:r>
          </a:p>
        </p:txBody>
      </p:sp>
      <p:sp>
        <p:nvSpPr>
          <p:cNvPr id="3" name="Content Placeholder 5"/>
          <p:cNvSpPr>
            <a:spLocks noGrp="1"/>
          </p:cNvSpPr>
          <p:nvPr>
            <p:ph sz="quarter" idx="10"/>
          </p:nvPr>
        </p:nvSpPr>
        <p:spPr>
          <a:xfrm>
            <a:off x="345859" y="1507202"/>
            <a:ext cx="4118142" cy="4229091"/>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5"/>
          <p:cNvSpPr>
            <a:spLocks noGrp="1"/>
          </p:cNvSpPr>
          <p:nvPr>
            <p:ph sz="quarter" idx="11"/>
          </p:nvPr>
        </p:nvSpPr>
        <p:spPr>
          <a:xfrm>
            <a:off x="4694402" y="1507202"/>
            <a:ext cx="4110827" cy="4229091"/>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76012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no titl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345860" y="440107"/>
            <a:ext cx="8459369" cy="5296184"/>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60977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7197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567733-5722-BA49-AA87-03A8E80AF9FC}"/>
              </a:ext>
            </a:extLst>
          </p:cNvPr>
          <p:cNvSpPr>
            <a:spLocks noGrp="1"/>
          </p:cNvSpPr>
          <p:nvPr>
            <p:ph type="title" hasCustomPrompt="1"/>
          </p:nvPr>
        </p:nvSpPr>
        <p:spPr>
          <a:xfrm>
            <a:off x="620110" y="1130403"/>
            <a:ext cx="6356132" cy="2187127"/>
          </a:xfrm>
        </p:spPr>
        <p:txBody>
          <a:bodyPr>
            <a:normAutofit/>
          </a:bodyPr>
          <a:lstStyle>
            <a:lvl1pPr>
              <a:defRPr sz="2025" b="1" i="0">
                <a:solidFill>
                  <a:schemeClr val="tx1"/>
                </a:solidFill>
                <a:latin typeface="Arial" panose="020B0604020202020204" pitchFamily="34" charset="0"/>
                <a:cs typeface="Arial" panose="020B0604020202020204" pitchFamily="34" charset="0"/>
              </a:defRPr>
            </a:lvl1pPr>
          </a:lstStyle>
          <a:p>
            <a:r>
              <a:rPr lang="en-US" dirty="0"/>
              <a:t>Presentation Title in Arial Bold, 36pt</a:t>
            </a:r>
          </a:p>
        </p:txBody>
      </p:sp>
      <p:sp>
        <p:nvSpPr>
          <p:cNvPr id="11" name="Subtitle 2">
            <a:extLst>
              <a:ext uri="{FF2B5EF4-FFF2-40B4-BE49-F238E27FC236}">
                <a16:creationId xmlns:a16="http://schemas.microsoft.com/office/drawing/2014/main" id="{D4B3D2D6-005A-A743-B159-5AACAD3D28D6}"/>
              </a:ext>
            </a:extLst>
          </p:cNvPr>
          <p:cNvSpPr>
            <a:spLocks noGrp="1"/>
          </p:cNvSpPr>
          <p:nvPr>
            <p:ph type="subTitle" idx="1" hasCustomPrompt="1"/>
          </p:nvPr>
        </p:nvSpPr>
        <p:spPr>
          <a:xfrm>
            <a:off x="620110" y="3913269"/>
            <a:ext cx="6858000" cy="1655763"/>
          </a:xfrm>
        </p:spPr>
        <p:txBody>
          <a:bodyPr/>
          <a:lstStyle>
            <a:lvl1pPr marL="0" indent="0" algn="l">
              <a:buNone/>
              <a:defRPr sz="1350" b="0" i="0">
                <a:solidFill>
                  <a:schemeClr val="tx1"/>
                </a:solidFill>
                <a:latin typeface="Arial" panose="020B0604020202020204" pitchFamily="34" charset="0"/>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Presenter Name on first line, Month DD, YYYY on second line</a:t>
            </a:r>
          </a:p>
        </p:txBody>
      </p:sp>
      <p:cxnSp>
        <p:nvCxnSpPr>
          <p:cNvPr id="5" name="Straight Connector 4">
            <a:extLst>
              <a:ext uri="{FF2B5EF4-FFF2-40B4-BE49-F238E27FC236}">
                <a16:creationId xmlns:a16="http://schemas.microsoft.com/office/drawing/2014/main" id="{F7D0124E-2069-2E48-82AE-8743ED1ECCED}"/>
              </a:ext>
            </a:extLst>
          </p:cNvPr>
          <p:cNvCxnSpPr/>
          <p:nvPr userDrawn="1"/>
        </p:nvCxnSpPr>
        <p:spPr>
          <a:xfrm>
            <a:off x="706723" y="3810576"/>
            <a:ext cx="497681" cy="0"/>
          </a:xfrm>
          <a:prstGeom prst="line">
            <a:avLst/>
          </a:prstGeom>
          <a:ln>
            <a:solidFill>
              <a:schemeClr val="tx2"/>
            </a:solidFill>
          </a:ln>
        </p:spPr>
        <p:style>
          <a:lnRef idx="2">
            <a:schemeClr val="accent6"/>
          </a:lnRef>
          <a:fillRef idx="0">
            <a:schemeClr val="accent6"/>
          </a:fillRef>
          <a:effectRef idx="1">
            <a:schemeClr val="accent6"/>
          </a:effectRef>
          <a:fontRef idx="minor">
            <a:schemeClr val="tx1"/>
          </a:fontRef>
        </p:style>
      </p:cxnSp>
      <p:pic>
        <p:nvPicPr>
          <p:cNvPr id="6" name="Picture 5" descr="A picture containing drawing, plate&#10;&#10;Description automatically generated">
            <a:extLst>
              <a:ext uri="{FF2B5EF4-FFF2-40B4-BE49-F238E27FC236}">
                <a16:creationId xmlns:a16="http://schemas.microsoft.com/office/drawing/2014/main" id="{EB534C28-92BF-924C-AA1D-BB3E33F577A6}"/>
              </a:ext>
            </a:extLst>
          </p:cNvPr>
          <p:cNvPicPr>
            <a:picLocks noChangeAspect="1"/>
          </p:cNvPicPr>
          <p:nvPr userDrawn="1"/>
        </p:nvPicPr>
        <p:blipFill>
          <a:blip r:embed="rId3"/>
          <a:stretch>
            <a:fillRect/>
          </a:stretch>
        </p:blipFill>
        <p:spPr>
          <a:xfrm>
            <a:off x="620110" y="6018607"/>
            <a:ext cx="2029968" cy="476067"/>
          </a:xfrm>
          <a:prstGeom prst="rect">
            <a:avLst/>
          </a:prstGeom>
        </p:spPr>
      </p:pic>
      <p:sp>
        <p:nvSpPr>
          <p:cNvPr id="7" name="Footer Placeholder 4">
            <a:extLst>
              <a:ext uri="{FF2B5EF4-FFF2-40B4-BE49-F238E27FC236}">
                <a16:creationId xmlns:a16="http://schemas.microsoft.com/office/drawing/2014/main" id="{0C8B181B-92C6-453F-8487-FC0D1F4D6E53}"/>
              </a:ext>
            </a:extLst>
          </p:cNvPr>
          <p:cNvSpPr>
            <a:spLocks noGrp="1"/>
          </p:cNvSpPr>
          <p:nvPr>
            <p:ph type="ftr" sz="quarter" idx="3"/>
          </p:nvPr>
        </p:nvSpPr>
        <p:spPr>
          <a:xfrm>
            <a:off x="620110" y="5617345"/>
            <a:ext cx="3086100" cy="365125"/>
          </a:xfrm>
          <a:prstGeom prst="rect">
            <a:avLst/>
          </a:prstGeom>
        </p:spPr>
        <p:txBody>
          <a:bodyPr vert="horz" lIns="91440" tIns="45720" rIns="91440" bIns="45720" rtlCol="0" anchor="ctr"/>
          <a:lstStyle>
            <a:lvl1pPr algn="l">
              <a:defRPr sz="675">
                <a:solidFill>
                  <a:schemeClr val="tx1"/>
                </a:solidFill>
                <a:latin typeface="Arial" panose="020B0604020202020204" pitchFamily="34" charset="0"/>
                <a:cs typeface="Arial" panose="020B0604020202020204" pitchFamily="34" charset="0"/>
              </a:defRPr>
            </a:lvl1pPr>
          </a:lstStyle>
          <a:p>
            <a:r>
              <a:rPr lang="en-US" dirty="0">
                <a:solidFill>
                  <a:prstClr val="white"/>
                </a:solidFill>
              </a:rPr>
              <a:t>Insert footer information as needed</a:t>
            </a:r>
          </a:p>
        </p:txBody>
      </p:sp>
    </p:spTree>
    <p:extLst>
      <p:ext uri="{BB962C8B-B14F-4D97-AF65-F5344CB8AC3E}">
        <p14:creationId xmlns:p14="http://schemas.microsoft.com/office/powerpoint/2010/main" val="348817828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ACBDCA-4F8E-4459-AFFC-FA56E427EC16}" type="datetime1">
              <a:rPr lang="en-US" smtClean="0"/>
              <a:t>3/13/2023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3FF57B-5F25-B54A-A918-FB50C2689073}" type="slidenum">
              <a:rPr lang="en-US" smtClean="0"/>
              <a:pPr/>
              <a:t>‹#›</a:t>
            </a:fld>
            <a:endParaRPr lang="en-US" dirty="0"/>
          </a:p>
        </p:txBody>
      </p:sp>
    </p:spTree>
    <p:extLst>
      <p:ext uri="{BB962C8B-B14F-4D97-AF65-F5344CB8AC3E}">
        <p14:creationId xmlns:p14="http://schemas.microsoft.com/office/powerpoint/2010/main" val="1073417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565B4-1FAB-4696-A976-27217CF4D446}" type="datetime1">
              <a:rPr lang="en-US" smtClean="0"/>
              <a:t>3/13/2023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3FF57B-5F25-B54A-A918-FB50C2689073}" type="slidenum">
              <a:rPr lang="en-US" smtClean="0"/>
              <a:pPr/>
              <a:t>‹#›</a:t>
            </a:fld>
            <a:endParaRPr lang="en-US" dirty="0"/>
          </a:p>
        </p:txBody>
      </p:sp>
      <p:pic>
        <p:nvPicPr>
          <p:cNvPr id="5" name="Picture 4"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752600"/>
            <a:ext cx="2971800" cy="2865120"/>
          </a:xfrm>
          <a:prstGeom prst="rect">
            <a:avLst/>
          </a:prstGeom>
          <a:noFill/>
          <a:ln>
            <a:noFill/>
          </a:ln>
        </p:spPr>
      </p:pic>
    </p:spTree>
    <p:extLst>
      <p:ext uri="{BB962C8B-B14F-4D97-AF65-F5344CB8AC3E}">
        <p14:creationId xmlns:p14="http://schemas.microsoft.com/office/powerpoint/2010/main" val="4137621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587B7EA7-CC93-4F3E-A9BD-7991C6B1DDD0}" type="datetime1">
              <a:rPr lang="en-US" smtClean="0"/>
              <a:t>3/13/2023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D3FF57B-5F25-B54A-A918-FB50C2689073}" type="slidenum">
              <a:rPr lang="en-US" smtClean="0"/>
              <a:pPr/>
              <a:t>‹#›</a:t>
            </a:fld>
            <a:endParaRPr lang="en-US" dirty="0"/>
          </a:p>
        </p:txBody>
      </p:sp>
      <p:pic>
        <p:nvPicPr>
          <p:cNvPr id="10" name="Picture 9"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7557484" y="3761110"/>
            <a:ext cx="1013460" cy="1036320"/>
          </a:xfrm>
          <a:prstGeom prst="rect">
            <a:avLst/>
          </a:prstGeom>
          <a:noFill/>
          <a:ln>
            <a:noFill/>
          </a:ln>
        </p:spPr>
      </p:pic>
    </p:spTree>
    <p:extLst>
      <p:ext uri="{BB962C8B-B14F-4D97-AF65-F5344CB8AC3E}">
        <p14:creationId xmlns:p14="http://schemas.microsoft.com/office/powerpoint/2010/main" val="276975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9D4D40-361B-4F8C-9E3F-1D0C891C9F40}" type="datetime1">
              <a:rPr lang="en-US" smtClean="0"/>
              <a:t>3/13/2023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3FF57B-5F25-B54A-A918-FB50C2689073}" type="slidenum">
              <a:rPr lang="en-US" smtClean="0"/>
              <a:pPr/>
              <a:t>‹#›</a:t>
            </a:fld>
            <a:endParaRPr lang="en-US" dirty="0"/>
          </a:p>
        </p:txBody>
      </p:sp>
    </p:spTree>
    <p:extLst>
      <p:ext uri="{BB962C8B-B14F-4D97-AF65-F5344CB8AC3E}">
        <p14:creationId xmlns:p14="http://schemas.microsoft.com/office/powerpoint/2010/main" val="1384729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image" Target="../media/image2.jpe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1.xml"/><Relationship Id="rId7"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fld id="{197451B7-0141-4DDB-8D9B-EE53D90E06FF}" type="datetime1">
              <a:rPr lang="en-US" smtClean="0"/>
              <a:t>3/13/2023</a:t>
            </a:fld>
            <a:endParaRPr lang="en-US" dirty="0"/>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fld id="{DD3FF57B-5F25-B54A-A918-FB50C2689073}" type="slidenum">
              <a:rPr lang="en-US" smtClean="0"/>
              <a:pPr/>
              <a:t>‹#›</a:t>
            </a:fld>
            <a:endParaRPr lang="en-US" dirty="0"/>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12" name="Picture 11" descr="DHSS Logo Red 3D"/>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570184" y="4915490"/>
            <a:ext cx="1013460" cy="1036320"/>
          </a:xfrm>
          <a:prstGeom prst="rect">
            <a:avLst/>
          </a:prstGeom>
          <a:noFill/>
          <a:ln>
            <a:noFill/>
          </a:ln>
        </p:spPr>
      </p:pic>
    </p:spTree>
    <p:extLst>
      <p:ext uri="{BB962C8B-B14F-4D97-AF65-F5344CB8AC3E}">
        <p14:creationId xmlns:p14="http://schemas.microsoft.com/office/powerpoint/2010/main" val="317262271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sldNum="0" hd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00BDD0-FD1D-D653-AB44-F17F057D51C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1D7D68-CD86-3571-3C69-14AF0BE76F5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517C98-D0DE-7847-DEF7-339622F9213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D94A73-A693-4322-A2CC-7F0D5E9367F3}" type="datetimeFigureOut">
              <a:rPr lang="en-US" smtClean="0"/>
              <a:t>3/13/2023</a:t>
            </a:fld>
            <a:endParaRPr lang="en-US" dirty="0"/>
          </a:p>
        </p:txBody>
      </p:sp>
      <p:sp>
        <p:nvSpPr>
          <p:cNvPr id="5" name="Footer Placeholder 4">
            <a:extLst>
              <a:ext uri="{FF2B5EF4-FFF2-40B4-BE49-F238E27FC236}">
                <a16:creationId xmlns:a16="http://schemas.microsoft.com/office/drawing/2014/main" id="{576F44AC-1F7C-AF6C-2A27-3F773B639E9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926EBE-B057-94F3-7AD6-05EAE0B891F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122CDA9-D98F-409E-8248-E88BE15D695A}" type="slidenum">
              <a:rPr lang="en-US" smtClean="0"/>
              <a:t>‹#›</a:t>
            </a:fld>
            <a:endParaRPr lang="en-US" dirty="0"/>
          </a:p>
        </p:txBody>
      </p:sp>
    </p:spTree>
    <p:extLst>
      <p:ext uri="{BB962C8B-B14F-4D97-AF65-F5344CB8AC3E}">
        <p14:creationId xmlns:p14="http://schemas.microsoft.com/office/powerpoint/2010/main" val="67830913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96A45C-632E-41F0-A63B-94F587C7E12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4FB0D1-4138-4A27-B8A8-986C8C8114F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A4740D-5AB7-413D-98F1-B48EA5C0D0B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252B418-976A-402C-9497-8742A6E41615}" type="datetime1">
              <a:rPr lang="en-US" smtClean="0"/>
              <a:t>3/13/2023</a:t>
            </a:fld>
            <a:endParaRPr lang="en-US"/>
          </a:p>
        </p:txBody>
      </p:sp>
      <p:sp>
        <p:nvSpPr>
          <p:cNvPr id="5" name="Footer Placeholder 4">
            <a:extLst>
              <a:ext uri="{FF2B5EF4-FFF2-40B4-BE49-F238E27FC236}">
                <a16:creationId xmlns:a16="http://schemas.microsoft.com/office/drawing/2014/main" id="{BC72FB72-521E-48F2-A15C-D56E02455A5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Delaware Department of Insurance - Office of Value-Based Health Care Delivery</a:t>
            </a:r>
          </a:p>
        </p:txBody>
      </p:sp>
      <p:sp>
        <p:nvSpPr>
          <p:cNvPr id="6" name="Slide Number Placeholder 5">
            <a:extLst>
              <a:ext uri="{FF2B5EF4-FFF2-40B4-BE49-F238E27FC236}">
                <a16:creationId xmlns:a16="http://schemas.microsoft.com/office/drawing/2014/main" id="{8698B3B2-5C8E-4C74-A7A8-8D353B836E3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149085B-E5D6-4BC0-8EA6-C7CBE718A982}" type="slidenum">
              <a:rPr lang="en-US" smtClean="0"/>
              <a:t>‹#›</a:t>
            </a:fld>
            <a:endParaRPr lang="en-US"/>
          </a:p>
        </p:txBody>
      </p:sp>
    </p:spTree>
    <p:extLst>
      <p:ext uri="{BB962C8B-B14F-4D97-AF65-F5344CB8AC3E}">
        <p14:creationId xmlns:p14="http://schemas.microsoft.com/office/powerpoint/2010/main" val="282610137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2"/>
            <a:ext cx="9144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866215" y="973668"/>
            <a:ext cx="6571060"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6216" y="2603500"/>
            <a:ext cx="6571059"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88204" y="6394062"/>
            <a:ext cx="742949" cy="304799"/>
          </a:xfrm>
          <a:prstGeom prst="rect">
            <a:avLst/>
          </a:prstGeom>
        </p:spPr>
        <p:txBody>
          <a:bodyPr vert="horz" lIns="91440" tIns="45720" rIns="91440" bIns="45720" rtlCol="0" anchor="t"/>
          <a:lstStyle>
            <a:lvl1pPr algn="r">
              <a:defRPr sz="750" b="1" i="0">
                <a:solidFill>
                  <a:schemeClr val="accent1"/>
                </a:solidFill>
              </a:defRPr>
            </a:lvl1pPr>
          </a:lstStyle>
          <a:p>
            <a:fld id="{A6F94C1B-FF27-44DF-B887-00B0178B733C}" type="datetimeFigureOut">
              <a:rPr lang="en-US" smtClean="0"/>
              <a:t>3/13/2023</a:t>
            </a:fld>
            <a:endParaRPr lang="en-US"/>
          </a:p>
        </p:txBody>
      </p:sp>
      <p:sp>
        <p:nvSpPr>
          <p:cNvPr id="5" name="Footer Placeholder 4"/>
          <p:cNvSpPr>
            <a:spLocks noGrp="1"/>
          </p:cNvSpPr>
          <p:nvPr>
            <p:ph type="ftr" sz="quarter" idx="3"/>
          </p:nvPr>
        </p:nvSpPr>
        <p:spPr>
          <a:xfrm>
            <a:off x="396269" y="6391839"/>
            <a:ext cx="2894846" cy="304801"/>
          </a:xfrm>
          <a:prstGeom prst="rect">
            <a:avLst/>
          </a:prstGeom>
        </p:spPr>
        <p:txBody>
          <a:bodyPr vert="horz" lIns="91440" tIns="45720" rIns="91440" bIns="45720" rtlCol="0" anchor="b"/>
          <a:lstStyle>
            <a:lvl1pPr algn="l">
              <a:defRPr sz="750" b="1" i="0">
                <a:solidFill>
                  <a:schemeClr val="accent1"/>
                </a:solidFill>
                <a:latin typeface="+mn-lt"/>
              </a:defRPr>
            </a:lvl1pPr>
          </a:lstStyle>
          <a:p>
            <a:endParaRPr lang="en-US"/>
          </a:p>
        </p:txBody>
      </p:sp>
      <p:sp>
        <p:nvSpPr>
          <p:cNvPr id="22" name="Rectangle 21"/>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7764406" y="295730"/>
            <a:ext cx="628649" cy="767687"/>
          </a:xfrm>
          <a:prstGeom prst="rect">
            <a:avLst/>
          </a:prstGeom>
        </p:spPr>
        <p:txBody>
          <a:bodyPr vert="horz" lIns="91440" tIns="45720" rIns="91440" bIns="45720" rtlCol="0" anchor="b"/>
          <a:lstStyle>
            <a:lvl1pPr algn="ctr">
              <a:defRPr sz="2100" b="0" i="0">
                <a:solidFill>
                  <a:schemeClr val="bg1"/>
                </a:solidFill>
                <a:latin typeface="+mn-lt"/>
              </a:defRPr>
            </a:lvl1pPr>
          </a:lstStyle>
          <a:p>
            <a:fld id="{418BBCE4-EC8C-4B47-86CA-D905994DF6D8}" type="slidenum">
              <a:rPr lang="en-US" smtClean="0"/>
              <a:t>‹#›</a:t>
            </a:fld>
            <a:endParaRPr lang="en-US"/>
          </a:p>
        </p:txBody>
      </p:sp>
    </p:spTree>
    <p:extLst>
      <p:ext uri="{BB962C8B-B14F-4D97-AF65-F5344CB8AC3E}">
        <p14:creationId xmlns:p14="http://schemas.microsoft.com/office/powerpoint/2010/main" val="200727719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txStyles>
    <p:titleStyle>
      <a:lvl1pPr algn="l" defTabSz="342900" rtl="0" eaLnBrk="1" latinLnBrk="0" hangingPunct="1">
        <a:spcBef>
          <a:spcPct val="0"/>
        </a:spcBef>
        <a:buNone/>
        <a:defRPr sz="27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030767 PPT 2017_16x9_basic secondary_3840px.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0" y="5822951"/>
            <a:ext cx="9144000" cy="1035051"/>
          </a:xfrm>
          <a:prstGeom prst="rect">
            <a:avLst/>
          </a:prstGeom>
        </p:spPr>
      </p:pic>
    </p:spTree>
    <p:extLst>
      <p:ext uri="{BB962C8B-B14F-4D97-AF65-F5344CB8AC3E}">
        <p14:creationId xmlns:p14="http://schemas.microsoft.com/office/powerpoint/2010/main" val="390703883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Lst>
  <p:txStyles>
    <p:titleStyle>
      <a:lvl1pPr algn="ctr" rtl="0" eaLnBrk="1" fontAlgn="base" hangingPunct="1">
        <a:spcBef>
          <a:spcPct val="0"/>
        </a:spcBef>
        <a:spcAft>
          <a:spcPct val="0"/>
        </a:spcAft>
        <a:defRPr sz="3300" kern="1200">
          <a:solidFill>
            <a:schemeClr val="tx1"/>
          </a:solidFill>
          <a:latin typeface="Trebuchet MS"/>
          <a:ea typeface="Geneva" charset="0"/>
          <a:cs typeface="Trebuchet MS"/>
        </a:defRPr>
      </a:lvl1pPr>
      <a:lvl2pPr algn="ctr" rtl="0" eaLnBrk="1" fontAlgn="base" hangingPunct="1">
        <a:spcBef>
          <a:spcPct val="0"/>
        </a:spcBef>
        <a:spcAft>
          <a:spcPct val="0"/>
        </a:spcAft>
        <a:defRPr sz="3300">
          <a:solidFill>
            <a:schemeClr val="tx1"/>
          </a:solidFill>
          <a:latin typeface="Trebuchet MS" charset="0"/>
          <a:ea typeface="Geneva" charset="0"/>
          <a:cs typeface="Geneva" charset="0"/>
        </a:defRPr>
      </a:lvl2pPr>
      <a:lvl3pPr algn="ctr" rtl="0" eaLnBrk="1" fontAlgn="base" hangingPunct="1">
        <a:spcBef>
          <a:spcPct val="0"/>
        </a:spcBef>
        <a:spcAft>
          <a:spcPct val="0"/>
        </a:spcAft>
        <a:defRPr sz="3300">
          <a:solidFill>
            <a:schemeClr val="tx1"/>
          </a:solidFill>
          <a:latin typeface="Trebuchet MS" charset="0"/>
          <a:ea typeface="Geneva" charset="0"/>
          <a:cs typeface="Geneva" charset="0"/>
        </a:defRPr>
      </a:lvl3pPr>
      <a:lvl4pPr algn="ctr" rtl="0" eaLnBrk="1" fontAlgn="base" hangingPunct="1">
        <a:spcBef>
          <a:spcPct val="0"/>
        </a:spcBef>
        <a:spcAft>
          <a:spcPct val="0"/>
        </a:spcAft>
        <a:defRPr sz="3300">
          <a:solidFill>
            <a:schemeClr val="tx1"/>
          </a:solidFill>
          <a:latin typeface="Trebuchet MS" charset="0"/>
          <a:ea typeface="Geneva" charset="0"/>
          <a:cs typeface="Geneva" charset="0"/>
        </a:defRPr>
      </a:lvl4pPr>
      <a:lvl5pPr algn="ctr" rtl="0" eaLnBrk="1" fontAlgn="base" hangingPunct="1">
        <a:spcBef>
          <a:spcPct val="0"/>
        </a:spcBef>
        <a:spcAft>
          <a:spcPct val="0"/>
        </a:spcAft>
        <a:defRPr sz="3300">
          <a:solidFill>
            <a:schemeClr val="tx1"/>
          </a:solidFill>
          <a:latin typeface="Trebuchet MS" charset="0"/>
          <a:ea typeface="Geneva" charset="0"/>
          <a:cs typeface="Geneva" charset="0"/>
        </a:defRPr>
      </a:lvl5pPr>
      <a:lvl6pPr marL="342900" algn="ctr" rtl="0" eaLnBrk="1" fontAlgn="base" hangingPunct="1">
        <a:spcBef>
          <a:spcPct val="0"/>
        </a:spcBef>
        <a:spcAft>
          <a:spcPct val="0"/>
        </a:spcAft>
        <a:defRPr sz="3300">
          <a:solidFill>
            <a:schemeClr val="tx1"/>
          </a:solidFill>
          <a:latin typeface="Calibri" charset="0"/>
          <a:ea typeface="Geneva" charset="0"/>
          <a:cs typeface="Geneva" charset="0"/>
        </a:defRPr>
      </a:lvl6pPr>
      <a:lvl7pPr marL="685800" algn="ctr" rtl="0" eaLnBrk="1" fontAlgn="base" hangingPunct="1">
        <a:spcBef>
          <a:spcPct val="0"/>
        </a:spcBef>
        <a:spcAft>
          <a:spcPct val="0"/>
        </a:spcAft>
        <a:defRPr sz="3300">
          <a:solidFill>
            <a:schemeClr val="tx1"/>
          </a:solidFill>
          <a:latin typeface="Calibri" charset="0"/>
          <a:ea typeface="Geneva" charset="0"/>
          <a:cs typeface="Geneva" charset="0"/>
        </a:defRPr>
      </a:lvl7pPr>
      <a:lvl8pPr marL="1028700" algn="ctr" rtl="0" eaLnBrk="1" fontAlgn="base" hangingPunct="1">
        <a:spcBef>
          <a:spcPct val="0"/>
        </a:spcBef>
        <a:spcAft>
          <a:spcPct val="0"/>
        </a:spcAft>
        <a:defRPr sz="3300">
          <a:solidFill>
            <a:schemeClr val="tx1"/>
          </a:solidFill>
          <a:latin typeface="Calibri" charset="0"/>
          <a:ea typeface="Geneva" charset="0"/>
          <a:cs typeface="Geneva" charset="0"/>
        </a:defRPr>
      </a:lvl8pPr>
      <a:lvl9pPr marL="1371600" algn="ctr" rtl="0" eaLnBrk="1" fontAlgn="base" hangingPunct="1">
        <a:spcBef>
          <a:spcPct val="0"/>
        </a:spcBef>
        <a:spcAft>
          <a:spcPct val="0"/>
        </a:spcAft>
        <a:defRPr sz="3300">
          <a:solidFill>
            <a:schemeClr val="tx1"/>
          </a:solidFill>
          <a:latin typeface="Calibri" charset="0"/>
          <a:ea typeface="Geneva" charset="0"/>
          <a:cs typeface="Geneva" charset="0"/>
        </a:defRPr>
      </a:lvl9pPr>
    </p:titleStyle>
    <p:bodyStyle>
      <a:lvl1pPr marL="257175" indent="-257175" algn="l" rtl="0" eaLnBrk="1" fontAlgn="base" hangingPunct="1">
        <a:spcBef>
          <a:spcPct val="20000"/>
        </a:spcBef>
        <a:spcAft>
          <a:spcPct val="0"/>
        </a:spcAft>
        <a:buFont typeface="Arial" charset="0"/>
        <a:buChar char="•"/>
        <a:defRPr sz="2400" kern="1200">
          <a:solidFill>
            <a:schemeClr val="tx1"/>
          </a:solidFill>
          <a:latin typeface="+mn-lt"/>
          <a:ea typeface="Geneva" charset="0"/>
          <a:cs typeface="Geneva" charset="0"/>
        </a:defRPr>
      </a:lvl1pPr>
      <a:lvl2pPr marL="557213" indent="-214313" algn="l" rtl="0" eaLnBrk="1" fontAlgn="base" hangingPunct="1">
        <a:spcBef>
          <a:spcPct val="20000"/>
        </a:spcBef>
        <a:spcAft>
          <a:spcPct val="0"/>
        </a:spcAft>
        <a:buFont typeface="Arial" charset="0"/>
        <a:buChar char="–"/>
        <a:defRPr sz="2100" kern="1200">
          <a:solidFill>
            <a:schemeClr val="tx1"/>
          </a:solidFill>
          <a:latin typeface="+mn-lt"/>
          <a:ea typeface="Geneva" charset="0"/>
          <a:cs typeface="+mn-cs"/>
        </a:defRPr>
      </a:lvl2pPr>
      <a:lvl3pPr marL="857250" indent="-171450" algn="l" rtl="0" eaLnBrk="1" fontAlgn="base" hangingPunct="1">
        <a:spcBef>
          <a:spcPct val="20000"/>
        </a:spcBef>
        <a:spcAft>
          <a:spcPct val="0"/>
        </a:spcAft>
        <a:buFont typeface="Arial" charset="0"/>
        <a:buChar char="•"/>
        <a:defRPr sz="1800" kern="1200">
          <a:solidFill>
            <a:schemeClr val="tx1"/>
          </a:solidFill>
          <a:latin typeface="+mn-lt"/>
          <a:ea typeface="Geneva" charset="0"/>
          <a:cs typeface="+mn-cs"/>
        </a:defRPr>
      </a:lvl3pPr>
      <a:lvl4pPr marL="1200150" indent="-171450" algn="l" rtl="0" eaLnBrk="1" fontAlgn="base" hangingPunct="1">
        <a:spcBef>
          <a:spcPct val="20000"/>
        </a:spcBef>
        <a:spcAft>
          <a:spcPct val="0"/>
        </a:spcAft>
        <a:buFont typeface="Arial" charset="0"/>
        <a:buChar char="–"/>
        <a:defRPr sz="1500" kern="1200">
          <a:solidFill>
            <a:schemeClr val="tx1"/>
          </a:solidFill>
          <a:latin typeface="+mn-lt"/>
          <a:ea typeface="Geneva" charset="0"/>
          <a:cs typeface="+mn-cs"/>
        </a:defRPr>
      </a:lvl4pPr>
      <a:lvl5pPr marL="1543050" indent="-171450" algn="l" rtl="0" eaLnBrk="1" fontAlgn="base" hangingPunct="1">
        <a:spcBef>
          <a:spcPct val="20000"/>
        </a:spcBef>
        <a:spcAft>
          <a:spcPct val="0"/>
        </a:spcAft>
        <a:buFont typeface="Arial" charset="0"/>
        <a:buChar char="»"/>
        <a:defRPr sz="1500" kern="1200">
          <a:solidFill>
            <a:schemeClr val="tx1"/>
          </a:solidFill>
          <a:latin typeface="+mn-lt"/>
          <a:ea typeface="Geneva" charset="0"/>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hyperlink" Target="mailto:stephanie.hartos@delaware.gov"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chart" Target="../charts/chart1.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2.xml"/><Relationship Id="rId4" Type="http://schemas.openxmlformats.org/officeDocument/2006/relationships/chart" Target="../charts/char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chart" Target="../charts/char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chart" Target="../charts/chart4.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image" Target="../media/image7.png"/><Relationship Id="rId1" Type="http://schemas.openxmlformats.org/officeDocument/2006/relationships/slideLayout" Target="../slideLayouts/slideLayout2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png"/><Relationship Id="rId7" Type="http://schemas.openxmlformats.org/officeDocument/2006/relationships/diagramColors" Target="../diagrams/colors2.xml"/><Relationship Id="rId2" Type="http://schemas.openxmlformats.org/officeDocument/2006/relationships/image" Target="../media/image7.png"/><Relationship Id="rId1" Type="http://schemas.openxmlformats.org/officeDocument/2006/relationships/slideLayout" Target="../slideLayouts/slideLayout2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0AF38-CFEB-442E-B7D8-E57C2C91837C}"/>
              </a:ext>
            </a:extLst>
          </p:cNvPr>
          <p:cNvSpPr>
            <a:spLocks noGrp="1"/>
          </p:cNvSpPr>
          <p:nvPr>
            <p:ph type="ctrTitle"/>
          </p:nvPr>
        </p:nvSpPr>
        <p:spPr/>
        <p:txBody>
          <a:bodyPr/>
          <a:lstStyle/>
          <a:p>
            <a:r>
              <a:rPr lang="en-US" dirty="0"/>
              <a:t>Primary care reform collaborative </a:t>
            </a:r>
          </a:p>
        </p:txBody>
      </p:sp>
      <p:sp>
        <p:nvSpPr>
          <p:cNvPr id="3" name="Subtitle 2">
            <a:extLst>
              <a:ext uri="{FF2B5EF4-FFF2-40B4-BE49-F238E27FC236}">
                <a16:creationId xmlns:a16="http://schemas.microsoft.com/office/drawing/2014/main" id="{448304C0-D4B1-40EF-9D01-EEA57A226F01}"/>
              </a:ext>
            </a:extLst>
          </p:cNvPr>
          <p:cNvSpPr>
            <a:spLocks noGrp="1"/>
          </p:cNvSpPr>
          <p:nvPr>
            <p:ph type="subTitle" idx="1"/>
          </p:nvPr>
        </p:nvSpPr>
        <p:spPr/>
        <p:txBody>
          <a:bodyPr/>
          <a:lstStyle/>
          <a:p>
            <a:r>
              <a:rPr lang="en-US" dirty="0"/>
              <a:t>MARCH 13, 2023</a:t>
            </a:r>
          </a:p>
        </p:txBody>
      </p:sp>
    </p:spTree>
    <p:extLst>
      <p:ext uri="{BB962C8B-B14F-4D97-AF65-F5344CB8AC3E}">
        <p14:creationId xmlns:p14="http://schemas.microsoft.com/office/powerpoint/2010/main" val="349307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EA47-DE54-94A2-5157-D22A590BCF6D}"/>
              </a:ext>
            </a:extLst>
          </p:cNvPr>
          <p:cNvSpPr>
            <a:spLocks noGrp="1"/>
          </p:cNvSpPr>
          <p:nvPr>
            <p:ph type="title"/>
          </p:nvPr>
        </p:nvSpPr>
        <p:spPr>
          <a:xfrm>
            <a:off x="517922" y="1376948"/>
            <a:ext cx="7886700" cy="994172"/>
          </a:xfrm>
        </p:spPr>
        <p:txBody>
          <a:bodyPr/>
          <a:lstStyle/>
          <a:p>
            <a:r>
              <a:rPr lang="en-US" dirty="0"/>
              <a:t>Why telemedicine?</a:t>
            </a:r>
          </a:p>
        </p:txBody>
      </p:sp>
      <p:sp>
        <p:nvSpPr>
          <p:cNvPr id="3" name="Content Placeholder 2">
            <a:extLst>
              <a:ext uri="{FF2B5EF4-FFF2-40B4-BE49-F238E27FC236}">
                <a16:creationId xmlns:a16="http://schemas.microsoft.com/office/drawing/2014/main" id="{297170A0-5471-A6F6-2896-00F574E51896}"/>
              </a:ext>
            </a:extLst>
          </p:cNvPr>
          <p:cNvSpPr>
            <a:spLocks noGrp="1"/>
          </p:cNvSpPr>
          <p:nvPr>
            <p:ph idx="1"/>
          </p:nvPr>
        </p:nvSpPr>
        <p:spPr>
          <a:xfrm>
            <a:off x="517922" y="2740953"/>
            <a:ext cx="7983410" cy="2662463"/>
          </a:xfrm>
        </p:spPr>
        <p:txBody>
          <a:bodyPr>
            <a:noAutofit/>
          </a:bodyPr>
          <a:lstStyle/>
          <a:p>
            <a:pPr marL="0">
              <a:lnSpc>
                <a:spcPct val="150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Increased access</a:t>
            </a:r>
          </a:p>
          <a:p>
            <a:pPr marL="0">
              <a:lnSpc>
                <a:spcPct val="150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Convenience - can do on lunch hour at work, at home with kids</a:t>
            </a:r>
          </a:p>
          <a:p>
            <a:pPr marL="0">
              <a:lnSpc>
                <a:spcPct val="150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Reduce time for travel, waiting room</a:t>
            </a:r>
          </a:p>
          <a:p>
            <a:pPr>
              <a:lnSpc>
                <a:spcPct val="100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Some patients more comfortable – e.g., certain behavioral health issues</a:t>
            </a:r>
          </a:p>
          <a:p>
            <a:pPr marL="0" indent="0">
              <a:lnSpc>
                <a:spcPct val="170000"/>
              </a:lnSpc>
              <a:buNone/>
            </a:pPr>
            <a:endParaRPr lang="en-US" sz="2250" dirty="0"/>
          </a:p>
        </p:txBody>
      </p:sp>
    </p:spTree>
    <p:extLst>
      <p:ext uri="{BB962C8B-B14F-4D97-AF65-F5344CB8AC3E}">
        <p14:creationId xmlns:p14="http://schemas.microsoft.com/office/powerpoint/2010/main" val="854093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1AA7-6432-C15D-4AF3-EB41E962459C}"/>
              </a:ext>
            </a:extLst>
          </p:cNvPr>
          <p:cNvSpPr>
            <a:spLocks noGrp="1"/>
          </p:cNvSpPr>
          <p:nvPr>
            <p:ph type="title"/>
          </p:nvPr>
        </p:nvSpPr>
        <p:spPr>
          <a:xfrm>
            <a:off x="628650" y="1389888"/>
            <a:ext cx="7886700" cy="832493"/>
          </a:xfrm>
        </p:spPr>
        <p:txBody>
          <a:bodyPr/>
          <a:lstStyle/>
          <a:p>
            <a:r>
              <a:rPr lang="en-US" dirty="0"/>
              <a:t>Evidence for benefits of Telemed</a:t>
            </a:r>
          </a:p>
        </p:txBody>
      </p:sp>
      <p:sp>
        <p:nvSpPr>
          <p:cNvPr id="3" name="Content Placeholder 2">
            <a:extLst>
              <a:ext uri="{FF2B5EF4-FFF2-40B4-BE49-F238E27FC236}">
                <a16:creationId xmlns:a16="http://schemas.microsoft.com/office/drawing/2014/main" id="{F6A0889D-986C-1FA7-6919-6AC623AB10BF}"/>
              </a:ext>
            </a:extLst>
          </p:cNvPr>
          <p:cNvSpPr>
            <a:spLocks noGrp="1"/>
          </p:cNvSpPr>
          <p:nvPr>
            <p:ph idx="1"/>
          </p:nvPr>
        </p:nvSpPr>
        <p:spPr>
          <a:xfrm>
            <a:off x="628651" y="2727025"/>
            <a:ext cx="8112065" cy="2788490"/>
          </a:xfrm>
        </p:spPr>
        <p:txBody>
          <a:bodyPr>
            <a:noAutofit/>
          </a:bodyPr>
          <a:lstStyle/>
          <a:p>
            <a:pPr>
              <a:lnSpc>
                <a:spcPct val="100000"/>
              </a:lnSpc>
            </a:pPr>
            <a:r>
              <a:rPr lang="en-US" sz="2250" dirty="0"/>
              <a:t>Issue of JABFM May 2022 devoted to studies on Telemed in primary care</a:t>
            </a:r>
          </a:p>
          <a:p>
            <a:pPr>
              <a:lnSpc>
                <a:spcPct val="100000"/>
              </a:lnSpc>
            </a:pPr>
            <a:r>
              <a:rPr lang="en-US" sz="2250" dirty="0"/>
              <a:t>Generally found improvements for access, especially for rural, vulnerable populations</a:t>
            </a:r>
          </a:p>
          <a:p>
            <a:pPr>
              <a:lnSpc>
                <a:spcPct val="100000"/>
              </a:lnSpc>
            </a:pPr>
            <a:r>
              <a:rPr lang="en-US" sz="2250" dirty="0"/>
              <a:t>Found benefits for chronic conditions when no exam or specimens are needed</a:t>
            </a:r>
          </a:p>
          <a:p>
            <a:pPr>
              <a:lnSpc>
                <a:spcPct val="100000"/>
              </a:lnSpc>
            </a:pPr>
            <a:r>
              <a:rPr lang="en-US" sz="2250" dirty="0"/>
              <a:t>Studies assume telemed to be an adjunct to primary care in a clinic</a:t>
            </a:r>
          </a:p>
        </p:txBody>
      </p:sp>
    </p:spTree>
    <p:extLst>
      <p:ext uri="{BB962C8B-B14F-4D97-AF65-F5344CB8AC3E}">
        <p14:creationId xmlns:p14="http://schemas.microsoft.com/office/powerpoint/2010/main" val="1556476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4A0B-CB82-671C-AAFD-0CB995150510}"/>
              </a:ext>
            </a:extLst>
          </p:cNvPr>
          <p:cNvSpPr>
            <a:spLocks noGrp="1"/>
          </p:cNvSpPr>
          <p:nvPr>
            <p:ph type="title"/>
          </p:nvPr>
        </p:nvSpPr>
        <p:spPr>
          <a:xfrm>
            <a:off x="628650" y="1381306"/>
            <a:ext cx="7886700" cy="601625"/>
          </a:xfrm>
        </p:spPr>
        <p:txBody>
          <a:bodyPr/>
          <a:lstStyle/>
          <a:p>
            <a:r>
              <a:rPr lang="en-US" dirty="0"/>
              <a:t>My Experience</a:t>
            </a:r>
          </a:p>
        </p:txBody>
      </p:sp>
      <p:sp>
        <p:nvSpPr>
          <p:cNvPr id="3" name="Content Placeholder 2">
            <a:extLst>
              <a:ext uri="{FF2B5EF4-FFF2-40B4-BE49-F238E27FC236}">
                <a16:creationId xmlns:a16="http://schemas.microsoft.com/office/drawing/2014/main" id="{872FB791-4F24-AD2C-2BE4-9EC0C7847BCB}"/>
              </a:ext>
            </a:extLst>
          </p:cNvPr>
          <p:cNvSpPr>
            <a:spLocks noGrp="1"/>
          </p:cNvSpPr>
          <p:nvPr>
            <p:ph idx="1"/>
          </p:nvPr>
        </p:nvSpPr>
        <p:spPr>
          <a:xfrm>
            <a:off x="563952" y="2427025"/>
            <a:ext cx="8143875" cy="3282575"/>
          </a:xfrm>
        </p:spPr>
        <p:txBody>
          <a:bodyPr>
            <a:noAutofit/>
          </a:bodyPr>
          <a:lstStyle/>
          <a:p>
            <a:pPr marL="0">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My office started Telemedicine in 2016</a:t>
            </a:r>
          </a:p>
          <a:p>
            <a:pPr>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Delaware passed a law requiring payers to pay for telemed equivalent to in-person</a:t>
            </a:r>
          </a:p>
          <a:p>
            <a:pPr marL="685800" lvl="2">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Made telemed feasible for practices</a:t>
            </a:r>
          </a:p>
          <a:p>
            <a:pPr marL="0">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Good option for certain situations, to facilitate care</a:t>
            </a:r>
          </a:p>
          <a:p>
            <a:pPr marL="685800" lvl="2">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Follow-up of behavioral health problems, follow up for review of abnormal labs, some routine monitoring of diabetes or HTN.</a:t>
            </a:r>
          </a:p>
          <a:p>
            <a:pPr marL="0" indent="0">
              <a:buNone/>
            </a:pPr>
            <a:endParaRPr lang="en-US" sz="2250" dirty="0"/>
          </a:p>
        </p:txBody>
      </p:sp>
    </p:spTree>
    <p:extLst>
      <p:ext uri="{BB962C8B-B14F-4D97-AF65-F5344CB8AC3E}">
        <p14:creationId xmlns:p14="http://schemas.microsoft.com/office/powerpoint/2010/main" val="2630443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5ACE-307C-8CA1-FCEC-BE86BED619EB}"/>
              </a:ext>
            </a:extLst>
          </p:cNvPr>
          <p:cNvSpPr>
            <a:spLocks noGrp="1"/>
          </p:cNvSpPr>
          <p:nvPr>
            <p:ph type="title"/>
          </p:nvPr>
        </p:nvSpPr>
        <p:spPr>
          <a:xfrm>
            <a:off x="628650" y="1380968"/>
            <a:ext cx="8188452" cy="521943"/>
          </a:xfrm>
        </p:spPr>
        <p:txBody>
          <a:bodyPr>
            <a:normAutofit fontScale="90000"/>
          </a:bodyPr>
          <a:lstStyle/>
          <a:p>
            <a:r>
              <a:rPr lang="en-US" dirty="0"/>
              <a:t>Pre-Pandemic</a:t>
            </a:r>
          </a:p>
        </p:txBody>
      </p:sp>
      <p:sp>
        <p:nvSpPr>
          <p:cNvPr id="3" name="Content Placeholder 2">
            <a:extLst>
              <a:ext uri="{FF2B5EF4-FFF2-40B4-BE49-F238E27FC236}">
                <a16:creationId xmlns:a16="http://schemas.microsoft.com/office/drawing/2014/main" id="{16A4AA98-2029-C2BB-9F2E-2BAADCB50459}"/>
              </a:ext>
            </a:extLst>
          </p:cNvPr>
          <p:cNvSpPr>
            <a:spLocks noGrp="1"/>
          </p:cNvSpPr>
          <p:nvPr>
            <p:ph idx="1"/>
          </p:nvPr>
        </p:nvSpPr>
        <p:spPr>
          <a:xfrm>
            <a:off x="477149" y="2381743"/>
            <a:ext cx="8189703" cy="3263504"/>
          </a:xfrm>
        </p:spPr>
        <p:txBody>
          <a:bodyPr>
            <a:noAutofit/>
          </a:bodyPr>
          <a:lstStyle/>
          <a:p>
            <a:pPr>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At first, only about 2 percent of visits were virtual – both patient choice and clinician familiarity.</a:t>
            </a:r>
          </a:p>
          <a:p>
            <a:pPr marL="0">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Over 3 ½ years pre-pandemic, increased to about 5 percent</a:t>
            </a:r>
          </a:p>
          <a:p>
            <a:pPr marL="0">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The pandemic changed all that.  </a:t>
            </a:r>
          </a:p>
          <a:p>
            <a:pPr marL="176213">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During first six months of pandemic, virtual visits increased to about 60% of total we never closed the office, reduced hours or staff</a:t>
            </a:r>
          </a:p>
          <a:p>
            <a:pPr marL="0">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Gradually went back down – now at about 20% of visits</a:t>
            </a:r>
          </a:p>
          <a:p>
            <a:endParaRPr lang="en-US" sz="2250" dirty="0"/>
          </a:p>
        </p:txBody>
      </p:sp>
    </p:spTree>
    <p:extLst>
      <p:ext uri="{BB962C8B-B14F-4D97-AF65-F5344CB8AC3E}">
        <p14:creationId xmlns:p14="http://schemas.microsoft.com/office/powerpoint/2010/main" val="1046968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D6A93-8775-D7D1-7B36-D933167CFD56}"/>
              </a:ext>
            </a:extLst>
          </p:cNvPr>
          <p:cNvSpPr>
            <a:spLocks noGrp="1"/>
          </p:cNvSpPr>
          <p:nvPr>
            <p:ph type="title"/>
          </p:nvPr>
        </p:nvSpPr>
        <p:spPr>
          <a:xfrm>
            <a:off x="297611" y="1347797"/>
            <a:ext cx="8548778" cy="1545794"/>
          </a:xfrm>
        </p:spPr>
        <p:txBody>
          <a:bodyPr>
            <a:normAutofit/>
          </a:bodyPr>
          <a:lstStyle/>
          <a:p>
            <a:r>
              <a:rPr lang="en-US" dirty="0"/>
              <a:t>But in many cases, telemedicine represents most or almost all care</a:t>
            </a:r>
            <a:br>
              <a:rPr lang="en-US" dirty="0"/>
            </a:br>
            <a:r>
              <a:rPr lang="en-US" dirty="0"/>
              <a:t>So have we gone too far?</a:t>
            </a:r>
          </a:p>
        </p:txBody>
      </p:sp>
      <p:sp>
        <p:nvSpPr>
          <p:cNvPr id="3" name="Content Placeholder 2">
            <a:extLst>
              <a:ext uri="{FF2B5EF4-FFF2-40B4-BE49-F238E27FC236}">
                <a16:creationId xmlns:a16="http://schemas.microsoft.com/office/drawing/2014/main" id="{D183223A-AB9E-75AD-4A79-6D77E64273EE}"/>
              </a:ext>
            </a:extLst>
          </p:cNvPr>
          <p:cNvSpPr>
            <a:spLocks noGrp="1"/>
          </p:cNvSpPr>
          <p:nvPr>
            <p:ph idx="1"/>
          </p:nvPr>
        </p:nvSpPr>
        <p:spPr>
          <a:xfrm>
            <a:off x="302464" y="3059427"/>
            <a:ext cx="8543925" cy="2616613"/>
          </a:xfrm>
        </p:spPr>
        <p:txBody>
          <a:bodyPr>
            <a:noAutofit/>
          </a:bodyPr>
          <a:lstStyle/>
          <a:p>
            <a:pPr marL="0">
              <a:lnSpc>
                <a:spcPct val="100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Many experts asking that</a:t>
            </a:r>
          </a:p>
          <a:p>
            <a:pPr marL="685800" lvl="2">
              <a:lnSpc>
                <a:spcPct val="100000"/>
              </a:lnSpc>
              <a:spcBef>
                <a:spcPts val="0"/>
              </a:spcBef>
              <a:spcAft>
                <a:spcPts val="750"/>
              </a:spcAft>
            </a:pPr>
            <a:r>
              <a:rPr lang="en-US" sz="1800" dirty="0">
                <a:latin typeface="Calibri" panose="020F0502020204030204" pitchFamily="34" charset="0"/>
                <a:ea typeface="Calibri" panose="020F0502020204030204" pitchFamily="34" charset="0"/>
                <a:cs typeface="Times New Roman" panose="02020603050405020304" pitchFamily="18" charset="0"/>
              </a:rPr>
              <a:t>Canadian article in Health Mgmt. Forum: “Virtual care: Enhancing access or harming care?”</a:t>
            </a:r>
          </a:p>
          <a:p>
            <a:pPr marL="0">
              <a:lnSpc>
                <a:spcPct val="100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I see specialists doing large majority virtual visits</a:t>
            </a:r>
          </a:p>
          <a:p>
            <a:pPr>
              <a:lnSpc>
                <a:spcPct val="100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When I send to a pulmonologist or rheumatologist and the patient says the specialists only every sees them virtually, it dramatically diminishes the value of the specialty care.</a:t>
            </a:r>
          </a:p>
          <a:p>
            <a:pPr>
              <a:lnSpc>
                <a:spcPct val="100000"/>
              </a:lnSpc>
            </a:pPr>
            <a:endParaRPr lang="en-US" sz="2250" dirty="0"/>
          </a:p>
        </p:txBody>
      </p:sp>
    </p:spTree>
    <p:extLst>
      <p:ext uri="{BB962C8B-B14F-4D97-AF65-F5344CB8AC3E}">
        <p14:creationId xmlns:p14="http://schemas.microsoft.com/office/powerpoint/2010/main" val="2018270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70E78-0D1F-B99A-7C73-BAD865999DCA}"/>
              </a:ext>
            </a:extLst>
          </p:cNvPr>
          <p:cNvSpPr>
            <a:spLocks noGrp="1"/>
          </p:cNvSpPr>
          <p:nvPr>
            <p:ph type="title"/>
          </p:nvPr>
        </p:nvSpPr>
        <p:spPr>
          <a:xfrm>
            <a:off x="628650" y="1380968"/>
            <a:ext cx="7886700" cy="994172"/>
          </a:xfrm>
        </p:spPr>
        <p:txBody>
          <a:bodyPr/>
          <a:lstStyle/>
          <a:p>
            <a:r>
              <a:rPr lang="en-US" dirty="0"/>
              <a:t>How about for primary care?</a:t>
            </a:r>
          </a:p>
        </p:txBody>
      </p:sp>
      <p:sp>
        <p:nvSpPr>
          <p:cNvPr id="3" name="Content Placeholder 2">
            <a:extLst>
              <a:ext uri="{FF2B5EF4-FFF2-40B4-BE49-F238E27FC236}">
                <a16:creationId xmlns:a16="http://schemas.microsoft.com/office/drawing/2014/main" id="{73BD6B26-EDA5-5234-2FAF-9B51E59127D4}"/>
              </a:ext>
            </a:extLst>
          </p:cNvPr>
          <p:cNvSpPr>
            <a:spLocks noGrp="1"/>
          </p:cNvSpPr>
          <p:nvPr>
            <p:ph idx="1"/>
          </p:nvPr>
        </p:nvSpPr>
        <p:spPr>
          <a:xfrm>
            <a:off x="628650" y="2750523"/>
            <a:ext cx="7886700" cy="2525609"/>
          </a:xfrm>
        </p:spPr>
        <p:txBody>
          <a:bodyPr>
            <a:noAutofit/>
          </a:bodyPr>
          <a:lstStyle/>
          <a:p>
            <a:pPr marL="0">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What percent of primary care is appropriate for virtual visits?</a:t>
            </a:r>
          </a:p>
          <a:p>
            <a:pPr>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Study by AAFP Graham Center found that 36% of primary visits are appropriate for virtual care.</a:t>
            </a:r>
          </a:p>
          <a:p>
            <a:pPr marL="685800" lvl="2">
              <a:lnSpc>
                <a:spcPct val="115000"/>
              </a:lnSpc>
              <a:spcBef>
                <a:spcPts val="0"/>
              </a:spcBef>
              <a:spcAft>
                <a:spcPts val="750"/>
              </a:spcAft>
            </a:pPr>
            <a:r>
              <a:rPr lang="en-US" sz="1650" dirty="0">
                <a:latin typeface="Calibri" panose="020F0502020204030204" pitchFamily="34" charset="0"/>
                <a:ea typeface="Calibri" panose="020F0502020204030204" pitchFamily="34" charset="0"/>
                <a:cs typeface="Times New Roman" panose="02020603050405020304" pitchFamily="18" charset="0"/>
              </a:rPr>
              <a:t>Jabbarpour Y, Jetty A, Westfall M, Westfall J;  Not Telehealth: Which Primary Care Visits Need In-Person Care?  J Am Board Fam Med; 2021 34(Suppl):S162-S169.</a:t>
            </a:r>
          </a:p>
          <a:p>
            <a:pPr marL="0">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This rings true</a:t>
            </a:r>
          </a:p>
        </p:txBody>
      </p:sp>
    </p:spTree>
    <p:extLst>
      <p:ext uri="{BB962C8B-B14F-4D97-AF65-F5344CB8AC3E}">
        <p14:creationId xmlns:p14="http://schemas.microsoft.com/office/powerpoint/2010/main" val="3922357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55F69-A980-2AE0-388F-82FDF4266BAA}"/>
              </a:ext>
            </a:extLst>
          </p:cNvPr>
          <p:cNvSpPr>
            <a:spLocks noGrp="1"/>
          </p:cNvSpPr>
          <p:nvPr>
            <p:ph type="title"/>
          </p:nvPr>
        </p:nvSpPr>
        <p:spPr>
          <a:xfrm>
            <a:off x="628650" y="1389887"/>
            <a:ext cx="7886700" cy="994172"/>
          </a:xfrm>
        </p:spPr>
        <p:txBody>
          <a:bodyPr>
            <a:normAutofit fontScale="90000"/>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Why is too much telemedicine not a good thing in primary care?</a:t>
            </a:r>
            <a:endParaRPr lang="en-US" dirty="0"/>
          </a:p>
        </p:txBody>
      </p:sp>
      <p:sp>
        <p:nvSpPr>
          <p:cNvPr id="3" name="Content Placeholder 2">
            <a:extLst>
              <a:ext uri="{FF2B5EF4-FFF2-40B4-BE49-F238E27FC236}">
                <a16:creationId xmlns:a16="http://schemas.microsoft.com/office/drawing/2014/main" id="{A50357AE-C4FE-586A-6AED-32E001FF9982}"/>
              </a:ext>
            </a:extLst>
          </p:cNvPr>
          <p:cNvSpPr>
            <a:spLocks noGrp="1"/>
          </p:cNvSpPr>
          <p:nvPr>
            <p:ph idx="1"/>
          </p:nvPr>
        </p:nvSpPr>
        <p:spPr>
          <a:xfrm>
            <a:off x="628650" y="2741942"/>
            <a:ext cx="7886700" cy="2984964"/>
          </a:xfrm>
        </p:spPr>
        <p:txBody>
          <a:bodyPr>
            <a:normAutofit lnSpcReduction="10000"/>
          </a:bodyPr>
          <a:lstStyle/>
          <a:p>
            <a:pPr marL="0">
              <a:lnSpc>
                <a:spcPct val="115000"/>
              </a:lnSpc>
              <a:spcBef>
                <a:spcPts val="0"/>
              </a:spcBef>
              <a:spcAft>
                <a:spcPts val="750"/>
              </a:spcAft>
            </a:pPr>
            <a:r>
              <a:rPr lang="en-US" sz="1800" dirty="0">
                <a:latin typeface="Calibri" panose="020F0502020204030204" pitchFamily="34" charset="0"/>
                <a:ea typeface="Calibri" panose="020F0502020204030204" pitchFamily="34" charset="0"/>
                <a:cs typeface="Times New Roman" panose="02020603050405020304" pitchFamily="18" charset="0"/>
              </a:rPr>
              <a:t>Primary care is rooted in relationship and trust</a:t>
            </a:r>
          </a:p>
          <a:p>
            <a:pPr marL="0">
              <a:lnSpc>
                <a:spcPct val="115000"/>
              </a:lnSpc>
              <a:spcBef>
                <a:spcPts val="0"/>
              </a:spcBef>
              <a:spcAft>
                <a:spcPts val="750"/>
              </a:spcAft>
            </a:pPr>
            <a:r>
              <a:rPr lang="en-US" sz="1800" dirty="0">
                <a:latin typeface="Calibri" panose="020F0502020204030204" pitchFamily="34" charset="0"/>
                <a:ea typeface="Calibri" panose="020F0502020204030204" pitchFamily="34" charset="0"/>
                <a:cs typeface="Times New Roman" panose="02020603050405020304" pitchFamily="18" charset="0"/>
              </a:rPr>
              <a:t>“4 C’s”:</a:t>
            </a:r>
          </a:p>
          <a:p>
            <a:pPr marL="600075" lvl="1" indent="-257175">
              <a:lnSpc>
                <a:spcPct val="115000"/>
              </a:lnSpc>
              <a:spcBef>
                <a:spcPts val="0"/>
              </a:spcBef>
              <a:buFont typeface="+mj-lt"/>
              <a:buAutoNum type="arabicPeriod"/>
            </a:pPr>
            <a:r>
              <a:rPr lang="en-US" dirty="0">
                <a:effectLst/>
                <a:latin typeface="Calibri" panose="020F0502020204030204" pitchFamily="34" charset="0"/>
                <a:ea typeface="Calibri" panose="020F0502020204030204" pitchFamily="34" charset="0"/>
                <a:cs typeface="Times New Roman" panose="02020603050405020304" pitchFamily="18" charset="0"/>
              </a:rPr>
              <a:t>First contact care (access)</a:t>
            </a:r>
          </a:p>
          <a:p>
            <a:pPr marL="600075" lvl="1" indent="-257175">
              <a:lnSpc>
                <a:spcPct val="115000"/>
              </a:lnSpc>
              <a:spcBef>
                <a:spcPts val="0"/>
              </a:spcBef>
              <a:buFont typeface="+mj-lt"/>
              <a:buAutoNum type="arabicPeriod"/>
            </a:pPr>
            <a:r>
              <a:rPr lang="en-US" dirty="0">
                <a:effectLst/>
                <a:latin typeface="Calibri" panose="020F0502020204030204" pitchFamily="34" charset="0"/>
                <a:ea typeface="Calibri" panose="020F0502020204030204" pitchFamily="34" charset="0"/>
                <a:cs typeface="Times New Roman" panose="02020603050405020304" pitchFamily="18" charset="0"/>
              </a:rPr>
              <a:t>Coordinated care</a:t>
            </a:r>
          </a:p>
          <a:p>
            <a:pPr marL="600075" lvl="1" indent="-257175">
              <a:lnSpc>
                <a:spcPct val="115000"/>
              </a:lnSpc>
              <a:spcBef>
                <a:spcPts val="0"/>
              </a:spcBef>
              <a:buFont typeface="+mj-lt"/>
              <a:buAutoNum type="arabicPeriod"/>
            </a:pPr>
            <a:r>
              <a:rPr lang="en-US" dirty="0">
                <a:effectLst/>
                <a:latin typeface="Calibri" panose="020F0502020204030204" pitchFamily="34" charset="0"/>
                <a:ea typeface="Calibri" panose="020F0502020204030204" pitchFamily="34" charset="0"/>
                <a:cs typeface="Times New Roman" panose="02020603050405020304" pitchFamily="18" charset="0"/>
              </a:rPr>
              <a:t>Continuity of care (not just knowledge, but relationship and trust)</a:t>
            </a:r>
          </a:p>
          <a:p>
            <a:pPr marL="600075" lvl="1" indent="-257175">
              <a:lnSpc>
                <a:spcPct val="115000"/>
              </a:lnSpc>
              <a:spcBef>
                <a:spcPts val="0"/>
              </a:spcBef>
              <a:spcAft>
                <a:spcPts val="750"/>
              </a:spcAft>
              <a:buFont typeface="+mj-lt"/>
              <a:buAutoNum type="arabicPeriod"/>
            </a:pPr>
            <a:r>
              <a:rPr lang="en-US" dirty="0">
                <a:effectLst/>
                <a:latin typeface="Calibri" panose="020F0502020204030204" pitchFamily="34" charset="0"/>
                <a:ea typeface="Calibri" panose="020F0502020204030204" pitchFamily="34" charset="0"/>
                <a:cs typeface="Times New Roman" panose="02020603050405020304" pitchFamily="18" charset="0"/>
              </a:rPr>
              <a:t>Comprehensive care</a:t>
            </a:r>
          </a:p>
          <a:p>
            <a:pPr>
              <a:lnSpc>
                <a:spcPct val="115000"/>
              </a:lnSpc>
              <a:spcBef>
                <a:spcPts val="0"/>
              </a:spcBef>
              <a:spcAft>
                <a:spcPts val="750"/>
              </a:spcAft>
            </a:pPr>
            <a:r>
              <a:rPr lang="en-US" sz="1800" dirty="0">
                <a:latin typeface="Calibri" panose="020F0502020204030204" pitchFamily="34" charset="0"/>
                <a:ea typeface="Calibri" panose="020F0502020204030204" pitchFamily="34" charset="0"/>
                <a:cs typeface="Times New Roman" panose="02020603050405020304" pitchFamily="18" charset="0"/>
              </a:rPr>
              <a:t>Virtual visits are likely to improve access but diminish comprehensiveness and probably continuity if used too much.</a:t>
            </a:r>
          </a:p>
          <a:p>
            <a:pPr marL="0" indent="0">
              <a:buNone/>
            </a:pPr>
            <a:endParaRPr lang="en-US" sz="1800" dirty="0"/>
          </a:p>
        </p:txBody>
      </p:sp>
    </p:spTree>
    <p:extLst>
      <p:ext uri="{BB962C8B-B14F-4D97-AF65-F5344CB8AC3E}">
        <p14:creationId xmlns:p14="http://schemas.microsoft.com/office/powerpoint/2010/main" val="3254747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6E6060-FB54-CCEB-58DD-394564CAA816}"/>
              </a:ext>
            </a:extLst>
          </p:cNvPr>
          <p:cNvSpPr>
            <a:spLocks noGrp="1"/>
          </p:cNvSpPr>
          <p:nvPr>
            <p:ph idx="1"/>
          </p:nvPr>
        </p:nvSpPr>
        <p:spPr>
          <a:xfrm>
            <a:off x="382820" y="1290223"/>
            <a:ext cx="8378360" cy="4277555"/>
          </a:xfrm>
        </p:spPr>
        <p:txBody>
          <a:bodyPr>
            <a:normAutofit lnSpcReduction="10000"/>
          </a:bodyPr>
          <a:lstStyle/>
          <a:p>
            <a:pPr>
              <a:lnSpc>
                <a:spcPct val="115000"/>
              </a:lnSpc>
              <a:spcBef>
                <a:spcPts val="0"/>
              </a:spcBef>
              <a:spcAft>
                <a:spcPts val="750"/>
              </a:spcAft>
            </a:pPr>
            <a:r>
              <a:rPr lang="en-US" sz="1800" dirty="0">
                <a:latin typeface="Calibri" panose="020F0502020204030204" pitchFamily="34" charset="0"/>
                <a:ea typeface="Calibri" panose="020F0502020204030204" pitchFamily="34" charset="0"/>
                <a:cs typeface="Times New Roman" panose="02020603050405020304" pitchFamily="18" charset="0"/>
              </a:rPr>
              <a:t>Importance of comprehensive care:  Having the same doctor or other clinician caring for acute problems, chronic care and preventive care is key to primary care</a:t>
            </a:r>
          </a:p>
          <a:p>
            <a:pPr marL="0">
              <a:lnSpc>
                <a:spcPct val="115000"/>
              </a:lnSpc>
              <a:spcBef>
                <a:spcPts val="0"/>
              </a:spcBef>
              <a:spcAft>
                <a:spcPts val="750"/>
              </a:spcAft>
            </a:pPr>
            <a:r>
              <a:rPr lang="en-US" sz="1800" dirty="0">
                <a:latin typeface="Calibri" panose="020F0502020204030204" pitchFamily="34" charset="0"/>
                <a:ea typeface="Calibri" panose="020F0502020204030204" pitchFamily="34" charset="0"/>
                <a:cs typeface="Times New Roman" panose="02020603050405020304" pitchFamily="18" charset="0"/>
              </a:rPr>
              <a:t>Comprehensiveness promotes continuity and trust</a:t>
            </a:r>
          </a:p>
          <a:p>
            <a:pPr marL="0">
              <a:lnSpc>
                <a:spcPct val="115000"/>
              </a:lnSpc>
              <a:spcBef>
                <a:spcPts val="0"/>
              </a:spcBef>
              <a:spcAft>
                <a:spcPts val="750"/>
              </a:spcAft>
            </a:pPr>
            <a:endParaRPr lang="en-US" sz="300" dirty="0">
              <a:latin typeface="Calibri" panose="020F0502020204030204" pitchFamily="34" charset="0"/>
              <a:ea typeface="Calibri" panose="020F0502020204030204" pitchFamily="34" charset="0"/>
              <a:cs typeface="Times New Roman" panose="02020603050405020304" pitchFamily="18" charset="0"/>
            </a:endParaRPr>
          </a:p>
          <a:p>
            <a:pPr marL="0">
              <a:lnSpc>
                <a:spcPct val="115000"/>
              </a:lnSpc>
              <a:spcBef>
                <a:spcPts val="0"/>
              </a:spcBef>
              <a:spcAft>
                <a:spcPts val="750"/>
              </a:spcAft>
            </a:pPr>
            <a:r>
              <a:rPr lang="en-US" sz="1800" dirty="0">
                <a:latin typeface="Calibri" panose="020F0502020204030204" pitchFamily="34" charset="0"/>
                <a:ea typeface="Calibri" panose="020F0502020204030204" pitchFamily="34" charset="0"/>
                <a:cs typeface="Times New Roman" panose="02020603050405020304" pitchFamily="18" charset="0"/>
              </a:rPr>
              <a:t>We know that higher primary care continuity promotes lower costs and hospitalizations</a:t>
            </a:r>
          </a:p>
          <a:p>
            <a:pPr lvl="1">
              <a:lnSpc>
                <a:spcPct val="115000"/>
              </a:lnSpc>
              <a:spcBef>
                <a:spcPts val="0"/>
              </a:spcBef>
              <a:spcAft>
                <a:spcPts val="750"/>
              </a:spcAft>
            </a:pPr>
            <a:r>
              <a:rPr lang="en-US" sz="1350" dirty="0">
                <a:latin typeface="Calibri" panose="020F0502020204030204" pitchFamily="34" charset="0"/>
                <a:ea typeface="Calibri" panose="020F0502020204030204" pitchFamily="34" charset="0"/>
                <a:cs typeface="Times New Roman" panose="02020603050405020304" pitchFamily="18" charset="0"/>
              </a:rPr>
              <a:t>Trust in primary care clinician has been shown to be key in improving outcomes and reducing costs (K Lin, AnnFamMed 2021)</a:t>
            </a:r>
          </a:p>
          <a:p>
            <a:pPr marL="0">
              <a:lnSpc>
                <a:spcPct val="115000"/>
              </a:lnSpc>
              <a:spcBef>
                <a:spcPts val="0"/>
              </a:spcBef>
              <a:spcAft>
                <a:spcPts val="750"/>
              </a:spcAft>
            </a:pPr>
            <a:r>
              <a:rPr lang="en-US" sz="1800" dirty="0">
                <a:latin typeface="Calibri" panose="020F0502020204030204" pitchFamily="34" charset="0"/>
                <a:ea typeface="Calibri" panose="020F0502020204030204" pitchFamily="34" charset="0"/>
                <a:cs typeface="Times New Roman" panose="02020603050405020304" pitchFamily="18" charset="0"/>
              </a:rPr>
              <a:t>Continuity is diminishing</a:t>
            </a:r>
          </a:p>
          <a:p>
            <a:pPr>
              <a:lnSpc>
                <a:spcPct val="115000"/>
              </a:lnSpc>
              <a:spcBef>
                <a:spcPts val="0"/>
              </a:spcBef>
              <a:spcAft>
                <a:spcPts val="750"/>
              </a:spcAft>
            </a:pPr>
            <a:r>
              <a:rPr lang="en-US" sz="1800" dirty="0">
                <a:latin typeface="Calibri" panose="020F0502020204030204" pitchFamily="34" charset="0"/>
                <a:ea typeface="Calibri" panose="020F0502020204030204" pitchFamily="34" charset="0"/>
                <a:cs typeface="Times New Roman" panose="02020603050405020304" pitchFamily="18" charset="0"/>
              </a:rPr>
              <a:t>PCC/AAFP Graham Center study found the number of Americans with a usual source of care has dropped 10 percent in the last 18 years</a:t>
            </a:r>
          </a:p>
          <a:p>
            <a:pPr marL="342900" lvl="1">
              <a:lnSpc>
                <a:spcPct val="115000"/>
              </a:lnSpc>
              <a:spcBef>
                <a:spcPts val="0"/>
              </a:spcBef>
              <a:spcAft>
                <a:spcPts val="750"/>
              </a:spcAft>
            </a:pPr>
            <a:r>
              <a:rPr lang="en-US" sz="1350" dirty="0">
                <a:solidFill>
                  <a:srgbClr val="212121"/>
                </a:solidFill>
                <a:latin typeface="Cambria" panose="02040503050406030204" pitchFamily="18" charset="0"/>
                <a:ea typeface="Calibri" panose="020F0502020204030204" pitchFamily="34" charset="0"/>
                <a:cs typeface="Times New Roman" panose="02020603050405020304" pitchFamily="18" charset="0"/>
              </a:rPr>
              <a:t>Bazemore A, Petterson S, Peterson LE, Bruno R, Chung Y, Phillips RL Jr. Higher primary care physician continuity is associated with lower costs and hospitalizations. Ann Fam Med 2018;16(6):492-7. </a:t>
            </a:r>
            <a:endParaRPr lang="en-US" sz="135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0704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C67A70-4159-6139-A61C-8EC0E8C85E0D}"/>
              </a:ext>
            </a:extLst>
          </p:cNvPr>
          <p:cNvSpPr>
            <a:spLocks noGrp="1"/>
          </p:cNvSpPr>
          <p:nvPr>
            <p:ph idx="1"/>
          </p:nvPr>
        </p:nvSpPr>
        <p:spPr>
          <a:xfrm>
            <a:off x="410024" y="1129775"/>
            <a:ext cx="8323952" cy="4598450"/>
          </a:xfrm>
        </p:spPr>
        <p:txBody>
          <a:bodyPr>
            <a:noAutofit/>
          </a:bodyPr>
          <a:lstStyle/>
          <a:p>
            <a:pPr marL="0">
              <a:lnSpc>
                <a:spcPct val="150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Acute problems:  virtual sometimes appropriate.</a:t>
            </a:r>
          </a:p>
          <a:p>
            <a:pPr>
              <a:lnSpc>
                <a:spcPct val="150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In our clinic, if a mom calls for a sick child, we can sometimes start virtually – if we need to look in their ears, you bring them into the office.</a:t>
            </a:r>
          </a:p>
          <a:p>
            <a:pPr>
              <a:lnSpc>
                <a:spcPct val="150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During covid, very common to start virtually, but if need to listen to their lungs or do an oxygen level, you bring them into the office.</a:t>
            </a:r>
          </a:p>
          <a:p>
            <a:pPr>
              <a:lnSpc>
                <a:spcPct val="150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Should be the same person who saw them virtually – occasionally different person if necessary, but HUGE disadvantage.</a:t>
            </a:r>
          </a:p>
          <a:p>
            <a:pPr marL="0" indent="0">
              <a:lnSpc>
                <a:spcPct val="150000"/>
              </a:lnSpc>
              <a:buNone/>
            </a:pPr>
            <a:endParaRPr lang="en-US" sz="2250" dirty="0"/>
          </a:p>
        </p:txBody>
      </p:sp>
    </p:spTree>
    <p:extLst>
      <p:ext uri="{BB962C8B-B14F-4D97-AF65-F5344CB8AC3E}">
        <p14:creationId xmlns:p14="http://schemas.microsoft.com/office/powerpoint/2010/main" val="1446862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86A33-5080-BCE7-549D-809DF9EED176}"/>
              </a:ext>
            </a:extLst>
          </p:cNvPr>
          <p:cNvSpPr>
            <a:spLocks noGrp="1"/>
          </p:cNvSpPr>
          <p:nvPr>
            <p:ph type="title"/>
          </p:nvPr>
        </p:nvSpPr>
        <p:spPr>
          <a:xfrm>
            <a:off x="628649" y="1396356"/>
            <a:ext cx="7886700" cy="994172"/>
          </a:xfrm>
        </p:spPr>
        <p:txBody>
          <a:bodyPr/>
          <a:lstStyle/>
          <a:p>
            <a:r>
              <a:rPr lang="en-US" dirty="0"/>
              <a:t>Chronic Care</a:t>
            </a:r>
          </a:p>
        </p:txBody>
      </p:sp>
      <p:sp>
        <p:nvSpPr>
          <p:cNvPr id="3" name="Content Placeholder 2">
            <a:extLst>
              <a:ext uri="{FF2B5EF4-FFF2-40B4-BE49-F238E27FC236}">
                <a16:creationId xmlns:a16="http://schemas.microsoft.com/office/drawing/2014/main" id="{9700A727-C540-6A38-7D6C-7AF84C9CDBBA}"/>
              </a:ext>
            </a:extLst>
          </p:cNvPr>
          <p:cNvSpPr>
            <a:spLocks noGrp="1"/>
          </p:cNvSpPr>
          <p:nvPr>
            <p:ph idx="1"/>
          </p:nvPr>
        </p:nvSpPr>
        <p:spPr>
          <a:xfrm>
            <a:off x="470678" y="2707548"/>
            <a:ext cx="8202643" cy="2846784"/>
          </a:xfrm>
        </p:spPr>
        <p:txBody>
          <a:bodyPr>
            <a:noAutofit/>
          </a:bodyPr>
          <a:lstStyle/>
          <a:p>
            <a:pPr marL="0">
              <a:lnSpc>
                <a:spcPct val="100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Many chronic can be managed at least partly with virtual care</a:t>
            </a:r>
          </a:p>
          <a:p>
            <a:pPr>
              <a:lnSpc>
                <a:spcPct val="100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HTN – home BPs are now recommended for monitoring but you can’t listen to their heart to detect edema or atrial fibrillation</a:t>
            </a:r>
          </a:p>
          <a:p>
            <a:pPr>
              <a:lnSpc>
                <a:spcPct val="100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Diabetes – mostly lab monitoring and counseling but cannot test sensation with a monofilament test</a:t>
            </a:r>
          </a:p>
          <a:p>
            <a:pPr>
              <a:lnSpc>
                <a:spcPct val="100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Also, much if not most chronic care has some acute care with it (BTW, can you look at….?)</a:t>
            </a:r>
          </a:p>
        </p:txBody>
      </p:sp>
    </p:spTree>
    <p:extLst>
      <p:ext uri="{BB962C8B-B14F-4D97-AF65-F5344CB8AC3E}">
        <p14:creationId xmlns:p14="http://schemas.microsoft.com/office/powerpoint/2010/main" val="439689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AFC2-2B44-4555-9D6E-74048B3EDEEE}"/>
              </a:ext>
            </a:extLst>
          </p:cNvPr>
          <p:cNvSpPr>
            <a:spLocks noGrp="1"/>
          </p:cNvSpPr>
          <p:nvPr>
            <p:ph type="title"/>
          </p:nvPr>
        </p:nvSpPr>
        <p:spPr/>
        <p:txBody>
          <a:bodyPr>
            <a:normAutofit/>
          </a:bodyPr>
          <a:lstStyle/>
          <a:p>
            <a:r>
              <a:rPr lang="en-US" sz="2400" dirty="0"/>
              <a:t>Virtual meeting- housekeeping</a:t>
            </a:r>
          </a:p>
        </p:txBody>
      </p:sp>
      <p:sp>
        <p:nvSpPr>
          <p:cNvPr id="3" name="Content Placeholder 2">
            <a:extLst>
              <a:ext uri="{FF2B5EF4-FFF2-40B4-BE49-F238E27FC236}">
                <a16:creationId xmlns:a16="http://schemas.microsoft.com/office/drawing/2014/main" id="{F4F9C617-E936-4FBA-B1F8-8735513ED1CB}"/>
              </a:ext>
            </a:extLst>
          </p:cNvPr>
          <p:cNvSpPr>
            <a:spLocks noGrp="1"/>
          </p:cNvSpPr>
          <p:nvPr>
            <p:ph sz="half" idx="1"/>
          </p:nvPr>
        </p:nvSpPr>
        <p:spPr>
          <a:xfrm>
            <a:off x="581192" y="2228002"/>
            <a:ext cx="8210383" cy="3633047"/>
          </a:xfrm>
        </p:spPr>
        <p:txBody>
          <a:bodyPr/>
          <a:lstStyle/>
          <a:p>
            <a:pPr marL="310896" marR="0">
              <a:spcBef>
                <a:spcPts val="432"/>
              </a:spcBef>
            </a:pPr>
            <a:r>
              <a:rPr lang="en-US" sz="1800" dirty="0">
                <a:effectLst/>
                <a:ea typeface="Calibri" panose="020F0502020204030204" pitchFamily="34" charset="0"/>
              </a:rPr>
              <a:t>Public- please send your name, email contact, and organization affiliation (if       applicable) to </a:t>
            </a:r>
            <a:r>
              <a:rPr lang="en-US" sz="1800" dirty="0">
                <a:effectLst/>
                <a:ea typeface="Calibri" panose="020F0502020204030204" pitchFamily="34" charset="0"/>
                <a:hlinkClick r:id="rId2"/>
              </a:rPr>
              <a:t>stephanie.hartos@delaware</a:t>
            </a:r>
            <a:r>
              <a:rPr lang="en-US" sz="1800" dirty="0">
                <a:ea typeface="Calibri" panose="020F0502020204030204" pitchFamily="34" charset="0"/>
                <a:hlinkClick r:id="rId2"/>
              </a:rPr>
              <a:t>.gov</a:t>
            </a:r>
            <a:r>
              <a:rPr lang="en-US" sz="1800" dirty="0">
                <a:ea typeface="Calibri" panose="020F0502020204030204" pitchFamily="34" charset="0"/>
              </a:rPr>
              <a:t> or write in the meeting chat box.</a:t>
            </a:r>
          </a:p>
          <a:p>
            <a:pPr marL="4896" marR="0" indent="0">
              <a:spcBef>
                <a:spcPts val="432"/>
              </a:spcBef>
              <a:buNone/>
            </a:pPr>
            <a:endParaRPr lang="en-US" sz="1800" dirty="0">
              <a:effectLst/>
              <a:ea typeface="Calibri" panose="020F0502020204030204" pitchFamily="34" charset="0"/>
            </a:endParaRPr>
          </a:p>
          <a:p>
            <a:pPr marL="310896" marR="0">
              <a:spcBef>
                <a:spcPts val="432"/>
              </a:spcBef>
            </a:pPr>
            <a:r>
              <a:rPr lang="en-US" sz="1800" dirty="0">
                <a:effectLst/>
                <a:ea typeface="Calibri" panose="020F0502020204030204" pitchFamily="34" charset="0"/>
              </a:rPr>
              <a:t>Please keep your computer/phone on mute unless you are making a comment, and if you are not on visual, please identify yourself as well.</a:t>
            </a:r>
          </a:p>
          <a:p>
            <a:pPr marL="4896" marR="0" indent="0">
              <a:spcBef>
                <a:spcPts val="432"/>
              </a:spcBef>
              <a:buNone/>
            </a:pPr>
            <a:endParaRPr lang="en-US" sz="1800" dirty="0">
              <a:effectLst/>
              <a:ea typeface="Calibri" panose="020F0502020204030204" pitchFamily="34" charset="0"/>
            </a:endParaRPr>
          </a:p>
          <a:p>
            <a:pPr marL="310896" marR="0">
              <a:spcBef>
                <a:spcPts val="432"/>
              </a:spcBef>
            </a:pPr>
            <a:r>
              <a:rPr lang="en-US" sz="1800" dirty="0"/>
              <a:t>This meeting will be recorded for minutes.</a:t>
            </a:r>
          </a:p>
          <a:p>
            <a:pPr marL="0" indent="0">
              <a:buNone/>
            </a:pPr>
            <a:endParaRPr lang="en-US" dirty="0"/>
          </a:p>
        </p:txBody>
      </p:sp>
    </p:spTree>
    <p:extLst>
      <p:ext uri="{BB962C8B-B14F-4D97-AF65-F5344CB8AC3E}">
        <p14:creationId xmlns:p14="http://schemas.microsoft.com/office/powerpoint/2010/main" val="3881236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A8A8C-57ED-5823-F1A2-71473290E2DD}"/>
              </a:ext>
            </a:extLst>
          </p:cNvPr>
          <p:cNvSpPr>
            <a:spLocks noGrp="1"/>
          </p:cNvSpPr>
          <p:nvPr>
            <p:ph type="title"/>
          </p:nvPr>
        </p:nvSpPr>
        <p:spPr>
          <a:xfrm>
            <a:off x="551012" y="1376948"/>
            <a:ext cx="7886700" cy="994172"/>
          </a:xfrm>
        </p:spPr>
        <p:txBody>
          <a:bodyPr/>
          <a:lstStyle/>
          <a:p>
            <a:r>
              <a:rPr lang="en-US" dirty="0"/>
              <a:t>Preventive Care</a:t>
            </a:r>
          </a:p>
        </p:txBody>
      </p:sp>
      <p:sp>
        <p:nvSpPr>
          <p:cNvPr id="3" name="Content Placeholder 2">
            <a:extLst>
              <a:ext uri="{FF2B5EF4-FFF2-40B4-BE49-F238E27FC236}">
                <a16:creationId xmlns:a16="http://schemas.microsoft.com/office/drawing/2014/main" id="{AE8B4786-1D75-E464-146D-FB01E8CCA550}"/>
              </a:ext>
            </a:extLst>
          </p:cNvPr>
          <p:cNvSpPr>
            <a:spLocks noGrp="1"/>
          </p:cNvSpPr>
          <p:nvPr>
            <p:ph idx="1"/>
          </p:nvPr>
        </p:nvSpPr>
        <p:spPr>
          <a:xfrm>
            <a:off x="386571" y="2371120"/>
            <a:ext cx="8215582" cy="3254381"/>
          </a:xfrm>
        </p:spPr>
        <p:txBody>
          <a:bodyPr>
            <a:noAutofit/>
          </a:bodyPr>
          <a:lstStyle/>
          <a:p>
            <a:pPr>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Sometimes do Medicare Wellness Visits virtually – patient has to be able to measure their own height and weight and blood pressure.</a:t>
            </a:r>
          </a:p>
          <a:p>
            <a:pPr marL="0">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Cannot do other physical exam, cannot do well child visits</a:t>
            </a:r>
          </a:p>
          <a:p>
            <a:pPr>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Difficult to detect when elderly patient has difficulty getting out of chair</a:t>
            </a:r>
          </a:p>
          <a:p>
            <a:pPr>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And similar to chronic care, preventive care has some acute care with it (BTW, can you also look at….?)</a:t>
            </a:r>
          </a:p>
          <a:p>
            <a:endParaRPr lang="en-US" sz="2250" dirty="0"/>
          </a:p>
        </p:txBody>
      </p:sp>
    </p:spTree>
    <p:extLst>
      <p:ext uri="{BB962C8B-B14F-4D97-AF65-F5344CB8AC3E}">
        <p14:creationId xmlns:p14="http://schemas.microsoft.com/office/powerpoint/2010/main" val="3572931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F0191-1A7C-D91B-F5AA-909B62226577}"/>
              </a:ext>
            </a:extLst>
          </p:cNvPr>
          <p:cNvSpPr>
            <a:spLocks noGrp="1"/>
          </p:cNvSpPr>
          <p:nvPr>
            <p:ph type="title"/>
          </p:nvPr>
        </p:nvSpPr>
        <p:spPr>
          <a:xfrm>
            <a:off x="628650" y="1402827"/>
            <a:ext cx="7886700" cy="994172"/>
          </a:xfrm>
        </p:spPr>
        <p:txBody>
          <a:bodyPr>
            <a:normAutofi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So what is the right balance?</a:t>
            </a:r>
            <a:endParaRPr lang="en-US" sz="6600" dirty="0"/>
          </a:p>
        </p:txBody>
      </p:sp>
      <p:sp>
        <p:nvSpPr>
          <p:cNvPr id="3" name="Content Placeholder 2">
            <a:extLst>
              <a:ext uri="{FF2B5EF4-FFF2-40B4-BE49-F238E27FC236}">
                <a16:creationId xmlns:a16="http://schemas.microsoft.com/office/drawing/2014/main" id="{334A6F84-742C-8255-C100-6BAC1169A5E7}"/>
              </a:ext>
            </a:extLst>
          </p:cNvPr>
          <p:cNvSpPr>
            <a:spLocks noGrp="1"/>
          </p:cNvSpPr>
          <p:nvPr>
            <p:ph idx="1"/>
          </p:nvPr>
        </p:nvSpPr>
        <p:spPr>
          <a:xfrm>
            <a:off x="196048" y="2396998"/>
            <a:ext cx="8622506" cy="2992580"/>
          </a:xfrm>
        </p:spPr>
        <p:txBody>
          <a:bodyPr>
            <a:noAutofit/>
          </a:bodyPr>
          <a:lstStyle/>
          <a:p>
            <a:pPr>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Article in Health section of Harvard Business review suggests a mixed model</a:t>
            </a:r>
          </a:p>
          <a:p>
            <a:pPr>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In person care, with virtual option when needed (ideally with one’s primary clinician)</a:t>
            </a:r>
          </a:p>
          <a:p>
            <a:pPr lvl="2">
              <a:lnSpc>
                <a:spcPct val="115000"/>
              </a:lnSpc>
              <a:spcBef>
                <a:spcPts val="0"/>
              </a:spcBef>
              <a:spcAft>
                <a:spcPts val="750"/>
              </a:spcAft>
            </a:pPr>
            <a:r>
              <a:rPr lang="en-US" sz="1650" dirty="0">
                <a:latin typeface="Calibri" panose="020F0502020204030204" pitchFamily="34" charset="0"/>
                <a:ea typeface="Calibri" panose="020F0502020204030204" pitchFamily="34" charset="0"/>
                <a:cs typeface="Times New Roman" panose="02020603050405020304" pitchFamily="18" charset="0"/>
              </a:rPr>
              <a:t>Licurse A, Fanning K, Laskowski K, Landman A; Balancing Virtual and In-Person Health Care, November 17, 2020</a:t>
            </a:r>
          </a:p>
          <a:p>
            <a:pPr marL="0">
              <a:lnSpc>
                <a:spcPct val="115000"/>
              </a:lnSpc>
              <a:spcBef>
                <a:spcPts val="0"/>
              </a:spcBef>
              <a:spcAft>
                <a:spcPts val="750"/>
              </a:spcAft>
            </a:pPr>
            <a:endParaRPr lang="en-US" sz="525" dirty="0">
              <a:latin typeface="Calibri" panose="020F0502020204030204" pitchFamily="34" charset="0"/>
              <a:ea typeface="Calibri" panose="020F0502020204030204" pitchFamily="34" charset="0"/>
              <a:cs typeface="Times New Roman" panose="02020603050405020304" pitchFamily="18" charset="0"/>
            </a:endParaRPr>
          </a:p>
          <a:p>
            <a:pPr marL="0">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This is probably ideal for vast majority</a:t>
            </a:r>
          </a:p>
          <a:p>
            <a:endParaRPr lang="en-US" sz="2250" dirty="0"/>
          </a:p>
        </p:txBody>
      </p:sp>
    </p:spTree>
    <p:extLst>
      <p:ext uri="{BB962C8B-B14F-4D97-AF65-F5344CB8AC3E}">
        <p14:creationId xmlns:p14="http://schemas.microsoft.com/office/powerpoint/2010/main" val="2284354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E3C48-E4D7-5AE0-6D73-7AD865C5885B}"/>
              </a:ext>
            </a:extLst>
          </p:cNvPr>
          <p:cNvSpPr>
            <a:spLocks noGrp="1"/>
          </p:cNvSpPr>
          <p:nvPr>
            <p:ph type="title"/>
          </p:nvPr>
        </p:nvSpPr>
        <p:spPr>
          <a:xfrm>
            <a:off x="237766" y="1206619"/>
            <a:ext cx="7886700" cy="523988"/>
          </a:xfrm>
        </p:spPr>
        <p:txBody>
          <a:bodyPr>
            <a:normAutofit fontScale="90000"/>
          </a:bodyPr>
          <a:lstStyle/>
          <a:p>
            <a:r>
              <a:rPr lang="en-US" dirty="0">
                <a:latin typeface="Calibri" panose="020F0502020204030204" pitchFamily="34" charset="0"/>
                <a:ea typeface="Calibri" panose="020F0502020204030204" pitchFamily="34" charset="0"/>
                <a:cs typeface="Times New Roman" panose="02020603050405020304" pitchFamily="18" charset="0"/>
              </a:rPr>
              <a:t>Other models of Telemedicine</a:t>
            </a:r>
            <a:endParaRPr lang="en-US" dirty="0"/>
          </a:p>
        </p:txBody>
      </p:sp>
      <p:sp>
        <p:nvSpPr>
          <p:cNvPr id="3" name="Content Placeholder 2">
            <a:extLst>
              <a:ext uri="{FF2B5EF4-FFF2-40B4-BE49-F238E27FC236}">
                <a16:creationId xmlns:a16="http://schemas.microsoft.com/office/drawing/2014/main" id="{14E04FC2-448D-1582-5790-0DD162DFD0E0}"/>
              </a:ext>
            </a:extLst>
          </p:cNvPr>
          <p:cNvSpPr>
            <a:spLocks noGrp="1"/>
          </p:cNvSpPr>
          <p:nvPr>
            <p:ph idx="1"/>
          </p:nvPr>
        </p:nvSpPr>
        <p:spPr>
          <a:xfrm>
            <a:off x="237766" y="1794215"/>
            <a:ext cx="8474375" cy="4064199"/>
          </a:xfrm>
        </p:spPr>
        <p:txBody>
          <a:bodyPr>
            <a:noAutofit/>
          </a:bodyPr>
          <a:lstStyle/>
          <a:p>
            <a:pPr marL="0">
              <a:lnSpc>
                <a:spcPct val="100000"/>
              </a:lnSpc>
              <a:spcBef>
                <a:spcPts val="0"/>
              </a:spcBef>
            </a:pPr>
            <a:r>
              <a:rPr lang="en-US" sz="2250" dirty="0">
                <a:latin typeface="Calibri" panose="020F0502020204030204" pitchFamily="34" charset="0"/>
                <a:ea typeface="Calibri" panose="020F0502020204030204" pitchFamily="34" charset="0"/>
                <a:cs typeface="Times New Roman" panose="02020603050405020304" pitchFamily="18" charset="0"/>
              </a:rPr>
              <a:t>Telemedicine urgent care</a:t>
            </a:r>
          </a:p>
          <a:p>
            <a:pPr marL="685800" lvl="2">
              <a:lnSpc>
                <a:spcPct val="100000"/>
              </a:lnSpc>
              <a:spcBef>
                <a:spcPts val="0"/>
              </a:spcBef>
            </a:pPr>
            <a:r>
              <a:rPr lang="en-US" sz="2250" dirty="0">
                <a:latin typeface="Calibri" panose="020F0502020204030204" pitchFamily="34" charset="0"/>
                <a:ea typeface="Calibri" panose="020F0502020204030204" pitchFamily="34" charset="0"/>
                <a:cs typeface="Times New Roman" panose="02020603050405020304" pitchFamily="18" charset="0"/>
              </a:rPr>
              <a:t>Has been around for long time, similar benefits and pitfalls to in-person urgent care</a:t>
            </a:r>
          </a:p>
          <a:p>
            <a:pPr marL="514350" lvl="2" indent="0">
              <a:lnSpc>
                <a:spcPct val="100000"/>
              </a:lnSpc>
              <a:spcBef>
                <a:spcPts val="0"/>
              </a:spcBef>
              <a:buNone/>
            </a:pP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marL="0">
              <a:lnSpc>
                <a:spcPct val="100000"/>
              </a:lnSpc>
              <a:spcBef>
                <a:spcPts val="0"/>
              </a:spcBef>
            </a:pPr>
            <a:r>
              <a:rPr lang="en-US" sz="2250" dirty="0">
                <a:latin typeface="Calibri" panose="020F0502020204030204" pitchFamily="34" charset="0"/>
                <a:ea typeface="Calibri" panose="020F0502020204030204" pitchFamily="34" charset="0"/>
                <a:cs typeface="Times New Roman" panose="02020603050405020304" pitchFamily="18" charset="0"/>
              </a:rPr>
              <a:t>Virtual-First</a:t>
            </a:r>
          </a:p>
          <a:p>
            <a:pPr marL="685800" lvl="2">
              <a:lnSpc>
                <a:spcPct val="100000"/>
              </a:lnSpc>
              <a:spcBef>
                <a:spcPts val="0"/>
              </a:spcBef>
            </a:pPr>
            <a:r>
              <a:rPr lang="en-US" sz="2250" dirty="0">
                <a:latin typeface="Calibri" panose="020F0502020204030204" pitchFamily="34" charset="0"/>
                <a:ea typeface="Calibri" panose="020F0502020204030204" pitchFamily="34" charset="0"/>
                <a:cs typeface="Times New Roman" panose="02020603050405020304" pitchFamily="18" charset="0"/>
              </a:rPr>
              <a:t>Some in-person care available</a:t>
            </a:r>
          </a:p>
          <a:p>
            <a:pPr marL="514350" lvl="2" indent="0">
              <a:lnSpc>
                <a:spcPct val="100000"/>
              </a:lnSpc>
              <a:spcBef>
                <a:spcPts val="0"/>
              </a:spcBef>
              <a:buNone/>
            </a:pP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marL="0">
              <a:lnSpc>
                <a:spcPct val="100000"/>
              </a:lnSpc>
              <a:spcBef>
                <a:spcPts val="0"/>
              </a:spcBef>
            </a:pPr>
            <a:r>
              <a:rPr lang="en-US" sz="2250" dirty="0">
                <a:latin typeface="Calibri" panose="020F0502020204030204" pitchFamily="34" charset="0"/>
                <a:ea typeface="Calibri" panose="020F0502020204030204" pitchFamily="34" charset="0"/>
                <a:cs typeface="Times New Roman" panose="02020603050405020304" pitchFamily="18" charset="0"/>
              </a:rPr>
              <a:t>Virtual-Only</a:t>
            </a:r>
          </a:p>
          <a:p>
            <a:pPr marL="685800" lvl="2">
              <a:lnSpc>
                <a:spcPct val="100000"/>
              </a:lnSpc>
              <a:spcBef>
                <a:spcPts val="0"/>
              </a:spcBef>
            </a:pPr>
            <a:r>
              <a:rPr lang="en-US" sz="2250" dirty="0">
                <a:latin typeface="Calibri" panose="020F0502020204030204" pitchFamily="34" charset="0"/>
                <a:ea typeface="Calibri" panose="020F0502020204030204" pitchFamily="34" charset="0"/>
                <a:cs typeface="Times New Roman" panose="02020603050405020304" pitchFamily="18" charset="0"/>
              </a:rPr>
              <a:t>We will hear about that today</a:t>
            </a:r>
          </a:p>
          <a:p>
            <a:pPr marL="514350" lvl="2" indent="0">
              <a:lnSpc>
                <a:spcPct val="100000"/>
              </a:lnSpc>
              <a:spcBef>
                <a:spcPts val="0"/>
              </a:spcBef>
              <a:buNone/>
            </a:pPr>
            <a:endParaRPr lang="en-US" sz="788" dirty="0">
              <a:latin typeface="Calibri" panose="020F0502020204030204" pitchFamily="34" charset="0"/>
              <a:ea typeface="Calibri" panose="020F0502020204030204" pitchFamily="34" charset="0"/>
              <a:cs typeface="Times New Roman" panose="02020603050405020304" pitchFamily="18" charset="0"/>
            </a:endParaRPr>
          </a:p>
          <a:p>
            <a:pPr marL="175022">
              <a:lnSpc>
                <a:spcPct val="100000"/>
              </a:lnSpc>
              <a:spcBef>
                <a:spcPts val="0"/>
              </a:spcBef>
            </a:pPr>
            <a:r>
              <a:rPr lang="en-US" sz="2250" dirty="0">
                <a:latin typeface="Calibri" panose="020F0502020204030204" pitchFamily="34" charset="0"/>
                <a:ea typeface="Calibri" panose="020F0502020204030204" pitchFamily="34" charset="0"/>
                <a:cs typeface="Times New Roman" panose="02020603050405020304" pitchFamily="18" charset="0"/>
              </a:rPr>
              <a:t>While these may work for some populations (e.g., those who don’t need or cannot access good primary care), they risk harmful effects if done in inappropriate populations</a:t>
            </a:r>
          </a:p>
          <a:p>
            <a:pPr>
              <a:lnSpc>
                <a:spcPct val="100000"/>
              </a:lnSpc>
            </a:pPr>
            <a:endParaRPr lang="en-US" sz="2250" dirty="0"/>
          </a:p>
        </p:txBody>
      </p:sp>
    </p:spTree>
    <p:extLst>
      <p:ext uri="{BB962C8B-B14F-4D97-AF65-F5344CB8AC3E}">
        <p14:creationId xmlns:p14="http://schemas.microsoft.com/office/powerpoint/2010/main" val="508369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B2A98-CE45-4D1A-283C-40F42DE2F288}"/>
              </a:ext>
            </a:extLst>
          </p:cNvPr>
          <p:cNvSpPr>
            <a:spLocks noGrp="1"/>
          </p:cNvSpPr>
          <p:nvPr>
            <p:ph type="title"/>
          </p:nvPr>
        </p:nvSpPr>
        <p:spPr>
          <a:xfrm>
            <a:off x="628650" y="1357537"/>
            <a:ext cx="7886700" cy="470185"/>
          </a:xfrm>
        </p:spPr>
        <p:txBody>
          <a:bodyPr>
            <a:normAutofit fontScale="90000"/>
          </a:bodyPr>
          <a:lstStyle/>
          <a:p>
            <a:r>
              <a:rPr lang="en-US" dirty="0"/>
              <a:t>Summary:</a:t>
            </a:r>
          </a:p>
        </p:txBody>
      </p:sp>
      <p:sp>
        <p:nvSpPr>
          <p:cNvPr id="3" name="Content Placeholder 2">
            <a:extLst>
              <a:ext uri="{FF2B5EF4-FFF2-40B4-BE49-F238E27FC236}">
                <a16:creationId xmlns:a16="http://schemas.microsoft.com/office/drawing/2014/main" id="{4A4C9B7C-5BEB-A3B1-5422-68D903294490}"/>
              </a:ext>
            </a:extLst>
          </p:cNvPr>
          <p:cNvSpPr>
            <a:spLocks noGrp="1"/>
          </p:cNvSpPr>
          <p:nvPr>
            <p:ph idx="1"/>
          </p:nvPr>
        </p:nvSpPr>
        <p:spPr>
          <a:xfrm>
            <a:off x="628650" y="2051784"/>
            <a:ext cx="7886700" cy="3664295"/>
          </a:xfrm>
        </p:spPr>
        <p:txBody>
          <a:bodyPr>
            <a:noAutofit/>
          </a:bodyPr>
          <a:lstStyle/>
          <a:p>
            <a:pPr marL="0">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Telemedicine is an excellent adjunct</a:t>
            </a:r>
          </a:p>
          <a:p>
            <a:pPr marL="685800" lvl="2">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can increase access, convenience</a:t>
            </a:r>
          </a:p>
          <a:p>
            <a:pPr marL="685800" lvl="2">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Key is “adjunct” – Health care (especially primary care) is about people, rooted in trust and relationship.</a:t>
            </a:r>
          </a:p>
          <a:p>
            <a:pPr>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Pitfalls:  When we lose sight of the “personal”, reduce continuity and comprehensiveness </a:t>
            </a:r>
          </a:p>
          <a:p>
            <a:pPr>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When patients cannot see their primary care clinician in person if desired or needed</a:t>
            </a:r>
          </a:p>
          <a:p>
            <a:endParaRPr lang="en-US" sz="2250" dirty="0"/>
          </a:p>
        </p:txBody>
      </p:sp>
    </p:spTree>
    <p:extLst>
      <p:ext uri="{BB962C8B-B14F-4D97-AF65-F5344CB8AC3E}">
        <p14:creationId xmlns:p14="http://schemas.microsoft.com/office/powerpoint/2010/main" val="2441469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1E52A-5320-1A47-F990-96367B53DCA5}"/>
              </a:ext>
            </a:extLst>
          </p:cNvPr>
          <p:cNvSpPr>
            <a:spLocks noGrp="1"/>
          </p:cNvSpPr>
          <p:nvPr>
            <p:ph type="title"/>
          </p:nvPr>
        </p:nvSpPr>
        <p:spPr/>
        <p:txBody>
          <a:bodyPr/>
          <a:lstStyle/>
          <a:p>
            <a:r>
              <a:rPr lang="en-US" dirty="0"/>
              <a:t>UPDATES</a:t>
            </a:r>
          </a:p>
        </p:txBody>
      </p:sp>
      <p:sp>
        <p:nvSpPr>
          <p:cNvPr id="3" name="Content Placeholder 2">
            <a:extLst>
              <a:ext uri="{FF2B5EF4-FFF2-40B4-BE49-F238E27FC236}">
                <a16:creationId xmlns:a16="http://schemas.microsoft.com/office/drawing/2014/main" id="{D048D7AC-252F-7E40-693B-F7178A6021C2}"/>
              </a:ext>
            </a:extLst>
          </p:cNvPr>
          <p:cNvSpPr>
            <a:spLocks noGrp="1"/>
          </p:cNvSpPr>
          <p:nvPr>
            <p:ph idx="1"/>
          </p:nvPr>
        </p:nvSpPr>
        <p:spPr/>
        <p:txBody>
          <a:bodyPr/>
          <a:lstStyle/>
          <a:p>
            <a:r>
              <a:rPr lang="en-US" dirty="0" err="1"/>
              <a:t>ChristianaCare</a:t>
            </a:r>
            <a:r>
              <a:rPr lang="en-US" dirty="0"/>
              <a:t> and Highmark Health:  Virtual Primary Care Program</a:t>
            </a:r>
          </a:p>
          <a:p>
            <a:pPr lvl="1"/>
            <a:r>
              <a:rPr lang="en-US" dirty="0"/>
              <a:t>Dr. Rose Kakoza, Dr. Vishal Patel, and Sharon Anderson </a:t>
            </a:r>
          </a:p>
        </p:txBody>
      </p:sp>
    </p:spTree>
    <p:extLst>
      <p:ext uri="{BB962C8B-B14F-4D97-AF65-F5344CB8AC3E}">
        <p14:creationId xmlns:p14="http://schemas.microsoft.com/office/powerpoint/2010/main" val="3235801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46A89-1B86-4E7F-A195-131D4D4E95AA}"/>
              </a:ext>
            </a:extLst>
          </p:cNvPr>
          <p:cNvSpPr>
            <a:spLocks noGrp="1"/>
          </p:cNvSpPr>
          <p:nvPr>
            <p:ph type="ctrTitle"/>
          </p:nvPr>
        </p:nvSpPr>
        <p:spPr>
          <a:xfrm>
            <a:off x="962527" y="1953445"/>
            <a:ext cx="6858000" cy="1790700"/>
          </a:xfrm>
        </p:spPr>
        <p:txBody>
          <a:bodyPr>
            <a:normAutofit/>
          </a:bodyPr>
          <a:lstStyle/>
          <a:p>
            <a:r>
              <a:rPr lang="en-US" b="1">
                <a:solidFill>
                  <a:schemeClr val="accent1">
                    <a:lumMod val="75000"/>
                  </a:schemeClr>
                </a:solidFill>
              </a:rPr>
              <a:t>Affordability Standards 2023:</a:t>
            </a:r>
            <a:br>
              <a:rPr lang="en-US" b="1">
                <a:solidFill>
                  <a:schemeClr val="accent1">
                    <a:lumMod val="75000"/>
                  </a:schemeClr>
                </a:solidFill>
              </a:rPr>
            </a:br>
            <a:r>
              <a:rPr lang="en-US" b="1">
                <a:solidFill>
                  <a:schemeClr val="accent1">
                    <a:lumMod val="75000"/>
                  </a:schemeClr>
                </a:solidFill>
              </a:rPr>
              <a:t>Challenges &amp; Opportunities</a:t>
            </a:r>
          </a:p>
        </p:txBody>
      </p:sp>
      <p:sp>
        <p:nvSpPr>
          <p:cNvPr id="3" name="Subtitle 2">
            <a:extLst>
              <a:ext uri="{FF2B5EF4-FFF2-40B4-BE49-F238E27FC236}">
                <a16:creationId xmlns:a16="http://schemas.microsoft.com/office/drawing/2014/main" id="{76B561BC-653D-45E4-AB07-CFC7E5BE68A2}"/>
              </a:ext>
            </a:extLst>
          </p:cNvPr>
          <p:cNvSpPr>
            <a:spLocks noGrp="1"/>
          </p:cNvSpPr>
          <p:nvPr>
            <p:ph type="subTitle" idx="1"/>
          </p:nvPr>
        </p:nvSpPr>
        <p:spPr>
          <a:xfrm>
            <a:off x="897554" y="4445067"/>
            <a:ext cx="7591928" cy="664144"/>
          </a:xfrm>
        </p:spPr>
        <p:txBody>
          <a:bodyPr>
            <a:normAutofit fontScale="62500" lnSpcReduction="20000"/>
          </a:bodyPr>
          <a:lstStyle/>
          <a:p>
            <a:pPr algn="l"/>
            <a:r>
              <a:rPr lang="en-US"/>
              <a:t>March 2023</a:t>
            </a:r>
          </a:p>
          <a:p>
            <a:pPr algn="l"/>
            <a:r>
              <a:rPr lang="en-US"/>
              <a:t>Cristine Vogel, MPH  						Mary Jo Condon, MPPA</a:t>
            </a:r>
          </a:p>
          <a:p>
            <a:pPr algn="l"/>
            <a:r>
              <a:rPr lang="en-US"/>
              <a:t>Director, Office of Value-Based Health Care Delivery 			Principal Consultant, Freedman Health Care</a:t>
            </a:r>
          </a:p>
        </p:txBody>
      </p:sp>
      <p:pic>
        <p:nvPicPr>
          <p:cNvPr id="4" name="Picture 3">
            <a:extLst>
              <a:ext uri="{FF2B5EF4-FFF2-40B4-BE49-F238E27FC236}">
                <a16:creationId xmlns:a16="http://schemas.microsoft.com/office/drawing/2014/main" id="{340D34EA-3CAD-48AF-A342-2EADF1F21A6E}"/>
              </a:ext>
            </a:extLst>
          </p:cNvPr>
          <p:cNvPicPr>
            <a:picLocks noChangeAspect="1"/>
          </p:cNvPicPr>
          <p:nvPr/>
        </p:nvPicPr>
        <p:blipFill>
          <a:blip r:embed="rId2"/>
          <a:stretch>
            <a:fillRect/>
          </a:stretch>
        </p:blipFill>
        <p:spPr>
          <a:xfrm>
            <a:off x="7480480" y="1314941"/>
            <a:ext cx="795597" cy="768163"/>
          </a:xfrm>
          <a:prstGeom prst="rect">
            <a:avLst/>
          </a:prstGeom>
        </p:spPr>
      </p:pic>
      <p:sp>
        <p:nvSpPr>
          <p:cNvPr id="5" name="Footer Placeholder 4">
            <a:extLst>
              <a:ext uri="{FF2B5EF4-FFF2-40B4-BE49-F238E27FC236}">
                <a16:creationId xmlns:a16="http://schemas.microsoft.com/office/drawing/2014/main" id="{41F7F35F-9E25-4915-BB26-8EF08D9F4917}"/>
              </a:ext>
            </a:extLst>
          </p:cNvPr>
          <p:cNvSpPr>
            <a:spLocks noGrp="1"/>
          </p:cNvSpPr>
          <p:nvPr>
            <p:ph type="ftr" sz="quarter" idx="11"/>
          </p:nvPr>
        </p:nvSpPr>
        <p:spPr>
          <a:xfrm>
            <a:off x="523975" y="5600625"/>
            <a:ext cx="4139465" cy="235468"/>
          </a:xfrm>
        </p:spPr>
        <p:txBody>
          <a:bodyPr/>
          <a:lstStyle/>
          <a:p>
            <a:pPr defTabSz="685800"/>
            <a:r>
              <a:rPr lang="en-US" b="1">
                <a:solidFill>
                  <a:prstClr val="black"/>
                </a:solidFill>
                <a:latin typeface="Calibri" panose="020F0502020204030204"/>
              </a:rPr>
              <a:t>Delaware Department of Insurance - Office of Value-Based Health Care Delivery</a:t>
            </a:r>
          </a:p>
        </p:txBody>
      </p:sp>
      <p:cxnSp>
        <p:nvCxnSpPr>
          <p:cNvPr id="7" name="Straight Connector 6">
            <a:extLst>
              <a:ext uri="{FF2B5EF4-FFF2-40B4-BE49-F238E27FC236}">
                <a16:creationId xmlns:a16="http://schemas.microsoft.com/office/drawing/2014/main" id="{3192FD18-84EC-43D4-B853-037D51E762C9}"/>
              </a:ext>
            </a:extLst>
          </p:cNvPr>
          <p:cNvCxnSpPr>
            <a:cxnSpLocks/>
          </p:cNvCxnSpPr>
          <p:nvPr/>
        </p:nvCxnSpPr>
        <p:spPr>
          <a:xfrm flipV="1">
            <a:off x="690011" y="5405187"/>
            <a:ext cx="7799471" cy="72189"/>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743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49"/>
            <a:ext cx="9143999" cy="1193057"/>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857250"/>
            <a:ext cx="6086480" cy="1193057"/>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857249"/>
            <a:ext cx="3057524" cy="1193057"/>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857250"/>
            <a:ext cx="8799485" cy="1198075"/>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Title 4">
            <a:extLst>
              <a:ext uri="{FF2B5EF4-FFF2-40B4-BE49-F238E27FC236}">
                <a16:creationId xmlns:a16="http://schemas.microsoft.com/office/drawing/2014/main" id="{376C127F-697E-43A4-A510-D1B2F3FA4DAB}"/>
              </a:ext>
            </a:extLst>
          </p:cNvPr>
          <p:cNvSpPr>
            <a:spLocks noGrp="1"/>
          </p:cNvSpPr>
          <p:nvPr>
            <p:ph type="title"/>
          </p:nvPr>
        </p:nvSpPr>
        <p:spPr>
          <a:xfrm>
            <a:off x="633020" y="1111235"/>
            <a:ext cx="7421963" cy="775252"/>
          </a:xfrm>
        </p:spPr>
        <p:txBody>
          <a:bodyPr>
            <a:normAutofit fontScale="90000"/>
          </a:bodyPr>
          <a:lstStyle/>
          <a:p>
            <a:r>
              <a:rPr lang="en-US" sz="3000" dirty="0">
                <a:solidFill>
                  <a:srgbClr val="FFFFFF"/>
                </a:solidFill>
              </a:rPr>
              <a:t>Current State</a:t>
            </a:r>
            <a:br>
              <a:rPr lang="en-US" sz="3000" dirty="0">
                <a:solidFill>
                  <a:srgbClr val="FFFFFF"/>
                </a:solidFill>
              </a:rPr>
            </a:br>
            <a:br>
              <a:rPr lang="en-US" sz="3000" dirty="0">
                <a:solidFill>
                  <a:srgbClr val="FFFFFF"/>
                </a:solidFill>
              </a:rPr>
            </a:br>
            <a:br>
              <a:rPr lang="en-US" sz="3000" dirty="0">
                <a:solidFill>
                  <a:srgbClr val="FFFFFF"/>
                </a:solidFill>
              </a:rPr>
            </a:br>
            <a:br>
              <a:rPr lang="en-US" sz="3000" dirty="0">
                <a:solidFill>
                  <a:srgbClr val="FFFFFF"/>
                </a:solidFill>
              </a:rPr>
            </a:br>
            <a:br>
              <a:rPr lang="en-US" sz="3000" dirty="0">
                <a:solidFill>
                  <a:srgbClr val="FFFFFF"/>
                </a:solidFill>
              </a:rPr>
            </a:br>
            <a:br>
              <a:rPr lang="en-US" sz="3000" dirty="0">
                <a:solidFill>
                  <a:srgbClr val="FFFFFF"/>
                </a:solidFill>
              </a:rPr>
            </a:br>
            <a:br>
              <a:rPr lang="en-US" sz="3000" dirty="0">
                <a:solidFill>
                  <a:srgbClr val="FFFFFF"/>
                </a:solidFill>
              </a:rPr>
            </a:br>
            <a:br>
              <a:rPr lang="en-US" sz="3000" dirty="0">
                <a:solidFill>
                  <a:srgbClr val="FFFFFF"/>
                </a:solidFill>
              </a:rPr>
            </a:br>
            <a:r>
              <a:rPr lang="en-US" sz="3000" dirty="0">
                <a:solidFill>
                  <a:srgbClr val="FFFFFF"/>
                </a:solidFill>
              </a:rPr>
              <a:t>Agenda</a:t>
            </a:r>
            <a:br>
              <a:rPr lang="en-US" sz="3000" dirty="0">
                <a:solidFill>
                  <a:srgbClr val="FFFFFF"/>
                </a:solidFill>
              </a:rPr>
            </a:br>
            <a:br>
              <a:rPr lang="en-US" sz="3000" dirty="0">
                <a:solidFill>
                  <a:srgbClr val="FFFFFF"/>
                </a:solidFill>
              </a:rPr>
            </a:br>
            <a:r>
              <a:rPr lang="en-US" sz="3000" dirty="0">
                <a:solidFill>
                  <a:srgbClr val="FFFFFF"/>
                </a:solidFill>
              </a:rPr>
              <a:t>Our structural issues remain our challenge…it will r</a:t>
            </a:r>
            <a:br>
              <a:rPr lang="en-US" sz="3000" dirty="0">
                <a:solidFill>
                  <a:srgbClr val="FFFFFF"/>
                </a:solidFill>
              </a:rPr>
            </a:br>
            <a:br>
              <a:rPr lang="en-US" sz="3000" dirty="0">
                <a:solidFill>
                  <a:srgbClr val="FFFFFF"/>
                </a:solidFill>
              </a:rPr>
            </a:br>
            <a:br>
              <a:rPr lang="en-US" sz="3000" dirty="0">
                <a:solidFill>
                  <a:srgbClr val="FFFFFF"/>
                </a:solidFill>
              </a:rPr>
            </a:br>
            <a:br>
              <a:rPr lang="en-US" sz="3000" dirty="0">
                <a:solidFill>
                  <a:srgbClr val="FFFFFF"/>
                </a:solidFill>
              </a:rPr>
            </a:br>
            <a:br>
              <a:rPr lang="en-US" sz="3000" dirty="0">
                <a:solidFill>
                  <a:srgbClr val="FFFFFF"/>
                </a:solidFill>
              </a:rPr>
            </a:br>
            <a:br>
              <a:rPr lang="en-US" sz="3000" dirty="0">
                <a:solidFill>
                  <a:srgbClr val="FFFFFF"/>
                </a:solidFill>
              </a:rPr>
            </a:br>
            <a:endParaRPr lang="en-US" sz="3000" dirty="0">
              <a:solidFill>
                <a:srgbClr val="FFFFFF"/>
              </a:solidFill>
            </a:endParaRPr>
          </a:p>
        </p:txBody>
      </p:sp>
      <p:sp>
        <p:nvSpPr>
          <p:cNvPr id="6" name="Content Placeholder 5">
            <a:extLst>
              <a:ext uri="{FF2B5EF4-FFF2-40B4-BE49-F238E27FC236}">
                <a16:creationId xmlns:a16="http://schemas.microsoft.com/office/drawing/2014/main" id="{F3FE11E2-D818-4C58-B3F3-8F3D7584F978}"/>
              </a:ext>
            </a:extLst>
          </p:cNvPr>
          <p:cNvSpPr>
            <a:spLocks noGrp="1"/>
          </p:cNvSpPr>
          <p:nvPr>
            <p:ph idx="1"/>
          </p:nvPr>
        </p:nvSpPr>
        <p:spPr>
          <a:xfrm>
            <a:off x="761960" y="2454442"/>
            <a:ext cx="7465280" cy="2576944"/>
          </a:xfrm>
        </p:spPr>
        <p:txBody>
          <a:bodyPr anchor="t">
            <a:normAutofit/>
          </a:bodyPr>
          <a:lstStyle/>
          <a:p>
            <a:pPr marL="0" indent="0">
              <a:buNone/>
            </a:pPr>
            <a:endParaRPr lang="en-US" sz="1500" dirty="0"/>
          </a:p>
          <a:p>
            <a:pPr marL="0" indent="0">
              <a:buNone/>
            </a:pPr>
            <a:endParaRPr lang="en-US" sz="1500" dirty="0"/>
          </a:p>
          <a:p>
            <a:r>
              <a:rPr lang="en-US" sz="1500" dirty="0"/>
              <a:t>2023 Primary Care Investment: Projections &amp; Challenges</a:t>
            </a:r>
          </a:p>
          <a:p>
            <a:r>
              <a:rPr lang="en-US" sz="1500" dirty="0"/>
              <a:t>Hospital and Provider Reimbursement: Challenges</a:t>
            </a:r>
          </a:p>
          <a:p>
            <a:r>
              <a:rPr lang="en-US" sz="1500" dirty="0"/>
              <a:t>Potential opportunities to move value-based care forward</a:t>
            </a:r>
          </a:p>
        </p:txBody>
      </p:sp>
      <p:pic>
        <p:nvPicPr>
          <p:cNvPr id="12" name="Picture 11">
            <a:extLst>
              <a:ext uri="{FF2B5EF4-FFF2-40B4-BE49-F238E27FC236}">
                <a16:creationId xmlns:a16="http://schemas.microsoft.com/office/drawing/2014/main" id="{70F5840F-CC44-47FD-A1D2-600B7C65EC12}"/>
              </a:ext>
            </a:extLst>
          </p:cNvPr>
          <p:cNvPicPr>
            <a:picLocks noChangeAspect="1"/>
          </p:cNvPicPr>
          <p:nvPr/>
        </p:nvPicPr>
        <p:blipFill>
          <a:blip r:embed="rId2"/>
          <a:stretch>
            <a:fillRect/>
          </a:stretch>
        </p:blipFill>
        <p:spPr>
          <a:xfrm>
            <a:off x="8227240" y="1085243"/>
            <a:ext cx="795597" cy="768163"/>
          </a:xfrm>
          <a:prstGeom prst="rect">
            <a:avLst/>
          </a:prstGeom>
        </p:spPr>
      </p:pic>
      <p:cxnSp>
        <p:nvCxnSpPr>
          <p:cNvPr id="8" name="Straight Connector 7">
            <a:extLst>
              <a:ext uri="{FF2B5EF4-FFF2-40B4-BE49-F238E27FC236}">
                <a16:creationId xmlns:a16="http://schemas.microsoft.com/office/drawing/2014/main" id="{BBCD44FA-2CBC-439D-AD91-14E6846FEC43}"/>
              </a:ext>
            </a:extLst>
          </p:cNvPr>
          <p:cNvCxnSpPr>
            <a:cxnSpLocks/>
          </p:cNvCxnSpPr>
          <p:nvPr/>
        </p:nvCxnSpPr>
        <p:spPr>
          <a:xfrm>
            <a:off x="526983" y="5516068"/>
            <a:ext cx="7976937"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4B3C9CD-BE2A-48C4-9FC8-C82600AB15E2}"/>
              </a:ext>
            </a:extLst>
          </p:cNvPr>
          <p:cNvPicPr>
            <a:picLocks noChangeAspect="1"/>
          </p:cNvPicPr>
          <p:nvPr/>
        </p:nvPicPr>
        <p:blipFill>
          <a:blip r:embed="rId3"/>
          <a:stretch>
            <a:fillRect/>
          </a:stretch>
        </p:blipFill>
        <p:spPr>
          <a:xfrm>
            <a:off x="344512" y="5628096"/>
            <a:ext cx="4138019" cy="260627"/>
          </a:xfrm>
          <a:prstGeom prst="rect">
            <a:avLst/>
          </a:prstGeom>
        </p:spPr>
      </p:pic>
    </p:spTree>
    <p:extLst>
      <p:ext uri="{BB962C8B-B14F-4D97-AF65-F5344CB8AC3E}">
        <p14:creationId xmlns:p14="http://schemas.microsoft.com/office/powerpoint/2010/main" val="2214754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49"/>
            <a:ext cx="9143999" cy="1193057"/>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857250"/>
            <a:ext cx="6086480" cy="1193057"/>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857249"/>
            <a:ext cx="3057524" cy="1193057"/>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857250"/>
            <a:ext cx="8799485" cy="1198075"/>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Title 4">
            <a:extLst>
              <a:ext uri="{FF2B5EF4-FFF2-40B4-BE49-F238E27FC236}">
                <a16:creationId xmlns:a16="http://schemas.microsoft.com/office/drawing/2014/main" id="{376C127F-697E-43A4-A510-D1B2F3FA4DAB}"/>
              </a:ext>
            </a:extLst>
          </p:cNvPr>
          <p:cNvSpPr>
            <a:spLocks noGrp="1"/>
          </p:cNvSpPr>
          <p:nvPr>
            <p:ph type="title"/>
          </p:nvPr>
        </p:nvSpPr>
        <p:spPr>
          <a:xfrm>
            <a:off x="379411" y="968070"/>
            <a:ext cx="7421963" cy="775252"/>
          </a:xfrm>
        </p:spPr>
        <p:txBody>
          <a:bodyPr>
            <a:normAutofit/>
          </a:bodyPr>
          <a:lstStyle/>
          <a:p>
            <a:r>
              <a:rPr lang="en-US" sz="3000" dirty="0">
                <a:solidFill>
                  <a:srgbClr val="FFFFFF"/>
                </a:solidFill>
              </a:rPr>
              <a:t>2023 Primary Care Investment Projections</a:t>
            </a:r>
          </a:p>
        </p:txBody>
      </p:sp>
      <p:pic>
        <p:nvPicPr>
          <p:cNvPr id="12" name="Picture 11">
            <a:extLst>
              <a:ext uri="{FF2B5EF4-FFF2-40B4-BE49-F238E27FC236}">
                <a16:creationId xmlns:a16="http://schemas.microsoft.com/office/drawing/2014/main" id="{70F5840F-CC44-47FD-A1D2-600B7C65EC12}"/>
              </a:ext>
            </a:extLst>
          </p:cNvPr>
          <p:cNvPicPr>
            <a:picLocks noChangeAspect="1"/>
          </p:cNvPicPr>
          <p:nvPr/>
        </p:nvPicPr>
        <p:blipFill>
          <a:blip r:embed="rId3"/>
          <a:stretch>
            <a:fillRect/>
          </a:stretch>
        </p:blipFill>
        <p:spPr>
          <a:xfrm>
            <a:off x="8227240" y="1085243"/>
            <a:ext cx="795597" cy="768163"/>
          </a:xfrm>
          <a:prstGeom prst="rect">
            <a:avLst/>
          </a:prstGeom>
        </p:spPr>
      </p:pic>
      <p:cxnSp>
        <p:nvCxnSpPr>
          <p:cNvPr id="8" name="Straight Connector 7">
            <a:extLst>
              <a:ext uri="{FF2B5EF4-FFF2-40B4-BE49-F238E27FC236}">
                <a16:creationId xmlns:a16="http://schemas.microsoft.com/office/drawing/2014/main" id="{BBCD44FA-2CBC-439D-AD91-14E6846FEC43}"/>
              </a:ext>
            </a:extLst>
          </p:cNvPr>
          <p:cNvCxnSpPr>
            <a:cxnSpLocks/>
          </p:cNvCxnSpPr>
          <p:nvPr/>
        </p:nvCxnSpPr>
        <p:spPr>
          <a:xfrm>
            <a:off x="526983" y="5516068"/>
            <a:ext cx="7976937"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4B3C9CD-BE2A-48C4-9FC8-C82600AB15E2}"/>
              </a:ext>
            </a:extLst>
          </p:cNvPr>
          <p:cNvPicPr>
            <a:picLocks noChangeAspect="1"/>
          </p:cNvPicPr>
          <p:nvPr/>
        </p:nvPicPr>
        <p:blipFill>
          <a:blip r:embed="rId4"/>
          <a:stretch>
            <a:fillRect/>
          </a:stretch>
        </p:blipFill>
        <p:spPr>
          <a:xfrm>
            <a:off x="344512" y="5628096"/>
            <a:ext cx="4138019" cy="260627"/>
          </a:xfrm>
          <a:prstGeom prst="rect">
            <a:avLst/>
          </a:prstGeom>
        </p:spPr>
      </p:pic>
      <p:sp>
        <p:nvSpPr>
          <p:cNvPr id="2" name="TextBox 1">
            <a:extLst>
              <a:ext uri="{FF2B5EF4-FFF2-40B4-BE49-F238E27FC236}">
                <a16:creationId xmlns:a16="http://schemas.microsoft.com/office/drawing/2014/main" id="{0079975D-35A6-56E2-F7AF-AC343CE7487D}"/>
              </a:ext>
            </a:extLst>
          </p:cNvPr>
          <p:cNvSpPr txBox="1"/>
          <p:nvPr/>
        </p:nvSpPr>
        <p:spPr>
          <a:xfrm>
            <a:off x="5831417" y="2406659"/>
            <a:ext cx="2985854" cy="2585323"/>
          </a:xfrm>
          <a:prstGeom prst="rect">
            <a:avLst/>
          </a:prstGeom>
          <a:solidFill>
            <a:schemeClr val="accent1">
              <a:lumMod val="40000"/>
              <a:lumOff val="60000"/>
            </a:schemeClr>
          </a:solidFill>
          <a:ln>
            <a:solidFill>
              <a:schemeClr val="accent1">
                <a:lumMod val="75000"/>
              </a:schemeClr>
            </a:solidFill>
          </a:ln>
        </p:spPr>
        <p:txBody>
          <a:bodyPr wrap="square" rtlCol="0">
            <a:spAutoFit/>
          </a:bodyPr>
          <a:lstStyle/>
          <a:p>
            <a:pPr defTabSz="685800"/>
            <a:r>
              <a:rPr lang="en-US" sz="1350" b="1" dirty="0">
                <a:solidFill>
                  <a:prstClr val="black"/>
                </a:solidFill>
                <a:latin typeface="Calibri" panose="020F0502020204030204"/>
              </a:rPr>
              <a:t>Highlights:</a:t>
            </a:r>
          </a:p>
          <a:p>
            <a:pPr marL="214313" indent="-214313" defTabSz="685800">
              <a:buFont typeface="Arial" panose="020B0604020202020204" pitchFamily="34" charset="0"/>
              <a:buChar char="•"/>
            </a:pPr>
            <a:r>
              <a:rPr lang="en-US" sz="1350" b="1" dirty="0">
                <a:solidFill>
                  <a:prstClr val="black"/>
                </a:solidFill>
                <a:latin typeface="Calibri" panose="020F0502020204030204"/>
              </a:rPr>
              <a:t>2023 projections show 7% Primary Care Investment of Total Medical Spend ($40 million), total population</a:t>
            </a:r>
          </a:p>
          <a:p>
            <a:pPr marL="214313" indent="-214313" defTabSz="685800">
              <a:buFont typeface="Arial" panose="020B0604020202020204" pitchFamily="34" charset="0"/>
              <a:buChar char="•"/>
            </a:pPr>
            <a:r>
              <a:rPr lang="en-US" sz="1350" b="1" dirty="0">
                <a:solidFill>
                  <a:prstClr val="black"/>
                </a:solidFill>
                <a:latin typeface="Calibri" panose="020F0502020204030204"/>
              </a:rPr>
              <a:t>Non-FFS primary care spend is projected at $11 million, an $8 million increase from 2022 </a:t>
            </a:r>
          </a:p>
          <a:p>
            <a:pPr marL="214313" indent="-214313" defTabSz="685800">
              <a:buFont typeface="Arial" panose="020B0604020202020204" pitchFamily="34" charset="0"/>
              <a:buChar char="•"/>
            </a:pPr>
            <a:r>
              <a:rPr lang="en-US" sz="1350" b="1" dirty="0">
                <a:solidFill>
                  <a:prstClr val="black"/>
                </a:solidFill>
                <a:latin typeface="Calibri" panose="020F0502020204030204"/>
              </a:rPr>
              <a:t>Non-FFS</a:t>
            </a:r>
            <a:r>
              <a:rPr lang="en-US" sz="1350" b="1" dirty="0">
                <a:solidFill>
                  <a:srgbClr val="FF0000"/>
                </a:solidFill>
                <a:latin typeface="Calibri" panose="020F0502020204030204"/>
              </a:rPr>
              <a:t> </a:t>
            </a:r>
            <a:r>
              <a:rPr lang="en-US" sz="1350" b="1" dirty="0">
                <a:solidFill>
                  <a:prstClr val="black"/>
                </a:solidFill>
                <a:latin typeface="Calibri" panose="020F0502020204030204"/>
              </a:rPr>
              <a:t>PMPM increased from $3 to $11 (2022 and 2023 respectively); for members attributed to care transformation, up to $29 PMPM</a:t>
            </a:r>
          </a:p>
        </p:txBody>
      </p:sp>
      <p:graphicFrame>
        <p:nvGraphicFramePr>
          <p:cNvPr id="3" name="Chart 2">
            <a:extLst>
              <a:ext uri="{FF2B5EF4-FFF2-40B4-BE49-F238E27FC236}">
                <a16:creationId xmlns:a16="http://schemas.microsoft.com/office/drawing/2014/main" id="{E8CCF966-D1CA-41CD-8858-49986ADB4452}"/>
              </a:ext>
              <a:ext uri="{147F2762-F138-4A5C-976F-8EAC2B608ADB}">
                <a16:predDERef xmlns:a16="http://schemas.microsoft.com/office/drawing/2014/main" pred="{5D09F2F5-E925-5988-1473-3B0F941180B3}"/>
              </a:ext>
            </a:extLst>
          </p:cNvPr>
          <p:cNvGraphicFramePr>
            <a:graphicFrameLocks/>
          </p:cNvGraphicFramePr>
          <p:nvPr/>
        </p:nvGraphicFramePr>
        <p:xfrm>
          <a:off x="117991" y="2406660"/>
          <a:ext cx="5386697" cy="279740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01149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49"/>
            <a:ext cx="9143999" cy="1193057"/>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857250"/>
            <a:ext cx="6086480" cy="1193057"/>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857249"/>
            <a:ext cx="3057524" cy="1193057"/>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857250"/>
            <a:ext cx="8799485" cy="1198075"/>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Title 4">
            <a:extLst>
              <a:ext uri="{FF2B5EF4-FFF2-40B4-BE49-F238E27FC236}">
                <a16:creationId xmlns:a16="http://schemas.microsoft.com/office/drawing/2014/main" id="{376C127F-697E-43A4-A510-D1B2F3FA4DAB}"/>
              </a:ext>
            </a:extLst>
          </p:cNvPr>
          <p:cNvSpPr>
            <a:spLocks noGrp="1"/>
          </p:cNvSpPr>
          <p:nvPr>
            <p:ph type="title"/>
          </p:nvPr>
        </p:nvSpPr>
        <p:spPr>
          <a:xfrm>
            <a:off x="379411" y="968070"/>
            <a:ext cx="7421963" cy="775252"/>
          </a:xfrm>
        </p:spPr>
        <p:txBody>
          <a:bodyPr>
            <a:normAutofit/>
          </a:bodyPr>
          <a:lstStyle/>
          <a:p>
            <a:r>
              <a:rPr lang="en-US" sz="3000" dirty="0">
                <a:solidFill>
                  <a:srgbClr val="FFFFFF"/>
                </a:solidFill>
              </a:rPr>
              <a:t>2023 Primary Care Investment Projections</a:t>
            </a:r>
          </a:p>
        </p:txBody>
      </p:sp>
      <p:sp>
        <p:nvSpPr>
          <p:cNvPr id="6" name="Content Placeholder 5">
            <a:extLst>
              <a:ext uri="{FF2B5EF4-FFF2-40B4-BE49-F238E27FC236}">
                <a16:creationId xmlns:a16="http://schemas.microsoft.com/office/drawing/2014/main" id="{F3FE11E2-D818-4C58-B3F3-8F3D7584F978}"/>
              </a:ext>
            </a:extLst>
          </p:cNvPr>
          <p:cNvSpPr>
            <a:spLocks noGrp="1"/>
          </p:cNvSpPr>
          <p:nvPr>
            <p:ph idx="1"/>
          </p:nvPr>
        </p:nvSpPr>
        <p:spPr>
          <a:xfrm>
            <a:off x="245942" y="2959372"/>
            <a:ext cx="3034571" cy="1181135"/>
          </a:xfrm>
          <a:solidFill>
            <a:schemeClr val="accent1">
              <a:lumMod val="20000"/>
              <a:lumOff val="80000"/>
            </a:schemeClr>
          </a:solidFill>
          <a:ln>
            <a:solidFill>
              <a:schemeClr val="accent1">
                <a:lumMod val="75000"/>
              </a:schemeClr>
            </a:solidFill>
          </a:ln>
        </p:spPr>
        <p:txBody>
          <a:bodyPr anchor="t">
            <a:noAutofit/>
          </a:bodyPr>
          <a:lstStyle/>
          <a:p>
            <a:pPr marL="0" indent="0" algn="ctr">
              <a:lnSpc>
                <a:spcPct val="100000"/>
              </a:lnSpc>
              <a:buNone/>
            </a:pPr>
            <a:r>
              <a:rPr lang="en-US" sz="1350" b="1" dirty="0"/>
              <a:t>When all Non-FFS spending ($15 m) is compared to the Total Medical Spend ($622 m), it is a little over 2%, which reduces</a:t>
            </a:r>
            <a:r>
              <a:rPr lang="en-US" sz="1350" b="1" dirty="0">
                <a:solidFill>
                  <a:srgbClr val="FF0000"/>
                </a:solidFill>
              </a:rPr>
              <a:t> </a:t>
            </a:r>
            <a:r>
              <a:rPr lang="en-US" sz="1350" b="1" dirty="0"/>
              <a:t>the potential for comprehensive change this year</a:t>
            </a:r>
          </a:p>
          <a:p>
            <a:pPr marL="0" indent="0" algn="ctr">
              <a:lnSpc>
                <a:spcPct val="100000"/>
              </a:lnSpc>
              <a:spcBef>
                <a:spcPts val="0"/>
              </a:spcBef>
              <a:buNone/>
            </a:pPr>
            <a:endParaRPr lang="en-US" sz="1350" b="1" dirty="0"/>
          </a:p>
          <a:p>
            <a:pPr marL="0" indent="0" algn="ctr">
              <a:lnSpc>
                <a:spcPct val="100000"/>
              </a:lnSpc>
              <a:spcBef>
                <a:spcPts val="0"/>
              </a:spcBef>
              <a:buNone/>
            </a:pPr>
            <a:endParaRPr lang="en-US" sz="1350" b="1" dirty="0"/>
          </a:p>
        </p:txBody>
      </p:sp>
      <p:pic>
        <p:nvPicPr>
          <p:cNvPr id="12" name="Picture 11">
            <a:extLst>
              <a:ext uri="{FF2B5EF4-FFF2-40B4-BE49-F238E27FC236}">
                <a16:creationId xmlns:a16="http://schemas.microsoft.com/office/drawing/2014/main" id="{70F5840F-CC44-47FD-A1D2-600B7C65EC12}"/>
              </a:ext>
            </a:extLst>
          </p:cNvPr>
          <p:cNvPicPr>
            <a:picLocks noChangeAspect="1"/>
          </p:cNvPicPr>
          <p:nvPr/>
        </p:nvPicPr>
        <p:blipFill>
          <a:blip r:embed="rId2"/>
          <a:stretch>
            <a:fillRect/>
          </a:stretch>
        </p:blipFill>
        <p:spPr>
          <a:xfrm>
            <a:off x="8227240" y="1085243"/>
            <a:ext cx="795597" cy="768163"/>
          </a:xfrm>
          <a:prstGeom prst="rect">
            <a:avLst/>
          </a:prstGeom>
        </p:spPr>
      </p:pic>
      <p:cxnSp>
        <p:nvCxnSpPr>
          <p:cNvPr id="8" name="Straight Connector 7">
            <a:extLst>
              <a:ext uri="{FF2B5EF4-FFF2-40B4-BE49-F238E27FC236}">
                <a16:creationId xmlns:a16="http://schemas.microsoft.com/office/drawing/2014/main" id="{BBCD44FA-2CBC-439D-AD91-14E6846FEC43}"/>
              </a:ext>
            </a:extLst>
          </p:cNvPr>
          <p:cNvCxnSpPr>
            <a:cxnSpLocks/>
          </p:cNvCxnSpPr>
          <p:nvPr/>
        </p:nvCxnSpPr>
        <p:spPr>
          <a:xfrm>
            <a:off x="526983" y="5516068"/>
            <a:ext cx="7976937"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4B3C9CD-BE2A-48C4-9FC8-C82600AB15E2}"/>
              </a:ext>
            </a:extLst>
          </p:cNvPr>
          <p:cNvPicPr>
            <a:picLocks noChangeAspect="1"/>
          </p:cNvPicPr>
          <p:nvPr/>
        </p:nvPicPr>
        <p:blipFill>
          <a:blip r:embed="rId3"/>
          <a:stretch>
            <a:fillRect/>
          </a:stretch>
        </p:blipFill>
        <p:spPr>
          <a:xfrm>
            <a:off x="344512" y="5628096"/>
            <a:ext cx="4138019" cy="260627"/>
          </a:xfrm>
          <a:prstGeom prst="rect">
            <a:avLst/>
          </a:prstGeom>
        </p:spPr>
      </p:pic>
      <p:graphicFrame>
        <p:nvGraphicFramePr>
          <p:cNvPr id="2" name="Chart 1">
            <a:extLst>
              <a:ext uri="{FF2B5EF4-FFF2-40B4-BE49-F238E27FC236}">
                <a16:creationId xmlns:a16="http://schemas.microsoft.com/office/drawing/2014/main" id="{5902BBA3-117D-412A-865D-AE99EDCBF3C0}"/>
              </a:ext>
            </a:extLst>
          </p:cNvPr>
          <p:cNvGraphicFramePr>
            <a:graphicFrameLocks/>
          </p:cNvGraphicFramePr>
          <p:nvPr/>
        </p:nvGraphicFramePr>
        <p:xfrm>
          <a:off x="3403484" y="2587458"/>
          <a:ext cx="5617545" cy="2386439"/>
        </p:xfrm>
        <a:graphic>
          <a:graphicData uri="http://schemas.openxmlformats.org/drawingml/2006/chart">
            <c:chart xmlns:c="http://schemas.openxmlformats.org/drawingml/2006/chart" xmlns:r="http://schemas.openxmlformats.org/officeDocument/2006/relationships" r:id="rId4"/>
          </a:graphicData>
        </a:graphic>
      </p:graphicFrame>
      <p:sp>
        <p:nvSpPr>
          <p:cNvPr id="7" name="Oval 6">
            <a:extLst>
              <a:ext uri="{FF2B5EF4-FFF2-40B4-BE49-F238E27FC236}">
                <a16:creationId xmlns:a16="http://schemas.microsoft.com/office/drawing/2014/main" id="{3E78ABD6-7805-EA7C-2140-C14C56FB57AB}"/>
              </a:ext>
            </a:extLst>
          </p:cNvPr>
          <p:cNvSpPr/>
          <p:nvPr/>
        </p:nvSpPr>
        <p:spPr>
          <a:xfrm>
            <a:off x="8176786" y="2973052"/>
            <a:ext cx="685800" cy="38094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1495459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49"/>
            <a:ext cx="9143999" cy="1193057"/>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857250"/>
            <a:ext cx="6086480" cy="1193057"/>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857249"/>
            <a:ext cx="3057524" cy="1193057"/>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857250"/>
            <a:ext cx="8799485" cy="1198075"/>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Title 4">
            <a:extLst>
              <a:ext uri="{FF2B5EF4-FFF2-40B4-BE49-F238E27FC236}">
                <a16:creationId xmlns:a16="http://schemas.microsoft.com/office/drawing/2014/main" id="{376C127F-697E-43A4-A510-D1B2F3FA4DAB}"/>
              </a:ext>
            </a:extLst>
          </p:cNvPr>
          <p:cNvSpPr>
            <a:spLocks noGrp="1"/>
          </p:cNvSpPr>
          <p:nvPr>
            <p:ph type="title"/>
          </p:nvPr>
        </p:nvSpPr>
        <p:spPr>
          <a:xfrm>
            <a:off x="633020" y="1111235"/>
            <a:ext cx="7421963" cy="775252"/>
          </a:xfrm>
        </p:spPr>
        <p:txBody>
          <a:bodyPr>
            <a:normAutofit/>
          </a:bodyPr>
          <a:lstStyle/>
          <a:p>
            <a:r>
              <a:rPr lang="en-US" sz="3000">
                <a:solidFill>
                  <a:srgbClr val="FFFFFF"/>
                </a:solidFill>
              </a:rPr>
              <a:t>2023 Primary Care Investment: Challenges</a:t>
            </a:r>
          </a:p>
        </p:txBody>
      </p:sp>
      <p:pic>
        <p:nvPicPr>
          <p:cNvPr id="12" name="Picture 11">
            <a:extLst>
              <a:ext uri="{FF2B5EF4-FFF2-40B4-BE49-F238E27FC236}">
                <a16:creationId xmlns:a16="http://schemas.microsoft.com/office/drawing/2014/main" id="{70F5840F-CC44-47FD-A1D2-600B7C65EC12}"/>
              </a:ext>
            </a:extLst>
          </p:cNvPr>
          <p:cNvPicPr>
            <a:picLocks noChangeAspect="1"/>
          </p:cNvPicPr>
          <p:nvPr/>
        </p:nvPicPr>
        <p:blipFill>
          <a:blip r:embed="rId3"/>
          <a:stretch>
            <a:fillRect/>
          </a:stretch>
        </p:blipFill>
        <p:spPr>
          <a:xfrm>
            <a:off x="8227240" y="1085243"/>
            <a:ext cx="795597" cy="768163"/>
          </a:xfrm>
          <a:prstGeom prst="rect">
            <a:avLst/>
          </a:prstGeom>
        </p:spPr>
      </p:pic>
      <p:cxnSp>
        <p:nvCxnSpPr>
          <p:cNvPr id="8" name="Straight Connector 7">
            <a:extLst>
              <a:ext uri="{FF2B5EF4-FFF2-40B4-BE49-F238E27FC236}">
                <a16:creationId xmlns:a16="http://schemas.microsoft.com/office/drawing/2014/main" id="{BBCD44FA-2CBC-439D-AD91-14E6846FEC43}"/>
              </a:ext>
            </a:extLst>
          </p:cNvPr>
          <p:cNvCxnSpPr>
            <a:cxnSpLocks/>
          </p:cNvCxnSpPr>
          <p:nvPr/>
        </p:nvCxnSpPr>
        <p:spPr>
          <a:xfrm>
            <a:off x="494062" y="5649632"/>
            <a:ext cx="7976937"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4B3C9CD-BE2A-48C4-9FC8-C82600AB15E2}"/>
              </a:ext>
            </a:extLst>
          </p:cNvPr>
          <p:cNvPicPr>
            <a:picLocks noChangeAspect="1"/>
          </p:cNvPicPr>
          <p:nvPr/>
        </p:nvPicPr>
        <p:blipFill>
          <a:blip r:embed="rId4"/>
          <a:stretch>
            <a:fillRect/>
          </a:stretch>
        </p:blipFill>
        <p:spPr>
          <a:xfrm>
            <a:off x="344512" y="5843118"/>
            <a:ext cx="4138019" cy="260627"/>
          </a:xfrm>
          <a:prstGeom prst="rect">
            <a:avLst/>
          </a:prstGeom>
        </p:spPr>
      </p:pic>
      <p:sp>
        <p:nvSpPr>
          <p:cNvPr id="4" name="TextBox 3">
            <a:extLst>
              <a:ext uri="{FF2B5EF4-FFF2-40B4-BE49-F238E27FC236}">
                <a16:creationId xmlns:a16="http://schemas.microsoft.com/office/drawing/2014/main" id="{A4B9E090-F96D-2274-CC3D-33DC51C9139D}"/>
              </a:ext>
            </a:extLst>
          </p:cNvPr>
          <p:cNvSpPr txBox="1"/>
          <p:nvPr/>
        </p:nvSpPr>
        <p:spPr>
          <a:xfrm>
            <a:off x="526984" y="5095551"/>
            <a:ext cx="4507706" cy="438582"/>
          </a:xfrm>
          <a:prstGeom prst="rect">
            <a:avLst/>
          </a:prstGeom>
          <a:noFill/>
        </p:spPr>
        <p:txBody>
          <a:bodyPr wrap="square" rtlCol="0">
            <a:spAutoFit/>
          </a:bodyPr>
          <a:lstStyle/>
          <a:p>
            <a:pPr defTabSz="685800"/>
            <a:r>
              <a:rPr lang="en-US" sz="750" dirty="0">
                <a:solidFill>
                  <a:prstClr val="black"/>
                </a:solidFill>
                <a:latin typeface="Calibri" panose="020F0502020204030204"/>
              </a:rPr>
              <a:t>Sources: OVBHCD ASDS Templates (Fully-Insured)</a:t>
            </a:r>
          </a:p>
          <a:p>
            <a:pPr defTabSz="685800"/>
            <a:r>
              <a:rPr lang="en-US" sz="750" dirty="0">
                <a:solidFill>
                  <a:prstClr val="black"/>
                </a:solidFill>
                <a:latin typeface="Calibri" panose="020F0502020204030204"/>
              </a:rPr>
              <a:t>Kaiser Family Foundation (Medicare, Medicaid, Military, Uninsured)</a:t>
            </a:r>
          </a:p>
          <a:p>
            <a:pPr defTabSz="685800"/>
            <a:r>
              <a:rPr lang="en-US" sz="750" dirty="0">
                <a:solidFill>
                  <a:prstClr val="black"/>
                </a:solidFill>
                <a:latin typeface="Calibri" panose="020F0502020204030204"/>
              </a:rPr>
              <a:t>US Census Bureau (Other Commercial)</a:t>
            </a:r>
          </a:p>
        </p:txBody>
      </p:sp>
      <p:sp>
        <p:nvSpPr>
          <p:cNvPr id="6" name="TextBox 5">
            <a:extLst>
              <a:ext uri="{FF2B5EF4-FFF2-40B4-BE49-F238E27FC236}">
                <a16:creationId xmlns:a16="http://schemas.microsoft.com/office/drawing/2014/main" id="{410E27B5-B61E-A0C1-61DC-AFFEBB881712}"/>
              </a:ext>
            </a:extLst>
          </p:cNvPr>
          <p:cNvSpPr txBox="1"/>
          <p:nvPr/>
        </p:nvSpPr>
        <p:spPr>
          <a:xfrm>
            <a:off x="6255904" y="2802963"/>
            <a:ext cx="1717844" cy="1061829"/>
          </a:xfrm>
          <a:prstGeom prst="rect">
            <a:avLst/>
          </a:prstGeom>
          <a:noFill/>
        </p:spPr>
        <p:txBody>
          <a:bodyPr wrap="square" rtlCol="0">
            <a:spAutoFit/>
          </a:bodyPr>
          <a:lstStyle/>
          <a:p>
            <a:pPr defTabSz="685800"/>
            <a:r>
              <a:rPr lang="en-US" sz="1050" b="1" dirty="0">
                <a:solidFill>
                  <a:prstClr val="black"/>
                </a:solidFill>
                <a:latin typeface="Calibri" panose="020F0502020204030204"/>
              </a:rPr>
              <a:t>Other commercial includes: </a:t>
            </a:r>
          </a:p>
          <a:p>
            <a:pPr marL="128588" indent="-128588" defTabSz="685800">
              <a:buFont typeface="Arial" panose="020B0604020202020204" pitchFamily="34" charset="0"/>
              <a:buChar char="•"/>
            </a:pPr>
            <a:r>
              <a:rPr lang="en-US" sz="1050" b="1" dirty="0">
                <a:solidFill>
                  <a:prstClr val="black"/>
                </a:solidFill>
                <a:latin typeface="Calibri" panose="020F0502020204030204"/>
              </a:rPr>
              <a:t>Self-insured</a:t>
            </a:r>
          </a:p>
          <a:p>
            <a:pPr marL="128588" indent="-128588" defTabSz="685800">
              <a:buFont typeface="Arial" panose="020B0604020202020204" pitchFamily="34" charset="0"/>
              <a:buChar char="•"/>
            </a:pPr>
            <a:r>
              <a:rPr lang="en-US" sz="1050" b="1" dirty="0">
                <a:solidFill>
                  <a:prstClr val="black"/>
                </a:solidFill>
                <a:latin typeface="Calibri" panose="020F0502020204030204"/>
              </a:rPr>
              <a:t>State employees</a:t>
            </a:r>
          </a:p>
          <a:p>
            <a:pPr marL="128588" indent="-128588" defTabSz="685800">
              <a:buFont typeface="Arial" panose="020B0604020202020204" pitchFamily="34" charset="0"/>
              <a:buChar char="•"/>
            </a:pPr>
            <a:r>
              <a:rPr lang="en-US" sz="1050" b="1" dirty="0">
                <a:solidFill>
                  <a:prstClr val="black"/>
                </a:solidFill>
                <a:latin typeface="Calibri" panose="020F0502020204030204"/>
              </a:rPr>
              <a:t>Federal employees</a:t>
            </a:r>
          </a:p>
          <a:p>
            <a:pPr marL="128588" indent="-128588" defTabSz="685800">
              <a:buFont typeface="Arial" panose="020B0604020202020204" pitchFamily="34" charset="0"/>
              <a:buChar char="•"/>
            </a:pPr>
            <a:r>
              <a:rPr lang="en-US" sz="1050" b="1" dirty="0">
                <a:solidFill>
                  <a:prstClr val="black"/>
                </a:solidFill>
                <a:latin typeface="Calibri" panose="020F0502020204030204"/>
              </a:rPr>
              <a:t>Non-DE sitused fully insured</a:t>
            </a:r>
          </a:p>
        </p:txBody>
      </p:sp>
      <p:graphicFrame>
        <p:nvGraphicFramePr>
          <p:cNvPr id="7" name="Chart 6">
            <a:extLst>
              <a:ext uri="{FF2B5EF4-FFF2-40B4-BE49-F238E27FC236}">
                <a16:creationId xmlns:a16="http://schemas.microsoft.com/office/drawing/2014/main" id="{EB3F44B8-445B-352B-9089-7ABEDA0B0650}"/>
              </a:ext>
            </a:extLst>
          </p:cNvPr>
          <p:cNvGraphicFramePr>
            <a:graphicFrameLocks/>
          </p:cNvGraphicFramePr>
          <p:nvPr/>
        </p:nvGraphicFramePr>
        <p:xfrm>
          <a:off x="526984" y="2133927"/>
          <a:ext cx="6794204" cy="3303538"/>
        </p:xfrm>
        <a:graphic>
          <a:graphicData uri="http://schemas.openxmlformats.org/drawingml/2006/chart">
            <c:chart xmlns:c="http://schemas.openxmlformats.org/drawingml/2006/chart" xmlns:r="http://schemas.openxmlformats.org/officeDocument/2006/relationships" r:id="rId5"/>
          </a:graphicData>
        </a:graphic>
      </p:graphicFrame>
      <p:cxnSp>
        <p:nvCxnSpPr>
          <p:cNvPr id="20" name="Straight Arrow Connector 19">
            <a:extLst>
              <a:ext uri="{FF2B5EF4-FFF2-40B4-BE49-F238E27FC236}">
                <a16:creationId xmlns:a16="http://schemas.microsoft.com/office/drawing/2014/main" id="{798D138D-0F4D-5D42-BA3E-20F99AFB7F9A}"/>
              </a:ext>
            </a:extLst>
          </p:cNvPr>
          <p:cNvCxnSpPr>
            <a:cxnSpLocks/>
          </p:cNvCxnSpPr>
          <p:nvPr/>
        </p:nvCxnSpPr>
        <p:spPr>
          <a:xfrm flipV="1">
            <a:off x="5709684" y="3144412"/>
            <a:ext cx="546219" cy="284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FA3C89B-B4AB-0364-46F4-35EA2F7C7FF6}"/>
              </a:ext>
            </a:extLst>
          </p:cNvPr>
          <p:cNvCxnSpPr>
            <a:cxnSpLocks/>
          </p:cNvCxnSpPr>
          <p:nvPr/>
        </p:nvCxnSpPr>
        <p:spPr>
          <a:xfrm>
            <a:off x="4945450" y="4962735"/>
            <a:ext cx="7642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6672E5B-C2D4-D4AD-EF1E-D6A84CC276E6}"/>
              </a:ext>
            </a:extLst>
          </p:cNvPr>
          <p:cNvSpPr txBox="1"/>
          <p:nvPr/>
        </p:nvSpPr>
        <p:spPr>
          <a:xfrm>
            <a:off x="5709655" y="4847318"/>
            <a:ext cx="912429" cy="253916"/>
          </a:xfrm>
          <a:prstGeom prst="rect">
            <a:avLst/>
          </a:prstGeom>
          <a:noFill/>
        </p:spPr>
        <p:txBody>
          <a:bodyPr wrap="none" rtlCol="0">
            <a:spAutoFit/>
          </a:bodyPr>
          <a:lstStyle/>
          <a:p>
            <a:pPr defTabSz="685800"/>
            <a:r>
              <a:rPr lang="en-US" sz="1050" b="1" dirty="0">
                <a:solidFill>
                  <a:prstClr val="black"/>
                </a:solidFill>
                <a:latin typeface="Calibri" panose="020F0502020204030204"/>
              </a:rPr>
              <a:t>Fully-insured</a:t>
            </a:r>
          </a:p>
        </p:txBody>
      </p:sp>
      <p:cxnSp>
        <p:nvCxnSpPr>
          <p:cNvPr id="3" name="Straight Connector 2">
            <a:extLst>
              <a:ext uri="{FF2B5EF4-FFF2-40B4-BE49-F238E27FC236}">
                <a16:creationId xmlns:a16="http://schemas.microsoft.com/office/drawing/2014/main" id="{D24FD4A5-3D23-D834-689B-11CD65F2EEBD}"/>
              </a:ext>
            </a:extLst>
          </p:cNvPr>
          <p:cNvCxnSpPr>
            <a:cxnSpLocks/>
          </p:cNvCxnSpPr>
          <p:nvPr/>
        </p:nvCxnSpPr>
        <p:spPr>
          <a:xfrm>
            <a:off x="4960088" y="4469662"/>
            <a:ext cx="0" cy="48644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217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29D1A-4E9A-48B0-A06E-7F6279C695D1}"/>
              </a:ext>
            </a:extLst>
          </p:cNvPr>
          <p:cNvSpPr>
            <a:spLocks noGrp="1"/>
          </p:cNvSpPr>
          <p:nvPr>
            <p:ph type="title"/>
          </p:nvPr>
        </p:nvSpPr>
        <p:spPr>
          <a:xfrm>
            <a:off x="463203" y="511630"/>
            <a:ext cx="8107741" cy="1349828"/>
          </a:xfrm>
        </p:spPr>
        <p:txBody>
          <a:bodyPr>
            <a:normAutofit/>
          </a:bodyPr>
          <a:lstStyle/>
          <a:p>
            <a:r>
              <a:rPr lang="en-US" sz="2400" dirty="0"/>
              <a:t>AGENDA</a:t>
            </a:r>
          </a:p>
        </p:txBody>
      </p:sp>
      <p:sp>
        <p:nvSpPr>
          <p:cNvPr id="3" name="Content Placeholder 2">
            <a:extLst>
              <a:ext uri="{FF2B5EF4-FFF2-40B4-BE49-F238E27FC236}">
                <a16:creationId xmlns:a16="http://schemas.microsoft.com/office/drawing/2014/main" id="{D754F1C8-6D30-44AF-A792-B7998CE59496}"/>
              </a:ext>
            </a:extLst>
          </p:cNvPr>
          <p:cNvSpPr>
            <a:spLocks noGrp="1"/>
          </p:cNvSpPr>
          <p:nvPr>
            <p:ph idx="1"/>
          </p:nvPr>
        </p:nvSpPr>
        <p:spPr>
          <a:xfrm>
            <a:off x="463204" y="2434975"/>
            <a:ext cx="7571188" cy="4263776"/>
          </a:xfrm>
        </p:spPr>
        <p:txBody>
          <a:bodyPr>
            <a:normAutofit/>
          </a:bodyPr>
          <a:lstStyle/>
          <a:p>
            <a:r>
              <a:rPr lang="en-US" dirty="0">
                <a:cs typeface="Calibri" panose="020F0502020204030204" pitchFamily="34" charset="0"/>
              </a:rPr>
              <a:t>Call to Order</a:t>
            </a:r>
          </a:p>
          <a:p>
            <a:r>
              <a:rPr lang="en-US" dirty="0">
                <a:cs typeface="Calibri" panose="020F0502020204030204" pitchFamily="34" charset="0"/>
              </a:rPr>
              <a:t>Introduction of New PCRC Members and Vendor Staff </a:t>
            </a:r>
          </a:p>
          <a:p>
            <a:r>
              <a:rPr lang="en-US" dirty="0">
                <a:cs typeface="Calibri" panose="020F0502020204030204" pitchFamily="34" charset="0"/>
              </a:rPr>
              <a:t>Approval of December 2022 Meeting Minutes </a:t>
            </a:r>
          </a:p>
          <a:p>
            <a:r>
              <a:rPr lang="en-US" dirty="0">
                <a:cs typeface="Calibri" panose="020F0502020204030204" pitchFamily="34" charset="0"/>
              </a:rPr>
              <a:t>Senate Bill 31- Update </a:t>
            </a:r>
          </a:p>
          <a:p>
            <a:r>
              <a:rPr lang="en-US" dirty="0">
                <a:cs typeface="Calibri" panose="020F0502020204030204" pitchFamily="34" charset="0"/>
              </a:rPr>
              <a:t>Utilization of Telehealth to Expand Access </a:t>
            </a:r>
          </a:p>
          <a:p>
            <a:r>
              <a:rPr lang="en-US" dirty="0">
                <a:cs typeface="Calibri" panose="020F0502020204030204" pitchFamily="34" charset="0"/>
              </a:rPr>
              <a:t>Department of Insurance Office of  Value Based Health Care Delivery</a:t>
            </a:r>
          </a:p>
          <a:p>
            <a:r>
              <a:rPr lang="en-US" dirty="0">
                <a:cs typeface="Calibri" panose="020F0502020204030204" pitchFamily="34" charset="0"/>
              </a:rPr>
              <a:t>NASEM Recommendations</a:t>
            </a:r>
          </a:p>
          <a:p>
            <a:r>
              <a:rPr lang="en-US" dirty="0">
                <a:cs typeface="Calibri" panose="020F0502020204030204" pitchFamily="34" charset="0"/>
              </a:rPr>
              <a:t>Public Comment</a:t>
            </a:r>
          </a:p>
          <a:p>
            <a:endParaRPr lang="en-US" dirty="0">
              <a:cs typeface="Calibri" panose="020F0502020204030204" pitchFamily="34" charset="0"/>
            </a:endParaRPr>
          </a:p>
          <a:p>
            <a:endParaRPr lang="en-US" dirty="0">
              <a:cs typeface="Calibri" panose="020F0502020204030204" pitchFamily="34" charset="0"/>
            </a:endParaRPr>
          </a:p>
        </p:txBody>
      </p:sp>
    </p:spTree>
    <p:extLst>
      <p:ext uri="{BB962C8B-B14F-4D97-AF65-F5344CB8AC3E}">
        <p14:creationId xmlns:p14="http://schemas.microsoft.com/office/powerpoint/2010/main" val="1262334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49"/>
            <a:ext cx="9143999" cy="1193057"/>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857250"/>
            <a:ext cx="6086480" cy="1193057"/>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857249"/>
            <a:ext cx="3057524" cy="1193057"/>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857250"/>
            <a:ext cx="8799485" cy="1198075"/>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Title 4">
            <a:extLst>
              <a:ext uri="{FF2B5EF4-FFF2-40B4-BE49-F238E27FC236}">
                <a16:creationId xmlns:a16="http://schemas.microsoft.com/office/drawing/2014/main" id="{376C127F-697E-43A4-A510-D1B2F3FA4DAB}"/>
              </a:ext>
            </a:extLst>
          </p:cNvPr>
          <p:cNvSpPr>
            <a:spLocks noGrp="1"/>
          </p:cNvSpPr>
          <p:nvPr>
            <p:ph type="title"/>
          </p:nvPr>
        </p:nvSpPr>
        <p:spPr>
          <a:xfrm>
            <a:off x="633020" y="1111235"/>
            <a:ext cx="7421963" cy="775252"/>
          </a:xfrm>
        </p:spPr>
        <p:txBody>
          <a:bodyPr>
            <a:normAutofit/>
          </a:bodyPr>
          <a:lstStyle/>
          <a:p>
            <a:r>
              <a:rPr lang="en-US" sz="3000">
                <a:solidFill>
                  <a:srgbClr val="FFFFFF"/>
                </a:solidFill>
              </a:rPr>
              <a:t>2023 Primary Care Investment: Challenges</a:t>
            </a:r>
          </a:p>
        </p:txBody>
      </p:sp>
      <p:pic>
        <p:nvPicPr>
          <p:cNvPr id="12" name="Picture 11">
            <a:extLst>
              <a:ext uri="{FF2B5EF4-FFF2-40B4-BE49-F238E27FC236}">
                <a16:creationId xmlns:a16="http://schemas.microsoft.com/office/drawing/2014/main" id="{70F5840F-CC44-47FD-A1D2-600B7C65EC12}"/>
              </a:ext>
            </a:extLst>
          </p:cNvPr>
          <p:cNvPicPr>
            <a:picLocks noChangeAspect="1"/>
          </p:cNvPicPr>
          <p:nvPr/>
        </p:nvPicPr>
        <p:blipFill>
          <a:blip r:embed="rId3"/>
          <a:stretch>
            <a:fillRect/>
          </a:stretch>
        </p:blipFill>
        <p:spPr>
          <a:xfrm>
            <a:off x="8227240" y="1085243"/>
            <a:ext cx="795597" cy="768163"/>
          </a:xfrm>
          <a:prstGeom prst="rect">
            <a:avLst/>
          </a:prstGeom>
        </p:spPr>
      </p:pic>
      <p:cxnSp>
        <p:nvCxnSpPr>
          <p:cNvPr id="8" name="Straight Connector 7">
            <a:extLst>
              <a:ext uri="{FF2B5EF4-FFF2-40B4-BE49-F238E27FC236}">
                <a16:creationId xmlns:a16="http://schemas.microsoft.com/office/drawing/2014/main" id="{BBCD44FA-2CBC-439D-AD91-14E6846FEC43}"/>
              </a:ext>
            </a:extLst>
          </p:cNvPr>
          <p:cNvCxnSpPr>
            <a:cxnSpLocks/>
          </p:cNvCxnSpPr>
          <p:nvPr/>
        </p:nvCxnSpPr>
        <p:spPr>
          <a:xfrm>
            <a:off x="526984" y="5721552"/>
            <a:ext cx="7976937"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4B3C9CD-BE2A-48C4-9FC8-C82600AB15E2}"/>
              </a:ext>
            </a:extLst>
          </p:cNvPr>
          <p:cNvPicPr>
            <a:picLocks noChangeAspect="1"/>
          </p:cNvPicPr>
          <p:nvPr/>
        </p:nvPicPr>
        <p:blipFill>
          <a:blip r:embed="rId4"/>
          <a:stretch>
            <a:fillRect/>
          </a:stretch>
        </p:blipFill>
        <p:spPr>
          <a:xfrm>
            <a:off x="344512" y="5852150"/>
            <a:ext cx="4138019" cy="260627"/>
          </a:xfrm>
          <a:prstGeom prst="rect">
            <a:avLst/>
          </a:prstGeom>
        </p:spPr>
      </p:pic>
      <p:sp>
        <p:nvSpPr>
          <p:cNvPr id="4" name="TextBox 3">
            <a:extLst>
              <a:ext uri="{FF2B5EF4-FFF2-40B4-BE49-F238E27FC236}">
                <a16:creationId xmlns:a16="http://schemas.microsoft.com/office/drawing/2014/main" id="{A4B9E090-F96D-2274-CC3D-33DC51C9139D}"/>
              </a:ext>
            </a:extLst>
          </p:cNvPr>
          <p:cNvSpPr txBox="1"/>
          <p:nvPr/>
        </p:nvSpPr>
        <p:spPr>
          <a:xfrm>
            <a:off x="526984" y="5095551"/>
            <a:ext cx="4507706" cy="438582"/>
          </a:xfrm>
          <a:prstGeom prst="rect">
            <a:avLst/>
          </a:prstGeom>
          <a:noFill/>
        </p:spPr>
        <p:txBody>
          <a:bodyPr wrap="square" rtlCol="0">
            <a:spAutoFit/>
          </a:bodyPr>
          <a:lstStyle/>
          <a:p>
            <a:pPr defTabSz="685800"/>
            <a:r>
              <a:rPr lang="en-US" sz="750" dirty="0">
                <a:solidFill>
                  <a:prstClr val="black"/>
                </a:solidFill>
                <a:latin typeface="Calibri" panose="020F0502020204030204"/>
              </a:rPr>
              <a:t>Sources: OVBHCD ASDS Templates (Fully-Insured)</a:t>
            </a:r>
          </a:p>
          <a:p>
            <a:pPr defTabSz="685800"/>
            <a:r>
              <a:rPr lang="en-US" sz="750" dirty="0">
                <a:solidFill>
                  <a:prstClr val="black"/>
                </a:solidFill>
                <a:latin typeface="Calibri" panose="020F0502020204030204"/>
              </a:rPr>
              <a:t>Kaiser Family Foundation (Medicare, Medicaid, Military, Uninsured)</a:t>
            </a:r>
          </a:p>
          <a:p>
            <a:pPr defTabSz="685800"/>
            <a:r>
              <a:rPr lang="en-US" sz="750" dirty="0">
                <a:solidFill>
                  <a:prstClr val="black"/>
                </a:solidFill>
                <a:latin typeface="Calibri" panose="020F0502020204030204"/>
              </a:rPr>
              <a:t>US Census Bureau (Other Commercial)</a:t>
            </a:r>
          </a:p>
        </p:txBody>
      </p:sp>
      <p:sp>
        <p:nvSpPr>
          <p:cNvPr id="6" name="TextBox 5">
            <a:extLst>
              <a:ext uri="{FF2B5EF4-FFF2-40B4-BE49-F238E27FC236}">
                <a16:creationId xmlns:a16="http://schemas.microsoft.com/office/drawing/2014/main" id="{410E27B5-B61E-A0C1-61DC-AFFEBB881712}"/>
              </a:ext>
            </a:extLst>
          </p:cNvPr>
          <p:cNvSpPr txBox="1"/>
          <p:nvPr/>
        </p:nvSpPr>
        <p:spPr>
          <a:xfrm>
            <a:off x="4702237" y="2693564"/>
            <a:ext cx="1439279" cy="854080"/>
          </a:xfrm>
          <a:prstGeom prst="rect">
            <a:avLst/>
          </a:prstGeom>
          <a:noFill/>
        </p:spPr>
        <p:txBody>
          <a:bodyPr wrap="square" rtlCol="0">
            <a:spAutoFit/>
          </a:bodyPr>
          <a:lstStyle/>
          <a:p>
            <a:pPr defTabSz="685800"/>
            <a:r>
              <a:rPr lang="en-US" sz="825" b="1" dirty="0">
                <a:solidFill>
                  <a:prstClr val="black"/>
                </a:solidFill>
                <a:latin typeface="Calibri" panose="020F0502020204030204"/>
              </a:rPr>
              <a:t>Other commercial includes: </a:t>
            </a:r>
          </a:p>
          <a:p>
            <a:pPr marL="128588" indent="-128588" defTabSz="685800">
              <a:buFont typeface="Arial" panose="020B0604020202020204" pitchFamily="34" charset="0"/>
              <a:buChar char="•"/>
            </a:pPr>
            <a:r>
              <a:rPr lang="en-US" sz="825" b="1" dirty="0">
                <a:solidFill>
                  <a:prstClr val="black"/>
                </a:solidFill>
                <a:latin typeface="Calibri" panose="020F0502020204030204"/>
              </a:rPr>
              <a:t>Self-insured</a:t>
            </a:r>
          </a:p>
          <a:p>
            <a:pPr marL="128588" indent="-128588" defTabSz="685800">
              <a:buFont typeface="Arial" panose="020B0604020202020204" pitchFamily="34" charset="0"/>
              <a:buChar char="•"/>
            </a:pPr>
            <a:r>
              <a:rPr lang="en-US" sz="825" b="1" dirty="0">
                <a:solidFill>
                  <a:prstClr val="black"/>
                </a:solidFill>
                <a:latin typeface="Calibri" panose="020F0502020204030204"/>
              </a:rPr>
              <a:t>State employees</a:t>
            </a:r>
          </a:p>
          <a:p>
            <a:pPr marL="128588" indent="-128588" defTabSz="685800">
              <a:buFont typeface="Arial" panose="020B0604020202020204" pitchFamily="34" charset="0"/>
              <a:buChar char="•"/>
            </a:pPr>
            <a:r>
              <a:rPr lang="en-US" sz="825" b="1" dirty="0">
                <a:solidFill>
                  <a:prstClr val="black"/>
                </a:solidFill>
                <a:latin typeface="Calibri" panose="020F0502020204030204"/>
              </a:rPr>
              <a:t>Federal employees</a:t>
            </a:r>
          </a:p>
          <a:p>
            <a:pPr marL="128588" indent="-128588" defTabSz="685800">
              <a:buFont typeface="Arial" panose="020B0604020202020204" pitchFamily="34" charset="0"/>
              <a:buChar char="•"/>
            </a:pPr>
            <a:r>
              <a:rPr lang="en-US" sz="825" b="1" dirty="0">
                <a:solidFill>
                  <a:prstClr val="black"/>
                </a:solidFill>
                <a:latin typeface="Calibri" panose="020F0502020204030204"/>
              </a:rPr>
              <a:t>Non-DE sitused fully insured</a:t>
            </a:r>
          </a:p>
        </p:txBody>
      </p:sp>
      <p:graphicFrame>
        <p:nvGraphicFramePr>
          <p:cNvPr id="7" name="Chart 6">
            <a:extLst>
              <a:ext uri="{FF2B5EF4-FFF2-40B4-BE49-F238E27FC236}">
                <a16:creationId xmlns:a16="http://schemas.microsoft.com/office/drawing/2014/main" id="{EB3F44B8-445B-352B-9089-7ABEDA0B0650}"/>
              </a:ext>
            </a:extLst>
          </p:cNvPr>
          <p:cNvGraphicFramePr>
            <a:graphicFrameLocks/>
          </p:cNvGraphicFramePr>
          <p:nvPr/>
        </p:nvGraphicFramePr>
        <p:xfrm>
          <a:off x="221165" y="2189941"/>
          <a:ext cx="5537630" cy="3303538"/>
        </p:xfrm>
        <a:graphic>
          <a:graphicData uri="http://schemas.openxmlformats.org/drawingml/2006/chart">
            <c:chart xmlns:c="http://schemas.openxmlformats.org/drawingml/2006/chart" xmlns:r="http://schemas.openxmlformats.org/officeDocument/2006/relationships" r:id="rId5"/>
          </a:graphicData>
        </a:graphic>
      </p:graphicFrame>
      <p:cxnSp>
        <p:nvCxnSpPr>
          <p:cNvPr id="20" name="Straight Arrow Connector 19">
            <a:extLst>
              <a:ext uri="{FF2B5EF4-FFF2-40B4-BE49-F238E27FC236}">
                <a16:creationId xmlns:a16="http://schemas.microsoft.com/office/drawing/2014/main" id="{798D138D-0F4D-5D42-BA3E-20F99AFB7F9A}"/>
              </a:ext>
            </a:extLst>
          </p:cNvPr>
          <p:cNvCxnSpPr>
            <a:cxnSpLocks/>
          </p:cNvCxnSpPr>
          <p:nvPr/>
        </p:nvCxnSpPr>
        <p:spPr>
          <a:xfrm flipV="1">
            <a:off x="4482531" y="3405489"/>
            <a:ext cx="255163" cy="1475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FA3C89B-B4AB-0364-46F4-35EA2F7C7FF6}"/>
              </a:ext>
            </a:extLst>
          </p:cNvPr>
          <p:cNvCxnSpPr>
            <a:cxnSpLocks/>
          </p:cNvCxnSpPr>
          <p:nvPr/>
        </p:nvCxnSpPr>
        <p:spPr>
          <a:xfrm>
            <a:off x="3867068" y="4339919"/>
            <a:ext cx="889629" cy="57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6672E5B-C2D4-D4AD-EF1E-D6A84CC276E6}"/>
              </a:ext>
            </a:extLst>
          </p:cNvPr>
          <p:cNvSpPr txBox="1"/>
          <p:nvPr/>
        </p:nvSpPr>
        <p:spPr>
          <a:xfrm>
            <a:off x="4775424" y="4312565"/>
            <a:ext cx="809837" cy="230832"/>
          </a:xfrm>
          <a:prstGeom prst="rect">
            <a:avLst/>
          </a:prstGeom>
          <a:noFill/>
        </p:spPr>
        <p:txBody>
          <a:bodyPr wrap="none" rtlCol="0">
            <a:spAutoFit/>
          </a:bodyPr>
          <a:lstStyle/>
          <a:p>
            <a:pPr defTabSz="685800"/>
            <a:r>
              <a:rPr lang="en-US" sz="900" b="1" dirty="0">
                <a:solidFill>
                  <a:prstClr val="black"/>
                </a:solidFill>
                <a:latin typeface="Calibri" panose="020F0502020204030204"/>
              </a:rPr>
              <a:t>Fully-insured</a:t>
            </a:r>
          </a:p>
        </p:txBody>
      </p:sp>
      <p:sp>
        <p:nvSpPr>
          <p:cNvPr id="9" name="TextBox 8">
            <a:extLst>
              <a:ext uri="{FF2B5EF4-FFF2-40B4-BE49-F238E27FC236}">
                <a16:creationId xmlns:a16="http://schemas.microsoft.com/office/drawing/2014/main" id="{31A6D2D7-4D28-CD2C-2093-5B1C861D80ED}"/>
              </a:ext>
            </a:extLst>
          </p:cNvPr>
          <p:cNvSpPr txBox="1"/>
          <p:nvPr/>
        </p:nvSpPr>
        <p:spPr>
          <a:xfrm>
            <a:off x="6201393" y="2503606"/>
            <a:ext cx="2721442" cy="2516073"/>
          </a:xfrm>
          <a:prstGeom prst="rect">
            <a:avLst/>
          </a:prstGeom>
          <a:solidFill>
            <a:schemeClr val="accent6">
              <a:lumMod val="40000"/>
              <a:lumOff val="60000"/>
            </a:schemeClr>
          </a:solidFill>
          <a:ln>
            <a:solidFill>
              <a:schemeClr val="accent6">
                <a:lumMod val="50000"/>
              </a:schemeClr>
            </a:solidFill>
          </a:ln>
        </p:spPr>
        <p:txBody>
          <a:bodyPr wrap="square">
            <a:spAutoFit/>
          </a:bodyPr>
          <a:lstStyle/>
          <a:p>
            <a:pPr defTabSz="685800"/>
            <a:r>
              <a:rPr lang="en-US" sz="1350" b="1" u="sng" dirty="0">
                <a:solidFill>
                  <a:prstClr val="black"/>
                </a:solidFill>
                <a:latin typeface="Calibri" panose="020F0502020204030204"/>
              </a:rPr>
              <a:t>Key Challenges:</a:t>
            </a:r>
          </a:p>
          <a:p>
            <a:pPr marL="214313" indent="-214313" defTabSz="685800">
              <a:buFont typeface="Wingdings" panose="05000000000000000000" pitchFamily="2" charset="2"/>
              <a:buChar char="§"/>
            </a:pPr>
            <a:r>
              <a:rPr lang="en-US" sz="1200" b="1" dirty="0">
                <a:solidFill>
                  <a:prstClr val="black"/>
                </a:solidFill>
                <a:latin typeface="Calibri" panose="020F0502020204030204"/>
              </a:rPr>
              <a:t>Fully-insured portion is relatively small</a:t>
            </a:r>
          </a:p>
          <a:p>
            <a:pPr marL="214313" indent="-214313" defTabSz="685800">
              <a:buFont typeface="Wingdings" panose="05000000000000000000" pitchFamily="2" charset="2"/>
              <a:buChar char="§"/>
            </a:pPr>
            <a:r>
              <a:rPr lang="en-US" sz="1200" b="1" dirty="0">
                <a:solidFill>
                  <a:prstClr val="black"/>
                </a:solidFill>
                <a:latin typeface="Calibri" panose="020F0502020204030204"/>
              </a:rPr>
              <a:t>Carriers with low membership reluctant to design value-based programs</a:t>
            </a:r>
          </a:p>
          <a:p>
            <a:pPr marL="214313" indent="-214313" defTabSz="685800">
              <a:buFont typeface="Wingdings" panose="05000000000000000000" pitchFamily="2" charset="2"/>
              <a:buChar char="§"/>
            </a:pPr>
            <a:r>
              <a:rPr lang="en-US" sz="1200" b="1" dirty="0">
                <a:solidFill>
                  <a:prstClr val="black"/>
                </a:solidFill>
                <a:latin typeface="Calibri" panose="020F0502020204030204"/>
              </a:rPr>
              <a:t>Provider practices with low attributed members reluctant to invest in value-based infrastructure</a:t>
            </a:r>
          </a:p>
          <a:p>
            <a:pPr marL="214313" indent="-214313" defTabSz="685800">
              <a:buFont typeface="Wingdings" panose="05000000000000000000" pitchFamily="2" charset="2"/>
              <a:buChar char="§"/>
            </a:pPr>
            <a:r>
              <a:rPr lang="en-US" sz="1200" b="1" dirty="0">
                <a:solidFill>
                  <a:prstClr val="black"/>
                </a:solidFill>
                <a:latin typeface="Calibri" panose="020F0502020204030204"/>
              </a:rPr>
              <a:t>Lack of multi-payer program alignment (e.g., care delivery, payment, etc.)</a:t>
            </a:r>
          </a:p>
          <a:p>
            <a:pPr marL="557213" lvl="1" indent="-214313" defTabSz="685800">
              <a:buFont typeface="Courier New" panose="02070309020205020404" pitchFamily="49" charset="0"/>
              <a:buChar char="o"/>
            </a:pPr>
            <a:r>
              <a:rPr lang="en-US" sz="1200" b="1" dirty="0">
                <a:solidFill>
                  <a:prstClr val="black"/>
                </a:solidFill>
                <a:latin typeface="Calibri" panose="020F0502020204030204"/>
              </a:rPr>
              <a:t>DE Model opportunity</a:t>
            </a:r>
          </a:p>
        </p:txBody>
      </p:sp>
    </p:spTree>
    <p:extLst>
      <p:ext uri="{BB962C8B-B14F-4D97-AF65-F5344CB8AC3E}">
        <p14:creationId xmlns:p14="http://schemas.microsoft.com/office/powerpoint/2010/main" val="1228067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49"/>
            <a:ext cx="9143999" cy="1193057"/>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857250"/>
            <a:ext cx="6086480" cy="1193057"/>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857249"/>
            <a:ext cx="3057524" cy="1193057"/>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857250"/>
            <a:ext cx="8799485" cy="1198075"/>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2" name="Picture 11">
            <a:extLst>
              <a:ext uri="{FF2B5EF4-FFF2-40B4-BE49-F238E27FC236}">
                <a16:creationId xmlns:a16="http://schemas.microsoft.com/office/drawing/2014/main" id="{70F5840F-CC44-47FD-A1D2-600B7C65EC12}"/>
              </a:ext>
            </a:extLst>
          </p:cNvPr>
          <p:cNvPicPr>
            <a:picLocks noChangeAspect="1"/>
          </p:cNvPicPr>
          <p:nvPr/>
        </p:nvPicPr>
        <p:blipFill>
          <a:blip r:embed="rId2"/>
          <a:stretch>
            <a:fillRect/>
          </a:stretch>
        </p:blipFill>
        <p:spPr>
          <a:xfrm>
            <a:off x="8227240" y="1085243"/>
            <a:ext cx="795597" cy="768163"/>
          </a:xfrm>
          <a:prstGeom prst="rect">
            <a:avLst/>
          </a:prstGeom>
        </p:spPr>
      </p:pic>
      <p:cxnSp>
        <p:nvCxnSpPr>
          <p:cNvPr id="8" name="Straight Connector 7">
            <a:extLst>
              <a:ext uri="{FF2B5EF4-FFF2-40B4-BE49-F238E27FC236}">
                <a16:creationId xmlns:a16="http://schemas.microsoft.com/office/drawing/2014/main" id="{BBCD44FA-2CBC-439D-AD91-14E6846FEC43}"/>
              </a:ext>
            </a:extLst>
          </p:cNvPr>
          <p:cNvCxnSpPr>
            <a:cxnSpLocks/>
          </p:cNvCxnSpPr>
          <p:nvPr/>
        </p:nvCxnSpPr>
        <p:spPr>
          <a:xfrm>
            <a:off x="526983" y="5516068"/>
            <a:ext cx="7976937"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4B3C9CD-BE2A-48C4-9FC8-C82600AB15E2}"/>
              </a:ext>
            </a:extLst>
          </p:cNvPr>
          <p:cNvPicPr>
            <a:picLocks noChangeAspect="1"/>
          </p:cNvPicPr>
          <p:nvPr/>
        </p:nvPicPr>
        <p:blipFill>
          <a:blip r:embed="rId3"/>
          <a:stretch>
            <a:fillRect/>
          </a:stretch>
        </p:blipFill>
        <p:spPr>
          <a:xfrm>
            <a:off x="344512" y="5628096"/>
            <a:ext cx="4138019" cy="260627"/>
          </a:xfrm>
          <a:prstGeom prst="rect">
            <a:avLst/>
          </a:prstGeom>
        </p:spPr>
      </p:pic>
      <p:graphicFrame>
        <p:nvGraphicFramePr>
          <p:cNvPr id="2" name="Diagram 1">
            <a:extLst>
              <a:ext uri="{FF2B5EF4-FFF2-40B4-BE49-F238E27FC236}">
                <a16:creationId xmlns:a16="http://schemas.microsoft.com/office/drawing/2014/main" id="{1BB2BC09-EB4E-F9E1-5F7F-0336AECEABB6}"/>
              </a:ext>
            </a:extLst>
          </p:cNvPr>
          <p:cNvGraphicFramePr/>
          <p:nvPr>
            <p:extLst>
              <p:ext uri="{D42A27DB-BD31-4B8C-83A1-F6EECF244321}">
                <p14:modId xmlns:p14="http://schemas.microsoft.com/office/powerpoint/2010/main" val="4110790424"/>
              </p:ext>
            </p:extLst>
          </p:nvPr>
        </p:nvGraphicFramePr>
        <p:xfrm>
          <a:off x="121164" y="1498861"/>
          <a:ext cx="653822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4">
            <a:extLst>
              <a:ext uri="{FF2B5EF4-FFF2-40B4-BE49-F238E27FC236}">
                <a16:creationId xmlns:a16="http://schemas.microsoft.com/office/drawing/2014/main" id="{5289097B-A737-EAC3-A476-8B3E7D7070C2}"/>
              </a:ext>
            </a:extLst>
          </p:cNvPr>
          <p:cNvSpPr txBox="1">
            <a:spLocks/>
          </p:cNvSpPr>
          <p:nvPr/>
        </p:nvSpPr>
        <p:spPr>
          <a:xfrm>
            <a:off x="633020" y="1111235"/>
            <a:ext cx="7421963" cy="77525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000" dirty="0">
                <a:solidFill>
                  <a:srgbClr val="FFFFFF"/>
                </a:solidFill>
                <a:latin typeface="Calibri Light" panose="020F0302020204030204"/>
              </a:rPr>
              <a:t>2023 Primary Care Investment: Challenges</a:t>
            </a:r>
          </a:p>
        </p:txBody>
      </p:sp>
      <p:sp>
        <p:nvSpPr>
          <p:cNvPr id="4" name="TextBox 3">
            <a:extLst>
              <a:ext uri="{FF2B5EF4-FFF2-40B4-BE49-F238E27FC236}">
                <a16:creationId xmlns:a16="http://schemas.microsoft.com/office/drawing/2014/main" id="{5622B17E-4787-686F-591C-9FCB318D3A7F}"/>
              </a:ext>
            </a:extLst>
          </p:cNvPr>
          <p:cNvSpPr txBox="1"/>
          <p:nvPr/>
        </p:nvSpPr>
        <p:spPr>
          <a:xfrm>
            <a:off x="6961993" y="2304291"/>
            <a:ext cx="1996520" cy="2793072"/>
          </a:xfrm>
          <a:prstGeom prst="rect">
            <a:avLst/>
          </a:prstGeom>
          <a:solidFill>
            <a:schemeClr val="accent6">
              <a:lumMod val="40000"/>
              <a:lumOff val="60000"/>
            </a:schemeClr>
          </a:solidFill>
          <a:ln w="19050">
            <a:solidFill>
              <a:schemeClr val="accent1"/>
            </a:solidFill>
          </a:ln>
        </p:spPr>
        <p:txBody>
          <a:bodyPr wrap="square" rtlCol="0">
            <a:spAutoFit/>
          </a:bodyPr>
          <a:lstStyle/>
          <a:p>
            <a:pPr defTabSz="685800"/>
            <a:r>
              <a:rPr lang="en-US" sz="1350" b="1" u="sng" dirty="0">
                <a:solidFill>
                  <a:prstClr val="black"/>
                </a:solidFill>
                <a:latin typeface="Calibri" panose="020F0502020204030204"/>
              </a:rPr>
              <a:t>Key Challenges:</a:t>
            </a:r>
          </a:p>
          <a:p>
            <a:pPr marL="214313" indent="-214313" defTabSz="685800">
              <a:buFont typeface="Wingdings" panose="05000000000000000000" pitchFamily="2" charset="2"/>
              <a:buChar char="Ø"/>
            </a:pPr>
            <a:r>
              <a:rPr lang="en-US" sz="1350" b="1" dirty="0">
                <a:solidFill>
                  <a:prstClr val="black"/>
                </a:solidFill>
                <a:latin typeface="Calibri" panose="020F0502020204030204"/>
              </a:rPr>
              <a:t>Hospital price growth cap (CPI+1) would apply to only fully-insured and not self-insured</a:t>
            </a:r>
          </a:p>
          <a:p>
            <a:pPr marL="214313" indent="-214313" defTabSz="685800">
              <a:buFont typeface="Wingdings" panose="05000000000000000000" pitchFamily="2" charset="2"/>
              <a:buChar char="Ø"/>
            </a:pPr>
            <a:r>
              <a:rPr lang="en-US" sz="1350" b="1" dirty="0">
                <a:solidFill>
                  <a:prstClr val="black"/>
                </a:solidFill>
                <a:latin typeface="Calibri" panose="020F0502020204030204"/>
              </a:rPr>
              <a:t>Carriers and providers would need to re-think care delivery approach</a:t>
            </a:r>
          </a:p>
          <a:p>
            <a:pPr marL="214313" indent="-214313" defTabSz="685800">
              <a:buFont typeface="Wingdings" panose="05000000000000000000" pitchFamily="2" charset="2"/>
              <a:buChar char="Ø"/>
            </a:pPr>
            <a:r>
              <a:rPr lang="en-US" sz="1350" b="1" dirty="0">
                <a:solidFill>
                  <a:prstClr val="black"/>
                </a:solidFill>
                <a:latin typeface="Calibri" panose="020F0502020204030204"/>
              </a:rPr>
              <a:t>Bifurcating the market will add administrative burden</a:t>
            </a:r>
          </a:p>
        </p:txBody>
      </p:sp>
    </p:spTree>
    <p:extLst>
      <p:ext uri="{BB962C8B-B14F-4D97-AF65-F5344CB8AC3E}">
        <p14:creationId xmlns:p14="http://schemas.microsoft.com/office/powerpoint/2010/main" val="4180269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49"/>
            <a:ext cx="9143999" cy="1193057"/>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857250"/>
            <a:ext cx="6086480" cy="1193057"/>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857249"/>
            <a:ext cx="3057524" cy="1193057"/>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857250"/>
            <a:ext cx="8799485" cy="1198075"/>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Title 4">
            <a:extLst>
              <a:ext uri="{FF2B5EF4-FFF2-40B4-BE49-F238E27FC236}">
                <a16:creationId xmlns:a16="http://schemas.microsoft.com/office/drawing/2014/main" id="{376C127F-697E-43A4-A510-D1B2F3FA4DAB}"/>
              </a:ext>
            </a:extLst>
          </p:cNvPr>
          <p:cNvSpPr>
            <a:spLocks noGrp="1"/>
          </p:cNvSpPr>
          <p:nvPr>
            <p:ph type="title"/>
          </p:nvPr>
        </p:nvSpPr>
        <p:spPr>
          <a:xfrm>
            <a:off x="633020" y="1111235"/>
            <a:ext cx="7421963" cy="775252"/>
          </a:xfrm>
        </p:spPr>
        <p:txBody>
          <a:bodyPr>
            <a:normAutofit fontScale="90000"/>
          </a:bodyPr>
          <a:lstStyle/>
          <a:p>
            <a:r>
              <a:rPr lang="en-US" sz="3000" dirty="0">
                <a:solidFill>
                  <a:srgbClr val="FFFFFF"/>
                </a:solidFill>
              </a:rPr>
              <a:t>Hospital and Provider Reimbursement: Challenges </a:t>
            </a:r>
          </a:p>
        </p:txBody>
      </p:sp>
      <p:sp>
        <p:nvSpPr>
          <p:cNvPr id="6" name="Content Placeholder 5">
            <a:extLst>
              <a:ext uri="{FF2B5EF4-FFF2-40B4-BE49-F238E27FC236}">
                <a16:creationId xmlns:a16="http://schemas.microsoft.com/office/drawing/2014/main" id="{F3FE11E2-D818-4C58-B3F3-8F3D7584F978}"/>
              </a:ext>
            </a:extLst>
          </p:cNvPr>
          <p:cNvSpPr>
            <a:spLocks noGrp="1"/>
          </p:cNvSpPr>
          <p:nvPr>
            <p:ph idx="1"/>
          </p:nvPr>
        </p:nvSpPr>
        <p:spPr>
          <a:xfrm>
            <a:off x="344513" y="2885986"/>
            <a:ext cx="8468412" cy="3114764"/>
          </a:xfrm>
        </p:spPr>
        <p:txBody>
          <a:bodyPr anchor="ctr">
            <a:normAutofit/>
          </a:bodyPr>
          <a:lstStyle/>
          <a:p>
            <a:pPr marL="0">
              <a:lnSpc>
                <a:spcPct val="107000"/>
              </a:lnSpc>
              <a:spcBef>
                <a:spcPts val="0"/>
              </a:spcBef>
              <a:spcAft>
                <a:spcPts val="600"/>
              </a:spcAft>
            </a:pPr>
            <a:r>
              <a:rPr lang="en-US" sz="1800" b="1" dirty="0">
                <a:latin typeface="Calibri" panose="020F0502020204030204" pitchFamily="34" charset="0"/>
                <a:ea typeface="Arial" panose="020B0604020202020204" pitchFamily="34" charset="0"/>
                <a:cs typeface="Times New Roman" panose="02020603050405020304" pitchFamily="18" charset="0"/>
              </a:rPr>
              <a:t>Commercial hospital prices in DE are among the highest in the nation </a:t>
            </a:r>
          </a:p>
          <a:p>
            <a:pPr marL="685800" lvl="2">
              <a:lnSpc>
                <a:spcPct val="107000"/>
              </a:lnSpc>
              <a:spcBef>
                <a:spcPts val="0"/>
              </a:spcBef>
              <a:spcAft>
                <a:spcPts val="600"/>
              </a:spcAft>
            </a:pPr>
            <a:r>
              <a:rPr lang="en-US" sz="1800" dirty="0">
                <a:latin typeface="Calibri" panose="020F0502020204030204" pitchFamily="34" charset="0"/>
                <a:ea typeface="Arial" panose="020B0604020202020204" pitchFamily="34" charset="0"/>
                <a:cs typeface="Times New Roman" panose="02020603050405020304" pitchFamily="18" charset="0"/>
              </a:rPr>
              <a:t>281% of Medicare rates for inpatient facility services  </a:t>
            </a:r>
          </a:p>
          <a:p>
            <a:pPr marL="685800" lvl="2">
              <a:lnSpc>
                <a:spcPct val="107000"/>
              </a:lnSpc>
              <a:spcBef>
                <a:spcPts val="0"/>
              </a:spcBef>
              <a:spcAft>
                <a:spcPts val="600"/>
              </a:spcAft>
            </a:pPr>
            <a:r>
              <a:rPr lang="en-US" sz="1800" dirty="0">
                <a:latin typeface="Calibri" panose="020F0502020204030204" pitchFamily="34" charset="0"/>
                <a:ea typeface="Arial" panose="020B0604020202020204" pitchFamily="34" charset="0"/>
                <a:cs typeface="Times New Roman" panose="02020603050405020304" pitchFamily="18" charset="0"/>
              </a:rPr>
              <a:t>369% of Medicare rates for outpatient facility services</a:t>
            </a:r>
          </a:p>
          <a:p>
            <a:pPr marL="685800" lvl="2">
              <a:lnSpc>
                <a:spcPct val="107000"/>
              </a:lnSpc>
              <a:spcBef>
                <a:spcPts val="0"/>
              </a:spcBef>
              <a:spcAft>
                <a:spcPts val="600"/>
              </a:spcAft>
            </a:pPr>
            <a:r>
              <a:rPr lang="en-US" sz="1800" dirty="0">
                <a:latin typeface="Calibri" panose="020F0502020204030204" pitchFamily="34" charset="0"/>
                <a:ea typeface="Arial" panose="020B0604020202020204" pitchFamily="34" charset="0"/>
                <a:cs typeface="Times New Roman" panose="02020603050405020304" pitchFamily="18" charset="0"/>
              </a:rPr>
              <a:t>Delaware ranks 11</a:t>
            </a:r>
            <a:r>
              <a:rPr lang="en-US" sz="1800" baseline="30000" dirty="0">
                <a:latin typeface="Calibri" panose="020F0502020204030204" pitchFamily="34" charset="0"/>
                <a:ea typeface="Arial" panose="020B0604020202020204" pitchFamily="34" charset="0"/>
                <a:cs typeface="Times New Roman" panose="02020603050405020304" pitchFamily="18" charset="0"/>
              </a:rPr>
              <a:t>th</a:t>
            </a:r>
            <a:r>
              <a:rPr lang="en-US" sz="1800" dirty="0">
                <a:latin typeface="Calibri" panose="020F0502020204030204" pitchFamily="34" charset="0"/>
                <a:ea typeface="Arial" panose="020B0604020202020204" pitchFamily="34" charset="0"/>
                <a:cs typeface="Times New Roman" panose="02020603050405020304" pitchFamily="18" charset="0"/>
              </a:rPr>
              <a:t> in the nation for inpatient facility prices and 9</a:t>
            </a:r>
            <a:r>
              <a:rPr lang="en-US" sz="1800" baseline="30000" dirty="0">
                <a:latin typeface="Calibri" panose="020F0502020204030204" pitchFamily="34" charset="0"/>
                <a:ea typeface="Arial" panose="020B0604020202020204" pitchFamily="34" charset="0"/>
                <a:cs typeface="Times New Roman" panose="02020603050405020304" pitchFamily="18" charset="0"/>
              </a:rPr>
              <a:t>th</a:t>
            </a:r>
            <a:r>
              <a:rPr lang="en-US" sz="1800" dirty="0">
                <a:latin typeface="Calibri" panose="020F0502020204030204" pitchFamily="34" charset="0"/>
                <a:ea typeface="Arial" panose="020B0604020202020204" pitchFamily="34" charset="0"/>
                <a:cs typeface="Times New Roman" panose="02020603050405020304" pitchFamily="18" charset="0"/>
              </a:rPr>
              <a:t> in the nation for outpatient facility prices </a:t>
            </a:r>
          </a:p>
          <a:p>
            <a:pPr marL="0" defTabSz="205740">
              <a:lnSpc>
                <a:spcPct val="100000"/>
              </a:lnSpc>
              <a:spcBef>
                <a:spcPts val="0"/>
              </a:spcBef>
              <a:spcAft>
                <a:spcPts val="450"/>
              </a:spcAft>
            </a:pPr>
            <a:r>
              <a:rPr lang="en-US" sz="1800" b="1" dirty="0">
                <a:latin typeface="Calibri" panose="020F0502020204030204" pitchFamily="34" charset="0"/>
                <a:ea typeface="Arial" panose="020B0604020202020204" pitchFamily="34" charset="0"/>
                <a:cs typeface="Times New Roman" panose="02020603050405020304" pitchFamily="18" charset="0"/>
              </a:rPr>
              <a:t>DE physician prices averaged 115% of Medicare, ranking it the lowest in the nation </a:t>
            </a:r>
            <a:endParaRPr lang="en-US" sz="18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500" dirty="0"/>
          </a:p>
        </p:txBody>
      </p:sp>
      <p:pic>
        <p:nvPicPr>
          <p:cNvPr id="12" name="Picture 11">
            <a:extLst>
              <a:ext uri="{FF2B5EF4-FFF2-40B4-BE49-F238E27FC236}">
                <a16:creationId xmlns:a16="http://schemas.microsoft.com/office/drawing/2014/main" id="{70F5840F-CC44-47FD-A1D2-600B7C65EC12}"/>
              </a:ext>
            </a:extLst>
          </p:cNvPr>
          <p:cNvPicPr>
            <a:picLocks noChangeAspect="1"/>
          </p:cNvPicPr>
          <p:nvPr/>
        </p:nvPicPr>
        <p:blipFill>
          <a:blip r:embed="rId2"/>
          <a:stretch>
            <a:fillRect/>
          </a:stretch>
        </p:blipFill>
        <p:spPr>
          <a:xfrm>
            <a:off x="8227240" y="1085243"/>
            <a:ext cx="795597" cy="768163"/>
          </a:xfrm>
          <a:prstGeom prst="rect">
            <a:avLst/>
          </a:prstGeom>
        </p:spPr>
      </p:pic>
      <p:cxnSp>
        <p:nvCxnSpPr>
          <p:cNvPr id="8" name="Straight Connector 7">
            <a:extLst>
              <a:ext uri="{FF2B5EF4-FFF2-40B4-BE49-F238E27FC236}">
                <a16:creationId xmlns:a16="http://schemas.microsoft.com/office/drawing/2014/main" id="{BBCD44FA-2CBC-439D-AD91-14E6846FEC43}"/>
              </a:ext>
            </a:extLst>
          </p:cNvPr>
          <p:cNvCxnSpPr>
            <a:cxnSpLocks/>
          </p:cNvCxnSpPr>
          <p:nvPr/>
        </p:nvCxnSpPr>
        <p:spPr>
          <a:xfrm>
            <a:off x="494062" y="5762648"/>
            <a:ext cx="7976937"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4B3C9CD-BE2A-48C4-9FC8-C82600AB15E2}"/>
              </a:ext>
            </a:extLst>
          </p:cNvPr>
          <p:cNvPicPr>
            <a:picLocks noChangeAspect="1"/>
          </p:cNvPicPr>
          <p:nvPr/>
        </p:nvPicPr>
        <p:blipFill>
          <a:blip r:embed="rId3"/>
          <a:stretch>
            <a:fillRect/>
          </a:stretch>
        </p:blipFill>
        <p:spPr>
          <a:xfrm>
            <a:off x="344512" y="5972013"/>
            <a:ext cx="4138019" cy="260627"/>
          </a:xfrm>
          <a:prstGeom prst="rect">
            <a:avLst/>
          </a:prstGeom>
        </p:spPr>
      </p:pic>
      <p:sp>
        <p:nvSpPr>
          <p:cNvPr id="2" name="TextBox 1">
            <a:extLst>
              <a:ext uri="{FF2B5EF4-FFF2-40B4-BE49-F238E27FC236}">
                <a16:creationId xmlns:a16="http://schemas.microsoft.com/office/drawing/2014/main" id="{14C7784C-2DDE-E131-B33A-7A4438235A50}"/>
              </a:ext>
            </a:extLst>
          </p:cNvPr>
          <p:cNvSpPr txBox="1"/>
          <p:nvPr/>
        </p:nvSpPr>
        <p:spPr>
          <a:xfrm>
            <a:off x="809620" y="2179032"/>
            <a:ext cx="7272953" cy="738664"/>
          </a:xfrm>
          <a:prstGeom prst="rect">
            <a:avLst/>
          </a:prstGeom>
          <a:solidFill>
            <a:schemeClr val="tx2">
              <a:lumMod val="20000"/>
              <a:lumOff val="80000"/>
            </a:schemeClr>
          </a:solidFill>
          <a:ln>
            <a:solidFill>
              <a:srgbClr val="7030A0"/>
            </a:solidFill>
          </a:ln>
        </p:spPr>
        <p:txBody>
          <a:bodyPr wrap="none" rtlCol="0">
            <a:spAutoFit/>
          </a:bodyPr>
          <a:lstStyle/>
          <a:p>
            <a:pPr algn="ctr" defTabSz="685800"/>
            <a:r>
              <a:rPr lang="en-US" sz="2100" b="1">
                <a:solidFill>
                  <a:prstClr val="black"/>
                </a:solidFill>
                <a:latin typeface="Calibri" panose="020F0502020204030204"/>
              </a:rPr>
              <a:t>RAND reports disparities in Professional versus Hospital pricing </a:t>
            </a:r>
          </a:p>
          <a:p>
            <a:pPr algn="ctr" defTabSz="685800"/>
            <a:r>
              <a:rPr lang="en-US" sz="2100" b="1">
                <a:solidFill>
                  <a:prstClr val="black"/>
                </a:solidFill>
                <a:latin typeface="Calibri" panose="020F0502020204030204"/>
              </a:rPr>
              <a:t>as a percent of Medicare</a:t>
            </a:r>
          </a:p>
        </p:txBody>
      </p:sp>
      <p:sp>
        <p:nvSpPr>
          <p:cNvPr id="3" name="TextBox 2">
            <a:extLst>
              <a:ext uri="{FF2B5EF4-FFF2-40B4-BE49-F238E27FC236}">
                <a16:creationId xmlns:a16="http://schemas.microsoft.com/office/drawing/2014/main" id="{93B3921F-4F7B-5E87-DA63-2C8D3E09B0E4}"/>
              </a:ext>
            </a:extLst>
          </p:cNvPr>
          <p:cNvSpPr txBox="1"/>
          <p:nvPr/>
        </p:nvSpPr>
        <p:spPr>
          <a:xfrm>
            <a:off x="494062" y="5426326"/>
            <a:ext cx="2512226" cy="253916"/>
          </a:xfrm>
          <a:prstGeom prst="rect">
            <a:avLst/>
          </a:prstGeom>
          <a:noFill/>
        </p:spPr>
        <p:txBody>
          <a:bodyPr wrap="none" rtlCol="0">
            <a:spAutoFit/>
          </a:bodyPr>
          <a:lstStyle/>
          <a:p>
            <a:pPr defTabSz="685800"/>
            <a:r>
              <a:rPr lang="en-US" sz="1050" dirty="0">
                <a:solidFill>
                  <a:prstClr val="black"/>
                </a:solidFill>
                <a:latin typeface="Calibri" panose="020F0502020204030204"/>
              </a:rPr>
              <a:t>Source: RAND, Supplemental Report, 2022</a:t>
            </a:r>
          </a:p>
        </p:txBody>
      </p:sp>
    </p:spTree>
    <p:extLst>
      <p:ext uri="{BB962C8B-B14F-4D97-AF65-F5344CB8AC3E}">
        <p14:creationId xmlns:p14="http://schemas.microsoft.com/office/powerpoint/2010/main" val="3133028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49"/>
            <a:ext cx="9143999" cy="1193057"/>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857250"/>
            <a:ext cx="6086480" cy="1193057"/>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857249"/>
            <a:ext cx="3057524" cy="1193057"/>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857250"/>
            <a:ext cx="8799485" cy="1198075"/>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Title 4">
            <a:extLst>
              <a:ext uri="{FF2B5EF4-FFF2-40B4-BE49-F238E27FC236}">
                <a16:creationId xmlns:a16="http://schemas.microsoft.com/office/drawing/2014/main" id="{376C127F-697E-43A4-A510-D1B2F3FA4DAB}"/>
              </a:ext>
            </a:extLst>
          </p:cNvPr>
          <p:cNvSpPr>
            <a:spLocks noGrp="1"/>
          </p:cNvSpPr>
          <p:nvPr>
            <p:ph type="title"/>
          </p:nvPr>
        </p:nvSpPr>
        <p:spPr>
          <a:xfrm>
            <a:off x="633020" y="1111235"/>
            <a:ext cx="7421963" cy="775252"/>
          </a:xfrm>
        </p:spPr>
        <p:txBody>
          <a:bodyPr>
            <a:normAutofit fontScale="90000"/>
          </a:bodyPr>
          <a:lstStyle/>
          <a:p>
            <a:r>
              <a:rPr lang="en-US" sz="3000">
                <a:solidFill>
                  <a:srgbClr val="FFFFFF"/>
                </a:solidFill>
              </a:rPr>
              <a:t>Disparities in Professional versus Hospital Pricing</a:t>
            </a:r>
          </a:p>
        </p:txBody>
      </p:sp>
      <p:pic>
        <p:nvPicPr>
          <p:cNvPr id="12" name="Picture 11">
            <a:extLst>
              <a:ext uri="{FF2B5EF4-FFF2-40B4-BE49-F238E27FC236}">
                <a16:creationId xmlns:a16="http://schemas.microsoft.com/office/drawing/2014/main" id="{70F5840F-CC44-47FD-A1D2-600B7C65EC12}"/>
              </a:ext>
            </a:extLst>
          </p:cNvPr>
          <p:cNvPicPr>
            <a:picLocks noChangeAspect="1"/>
          </p:cNvPicPr>
          <p:nvPr/>
        </p:nvPicPr>
        <p:blipFill>
          <a:blip r:embed="rId2"/>
          <a:stretch>
            <a:fillRect/>
          </a:stretch>
        </p:blipFill>
        <p:spPr>
          <a:xfrm>
            <a:off x="8227240" y="1085243"/>
            <a:ext cx="795597" cy="768163"/>
          </a:xfrm>
          <a:prstGeom prst="rect">
            <a:avLst/>
          </a:prstGeom>
        </p:spPr>
      </p:pic>
      <p:cxnSp>
        <p:nvCxnSpPr>
          <p:cNvPr id="8" name="Straight Connector 7">
            <a:extLst>
              <a:ext uri="{FF2B5EF4-FFF2-40B4-BE49-F238E27FC236}">
                <a16:creationId xmlns:a16="http://schemas.microsoft.com/office/drawing/2014/main" id="{BBCD44FA-2CBC-439D-AD91-14E6846FEC43}"/>
              </a:ext>
            </a:extLst>
          </p:cNvPr>
          <p:cNvCxnSpPr>
            <a:cxnSpLocks/>
          </p:cNvCxnSpPr>
          <p:nvPr/>
        </p:nvCxnSpPr>
        <p:spPr>
          <a:xfrm>
            <a:off x="494062" y="5824293"/>
            <a:ext cx="7976937"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4B3C9CD-BE2A-48C4-9FC8-C82600AB15E2}"/>
              </a:ext>
            </a:extLst>
          </p:cNvPr>
          <p:cNvPicPr>
            <a:picLocks noChangeAspect="1"/>
          </p:cNvPicPr>
          <p:nvPr/>
        </p:nvPicPr>
        <p:blipFill>
          <a:blip r:embed="rId3"/>
          <a:stretch>
            <a:fillRect/>
          </a:stretch>
        </p:blipFill>
        <p:spPr>
          <a:xfrm>
            <a:off x="344512" y="6063388"/>
            <a:ext cx="4138019" cy="260627"/>
          </a:xfrm>
          <a:prstGeom prst="rect">
            <a:avLst/>
          </a:prstGeom>
        </p:spPr>
      </p:pic>
      <p:pic>
        <p:nvPicPr>
          <p:cNvPr id="7" name="Picture 6">
            <a:extLst>
              <a:ext uri="{FF2B5EF4-FFF2-40B4-BE49-F238E27FC236}">
                <a16:creationId xmlns:a16="http://schemas.microsoft.com/office/drawing/2014/main" id="{AA431BFD-94AC-FE59-D739-73833F402BD6}"/>
              </a:ext>
            </a:extLst>
          </p:cNvPr>
          <p:cNvPicPr>
            <a:picLocks noChangeAspect="1"/>
          </p:cNvPicPr>
          <p:nvPr/>
        </p:nvPicPr>
        <p:blipFill>
          <a:blip r:embed="rId4"/>
          <a:stretch>
            <a:fillRect/>
          </a:stretch>
        </p:blipFill>
        <p:spPr>
          <a:xfrm>
            <a:off x="505611" y="2278298"/>
            <a:ext cx="5857975" cy="2548530"/>
          </a:xfrm>
          <a:prstGeom prst="rect">
            <a:avLst/>
          </a:prstGeom>
        </p:spPr>
      </p:pic>
      <p:sp>
        <p:nvSpPr>
          <p:cNvPr id="4" name="Oval 3">
            <a:extLst>
              <a:ext uri="{FF2B5EF4-FFF2-40B4-BE49-F238E27FC236}">
                <a16:creationId xmlns:a16="http://schemas.microsoft.com/office/drawing/2014/main" id="{A3858A9F-95EC-152B-79CF-659583C1CA7C}"/>
              </a:ext>
            </a:extLst>
          </p:cNvPr>
          <p:cNvSpPr/>
          <p:nvPr/>
        </p:nvSpPr>
        <p:spPr>
          <a:xfrm>
            <a:off x="505611" y="3785856"/>
            <a:ext cx="1780389" cy="311209"/>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 name="Oval 2">
            <a:extLst>
              <a:ext uri="{FF2B5EF4-FFF2-40B4-BE49-F238E27FC236}">
                <a16:creationId xmlns:a16="http://schemas.microsoft.com/office/drawing/2014/main" id="{422AA5A9-E603-D5B4-310F-2C2B57677F3D}"/>
              </a:ext>
            </a:extLst>
          </p:cNvPr>
          <p:cNvSpPr/>
          <p:nvPr/>
        </p:nvSpPr>
        <p:spPr>
          <a:xfrm>
            <a:off x="1395805" y="2828370"/>
            <a:ext cx="382772" cy="1975254"/>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TextBox 5">
            <a:extLst>
              <a:ext uri="{FF2B5EF4-FFF2-40B4-BE49-F238E27FC236}">
                <a16:creationId xmlns:a16="http://schemas.microsoft.com/office/drawing/2014/main" id="{578A44A3-3CF5-151F-ACBE-1BB7C30BE892}"/>
              </a:ext>
            </a:extLst>
          </p:cNvPr>
          <p:cNvSpPr txBox="1"/>
          <p:nvPr/>
        </p:nvSpPr>
        <p:spPr>
          <a:xfrm>
            <a:off x="6659570" y="2399731"/>
            <a:ext cx="1996520" cy="2793072"/>
          </a:xfrm>
          <a:prstGeom prst="rect">
            <a:avLst/>
          </a:prstGeom>
          <a:solidFill>
            <a:schemeClr val="accent6">
              <a:lumMod val="40000"/>
              <a:lumOff val="60000"/>
            </a:schemeClr>
          </a:solidFill>
          <a:ln w="19050">
            <a:solidFill>
              <a:schemeClr val="accent1"/>
            </a:solidFill>
          </a:ln>
        </p:spPr>
        <p:txBody>
          <a:bodyPr wrap="square" rtlCol="0">
            <a:spAutoFit/>
          </a:bodyPr>
          <a:lstStyle/>
          <a:p>
            <a:pPr defTabSz="685800"/>
            <a:r>
              <a:rPr lang="en-US" sz="1350" b="1" u="sng" dirty="0">
                <a:solidFill>
                  <a:prstClr val="black"/>
                </a:solidFill>
                <a:latin typeface="Calibri" panose="020F0502020204030204"/>
              </a:rPr>
              <a:t>Key Challenges:</a:t>
            </a:r>
          </a:p>
          <a:p>
            <a:pPr marL="214313" indent="-214313" defTabSz="685800">
              <a:buFont typeface="Wingdings" panose="05000000000000000000" pitchFamily="2" charset="2"/>
              <a:buChar char="Ø"/>
            </a:pPr>
            <a:r>
              <a:rPr lang="en-US" sz="1350" b="1" dirty="0">
                <a:solidFill>
                  <a:prstClr val="black"/>
                </a:solidFill>
                <a:latin typeface="Calibri" panose="020F0502020204030204"/>
              </a:rPr>
              <a:t>Results in lower compensation for physicians and other clinicians</a:t>
            </a:r>
            <a:endParaRPr lang="en-US" sz="1350" b="1" strike="sngStrike" dirty="0">
              <a:solidFill>
                <a:prstClr val="black"/>
              </a:solidFill>
              <a:latin typeface="Calibri" panose="020F0502020204030204"/>
            </a:endParaRPr>
          </a:p>
          <a:p>
            <a:pPr marL="214313" indent="-214313" defTabSz="685800">
              <a:buFont typeface="Wingdings" panose="05000000000000000000" pitchFamily="2" charset="2"/>
              <a:buChar char="Ø"/>
            </a:pPr>
            <a:r>
              <a:rPr lang="en-US" sz="1350" b="1" dirty="0">
                <a:solidFill>
                  <a:prstClr val="black"/>
                </a:solidFill>
                <a:latin typeface="Calibri" panose="020F0502020204030204"/>
              </a:rPr>
              <a:t>Carriers report they lack negotiating power as all hospitals are “must haves” in their regions of the state </a:t>
            </a:r>
          </a:p>
          <a:p>
            <a:pPr marL="214313" indent="-214313" defTabSz="685800">
              <a:buFont typeface="Wingdings" panose="05000000000000000000" pitchFamily="2" charset="2"/>
              <a:buChar char="Ø"/>
            </a:pPr>
            <a:r>
              <a:rPr lang="en-US" sz="1350" b="1" dirty="0">
                <a:solidFill>
                  <a:prstClr val="black"/>
                </a:solidFill>
                <a:latin typeface="Calibri" panose="020F0502020204030204"/>
              </a:rPr>
              <a:t>Increases total cost of care</a:t>
            </a:r>
          </a:p>
        </p:txBody>
      </p:sp>
    </p:spTree>
    <p:extLst>
      <p:ext uri="{BB962C8B-B14F-4D97-AF65-F5344CB8AC3E}">
        <p14:creationId xmlns:p14="http://schemas.microsoft.com/office/powerpoint/2010/main" val="2557794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49"/>
            <a:ext cx="9143999" cy="1193057"/>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857250"/>
            <a:ext cx="6086480" cy="1193057"/>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7" name="Rectangle 1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857249"/>
            <a:ext cx="3057524" cy="1193057"/>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857250"/>
            <a:ext cx="8799485" cy="1198075"/>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Title 4">
            <a:extLst>
              <a:ext uri="{FF2B5EF4-FFF2-40B4-BE49-F238E27FC236}">
                <a16:creationId xmlns:a16="http://schemas.microsoft.com/office/drawing/2014/main" id="{376C127F-697E-43A4-A510-D1B2F3FA4DAB}"/>
              </a:ext>
            </a:extLst>
          </p:cNvPr>
          <p:cNvSpPr>
            <a:spLocks noGrp="1"/>
          </p:cNvSpPr>
          <p:nvPr>
            <p:ph type="title"/>
          </p:nvPr>
        </p:nvSpPr>
        <p:spPr>
          <a:xfrm>
            <a:off x="633020" y="1111235"/>
            <a:ext cx="7421963" cy="775252"/>
          </a:xfrm>
        </p:spPr>
        <p:txBody>
          <a:bodyPr>
            <a:normAutofit fontScale="90000"/>
          </a:bodyPr>
          <a:lstStyle/>
          <a:p>
            <a:r>
              <a:rPr lang="en-US" sz="3000" dirty="0">
                <a:solidFill>
                  <a:srgbClr val="FFFFFF"/>
                </a:solidFill>
              </a:rPr>
              <a:t>Current State</a:t>
            </a:r>
            <a:br>
              <a:rPr lang="en-US" sz="3000" dirty="0">
                <a:solidFill>
                  <a:srgbClr val="FFFFFF"/>
                </a:solidFill>
              </a:rPr>
            </a:br>
            <a:br>
              <a:rPr lang="en-US" sz="3000" dirty="0">
                <a:solidFill>
                  <a:srgbClr val="FFFFFF"/>
                </a:solidFill>
              </a:rPr>
            </a:br>
            <a:br>
              <a:rPr lang="en-US" sz="3000" dirty="0">
                <a:solidFill>
                  <a:srgbClr val="FFFFFF"/>
                </a:solidFill>
              </a:rPr>
            </a:br>
            <a:br>
              <a:rPr lang="en-US" sz="3000" dirty="0">
                <a:solidFill>
                  <a:srgbClr val="FFFFFF"/>
                </a:solidFill>
              </a:rPr>
            </a:br>
            <a:br>
              <a:rPr lang="en-US" sz="3000" dirty="0">
                <a:solidFill>
                  <a:srgbClr val="FFFFFF"/>
                </a:solidFill>
              </a:rPr>
            </a:br>
            <a:br>
              <a:rPr lang="en-US" sz="3000" dirty="0">
                <a:solidFill>
                  <a:srgbClr val="FFFFFF"/>
                </a:solidFill>
              </a:rPr>
            </a:br>
            <a:br>
              <a:rPr lang="en-US" sz="3000" dirty="0">
                <a:solidFill>
                  <a:srgbClr val="FFFFFF"/>
                </a:solidFill>
              </a:rPr>
            </a:br>
            <a:br>
              <a:rPr lang="en-US" sz="3000" dirty="0">
                <a:solidFill>
                  <a:srgbClr val="FFFFFF"/>
                </a:solidFill>
              </a:rPr>
            </a:br>
            <a:r>
              <a:rPr lang="en-US" sz="3000" dirty="0">
                <a:solidFill>
                  <a:srgbClr val="FFFFFF"/>
                </a:solidFill>
              </a:rPr>
              <a:t>Potential Opportunities</a:t>
            </a:r>
            <a:br>
              <a:rPr lang="en-US" sz="3000" dirty="0">
                <a:solidFill>
                  <a:srgbClr val="FFFFFF"/>
                </a:solidFill>
              </a:rPr>
            </a:br>
            <a:br>
              <a:rPr lang="en-US" sz="3000" dirty="0">
                <a:solidFill>
                  <a:srgbClr val="FFFFFF"/>
                </a:solidFill>
              </a:rPr>
            </a:br>
            <a:r>
              <a:rPr lang="en-US" sz="3000" dirty="0">
                <a:solidFill>
                  <a:srgbClr val="FFFFFF"/>
                </a:solidFill>
              </a:rPr>
              <a:t>Our structural issues remain our challenge…it will r</a:t>
            </a:r>
            <a:br>
              <a:rPr lang="en-US" sz="3000" dirty="0">
                <a:solidFill>
                  <a:srgbClr val="FFFFFF"/>
                </a:solidFill>
              </a:rPr>
            </a:br>
            <a:br>
              <a:rPr lang="en-US" sz="3000" dirty="0">
                <a:solidFill>
                  <a:srgbClr val="FFFFFF"/>
                </a:solidFill>
              </a:rPr>
            </a:br>
            <a:br>
              <a:rPr lang="en-US" sz="3000" dirty="0">
                <a:solidFill>
                  <a:srgbClr val="FFFFFF"/>
                </a:solidFill>
              </a:rPr>
            </a:br>
            <a:br>
              <a:rPr lang="en-US" sz="3000" dirty="0">
                <a:solidFill>
                  <a:srgbClr val="FFFFFF"/>
                </a:solidFill>
              </a:rPr>
            </a:br>
            <a:br>
              <a:rPr lang="en-US" sz="3000" dirty="0">
                <a:solidFill>
                  <a:srgbClr val="FFFFFF"/>
                </a:solidFill>
              </a:rPr>
            </a:br>
            <a:br>
              <a:rPr lang="en-US" sz="3000" dirty="0">
                <a:solidFill>
                  <a:srgbClr val="FFFFFF"/>
                </a:solidFill>
              </a:rPr>
            </a:br>
            <a:endParaRPr lang="en-US" sz="3000" dirty="0">
              <a:solidFill>
                <a:srgbClr val="FFFFFF"/>
              </a:solidFill>
            </a:endParaRPr>
          </a:p>
        </p:txBody>
      </p:sp>
      <p:pic>
        <p:nvPicPr>
          <p:cNvPr id="12" name="Picture 11">
            <a:extLst>
              <a:ext uri="{FF2B5EF4-FFF2-40B4-BE49-F238E27FC236}">
                <a16:creationId xmlns:a16="http://schemas.microsoft.com/office/drawing/2014/main" id="{70F5840F-CC44-47FD-A1D2-600B7C65EC12}"/>
              </a:ext>
            </a:extLst>
          </p:cNvPr>
          <p:cNvPicPr>
            <a:picLocks noChangeAspect="1"/>
          </p:cNvPicPr>
          <p:nvPr/>
        </p:nvPicPr>
        <p:blipFill>
          <a:blip r:embed="rId2"/>
          <a:stretch>
            <a:fillRect/>
          </a:stretch>
        </p:blipFill>
        <p:spPr>
          <a:xfrm>
            <a:off x="8227240" y="1085243"/>
            <a:ext cx="795597" cy="768163"/>
          </a:xfrm>
          <a:prstGeom prst="rect">
            <a:avLst/>
          </a:prstGeom>
        </p:spPr>
      </p:pic>
      <p:cxnSp>
        <p:nvCxnSpPr>
          <p:cNvPr id="8" name="Straight Connector 7">
            <a:extLst>
              <a:ext uri="{FF2B5EF4-FFF2-40B4-BE49-F238E27FC236}">
                <a16:creationId xmlns:a16="http://schemas.microsoft.com/office/drawing/2014/main" id="{BBCD44FA-2CBC-439D-AD91-14E6846FEC43}"/>
              </a:ext>
            </a:extLst>
          </p:cNvPr>
          <p:cNvCxnSpPr>
            <a:cxnSpLocks/>
          </p:cNvCxnSpPr>
          <p:nvPr/>
        </p:nvCxnSpPr>
        <p:spPr>
          <a:xfrm>
            <a:off x="494062" y="5896212"/>
            <a:ext cx="7976937"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4B3C9CD-BE2A-48C4-9FC8-C82600AB15E2}"/>
              </a:ext>
            </a:extLst>
          </p:cNvPr>
          <p:cNvPicPr>
            <a:picLocks noChangeAspect="1"/>
          </p:cNvPicPr>
          <p:nvPr/>
        </p:nvPicPr>
        <p:blipFill>
          <a:blip r:embed="rId3"/>
          <a:stretch>
            <a:fillRect/>
          </a:stretch>
        </p:blipFill>
        <p:spPr>
          <a:xfrm>
            <a:off x="344512" y="6124421"/>
            <a:ext cx="4138019" cy="260627"/>
          </a:xfrm>
          <a:prstGeom prst="rect">
            <a:avLst/>
          </a:prstGeom>
        </p:spPr>
      </p:pic>
      <p:graphicFrame>
        <p:nvGraphicFramePr>
          <p:cNvPr id="2" name="Diagram 1">
            <a:extLst>
              <a:ext uri="{FF2B5EF4-FFF2-40B4-BE49-F238E27FC236}">
                <a16:creationId xmlns:a16="http://schemas.microsoft.com/office/drawing/2014/main" id="{13BC87C0-C4F1-93B7-AF0C-15B2F185068B}"/>
              </a:ext>
            </a:extLst>
          </p:cNvPr>
          <p:cNvGraphicFramePr/>
          <p:nvPr>
            <p:extLst>
              <p:ext uri="{D42A27DB-BD31-4B8C-83A1-F6EECF244321}">
                <p14:modId xmlns:p14="http://schemas.microsoft.com/office/powerpoint/2010/main" val="3244482217"/>
              </p:ext>
            </p:extLst>
          </p:nvPr>
        </p:nvGraphicFramePr>
        <p:xfrm>
          <a:off x="2060028" y="1963484"/>
          <a:ext cx="6167212" cy="40372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Arrow: Curved Right 6">
            <a:extLst>
              <a:ext uri="{FF2B5EF4-FFF2-40B4-BE49-F238E27FC236}">
                <a16:creationId xmlns:a16="http://schemas.microsoft.com/office/drawing/2014/main" id="{7E79B95A-2DE6-CADC-60BD-ED3A8A0E44FB}"/>
              </a:ext>
            </a:extLst>
          </p:cNvPr>
          <p:cNvSpPr/>
          <p:nvPr/>
        </p:nvSpPr>
        <p:spPr>
          <a:xfrm rot="10800000">
            <a:off x="8008883" y="2309309"/>
            <a:ext cx="548640" cy="912114"/>
          </a:xfrm>
          <a:prstGeom prst="curved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black"/>
              </a:solidFill>
              <a:latin typeface="Calibri" panose="020F0502020204030204"/>
            </a:endParaRPr>
          </a:p>
        </p:txBody>
      </p:sp>
    </p:spTree>
    <p:extLst>
      <p:ext uri="{BB962C8B-B14F-4D97-AF65-F5344CB8AC3E}">
        <p14:creationId xmlns:p14="http://schemas.microsoft.com/office/powerpoint/2010/main" val="30404034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E38A2-B686-2095-2B99-3A77E0D76984}"/>
              </a:ext>
            </a:extLst>
          </p:cNvPr>
          <p:cNvSpPr>
            <a:spLocks noGrp="1"/>
          </p:cNvSpPr>
          <p:nvPr>
            <p:ph type="title"/>
          </p:nvPr>
        </p:nvSpPr>
        <p:spPr/>
        <p:txBody>
          <a:bodyPr/>
          <a:lstStyle/>
          <a:p>
            <a:r>
              <a:rPr lang="en-US" dirty="0"/>
              <a:t>UPDATES AND DISCUSSION</a:t>
            </a:r>
          </a:p>
        </p:txBody>
      </p:sp>
      <p:sp>
        <p:nvSpPr>
          <p:cNvPr id="3" name="Content Placeholder 2">
            <a:extLst>
              <a:ext uri="{FF2B5EF4-FFF2-40B4-BE49-F238E27FC236}">
                <a16:creationId xmlns:a16="http://schemas.microsoft.com/office/drawing/2014/main" id="{A71252A2-A7ED-AD71-A8B4-966D4AD973D4}"/>
              </a:ext>
            </a:extLst>
          </p:cNvPr>
          <p:cNvSpPr>
            <a:spLocks noGrp="1"/>
          </p:cNvSpPr>
          <p:nvPr>
            <p:ph idx="1"/>
          </p:nvPr>
        </p:nvSpPr>
        <p:spPr/>
        <p:txBody>
          <a:bodyPr/>
          <a:lstStyle/>
          <a:p>
            <a:r>
              <a:rPr lang="en-US" dirty="0">
                <a:cs typeface="Calibri" panose="020F0502020204030204" pitchFamily="34" charset="0"/>
              </a:rPr>
              <a:t>NASEM Recommendations</a:t>
            </a:r>
          </a:p>
          <a:p>
            <a:pPr lvl="1"/>
            <a:r>
              <a:rPr lang="en-US" dirty="0"/>
              <a:t>Dr. Nancy Fan</a:t>
            </a:r>
          </a:p>
        </p:txBody>
      </p:sp>
    </p:spTree>
    <p:extLst>
      <p:ext uri="{BB962C8B-B14F-4D97-AF65-F5344CB8AC3E}">
        <p14:creationId xmlns:p14="http://schemas.microsoft.com/office/powerpoint/2010/main" val="809707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216" y="2432050"/>
            <a:ext cx="6619244" cy="1264412"/>
          </a:xfrm>
        </p:spPr>
        <p:txBody>
          <a:bodyPr/>
          <a:lstStyle/>
          <a:p>
            <a:pPr algn="ctr"/>
            <a:r>
              <a:rPr lang="en-US" dirty="0"/>
              <a:t>Primary Care Scorecard</a:t>
            </a:r>
          </a:p>
        </p:txBody>
      </p:sp>
      <p:sp>
        <p:nvSpPr>
          <p:cNvPr id="3" name="Subtitle 2"/>
          <p:cNvSpPr>
            <a:spLocks noGrp="1"/>
          </p:cNvSpPr>
          <p:nvPr>
            <p:ph type="subTitle" idx="1"/>
          </p:nvPr>
        </p:nvSpPr>
        <p:spPr/>
        <p:txBody>
          <a:bodyPr/>
          <a:lstStyle/>
          <a:p>
            <a:r>
              <a:rPr lang="en-US" dirty="0"/>
              <a:t>Follow up to NASEM recommendations </a:t>
            </a:r>
          </a:p>
          <a:p>
            <a:r>
              <a:rPr lang="en-US" dirty="0"/>
              <a:t>Primary Care Reform Collaborative: March, 2023</a:t>
            </a:r>
          </a:p>
        </p:txBody>
      </p:sp>
    </p:spTree>
    <p:extLst>
      <p:ext uri="{BB962C8B-B14F-4D97-AF65-F5344CB8AC3E}">
        <p14:creationId xmlns:p14="http://schemas.microsoft.com/office/powerpoint/2010/main" val="3777453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ln w="19050">
            <a:solidFill>
              <a:srgbClr val="DDAE27"/>
            </a:solidFill>
          </a:ln>
        </p:spPr>
        <p:txBody>
          <a:bodyPr anchor="ctr"/>
          <a:lstStyle/>
          <a:p>
            <a:pPr marL="172641" indent="0">
              <a:lnSpc>
                <a:spcPct val="108000"/>
              </a:lnSpc>
              <a:spcBef>
                <a:spcPts val="0"/>
              </a:spcBef>
              <a:buNone/>
            </a:pPr>
            <a:r>
              <a:rPr lang="en-US" sz="2100" dirty="0"/>
              <a:t>High-quality primary care is the provision of whole-person, integrated, accessible, and equitable health care by interprofessional teams that are accountable for addressing the majority of an individual’s health and wellness needs across settings and through sustained relationships with patients, families, and communities.</a:t>
            </a:r>
          </a:p>
        </p:txBody>
      </p:sp>
      <p:sp>
        <p:nvSpPr>
          <p:cNvPr id="4" name="Title 3"/>
          <p:cNvSpPr>
            <a:spLocks noGrp="1"/>
          </p:cNvSpPr>
          <p:nvPr>
            <p:ph type="title"/>
          </p:nvPr>
        </p:nvSpPr>
        <p:spPr/>
        <p:txBody>
          <a:bodyPr/>
          <a:lstStyle/>
          <a:p>
            <a:r>
              <a:rPr lang="en-US" sz="3000" dirty="0"/>
              <a:t>An Updated Definition of Primary Care</a:t>
            </a:r>
          </a:p>
        </p:txBody>
      </p:sp>
    </p:spTree>
    <p:extLst>
      <p:ext uri="{BB962C8B-B14F-4D97-AF65-F5344CB8AC3E}">
        <p14:creationId xmlns:p14="http://schemas.microsoft.com/office/powerpoint/2010/main" val="1636653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full text for the reports objectives are as follows:&#10;&#10;1. Payment: pay for primary care teams to care for people, not doctors to deliver services.&#10;2. Access: ensure that high-quality primary care is available to every individual and family in every community.&#10;3. Workforce: Train primary care teams where people live and work.&#10;4. Digital Health: Design information technology that serves the patient, family, and interprofessional care team.&#10;5. Ensure that high-quality primary care is implemented in the United States." title="5 Objectives for achieving high-quality primary ca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306" y="1743896"/>
            <a:ext cx="8691937" cy="5026773"/>
          </a:xfrm>
          <a:prstGeom prst="rect">
            <a:avLst/>
          </a:prstGeom>
        </p:spPr>
      </p:pic>
      <p:sp>
        <p:nvSpPr>
          <p:cNvPr id="2" name="Title 1" hidden="1"/>
          <p:cNvSpPr>
            <a:spLocks noGrp="1"/>
          </p:cNvSpPr>
          <p:nvPr>
            <p:ph type="title"/>
          </p:nvPr>
        </p:nvSpPr>
        <p:spPr>
          <a:xfrm>
            <a:off x="1485900" y="1500190"/>
            <a:ext cx="6172200" cy="444614"/>
          </a:xfrm>
        </p:spPr>
        <p:txBody>
          <a:bodyPr/>
          <a:lstStyle/>
          <a:p>
            <a:r>
              <a:rPr lang="en-US" sz="2100" dirty="0"/>
              <a:t>5 Objectives for Achieving High-Quality Primary Care</a:t>
            </a:r>
          </a:p>
        </p:txBody>
      </p:sp>
    </p:spTree>
    <p:extLst>
      <p:ext uri="{BB962C8B-B14F-4D97-AF65-F5344CB8AC3E}">
        <p14:creationId xmlns:p14="http://schemas.microsoft.com/office/powerpoint/2010/main" val="2427433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614" y="834320"/>
            <a:ext cx="9149614" cy="5463739"/>
          </a:xfrm>
        </p:spPr>
      </p:pic>
    </p:spTree>
    <p:extLst>
      <p:ext uri="{BB962C8B-B14F-4D97-AF65-F5344CB8AC3E}">
        <p14:creationId xmlns:p14="http://schemas.microsoft.com/office/powerpoint/2010/main" val="3526150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4BBAA-9E46-11C3-8F02-BAA2015BF966}"/>
              </a:ext>
            </a:extLst>
          </p:cNvPr>
          <p:cNvSpPr>
            <a:spLocks noGrp="1"/>
          </p:cNvSpPr>
          <p:nvPr>
            <p:ph type="title"/>
          </p:nvPr>
        </p:nvSpPr>
        <p:spPr/>
        <p:txBody>
          <a:bodyPr/>
          <a:lstStyle/>
          <a:p>
            <a:r>
              <a:rPr lang="en-US" dirty="0"/>
              <a:t>Introductions</a:t>
            </a:r>
          </a:p>
        </p:txBody>
      </p:sp>
      <p:sp>
        <p:nvSpPr>
          <p:cNvPr id="3" name="Content Placeholder 2">
            <a:extLst>
              <a:ext uri="{FF2B5EF4-FFF2-40B4-BE49-F238E27FC236}">
                <a16:creationId xmlns:a16="http://schemas.microsoft.com/office/drawing/2014/main" id="{0C181A0F-4144-84E9-2681-DCDB49BA772F}"/>
              </a:ext>
            </a:extLst>
          </p:cNvPr>
          <p:cNvSpPr>
            <a:spLocks noGrp="1"/>
          </p:cNvSpPr>
          <p:nvPr>
            <p:ph idx="1"/>
          </p:nvPr>
        </p:nvSpPr>
        <p:spPr/>
        <p:txBody>
          <a:bodyPr/>
          <a:lstStyle/>
          <a:p>
            <a:r>
              <a:rPr lang="en-US" dirty="0"/>
              <a:t>New PCRC Members</a:t>
            </a:r>
          </a:p>
          <a:p>
            <a:pPr lvl="1"/>
            <a:r>
              <a:rPr lang="en-US" dirty="0"/>
              <a:t>Representative Melissa Minor-Brown</a:t>
            </a:r>
          </a:p>
          <a:p>
            <a:pPr lvl="2"/>
            <a:r>
              <a:rPr lang="en-US" dirty="0"/>
              <a:t>Chair of the House Health &amp; Human Development Committee</a:t>
            </a:r>
          </a:p>
          <a:p>
            <a:pPr lvl="1"/>
            <a:r>
              <a:rPr lang="en-US" dirty="0"/>
              <a:t>Theodore Mermigos</a:t>
            </a:r>
          </a:p>
          <a:p>
            <a:pPr lvl="2"/>
            <a:r>
              <a:rPr lang="en-US" dirty="0"/>
              <a:t>Interim Director for the Division of Medicaid &amp; Medical Assistance (DMMA)</a:t>
            </a:r>
          </a:p>
          <a:p>
            <a:r>
              <a:rPr lang="en-US" dirty="0"/>
              <a:t>New PCRC Vendor</a:t>
            </a:r>
          </a:p>
          <a:p>
            <a:pPr lvl="1"/>
            <a:r>
              <a:rPr lang="en-US" dirty="0"/>
              <a:t>Health Management Associates (HMA)</a:t>
            </a:r>
          </a:p>
        </p:txBody>
      </p:sp>
    </p:spTree>
    <p:extLst>
      <p:ext uri="{BB962C8B-B14F-4D97-AF65-F5344CB8AC3E}">
        <p14:creationId xmlns:p14="http://schemas.microsoft.com/office/powerpoint/2010/main" val="2236430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613" y="1212263"/>
            <a:ext cx="9084773" cy="4926472"/>
          </a:xfrm>
          <a:prstGeom prst="rect">
            <a:avLst/>
          </a:prstGeom>
        </p:spPr>
      </p:pic>
    </p:spTree>
    <p:extLst>
      <p:ext uri="{BB962C8B-B14F-4D97-AF65-F5344CB8AC3E}">
        <p14:creationId xmlns:p14="http://schemas.microsoft.com/office/powerpoint/2010/main" val="2584244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90906" y="857250"/>
            <a:ext cx="8188452" cy="5143500"/>
          </a:xfrm>
          <a:prstGeom prst="rect">
            <a:avLst/>
          </a:prstGeom>
        </p:spPr>
      </p:pic>
    </p:spTree>
    <p:extLst>
      <p:ext uri="{BB962C8B-B14F-4D97-AF65-F5344CB8AC3E}">
        <p14:creationId xmlns:p14="http://schemas.microsoft.com/office/powerpoint/2010/main" val="3565659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Initial Takeaways</a:t>
            </a:r>
          </a:p>
        </p:txBody>
      </p:sp>
      <p:sp>
        <p:nvSpPr>
          <p:cNvPr id="3" name="Content Placeholder 2"/>
          <p:cNvSpPr>
            <a:spLocks noGrp="1"/>
          </p:cNvSpPr>
          <p:nvPr>
            <p:ph idx="1"/>
          </p:nvPr>
        </p:nvSpPr>
        <p:spPr>
          <a:xfrm>
            <a:off x="866216" y="2809875"/>
            <a:ext cx="7579141" cy="3395716"/>
          </a:xfrm>
        </p:spPr>
        <p:txBody>
          <a:bodyPr>
            <a:normAutofit/>
          </a:bodyPr>
          <a:lstStyle/>
          <a:p>
            <a:r>
              <a:rPr lang="en-US" sz="1400" dirty="0"/>
              <a:t>FFS payments, where physicians are paid for services regardless of quality, may encourage overtreatment and do not support care provided by an interdisciplinary team made up of billing and non-billing providers. Conversely, capitation, where a physician is paid a fixed amount for each patient for a given period of time regardless of service use, may encourage underuse of resources.</a:t>
            </a:r>
            <a:r>
              <a:rPr lang="en-US" sz="1400" baseline="30000" dirty="0"/>
              <a:t>13</a:t>
            </a:r>
            <a:r>
              <a:rPr lang="en-US" sz="1400" dirty="0"/>
              <a:t> Hybrid payment models (part FFS and part capitated) that reimburse the entire primary care team, though perhaps more administratively complex than pure FFS or pure capitation, outperform both models.</a:t>
            </a:r>
            <a:r>
              <a:rPr lang="en-US" sz="1400" baseline="30000" dirty="0"/>
              <a:t>14</a:t>
            </a:r>
            <a:endParaRPr lang="en-US" sz="1400" dirty="0"/>
          </a:p>
          <a:p>
            <a:r>
              <a:rPr lang="en-US" sz="1400" dirty="0"/>
              <a:t>Despite the robust set of measures presented in this scorecard and the accompanying dashboard, there are many gaps in existing data sets that limit the ability to provide an exact evaluation of the health of US primary care. Data limitations notwithstanding, this report can serve as a guide for state and federal agencies, private payers, and other stakeholders invested in strengthening primary care and measuring progress. </a:t>
            </a:r>
          </a:p>
        </p:txBody>
      </p:sp>
    </p:spTree>
    <p:extLst>
      <p:ext uri="{BB962C8B-B14F-4D97-AF65-F5344CB8AC3E}">
        <p14:creationId xmlns:p14="http://schemas.microsoft.com/office/powerpoint/2010/main" val="3273151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562" y="1159638"/>
            <a:ext cx="8229600" cy="541147"/>
          </a:xfrm>
        </p:spPr>
        <p:txBody>
          <a:bodyPr/>
          <a:lstStyle/>
          <a:p>
            <a:r>
              <a:rPr lang="en-US" b="1" dirty="0"/>
              <a:t>Comparative State of Delaware</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592" y="2375796"/>
            <a:ext cx="9000408" cy="4179116"/>
          </a:xfrm>
        </p:spPr>
      </p:pic>
    </p:spTree>
    <p:extLst>
      <p:ext uri="{BB962C8B-B14F-4D97-AF65-F5344CB8AC3E}">
        <p14:creationId xmlns:p14="http://schemas.microsoft.com/office/powerpoint/2010/main" val="41263908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193" y="0"/>
            <a:ext cx="9061807" cy="6874201"/>
          </a:xfrm>
        </p:spPr>
      </p:pic>
    </p:spTree>
    <p:extLst>
      <p:ext uri="{BB962C8B-B14F-4D97-AF65-F5344CB8AC3E}">
        <p14:creationId xmlns:p14="http://schemas.microsoft.com/office/powerpoint/2010/main" val="11274710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326450" y="1301761"/>
            <a:ext cx="6344527" cy="2854250"/>
          </a:xfrm>
        </p:spPr>
        <p:txBody>
          <a:bodyPr/>
          <a:lstStyle/>
          <a:p>
            <a:pPr marL="0" indent="0">
              <a:buNone/>
            </a:pPr>
            <a:r>
              <a:rPr lang="en-US" sz="1950" b="1" dirty="0"/>
              <a:t>Action 1.1</a:t>
            </a:r>
            <a:r>
              <a:rPr lang="en-US" sz="1950" dirty="0"/>
              <a:t>: Payers should evaluate and disseminate payment models based on their ability to promote the delivery of high-quality primary care, not short-term cost savings.</a:t>
            </a:r>
          </a:p>
          <a:p>
            <a:pPr marL="0" indent="0">
              <a:buNone/>
            </a:pPr>
            <a:endParaRPr lang="en-US" sz="1950" dirty="0"/>
          </a:p>
          <a:p>
            <a:pPr marL="0" indent="0">
              <a:buNone/>
            </a:pPr>
            <a:r>
              <a:rPr lang="en-US" sz="1950" b="1" dirty="0"/>
              <a:t>Action 1.2</a:t>
            </a:r>
            <a:r>
              <a:rPr lang="en-US" sz="1950" dirty="0"/>
              <a:t>: Payers using fee-for-service models for primary care should shift toward hybrid reimbursement models, making them the default over time. For risk-bearing contracts, payers should ensure that sufficient resources and incentives flow to primary care.</a:t>
            </a:r>
          </a:p>
        </p:txBody>
      </p:sp>
      <p:sp>
        <p:nvSpPr>
          <p:cNvPr id="3" name="Title 2" hidden="1"/>
          <p:cNvSpPr>
            <a:spLocks noGrp="1"/>
          </p:cNvSpPr>
          <p:nvPr>
            <p:ph type="title"/>
          </p:nvPr>
        </p:nvSpPr>
        <p:spPr>
          <a:xfrm>
            <a:off x="1494907" y="1500187"/>
            <a:ext cx="6172200" cy="642938"/>
          </a:xfrm>
        </p:spPr>
        <p:txBody>
          <a:bodyPr/>
          <a:lstStyle/>
          <a:p>
            <a:r>
              <a:rPr lang="en-US" dirty="0"/>
              <a:t>Objective 1: Payment actions</a:t>
            </a:r>
          </a:p>
        </p:txBody>
      </p:sp>
    </p:spTree>
    <p:extLst>
      <p:ext uri="{BB962C8B-B14F-4D97-AF65-F5344CB8AC3E}">
        <p14:creationId xmlns:p14="http://schemas.microsoft.com/office/powerpoint/2010/main" val="414261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sz="3000" dirty="0"/>
              <a:t>Objective 1: Payment actions continued</a:t>
            </a:r>
          </a:p>
        </p:txBody>
      </p:sp>
      <p:sp>
        <p:nvSpPr>
          <p:cNvPr id="2" name="Content Placeholder 1"/>
          <p:cNvSpPr>
            <a:spLocks noGrp="1"/>
          </p:cNvSpPr>
          <p:nvPr>
            <p:ph idx="1"/>
          </p:nvPr>
        </p:nvSpPr>
        <p:spPr>
          <a:xfrm>
            <a:off x="684631" y="2828932"/>
            <a:ext cx="8459369" cy="3171818"/>
          </a:xfrm>
        </p:spPr>
        <p:txBody>
          <a:bodyPr/>
          <a:lstStyle/>
          <a:p>
            <a:pPr marL="0" indent="0">
              <a:lnSpc>
                <a:spcPct val="103000"/>
              </a:lnSpc>
              <a:spcBef>
                <a:spcPts val="0"/>
              </a:spcBef>
              <a:buNone/>
            </a:pPr>
            <a:r>
              <a:rPr lang="en-US" sz="1950" b="1" dirty="0"/>
              <a:t>Action 1.3</a:t>
            </a:r>
            <a:r>
              <a:rPr lang="en-US" sz="1950" dirty="0"/>
              <a:t>: CMS should increase overall portion of health care spending for primary care by improving Medicare fee schedule and restoring the RUC to advisory nature.</a:t>
            </a:r>
          </a:p>
          <a:p>
            <a:pPr marL="0" indent="0">
              <a:lnSpc>
                <a:spcPct val="103000"/>
              </a:lnSpc>
              <a:spcBef>
                <a:spcPts val="0"/>
              </a:spcBef>
              <a:buNone/>
            </a:pPr>
            <a:endParaRPr lang="en-US" sz="1950" dirty="0"/>
          </a:p>
          <a:p>
            <a:pPr marL="0" indent="0">
              <a:lnSpc>
                <a:spcPct val="103000"/>
              </a:lnSpc>
              <a:spcBef>
                <a:spcPts val="0"/>
              </a:spcBef>
              <a:buNone/>
            </a:pPr>
            <a:r>
              <a:rPr lang="en-US" sz="1950" b="1" dirty="0"/>
              <a:t>Action 1.4</a:t>
            </a:r>
            <a:r>
              <a:rPr lang="en-US" sz="1950" dirty="0"/>
              <a:t>: States should facilitate multi-payer collaboration and increase the portion of health care spending for primary care.</a:t>
            </a:r>
          </a:p>
        </p:txBody>
      </p:sp>
    </p:spTree>
    <p:extLst>
      <p:ext uri="{BB962C8B-B14F-4D97-AF65-F5344CB8AC3E}">
        <p14:creationId xmlns:p14="http://schemas.microsoft.com/office/powerpoint/2010/main" val="27076004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full text for the reports objectives are as follows:&#10;&#10;1. Payment: pay for primary care teams to care for people, not doctors to deliver services.&#10;2. Access: ensure that high-quality primary care is available to every individual and family in every community.&#10;3. Workforce: Train primary care teams where people live and work.&#10;4. Digital Health: Design information technology that serves the patient, family, and interprofessional care team.&#10;5. Ensure that high-quality primary care is implemented in the United States." title="5 Objectives for achieving high-quality primary ca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898" y="1796288"/>
            <a:ext cx="8606148" cy="5061711"/>
          </a:xfrm>
          <a:prstGeom prst="rect">
            <a:avLst/>
          </a:prstGeom>
        </p:spPr>
      </p:pic>
      <p:sp>
        <p:nvSpPr>
          <p:cNvPr id="2" name="Title 1" hidden="1"/>
          <p:cNvSpPr>
            <a:spLocks noGrp="1"/>
          </p:cNvSpPr>
          <p:nvPr>
            <p:ph type="title"/>
          </p:nvPr>
        </p:nvSpPr>
        <p:spPr>
          <a:xfrm>
            <a:off x="1485900" y="1500190"/>
            <a:ext cx="6172200" cy="444614"/>
          </a:xfrm>
        </p:spPr>
        <p:txBody>
          <a:bodyPr/>
          <a:lstStyle/>
          <a:p>
            <a:r>
              <a:rPr lang="en-US" sz="2100" dirty="0"/>
              <a:t>5 Objectives for Achieving High-Quality Primary Care</a:t>
            </a:r>
          </a:p>
        </p:txBody>
      </p:sp>
    </p:spTree>
    <p:extLst>
      <p:ext uri="{BB962C8B-B14F-4D97-AF65-F5344CB8AC3E}">
        <p14:creationId xmlns:p14="http://schemas.microsoft.com/office/powerpoint/2010/main" val="7844377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Comparative State of Delaware</a:t>
            </a:r>
          </a:p>
        </p:txBody>
      </p:sp>
      <p:sp>
        <p:nvSpPr>
          <p:cNvPr id="5" name="Content Placeholder 4"/>
          <p:cNvSpPr>
            <a:spLocks noGrp="1"/>
          </p:cNvSpPr>
          <p:nvPr>
            <p:ph idx="1"/>
          </p:nvPr>
        </p:nvSpPr>
        <p:spPr>
          <a:xfrm>
            <a:off x="598754" y="2803017"/>
            <a:ext cx="7589698" cy="3019425"/>
          </a:xfrm>
        </p:spPr>
        <p:txBody>
          <a:bodyPr>
            <a:normAutofit/>
          </a:bodyPr>
          <a:lstStyle/>
          <a:p>
            <a:r>
              <a:rPr lang="en-US" sz="1950" dirty="0"/>
              <a:t>PCRC focused on Objective 1: Barriers to Payment Reform</a:t>
            </a:r>
          </a:p>
          <a:p>
            <a:pPr lvl="1"/>
            <a:r>
              <a:rPr lang="en-US" sz="1650" dirty="0"/>
              <a:t>Essential data from OVBHCD</a:t>
            </a:r>
          </a:p>
          <a:p>
            <a:pPr lvl="1"/>
            <a:r>
              <a:rPr lang="en-US" sz="1650" dirty="0"/>
              <a:t>Small percentage of fully insured&gt;&gt; expansion to Medicaid and self insured</a:t>
            </a:r>
          </a:p>
          <a:p>
            <a:pPr lvl="1"/>
            <a:r>
              <a:rPr lang="en-US" sz="1650" dirty="0"/>
              <a:t>Using Medicare as the sole benchmark - under investment if there are no other payment benchmark</a:t>
            </a:r>
          </a:p>
          <a:p>
            <a:pPr lvl="1"/>
            <a:r>
              <a:rPr lang="en-US" sz="1650" dirty="0"/>
              <a:t>Leverage uptake and coverage for the DE PC Delivery Model which would </a:t>
            </a:r>
          </a:p>
        </p:txBody>
      </p:sp>
    </p:spTree>
    <p:extLst>
      <p:ext uri="{BB962C8B-B14F-4D97-AF65-F5344CB8AC3E}">
        <p14:creationId xmlns:p14="http://schemas.microsoft.com/office/powerpoint/2010/main" val="3502576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Comparative State of Delaware</a:t>
            </a:r>
            <a:endParaRPr lang="en-US" dirty="0"/>
          </a:p>
        </p:txBody>
      </p:sp>
      <p:sp>
        <p:nvSpPr>
          <p:cNvPr id="3" name="Content Placeholder 2"/>
          <p:cNvSpPr>
            <a:spLocks noGrp="1"/>
          </p:cNvSpPr>
          <p:nvPr>
            <p:ph idx="1"/>
          </p:nvPr>
        </p:nvSpPr>
        <p:spPr>
          <a:xfrm>
            <a:off x="866216" y="2809875"/>
            <a:ext cx="6972478" cy="2806827"/>
          </a:xfrm>
        </p:spPr>
        <p:txBody>
          <a:bodyPr>
            <a:normAutofit/>
          </a:bodyPr>
          <a:lstStyle/>
          <a:p>
            <a:r>
              <a:rPr lang="en-US" sz="1800" dirty="0"/>
              <a:t>Opportunity to create timeline to fold Objective 2, 4 and 5 into Objective 1</a:t>
            </a:r>
          </a:p>
          <a:p>
            <a:pPr lvl="1"/>
            <a:r>
              <a:rPr lang="en-US" sz="1500" dirty="0"/>
              <a:t>#4: Use of Telehealth&gt;&gt;??Recommendations for establishing protocols</a:t>
            </a:r>
          </a:p>
          <a:p>
            <a:pPr lvl="1"/>
            <a:r>
              <a:rPr lang="en-US" sz="1500" dirty="0"/>
              <a:t>#5: Accountability –</a:t>
            </a:r>
          </a:p>
          <a:p>
            <a:pPr lvl="2"/>
            <a:r>
              <a:rPr lang="en-US" sz="1350" dirty="0"/>
              <a:t>provider compliance through SB120 and PCRC&gt;&gt; data will probably be available in mid- 2024 for 2023</a:t>
            </a:r>
          </a:p>
          <a:p>
            <a:pPr lvl="2"/>
            <a:r>
              <a:rPr lang="en-US" sz="1350" dirty="0"/>
              <a:t>Optimally through adjusted downside risk in reimbursement and quality metrics by 2026</a:t>
            </a:r>
            <a:endParaRPr lang="en-US" sz="1500" dirty="0"/>
          </a:p>
          <a:p>
            <a:pPr lvl="1"/>
            <a:endParaRPr lang="en-US" sz="1650" dirty="0"/>
          </a:p>
        </p:txBody>
      </p:sp>
    </p:spTree>
    <p:extLst>
      <p:ext uri="{BB962C8B-B14F-4D97-AF65-F5344CB8AC3E}">
        <p14:creationId xmlns:p14="http://schemas.microsoft.com/office/powerpoint/2010/main" val="2549441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8812B-8944-BAE1-B972-DA2702583715}"/>
              </a:ext>
            </a:extLst>
          </p:cNvPr>
          <p:cNvSpPr>
            <a:spLocks noGrp="1"/>
          </p:cNvSpPr>
          <p:nvPr>
            <p:ph type="title"/>
          </p:nvPr>
        </p:nvSpPr>
        <p:spPr/>
        <p:txBody>
          <a:bodyPr/>
          <a:lstStyle/>
          <a:p>
            <a:r>
              <a:rPr lang="en-US" dirty="0"/>
              <a:t>DECEMEBER MEETING MINUTES	</a:t>
            </a:r>
          </a:p>
        </p:txBody>
      </p:sp>
      <p:sp>
        <p:nvSpPr>
          <p:cNvPr id="3" name="Content Placeholder 2">
            <a:extLst>
              <a:ext uri="{FF2B5EF4-FFF2-40B4-BE49-F238E27FC236}">
                <a16:creationId xmlns:a16="http://schemas.microsoft.com/office/drawing/2014/main" id="{AA6CDE74-F13B-3DD5-10E4-CFE581D4F3D1}"/>
              </a:ext>
            </a:extLst>
          </p:cNvPr>
          <p:cNvSpPr>
            <a:spLocks noGrp="1"/>
          </p:cNvSpPr>
          <p:nvPr>
            <p:ph idx="1"/>
          </p:nvPr>
        </p:nvSpPr>
        <p:spPr/>
        <p:txBody>
          <a:bodyPr/>
          <a:lstStyle/>
          <a:p>
            <a:r>
              <a:rPr lang="en-US" dirty="0"/>
              <a:t>Vote on December 12, 2022 Meeting Minutes</a:t>
            </a:r>
          </a:p>
        </p:txBody>
      </p:sp>
    </p:spTree>
    <p:extLst>
      <p:ext uri="{BB962C8B-B14F-4D97-AF65-F5344CB8AC3E}">
        <p14:creationId xmlns:p14="http://schemas.microsoft.com/office/powerpoint/2010/main" val="2673197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45B5D-67EE-4DD2-A7DA-D21E259A161B}"/>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6CA6A0A6-311B-42B1-BA54-3B96CC114611}"/>
              </a:ext>
            </a:extLst>
          </p:cNvPr>
          <p:cNvSpPr>
            <a:spLocks noGrp="1"/>
          </p:cNvSpPr>
          <p:nvPr>
            <p:ph sz="quarter" idx="10"/>
          </p:nvPr>
        </p:nvSpPr>
        <p:spPr/>
        <p:txBody>
          <a:bodyPr/>
          <a:lstStyle/>
          <a:p>
            <a:r>
              <a:rPr lang="en-US" dirty="0"/>
              <a:t>A few states are considering forming a state-level Primary Care </a:t>
            </a:r>
            <a:r>
              <a:rPr lang="en-US"/>
              <a:t>Council –natural </a:t>
            </a:r>
            <a:r>
              <a:rPr lang="en-US" dirty="0"/>
              <a:t>evolution of the Primary Care Reform </a:t>
            </a:r>
            <a:r>
              <a:rPr lang="en-US"/>
              <a:t>Collaborative ?</a:t>
            </a:r>
          </a:p>
          <a:p>
            <a:endParaRPr lang="en-US" dirty="0"/>
          </a:p>
          <a:p>
            <a:r>
              <a:rPr lang="en-US" dirty="0"/>
              <a:t>Delaware could create a Primary Care Scorecard</a:t>
            </a:r>
          </a:p>
        </p:txBody>
      </p:sp>
    </p:spTree>
    <p:extLst>
      <p:ext uri="{BB962C8B-B14F-4D97-AF65-F5344CB8AC3E}">
        <p14:creationId xmlns:p14="http://schemas.microsoft.com/office/powerpoint/2010/main" val="21992585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FA889-BCD0-46BA-B8D2-7E045FA4A571}"/>
              </a:ext>
            </a:extLst>
          </p:cNvPr>
          <p:cNvSpPr>
            <a:spLocks noGrp="1"/>
          </p:cNvSpPr>
          <p:nvPr>
            <p:ph type="title"/>
          </p:nvPr>
        </p:nvSpPr>
        <p:spPr/>
        <p:txBody>
          <a:bodyPr>
            <a:normAutofit/>
          </a:bodyPr>
          <a:lstStyle/>
          <a:p>
            <a:pPr algn="ctr"/>
            <a:r>
              <a:rPr lang="en-US" sz="2400" dirty="0"/>
              <a:t>Next meeting</a:t>
            </a:r>
          </a:p>
        </p:txBody>
      </p:sp>
      <p:sp>
        <p:nvSpPr>
          <p:cNvPr id="3" name="Content Placeholder 2">
            <a:extLst>
              <a:ext uri="{FF2B5EF4-FFF2-40B4-BE49-F238E27FC236}">
                <a16:creationId xmlns:a16="http://schemas.microsoft.com/office/drawing/2014/main" id="{F0F19799-D197-411C-88D3-2FBC126802C8}"/>
              </a:ext>
            </a:extLst>
          </p:cNvPr>
          <p:cNvSpPr>
            <a:spLocks noGrp="1"/>
          </p:cNvSpPr>
          <p:nvPr>
            <p:ph idx="1"/>
          </p:nvPr>
        </p:nvSpPr>
        <p:spPr/>
        <p:txBody>
          <a:bodyPr/>
          <a:lstStyle/>
          <a:p>
            <a:pPr marL="0" indent="0" algn="ctr">
              <a:buNone/>
            </a:pPr>
            <a:r>
              <a:rPr lang="en-US" dirty="0"/>
              <a:t>Monday,  April 24, 2023</a:t>
            </a:r>
          </a:p>
          <a:p>
            <a:pPr marL="0" indent="0" algn="ctr">
              <a:buNone/>
            </a:pPr>
            <a:r>
              <a:rPr lang="en-US" dirty="0"/>
              <a:t>4:00-6</a:t>
            </a:r>
            <a:r>
              <a:rPr lang="en-US" dirty="0">
                <a:sym typeface="Wingdings" panose="05000000000000000000" pitchFamily="2" charset="2"/>
              </a:rPr>
              <a:t>:00pm</a:t>
            </a:r>
          </a:p>
          <a:p>
            <a:pPr marL="0" indent="0" algn="ctr">
              <a:buNone/>
            </a:pPr>
            <a:r>
              <a:rPr lang="en-US" dirty="0">
                <a:sym typeface="Wingdings" panose="05000000000000000000" pitchFamily="2" charset="2"/>
              </a:rPr>
              <a:t>Virtual</a:t>
            </a:r>
            <a:endParaRPr lang="en-US" dirty="0"/>
          </a:p>
          <a:p>
            <a:pPr lvl="1"/>
            <a:endParaRPr lang="en-US" dirty="0"/>
          </a:p>
        </p:txBody>
      </p:sp>
    </p:spTree>
    <p:extLst>
      <p:ext uri="{BB962C8B-B14F-4D97-AF65-F5344CB8AC3E}">
        <p14:creationId xmlns:p14="http://schemas.microsoft.com/office/powerpoint/2010/main" val="8434601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F88F-A478-497C-BDD3-87A0EA203AA0}"/>
              </a:ext>
            </a:extLst>
          </p:cNvPr>
          <p:cNvSpPr>
            <a:spLocks noGrp="1"/>
          </p:cNvSpPr>
          <p:nvPr>
            <p:ph type="ctrTitle"/>
          </p:nvPr>
        </p:nvSpPr>
        <p:spPr>
          <a:xfrm>
            <a:off x="581192" y="990599"/>
            <a:ext cx="7989752" cy="1933575"/>
          </a:xfrm>
        </p:spPr>
        <p:txBody>
          <a:bodyPr/>
          <a:lstStyle/>
          <a:p>
            <a:pPr algn="ctr"/>
            <a:r>
              <a:rPr lang="en-US" dirty="0"/>
              <a:t>Public comment</a:t>
            </a:r>
          </a:p>
        </p:txBody>
      </p:sp>
    </p:spTree>
    <p:extLst>
      <p:ext uri="{BB962C8B-B14F-4D97-AF65-F5344CB8AC3E}">
        <p14:creationId xmlns:p14="http://schemas.microsoft.com/office/powerpoint/2010/main" val="3349170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2AE3E-0B8B-6B97-7D94-C1376F5E65A3}"/>
              </a:ext>
            </a:extLst>
          </p:cNvPr>
          <p:cNvSpPr>
            <a:spLocks noGrp="1"/>
          </p:cNvSpPr>
          <p:nvPr>
            <p:ph type="title"/>
          </p:nvPr>
        </p:nvSpPr>
        <p:spPr/>
        <p:txBody>
          <a:bodyPr/>
          <a:lstStyle/>
          <a:p>
            <a:r>
              <a:rPr lang="en-US" dirty="0"/>
              <a:t>UPDATES</a:t>
            </a:r>
          </a:p>
        </p:txBody>
      </p:sp>
      <p:sp>
        <p:nvSpPr>
          <p:cNvPr id="3" name="Content Placeholder 2">
            <a:extLst>
              <a:ext uri="{FF2B5EF4-FFF2-40B4-BE49-F238E27FC236}">
                <a16:creationId xmlns:a16="http://schemas.microsoft.com/office/drawing/2014/main" id="{3E5ECB9C-3903-3A27-1326-9BF9FD2A0FD0}"/>
              </a:ext>
            </a:extLst>
          </p:cNvPr>
          <p:cNvSpPr>
            <a:spLocks noGrp="1"/>
          </p:cNvSpPr>
          <p:nvPr>
            <p:ph idx="1"/>
          </p:nvPr>
        </p:nvSpPr>
        <p:spPr/>
        <p:txBody>
          <a:bodyPr/>
          <a:lstStyle/>
          <a:p>
            <a:r>
              <a:rPr lang="en-US" dirty="0"/>
              <a:t>Senate Bill 31</a:t>
            </a:r>
          </a:p>
          <a:p>
            <a:pPr lvl="1"/>
            <a:r>
              <a:rPr lang="en-US" dirty="0"/>
              <a:t>Senator Bryan Townsend</a:t>
            </a:r>
          </a:p>
        </p:txBody>
      </p:sp>
    </p:spTree>
    <p:extLst>
      <p:ext uri="{BB962C8B-B14F-4D97-AF65-F5344CB8AC3E}">
        <p14:creationId xmlns:p14="http://schemas.microsoft.com/office/powerpoint/2010/main" val="2104077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E38A2-B686-2095-2B99-3A77E0D76984}"/>
              </a:ext>
            </a:extLst>
          </p:cNvPr>
          <p:cNvSpPr>
            <a:spLocks noGrp="1"/>
          </p:cNvSpPr>
          <p:nvPr>
            <p:ph type="title"/>
          </p:nvPr>
        </p:nvSpPr>
        <p:spPr/>
        <p:txBody>
          <a:bodyPr/>
          <a:lstStyle/>
          <a:p>
            <a:r>
              <a:rPr lang="en-US" dirty="0"/>
              <a:t>UPDATES AND DISCUSSION</a:t>
            </a:r>
          </a:p>
        </p:txBody>
      </p:sp>
      <p:sp>
        <p:nvSpPr>
          <p:cNvPr id="3" name="Content Placeholder 2">
            <a:extLst>
              <a:ext uri="{FF2B5EF4-FFF2-40B4-BE49-F238E27FC236}">
                <a16:creationId xmlns:a16="http://schemas.microsoft.com/office/drawing/2014/main" id="{A71252A2-A7ED-AD71-A8B4-966D4AD973D4}"/>
              </a:ext>
            </a:extLst>
          </p:cNvPr>
          <p:cNvSpPr>
            <a:spLocks noGrp="1"/>
          </p:cNvSpPr>
          <p:nvPr>
            <p:ph idx="1"/>
          </p:nvPr>
        </p:nvSpPr>
        <p:spPr/>
        <p:txBody>
          <a:bodyPr/>
          <a:lstStyle/>
          <a:p>
            <a:r>
              <a:rPr lang="en-US" dirty="0"/>
              <a:t>Utilization of Telehealth to Expand Primary Care Access </a:t>
            </a:r>
          </a:p>
          <a:p>
            <a:pPr lvl="1"/>
            <a:r>
              <a:rPr lang="en-US" dirty="0"/>
              <a:t>Dr. Jim Gill</a:t>
            </a:r>
          </a:p>
        </p:txBody>
      </p:sp>
    </p:spTree>
    <p:extLst>
      <p:ext uri="{BB962C8B-B14F-4D97-AF65-F5344CB8AC3E}">
        <p14:creationId xmlns:p14="http://schemas.microsoft.com/office/powerpoint/2010/main" val="3406427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214F99-3CEF-76FA-7210-81C358FB4A49}"/>
              </a:ext>
            </a:extLst>
          </p:cNvPr>
          <p:cNvSpPr>
            <a:spLocks noGrp="1"/>
          </p:cNvSpPr>
          <p:nvPr>
            <p:ph type="ctrTitle"/>
          </p:nvPr>
        </p:nvSpPr>
        <p:spPr>
          <a:xfrm>
            <a:off x="721384" y="2011619"/>
            <a:ext cx="7701232" cy="2834763"/>
          </a:xfrm>
        </p:spPr>
        <p:txBody>
          <a:bodyPr>
            <a:noAutofit/>
          </a:bodyPr>
          <a:lstStyle/>
          <a:p>
            <a:pPr>
              <a:lnSpc>
                <a:spcPct val="115000"/>
              </a:lnSpc>
              <a:spcBef>
                <a:spcPts val="0"/>
              </a:spcBef>
              <a:spcAft>
                <a:spcPts val="750"/>
              </a:spcAft>
            </a:pPr>
            <a:r>
              <a:rPr lang="en-US" sz="3300" dirty="0">
                <a:latin typeface="Calibri" panose="020F0502020204030204" pitchFamily="34" charset="0"/>
                <a:ea typeface="Calibri" panose="020F0502020204030204" pitchFamily="34" charset="0"/>
                <a:cs typeface="Times New Roman" panose="02020603050405020304" pitchFamily="18" charset="0"/>
              </a:rPr>
              <a:t>Telemedicine – Opportunities and Pitfalls</a:t>
            </a:r>
            <a:br>
              <a:rPr lang="en-US" sz="3300" dirty="0">
                <a:latin typeface="Calibri" panose="020F0502020204030204" pitchFamily="34" charset="0"/>
                <a:ea typeface="Calibri" panose="020F0502020204030204" pitchFamily="34" charset="0"/>
                <a:cs typeface="Times New Roman" panose="02020603050405020304" pitchFamily="18" charset="0"/>
              </a:rPr>
            </a:br>
            <a:r>
              <a:rPr lang="en-US" sz="3300" dirty="0">
                <a:latin typeface="Calibri" panose="020F0502020204030204" pitchFamily="34" charset="0"/>
                <a:ea typeface="Calibri" panose="020F0502020204030204" pitchFamily="34" charset="0"/>
                <a:cs typeface="Times New Roman" panose="02020603050405020304" pitchFamily="18" charset="0"/>
              </a:rPr>
              <a:t>Delaware PCRC</a:t>
            </a:r>
            <a:br>
              <a:rPr lang="en-US" sz="3300" dirty="0">
                <a:latin typeface="Calibri" panose="020F0502020204030204" pitchFamily="34" charset="0"/>
                <a:ea typeface="Calibri" panose="020F0502020204030204" pitchFamily="34" charset="0"/>
                <a:cs typeface="Times New Roman" panose="02020603050405020304" pitchFamily="18" charset="0"/>
              </a:rPr>
            </a:br>
            <a:r>
              <a:rPr lang="en-US" sz="3300" dirty="0">
                <a:latin typeface="Calibri" panose="020F0502020204030204" pitchFamily="34" charset="0"/>
                <a:ea typeface="Calibri" panose="020F0502020204030204" pitchFamily="34" charset="0"/>
                <a:cs typeface="Times New Roman" panose="02020603050405020304" pitchFamily="18" charset="0"/>
              </a:rPr>
              <a:t>3/13/23</a:t>
            </a:r>
            <a:br>
              <a:rPr lang="en-US" sz="3300" dirty="0">
                <a:latin typeface="Calibri" panose="020F0502020204030204" pitchFamily="34" charset="0"/>
                <a:ea typeface="Calibri" panose="020F0502020204030204" pitchFamily="34" charset="0"/>
                <a:cs typeface="Times New Roman" panose="02020603050405020304" pitchFamily="18" charset="0"/>
              </a:rPr>
            </a:br>
            <a:r>
              <a:rPr lang="en-US" sz="3300" dirty="0">
                <a:latin typeface="Calibri" panose="020F0502020204030204" pitchFamily="34" charset="0"/>
                <a:ea typeface="Calibri" panose="020F0502020204030204" pitchFamily="34" charset="0"/>
                <a:cs typeface="Times New Roman" panose="02020603050405020304" pitchFamily="18" charset="0"/>
              </a:rPr>
              <a:t>James M. Gill, MD, MPH</a:t>
            </a:r>
            <a:endParaRPr lang="en-US" sz="3300" dirty="0"/>
          </a:p>
        </p:txBody>
      </p:sp>
    </p:spTree>
    <p:extLst>
      <p:ext uri="{BB962C8B-B14F-4D97-AF65-F5344CB8AC3E}">
        <p14:creationId xmlns:p14="http://schemas.microsoft.com/office/powerpoint/2010/main" val="3480823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5B025-0279-96AB-D044-D000D2E4B159}"/>
              </a:ext>
            </a:extLst>
          </p:cNvPr>
          <p:cNvSpPr>
            <a:spLocks noGrp="1"/>
          </p:cNvSpPr>
          <p:nvPr>
            <p:ph type="title"/>
          </p:nvPr>
        </p:nvSpPr>
        <p:spPr>
          <a:xfrm>
            <a:off x="517451" y="1380586"/>
            <a:ext cx="7886700" cy="1028700"/>
          </a:xfrm>
        </p:spPr>
        <p:txBody>
          <a:bodyPr/>
          <a:lstStyle/>
          <a:p>
            <a:r>
              <a:rPr lang="en-US" dirty="0"/>
              <a:t>What is telemedicine?</a:t>
            </a:r>
          </a:p>
        </p:txBody>
      </p:sp>
      <p:sp>
        <p:nvSpPr>
          <p:cNvPr id="3" name="Content Placeholder 2">
            <a:extLst>
              <a:ext uri="{FF2B5EF4-FFF2-40B4-BE49-F238E27FC236}">
                <a16:creationId xmlns:a16="http://schemas.microsoft.com/office/drawing/2014/main" id="{53FD150C-2D0D-43F7-E88C-02183DBC7196}"/>
              </a:ext>
            </a:extLst>
          </p:cNvPr>
          <p:cNvSpPr>
            <a:spLocks noGrp="1"/>
          </p:cNvSpPr>
          <p:nvPr>
            <p:ph idx="1"/>
          </p:nvPr>
        </p:nvSpPr>
        <p:spPr>
          <a:xfrm>
            <a:off x="628650" y="2734777"/>
            <a:ext cx="7886700" cy="1991916"/>
          </a:xfrm>
        </p:spPr>
        <p:txBody>
          <a:bodyPr>
            <a:noAutofit/>
          </a:bodyPr>
          <a:lstStyle/>
          <a:p>
            <a:pPr marL="0">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Virtual visits – via online platforms </a:t>
            </a:r>
          </a:p>
          <a:p>
            <a:pPr marL="685800" lvl="2" indent="342900">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Designed for medical care (MEND, UpDox)</a:t>
            </a:r>
          </a:p>
          <a:p>
            <a:pPr marL="685800" lvl="2" indent="342900">
              <a:lnSpc>
                <a:spcPct val="115000"/>
              </a:lnSpc>
              <a:spcBef>
                <a:spcPts val="0"/>
              </a:spcBef>
              <a:spcAft>
                <a:spcPts val="750"/>
              </a:spcAft>
            </a:pPr>
            <a:r>
              <a:rPr lang="en-US" sz="2250" dirty="0">
                <a:latin typeface="Calibri" panose="020F0502020204030204" pitchFamily="34" charset="0"/>
                <a:ea typeface="Calibri" panose="020F0502020204030204" pitchFamily="34" charset="0"/>
                <a:cs typeface="Times New Roman" panose="02020603050405020304" pitchFamily="18" charset="0"/>
              </a:rPr>
              <a:t>Or nonspecialized platform (Zoom, Facetime)</a:t>
            </a:r>
          </a:p>
          <a:p>
            <a:pPr marL="0" lvl="2" indent="171450">
              <a:lnSpc>
                <a:spcPct val="115000"/>
              </a:lnSpc>
              <a:spcBef>
                <a:spcPts val="0"/>
              </a:spcBef>
              <a:spcAft>
                <a:spcPts val="750"/>
              </a:spcAft>
            </a:pPr>
            <a:r>
              <a:rPr lang="en-US" sz="2250" dirty="0">
                <a:latin typeface="Calibri" panose="020F0502020204030204" pitchFamily="34" charset="0"/>
                <a:cs typeface="Times New Roman" panose="02020603050405020304" pitchFamily="18" charset="0"/>
              </a:rPr>
              <a:t>Can also be audio without video</a:t>
            </a:r>
          </a:p>
          <a:p>
            <a:pPr marL="0" indent="0">
              <a:buNone/>
            </a:pPr>
            <a:endParaRPr lang="en-US" sz="2250" dirty="0"/>
          </a:p>
        </p:txBody>
      </p:sp>
    </p:spTree>
    <p:extLst>
      <p:ext uri="{BB962C8B-B14F-4D97-AF65-F5344CB8AC3E}">
        <p14:creationId xmlns:p14="http://schemas.microsoft.com/office/powerpoint/2010/main" val="979623820"/>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Kara DHSS">
  <a:themeElements>
    <a:clrScheme name="Custom 2">
      <a:dk1>
        <a:sysClr val="windowText" lastClr="000000"/>
      </a:dk1>
      <a:lt1>
        <a:sysClr val="window" lastClr="FFFFFF"/>
      </a:lt1>
      <a:dk2>
        <a:srgbClr val="3D3D3D"/>
      </a:dk2>
      <a:lt2>
        <a:srgbClr val="EBEBEB"/>
      </a:lt2>
      <a:accent1>
        <a:srgbClr val="6F1F2E"/>
      </a:accent1>
      <a:accent2>
        <a:srgbClr val="48141E"/>
      </a:accent2>
      <a:accent3>
        <a:srgbClr val="66B1CE"/>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Kara DHSS" id="{F02942D3-ED83-4A43-9686-560F33F8BC63}" vid="{613DBA36-AC9A-4581-8C69-A590BFE5BA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5.xml><?xml version="1.0" encoding="utf-8"?>
<a:theme xmlns:a="http://schemas.openxmlformats.org/drawingml/2006/main" name="academynet_17898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74A2729ADB4D41817B498CDA66B939" ma:contentTypeVersion="14" ma:contentTypeDescription="Create a new document." ma:contentTypeScope="" ma:versionID="cdc69d982b40212c1418cdf4fe41ef1e">
  <xsd:schema xmlns:xsd="http://www.w3.org/2001/XMLSchema" xmlns:xs="http://www.w3.org/2001/XMLSchema" xmlns:p="http://schemas.microsoft.com/office/2006/metadata/properties" xmlns:ns3="1f127128-5043-4294-9349-50e1091a444e" xmlns:ns4="2ca06632-3693-45b8-b1dd-7d5cacf12720" targetNamespace="http://schemas.microsoft.com/office/2006/metadata/properties" ma:root="true" ma:fieldsID="b5d1939f91d1a39773f59ed5e97eb9d3" ns3:_="" ns4:_="">
    <xsd:import namespace="1f127128-5043-4294-9349-50e1091a444e"/>
    <xsd:import namespace="2ca06632-3693-45b8-b1dd-7d5cacf1272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AutoKeyPoints" minOccurs="0"/>
                <xsd:element ref="ns4:MediaServiceKeyPoints"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127128-5043-4294-9349-50e1091a444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a06632-3693-45b8-b1dd-7d5cacf1272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1 6 " ? > < M M C O A _ O b j e c t T a g s   x m l n s : x s i = " h t t p : / / w w w . w 3 . o r g / 2 0 0 1 / X M L S c h e m a - i n s t a n c e "   x m l n s : x s d = " h t t p : / / w w w . w 3 . o r g / 2 0 0 1 / X M L S c h e m a " >  
     < P r e s e n t a t i o n O b j e c t T a g   T a g N a m e = " M M C 0 9 _ P O P U L A T E T E X T " > { C l i e n t N a m e } { B R E A K } { P r e s e n t a t i o n D a t e } { B R E A K } { P r e s e n t e r C o v e r T e x t B l o c k } < / P r e s e n t a t i o n O b j e c t T a g >  
 < / M M C O A _ O b j e c t T a g s > 
</file>

<file path=customXml/itemProps1.xml><?xml version="1.0" encoding="utf-8"?>
<ds:datastoreItem xmlns:ds="http://schemas.openxmlformats.org/officeDocument/2006/customXml" ds:itemID="{6E14720D-1BD3-4E3F-909E-287CA8E4DA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127128-5043-4294-9349-50e1091a444e"/>
    <ds:schemaRef ds:uri="2ca06632-3693-45b8-b1dd-7d5cacf127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4A977D-4842-4140-89F2-334128B82D5F}">
  <ds:schemaRefs>
    <ds:schemaRef ds:uri="2ca06632-3693-45b8-b1dd-7d5cacf12720"/>
    <ds:schemaRef ds:uri="1f127128-5043-4294-9349-50e1091a444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CE123641-DD3A-461F-98F1-8686FB69F7D8}">
  <ds:schemaRefs>
    <ds:schemaRef ds:uri="http://schemas.microsoft.com/sharepoint/v3/contenttype/forms"/>
  </ds:schemaRefs>
</ds:datastoreItem>
</file>

<file path=customXml/itemProps4.xml><?xml version="1.0" encoding="utf-8"?>
<ds:datastoreItem xmlns:ds="http://schemas.openxmlformats.org/officeDocument/2006/customXml" ds:itemID="{0D39DF63-D74D-4908-8C6C-545FE16F3FC8}">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47538</TotalTime>
  <Words>3513</Words>
  <Application>Microsoft Office PowerPoint</Application>
  <PresentationFormat>On-screen Show (4:3)</PresentationFormat>
  <Paragraphs>304</Paragraphs>
  <Slides>52</Slides>
  <Notes>8</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52</vt:i4>
      </vt:variant>
    </vt:vector>
  </HeadingPairs>
  <TitlesOfParts>
    <vt:vector size="71" baseType="lpstr">
      <vt:lpstr>Arial</vt:lpstr>
      <vt:lpstr>Calibri</vt:lpstr>
      <vt:lpstr>Calibri Light</vt:lpstr>
      <vt:lpstr>Cambria</vt:lpstr>
      <vt:lpstr>Century Gothic</vt:lpstr>
      <vt:lpstr>Courier New</vt:lpstr>
      <vt:lpstr>Gill Sans MT</vt:lpstr>
      <vt:lpstr>Times New Roman</vt:lpstr>
      <vt:lpstr>Trebuchet MS</vt:lpstr>
      <vt:lpstr>Tw Cen MT</vt:lpstr>
      <vt:lpstr>Verdana</vt:lpstr>
      <vt:lpstr>Wingdings</vt:lpstr>
      <vt:lpstr>Wingdings 2</vt:lpstr>
      <vt:lpstr>Wingdings 3</vt:lpstr>
      <vt:lpstr>Kara DHSS</vt:lpstr>
      <vt:lpstr>Office Theme</vt:lpstr>
      <vt:lpstr>1_Office Theme</vt:lpstr>
      <vt:lpstr>Ion Boardroom</vt:lpstr>
      <vt:lpstr>academynet_178987</vt:lpstr>
      <vt:lpstr>Primary care reform collaborative </vt:lpstr>
      <vt:lpstr>Virtual meeting- housekeeping</vt:lpstr>
      <vt:lpstr>AGENDA</vt:lpstr>
      <vt:lpstr>Introductions</vt:lpstr>
      <vt:lpstr>DECEMEBER MEETING MINUTES </vt:lpstr>
      <vt:lpstr>UPDATES</vt:lpstr>
      <vt:lpstr>UPDATES AND DISCUSSION</vt:lpstr>
      <vt:lpstr>Telemedicine – Opportunities and Pitfalls Delaware PCRC 3/13/23 James M. Gill, MD, MPH</vt:lpstr>
      <vt:lpstr>What is telemedicine?</vt:lpstr>
      <vt:lpstr>Why telemedicine?</vt:lpstr>
      <vt:lpstr>Evidence for benefits of Telemed</vt:lpstr>
      <vt:lpstr>My Experience</vt:lpstr>
      <vt:lpstr>Pre-Pandemic</vt:lpstr>
      <vt:lpstr>But in many cases, telemedicine represents most or almost all care So have we gone too far?</vt:lpstr>
      <vt:lpstr>How about for primary care?</vt:lpstr>
      <vt:lpstr>Why is too much telemedicine not a good thing in primary care?</vt:lpstr>
      <vt:lpstr>PowerPoint Presentation</vt:lpstr>
      <vt:lpstr>PowerPoint Presentation</vt:lpstr>
      <vt:lpstr>Chronic Care</vt:lpstr>
      <vt:lpstr>Preventive Care</vt:lpstr>
      <vt:lpstr>So what is the right balance?</vt:lpstr>
      <vt:lpstr>Other models of Telemedicine</vt:lpstr>
      <vt:lpstr>Summary:</vt:lpstr>
      <vt:lpstr>UPDATES</vt:lpstr>
      <vt:lpstr>Affordability Standards 2023: Challenges &amp; Opportunities</vt:lpstr>
      <vt:lpstr>Current State        Agenda  Our structural issues remain our challenge…it will r      </vt:lpstr>
      <vt:lpstr>2023 Primary Care Investment Projections</vt:lpstr>
      <vt:lpstr>2023 Primary Care Investment Projections</vt:lpstr>
      <vt:lpstr>2023 Primary Care Investment: Challenges</vt:lpstr>
      <vt:lpstr>2023 Primary Care Investment: Challenges</vt:lpstr>
      <vt:lpstr>PowerPoint Presentation</vt:lpstr>
      <vt:lpstr>Hospital and Provider Reimbursement: Challenges </vt:lpstr>
      <vt:lpstr>Disparities in Professional versus Hospital Pricing</vt:lpstr>
      <vt:lpstr>Current State        Potential Opportunities  Our structural issues remain our challenge…it will r      </vt:lpstr>
      <vt:lpstr>UPDATES AND DISCUSSION</vt:lpstr>
      <vt:lpstr>Primary Care Scorecard</vt:lpstr>
      <vt:lpstr>An Updated Definition of Primary Care</vt:lpstr>
      <vt:lpstr>5 Objectives for Achieving High-Quality Primary Care</vt:lpstr>
      <vt:lpstr>PowerPoint Presentation</vt:lpstr>
      <vt:lpstr>PowerPoint Presentation</vt:lpstr>
      <vt:lpstr>PowerPoint Presentation</vt:lpstr>
      <vt:lpstr>Initial Takeaways</vt:lpstr>
      <vt:lpstr>Comparative State of Delaware</vt:lpstr>
      <vt:lpstr>PowerPoint Presentation</vt:lpstr>
      <vt:lpstr>Objective 1: Payment actions</vt:lpstr>
      <vt:lpstr>Objective 1: Payment actions continued</vt:lpstr>
      <vt:lpstr>5 Objectives for Achieving High-Quality Primary Care</vt:lpstr>
      <vt:lpstr>Comparative State of Delaware</vt:lpstr>
      <vt:lpstr>Comparative State of Delaware</vt:lpstr>
      <vt:lpstr>Implementation</vt:lpstr>
      <vt:lpstr>Next meeting</vt:lpstr>
      <vt:lpstr>Public comment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Lianna Cohen</dc:creator>
  <cp:lastModifiedBy>Hartos, Stephanie (DHSS)</cp:lastModifiedBy>
  <cp:revision>1287</cp:revision>
  <cp:lastPrinted>2021-12-22T13:45:39Z</cp:lastPrinted>
  <dcterms:created xsi:type="dcterms:W3CDTF">2015-01-23T15:42:03Z</dcterms:created>
  <dcterms:modified xsi:type="dcterms:W3CDTF">2023-03-13T13:59:14Z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8f1469a-2c2a-4aee-b92b-090d4c5468ff_Enabled">
    <vt:lpwstr>true</vt:lpwstr>
  </property>
  <property fmtid="{D5CDD505-2E9C-101B-9397-08002B2CF9AE}" pid="3" name="MSIP_Label_38f1469a-2c2a-4aee-b92b-090d4c5468ff_SetDate">
    <vt:lpwstr>2022-04-03T17:33:51Z</vt:lpwstr>
  </property>
  <property fmtid="{D5CDD505-2E9C-101B-9397-08002B2CF9AE}" pid="4" name="MSIP_Label_38f1469a-2c2a-4aee-b92b-090d4c5468ff_Method">
    <vt:lpwstr>Standard</vt:lpwstr>
  </property>
  <property fmtid="{D5CDD505-2E9C-101B-9397-08002B2CF9AE}" pid="5" name="MSIP_Label_38f1469a-2c2a-4aee-b92b-090d4c5468ff_Name">
    <vt:lpwstr>Confidential - Unmarked</vt:lpwstr>
  </property>
  <property fmtid="{D5CDD505-2E9C-101B-9397-08002B2CF9AE}" pid="6" name="MSIP_Label_38f1469a-2c2a-4aee-b92b-090d4c5468ff_SiteId">
    <vt:lpwstr>2a6e6092-73e4-4752-b1a5-477a17f5056d</vt:lpwstr>
  </property>
  <property fmtid="{D5CDD505-2E9C-101B-9397-08002B2CF9AE}" pid="7" name="MSIP_Label_38f1469a-2c2a-4aee-b92b-090d4c5468ff_ActionId">
    <vt:lpwstr>2d9d2897-d544-4b0a-8264-50dda854a6c6</vt:lpwstr>
  </property>
  <property fmtid="{D5CDD505-2E9C-101B-9397-08002B2CF9AE}" pid="8" name="MSIP_Label_38f1469a-2c2a-4aee-b92b-090d4c5468ff_ContentBits">
    <vt:lpwstr>0</vt:lpwstr>
  </property>
  <property fmtid="{D5CDD505-2E9C-101B-9397-08002B2CF9AE}" pid="9" name="ContentTypeId">
    <vt:lpwstr>0x010100CC74A2729ADB4D41817B498CDA66B939</vt:lpwstr>
  </property>
</Properties>
</file>