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1" r:id="rId2"/>
    <p:sldId id="266" r:id="rId3"/>
    <p:sldId id="694" r:id="rId4"/>
    <p:sldId id="707" r:id="rId5"/>
    <p:sldId id="704" r:id="rId6"/>
    <p:sldId id="700" r:id="rId7"/>
    <p:sldId id="699" r:id="rId8"/>
    <p:sldId id="702" r:id="rId9"/>
    <p:sldId id="696" r:id="rId10"/>
    <p:sldId id="705" r:id="rId11"/>
    <p:sldId id="7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D67"/>
    <a:srgbClr val="CF8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AE61A-2E3B-4492-8954-65EA79BACEB1}" v="22" dt="2023-02-13T22:33:07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102" autoAdjust="0"/>
  </p:normalViewPr>
  <p:slideViewPr>
    <p:cSldViewPr snapToGrid="0">
      <p:cViewPr varScale="1">
        <p:scale>
          <a:sx n="61" d="100"/>
          <a:sy n="61" d="100"/>
        </p:scale>
        <p:origin x="16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a Hall" userId="a70ba43d-e4d2-4e84-9fc7-667a60675ea2" providerId="ADAL" clId="{C6EAE61A-2E3B-4492-8954-65EA79BACEB1}"/>
    <pc:docChg chg="custSel addSld delSld modSld">
      <pc:chgData name="Dara Hall" userId="a70ba43d-e4d2-4e84-9fc7-667a60675ea2" providerId="ADAL" clId="{C6EAE61A-2E3B-4492-8954-65EA79BACEB1}" dt="2023-02-13T22:39:34.326" v="434" actId="14100"/>
      <pc:docMkLst>
        <pc:docMk/>
      </pc:docMkLst>
      <pc:sldChg chg="modNotesTx">
        <pc:chgData name="Dara Hall" userId="a70ba43d-e4d2-4e84-9fc7-667a60675ea2" providerId="ADAL" clId="{C6EAE61A-2E3B-4492-8954-65EA79BACEB1}" dt="2023-02-13T22:34:35.580" v="395" actId="20577"/>
        <pc:sldMkLst>
          <pc:docMk/>
          <pc:sldMk cId="0" sldId="266"/>
        </pc:sldMkLst>
      </pc:sldChg>
      <pc:sldChg chg="setBg">
        <pc:chgData name="Dara Hall" userId="a70ba43d-e4d2-4e84-9fc7-667a60675ea2" providerId="ADAL" clId="{C6EAE61A-2E3B-4492-8954-65EA79BACEB1}" dt="2023-02-13T22:33:07.498" v="390"/>
        <pc:sldMkLst>
          <pc:docMk/>
          <pc:sldMk cId="3290887987" sldId="541"/>
        </pc:sldMkLst>
      </pc:sldChg>
      <pc:sldChg chg="modSp mod">
        <pc:chgData name="Dara Hall" userId="a70ba43d-e4d2-4e84-9fc7-667a60675ea2" providerId="ADAL" clId="{C6EAE61A-2E3B-4492-8954-65EA79BACEB1}" dt="2023-02-13T21:22:14.908" v="205" actId="20577"/>
        <pc:sldMkLst>
          <pc:docMk/>
          <pc:sldMk cId="4127425533" sldId="694"/>
        </pc:sldMkLst>
        <pc:spChg chg="mod">
          <ac:chgData name="Dara Hall" userId="a70ba43d-e4d2-4e84-9fc7-667a60675ea2" providerId="ADAL" clId="{C6EAE61A-2E3B-4492-8954-65EA79BACEB1}" dt="2023-02-13T21:22:14.908" v="205" actId="20577"/>
          <ac:spMkLst>
            <pc:docMk/>
            <pc:sldMk cId="4127425533" sldId="694"/>
            <ac:spMk id="50" creationId="{DDFA210E-B9C9-F642-A99B-A61CA4200135}"/>
          </ac:spMkLst>
        </pc:spChg>
      </pc:sldChg>
      <pc:sldChg chg="modSp del mod">
        <pc:chgData name="Dara Hall" userId="a70ba43d-e4d2-4e84-9fc7-667a60675ea2" providerId="ADAL" clId="{C6EAE61A-2E3B-4492-8954-65EA79BACEB1}" dt="2023-02-13T21:47:48.041" v="375" actId="47"/>
        <pc:sldMkLst>
          <pc:docMk/>
          <pc:sldMk cId="3090480447" sldId="698"/>
        </pc:sldMkLst>
        <pc:graphicFrameChg chg="mod">
          <ac:chgData name="Dara Hall" userId="a70ba43d-e4d2-4e84-9fc7-667a60675ea2" providerId="ADAL" clId="{C6EAE61A-2E3B-4492-8954-65EA79BACEB1}" dt="2023-02-13T21:19:10.838" v="24" actId="20577"/>
          <ac:graphicFrameMkLst>
            <pc:docMk/>
            <pc:sldMk cId="3090480447" sldId="698"/>
            <ac:graphicFrameMk id="4" creationId="{72CE4D77-7C71-A8C0-75CC-2CA4BE0B1CE0}"/>
          </ac:graphicFrameMkLst>
        </pc:graphicFrameChg>
      </pc:sldChg>
      <pc:sldChg chg="modSp new mod">
        <pc:chgData name="Dara Hall" userId="a70ba43d-e4d2-4e84-9fc7-667a60675ea2" providerId="ADAL" clId="{C6EAE61A-2E3B-4492-8954-65EA79BACEB1}" dt="2023-02-13T22:39:34.326" v="434" actId="14100"/>
        <pc:sldMkLst>
          <pc:docMk/>
          <pc:sldMk cId="3699188326" sldId="707"/>
        </pc:sldMkLst>
        <pc:spChg chg="mod">
          <ac:chgData name="Dara Hall" userId="a70ba43d-e4d2-4e84-9fc7-667a60675ea2" providerId="ADAL" clId="{C6EAE61A-2E3B-4492-8954-65EA79BACEB1}" dt="2023-02-13T22:39:34.326" v="434" actId="14100"/>
          <ac:spMkLst>
            <pc:docMk/>
            <pc:sldMk cId="3699188326" sldId="707"/>
            <ac:spMk id="2" creationId="{D2FF3E43-8550-0395-69A2-B40F30923627}"/>
          </ac:spMkLst>
        </pc:spChg>
        <pc:spChg chg="mod">
          <ac:chgData name="Dara Hall" userId="a70ba43d-e4d2-4e84-9fc7-667a60675ea2" providerId="ADAL" clId="{C6EAE61A-2E3B-4492-8954-65EA79BACEB1}" dt="2023-02-13T22:39:30.673" v="433" actId="14100"/>
          <ac:spMkLst>
            <pc:docMk/>
            <pc:sldMk cId="3699188326" sldId="707"/>
            <ac:spMk id="3" creationId="{2CAC42BA-4A30-CE3A-1917-08FA895C8701}"/>
          </ac:spMkLst>
        </pc:spChg>
      </pc:sldChg>
      <pc:sldChg chg="new del">
        <pc:chgData name="Dara Hall" userId="a70ba43d-e4d2-4e84-9fc7-667a60675ea2" providerId="ADAL" clId="{C6EAE61A-2E3B-4492-8954-65EA79BACEB1}" dt="2023-02-13T22:32:37.173" v="388" actId="47"/>
        <pc:sldMkLst>
          <pc:docMk/>
          <pc:sldMk cId="3208776365" sldId="7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8C513-A06D-44B8-A5A1-48426ABD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A00F1-29F8-4AFB-8D75-5072FB044426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Care Coordination</a:t>
          </a:r>
        </a:p>
      </dgm:t>
    </dgm:pt>
    <dgm:pt modelId="{4140B287-DA1B-4C61-8A91-7067A04839BB}" type="parTrans" cxnId="{C4382614-EB28-44AE-A643-9A2532AB7C39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693A2153-E12B-4703-A660-1716F94ACF82}" type="sibTrans" cxnId="{C4382614-EB28-44AE-A643-9A2532AB7C39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1A5DA6E6-93E0-4D9A-B0FF-A4024335C09C}">
      <dgm:prSet/>
      <dgm:spPr/>
      <dgm:t>
        <a:bodyPr/>
        <a:lstStyle/>
        <a:p>
          <a:r>
            <a:rPr lang="en-US">
              <a:solidFill>
                <a:srgbClr val="CF1D67"/>
              </a:solidFill>
            </a:rPr>
            <a:t>Respite Benefit</a:t>
          </a:r>
        </a:p>
      </dgm:t>
    </dgm:pt>
    <dgm:pt modelId="{5230AAE2-9440-43EB-B817-436EFE7CC884}" type="parTrans" cxnId="{737F6142-8202-4099-B822-566A1442D0F5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2F50A7E4-441B-405A-86B8-EE6B28A30048}" type="sibTrans" cxnId="{737F6142-8202-4099-B822-566A1442D0F5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B51AA3E4-D9BE-425D-9664-198B5F43567D}">
      <dgm:prSet/>
      <dgm:spPr/>
      <dgm:t>
        <a:bodyPr/>
        <a:lstStyle/>
        <a:p>
          <a:r>
            <a:rPr lang="en-US">
              <a:solidFill>
                <a:srgbClr val="CF1D67"/>
              </a:solidFill>
            </a:rPr>
            <a:t>Private Duty Nursing</a:t>
          </a:r>
        </a:p>
      </dgm:t>
    </dgm:pt>
    <dgm:pt modelId="{70FBFB83-3F0F-4098-B83E-8C7835B23D1E}" type="parTrans" cxnId="{329BFD69-66B5-4FB8-AF7F-090CA42AA21B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E2085114-23E7-4E68-8437-1B846751FF75}" type="sibTrans" cxnId="{329BFD69-66B5-4FB8-AF7F-090CA42AA21B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B01152FE-FDA5-42F9-A177-52B32113C921}">
      <dgm:prSet/>
      <dgm:spPr/>
      <dgm:t>
        <a:bodyPr/>
        <a:lstStyle/>
        <a:p>
          <a:r>
            <a:rPr lang="en-US">
              <a:solidFill>
                <a:srgbClr val="CF1D67"/>
              </a:solidFill>
            </a:rPr>
            <a:t>Streamlined Authorization Process</a:t>
          </a:r>
        </a:p>
      </dgm:t>
    </dgm:pt>
    <dgm:pt modelId="{706EDB78-9FB8-440F-934A-4BBB46620C6B}" type="parTrans" cxnId="{E7FD33D5-41C5-492B-AD3D-19AA3787AC0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74DD6EF0-C3DC-4754-BDD7-598FDA072B59}" type="sibTrans" cxnId="{E7FD33D5-41C5-492B-AD3D-19AA3787AC0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1172539D-DCB6-49DF-A1F8-9F4DD4BB35E2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Robust Value-Added Benefits</a:t>
          </a:r>
        </a:p>
      </dgm:t>
    </dgm:pt>
    <dgm:pt modelId="{B6CED168-B2EF-4932-AE3A-9D09F60C6205}" type="parTrans" cxnId="{F82CEE2D-CAC0-4209-8F51-9AC63BCDD7CD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4D722C8E-96FB-4D2E-B9A0-133087455EE6}" type="sibTrans" cxnId="{F82CEE2D-CAC0-4209-8F51-9AC63BCDD7CD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DB646F22-56A0-48FF-985C-7CB988968F7F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Additional Education &amp; Resources</a:t>
          </a:r>
        </a:p>
      </dgm:t>
    </dgm:pt>
    <dgm:pt modelId="{7643CCC3-72D6-473F-8130-749BBD9D2234}" type="parTrans" cxnId="{78FC5F16-96CF-4C55-A2D7-D59C08DCF121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445CF2B8-0325-48A3-9975-54E6961CA0A9}" type="sibTrans" cxnId="{78FC5F16-96CF-4C55-A2D7-D59C08DCF121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5D74FC42-6EFA-4A28-B864-61FD5ADF074C}" type="pres">
      <dgm:prSet presAssocID="{0388C513-A06D-44B8-A5A1-48426ABD79F1}" presName="vert0" presStyleCnt="0">
        <dgm:presLayoutVars>
          <dgm:dir/>
          <dgm:animOne val="branch"/>
          <dgm:animLvl val="lvl"/>
        </dgm:presLayoutVars>
      </dgm:prSet>
      <dgm:spPr/>
    </dgm:pt>
    <dgm:pt modelId="{5E9BC72F-768D-432A-8446-BE84265EAC1F}" type="pres">
      <dgm:prSet presAssocID="{2EEA00F1-29F8-4AFB-8D75-5072FB044426}" presName="thickLine" presStyleLbl="alignNode1" presStyleIdx="0" presStyleCnt="6"/>
      <dgm:spPr/>
    </dgm:pt>
    <dgm:pt modelId="{1CECF95F-4CDE-46DC-BDD3-80371AA2C926}" type="pres">
      <dgm:prSet presAssocID="{2EEA00F1-29F8-4AFB-8D75-5072FB044426}" presName="horz1" presStyleCnt="0"/>
      <dgm:spPr/>
    </dgm:pt>
    <dgm:pt modelId="{0E8DFFEC-FB19-4677-A5D5-44795FE5DEA1}" type="pres">
      <dgm:prSet presAssocID="{2EEA00F1-29F8-4AFB-8D75-5072FB044426}" presName="tx1" presStyleLbl="revTx" presStyleIdx="0" presStyleCnt="6"/>
      <dgm:spPr/>
    </dgm:pt>
    <dgm:pt modelId="{B8C9A785-6289-4542-BE84-304E19E3BCEC}" type="pres">
      <dgm:prSet presAssocID="{2EEA00F1-29F8-4AFB-8D75-5072FB044426}" presName="vert1" presStyleCnt="0"/>
      <dgm:spPr/>
    </dgm:pt>
    <dgm:pt modelId="{C8C10A9D-F971-4E0B-A1CC-4B5AEEFDDEB3}" type="pres">
      <dgm:prSet presAssocID="{1A5DA6E6-93E0-4D9A-B0FF-A4024335C09C}" presName="thickLine" presStyleLbl="alignNode1" presStyleIdx="1" presStyleCnt="6"/>
      <dgm:spPr/>
    </dgm:pt>
    <dgm:pt modelId="{DD890ED7-4204-4CA9-BA43-2F10F1F9F3DE}" type="pres">
      <dgm:prSet presAssocID="{1A5DA6E6-93E0-4D9A-B0FF-A4024335C09C}" presName="horz1" presStyleCnt="0"/>
      <dgm:spPr/>
    </dgm:pt>
    <dgm:pt modelId="{730A4CFB-B97D-4833-ADFC-F23027457948}" type="pres">
      <dgm:prSet presAssocID="{1A5DA6E6-93E0-4D9A-B0FF-A4024335C09C}" presName="tx1" presStyleLbl="revTx" presStyleIdx="1" presStyleCnt="6"/>
      <dgm:spPr/>
    </dgm:pt>
    <dgm:pt modelId="{4DA11A93-FB23-4A52-B881-380F168E512D}" type="pres">
      <dgm:prSet presAssocID="{1A5DA6E6-93E0-4D9A-B0FF-A4024335C09C}" presName="vert1" presStyleCnt="0"/>
      <dgm:spPr/>
    </dgm:pt>
    <dgm:pt modelId="{7792560B-F1EE-452A-B76C-BAD4F0FCE74B}" type="pres">
      <dgm:prSet presAssocID="{B51AA3E4-D9BE-425D-9664-198B5F43567D}" presName="thickLine" presStyleLbl="alignNode1" presStyleIdx="2" presStyleCnt="6"/>
      <dgm:spPr/>
    </dgm:pt>
    <dgm:pt modelId="{431C9171-19FB-4FBF-A493-80076214DDF2}" type="pres">
      <dgm:prSet presAssocID="{B51AA3E4-D9BE-425D-9664-198B5F43567D}" presName="horz1" presStyleCnt="0"/>
      <dgm:spPr/>
    </dgm:pt>
    <dgm:pt modelId="{28CEF754-F4CF-4338-9429-3F79B658FC67}" type="pres">
      <dgm:prSet presAssocID="{B51AA3E4-D9BE-425D-9664-198B5F43567D}" presName="tx1" presStyleLbl="revTx" presStyleIdx="2" presStyleCnt="6"/>
      <dgm:spPr/>
    </dgm:pt>
    <dgm:pt modelId="{0C44076A-6AA5-48A8-AC6E-306BA6BA3477}" type="pres">
      <dgm:prSet presAssocID="{B51AA3E4-D9BE-425D-9664-198B5F43567D}" presName="vert1" presStyleCnt="0"/>
      <dgm:spPr/>
    </dgm:pt>
    <dgm:pt modelId="{612BF78F-0552-4BB8-9235-BE19B51DA745}" type="pres">
      <dgm:prSet presAssocID="{B01152FE-FDA5-42F9-A177-52B32113C921}" presName="thickLine" presStyleLbl="alignNode1" presStyleIdx="3" presStyleCnt="6"/>
      <dgm:spPr/>
    </dgm:pt>
    <dgm:pt modelId="{9CC6F317-976A-49E8-8E52-CD3BCB48CC83}" type="pres">
      <dgm:prSet presAssocID="{B01152FE-FDA5-42F9-A177-52B32113C921}" presName="horz1" presStyleCnt="0"/>
      <dgm:spPr/>
    </dgm:pt>
    <dgm:pt modelId="{49167D53-5B48-4793-A376-8D53DB96EEDC}" type="pres">
      <dgm:prSet presAssocID="{B01152FE-FDA5-42F9-A177-52B32113C921}" presName="tx1" presStyleLbl="revTx" presStyleIdx="3" presStyleCnt="6"/>
      <dgm:spPr/>
    </dgm:pt>
    <dgm:pt modelId="{2978570D-42D9-4354-A155-03C11438B144}" type="pres">
      <dgm:prSet presAssocID="{B01152FE-FDA5-42F9-A177-52B32113C921}" presName="vert1" presStyleCnt="0"/>
      <dgm:spPr/>
    </dgm:pt>
    <dgm:pt modelId="{F585CF01-81E4-4491-9C55-56699E874CC2}" type="pres">
      <dgm:prSet presAssocID="{1172539D-DCB6-49DF-A1F8-9F4DD4BB35E2}" presName="thickLine" presStyleLbl="alignNode1" presStyleIdx="4" presStyleCnt="6"/>
      <dgm:spPr/>
    </dgm:pt>
    <dgm:pt modelId="{B1341538-2523-42EA-9AAD-89CF86ECBC0C}" type="pres">
      <dgm:prSet presAssocID="{1172539D-DCB6-49DF-A1F8-9F4DD4BB35E2}" presName="horz1" presStyleCnt="0"/>
      <dgm:spPr/>
    </dgm:pt>
    <dgm:pt modelId="{13AB7D11-96A7-4BA1-AAEB-03D182FD1CE9}" type="pres">
      <dgm:prSet presAssocID="{1172539D-DCB6-49DF-A1F8-9F4DD4BB35E2}" presName="tx1" presStyleLbl="revTx" presStyleIdx="4" presStyleCnt="6"/>
      <dgm:spPr/>
    </dgm:pt>
    <dgm:pt modelId="{FBED5822-B2D8-4C82-957B-377D5A8D9EEA}" type="pres">
      <dgm:prSet presAssocID="{1172539D-DCB6-49DF-A1F8-9F4DD4BB35E2}" presName="vert1" presStyleCnt="0"/>
      <dgm:spPr/>
    </dgm:pt>
    <dgm:pt modelId="{DE76C8F0-F5B7-442F-B4AF-80CA0FF7657D}" type="pres">
      <dgm:prSet presAssocID="{DB646F22-56A0-48FF-985C-7CB988968F7F}" presName="thickLine" presStyleLbl="alignNode1" presStyleIdx="5" presStyleCnt="6"/>
      <dgm:spPr/>
    </dgm:pt>
    <dgm:pt modelId="{2AB0179D-6727-4159-BFA2-17819588610A}" type="pres">
      <dgm:prSet presAssocID="{DB646F22-56A0-48FF-985C-7CB988968F7F}" presName="horz1" presStyleCnt="0"/>
      <dgm:spPr/>
    </dgm:pt>
    <dgm:pt modelId="{498DBFF7-4C15-4163-A009-37A377F9295A}" type="pres">
      <dgm:prSet presAssocID="{DB646F22-56A0-48FF-985C-7CB988968F7F}" presName="tx1" presStyleLbl="revTx" presStyleIdx="5" presStyleCnt="6"/>
      <dgm:spPr/>
    </dgm:pt>
    <dgm:pt modelId="{CB837ACC-AD20-4144-9EAA-AC4191CE4158}" type="pres">
      <dgm:prSet presAssocID="{DB646F22-56A0-48FF-985C-7CB988968F7F}" presName="vert1" presStyleCnt="0"/>
      <dgm:spPr/>
    </dgm:pt>
  </dgm:ptLst>
  <dgm:cxnLst>
    <dgm:cxn modelId="{C4382614-EB28-44AE-A643-9A2532AB7C39}" srcId="{0388C513-A06D-44B8-A5A1-48426ABD79F1}" destId="{2EEA00F1-29F8-4AFB-8D75-5072FB044426}" srcOrd="0" destOrd="0" parTransId="{4140B287-DA1B-4C61-8A91-7067A04839BB}" sibTransId="{693A2153-E12B-4703-A660-1716F94ACF82}"/>
    <dgm:cxn modelId="{78FC5F16-96CF-4C55-A2D7-D59C08DCF121}" srcId="{0388C513-A06D-44B8-A5A1-48426ABD79F1}" destId="{DB646F22-56A0-48FF-985C-7CB988968F7F}" srcOrd="5" destOrd="0" parTransId="{7643CCC3-72D6-473F-8130-749BBD9D2234}" sibTransId="{445CF2B8-0325-48A3-9975-54E6961CA0A9}"/>
    <dgm:cxn modelId="{715B5620-0B68-4634-844F-58AEB5F5AB18}" type="presOf" srcId="{1172539D-DCB6-49DF-A1F8-9F4DD4BB35E2}" destId="{13AB7D11-96A7-4BA1-AAEB-03D182FD1CE9}" srcOrd="0" destOrd="0" presId="urn:microsoft.com/office/officeart/2008/layout/LinedList"/>
    <dgm:cxn modelId="{F82CEE2D-CAC0-4209-8F51-9AC63BCDD7CD}" srcId="{0388C513-A06D-44B8-A5A1-48426ABD79F1}" destId="{1172539D-DCB6-49DF-A1F8-9F4DD4BB35E2}" srcOrd="4" destOrd="0" parTransId="{B6CED168-B2EF-4932-AE3A-9D09F60C6205}" sibTransId="{4D722C8E-96FB-4D2E-B9A0-133087455EE6}"/>
    <dgm:cxn modelId="{737F6142-8202-4099-B822-566A1442D0F5}" srcId="{0388C513-A06D-44B8-A5A1-48426ABD79F1}" destId="{1A5DA6E6-93E0-4D9A-B0FF-A4024335C09C}" srcOrd="1" destOrd="0" parTransId="{5230AAE2-9440-43EB-B817-436EFE7CC884}" sibTransId="{2F50A7E4-441B-405A-86B8-EE6B28A30048}"/>
    <dgm:cxn modelId="{329BFD69-66B5-4FB8-AF7F-090CA42AA21B}" srcId="{0388C513-A06D-44B8-A5A1-48426ABD79F1}" destId="{B51AA3E4-D9BE-425D-9664-198B5F43567D}" srcOrd="2" destOrd="0" parTransId="{70FBFB83-3F0F-4098-B83E-8C7835B23D1E}" sibTransId="{E2085114-23E7-4E68-8437-1B846751FF75}"/>
    <dgm:cxn modelId="{9DB48A4E-FA43-483C-BD56-FF44220C05C5}" type="presOf" srcId="{0388C513-A06D-44B8-A5A1-48426ABD79F1}" destId="{5D74FC42-6EFA-4A28-B864-61FD5ADF074C}" srcOrd="0" destOrd="0" presId="urn:microsoft.com/office/officeart/2008/layout/LinedList"/>
    <dgm:cxn modelId="{22F2DB6E-FE01-45B9-B9AA-E4F168CA84F4}" type="presOf" srcId="{DB646F22-56A0-48FF-985C-7CB988968F7F}" destId="{498DBFF7-4C15-4163-A009-37A377F9295A}" srcOrd="0" destOrd="0" presId="urn:microsoft.com/office/officeart/2008/layout/LinedList"/>
    <dgm:cxn modelId="{6942FA8A-19CB-4228-A183-A4F2F891A37F}" type="presOf" srcId="{B51AA3E4-D9BE-425D-9664-198B5F43567D}" destId="{28CEF754-F4CF-4338-9429-3F79B658FC67}" srcOrd="0" destOrd="0" presId="urn:microsoft.com/office/officeart/2008/layout/LinedList"/>
    <dgm:cxn modelId="{C3190FAD-E4EE-45BE-8F70-FDFE6555FB3D}" type="presOf" srcId="{B01152FE-FDA5-42F9-A177-52B32113C921}" destId="{49167D53-5B48-4793-A376-8D53DB96EEDC}" srcOrd="0" destOrd="0" presId="urn:microsoft.com/office/officeart/2008/layout/LinedList"/>
    <dgm:cxn modelId="{983D08B8-C02C-4B5E-A975-B40189F30814}" type="presOf" srcId="{2EEA00F1-29F8-4AFB-8D75-5072FB044426}" destId="{0E8DFFEC-FB19-4677-A5D5-44795FE5DEA1}" srcOrd="0" destOrd="0" presId="urn:microsoft.com/office/officeart/2008/layout/LinedList"/>
    <dgm:cxn modelId="{E7FD33D5-41C5-492B-AD3D-19AA3787AC04}" srcId="{0388C513-A06D-44B8-A5A1-48426ABD79F1}" destId="{B01152FE-FDA5-42F9-A177-52B32113C921}" srcOrd="3" destOrd="0" parTransId="{706EDB78-9FB8-440F-934A-4BBB46620C6B}" sibTransId="{74DD6EF0-C3DC-4754-BDD7-598FDA072B59}"/>
    <dgm:cxn modelId="{9010E8F5-F9B3-45B5-AB4C-2EE486FE4D05}" type="presOf" srcId="{1A5DA6E6-93E0-4D9A-B0FF-A4024335C09C}" destId="{730A4CFB-B97D-4833-ADFC-F23027457948}" srcOrd="0" destOrd="0" presId="urn:microsoft.com/office/officeart/2008/layout/LinedList"/>
    <dgm:cxn modelId="{FA87E2AB-A99A-42FC-8E98-2EC2F7ECBA79}" type="presParOf" srcId="{5D74FC42-6EFA-4A28-B864-61FD5ADF074C}" destId="{5E9BC72F-768D-432A-8446-BE84265EAC1F}" srcOrd="0" destOrd="0" presId="urn:microsoft.com/office/officeart/2008/layout/LinedList"/>
    <dgm:cxn modelId="{E7236CE8-7340-4743-9647-D3883949C95D}" type="presParOf" srcId="{5D74FC42-6EFA-4A28-B864-61FD5ADF074C}" destId="{1CECF95F-4CDE-46DC-BDD3-80371AA2C926}" srcOrd="1" destOrd="0" presId="urn:microsoft.com/office/officeart/2008/layout/LinedList"/>
    <dgm:cxn modelId="{F4E4B06E-3506-4D65-8E8C-5E8EC6CD6479}" type="presParOf" srcId="{1CECF95F-4CDE-46DC-BDD3-80371AA2C926}" destId="{0E8DFFEC-FB19-4677-A5D5-44795FE5DEA1}" srcOrd="0" destOrd="0" presId="urn:microsoft.com/office/officeart/2008/layout/LinedList"/>
    <dgm:cxn modelId="{5EAF8001-FF41-4B5A-AAEB-7F6DB5315D24}" type="presParOf" srcId="{1CECF95F-4CDE-46DC-BDD3-80371AA2C926}" destId="{B8C9A785-6289-4542-BE84-304E19E3BCEC}" srcOrd="1" destOrd="0" presId="urn:microsoft.com/office/officeart/2008/layout/LinedList"/>
    <dgm:cxn modelId="{59139240-FD70-4C37-A098-012A594D483F}" type="presParOf" srcId="{5D74FC42-6EFA-4A28-B864-61FD5ADF074C}" destId="{C8C10A9D-F971-4E0B-A1CC-4B5AEEFDDEB3}" srcOrd="2" destOrd="0" presId="urn:microsoft.com/office/officeart/2008/layout/LinedList"/>
    <dgm:cxn modelId="{A98DA6B8-62BE-46F0-803B-3B03BA444CBE}" type="presParOf" srcId="{5D74FC42-6EFA-4A28-B864-61FD5ADF074C}" destId="{DD890ED7-4204-4CA9-BA43-2F10F1F9F3DE}" srcOrd="3" destOrd="0" presId="urn:microsoft.com/office/officeart/2008/layout/LinedList"/>
    <dgm:cxn modelId="{BD20266C-8DD6-4EB9-A1D7-21506EBDF1B1}" type="presParOf" srcId="{DD890ED7-4204-4CA9-BA43-2F10F1F9F3DE}" destId="{730A4CFB-B97D-4833-ADFC-F23027457948}" srcOrd="0" destOrd="0" presId="urn:microsoft.com/office/officeart/2008/layout/LinedList"/>
    <dgm:cxn modelId="{A0CF8008-B708-417F-A2CA-727C9A03A9D6}" type="presParOf" srcId="{DD890ED7-4204-4CA9-BA43-2F10F1F9F3DE}" destId="{4DA11A93-FB23-4A52-B881-380F168E512D}" srcOrd="1" destOrd="0" presId="urn:microsoft.com/office/officeart/2008/layout/LinedList"/>
    <dgm:cxn modelId="{197E9836-2EFB-410E-A52E-69ED7C98C728}" type="presParOf" srcId="{5D74FC42-6EFA-4A28-B864-61FD5ADF074C}" destId="{7792560B-F1EE-452A-B76C-BAD4F0FCE74B}" srcOrd="4" destOrd="0" presId="urn:microsoft.com/office/officeart/2008/layout/LinedList"/>
    <dgm:cxn modelId="{E2DD3B9C-AC3B-4189-9F01-29630BEE07E5}" type="presParOf" srcId="{5D74FC42-6EFA-4A28-B864-61FD5ADF074C}" destId="{431C9171-19FB-4FBF-A493-80076214DDF2}" srcOrd="5" destOrd="0" presId="urn:microsoft.com/office/officeart/2008/layout/LinedList"/>
    <dgm:cxn modelId="{AFBBE9CA-B17F-4B2C-97FA-A8EF019FD783}" type="presParOf" srcId="{431C9171-19FB-4FBF-A493-80076214DDF2}" destId="{28CEF754-F4CF-4338-9429-3F79B658FC67}" srcOrd="0" destOrd="0" presId="urn:microsoft.com/office/officeart/2008/layout/LinedList"/>
    <dgm:cxn modelId="{6BE48AD9-D4A5-47E2-861E-7B9A48E6FD6E}" type="presParOf" srcId="{431C9171-19FB-4FBF-A493-80076214DDF2}" destId="{0C44076A-6AA5-48A8-AC6E-306BA6BA3477}" srcOrd="1" destOrd="0" presId="urn:microsoft.com/office/officeart/2008/layout/LinedList"/>
    <dgm:cxn modelId="{DDE58FAB-574F-4CAF-84F6-6F8F69BF6A9E}" type="presParOf" srcId="{5D74FC42-6EFA-4A28-B864-61FD5ADF074C}" destId="{612BF78F-0552-4BB8-9235-BE19B51DA745}" srcOrd="6" destOrd="0" presId="urn:microsoft.com/office/officeart/2008/layout/LinedList"/>
    <dgm:cxn modelId="{A55068B5-92E2-4B1B-B04F-2F6F5B5E786E}" type="presParOf" srcId="{5D74FC42-6EFA-4A28-B864-61FD5ADF074C}" destId="{9CC6F317-976A-49E8-8E52-CD3BCB48CC83}" srcOrd="7" destOrd="0" presId="urn:microsoft.com/office/officeart/2008/layout/LinedList"/>
    <dgm:cxn modelId="{59E7A526-997A-475B-98A9-E09625ED0B71}" type="presParOf" srcId="{9CC6F317-976A-49E8-8E52-CD3BCB48CC83}" destId="{49167D53-5B48-4793-A376-8D53DB96EEDC}" srcOrd="0" destOrd="0" presId="urn:microsoft.com/office/officeart/2008/layout/LinedList"/>
    <dgm:cxn modelId="{A66AE75C-4D72-40C8-A844-CB5BCF0AA115}" type="presParOf" srcId="{9CC6F317-976A-49E8-8E52-CD3BCB48CC83}" destId="{2978570D-42D9-4354-A155-03C11438B144}" srcOrd="1" destOrd="0" presId="urn:microsoft.com/office/officeart/2008/layout/LinedList"/>
    <dgm:cxn modelId="{CB93A35B-48F9-46DF-8D9C-40D61CF13301}" type="presParOf" srcId="{5D74FC42-6EFA-4A28-B864-61FD5ADF074C}" destId="{F585CF01-81E4-4491-9C55-56699E874CC2}" srcOrd="8" destOrd="0" presId="urn:microsoft.com/office/officeart/2008/layout/LinedList"/>
    <dgm:cxn modelId="{FA4A23A3-E7B4-4D8D-B3E0-19072F3354D7}" type="presParOf" srcId="{5D74FC42-6EFA-4A28-B864-61FD5ADF074C}" destId="{B1341538-2523-42EA-9AAD-89CF86ECBC0C}" srcOrd="9" destOrd="0" presId="urn:microsoft.com/office/officeart/2008/layout/LinedList"/>
    <dgm:cxn modelId="{BF214B6C-DD62-40DD-BDFD-E613F23CED81}" type="presParOf" srcId="{B1341538-2523-42EA-9AAD-89CF86ECBC0C}" destId="{13AB7D11-96A7-4BA1-AAEB-03D182FD1CE9}" srcOrd="0" destOrd="0" presId="urn:microsoft.com/office/officeart/2008/layout/LinedList"/>
    <dgm:cxn modelId="{555A6C5D-866F-45B4-81CC-1B4B1040DFF6}" type="presParOf" srcId="{B1341538-2523-42EA-9AAD-89CF86ECBC0C}" destId="{FBED5822-B2D8-4C82-957B-377D5A8D9EEA}" srcOrd="1" destOrd="0" presId="urn:microsoft.com/office/officeart/2008/layout/LinedList"/>
    <dgm:cxn modelId="{B99BF62B-4041-4A06-8B2E-CF24571D25E0}" type="presParOf" srcId="{5D74FC42-6EFA-4A28-B864-61FD5ADF074C}" destId="{DE76C8F0-F5B7-442F-B4AF-80CA0FF7657D}" srcOrd="10" destOrd="0" presId="urn:microsoft.com/office/officeart/2008/layout/LinedList"/>
    <dgm:cxn modelId="{1F8E561E-C1EE-4A32-A100-48AD6A30CD3B}" type="presParOf" srcId="{5D74FC42-6EFA-4A28-B864-61FD5ADF074C}" destId="{2AB0179D-6727-4159-BFA2-17819588610A}" srcOrd="11" destOrd="0" presId="urn:microsoft.com/office/officeart/2008/layout/LinedList"/>
    <dgm:cxn modelId="{A4F1EAA7-7E87-482C-8472-E60726D32E63}" type="presParOf" srcId="{2AB0179D-6727-4159-BFA2-17819588610A}" destId="{498DBFF7-4C15-4163-A009-37A377F9295A}" srcOrd="0" destOrd="0" presId="urn:microsoft.com/office/officeart/2008/layout/LinedList"/>
    <dgm:cxn modelId="{73A01B93-21F4-400B-A60E-99F43DA6CAC1}" type="presParOf" srcId="{2AB0179D-6727-4159-BFA2-17819588610A}" destId="{CB837ACC-AD20-4144-9EAA-AC4191CE41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E5BB2-57F8-423F-861D-18A1524A12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9403B-A48A-47C4-8451-9E4F37E2FD78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We have an expanding team of dedicated care coordinators who want to help children with medical complexity and their families thrive</a:t>
          </a:r>
        </a:p>
      </dgm:t>
    </dgm:pt>
    <dgm:pt modelId="{2954D379-4625-4CD7-B84A-93C740DB16C1}" type="parTrans" cxnId="{2267B2F7-8865-49D0-862B-7E185B0A94F7}">
      <dgm:prSet/>
      <dgm:spPr/>
      <dgm:t>
        <a:bodyPr/>
        <a:lstStyle/>
        <a:p>
          <a:endParaRPr lang="en-US"/>
        </a:p>
      </dgm:t>
    </dgm:pt>
    <dgm:pt modelId="{3B8CC2C1-B929-42D7-B9FC-B33DDC8C5DAB}" type="sibTrans" cxnId="{2267B2F7-8865-49D0-862B-7E185B0A94F7}">
      <dgm:prSet/>
      <dgm:spPr/>
      <dgm:t>
        <a:bodyPr/>
        <a:lstStyle/>
        <a:p>
          <a:endParaRPr lang="en-US"/>
        </a:p>
      </dgm:t>
    </dgm:pt>
    <dgm:pt modelId="{BBA3DF91-048E-4362-8F32-9FD2B7F42137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Our goal is to ensure seamless delivery of care for the child across the various systems (PCP, specialists, hospital, DME providers)</a:t>
          </a:r>
        </a:p>
      </dgm:t>
    </dgm:pt>
    <dgm:pt modelId="{DF1651D8-5119-4474-B9B5-57B81B0E0DFA}" type="parTrans" cxnId="{362C6530-9568-4BE6-9BFA-5FB2461C3FD2}">
      <dgm:prSet/>
      <dgm:spPr/>
      <dgm:t>
        <a:bodyPr/>
        <a:lstStyle/>
        <a:p>
          <a:endParaRPr lang="en-US"/>
        </a:p>
      </dgm:t>
    </dgm:pt>
    <dgm:pt modelId="{BEFD92A8-F680-42E9-8942-3B9E5EAA9017}" type="sibTrans" cxnId="{362C6530-9568-4BE6-9BFA-5FB2461C3FD2}">
      <dgm:prSet/>
      <dgm:spPr/>
      <dgm:t>
        <a:bodyPr/>
        <a:lstStyle/>
        <a:p>
          <a:endParaRPr lang="en-US"/>
        </a:p>
      </dgm:t>
    </dgm:pt>
    <dgm:pt modelId="{962994AB-CD43-4058-AD66-0AEB4F91C7ED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We seek to work collaboratively with families through effective care-planning and shared decision making</a:t>
          </a:r>
        </a:p>
      </dgm:t>
    </dgm:pt>
    <dgm:pt modelId="{5B53CB78-BD11-4B1C-B1D8-0ED8C4B45CF4}" type="parTrans" cxnId="{B835F4EF-9392-40AF-9333-C60A15E78E27}">
      <dgm:prSet/>
      <dgm:spPr/>
      <dgm:t>
        <a:bodyPr/>
        <a:lstStyle/>
        <a:p>
          <a:endParaRPr lang="en-US"/>
        </a:p>
      </dgm:t>
    </dgm:pt>
    <dgm:pt modelId="{DA37378E-D9EF-46B6-9839-31406161678D}" type="sibTrans" cxnId="{B835F4EF-9392-40AF-9333-C60A15E78E27}">
      <dgm:prSet/>
      <dgm:spPr/>
      <dgm:t>
        <a:bodyPr/>
        <a:lstStyle/>
        <a:p>
          <a:endParaRPr lang="en-US"/>
        </a:p>
      </dgm:t>
    </dgm:pt>
    <dgm:pt modelId="{FB08FFC5-8B41-40BC-B3E6-CF833754B05C}" type="pres">
      <dgm:prSet presAssocID="{530E5BB2-57F8-423F-861D-18A1524A1294}" presName="vert0" presStyleCnt="0">
        <dgm:presLayoutVars>
          <dgm:dir/>
          <dgm:animOne val="branch"/>
          <dgm:animLvl val="lvl"/>
        </dgm:presLayoutVars>
      </dgm:prSet>
      <dgm:spPr/>
    </dgm:pt>
    <dgm:pt modelId="{495CA835-0682-4507-B918-8324D0A50DC6}" type="pres">
      <dgm:prSet presAssocID="{B829403B-A48A-47C4-8451-9E4F37E2FD78}" presName="thickLine" presStyleLbl="alignNode1" presStyleIdx="0" presStyleCnt="3"/>
      <dgm:spPr/>
    </dgm:pt>
    <dgm:pt modelId="{1C9B466F-0422-4686-A124-D0A521D644B4}" type="pres">
      <dgm:prSet presAssocID="{B829403B-A48A-47C4-8451-9E4F37E2FD78}" presName="horz1" presStyleCnt="0"/>
      <dgm:spPr/>
    </dgm:pt>
    <dgm:pt modelId="{86D508DD-B795-41FC-ACFE-D62C8E06F8AE}" type="pres">
      <dgm:prSet presAssocID="{B829403B-A48A-47C4-8451-9E4F37E2FD78}" presName="tx1" presStyleLbl="revTx" presStyleIdx="0" presStyleCnt="3"/>
      <dgm:spPr/>
    </dgm:pt>
    <dgm:pt modelId="{EEF19969-3F26-4AEB-AE98-4D5F6E9A45C9}" type="pres">
      <dgm:prSet presAssocID="{B829403B-A48A-47C4-8451-9E4F37E2FD78}" presName="vert1" presStyleCnt="0"/>
      <dgm:spPr/>
    </dgm:pt>
    <dgm:pt modelId="{DA0582E4-5D32-4D66-AE9F-0F444DB35A98}" type="pres">
      <dgm:prSet presAssocID="{BBA3DF91-048E-4362-8F32-9FD2B7F42137}" presName="thickLine" presStyleLbl="alignNode1" presStyleIdx="1" presStyleCnt="3"/>
      <dgm:spPr/>
    </dgm:pt>
    <dgm:pt modelId="{6102C9C7-DE09-4B3E-BD10-E855C47E33B1}" type="pres">
      <dgm:prSet presAssocID="{BBA3DF91-048E-4362-8F32-9FD2B7F42137}" presName="horz1" presStyleCnt="0"/>
      <dgm:spPr/>
    </dgm:pt>
    <dgm:pt modelId="{4FD40ADB-E693-42B2-A1CB-EDCAB27F9015}" type="pres">
      <dgm:prSet presAssocID="{BBA3DF91-048E-4362-8F32-9FD2B7F42137}" presName="tx1" presStyleLbl="revTx" presStyleIdx="1" presStyleCnt="3"/>
      <dgm:spPr/>
    </dgm:pt>
    <dgm:pt modelId="{B69F3D72-31E0-4B64-9C21-01E2AB99B8D5}" type="pres">
      <dgm:prSet presAssocID="{BBA3DF91-048E-4362-8F32-9FD2B7F42137}" presName="vert1" presStyleCnt="0"/>
      <dgm:spPr/>
    </dgm:pt>
    <dgm:pt modelId="{DAD8E119-8C70-41FE-BD22-4ED186C7F518}" type="pres">
      <dgm:prSet presAssocID="{962994AB-CD43-4058-AD66-0AEB4F91C7ED}" presName="thickLine" presStyleLbl="alignNode1" presStyleIdx="2" presStyleCnt="3"/>
      <dgm:spPr/>
    </dgm:pt>
    <dgm:pt modelId="{1561CC6B-FCB6-4437-A81C-B50D9437BFF5}" type="pres">
      <dgm:prSet presAssocID="{962994AB-CD43-4058-AD66-0AEB4F91C7ED}" presName="horz1" presStyleCnt="0"/>
      <dgm:spPr/>
    </dgm:pt>
    <dgm:pt modelId="{6F4C6B7F-126A-423F-A0C6-A5C3D03D3F69}" type="pres">
      <dgm:prSet presAssocID="{962994AB-CD43-4058-AD66-0AEB4F91C7ED}" presName="tx1" presStyleLbl="revTx" presStyleIdx="2" presStyleCnt="3"/>
      <dgm:spPr/>
    </dgm:pt>
    <dgm:pt modelId="{B97D3A21-E79C-4DC3-9CCE-7572C5618B29}" type="pres">
      <dgm:prSet presAssocID="{962994AB-CD43-4058-AD66-0AEB4F91C7ED}" presName="vert1" presStyleCnt="0"/>
      <dgm:spPr/>
    </dgm:pt>
  </dgm:ptLst>
  <dgm:cxnLst>
    <dgm:cxn modelId="{AC50BB20-6AC2-4911-9E0C-046DF13C5E2A}" type="presOf" srcId="{B829403B-A48A-47C4-8451-9E4F37E2FD78}" destId="{86D508DD-B795-41FC-ACFE-D62C8E06F8AE}" srcOrd="0" destOrd="0" presId="urn:microsoft.com/office/officeart/2008/layout/LinedList"/>
    <dgm:cxn modelId="{DA07AD2C-57E5-4B33-B251-7176E2A49E46}" type="presOf" srcId="{530E5BB2-57F8-423F-861D-18A1524A1294}" destId="{FB08FFC5-8B41-40BC-B3E6-CF833754B05C}" srcOrd="0" destOrd="0" presId="urn:microsoft.com/office/officeart/2008/layout/LinedList"/>
    <dgm:cxn modelId="{362C6530-9568-4BE6-9BFA-5FB2461C3FD2}" srcId="{530E5BB2-57F8-423F-861D-18A1524A1294}" destId="{BBA3DF91-048E-4362-8F32-9FD2B7F42137}" srcOrd="1" destOrd="0" parTransId="{DF1651D8-5119-4474-B9B5-57B81B0E0DFA}" sibTransId="{BEFD92A8-F680-42E9-8942-3B9E5EAA9017}"/>
    <dgm:cxn modelId="{E95B8975-4DEC-4947-A599-4B1E51D14E25}" type="presOf" srcId="{BBA3DF91-048E-4362-8F32-9FD2B7F42137}" destId="{4FD40ADB-E693-42B2-A1CB-EDCAB27F9015}" srcOrd="0" destOrd="0" presId="urn:microsoft.com/office/officeart/2008/layout/LinedList"/>
    <dgm:cxn modelId="{B835F4EF-9392-40AF-9333-C60A15E78E27}" srcId="{530E5BB2-57F8-423F-861D-18A1524A1294}" destId="{962994AB-CD43-4058-AD66-0AEB4F91C7ED}" srcOrd="2" destOrd="0" parTransId="{5B53CB78-BD11-4B1C-B1D8-0ED8C4B45CF4}" sibTransId="{DA37378E-D9EF-46B6-9839-31406161678D}"/>
    <dgm:cxn modelId="{2267B2F7-8865-49D0-862B-7E185B0A94F7}" srcId="{530E5BB2-57F8-423F-861D-18A1524A1294}" destId="{B829403B-A48A-47C4-8451-9E4F37E2FD78}" srcOrd="0" destOrd="0" parTransId="{2954D379-4625-4CD7-B84A-93C740DB16C1}" sibTransId="{3B8CC2C1-B929-42D7-B9FC-B33DDC8C5DAB}"/>
    <dgm:cxn modelId="{22598DF8-17AE-4F5F-AA08-29A449067A70}" type="presOf" srcId="{962994AB-CD43-4058-AD66-0AEB4F91C7ED}" destId="{6F4C6B7F-126A-423F-A0C6-A5C3D03D3F69}" srcOrd="0" destOrd="0" presId="urn:microsoft.com/office/officeart/2008/layout/LinedList"/>
    <dgm:cxn modelId="{C8F5FA69-3265-42DA-8D5F-AB68AFDAEE9E}" type="presParOf" srcId="{FB08FFC5-8B41-40BC-B3E6-CF833754B05C}" destId="{495CA835-0682-4507-B918-8324D0A50DC6}" srcOrd="0" destOrd="0" presId="urn:microsoft.com/office/officeart/2008/layout/LinedList"/>
    <dgm:cxn modelId="{04E29294-B14A-4CBD-8455-C612E6457A7C}" type="presParOf" srcId="{FB08FFC5-8B41-40BC-B3E6-CF833754B05C}" destId="{1C9B466F-0422-4686-A124-D0A521D644B4}" srcOrd="1" destOrd="0" presId="urn:microsoft.com/office/officeart/2008/layout/LinedList"/>
    <dgm:cxn modelId="{C58B79B6-82FA-4B32-9159-87ADA9EDC074}" type="presParOf" srcId="{1C9B466F-0422-4686-A124-D0A521D644B4}" destId="{86D508DD-B795-41FC-ACFE-D62C8E06F8AE}" srcOrd="0" destOrd="0" presId="urn:microsoft.com/office/officeart/2008/layout/LinedList"/>
    <dgm:cxn modelId="{95379147-3F8A-4CD2-9A92-A82D6A9E25C9}" type="presParOf" srcId="{1C9B466F-0422-4686-A124-D0A521D644B4}" destId="{EEF19969-3F26-4AEB-AE98-4D5F6E9A45C9}" srcOrd="1" destOrd="0" presId="urn:microsoft.com/office/officeart/2008/layout/LinedList"/>
    <dgm:cxn modelId="{9181220B-24F4-43B8-96B5-703F8C992D75}" type="presParOf" srcId="{FB08FFC5-8B41-40BC-B3E6-CF833754B05C}" destId="{DA0582E4-5D32-4D66-AE9F-0F444DB35A98}" srcOrd="2" destOrd="0" presId="urn:microsoft.com/office/officeart/2008/layout/LinedList"/>
    <dgm:cxn modelId="{A4B43F79-9BA3-4CC9-87BB-99BB3DA06EFD}" type="presParOf" srcId="{FB08FFC5-8B41-40BC-B3E6-CF833754B05C}" destId="{6102C9C7-DE09-4B3E-BD10-E855C47E33B1}" srcOrd="3" destOrd="0" presId="urn:microsoft.com/office/officeart/2008/layout/LinedList"/>
    <dgm:cxn modelId="{EF495B64-158D-47A1-BCB0-44FEF28CB314}" type="presParOf" srcId="{6102C9C7-DE09-4B3E-BD10-E855C47E33B1}" destId="{4FD40ADB-E693-42B2-A1CB-EDCAB27F9015}" srcOrd="0" destOrd="0" presId="urn:microsoft.com/office/officeart/2008/layout/LinedList"/>
    <dgm:cxn modelId="{6C827D09-574E-4ABB-820D-790E08D0F082}" type="presParOf" srcId="{6102C9C7-DE09-4B3E-BD10-E855C47E33B1}" destId="{B69F3D72-31E0-4B64-9C21-01E2AB99B8D5}" srcOrd="1" destOrd="0" presId="urn:microsoft.com/office/officeart/2008/layout/LinedList"/>
    <dgm:cxn modelId="{1D746BA5-1E5D-4266-8A19-ED5F3960FAAF}" type="presParOf" srcId="{FB08FFC5-8B41-40BC-B3E6-CF833754B05C}" destId="{DAD8E119-8C70-41FE-BD22-4ED186C7F518}" srcOrd="4" destOrd="0" presId="urn:microsoft.com/office/officeart/2008/layout/LinedList"/>
    <dgm:cxn modelId="{2C83D49E-8A94-45C8-AD54-0286B29463E3}" type="presParOf" srcId="{FB08FFC5-8B41-40BC-B3E6-CF833754B05C}" destId="{1561CC6B-FCB6-4437-A81C-B50D9437BFF5}" srcOrd="5" destOrd="0" presId="urn:microsoft.com/office/officeart/2008/layout/LinedList"/>
    <dgm:cxn modelId="{B17B4645-1ACD-4606-A44A-FB04E6616D45}" type="presParOf" srcId="{1561CC6B-FCB6-4437-A81C-B50D9437BFF5}" destId="{6F4C6B7F-126A-423F-A0C6-A5C3D03D3F69}" srcOrd="0" destOrd="0" presId="urn:microsoft.com/office/officeart/2008/layout/LinedList"/>
    <dgm:cxn modelId="{A3EEF3F7-145A-4A8D-A253-BD26A32B1AB9}" type="presParOf" srcId="{1561CC6B-FCB6-4437-A81C-B50D9437BFF5}" destId="{B97D3A21-E79C-4DC3-9CCE-7572C5618B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CCA41-FA70-415C-8604-AF3065A5C7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B0ED4-C5DD-449C-BFB3-195757EB1083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Caring for a child with complex care needs can be incredibly demanding</a:t>
          </a:r>
        </a:p>
      </dgm:t>
    </dgm:pt>
    <dgm:pt modelId="{38CD2E01-D38F-40CA-A66A-26D269B968D4}" type="parTrans" cxnId="{27319A64-7DE2-4D76-B7DF-3A3C20417790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C396DDD5-69D9-4DB1-963F-E9F35D7940BD}" type="sibTrans" cxnId="{27319A64-7DE2-4D76-B7DF-3A3C20417790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B7618A0F-0975-4BD3-9C09-05F48B5F24A3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Respite care is a vital component of family-centered care</a:t>
          </a:r>
        </a:p>
      </dgm:t>
    </dgm:pt>
    <dgm:pt modelId="{51F3704C-4CF0-4F95-A398-E14389D767C4}" type="parTrans" cxnId="{EBC7C231-5CA6-4081-BDAC-2F666C4916CF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F1705DC7-BEB2-49B6-AD74-F78DBCFFA86B}" type="sibTrans" cxnId="{EBC7C231-5CA6-4081-BDAC-2F666C4916CF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B8B97E8F-4AE4-48F2-8F96-32ACBAB1C929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DFH is continuing to expand our network of respite providers</a:t>
          </a:r>
        </a:p>
      </dgm:t>
    </dgm:pt>
    <dgm:pt modelId="{68C9A3A5-72D0-4CB0-B13E-282C2476151C}" type="parTrans" cxnId="{FBFCBDE8-4267-42B1-AD44-4B4A5F1274A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999B968D-C869-4984-956F-C4CDAA88E31D}" type="sibTrans" cxnId="{FBFCBDE8-4267-42B1-AD44-4B4A5F1274A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04252D99-2EAA-45E4-AB17-B354D6CB7CBF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DFH provides 48 hours of additional respite hours (after state benefit exhausted)</a:t>
          </a:r>
        </a:p>
      </dgm:t>
    </dgm:pt>
    <dgm:pt modelId="{0C848CEB-B2A1-475F-BC77-A1F4FBE61A0D}" type="parTrans" cxnId="{2AE5C983-A6FB-4F06-84BC-5768841F11B6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1CB031D4-89A3-4E68-BCCF-87AFA8F09E53}" type="sibTrans" cxnId="{2AE5C983-A6FB-4F06-84BC-5768841F11B6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E71BF8A4-C336-4B33-939C-8A82CE135B44}" type="pres">
      <dgm:prSet presAssocID="{CA7CCA41-FA70-415C-8604-AF3065A5C7D7}" presName="vert0" presStyleCnt="0">
        <dgm:presLayoutVars>
          <dgm:dir/>
          <dgm:animOne val="branch"/>
          <dgm:animLvl val="lvl"/>
        </dgm:presLayoutVars>
      </dgm:prSet>
      <dgm:spPr/>
    </dgm:pt>
    <dgm:pt modelId="{DD838B46-D35C-40D8-BF9D-D9C0083DF96D}" type="pres">
      <dgm:prSet presAssocID="{8F7B0ED4-C5DD-449C-BFB3-195757EB1083}" presName="thickLine" presStyleLbl="alignNode1" presStyleIdx="0" presStyleCnt="4"/>
      <dgm:spPr/>
    </dgm:pt>
    <dgm:pt modelId="{2ACCAA29-096F-46B7-89C5-69987E17FAF3}" type="pres">
      <dgm:prSet presAssocID="{8F7B0ED4-C5DD-449C-BFB3-195757EB1083}" presName="horz1" presStyleCnt="0"/>
      <dgm:spPr/>
    </dgm:pt>
    <dgm:pt modelId="{80B9C76C-5F04-447E-B623-58FB217CC87B}" type="pres">
      <dgm:prSet presAssocID="{8F7B0ED4-C5DD-449C-BFB3-195757EB1083}" presName="tx1" presStyleLbl="revTx" presStyleIdx="0" presStyleCnt="4"/>
      <dgm:spPr/>
    </dgm:pt>
    <dgm:pt modelId="{B8D00129-21CE-4FD3-802A-FF669DABC7BD}" type="pres">
      <dgm:prSet presAssocID="{8F7B0ED4-C5DD-449C-BFB3-195757EB1083}" presName="vert1" presStyleCnt="0"/>
      <dgm:spPr/>
    </dgm:pt>
    <dgm:pt modelId="{8BE8267A-3261-43A6-BB41-B08A51B735EE}" type="pres">
      <dgm:prSet presAssocID="{B7618A0F-0975-4BD3-9C09-05F48B5F24A3}" presName="thickLine" presStyleLbl="alignNode1" presStyleIdx="1" presStyleCnt="4"/>
      <dgm:spPr/>
    </dgm:pt>
    <dgm:pt modelId="{1FE78627-290B-42BF-9DE0-7ED8A15B13FF}" type="pres">
      <dgm:prSet presAssocID="{B7618A0F-0975-4BD3-9C09-05F48B5F24A3}" presName="horz1" presStyleCnt="0"/>
      <dgm:spPr/>
    </dgm:pt>
    <dgm:pt modelId="{0D1EBFCC-3256-4BA8-9A32-DDDB305E115E}" type="pres">
      <dgm:prSet presAssocID="{B7618A0F-0975-4BD3-9C09-05F48B5F24A3}" presName="tx1" presStyleLbl="revTx" presStyleIdx="1" presStyleCnt="4"/>
      <dgm:spPr/>
    </dgm:pt>
    <dgm:pt modelId="{A6310D46-E876-4A47-9834-3DD866BA48D1}" type="pres">
      <dgm:prSet presAssocID="{B7618A0F-0975-4BD3-9C09-05F48B5F24A3}" presName="vert1" presStyleCnt="0"/>
      <dgm:spPr/>
    </dgm:pt>
    <dgm:pt modelId="{61EECCE9-5EB5-49DD-98C6-1D25ECA30CEC}" type="pres">
      <dgm:prSet presAssocID="{B8B97E8F-4AE4-48F2-8F96-32ACBAB1C929}" presName="thickLine" presStyleLbl="alignNode1" presStyleIdx="2" presStyleCnt="4"/>
      <dgm:spPr/>
    </dgm:pt>
    <dgm:pt modelId="{8CC80730-2CAE-4231-BD52-FE1535DC40E3}" type="pres">
      <dgm:prSet presAssocID="{B8B97E8F-4AE4-48F2-8F96-32ACBAB1C929}" presName="horz1" presStyleCnt="0"/>
      <dgm:spPr/>
    </dgm:pt>
    <dgm:pt modelId="{29E27CBF-BA98-41C2-ACD8-FC1780D8795E}" type="pres">
      <dgm:prSet presAssocID="{B8B97E8F-4AE4-48F2-8F96-32ACBAB1C929}" presName="tx1" presStyleLbl="revTx" presStyleIdx="2" presStyleCnt="4"/>
      <dgm:spPr/>
    </dgm:pt>
    <dgm:pt modelId="{5A0EF3F7-7856-48CF-B8EC-332904EE17B4}" type="pres">
      <dgm:prSet presAssocID="{B8B97E8F-4AE4-48F2-8F96-32ACBAB1C929}" presName="vert1" presStyleCnt="0"/>
      <dgm:spPr/>
    </dgm:pt>
    <dgm:pt modelId="{080B7EBB-4C1C-4654-9930-5BC8B9FFE110}" type="pres">
      <dgm:prSet presAssocID="{04252D99-2EAA-45E4-AB17-B354D6CB7CBF}" presName="thickLine" presStyleLbl="alignNode1" presStyleIdx="3" presStyleCnt="4"/>
      <dgm:spPr/>
    </dgm:pt>
    <dgm:pt modelId="{B87550BD-26B1-4612-A0C4-FD9763141B7E}" type="pres">
      <dgm:prSet presAssocID="{04252D99-2EAA-45E4-AB17-B354D6CB7CBF}" presName="horz1" presStyleCnt="0"/>
      <dgm:spPr/>
    </dgm:pt>
    <dgm:pt modelId="{66D98755-0C00-4586-A652-9DFDEC49D3E1}" type="pres">
      <dgm:prSet presAssocID="{04252D99-2EAA-45E4-AB17-B354D6CB7CBF}" presName="tx1" presStyleLbl="revTx" presStyleIdx="3" presStyleCnt="4"/>
      <dgm:spPr/>
    </dgm:pt>
    <dgm:pt modelId="{2BD41A2F-34D7-4DB2-B4A8-FF0D3813F51B}" type="pres">
      <dgm:prSet presAssocID="{04252D99-2EAA-45E4-AB17-B354D6CB7CBF}" presName="vert1" presStyleCnt="0"/>
      <dgm:spPr/>
    </dgm:pt>
  </dgm:ptLst>
  <dgm:cxnLst>
    <dgm:cxn modelId="{05520128-03CA-47F0-84AC-9476AD823542}" type="presOf" srcId="{8F7B0ED4-C5DD-449C-BFB3-195757EB1083}" destId="{80B9C76C-5F04-447E-B623-58FB217CC87B}" srcOrd="0" destOrd="0" presId="urn:microsoft.com/office/officeart/2008/layout/LinedList"/>
    <dgm:cxn modelId="{EBC7C231-5CA6-4081-BDAC-2F666C4916CF}" srcId="{CA7CCA41-FA70-415C-8604-AF3065A5C7D7}" destId="{B7618A0F-0975-4BD3-9C09-05F48B5F24A3}" srcOrd="1" destOrd="0" parTransId="{51F3704C-4CF0-4F95-A398-E14389D767C4}" sibTransId="{F1705DC7-BEB2-49B6-AD74-F78DBCFFA86B}"/>
    <dgm:cxn modelId="{27319A64-7DE2-4D76-B7DF-3A3C20417790}" srcId="{CA7CCA41-FA70-415C-8604-AF3065A5C7D7}" destId="{8F7B0ED4-C5DD-449C-BFB3-195757EB1083}" srcOrd="0" destOrd="0" parTransId="{38CD2E01-D38F-40CA-A66A-26D269B968D4}" sibTransId="{C396DDD5-69D9-4DB1-963F-E9F35D7940BD}"/>
    <dgm:cxn modelId="{5AB8957B-38FF-4728-8E33-97FA0CAE472E}" type="presOf" srcId="{B7618A0F-0975-4BD3-9C09-05F48B5F24A3}" destId="{0D1EBFCC-3256-4BA8-9A32-DDDB305E115E}" srcOrd="0" destOrd="0" presId="urn:microsoft.com/office/officeart/2008/layout/LinedList"/>
    <dgm:cxn modelId="{E9A44F82-CB16-4420-91CB-436045845FF1}" type="presOf" srcId="{B8B97E8F-4AE4-48F2-8F96-32ACBAB1C929}" destId="{29E27CBF-BA98-41C2-ACD8-FC1780D8795E}" srcOrd="0" destOrd="0" presId="urn:microsoft.com/office/officeart/2008/layout/LinedList"/>
    <dgm:cxn modelId="{2AE5C983-A6FB-4F06-84BC-5768841F11B6}" srcId="{CA7CCA41-FA70-415C-8604-AF3065A5C7D7}" destId="{04252D99-2EAA-45E4-AB17-B354D6CB7CBF}" srcOrd="3" destOrd="0" parTransId="{0C848CEB-B2A1-475F-BC77-A1F4FBE61A0D}" sibTransId="{1CB031D4-89A3-4E68-BCCF-87AFA8F09E53}"/>
    <dgm:cxn modelId="{1C59A1AF-7F5A-4FD9-8946-E3F039412E24}" type="presOf" srcId="{CA7CCA41-FA70-415C-8604-AF3065A5C7D7}" destId="{E71BF8A4-C336-4B33-939C-8A82CE135B44}" srcOrd="0" destOrd="0" presId="urn:microsoft.com/office/officeart/2008/layout/LinedList"/>
    <dgm:cxn modelId="{642FE9C9-E93E-4687-B934-1B34FBD10A71}" type="presOf" srcId="{04252D99-2EAA-45E4-AB17-B354D6CB7CBF}" destId="{66D98755-0C00-4586-A652-9DFDEC49D3E1}" srcOrd="0" destOrd="0" presId="urn:microsoft.com/office/officeart/2008/layout/LinedList"/>
    <dgm:cxn modelId="{FBFCBDE8-4267-42B1-AD44-4B4A5F1274A4}" srcId="{CA7CCA41-FA70-415C-8604-AF3065A5C7D7}" destId="{B8B97E8F-4AE4-48F2-8F96-32ACBAB1C929}" srcOrd="2" destOrd="0" parTransId="{68C9A3A5-72D0-4CB0-B13E-282C2476151C}" sibTransId="{999B968D-C869-4984-956F-C4CDAA88E31D}"/>
    <dgm:cxn modelId="{FD72E5DB-774D-459D-8B2D-4FD934AE40FD}" type="presParOf" srcId="{E71BF8A4-C336-4B33-939C-8A82CE135B44}" destId="{DD838B46-D35C-40D8-BF9D-D9C0083DF96D}" srcOrd="0" destOrd="0" presId="urn:microsoft.com/office/officeart/2008/layout/LinedList"/>
    <dgm:cxn modelId="{66D0EABB-2F53-40D6-A059-1CC5857B3B32}" type="presParOf" srcId="{E71BF8A4-C336-4B33-939C-8A82CE135B44}" destId="{2ACCAA29-096F-46B7-89C5-69987E17FAF3}" srcOrd="1" destOrd="0" presId="urn:microsoft.com/office/officeart/2008/layout/LinedList"/>
    <dgm:cxn modelId="{DBA28643-C92E-4908-99DE-6BC5C03D6826}" type="presParOf" srcId="{2ACCAA29-096F-46B7-89C5-69987E17FAF3}" destId="{80B9C76C-5F04-447E-B623-58FB217CC87B}" srcOrd="0" destOrd="0" presId="urn:microsoft.com/office/officeart/2008/layout/LinedList"/>
    <dgm:cxn modelId="{EF034DFD-9AFC-4B7D-8922-5A616B1458F0}" type="presParOf" srcId="{2ACCAA29-096F-46B7-89C5-69987E17FAF3}" destId="{B8D00129-21CE-4FD3-802A-FF669DABC7BD}" srcOrd="1" destOrd="0" presId="urn:microsoft.com/office/officeart/2008/layout/LinedList"/>
    <dgm:cxn modelId="{BB6D9E77-F04D-4D7D-ABD9-058A6F87FEC3}" type="presParOf" srcId="{E71BF8A4-C336-4B33-939C-8A82CE135B44}" destId="{8BE8267A-3261-43A6-BB41-B08A51B735EE}" srcOrd="2" destOrd="0" presId="urn:microsoft.com/office/officeart/2008/layout/LinedList"/>
    <dgm:cxn modelId="{CAE17E73-459B-418B-9127-790ACD54A288}" type="presParOf" srcId="{E71BF8A4-C336-4B33-939C-8A82CE135B44}" destId="{1FE78627-290B-42BF-9DE0-7ED8A15B13FF}" srcOrd="3" destOrd="0" presId="urn:microsoft.com/office/officeart/2008/layout/LinedList"/>
    <dgm:cxn modelId="{EF5E4628-A565-4913-A534-FC31C01E4D29}" type="presParOf" srcId="{1FE78627-290B-42BF-9DE0-7ED8A15B13FF}" destId="{0D1EBFCC-3256-4BA8-9A32-DDDB305E115E}" srcOrd="0" destOrd="0" presId="urn:microsoft.com/office/officeart/2008/layout/LinedList"/>
    <dgm:cxn modelId="{249C2416-27D1-4EFC-BFDD-6C32FF916EC0}" type="presParOf" srcId="{1FE78627-290B-42BF-9DE0-7ED8A15B13FF}" destId="{A6310D46-E876-4A47-9834-3DD866BA48D1}" srcOrd="1" destOrd="0" presId="urn:microsoft.com/office/officeart/2008/layout/LinedList"/>
    <dgm:cxn modelId="{C9C783D4-4E8B-406C-85BB-9794651CEC63}" type="presParOf" srcId="{E71BF8A4-C336-4B33-939C-8A82CE135B44}" destId="{61EECCE9-5EB5-49DD-98C6-1D25ECA30CEC}" srcOrd="4" destOrd="0" presId="urn:microsoft.com/office/officeart/2008/layout/LinedList"/>
    <dgm:cxn modelId="{48ECA9A9-372A-4723-AA0F-9FCDDBAF18CA}" type="presParOf" srcId="{E71BF8A4-C336-4B33-939C-8A82CE135B44}" destId="{8CC80730-2CAE-4231-BD52-FE1535DC40E3}" srcOrd="5" destOrd="0" presId="urn:microsoft.com/office/officeart/2008/layout/LinedList"/>
    <dgm:cxn modelId="{AE8FB749-4AC7-462C-977D-45737F5DC862}" type="presParOf" srcId="{8CC80730-2CAE-4231-BD52-FE1535DC40E3}" destId="{29E27CBF-BA98-41C2-ACD8-FC1780D8795E}" srcOrd="0" destOrd="0" presId="urn:microsoft.com/office/officeart/2008/layout/LinedList"/>
    <dgm:cxn modelId="{C58A300C-A2B9-4C93-8973-B5B9736EB62C}" type="presParOf" srcId="{8CC80730-2CAE-4231-BD52-FE1535DC40E3}" destId="{5A0EF3F7-7856-48CF-B8EC-332904EE17B4}" srcOrd="1" destOrd="0" presId="urn:microsoft.com/office/officeart/2008/layout/LinedList"/>
    <dgm:cxn modelId="{8F886C6D-8D94-467F-806D-CEF54B0AB851}" type="presParOf" srcId="{E71BF8A4-C336-4B33-939C-8A82CE135B44}" destId="{080B7EBB-4C1C-4654-9930-5BC8B9FFE110}" srcOrd="6" destOrd="0" presId="urn:microsoft.com/office/officeart/2008/layout/LinedList"/>
    <dgm:cxn modelId="{BC0C05B8-56D7-4B2E-B056-0E527A3396D3}" type="presParOf" srcId="{E71BF8A4-C336-4B33-939C-8A82CE135B44}" destId="{B87550BD-26B1-4612-A0C4-FD9763141B7E}" srcOrd="7" destOrd="0" presId="urn:microsoft.com/office/officeart/2008/layout/LinedList"/>
    <dgm:cxn modelId="{AEA1D32F-DFBF-4D73-BD16-A3C4A6F3103C}" type="presParOf" srcId="{B87550BD-26B1-4612-A0C4-FD9763141B7E}" destId="{66D98755-0C00-4586-A652-9DFDEC49D3E1}" srcOrd="0" destOrd="0" presId="urn:microsoft.com/office/officeart/2008/layout/LinedList"/>
    <dgm:cxn modelId="{59742761-1001-4847-B290-2CD5288376CB}" type="presParOf" srcId="{B87550BD-26B1-4612-A0C4-FD9763141B7E}" destId="{2BD41A2F-34D7-4DB2-B4A8-FF0D3813F5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CCA41-FA70-415C-8604-AF3065A5C7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18A0F-0975-4BD3-9C09-05F48B5F24A3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Single point of contact for families utilizing PDN services</a:t>
          </a:r>
        </a:p>
      </dgm:t>
    </dgm:pt>
    <dgm:pt modelId="{51F3704C-4CF0-4F95-A398-E14389D767C4}" type="parTrans" cxnId="{EBC7C231-5CA6-4081-BDAC-2F666C4916CF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F1705DC7-BEB2-49B6-AD74-F78DBCFFA86B}" type="sibTrans" cxnId="{EBC7C231-5CA6-4081-BDAC-2F666C4916CF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B8B97E8F-4AE4-48F2-8F96-32ACBAB1C929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Ongoing work with community providers to ensure access to needed services</a:t>
          </a:r>
        </a:p>
      </dgm:t>
    </dgm:pt>
    <dgm:pt modelId="{68C9A3A5-72D0-4CB0-B13E-282C2476151C}" type="parTrans" cxnId="{FBFCBDE8-4267-42B1-AD44-4B4A5F1274A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999B968D-C869-4984-956F-C4CDAA88E31D}" type="sibTrans" cxnId="{FBFCBDE8-4267-42B1-AD44-4B4A5F1274A4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04252D99-2EAA-45E4-AB17-B354D6CB7CBF}">
      <dgm:prSet/>
      <dgm:spPr/>
      <dgm:t>
        <a:bodyPr/>
        <a:lstStyle/>
        <a:p>
          <a:r>
            <a:rPr lang="en-US" dirty="0">
              <a:solidFill>
                <a:srgbClr val="CF1D67"/>
              </a:solidFill>
            </a:rPr>
            <a:t>A combination of local support and national expertise for Utilization Management</a:t>
          </a:r>
        </a:p>
      </dgm:t>
    </dgm:pt>
    <dgm:pt modelId="{0C848CEB-B2A1-475F-BC77-A1F4FBE61A0D}" type="parTrans" cxnId="{2AE5C983-A6FB-4F06-84BC-5768841F11B6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1CB031D4-89A3-4E68-BCCF-87AFA8F09E53}" type="sibTrans" cxnId="{2AE5C983-A6FB-4F06-84BC-5768841F11B6}">
      <dgm:prSet/>
      <dgm:spPr/>
      <dgm:t>
        <a:bodyPr/>
        <a:lstStyle/>
        <a:p>
          <a:endParaRPr lang="en-US">
            <a:solidFill>
              <a:srgbClr val="CF1D67"/>
            </a:solidFill>
          </a:endParaRPr>
        </a:p>
      </dgm:t>
    </dgm:pt>
    <dgm:pt modelId="{E71BF8A4-C336-4B33-939C-8A82CE135B44}" type="pres">
      <dgm:prSet presAssocID="{CA7CCA41-FA70-415C-8604-AF3065A5C7D7}" presName="vert0" presStyleCnt="0">
        <dgm:presLayoutVars>
          <dgm:dir/>
          <dgm:animOne val="branch"/>
          <dgm:animLvl val="lvl"/>
        </dgm:presLayoutVars>
      </dgm:prSet>
      <dgm:spPr/>
    </dgm:pt>
    <dgm:pt modelId="{8BE8267A-3261-43A6-BB41-B08A51B735EE}" type="pres">
      <dgm:prSet presAssocID="{B7618A0F-0975-4BD3-9C09-05F48B5F24A3}" presName="thickLine" presStyleLbl="alignNode1" presStyleIdx="0" presStyleCnt="3"/>
      <dgm:spPr/>
    </dgm:pt>
    <dgm:pt modelId="{1FE78627-290B-42BF-9DE0-7ED8A15B13FF}" type="pres">
      <dgm:prSet presAssocID="{B7618A0F-0975-4BD3-9C09-05F48B5F24A3}" presName="horz1" presStyleCnt="0"/>
      <dgm:spPr/>
    </dgm:pt>
    <dgm:pt modelId="{0D1EBFCC-3256-4BA8-9A32-DDDB305E115E}" type="pres">
      <dgm:prSet presAssocID="{B7618A0F-0975-4BD3-9C09-05F48B5F24A3}" presName="tx1" presStyleLbl="revTx" presStyleIdx="0" presStyleCnt="3"/>
      <dgm:spPr/>
    </dgm:pt>
    <dgm:pt modelId="{A6310D46-E876-4A47-9834-3DD866BA48D1}" type="pres">
      <dgm:prSet presAssocID="{B7618A0F-0975-4BD3-9C09-05F48B5F24A3}" presName="vert1" presStyleCnt="0"/>
      <dgm:spPr/>
    </dgm:pt>
    <dgm:pt modelId="{61EECCE9-5EB5-49DD-98C6-1D25ECA30CEC}" type="pres">
      <dgm:prSet presAssocID="{B8B97E8F-4AE4-48F2-8F96-32ACBAB1C929}" presName="thickLine" presStyleLbl="alignNode1" presStyleIdx="1" presStyleCnt="3"/>
      <dgm:spPr/>
    </dgm:pt>
    <dgm:pt modelId="{8CC80730-2CAE-4231-BD52-FE1535DC40E3}" type="pres">
      <dgm:prSet presAssocID="{B8B97E8F-4AE4-48F2-8F96-32ACBAB1C929}" presName="horz1" presStyleCnt="0"/>
      <dgm:spPr/>
    </dgm:pt>
    <dgm:pt modelId="{29E27CBF-BA98-41C2-ACD8-FC1780D8795E}" type="pres">
      <dgm:prSet presAssocID="{B8B97E8F-4AE4-48F2-8F96-32ACBAB1C929}" presName="tx1" presStyleLbl="revTx" presStyleIdx="1" presStyleCnt="3" custScaleY="119697"/>
      <dgm:spPr/>
    </dgm:pt>
    <dgm:pt modelId="{5A0EF3F7-7856-48CF-B8EC-332904EE17B4}" type="pres">
      <dgm:prSet presAssocID="{B8B97E8F-4AE4-48F2-8F96-32ACBAB1C929}" presName="vert1" presStyleCnt="0"/>
      <dgm:spPr/>
    </dgm:pt>
    <dgm:pt modelId="{080B7EBB-4C1C-4654-9930-5BC8B9FFE110}" type="pres">
      <dgm:prSet presAssocID="{04252D99-2EAA-45E4-AB17-B354D6CB7CBF}" presName="thickLine" presStyleLbl="alignNode1" presStyleIdx="2" presStyleCnt="3"/>
      <dgm:spPr/>
    </dgm:pt>
    <dgm:pt modelId="{B87550BD-26B1-4612-A0C4-FD9763141B7E}" type="pres">
      <dgm:prSet presAssocID="{04252D99-2EAA-45E4-AB17-B354D6CB7CBF}" presName="horz1" presStyleCnt="0"/>
      <dgm:spPr/>
    </dgm:pt>
    <dgm:pt modelId="{66D98755-0C00-4586-A652-9DFDEC49D3E1}" type="pres">
      <dgm:prSet presAssocID="{04252D99-2EAA-45E4-AB17-B354D6CB7CBF}" presName="tx1" presStyleLbl="revTx" presStyleIdx="2" presStyleCnt="3"/>
      <dgm:spPr/>
    </dgm:pt>
    <dgm:pt modelId="{2BD41A2F-34D7-4DB2-B4A8-FF0D3813F51B}" type="pres">
      <dgm:prSet presAssocID="{04252D99-2EAA-45E4-AB17-B354D6CB7CBF}" presName="vert1" presStyleCnt="0"/>
      <dgm:spPr/>
    </dgm:pt>
  </dgm:ptLst>
  <dgm:cxnLst>
    <dgm:cxn modelId="{EBC7C231-5CA6-4081-BDAC-2F666C4916CF}" srcId="{CA7CCA41-FA70-415C-8604-AF3065A5C7D7}" destId="{B7618A0F-0975-4BD3-9C09-05F48B5F24A3}" srcOrd="0" destOrd="0" parTransId="{51F3704C-4CF0-4F95-A398-E14389D767C4}" sibTransId="{F1705DC7-BEB2-49B6-AD74-F78DBCFFA86B}"/>
    <dgm:cxn modelId="{24E09B3D-51AF-4EAF-8997-92E02FAA7B05}" type="presOf" srcId="{B7618A0F-0975-4BD3-9C09-05F48B5F24A3}" destId="{0D1EBFCC-3256-4BA8-9A32-DDDB305E115E}" srcOrd="0" destOrd="0" presId="urn:microsoft.com/office/officeart/2008/layout/LinedList"/>
    <dgm:cxn modelId="{6A14C05C-241C-4EB2-9183-12474CF1C9F2}" type="presOf" srcId="{04252D99-2EAA-45E4-AB17-B354D6CB7CBF}" destId="{66D98755-0C00-4586-A652-9DFDEC49D3E1}" srcOrd="0" destOrd="0" presId="urn:microsoft.com/office/officeart/2008/layout/LinedList"/>
    <dgm:cxn modelId="{E8792652-C59F-4E37-9A40-582108D9B377}" type="presOf" srcId="{B8B97E8F-4AE4-48F2-8F96-32ACBAB1C929}" destId="{29E27CBF-BA98-41C2-ACD8-FC1780D8795E}" srcOrd="0" destOrd="0" presId="urn:microsoft.com/office/officeart/2008/layout/LinedList"/>
    <dgm:cxn modelId="{2AE5C983-A6FB-4F06-84BC-5768841F11B6}" srcId="{CA7CCA41-FA70-415C-8604-AF3065A5C7D7}" destId="{04252D99-2EAA-45E4-AB17-B354D6CB7CBF}" srcOrd="2" destOrd="0" parTransId="{0C848CEB-B2A1-475F-BC77-A1F4FBE61A0D}" sibTransId="{1CB031D4-89A3-4E68-BCCF-87AFA8F09E53}"/>
    <dgm:cxn modelId="{1C59A1AF-7F5A-4FD9-8946-E3F039412E24}" type="presOf" srcId="{CA7CCA41-FA70-415C-8604-AF3065A5C7D7}" destId="{E71BF8A4-C336-4B33-939C-8A82CE135B44}" srcOrd="0" destOrd="0" presId="urn:microsoft.com/office/officeart/2008/layout/LinedList"/>
    <dgm:cxn modelId="{FBFCBDE8-4267-42B1-AD44-4B4A5F1274A4}" srcId="{CA7CCA41-FA70-415C-8604-AF3065A5C7D7}" destId="{B8B97E8F-4AE4-48F2-8F96-32ACBAB1C929}" srcOrd="1" destOrd="0" parTransId="{68C9A3A5-72D0-4CB0-B13E-282C2476151C}" sibTransId="{999B968D-C869-4984-956F-C4CDAA88E31D}"/>
    <dgm:cxn modelId="{BE0CB0C6-A9C8-4477-BDA3-D7FBFD5BB5A4}" type="presParOf" srcId="{E71BF8A4-C336-4B33-939C-8A82CE135B44}" destId="{8BE8267A-3261-43A6-BB41-B08A51B735EE}" srcOrd="0" destOrd="0" presId="urn:microsoft.com/office/officeart/2008/layout/LinedList"/>
    <dgm:cxn modelId="{C0319815-D510-46AB-B6C6-2258E369C07D}" type="presParOf" srcId="{E71BF8A4-C336-4B33-939C-8A82CE135B44}" destId="{1FE78627-290B-42BF-9DE0-7ED8A15B13FF}" srcOrd="1" destOrd="0" presId="urn:microsoft.com/office/officeart/2008/layout/LinedList"/>
    <dgm:cxn modelId="{32FC87E5-7330-456E-8796-6EB3F9A9BE0C}" type="presParOf" srcId="{1FE78627-290B-42BF-9DE0-7ED8A15B13FF}" destId="{0D1EBFCC-3256-4BA8-9A32-DDDB305E115E}" srcOrd="0" destOrd="0" presId="urn:microsoft.com/office/officeart/2008/layout/LinedList"/>
    <dgm:cxn modelId="{8FAFF8CB-6B71-448B-A43D-237CD88AB617}" type="presParOf" srcId="{1FE78627-290B-42BF-9DE0-7ED8A15B13FF}" destId="{A6310D46-E876-4A47-9834-3DD866BA48D1}" srcOrd="1" destOrd="0" presId="urn:microsoft.com/office/officeart/2008/layout/LinedList"/>
    <dgm:cxn modelId="{B67DF4AF-9838-4166-941D-268E8B6F36C8}" type="presParOf" srcId="{E71BF8A4-C336-4B33-939C-8A82CE135B44}" destId="{61EECCE9-5EB5-49DD-98C6-1D25ECA30CEC}" srcOrd="2" destOrd="0" presId="urn:microsoft.com/office/officeart/2008/layout/LinedList"/>
    <dgm:cxn modelId="{DBF6E92E-DCE0-4651-A46A-76BD91E618B7}" type="presParOf" srcId="{E71BF8A4-C336-4B33-939C-8A82CE135B44}" destId="{8CC80730-2CAE-4231-BD52-FE1535DC40E3}" srcOrd="3" destOrd="0" presId="urn:microsoft.com/office/officeart/2008/layout/LinedList"/>
    <dgm:cxn modelId="{478AE323-F913-48D2-AD5E-A489E19A6077}" type="presParOf" srcId="{8CC80730-2CAE-4231-BD52-FE1535DC40E3}" destId="{29E27CBF-BA98-41C2-ACD8-FC1780D8795E}" srcOrd="0" destOrd="0" presId="urn:microsoft.com/office/officeart/2008/layout/LinedList"/>
    <dgm:cxn modelId="{8782B2FB-A941-445D-A50F-C9AD55DAEA3A}" type="presParOf" srcId="{8CC80730-2CAE-4231-BD52-FE1535DC40E3}" destId="{5A0EF3F7-7856-48CF-B8EC-332904EE17B4}" srcOrd="1" destOrd="0" presId="urn:microsoft.com/office/officeart/2008/layout/LinedList"/>
    <dgm:cxn modelId="{ABBCC9ED-F595-4735-9766-3166DB12FFC3}" type="presParOf" srcId="{E71BF8A4-C336-4B33-939C-8A82CE135B44}" destId="{080B7EBB-4C1C-4654-9930-5BC8B9FFE110}" srcOrd="4" destOrd="0" presId="urn:microsoft.com/office/officeart/2008/layout/LinedList"/>
    <dgm:cxn modelId="{2AD70F95-CD85-492D-BEA1-FF9B6E928B8B}" type="presParOf" srcId="{E71BF8A4-C336-4B33-939C-8A82CE135B44}" destId="{B87550BD-26B1-4612-A0C4-FD9763141B7E}" srcOrd="5" destOrd="0" presId="urn:microsoft.com/office/officeart/2008/layout/LinedList"/>
    <dgm:cxn modelId="{B453EB69-575B-491A-AE70-38ABA3F1EE43}" type="presParOf" srcId="{B87550BD-26B1-4612-A0C4-FD9763141B7E}" destId="{66D98755-0C00-4586-A652-9DFDEC49D3E1}" srcOrd="0" destOrd="0" presId="urn:microsoft.com/office/officeart/2008/layout/LinedList"/>
    <dgm:cxn modelId="{E16A6676-ACF6-43E4-B842-2B6F1C7C6B2D}" type="presParOf" srcId="{B87550BD-26B1-4612-A0C4-FD9763141B7E}" destId="{2BD41A2F-34D7-4DB2-B4A8-FF0D3813F5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BC72F-768D-432A-8446-BE84265EAC1F}">
      <dsp:nvSpPr>
        <dsp:cNvPr id="0" name=""/>
        <dsp:cNvSpPr/>
      </dsp:nvSpPr>
      <dsp:spPr>
        <a:xfrm>
          <a:off x="0" y="2719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DFFEC-FB19-4677-A5D5-44795FE5DEA1}">
      <dsp:nvSpPr>
        <dsp:cNvPr id="0" name=""/>
        <dsp:cNvSpPr/>
      </dsp:nvSpPr>
      <dsp:spPr>
        <a:xfrm>
          <a:off x="0" y="2719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CF1D67"/>
              </a:solidFill>
            </a:rPr>
            <a:t>Care Coordination</a:t>
          </a:r>
        </a:p>
      </dsp:txBody>
      <dsp:txXfrm>
        <a:off x="0" y="2719"/>
        <a:ext cx="5953599" cy="927192"/>
      </dsp:txXfrm>
    </dsp:sp>
    <dsp:sp modelId="{C8C10A9D-F971-4E0B-A1CC-4B5AEEFDDEB3}">
      <dsp:nvSpPr>
        <dsp:cNvPr id="0" name=""/>
        <dsp:cNvSpPr/>
      </dsp:nvSpPr>
      <dsp:spPr>
        <a:xfrm>
          <a:off x="0" y="929911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A4CFB-B97D-4833-ADFC-F23027457948}">
      <dsp:nvSpPr>
        <dsp:cNvPr id="0" name=""/>
        <dsp:cNvSpPr/>
      </dsp:nvSpPr>
      <dsp:spPr>
        <a:xfrm>
          <a:off x="0" y="929911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CF1D67"/>
              </a:solidFill>
            </a:rPr>
            <a:t>Respite Benefit</a:t>
          </a:r>
        </a:p>
      </dsp:txBody>
      <dsp:txXfrm>
        <a:off x="0" y="929911"/>
        <a:ext cx="5953599" cy="927192"/>
      </dsp:txXfrm>
    </dsp:sp>
    <dsp:sp modelId="{7792560B-F1EE-452A-B76C-BAD4F0FCE74B}">
      <dsp:nvSpPr>
        <dsp:cNvPr id="0" name=""/>
        <dsp:cNvSpPr/>
      </dsp:nvSpPr>
      <dsp:spPr>
        <a:xfrm>
          <a:off x="0" y="1857104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EF754-F4CF-4338-9429-3F79B658FC67}">
      <dsp:nvSpPr>
        <dsp:cNvPr id="0" name=""/>
        <dsp:cNvSpPr/>
      </dsp:nvSpPr>
      <dsp:spPr>
        <a:xfrm>
          <a:off x="0" y="1857104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CF1D67"/>
              </a:solidFill>
            </a:rPr>
            <a:t>Private Duty Nursing</a:t>
          </a:r>
        </a:p>
      </dsp:txBody>
      <dsp:txXfrm>
        <a:off x="0" y="1857104"/>
        <a:ext cx="5953599" cy="927192"/>
      </dsp:txXfrm>
    </dsp:sp>
    <dsp:sp modelId="{612BF78F-0552-4BB8-9235-BE19B51DA745}">
      <dsp:nvSpPr>
        <dsp:cNvPr id="0" name=""/>
        <dsp:cNvSpPr/>
      </dsp:nvSpPr>
      <dsp:spPr>
        <a:xfrm>
          <a:off x="0" y="2784296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67D53-5B48-4793-A376-8D53DB96EEDC}">
      <dsp:nvSpPr>
        <dsp:cNvPr id="0" name=""/>
        <dsp:cNvSpPr/>
      </dsp:nvSpPr>
      <dsp:spPr>
        <a:xfrm>
          <a:off x="0" y="2784296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CF1D67"/>
              </a:solidFill>
            </a:rPr>
            <a:t>Streamlined Authorization Process</a:t>
          </a:r>
        </a:p>
      </dsp:txBody>
      <dsp:txXfrm>
        <a:off x="0" y="2784296"/>
        <a:ext cx="5953599" cy="927192"/>
      </dsp:txXfrm>
    </dsp:sp>
    <dsp:sp modelId="{F585CF01-81E4-4491-9C55-56699E874CC2}">
      <dsp:nvSpPr>
        <dsp:cNvPr id="0" name=""/>
        <dsp:cNvSpPr/>
      </dsp:nvSpPr>
      <dsp:spPr>
        <a:xfrm>
          <a:off x="0" y="3711488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B7D11-96A7-4BA1-AAEB-03D182FD1CE9}">
      <dsp:nvSpPr>
        <dsp:cNvPr id="0" name=""/>
        <dsp:cNvSpPr/>
      </dsp:nvSpPr>
      <dsp:spPr>
        <a:xfrm>
          <a:off x="0" y="3711488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CF1D67"/>
              </a:solidFill>
            </a:rPr>
            <a:t>Robust Value-Added Benefits</a:t>
          </a:r>
        </a:p>
      </dsp:txBody>
      <dsp:txXfrm>
        <a:off x="0" y="3711488"/>
        <a:ext cx="5953599" cy="927192"/>
      </dsp:txXfrm>
    </dsp:sp>
    <dsp:sp modelId="{DE76C8F0-F5B7-442F-B4AF-80CA0FF7657D}">
      <dsp:nvSpPr>
        <dsp:cNvPr id="0" name=""/>
        <dsp:cNvSpPr/>
      </dsp:nvSpPr>
      <dsp:spPr>
        <a:xfrm>
          <a:off x="0" y="4638681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DBFF7-4C15-4163-A009-37A377F9295A}">
      <dsp:nvSpPr>
        <dsp:cNvPr id="0" name=""/>
        <dsp:cNvSpPr/>
      </dsp:nvSpPr>
      <dsp:spPr>
        <a:xfrm>
          <a:off x="0" y="4638681"/>
          <a:ext cx="5953599" cy="927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CF1D67"/>
              </a:solidFill>
            </a:rPr>
            <a:t>Additional Education &amp; Resources</a:t>
          </a:r>
        </a:p>
      </dsp:txBody>
      <dsp:txXfrm>
        <a:off x="0" y="4638681"/>
        <a:ext cx="5953599" cy="927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CA835-0682-4507-B918-8324D0A50DC6}">
      <dsp:nvSpPr>
        <dsp:cNvPr id="0" name=""/>
        <dsp:cNvSpPr/>
      </dsp:nvSpPr>
      <dsp:spPr>
        <a:xfrm>
          <a:off x="0" y="2415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508DD-B795-41FC-ACFE-D62C8E06F8AE}">
      <dsp:nvSpPr>
        <dsp:cNvPr id="0" name=""/>
        <dsp:cNvSpPr/>
      </dsp:nvSpPr>
      <dsp:spPr>
        <a:xfrm>
          <a:off x="0" y="2415"/>
          <a:ext cx="5953599" cy="16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We have an expanding team of dedicated care coordinators who want to help children with medical complexity and their families thrive</a:t>
          </a:r>
        </a:p>
      </dsp:txBody>
      <dsp:txXfrm>
        <a:off x="0" y="2415"/>
        <a:ext cx="5953599" cy="1647589"/>
      </dsp:txXfrm>
    </dsp:sp>
    <dsp:sp modelId="{DA0582E4-5D32-4D66-AE9F-0F444DB35A98}">
      <dsp:nvSpPr>
        <dsp:cNvPr id="0" name=""/>
        <dsp:cNvSpPr/>
      </dsp:nvSpPr>
      <dsp:spPr>
        <a:xfrm>
          <a:off x="0" y="1650005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40ADB-E693-42B2-A1CB-EDCAB27F9015}">
      <dsp:nvSpPr>
        <dsp:cNvPr id="0" name=""/>
        <dsp:cNvSpPr/>
      </dsp:nvSpPr>
      <dsp:spPr>
        <a:xfrm>
          <a:off x="0" y="1650005"/>
          <a:ext cx="5953599" cy="16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Our goal is to ensure seamless delivery of care for the child across the various systems (PCP, specialists, hospital, DME providers)</a:t>
          </a:r>
        </a:p>
      </dsp:txBody>
      <dsp:txXfrm>
        <a:off x="0" y="1650005"/>
        <a:ext cx="5953599" cy="1647589"/>
      </dsp:txXfrm>
    </dsp:sp>
    <dsp:sp modelId="{DAD8E119-8C70-41FE-BD22-4ED186C7F518}">
      <dsp:nvSpPr>
        <dsp:cNvPr id="0" name=""/>
        <dsp:cNvSpPr/>
      </dsp:nvSpPr>
      <dsp:spPr>
        <a:xfrm>
          <a:off x="0" y="3297594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C6B7F-126A-423F-A0C6-A5C3D03D3F69}">
      <dsp:nvSpPr>
        <dsp:cNvPr id="0" name=""/>
        <dsp:cNvSpPr/>
      </dsp:nvSpPr>
      <dsp:spPr>
        <a:xfrm>
          <a:off x="0" y="3297594"/>
          <a:ext cx="5953599" cy="1647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We seek to work collaboratively with families through effective care-planning and shared decision making</a:t>
          </a:r>
        </a:p>
      </dsp:txBody>
      <dsp:txXfrm>
        <a:off x="0" y="3297594"/>
        <a:ext cx="5953599" cy="1647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38B46-D35C-40D8-BF9D-D9C0083DF96D}">
      <dsp:nvSpPr>
        <dsp:cNvPr id="0" name=""/>
        <dsp:cNvSpPr/>
      </dsp:nvSpPr>
      <dsp:spPr>
        <a:xfrm>
          <a:off x="0" y="0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9C76C-5F04-447E-B623-58FB217CC87B}">
      <dsp:nvSpPr>
        <dsp:cNvPr id="0" name=""/>
        <dsp:cNvSpPr/>
      </dsp:nvSpPr>
      <dsp:spPr>
        <a:xfrm>
          <a:off x="0" y="0"/>
          <a:ext cx="5953599" cy="123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Caring for a child with complex care needs can be incredibly demanding</a:t>
          </a:r>
        </a:p>
      </dsp:txBody>
      <dsp:txXfrm>
        <a:off x="0" y="0"/>
        <a:ext cx="5953599" cy="1236900"/>
      </dsp:txXfrm>
    </dsp:sp>
    <dsp:sp modelId="{8BE8267A-3261-43A6-BB41-B08A51B735EE}">
      <dsp:nvSpPr>
        <dsp:cNvPr id="0" name=""/>
        <dsp:cNvSpPr/>
      </dsp:nvSpPr>
      <dsp:spPr>
        <a:xfrm>
          <a:off x="0" y="1236900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EBFCC-3256-4BA8-9A32-DDDB305E115E}">
      <dsp:nvSpPr>
        <dsp:cNvPr id="0" name=""/>
        <dsp:cNvSpPr/>
      </dsp:nvSpPr>
      <dsp:spPr>
        <a:xfrm>
          <a:off x="0" y="1236900"/>
          <a:ext cx="5953599" cy="123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Respite care is a vital component of family-centered care</a:t>
          </a:r>
        </a:p>
      </dsp:txBody>
      <dsp:txXfrm>
        <a:off x="0" y="1236900"/>
        <a:ext cx="5953599" cy="1236900"/>
      </dsp:txXfrm>
    </dsp:sp>
    <dsp:sp modelId="{61EECCE9-5EB5-49DD-98C6-1D25ECA30CEC}">
      <dsp:nvSpPr>
        <dsp:cNvPr id="0" name=""/>
        <dsp:cNvSpPr/>
      </dsp:nvSpPr>
      <dsp:spPr>
        <a:xfrm>
          <a:off x="0" y="2473800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27CBF-BA98-41C2-ACD8-FC1780D8795E}">
      <dsp:nvSpPr>
        <dsp:cNvPr id="0" name=""/>
        <dsp:cNvSpPr/>
      </dsp:nvSpPr>
      <dsp:spPr>
        <a:xfrm>
          <a:off x="0" y="2473800"/>
          <a:ext cx="5953599" cy="123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DFH is continuing to expand our network of respite providers</a:t>
          </a:r>
        </a:p>
      </dsp:txBody>
      <dsp:txXfrm>
        <a:off x="0" y="2473800"/>
        <a:ext cx="5953599" cy="1236900"/>
      </dsp:txXfrm>
    </dsp:sp>
    <dsp:sp modelId="{080B7EBB-4C1C-4654-9930-5BC8B9FFE110}">
      <dsp:nvSpPr>
        <dsp:cNvPr id="0" name=""/>
        <dsp:cNvSpPr/>
      </dsp:nvSpPr>
      <dsp:spPr>
        <a:xfrm>
          <a:off x="0" y="3710700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8755-0C00-4586-A652-9DFDEC49D3E1}">
      <dsp:nvSpPr>
        <dsp:cNvPr id="0" name=""/>
        <dsp:cNvSpPr/>
      </dsp:nvSpPr>
      <dsp:spPr>
        <a:xfrm>
          <a:off x="0" y="3710700"/>
          <a:ext cx="5953599" cy="123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F1D67"/>
              </a:solidFill>
            </a:rPr>
            <a:t>DFH provides 48 hours of additional respite hours (after state benefit exhausted)</a:t>
          </a:r>
        </a:p>
      </dsp:txBody>
      <dsp:txXfrm>
        <a:off x="0" y="3710700"/>
        <a:ext cx="5953599" cy="1236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8267A-3261-43A6-BB41-B08A51B735EE}">
      <dsp:nvSpPr>
        <dsp:cNvPr id="0" name=""/>
        <dsp:cNvSpPr/>
      </dsp:nvSpPr>
      <dsp:spPr>
        <a:xfrm>
          <a:off x="0" y="2342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EBFCC-3256-4BA8-9A32-DDDB305E115E}">
      <dsp:nvSpPr>
        <dsp:cNvPr id="0" name=""/>
        <dsp:cNvSpPr/>
      </dsp:nvSpPr>
      <dsp:spPr>
        <a:xfrm>
          <a:off x="0" y="2342"/>
          <a:ext cx="5953599" cy="154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CF1D67"/>
              </a:solidFill>
            </a:rPr>
            <a:t>Single point of contact for families utilizing PDN services</a:t>
          </a:r>
        </a:p>
      </dsp:txBody>
      <dsp:txXfrm>
        <a:off x="0" y="2342"/>
        <a:ext cx="5953599" cy="1546125"/>
      </dsp:txXfrm>
    </dsp:sp>
    <dsp:sp modelId="{61EECCE9-5EB5-49DD-98C6-1D25ECA30CEC}">
      <dsp:nvSpPr>
        <dsp:cNvPr id="0" name=""/>
        <dsp:cNvSpPr/>
      </dsp:nvSpPr>
      <dsp:spPr>
        <a:xfrm>
          <a:off x="0" y="1548467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27CBF-BA98-41C2-ACD8-FC1780D8795E}">
      <dsp:nvSpPr>
        <dsp:cNvPr id="0" name=""/>
        <dsp:cNvSpPr/>
      </dsp:nvSpPr>
      <dsp:spPr>
        <a:xfrm>
          <a:off x="0" y="1548467"/>
          <a:ext cx="5941977" cy="1850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CF1D67"/>
              </a:solidFill>
            </a:rPr>
            <a:t>Ongoing work with community providers to ensure access to needed services</a:t>
          </a:r>
        </a:p>
      </dsp:txBody>
      <dsp:txXfrm>
        <a:off x="0" y="1548467"/>
        <a:ext cx="5941977" cy="1850665"/>
      </dsp:txXfrm>
    </dsp:sp>
    <dsp:sp modelId="{080B7EBB-4C1C-4654-9930-5BC8B9FFE110}">
      <dsp:nvSpPr>
        <dsp:cNvPr id="0" name=""/>
        <dsp:cNvSpPr/>
      </dsp:nvSpPr>
      <dsp:spPr>
        <a:xfrm>
          <a:off x="0" y="3399132"/>
          <a:ext cx="59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8755-0C00-4586-A652-9DFDEC49D3E1}">
      <dsp:nvSpPr>
        <dsp:cNvPr id="0" name=""/>
        <dsp:cNvSpPr/>
      </dsp:nvSpPr>
      <dsp:spPr>
        <a:xfrm>
          <a:off x="0" y="3399132"/>
          <a:ext cx="5953599" cy="154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CF1D67"/>
              </a:solidFill>
            </a:rPr>
            <a:t>A combination of local support and national expertise for Utilization Management</a:t>
          </a:r>
        </a:p>
      </dsp:txBody>
      <dsp:txXfrm>
        <a:off x="0" y="3399132"/>
        <a:ext cx="5953599" cy="1546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493D-78C4-4150-82C1-A79824F38F65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62B3-FC20-4C1D-A680-23DE28104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6297d358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6297d358c_0_2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Although DFH is a new plan in Delaware, our team of dedicated staff is filled with life-long Delawareans who are committed to improving the lives of each of our members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purpose is to – Transform the health of the community one person at a time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approach is to use focused, compassionate care and coordinated care from people who know you where you are from.  </a:t>
            </a:r>
          </a:p>
          <a:p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“Our local approach enables us to provide accessible, high-quality, culturally sensitive services to nearly 26 million members in all 50 states. Every individual, family and community we serve is unique.”</a:t>
            </a:r>
          </a:p>
          <a:p>
            <a:pPr marL="174698" indent="-174698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Sarah London, CEO, Centene</a:t>
            </a:r>
          </a:p>
          <a:p>
            <a:pPr marL="174698" indent="-174698">
              <a:buFontTx/>
              <a:buChar char="-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1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62B3-FC20-4C1D-A680-23DE281042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62B3-FC20-4C1D-A680-23DE28104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 order to support for families to best support their child, it is vital to support families to have a time away from care-giving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62B3-FC20-4C1D-A680-23DE28104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3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B486-95F6-6AC5-B2BC-0E114FF1B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E4FE4-04E0-822B-E73A-DDE65F156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AC279-9014-4440-9F1A-17EB02B1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DD9C6-5549-07FA-E941-5D1B4DA2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4449-E40E-E25E-A803-03E2563A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2E0B-8C3D-6D7F-82BF-3699F629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0041A-6508-7164-159E-A07EAC9D4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189E-1706-3AE7-B158-0B49FFE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627A5-08F7-658F-6DA9-B30A0357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36D3-88CE-551D-B001-B53E7B74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72513-49EC-D746-F48A-B8B0C6B3C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D96DF-1FA9-2A09-D64E-D2A965A6E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68F8-0B8F-C1B4-CA53-6B4D2D7E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96C5-EC1E-BF65-1558-FCA50B4B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AB34-ECAF-8824-42FA-C87A4F9D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 userDrawn="1">
  <p:cSld name="Pull 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/>
        </p:nvSpPr>
        <p:spPr>
          <a:xfrm>
            <a:off x="11360347" y="61287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33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2219833" y="2287133"/>
            <a:ext cx="4418800" cy="443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●"/>
              <a:defRPr sz="1867" b="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○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■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●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○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■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●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○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Nunito Sans Light"/>
              <a:buChar char="■"/>
              <a:defRPr b="0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128100" y="2274733"/>
            <a:ext cx="2845600" cy="868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900"/>
              <a:buNone/>
              <a:defRPr sz="3867">
                <a:solidFill>
                  <a:srgbClr val="CF1D67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8E93D-4E97-46C8-934F-2D993C21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1379" y="406115"/>
            <a:ext cx="349535" cy="57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11360347" y="61287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33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 rot="-5400000">
            <a:off x="101400" y="3172194"/>
            <a:ext cx="73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—</a:t>
            </a:r>
            <a:endParaRPr sz="240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 rot="-5400000">
            <a:off x="-1121600" y="1457667"/>
            <a:ext cx="3177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2"/>
          </p:nvPr>
        </p:nvSpPr>
        <p:spPr>
          <a:xfrm rot="-5400000">
            <a:off x="-1062000" y="4826967"/>
            <a:ext cx="3058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Light"/>
              <a:buNone/>
              <a:defRPr sz="2400" i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6194E-087A-46EF-A92F-8DEF30AB2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1379" y="406115"/>
            <a:ext cx="349535" cy="57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etail" userDrawn="1">
  <p:cSld name="Section Detai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/>
        </p:nvSpPr>
        <p:spPr>
          <a:xfrm>
            <a:off x="11360347" y="61287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33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33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11167" y="1024211"/>
            <a:ext cx="3490800" cy="794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None/>
              <a:defRPr>
                <a:solidFill>
                  <a:srgbClr val="CF1D67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83000" y="1113067"/>
            <a:ext cx="5953600" cy="4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⬩"/>
              <a:defRPr sz="1867" b="0"/>
            </a:lvl1pPr>
            <a:lvl2pPr marL="1219170" lvl="1" indent="-423323">
              <a:spcBef>
                <a:spcPts val="1333"/>
              </a:spcBef>
              <a:spcAft>
                <a:spcPts val="0"/>
              </a:spcAft>
              <a:buSzPts val="1400"/>
              <a:buChar char="◇"/>
              <a:defRPr b="0"/>
            </a:lvl2pPr>
            <a:lvl3pPr marL="1828754" lvl="2" indent="-423323">
              <a:spcBef>
                <a:spcPts val="1333"/>
              </a:spcBef>
              <a:spcAft>
                <a:spcPts val="0"/>
              </a:spcAft>
              <a:buSzPts val="1400"/>
              <a:buChar char="◆"/>
              <a:defRPr b="0"/>
            </a:lvl3pPr>
            <a:lvl4pPr marL="2438339" lvl="3" indent="-423323">
              <a:spcBef>
                <a:spcPts val="1333"/>
              </a:spcBef>
              <a:spcAft>
                <a:spcPts val="0"/>
              </a:spcAft>
              <a:buSzPts val="1400"/>
              <a:buChar char="⬦"/>
              <a:defRPr b="0"/>
            </a:lvl4pPr>
            <a:lvl5pPr marL="3047924" lvl="4" indent="-423323">
              <a:spcBef>
                <a:spcPts val="1333"/>
              </a:spcBef>
              <a:spcAft>
                <a:spcPts val="0"/>
              </a:spcAft>
              <a:buSzPts val="1400"/>
              <a:buChar char="⬥"/>
              <a:defRPr b="0"/>
            </a:lvl5pPr>
            <a:lvl6pPr marL="3657509" lvl="5" indent="-423323">
              <a:spcBef>
                <a:spcPts val="1333"/>
              </a:spcBef>
              <a:spcAft>
                <a:spcPts val="0"/>
              </a:spcAft>
              <a:buSzPts val="1400"/>
              <a:buChar char="◈"/>
              <a:defRPr b="0"/>
            </a:lvl6pPr>
            <a:lvl7pPr marL="4267093" lvl="6" indent="-423323">
              <a:spcBef>
                <a:spcPts val="1333"/>
              </a:spcBef>
              <a:spcAft>
                <a:spcPts val="0"/>
              </a:spcAft>
              <a:buSzPts val="1400"/>
              <a:buChar char="❖"/>
              <a:defRPr b="0"/>
            </a:lvl7pPr>
            <a:lvl8pPr marL="4876678" lvl="7" indent="-423323">
              <a:spcBef>
                <a:spcPts val="1333"/>
              </a:spcBef>
              <a:spcAft>
                <a:spcPts val="0"/>
              </a:spcAft>
              <a:buSzPts val="1400"/>
              <a:buChar char="⟐"/>
              <a:defRPr b="0"/>
            </a:lvl8pPr>
            <a:lvl9pPr marL="5486263" lvl="8" indent="-423323">
              <a:spcBef>
                <a:spcPts val="1333"/>
              </a:spcBef>
              <a:spcAft>
                <a:spcPts val="1333"/>
              </a:spcAft>
              <a:buSzPts val="1400"/>
              <a:buChar char="⬩"/>
              <a:defRPr b="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 idx="3"/>
          </p:nvPr>
        </p:nvSpPr>
        <p:spPr>
          <a:xfrm>
            <a:off x="611167" y="506100"/>
            <a:ext cx="3490800" cy="794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F1D67"/>
              </a:buClr>
              <a:buSzPts val="2600"/>
              <a:buFont typeface="Nunito Sans Light"/>
              <a:buNone/>
              <a:defRPr i="1">
                <a:solidFill>
                  <a:srgbClr val="CF1D67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12964-2B1A-4AA6-B762-CFF13EA71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1379" y="406115"/>
            <a:ext cx="349535" cy="57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63513A-F626-7B48-ADC5-C55962B47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76519"/>
            <a:ext cx="12192000" cy="15001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4147" y="649287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Proprietary Information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5"/>
            <a:ext cx="621792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6E6E6E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10959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9CB-1E5B-398E-8E67-EA2220DB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21B3B-F267-6D42-154A-D5D1EB95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00A2-DA6F-D05F-A672-01DCC116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CB843-564C-52EE-1009-0DAC29D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E925-702E-9649-B456-8B2143A2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6579-1BE0-D5D0-D0E5-BA47C0A0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9FA7-52FC-6138-83E9-C1DAAEA6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DFB90-A25E-CA1F-7546-AD6B0005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B2B22-5380-1857-64EF-7B9DF301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0C9A6-ACB7-170D-AADB-DDD63220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DBDB-0581-8496-4966-52A670D5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8467-EB62-3115-EA32-7F779D8D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EB25A-D996-2B3F-A7FC-846B24941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102B7-A833-DC20-7D67-29479333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42A37-DABF-3079-AF51-E9E7DB88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210B-5749-DEF6-7B06-31885D5F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A39D-BDC6-1149-00BD-663C60A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DED66-7D46-2251-3ED6-C337894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D1742-E63E-C793-EF41-8735FE68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1BF42-0038-8391-0170-7327DE13C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EC46D-8868-10E7-9D49-2D5FBD0B9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30E6E-CDF3-BDF8-2A04-20EE736E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B430D-895F-EA76-BF9C-D6019796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CCABB-7922-E35B-577B-0B8B44BC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DECF-CF11-F8CB-C592-BF44CBC4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6689C-9F8B-E1BD-7D36-9E305164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E5B44-59A6-27D1-18A9-177D06DC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90B23-4D3F-3DCC-9957-DB0C8D46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DFE44-FDED-3899-1C46-DF9DECC9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F1A42-242A-0AB3-CD9B-216CAF68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77056-2AE0-1F6C-BC79-CBC60C86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F143-E08A-DEB2-3969-C122BFFF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23D6-0E50-ED7D-6E5F-3FB4F86E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E84AF-535B-3C4F-0075-55D2BCBBB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BF2EF-63A6-7476-3B12-5931C616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65884-E289-7EB7-9934-B4F0F0CF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20D5A-7DDB-7659-9AC7-FCBC3354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6EE-C387-6A95-216E-DBF7B61D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1D0AA-0DFA-737E-F745-07BA806C5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3E88A-D39E-B13B-A3E7-7B16EDAE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FEE45-349D-CDFD-DFB9-493F907E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0C3A-FC15-0A95-2DD5-7F3C7E12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11A7A-CF00-A32E-738A-9B9CFFF8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8EC18-A621-AD93-3A0D-83504BCA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484F6-CDEA-D35C-033D-77FE5E74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16A2-BCA7-C789-F1A4-0D69DB216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48D8-425D-4067-82C5-5BA8895C223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403B-2EAC-CE30-AB96-CB8DA7084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7C125-2CCA-DDC5-18D7-04F29D83D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B5FD1-474D-4EF1-B48B-8B450137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ra.hall@delawarefirsthealth.com" TargetMode="External"/><Relationship Id="rId2" Type="http://schemas.openxmlformats.org/officeDocument/2006/relationships/hyperlink" Target="mailto:cortney.jones@delawarefirsthealth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DD0F145-8316-463A-96B0-544CE12EA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49" y="264444"/>
            <a:ext cx="1309973" cy="980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6AD96-9D40-97FB-3218-998965B8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 First Health</a:t>
            </a:r>
            <a:br>
              <a:rPr lang="en-US" dirty="0"/>
            </a:br>
            <a:r>
              <a:rPr lang="en-US" dirty="0"/>
              <a:t>Overview for </a:t>
            </a:r>
            <a:br>
              <a:rPr lang="en-US" dirty="0"/>
            </a:br>
            <a:r>
              <a:rPr lang="en-US" dirty="0"/>
              <a:t>Children with Medical Complexity Advisory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002C7-FA38-517F-442B-1759182ED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0" y="3860375"/>
            <a:ext cx="6325922" cy="1575225"/>
          </a:xfrm>
        </p:spPr>
        <p:txBody>
          <a:bodyPr>
            <a:normAutofit/>
          </a:bodyPr>
          <a:lstStyle/>
          <a:p>
            <a:r>
              <a:rPr lang="en-US" sz="1400" dirty="0"/>
              <a:t>Cortney Jones, MBA, LCSW, CCM</a:t>
            </a:r>
          </a:p>
          <a:p>
            <a:r>
              <a:rPr lang="en-US" sz="1400" dirty="0"/>
              <a:t>Director, Care Coordination</a:t>
            </a:r>
          </a:p>
          <a:p>
            <a:endParaRPr lang="en-US" sz="1400" dirty="0"/>
          </a:p>
          <a:p>
            <a:r>
              <a:rPr lang="en-US" sz="1400" dirty="0"/>
              <a:t>Dara Hall, MSN, RNC-NIC</a:t>
            </a:r>
          </a:p>
          <a:p>
            <a:r>
              <a:rPr lang="en-US" sz="1400" dirty="0"/>
              <a:t>Director, Maternal &amp; Child Health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088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87AA6-D578-4B5D-B83F-80C127AFC2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54865" y="1113067"/>
            <a:ext cx="5953600" cy="4947600"/>
          </a:xfrm>
        </p:spPr>
        <p:txBody>
          <a:bodyPr>
            <a:normAutofit fontScale="92500"/>
          </a:bodyPr>
          <a:lstStyle/>
          <a:p>
            <a:pPr marL="186262" indent="0">
              <a:buNone/>
            </a:pPr>
            <a:r>
              <a:rPr lang="en-US" dirty="0">
                <a:solidFill>
                  <a:srgbClr val="CF1D67"/>
                </a:solidFill>
              </a:rPr>
              <a:t>At Delaware First Health we have many other enhanced benefits and resources to support optimal health including:	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Whole Health Transportation benefits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My Health Pays Rewards Program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Support for Summer Camps and Youth Sport involvement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Support for Boys &amp; Girls Club membership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Access to Weight Management programs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Home-based interventions for members with asthma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Robust educational resources and support</a:t>
            </a:r>
            <a:endParaRPr lang="en-US" dirty="0">
              <a:solidFill>
                <a:srgbClr val="CF1D67"/>
              </a:solidFill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>
                <a:solidFill>
                  <a:srgbClr val="CF1D67"/>
                </a:solidFill>
              </a:rPr>
              <a:t>A strong, growing network to ensure our members receive the quality, affordable healthcare they deserve</a:t>
            </a:r>
          </a:p>
          <a:p>
            <a:pPr marL="186262" indent="0">
              <a:buNone/>
            </a:pPr>
            <a:endParaRPr lang="en-US" dirty="0">
              <a:solidFill>
                <a:srgbClr val="CF1D67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0B237F-D41C-4812-A48F-6FF78A62B7C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1"/>
            <a:ext cx="3490800" cy="1403431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381479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87AA6-D578-4B5D-B83F-80C127AFC2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54865" y="1113067"/>
            <a:ext cx="5687314" cy="3127857"/>
          </a:xfrm>
        </p:spPr>
        <p:txBody>
          <a:bodyPr>
            <a:normAutofit/>
          </a:bodyPr>
          <a:lstStyle/>
          <a:p>
            <a:pPr marL="186262" indent="0">
              <a:buNone/>
            </a:pPr>
            <a:r>
              <a:rPr lang="en-US" dirty="0">
                <a:solidFill>
                  <a:schemeClr val="tx1"/>
                </a:solidFill>
              </a:rPr>
              <a:t>Cortney Jones</a:t>
            </a:r>
          </a:p>
          <a:p>
            <a:pPr marL="186262" indent="0">
              <a:buNone/>
            </a:pPr>
            <a:r>
              <a:rPr lang="en-US" dirty="0">
                <a:hlinkClick r:id="rId2"/>
              </a:rPr>
              <a:t>cortney.jones@delawarefirsthealth.com</a:t>
            </a:r>
            <a:endParaRPr lang="en-US" dirty="0"/>
          </a:p>
          <a:p>
            <a:pPr marL="186262" indent="0">
              <a:buNone/>
            </a:pPr>
            <a:r>
              <a:rPr lang="en-US" dirty="0">
                <a:solidFill>
                  <a:schemeClr val="tx1"/>
                </a:solidFill>
              </a:rPr>
              <a:t>302-861-4080</a:t>
            </a:r>
          </a:p>
          <a:p>
            <a:pPr marL="186262" indent="0">
              <a:buNone/>
            </a:pPr>
            <a:endParaRPr lang="en-US" dirty="0"/>
          </a:p>
          <a:p>
            <a:pPr marL="186262" indent="0">
              <a:buNone/>
            </a:pPr>
            <a:r>
              <a:rPr lang="en-US" dirty="0">
                <a:solidFill>
                  <a:schemeClr val="tx1"/>
                </a:solidFill>
              </a:rPr>
              <a:t>Dara Hall</a:t>
            </a:r>
          </a:p>
          <a:p>
            <a:pPr marL="186262" indent="0">
              <a:buNone/>
            </a:pPr>
            <a:r>
              <a:rPr lang="en-US" dirty="0">
                <a:hlinkClick r:id="rId3"/>
              </a:rPr>
              <a:t>dara.hall@delawarefirsthealth.com</a:t>
            </a:r>
            <a:endParaRPr lang="en-US" dirty="0"/>
          </a:p>
          <a:p>
            <a:pPr marL="186262" indent="0">
              <a:buNone/>
            </a:pPr>
            <a:r>
              <a:rPr lang="en-US" dirty="0">
                <a:solidFill>
                  <a:schemeClr val="tx1"/>
                </a:solidFill>
              </a:rPr>
              <a:t>302-861-4135</a:t>
            </a:r>
          </a:p>
          <a:p>
            <a:pPr marL="186262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0B237F-D41C-4812-A48F-6FF78A62B7C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1"/>
            <a:ext cx="3490800" cy="794033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46834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E1E2C602-E540-4015-ADBA-926C4D3A1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9" b="93627" l="9804" r="89760">
                        <a14:foregroundMark x1="27233" y1="9477" x2="47712" y2="5719"/>
                        <a14:foregroundMark x1="47712" y1="5719" x2="45969" y2="9804"/>
                        <a14:foregroundMark x1="25054" y1="11765" x2="27015" y2="10131"/>
                        <a14:foregroundMark x1="31373" y1="90033" x2="31808" y2="93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871" y="1761002"/>
            <a:ext cx="2666380" cy="3555172"/>
          </a:xfrm>
          <a:prstGeom prst="rect">
            <a:avLst/>
          </a:prstGeom>
        </p:spPr>
      </p:pic>
      <p:sp>
        <p:nvSpPr>
          <p:cNvPr id="247" name="Google Shape;247;p27"/>
          <p:cNvSpPr txBox="1">
            <a:spLocks noGrp="1"/>
          </p:cNvSpPr>
          <p:nvPr>
            <p:ph type="body" idx="2"/>
          </p:nvPr>
        </p:nvSpPr>
        <p:spPr>
          <a:xfrm>
            <a:off x="3247029" y="2523014"/>
            <a:ext cx="4418800" cy="23001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2000" dirty="0"/>
              <a:t>Delaware First Health offers a local, community centric approach to healthcare, all backed by the nation’s largest Medicaid Managed Care Organization: Centene Corporation. </a:t>
            </a:r>
          </a:p>
          <a:p>
            <a:pPr marL="0" indent="0">
              <a:spcAft>
                <a:spcPts val="1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8088044" y="910670"/>
            <a:ext cx="2845600" cy="43523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r>
              <a:rPr lang="en" dirty="0"/>
              <a:t>We seek to be a partner and advocate for </a:t>
            </a:r>
            <a:r>
              <a:rPr lang="en"/>
              <a:t>our members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A8513C3-DE7F-F748-B35D-7A6F06117228}"/>
              </a:ext>
            </a:extLst>
          </p:cNvPr>
          <p:cNvSpPr/>
          <p:nvPr/>
        </p:nvSpPr>
        <p:spPr>
          <a:xfrm>
            <a:off x="2075381" y="1292777"/>
            <a:ext cx="8534401" cy="900360"/>
          </a:xfrm>
          <a:prstGeom prst="rect">
            <a:avLst/>
          </a:prstGeom>
          <a:gradFill>
            <a:gsLst>
              <a:gs pos="0">
                <a:schemeClr val="bg1">
                  <a:lumMod val="97000"/>
                </a:schemeClr>
              </a:gs>
              <a:gs pos="100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600">
                <a:solidFill>
                  <a:schemeClr val="tx1"/>
                </a:solidFill>
                <a:latin typeface="Nunito Sans" pitchFamily="2" charset="0"/>
                <a:cs typeface="Calibri" panose="020F0502020204030204" pitchFamily="34" charset="0"/>
              </a:rPr>
              <a:t>Transform the health of the community, one person at a time</a:t>
            </a:r>
            <a:r>
              <a:rPr lang="en-US" sz="1600">
                <a:solidFill>
                  <a:prstClr val="black">
                    <a:lumMod val="50000"/>
                    <a:lumOff val="50000"/>
                  </a:prstClr>
                </a:solidFill>
                <a:latin typeface="Nunito Sans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D831E-BD11-AC44-9199-3F6EA31BCA0A}"/>
              </a:ext>
            </a:extLst>
          </p:cNvPr>
          <p:cNvSpPr/>
          <p:nvPr/>
        </p:nvSpPr>
        <p:spPr>
          <a:xfrm>
            <a:off x="2075380" y="918885"/>
            <a:ext cx="8534400" cy="304800"/>
          </a:xfrm>
          <a:prstGeom prst="rect">
            <a:avLst/>
          </a:prstGeom>
          <a:solidFill>
            <a:srgbClr val="E67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600" b="1">
                <a:solidFill>
                  <a:prstClr val="white"/>
                </a:solidFill>
                <a:latin typeface="Nunito Sans" pitchFamily="2" charset="0"/>
                <a:cs typeface="Calibri" panose="020F0502020204030204" pitchFamily="34" charset="0"/>
              </a:rPr>
              <a:t>OUR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910" y="823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Centene Sans Reg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9A261F-52B0-0F4C-AFFB-ACDC715F4215}"/>
              </a:ext>
            </a:extLst>
          </p:cNvPr>
          <p:cNvGrpSpPr/>
          <p:nvPr/>
        </p:nvGrpSpPr>
        <p:grpSpPr>
          <a:xfrm>
            <a:off x="2075380" y="4202848"/>
            <a:ext cx="8534401" cy="1622155"/>
            <a:chOff x="304800" y="2777126"/>
            <a:chExt cx="8534400" cy="162215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EE4357-DE49-4D4C-91BE-7D40127FDC2E}"/>
                </a:ext>
              </a:extLst>
            </p:cNvPr>
            <p:cNvSpPr/>
            <p:nvPr/>
          </p:nvSpPr>
          <p:spPr>
            <a:xfrm>
              <a:off x="6014577" y="3122566"/>
              <a:ext cx="2824623" cy="1276714"/>
            </a:xfrm>
            <a:prstGeom prst="rect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9294D1-A0EA-3244-9DFA-4658312D1FB6}"/>
                </a:ext>
              </a:extLst>
            </p:cNvPr>
            <p:cNvSpPr/>
            <p:nvPr/>
          </p:nvSpPr>
          <p:spPr>
            <a:xfrm>
              <a:off x="3263620" y="3122566"/>
              <a:ext cx="2691801" cy="1276714"/>
            </a:xfrm>
            <a:prstGeom prst="rect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CAE4C9-C6B7-ED40-B3A2-987E82E20815}"/>
                </a:ext>
              </a:extLst>
            </p:cNvPr>
            <p:cNvSpPr/>
            <p:nvPr/>
          </p:nvSpPr>
          <p:spPr>
            <a:xfrm>
              <a:off x="304800" y="2777126"/>
              <a:ext cx="8534400" cy="304800"/>
            </a:xfrm>
            <a:prstGeom prst="rect">
              <a:avLst/>
            </a:prstGeom>
            <a:solidFill>
              <a:srgbClr val="E67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b="1">
                  <a:solidFill>
                    <a:prstClr val="white"/>
                  </a:solidFill>
                  <a:latin typeface="Nunito Sans" pitchFamily="2" charset="0"/>
                  <a:cs typeface="Calibri" panose="020F0502020204030204" pitchFamily="34" charset="0"/>
                </a:rPr>
                <a:t>OUR PILLARS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9244F3-338F-064F-977D-87A31F461A3D}"/>
                </a:ext>
              </a:extLst>
            </p:cNvPr>
            <p:cNvSpPr/>
            <p:nvPr/>
          </p:nvSpPr>
          <p:spPr>
            <a:xfrm>
              <a:off x="304800" y="3122566"/>
              <a:ext cx="2899664" cy="1276714"/>
            </a:xfrm>
            <a:prstGeom prst="rect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prstClr val="white"/>
                </a:solidFill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00A97A-908C-BC40-84A5-FA22E98B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7151281" y="3272217"/>
              <a:ext cx="551215" cy="5512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93771FF-9CB8-7A4C-B91F-51C9F542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4333913" y="3272217"/>
              <a:ext cx="551215" cy="55121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8DD48E-D7CB-9D4B-954B-7672A4077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1479025" y="3272217"/>
              <a:ext cx="551215" cy="5512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CF6FC-E1B9-FA4C-99EA-32433FC6FF1F}"/>
                </a:ext>
              </a:extLst>
            </p:cNvPr>
            <p:cNvSpPr txBox="1"/>
            <p:nvPr/>
          </p:nvSpPr>
          <p:spPr>
            <a:xfrm>
              <a:off x="3865569" y="3930152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US" sz="1600">
                  <a:latin typeface="Nunito Sans" pitchFamily="2" charset="0"/>
                  <a:cs typeface="Calibri" panose="020F0502020204030204" pitchFamily="34" charset="0"/>
                </a:rPr>
                <a:t>Whole Health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0A0508-F30E-1143-B579-F90012CA6F42}"/>
                </a:ext>
              </a:extLst>
            </p:cNvPr>
            <p:cNvSpPr txBox="1"/>
            <p:nvPr/>
          </p:nvSpPr>
          <p:spPr>
            <a:xfrm>
              <a:off x="1417039" y="3930152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US" sz="1600">
                  <a:latin typeface="Nunito Sans" pitchFamily="2" charset="0"/>
                  <a:cs typeface="Calibri" panose="020F0502020204030204" pitchFamily="34" charset="0"/>
                </a:rPr>
                <a:t>Local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28C6EC-50AB-2B43-93D2-14398F618326}"/>
                </a:ext>
              </a:extLst>
            </p:cNvPr>
            <p:cNvSpPr txBox="1"/>
            <p:nvPr/>
          </p:nvSpPr>
          <p:spPr>
            <a:xfrm>
              <a:off x="6274171" y="3930152"/>
              <a:ext cx="2305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US" sz="1600">
                  <a:latin typeface="Nunito Sans" pitchFamily="2" charset="0"/>
                  <a:cs typeface="Calibri" panose="020F0502020204030204" pitchFamily="34" charset="0"/>
                </a:rPr>
                <a:t>Focus on the Individual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EB0F2E-4B86-FA47-B778-E0641BE4FC18}"/>
              </a:ext>
            </a:extLst>
          </p:cNvPr>
          <p:cNvGrpSpPr/>
          <p:nvPr/>
        </p:nvGrpSpPr>
        <p:grpSpPr>
          <a:xfrm>
            <a:off x="2075381" y="2473066"/>
            <a:ext cx="8534401" cy="1420097"/>
            <a:chOff x="304800" y="4933075"/>
            <a:chExt cx="8534401" cy="127425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FA210E-B9C9-F642-A99B-A61CA4200135}"/>
                </a:ext>
              </a:extLst>
            </p:cNvPr>
            <p:cNvSpPr/>
            <p:nvPr/>
          </p:nvSpPr>
          <p:spPr>
            <a:xfrm>
              <a:off x="304800" y="5306966"/>
              <a:ext cx="8534401" cy="900360"/>
            </a:xfrm>
            <a:prstGeom prst="rect">
              <a:avLst/>
            </a:prstGeom>
            <a:gradFill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dirty="0">
                  <a:solidFill>
                    <a:schemeClr val="tx1"/>
                  </a:solidFill>
                  <a:latin typeface="Nunito Sans" pitchFamily="2" charset="0"/>
                  <a:cs typeface="Calibri" panose="020F0502020204030204" pitchFamily="34" charset="0"/>
                </a:rPr>
                <a:t>Delaware First Health strives to improve the health of Delaware members through </a:t>
              </a:r>
              <a:r>
                <a:rPr lang="en-US" sz="1600" b="1" dirty="0">
                  <a:solidFill>
                    <a:schemeClr val="tx1"/>
                  </a:solidFill>
                  <a:latin typeface="Nunito Sans" pitchFamily="2" charset="0"/>
                  <a:cs typeface="Calibri" panose="020F0502020204030204" pitchFamily="34" charset="0"/>
                </a:rPr>
                <a:t>focused, compassionate, and coordinated care.</a:t>
              </a:r>
              <a:r>
                <a:rPr lang="en-US" sz="1600" dirty="0">
                  <a:solidFill>
                    <a:schemeClr val="tx1"/>
                  </a:solidFill>
                  <a:latin typeface="Nunito Sans" pitchFamily="2" charset="0"/>
                  <a:cs typeface="Calibri" panose="020F0502020204030204" pitchFamily="34" charset="0"/>
                </a:rPr>
                <a:t> </a:t>
              </a:r>
            </a:p>
            <a:p>
              <a:pPr algn="ctr" defTabSz="914377">
                <a:defRPr/>
              </a:pPr>
              <a:endParaRPr lang="en-US" sz="1600" dirty="0">
                <a:solidFill>
                  <a:schemeClr val="tx1"/>
                </a:solidFill>
                <a:latin typeface="Nunito Sans" pitchFamily="2" charset="0"/>
                <a:cs typeface="Calibri" panose="020F0502020204030204" pitchFamily="34" charset="0"/>
              </a:endParaRPr>
            </a:p>
            <a:p>
              <a:pPr algn="ctr" defTabSz="914377">
                <a:defRPr/>
              </a:pPr>
              <a:r>
                <a:rPr lang="en-US" sz="1600" dirty="0">
                  <a:solidFill>
                    <a:schemeClr val="tx1"/>
                  </a:solidFill>
                  <a:latin typeface="Nunito Sans" pitchFamily="2" charset="0"/>
                  <a:cs typeface="Calibri" panose="020F0502020204030204" pitchFamily="34" charset="0"/>
                </a:rPr>
                <a:t>Our approach is based on the core belief that quality healthcare is best delivered locally</a:t>
              </a:r>
              <a:r>
                <a:rPr 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Nunito Sans" pitchFamily="2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92C360-7ABC-9548-B639-2286B27EA4EC}"/>
                </a:ext>
              </a:extLst>
            </p:cNvPr>
            <p:cNvSpPr/>
            <p:nvPr/>
          </p:nvSpPr>
          <p:spPr>
            <a:xfrm>
              <a:off x="304800" y="4933075"/>
              <a:ext cx="8534400" cy="304800"/>
            </a:xfrm>
            <a:prstGeom prst="rect">
              <a:avLst/>
            </a:prstGeom>
            <a:solidFill>
              <a:srgbClr val="E67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600" b="1">
                  <a:solidFill>
                    <a:prstClr val="white"/>
                  </a:solidFill>
                  <a:latin typeface="Nunito Sans" pitchFamily="2" charset="0"/>
                  <a:cs typeface="Calibri" panose="020F0502020204030204" pitchFamily="34" charset="0"/>
                </a:rPr>
                <a:t>OUR APPROACH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00909E-3AAC-45E0-8BEE-1D1BF53D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Our Purpose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A21F2-A3D6-4CAE-A0F3-168F3CA19FB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Delaware First Health </a:t>
            </a:r>
          </a:p>
        </p:txBody>
      </p:sp>
    </p:spTree>
    <p:extLst>
      <p:ext uri="{BB962C8B-B14F-4D97-AF65-F5344CB8AC3E}">
        <p14:creationId xmlns:p14="http://schemas.microsoft.com/office/powerpoint/2010/main" val="41274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F3E43-8550-0395-69A2-B40F309236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4041" y="1409517"/>
            <a:ext cx="10011104" cy="3572386"/>
          </a:xfrm>
        </p:spPr>
        <p:txBody>
          <a:bodyPr/>
          <a:lstStyle/>
          <a:p>
            <a:r>
              <a:rPr lang="en-US" dirty="0"/>
              <a:t>Bill Wilson – Chief Executive Officer</a:t>
            </a:r>
          </a:p>
          <a:p>
            <a:endParaRPr lang="en-US" dirty="0"/>
          </a:p>
          <a:p>
            <a:r>
              <a:rPr lang="en-US" dirty="0"/>
              <a:t>Dr. Daniel Elliott – Chief Medical Officer </a:t>
            </a:r>
          </a:p>
          <a:p>
            <a:endParaRPr lang="en-US" dirty="0"/>
          </a:p>
          <a:p>
            <a:r>
              <a:rPr lang="en-US" dirty="0"/>
              <a:t>Jeanine Kilgore – Vice President Population Health</a:t>
            </a:r>
          </a:p>
          <a:p>
            <a:endParaRPr lang="en-US" dirty="0"/>
          </a:p>
          <a:p>
            <a:r>
              <a:rPr lang="en-US" dirty="0"/>
              <a:t>Cortney Jones – Director Care Coordination </a:t>
            </a:r>
          </a:p>
          <a:p>
            <a:endParaRPr lang="en-US" dirty="0"/>
          </a:p>
          <a:p>
            <a:r>
              <a:rPr lang="en-US" dirty="0"/>
              <a:t>Catella Visser – Director Case Management (LTSS)</a:t>
            </a:r>
          </a:p>
          <a:p>
            <a:endParaRPr lang="en-US" dirty="0"/>
          </a:p>
          <a:p>
            <a:r>
              <a:rPr lang="en-US" dirty="0"/>
              <a:t>Dara Hall – Director Maternal &amp; Child Health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C42BA-4A30-CE3A-1917-08FA895C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14" y="540527"/>
            <a:ext cx="4617210" cy="1209445"/>
          </a:xfrm>
        </p:spPr>
        <p:txBody>
          <a:bodyPr/>
          <a:lstStyle/>
          <a:p>
            <a:r>
              <a:rPr lang="en-US" dirty="0"/>
              <a:t>Key Personnel</a:t>
            </a:r>
          </a:p>
        </p:txBody>
      </p:sp>
    </p:spTree>
    <p:extLst>
      <p:ext uri="{BB962C8B-B14F-4D97-AF65-F5344CB8AC3E}">
        <p14:creationId xmlns:p14="http://schemas.microsoft.com/office/powerpoint/2010/main" val="369918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828CC-CF82-2CB1-0700-50A7E9D19FB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12979" y="1286276"/>
            <a:ext cx="5953600" cy="4947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CF1D67"/>
                </a:solidFill>
              </a:rPr>
              <a:t>Our goal is to:</a:t>
            </a:r>
          </a:p>
          <a:p>
            <a:pPr lvl="1"/>
            <a:r>
              <a:rPr lang="en-US" sz="2200" dirty="0">
                <a:solidFill>
                  <a:srgbClr val="CF1D67"/>
                </a:solidFill>
              </a:rPr>
              <a:t>Support optimal quality of life for children with medical complexity &amp; their families</a:t>
            </a:r>
          </a:p>
          <a:p>
            <a:pPr lvl="1"/>
            <a:r>
              <a:rPr lang="en-US" sz="2200" dirty="0">
                <a:solidFill>
                  <a:srgbClr val="CF1D67"/>
                </a:solidFill>
              </a:rPr>
              <a:t>Assist families in navigating the challenges of caring for a medically complex child</a:t>
            </a:r>
          </a:p>
          <a:p>
            <a:pPr lvl="1"/>
            <a:r>
              <a:rPr lang="en-US" sz="2200" dirty="0">
                <a:solidFill>
                  <a:srgbClr val="CF1D67"/>
                </a:solidFill>
              </a:rPr>
              <a:t>Partner with our members and families to address and eliminate barriers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30EF36-B6FF-1FB7-5049-159BF9E9AAF3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1"/>
            <a:ext cx="4701812" cy="2300162"/>
          </a:xfrm>
        </p:spPr>
        <p:txBody>
          <a:bodyPr/>
          <a:lstStyle/>
          <a:p>
            <a:r>
              <a:rPr lang="en-US" sz="4400" dirty="0"/>
              <a:t>DFH Values the Incredible Children &amp; Families We Serve</a:t>
            </a:r>
            <a:endParaRPr lang="en-US" dirty="0"/>
          </a:p>
        </p:txBody>
      </p:sp>
      <p:pic>
        <p:nvPicPr>
          <p:cNvPr id="5" name="Picture 2" descr="Children with Medical Complexity">
            <a:extLst>
              <a:ext uri="{FF2B5EF4-FFF2-40B4-BE49-F238E27FC236}">
                <a16:creationId xmlns:a16="http://schemas.microsoft.com/office/drawing/2014/main" id="{EC8FBA38-24B6-C7FE-4C0E-5F8A763EA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23773" b="-1"/>
          <a:stretch/>
        </p:blipFill>
        <p:spPr bwMode="auto">
          <a:xfrm>
            <a:off x="2294818" y="3263462"/>
            <a:ext cx="3359895" cy="33497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1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7D000-5FDB-4292-8AC5-8756394B90BA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0"/>
            <a:ext cx="3490800" cy="1403431"/>
          </a:xfrm>
        </p:spPr>
        <p:txBody>
          <a:bodyPr/>
          <a:lstStyle/>
          <a:p>
            <a:r>
              <a:rPr lang="en-US" dirty="0"/>
              <a:t>Resources for Families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089C4945-5D22-3AF4-9A77-E665C4E6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637943"/>
              </p:ext>
            </p:extLst>
          </p:nvPr>
        </p:nvGraphicFramePr>
        <p:xfrm>
          <a:off x="4683000" y="708917"/>
          <a:ext cx="5953600" cy="556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58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EDF21-0BBD-9133-B228-2EEEE8D016CF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0"/>
            <a:ext cx="3490800" cy="1403431"/>
          </a:xfrm>
        </p:spPr>
        <p:txBody>
          <a:bodyPr/>
          <a:lstStyle/>
          <a:p>
            <a:r>
              <a:rPr lang="en-US" dirty="0"/>
              <a:t>Care Coordination</a:t>
            </a:r>
          </a:p>
        </p:txBody>
      </p:sp>
      <p:pic>
        <p:nvPicPr>
          <p:cNvPr id="2050" name="Picture 2" descr="Medically Complex Child: More than Special Needs - ChildrenFirst">
            <a:extLst>
              <a:ext uri="{FF2B5EF4-FFF2-40B4-BE49-F238E27FC236}">
                <a16:creationId xmlns:a16="http://schemas.microsoft.com/office/drawing/2014/main" id="{EB02C867-A83A-1D5D-2154-290A965E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5" y="2100539"/>
            <a:ext cx="2720865" cy="36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Text Placeholder 2">
            <a:extLst>
              <a:ext uri="{FF2B5EF4-FFF2-40B4-BE49-F238E27FC236}">
                <a16:creationId xmlns:a16="http://schemas.microsoft.com/office/drawing/2014/main" id="{790DE7B2-D8AD-D2B4-4347-5B26F8D35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601753"/>
              </p:ext>
            </p:extLst>
          </p:nvPr>
        </p:nvGraphicFramePr>
        <p:xfrm>
          <a:off x="4683000" y="1113067"/>
          <a:ext cx="5953600" cy="494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494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DE76B-4519-DF90-0DE7-1E28360F2317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0"/>
            <a:ext cx="3490800" cy="1403431"/>
          </a:xfrm>
        </p:spPr>
        <p:txBody>
          <a:bodyPr/>
          <a:lstStyle/>
          <a:p>
            <a:r>
              <a:rPr lang="en-US" dirty="0"/>
              <a:t>Respite Benefit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811497B4-4C4D-BEDC-EC0A-BF331C8B4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351032"/>
              </p:ext>
            </p:extLst>
          </p:nvPr>
        </p:nvGraphicFramePr>
        <p:xfrm>
          <a:off x="4683000" y="1113067"/>
          <a:ext cx="5953600" cy="494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424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0B237F-D41C-4812-A48F-6FF78A62B7C0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11167" y="506101"/>
            <a:ext cx="3490800" cy="2012828"/>
          </a:xfrm>
        </p:spPr>
        <p:txBody>
          <a:bodyPr/>
          <a:lstStyle/>
          <a:p>
            <a:r>
              <a:rPr lang="en-US" dirty="0"/>
              <a:t>Private Duty Nursing (PDN)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40D6850C-4F79-91D8-6FDD-5BC4F92F0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574452"/>
              </p:ext>
            </p:extLst>
          </p:nvPr>
        </p:nvGraphicFramePr>
        <p:xfrm>
          <a:off x="4835400" y="1265467"/>
          <a:ext cx="5953600" cy="494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0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646</Words>
  <Application>Microsoft Office PowerPoint</Application>
  <PresentationFormat>Widescreen</PresentationFormat>
  <Paragraphs>85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Centene Sans Reg</vt:lpstr>
      <vt:lpstr>Nunito Sans</vt:lpstr>
      <vt:lpstr>Nunito Sans ExtraBold</vt:lpstr>
      <vt:lpstr>Nunito Sans Light</vt:lpstr>
      <vt:lpstr>Office Theme</vt:lpstr>
      <vt:lpstr>Delaware First Health Overview for  Children with Medical Complexity Advisory Committee</vt:lpstr>
      <vt:lpstr>We seek to be a partner and advocate for our members</vt:lpstr>
      <vt:lpstr> Our Purpose</vt:lpstr>
      <vt:lpstr>Key Personnel</vt:lpstr>
      <vt:lpstr>DFH Values the Incredible Children &amp; Families We Serve</vt:lpstr>
      <vt:lpstr>Resources for Families</vt:lpstr>
      <vt:lpstr>Care Coordination</vt:lpstr>
      <vt:lpstr>Respite Benefit</vt:lpstr>
      <vt:lpstr>Private Duty Nursing (PDN)</vt:lpstr>
      <vt:lpstr>Other Resources</vt:lpstr>
      <vt:lpstr>Contact Info</vt:lpstr>
    </vt:vector>
  </TitlesOfParts>
  <Company>Centene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First Health Overview for  CMCAC Advisory Committee</dc:title>
  <dc:creator>Dara Hall</dc:creator>
  <cp:lastModifiedBy>Dara Hall</cp:lastModifiedBy>
  <cp:revision>3</cp:revision>
  <dcterms:created xsi:type="dcterms:W3CDTF">2023-02-03T21:44:35Z</dcterms:created>
  <dcterms:modified xsi:type="dcterms:W3CDTF">2023-02-13T22:39:34Z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2023-02-03T21:44:35Z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1791ee7a-cd62-48cd-a8c4-2dfd806e14ff</vt:lpwstr>
  </property>
  <property fmtid="{D5CDD505-2E9C-101B-9397-08002B2CF9AE}" pid="8" name="MSIP_Label_5a776955-85f6-4fec-9553-96dd3e0373c4_ContentBits">
    <vt:lpwstr>0</vt:lpwstr>
  </property>
</Properties>
</file>