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7" r:id="rId4"/>
  </p:sldMasterIdLst>
  <p:notesMasterIdLst>
    <p:notesMasterId r:id="rId15"/>
  </p:notesMasterIdLst>
  <p:sldIdLst>
    <p:sldId id="256" r:id="rId5"/>
    <p:sldId id="274" r:id="rId6"/>
    <p:sldId id="257" r:id="rId7"/>
    <p:sldId id="259" r:id="rId8"/>
    <p:sldId id="267" r:id="rId9"/>
    <p:sldId id="266" r:id="rId10"/>
    <p:sldId id="271" r:id="rId11"/>
    <p:sldId id="272" r:id="rId12"/>
    <p:sldId id="273"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showGuides="1">
      <p:cViewPr varScale="1">
        <p:scale>
          <a:sx n="39" d="100"/>
          <a:sy n="39" d="100"/>
        </p:scale>
        <p:origin x="856" y="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05/8/layout/hList1" loCatId="list" qsTypeId="urn:microsoft.com/office/officeart/2005/8/quickstyle/simple4" qsCatId="simple" csTypeId="urn:microsoft.com/office/officeart/2005/8/colors/accent4_2" csCatId="accent4" phldr="1"/>
      <dgm:spPr/>
      <dgm:t>
        <a:bodyPr/>
        <a:lstStyle/>
        <a:p>
          <a:endParaRPr lang="en-US"/>
        </a:p>
      </dgm:t>
    </dgm:pt>
    <dgm:pt modelId="{AACEAFD5-63CF-4AFC-B46F-BE086C5D447C}">
      <dgm:prSet phldrT="[Text]"/>
      <dgm:spPr/>
      <dgm:t>
        <a:bodyPr/>
        <a:lstStyle/>
        <a:p>
          <a:r>
            <a:rPr lang="en-US" b="0" dirty="0"/>
            <a:t>Day 1</a:t>
          </a:r>
          <a:r>
            <a:rPr lang="en-US" b="1" dirty="0"/>
            <a:t> </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dgm:spPr/>
      <dgm:t>
        <a:bodyPr/>
        <a:lstStyle/>
        <a:p>
          <a:r>
            <a:rPr lang="en-US" dirty="0">
              <a:latin typeface="Arial Narrow" panose="020B0606020202030204" pitchFamily="34" charset="0"/>
            </a:rPr>
            <a:t>New hire training with clinical associate and starts needed SDL’s Obtains all needed paperwork to complete background check, physical, TB test, drug screen, CPR. Meets with Educator to schedule NHO and CSM to discuss scheduling</a:t>
          </a:r>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D07AD3FD-84FF-467E-9693-752776549C61}">
      <dgm:prSet phldrT="[Text]" phldr="0"/>
      <dgm:spPr/>
      <dgm:t>
        <a:bodyPr/>
        <a:lstStyle/>
        <a:p>
          <a:r>
            <a:rPr lang="en-US" b="0" dirty="0"/>
            <a:t>Within 1 week</a:t>
          </a:r>
        </a:p>
      </dgm:t>
    </dgm:pt>
    <dgm:pt modelId="{7B691773-F524-4FAD-A272-BDF0B0C4370A}" type="parTrans" cxnId="{55492768-9A5E-4F74-AC7C-959C5C24EFD3}">
      <dgm:prSet/>
      <dgm:spPr/>
      <dgm:t>
        <a:bodyPr/>
        <a:lstStyle/>
        <a:p>
          <a:endParaRPr lang="en-US"/>
        </a:p>
      </dgm:t>
    </dgm:pt>
    <dgm:pt modelId="{A8C9B7A9-BC2A-4753-B7F0-F2E361D95520}" type="sibTrans" cxnId="{55492768-9A5E-4F74-AC7C-959C5C24EFD3}">
      <dgm:prSet/>
      <dgm:spPr/>
      <dgm:t>
        <a:bodyPr/>
        <a:lstStyle/>
        <a:p>
          <a:endParaRPr lang="en-US"/>
        </a:p>
      </dgm:t>
    </dgm:pt>
    <dgm:pt modelId="{5D70EFF5-8B31-4A1F-AE44-51E4CF0013EB}">
      <dgm:prSet phldrT="[Text]"/>
      <dgm:spPr/>
      <dgm:t>
        <a:bodyPr/>
        <a:lstStyle/>
        <a:p>
          <a:r>
            <a:rPr lang="en-US" b="0" i="0" u="none" dirty="0">
              <a:latin typeface="Arial Narrow" panose="020B0606020202030204" pitchFamily="34" charset="0"/>
            </a:rPr>
            <a:t> Once all SDL’s are completed NHO with Educator approx. 2-4 hours depending on if nurse will be working basic or TV clients.  Completes competencies at this time and schedules training shifts in the field. Once all pre-employment material is back  approximately 1 week. </a:t>
          </a:r>
          <a:endParaRPr lang="en-US" dirty="0">
            <a:latin typeface="Arial Narrow" panose="020B0606020202030204" pitchFamily="34" charset="0"/>
          </a:endParaRPr>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phldr="0"/>
      <dgm:spPr/>
      <dgm:t>
        <a:bodyPr/>
        <a:lstStyle/>
        <a:p>
          <a:r>
            <a:rPr lang="en-US" b="0" dirty="0"/>
            <a:t>Training</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dgm:spPr/>
      <dgm:t>
        <a:bodyPr/>
        <a:lstStyle/>
        <a:p>
          <a:r>
            <a:rPr lang="en-US" dirty="0">
              <a:latin typeface="Arial Narrow" panose="020B0606020202030204" pitchFamily="34" charset="0"/>
            </a:rPr>
            <a:t>Starts training in the field with a preceptor anywhere from 8-24 hours depending on the complexities of the client. TV requires more training.</a:t>
          </a:r>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74045C00-D6AB-40F4-A0EC-3849807FC88D}">
      <dgm:prSet phldrT="[Text]"/>
      <dgm:spPr/>
      <dgm:t>
        <a:bodyPr/>
        <a:lstStyle/>
        <a:p>
          <a:r>
            <a:rPr lang="en-US" b="0" dirty="0"/>
            <a:t>Completes all training shifts (8-24 </a:t>
          </a:r>
          <a:r>
            <a:rPr lang="en-US" b="0" dirty="0" err="1"/>
            <a:t>hrs</a:t>
          </a:r>
          <a:r>
            <a:rPr lang="en-US" b="0" dirty="0"/>
            <a:t>)</a:t>
          </a:r>
        </a:p>
      </dgm:t>
    </dgm:pt>
    <dgm:pt modelId="{A2CB37B5-FB6A-4368-A045-E1C65615D546}" type="parTrans" cxnId="{8EF80596-2994-4771-892F-2C4772D8D458}">
      <dgm:prSet/>
      <dgm:spPr/>
      <dgm:t>
        <a:bodyPr/>
        <a:lstStyle/>
        <a:p>
          <a:endParaRPr lang="en-US"/>
        </a:p>
      </dgm:t>
    </dgm:pt>
    <dgm:pt modelId="{559D8C62-0929-418F-8097-53D2F0DBCF2B}" type="sibTrans" cxnId="{8EF80596-2994-4771-892F-2C4772D8D458}">
      <dgm:prSet/>
      <dgm:spPr/>
      <dgm:t>
        <a:bodyPr/>
        <a:lstStyle/>
        <a:p>
          <a:endParaRPr lang="en-US"/>
        </a:p>
      </dgm:t>
    </dgm:pt>
    <dgm:pt modelId="{02FFBBB1-DBC1-448B-B0B3-D48D66FE7872}">
      <dgm:prSet phldrT="[Text]"/>
      <dgm:spPr/>
      <dgm:t>
        <a:bodyPr/>
        <a:lstStyle/>
        <a:p>
          <a:r>
            <a:rPr lang="en-US" b="0" i="0" u="none" dirty="0">
              <a:latin typeface="Arial Narrow" panose="020B0606020202030204" pitchFamily="34" charset="0"/>
            </a:rPr>
            <a:t>Gets signed off in the field by an RN that they are competent to care for that specific client safely. If there are no RN’s on the case the nurse is signed off by a Clinical Mgr. 	 </a:t>
          </a:r>
          <a:endParaRPr lang="en-US" dirty="0">
            <a:latin typeface="Arial Narrow" panose="020B0606020202030204" pitchFamily="34" charset="0"/>
          </a:endParaRPr>
        </a:p>
      </dgm:t>
    </dgm:pt>
    <dgm:pt modelId="{98A22385-858C-4F07-A4D6-9A0E8D8E5927}" type="parTrans" cxnId="{56818DCB-8127-41B3-A8FA-9BB3C4AEEF60}">
      <dgm:prSet/>
      <dgm:spPr/>
      <dgm:t>
        <a:bodyPr/>
        <a:lstStyle/>
        <a:p>
          <a:endParaRPr lang="en-US"/>
        </a:p>
      </dgm:t>
    </dgm:pt>
    <dgm:pt modelId="{FC134796-1658-4344-B009-E1D5A472B390}" type="sibTrans" cxnId="{56818DCB-8127-41B3-A8FA-9BB3C4AEEF60}">
      <dgm:prSet/>
      <dgm:spPr/>
      <dgm:t>
        <a:bodyPr/>
        <a:lstStyle/>
        <a:p>
          <a:endParaRPr lang="en-US"/>
        </a:p>
      </dgm:t>
    </dgm:pt>
    <dgm:pt modelId="{23A33862-4085-4A09-A14A-75AEDD37E72B}">
      <dgm:prSet phldrT="[Text]"/>
      <dgm:spPr/>
      <dgm:t>
        <a:bodyPr/>
        <a:lstStyle/>
        <a:p>
          <a:r>
            <a:rPr lang="en-US" b="0" dirty="0"/>
            <a:t>Independently working</a:t>
          </a:r>
        </a:p>
      </dgm:t>
    </dgm:pt>
    <dgm:pt modelId="{A87FE2E2-B4D6-47F3-83D4-856209CC555E}" type="parTrans" cxnId="{A6BD7522-AA01-4096-98F0-44139441042F}">
      <dgm:prSet/>
      <dgm:spPr/>
      <dgm:t>
        <a:bodyPr/>
        <a:lstStyle/>
        <a:p>
          <a:endParaRPr lang="en-US"/>
        </a:p>
      </dgm:t>
    </dgm:pt>
    <dgm:pt modelId="{2DC7D52A-6B36-4926-8DB7-F6C46779CA12}" type="sibTrans" cxnId="{A6BD7522-AA01-4096-98F0-44139441042F}">
      <dgm:prSet/>
      <dgm:spPr/>
      <dgm:t>
        <a:bodyPr/>
        <a:lstStyle/>
        <a:p>
          <a:endParaRPr lang="en-US"/>
        </a:p>
      </dgm:t>
    </dgm:pt>
    <dgm:pt modelId="{185715AF-C7AC-49BC-808F-832AF009BC16}">
      <dgm:prSet phldrT="[Text]"/>
      <dgm:spPr/>
      <dgm:t>
        <a:bodyPr/>
        <a:lstStyle/>
        <a:p>
          <a:r>
            <a:rPr lang="en-US" dirty="0">
              <a:latin typeface="Arial Narrow" panose="020B0606020202030204" pitchFamily="34" charset="0"/>
            </a:rPr>
            <a:t>Works 1</a:t>
          </a:r>
          <a:r>
            <a:rPr lang="en-US" baseline="30000" dirty="0">
              <a:latin typeface="Arial Narrow" panose="020B0606020202030204" pitchFamily="34" charset="0"/>
            </a:rPr>
            <a:t>st</a:t>
          </a:r>
          <a:r>
            <a:rPr lang="en-US" dirty="0">
              <a:latin typeface="Arial Narrow" panose="020B0606020202030204" pitchFamily="34" charset="0"/>
            </a:rPr>
            <a:t> independent shift with clients they are signed off on. </a:t>
          </a:r>
        </a:p>
      </dgm:t>
    </dgm:pt>
    <dgm:pt modelId="{9E11DB47-DD4B-437F-B986-74C561DC4972}" type="parTrans" cxnId="{0F607307-CADE-4580-ACA9-6C59B0A40BF6}">
      <dgm:prSet/>
      <dgm:spPr/>
      <dgm:t>
        <a:bodyPr/>
        <a:lstStyle/>
        <a:p>
          <a:endParaRPr lang="en-US"/>
        </a:p>
      </dgm:t>
    </dgm:pt>
    <dgm:pt modelId="{929CFB55-1C99-4F60-AA4A-3F3C0CC2D9C5}" type="sibTrans" cxnId="{0F607307-CADE-4580-ACA9-6C59B0A40BF6}">
      <dgm:prSet/>
      <dgm:spPr/>
      <dgm:t>
        <a:bodyPr/>
        <a:lstStyle/>
        <a:p>
          <a:endParaRPr lang="en-US"/>
        </a:p>
      </dgm:t>
    </dgm:pt>
    <dgm:pt modelId="{399DD8A2-0921-4C6D-A50D-8D3D47B31EC2}">
      <dgm:prSet phldrT="[Text]"/>
      <dgm:spPr/>
      <dgm:t>
        <a:bodyPr/>
        <a:lstStyle/>
        <a:p>
          <a:r>
            <a:rPr lang="en-US" dirty="0">
              <a:latin typeface="Arial Narrow" panose="020B0606020202030204" pitchFamily="34" charset="0"/>
            </a:rPr>
            <a:t>(this could take up to 2-3 weeks depending on nurses availability) </a:t>
          </a:r>
        </a:p>
      </dgm:t>
    </dgm:pt>
    <dgm:pt modelId="{C535984D-E83C-42B5-BB36-B9CE1F19F902}" type="parTrans" cxnId="{F421A111-A2E5-4535-BFEA-78D365AE5EA4}">
      <dgm:prSet/>
      <dgm:spPr/>
      <dgm:t>
        <a:bodyPr/>
        <a:lstStyle/>
        <a:p>
          <a:endParaRPr lang="en-US"/>
        </a:p>
      </dgm:t>
    </dgm:pt>
    <dgm:pt modelId="{3B213343-C535-4374-83B9-80A534E8937D}" type="sibTrans" cxnId="{F421A111-A2E5-4535-BFEA-78D365AE5EA4}">
      <dgm:prSet/>
      <dgm:spPr/>
      <dgm:t>
        <a:bodyPr/>
        <a:lstStyle/>
        <a:p>
          <a:endParaRPr lang="en-US"/>
        </a:p>
      </dgm:t>
    </dgm:pt>
    <dgm:pt modelId="{D4D6983D-BA49-4FFE-A177-64FBB29A98C0}" type="pres">
      <dgm:prSet presAssocID="{55C0B14E-AEA6-48D3-A387-ED4A3A3BF840}" presName="Name0" presStyleCnt="0">
        <dgm:presLayoutVars>
          <dgm:dir/>
          <dgm:animLvl val="lvl"/>
          <dgm:resizeHandles val="exact"/>
        </dgm:presLayoutVars>
      </dgm:prSet>
      <dgm:spPr/>
    </dgm:pt>
    <dgm:pt modelId="{18D04B59-02AE-4176-A024-D7558BF0F5A2}" type="pres">
      <dgm:prSet presAssocID="{AACEAFD5-63CF-4AFC-B46F-BE086C5D447C}" presName="composite" presStyleCnt="0"/>
      <dgm:spPr/>
    </dgm:pt>
    <dgm:pt modelId="{3D5D1E95-2724-445A-ADCC-406B43D8BCBC}" type="pres">
      <dgm:prSet presAssocID="{AACEAFD5-63CF-4AFC-B46F-BE086C5D447C}" presName="parTx" presStyleLbl="alignNode1" presStyleIdx="0" presStyleCnt="5" custLinFactNeighborX="-261" custLinFactNeighborY="-1791">
        <dgm:presLayoutVars>
          <dgm:chMax val="0"/>
          <dgm:chPref val="0"/>
          <dgm:bulletEnabled val="1"/>
        </dgm:presLayoutVars>
      </dgm:prSet>
      <dgm:spPr/>
    </dgm:pt>
    <dgm:pt modelId="{F6976DB5-C6C4-4D65-87CC-05213DEBC65D}" type="pres">
      <dgm:prSet presAssocID="{AACEAFD5-63CF-4AFC-B46F-BE086C5D447C}" presName="desTx" presStyleLbl="alignAccFollowNode1" presStyleIdx="0" presStyleCnt="5">
        <dgm:presLayoutVars>
          <dgm:bulletEnabled val="1"/>
        </dgm:presLayoutVars>
      </dgm:prSet>
      <dgm:spPr/>
    </dgm:pt>
    <dgm:pt modelId="{9B275D5A-7422-49E7-B992-2351EC246AB4}" type="pres">
      <dgm:prSet presAssocID="{7A8D4B4D-06E9-4958-810D-A6226B6AC588}" presName="space" presStyleCnt="0"/>
      <dgm:spPr/>
    </dgm:pt>
    <dgm:pt modelId="{6B70A269-3D03-4EB4-83E8-BEC7B49F57A8}" type="pres">
      <dgm:prSet presAssocID="{D07AD3FD-84FF-467E-9693-752776549C61}" presName="composite" presStyleCnt="0"/>
      <dgm:spPr/>
    </dgm:pt>
    <dgm:pt modelId="{D1BBFB56-1CE4-45EA-A7F4-99B34BBEABEF}" type="pres">
      <dgm:prSet presAssocID="{D07AD3FD-84FF-467E-9693-752776549C61}" presName="parTx" presStyleLbl="alignNode1" presStyleIdx="1" presStyleCnt="5">
        <dgm:presLayoutVars>
          <dgm:chMax val="0"/>
          <dgm:chPref val="0"/>
          <dgm:bulletEnabled val="1"/>
        </dgm:presLayoutVars>
      </dgm:prSet>
      <dgm:spPr/>
    </dgm:pt>
    <dgm:pt modelId="{40D2B9DF-789E-458E-AAC0-DB853C7C3606}" type="pres">
      <dgm:prSet presAssocID="{D07AD3FD-84FF-467E-9693-752776549C61}" presName="desTx" presStyleLbl="alignAccFollowNode1" presStyleIdx="1" presStyleCnt="5">
        <dgm:presLayoutVars>
          <dgm:bulletEnabled val="1"/>
        </dgm:presLayoutVars>
      </dgm:prSet>
      <dgm:spPr/>
    </dgm:pt>
    <dgm:pt modelId="{307040ED-646D-4A5B-B094-984FBCF17A30}" type="pres">
      <dgm:prSet presAssocID="{A8C9B7A9-BC2A-4753-B7F0-F2E361D95520}" presName="space" presStyleCnt="0"/>
      <dgm:spPr/>
    </dgm:pt>
    <dgm:pt modelId="{D0AFE40C-CB7B-4D8B-B5AD-B8D630AD6642}" type="pres">
      <dgm:prSet presAssocID="{D71FC021-6A65-44D1-95B9-0E6C89079866}" presName="composite" presStyleCnt="0"/>
      <dgm:spPr/>
    </dgm:pt>
    <dgm:pt modelId="{71E36B33-C22E-4836-80F0-79046BB70366}" type="pres">
      <dgm:prSet presAssocID="{D71FC021-6A65-44D1-95B9-0E6C89079866}" presName="parTx" presStyleLbl="alignNode1" presStyleIdx="2" presStyleCnt="5">
        <dgm:presLayoutVars>
          <dgm:chMax val="0"/>
          <dgm:chPref val="0"/>
          <dgm:bulletEnabled val="1"/>
        </dgm:presLayoutVars>
      </dgm:prSet>
      <dgm:spPr/>
    </dgm:pt>
    <dgm:pt modelId="{3C28BD13-1669-4DBF-8B34-EDEB154D042C}" type="pres">
      <dgm:prSet presAssocID="{D71FC021-6A65-44D1-95B9-0E6C89079866}" presName="desTx" presStyleLbl="alignAccFollowNode1" presStyleIdx="2" presStyleCnt="5">
        <dgm:presLayoutVars>
          <dgm:bulletEnabled val="1"/>
        </dgm:presLayoutVars>
      </dgm:prSet>
      <dgm:spPr/>
    </dgm:pt>
    <dgm:pt modelId="{5DA3B8A9-7FAC-4841-B35D-CEE8856E8B6F}" type="pres">
      <dgm:prSet presAssocID="{9B090D9D-470E-46E2-AABB-0368A52481AA}" presName="space" presStyleCnt="0"/>
      <dgm:spPr/>
    </dgm:pt>
    <dgm:pt modelId="{66F5C9CB-8FA1-462E-B6AF-BDE613073AB8}" type="pres">
      <dgm:prSet presAssocID="{74045C00-D6AB-40F4-A0EC-3849807FC88D}" presName="composite" presStyleCnt="0"/>
      <dgm:spPr/>
    </dgm:pt>
    <dgm:pt modelId="{B6EA64E2-B08B-404A-ABC7-1D9272D88543}" type="pres">
      <dgm:prSet presAssocID="{74045C00-D6AB-40F4-A0EC-3849807FC88D}" presName="parTx" presStyleLbl="alignNode1" presStyleIdx="3" presStyleCnt="5">
        <dgm:presLayoutVars>
          <dgm:chMax val="0"/>
          <dgm:chPref val="0"/>
          <dgm:bulletEnabled val="1"/>
        </dgm:presLayoutVars>
      </dgm:prSet>
      <dgm:spPr/>
    </dgm:pt>
    <dgm:pt modelId="{5AA7ADBA-79FD-4ECA-A373-793A2D836F3E}" type="pres">
      <dgm:prSet presAssocID="{74045C00-D6AB-40F4-A0EC-3849807FC88D}" presName="desTx" presStyleLbl="alignAccFollowNode1" presStyleIdx="3" presStyleCnt="5">
        <dgm:presLayoutVars>
          <dgm:bulletEnabled val="1"/>
        </dgm:presLayoutVars>
      </dgm:prSet>
      <dgm:spPr/>
    </dgm:pt>
    <dgm:pt modelId="{28F5DA60-39DD-4A33-9650-72C461A21CCF}" type="pres">
      <dgm:prSet presAssocID="{559D8C62-0929-418F-8097-53D2F0DBCF2B}" presName="space" presStyleCnt="0"/>
      <dgm:spPr/>
    </dgm:pt>
    <dgm:pt modelId="{DFAED68A-7D28-422D-8947-32BC578C30F5}" type="pres">
      <dgm:prSet presAssocID="{23A33862-4085-4A09-A14A-75AEDD37E72B}" presName="composite" presStyleCnt="0"/>
      <dgm:spPr/>
    </dgm:pt>
    <dgm:pt modelId="{B268C582-0D5C-4CB1-B2F1-B436EDBACF40}" type="pres">
      <dgm:prSet presAssocID="{23A33862-4085-4A09-A14A-75AEDD37E72B}" presName="parTx" presStyleLbl="alignNode1" presStyleIdx="4" presStyleCnt="5" custLinFactNeighborX="364" custLinFactNeighborY="3730">
        <dgm:presLayoutVars>
          <dgm:chMax val="0"/>
          <dgm:chPref val="0"/>
          <dgm:bulletEnabled val="1"/>
        </dgm:presLayoutVars>
      </dgm:prSet>
      <dgm:spPr/>
    </dgm:pt>
    <dgm:pt modelId="{538B4BA1-A055-4B29-828D-3C66C9F573CA}" type="pres">
      <dgm:prSet presAssocID="{23A33862-4085-4A09-A14A-75AEDD37E72B}" presName="desTx" presStyleLbl="alignAccFollowNode1" presStyleIdx="4" presStyleCnt="5">
        <dgm:presLayoutVars>
          <dgm:bulletEnabled val="1"/>
        </dgm:presLayoutVars>
      </dgm:prSet>
      <dgm:spPr/>
    </dgm:pt>
  </dgm:ptLst>
  <dgm:cxnLst>
    <dgm:cxn modelId="{0F607307-CADE-4580-ACA9-6C59B0A40BF6}" srcId="{23A33862-4085-4A09-A14A-75AEDD37E72B}" destId="{185715AF-C7AC-49BC-808F-832AF009BC16}" srcOrd="0" destOrd="0" parTransId="{9E11DB47-DD4B-437F-B986-74C561DC4972}" sibTransId="{929CFB55-1C99-4F60-AA4A-3F3C0CC2D9C5}"/>
    <dgm:cxn modelId="{F421A111-A2E5-4535-BFEA-78D365AE5EA4}" srcId="{D71FC021-6A65-44D1-95B9-0E6C89079866}" destId="{399DD8A2-0921-4C6D-A50D-8D3D47B31EC2}" srcOrd="1" destOrd="0" parTransId="{C535984D-E83C-42B5-BB36-B9CE1F19F902}" sibTransId="{3B213343-C535-4374-83B9-80A534E8937D}"/>
    <dgm:cxn modelId="{6489D015-69BF-4011-B017-726A8BB89F71}" type="presOf" srcId="{D07AD3FD-84FF-467E-9693-752776549C61}" destId="{D1BBFB56-1CE4-45EA-A7F4-99B34BBEABEF}" srcOrd="0" destOrd="0" presId="urn:microsoft.com/office/officeart/2005/8/layout/hList1"/>
    <dgm:cxn modelId="{A6BD7522-AA01-4096-98F0-44139441042F}" srcId="{55C0B14E-AEA6-48D3-A387-ED4A3A3BF840}" destId="{23A33862-4085-4A09-A14A-75AEDD37E72B}" srcOrd="4" destOrd="0" parTransId="{A87FE2E2-B4D6-47F3-83D4-856209CC555E}" sibTransId="{2DC7D52A-6B36-4926-8DB7-F6C46779CA12}"/>
    <dgm:cxn modelId="{99557138-5BB3-46DB-AC35-46F63062F42E}" type="presOf" srcId="{349299C9-846E-4827-813A-349CCCE20782}" destId="{F6976DB5-C6C4-4D65-87CC-05213DEBC65D}" srcOrd="0" destOrd="0" presId="urn:microsoft.com/office/officeart/2005/8/layout/hList1"/>
    <dgm:cxn modelId="{0EFA3039-6828-403C-9445-4359BA6645E6}" srcId="{AACEAFD5-63CF-4AFC-B46F-BE086C5D447C}" destId="{349299C9-846E-4827-813A-349CCCE20782}" srcOrd="0" destOrd="0" parTransId="{AEA27547-B9ED-4994-BD27-04EC297EF367}" sibTransId="{9D819F52-ACA0-4B08-8256-DF6BD8FA3A0B}"/>
    <dgm:cxn modelId="{1092C33D-FBE1-48EF-B8EE-773443CB6DB0}" type="presOf" srcId="{399DD8A2-0921-4C6D-A50D-8D3D47B31EC2}" destId="{3C28BD13-1669-4DBF-8B34-EDEB154D042C}" srcOrd="0" destOrd="1" presId="urn:microsoft.com/office/officeart/2005/8/layout/hList1"/>
    <dgm:cxn modelId="{55492768-9A5E-4F74-AC7C-959C5C24EFD3}" srcId="{55C0B14E-AEA6-48D3-A387-ED4A3A3BF840}" destId="{D07AD3FD-84FF-467E-9693-752776549C61}" srcOrd="1" destOrd="0" parTransId="{7B691773-F524-4FAD-A272-BDF0B0C4370A}" sibTransId="{A8C9B7A9-BC2A-4753-B7F0-F2E361D95520}"/>
    <dgm:cxn modelId="{9485454F-FFD2-4377-BC77-243404D43031}" type="presOf" srcId="{5D70EFF5-8B31-4A1F-AE44-51E4CF0013EB}" destId="{40D2B9DF-789E-458E-AAC0-DB853C7C3606}" srcOrd="0" destOrd="0" presId="urn:microsoft.com/office/officeart/2005/8/layout/hList1"/>
    <dgm:cxn modelId="{E97FF64F-8020-497E-AE7D-2395DDA4560D}" srcId="{D07AD3FD-84FF-467E-9693-752776549C61}" destId="{5D70EFF5-8B31-4A1F-AE44-51E4CF0013EB}" srcOrd="0" destOrd="0" parTransId="{96C720A0-FEEF-48D1-8DF6-ABA03C304822}" sibTransId="{B6A59CDE-18AD-4553-B6C5-FF001A8E8510}"/>
    <dgm:cxn modelId="{7EA2A055-9200-45FC-9B8B-1EC4C650D396}" type="presOf" srcId="{74045C00-D6AB-40F4-A0EC-3849807FC88D}" destId="{B6EA64E2-B08B-404A-ABC7-1D9272D88543}" srcOrd="0" destOrd="0" presId="urn:microsoft.com/office/officeart/2005/8/layout/hList1"/>
    <dgm:cxn modelId="{2D8C038F-17D0-447E-B3F9-64FC00DE4CE0}" type="presOf" srcId="{185715AF-C7AC-49BC-808F-832AF009BC16}" destId="{538B4BA1-A055-4B29-828D-3C66C9F573CA}" srcOrd="0" destOrd="0" presId="urn:microsoft.com/office/officeart/2005/8/layout/hList1"/>
    <dgm:cxn modelId="{BEB32292-35B1-4B37-B94E-D15910D7495F}" type="presOf" srcId="{AACEAFD5-63CF-4AFC-B46F-BE086C5D447C}" destId="{3D5D1E95-2724-445A-ADCC-406B43D8BCBC}" srcOrd="0" destOrd="0" presId="urn:microsoft.com/office/officeart/2005/8/layout/hList1"/>
    <dgm:cxn modelId="{8EF80596-2994-4771-892F-2C4772D8D458}" srcId="{55C0B14E-AEA6-48D3-A387-ED4A3A3BF840}" destId="{74045C00-D6AB-40F4-A0EC-3849807FC88D}" srcOrd="3" destOrd="0" parTransId="{A2CB37B5-FB6A-4368-A045-E1C65615D546}" sibTransId="{559D8C62-0929-418F-8097-53D2F0DBCF2B}"/>
    <dgm:cxn modelId="{53239C96-427C-420B-95DC-546F3B30ED65}" srcId="{55C0B14E-AEA6-48D3-A387-ED4A3A3BF840}" destId="{D71FC021-6A65-44D1-95B9-0E6C89079866}" srcOrd="2" destOrd="0" parTransId="{862AAE39-3AAD-40E3-BA20-90187BD73242}" sibTransId="{9B090D9D-470E-46E2-AABB-0368A52481AA}"/>
    <dgm:cxn modelId="{062C12A7-572B-4D7F-A19C-82B39321141A}" type="presOf" srcId="{D71FC021-6A65-44D1-95B9-0E6C89079866}" destId="{71E36B33-C22E-4836-80F0-79046BB70366}" srcOrd="0" destOrd="0" presId="urn:microsoft.com/office/officeart/2005/8/layout/hList1"/>
    <dgm:cxn modelId="{6237EAAB-D97B-4FD7-BABD-A8A0F794F2E4}" type="presOf" srcId="{02FFBBB1-DBC1-448B-B0B3-D48D66FE7872}" destId="{5AA7ADBA-79FD-4ECA-A373-793A2D836F3E}" srcOrd="0" destOrd="0" presId="urn:microsoft.com/office/officeart/2005/8/layout/hList1"/>
    <dgm:cxn modelId="{D692C6B9-3D57-4E51-94E5-D40F1BEC342F}" type="presOf" srcId="{23A33862-4085-4A09-A14A-75AEDD37E72B}" destId="{B268C582-0D5C-4CB1-B2F1-B436EDBACF40}" srcOrd="0" destOrd="0" presId="urn:microsoft.com/office/officeart/2005/8/layout/hList1"/>
    <dgm:cxn modelId="{AE101ABC-7EA3-4444-A576-8AB15A371C84}" srcId="{55C0B14E-AEA6-48D3-A387-ED4A3A3BF840}" destId="{AACEAFD5-63CF-4AFC-B46F-BE086C5D447C}" srcOrd="0" destOrd="0" parTransId="{7A0BD8EC-BB4A-4912-A54E-6F39B681264E}" sibTransId="{7A8D4B4D-06E9-4958-810D-A6226B6AC588}"/>
    <dgm:cxn modelId="{B88535BD-8428-4061-BEC9-3DAB7604EAB7}" type="presOf" srcId="{55C0B14E-AEA6-48D3-A387-ED4A3A3BF840}" destId="{D4D6983D-BA49-4FFE-A177-64FBB29A98C0}" srcOrd="0" destOrd="0" presId="urn:microsoft.com/office/officeart/2005/8/layout/hList1"/>
    <dgm:cxn modelId="{56818DCB-8127-41B3-A8FA-9BB3C4AEEF60}" srcId="{74045C00-D6AB-40F4-A0EC-3849807FC88D}" destId="{02FFBBB1-DBC1-448B-B0B3-D48D66FE7872}" srcOrd="0" destOrd="0" parTransId="{98A22385-858C-4F07-A4D6-9A0E8D8E5927}" sibTransId="{FC134796-1658-4344-B009-E1D5A472B390}"/>
    <dgm:cxn modelId="{E3115EEA-DE9C-4F06-B8B3-BEB263D5F2B1}" srcId="{D71FC021-6A65-44D1-95B9-0E6C89079866}" destId="{4A6BB192-9983-4F48-BBC5-6E384EED7EC5}" srcOrd="0" destOrd="0" parTransId="{230A6E4A-6CED-4DC0-AEFE-6859FE07B658}" sibTransId="{0B568EC2-5D2A-4B00-8047-B7832F245B44}"/>
    <dgm:cxn modelId="{588140FB-61DC-4361-9381-7D4BB63F4F56}" type="presOf" srcId="{4A6BB192-9983-4F48-BBC5-6E384EED7EC5}" destId="{3C28BD13-1669-4DBF-8B34-EDEB154D042C}" srcOrd="0" destOrd="0" presId="urn:microsoft.com/office/officeart/2005/8/layout/hList1"/>
    <dgm:cxn modelId="{76FEFA95-2FA8-4CBB-91E4-E3915E903F10}" type="presParOf" srcId="{D4D6983D-BA49-4FFE-A177-64FBB29A98C0}" destId="{18D04B59-02AE-4176-A024-D7558BF0F5A2}" srcOrd="0" destOrd="0" presId="urn:microsoft.com/office/officeart/2005/8/layout/hList1"/>
    <dgm:cxn modelId="{A754DCBA-D29D-4524-B0D7-8122A177F3C2}" type="presParOf" srcId="{18D04B59-02AE-4176-A024-D7558BF0F5A2}" destId="{3D5D1E95-2724-445A-ADCC-406B43D8BCBC}" srcOrd="0" destOrd="0" presId="urn:microsoft.com/office/officeart/2005/8/layout/hList1"/>
    <dgm:cxn modelId="{267F9304-CC5D-446F-A757-2D1B12A9CCA2}" type="presParOf" srcId="{18D04B59-02AE-4176-A024-D7558BF0F5A2}" destId="{F6976DB5-C6C4-4D65-87CC-05213DEBC65D}" srcOrd="1" destOrd="0" presId="urn:microsoft.com/office/officeart/2005/8/layout/hList1"/>
    <dgm:cxn modelId="{6D4CA9D3-C923-4BDE-8012-B7054C8E6C19}" type="presParOf" srcId="{D4D6983D-BA49-4FFE-A177-64FBB29A98C0}" destId="{9B275D5A-7422-49E7-B992-2351EC246AB4}" srcOrd="1" destOrd="0" presId="urn:microsoft.com/office/officeart/2005/8/layout/hList1"/>
    <dgm:cxn modelId="{8EC00ED0-C072-444F-97D9-445B4C605EE9}" type="presParOf" srcId="{D4D6983D-BA49-4FFE-A177-64FBB29A98C0}" destId="{6B70A269-3D03-4EB4-83E8-BEC7B49F57A8}" srcOrd="2" destOrd="0" presId="urn:microsoft.com/office/officeart/2005/8/layout/hList1"/>
    <dgm:cxn modelId="{4A47692E-8A07-4E87-801A-5DBD0752607E}" type="presParOf" srcId="{6B70A269-3D03-4EB4-83E8-BEC7B49F57A8}" destId="{D1BBFB56-1CE4-45EA-A7F4-99B34BBEABEF}" srcOrd="0" destOrd="0" presId="urn:microsoft.com/office/officeart/2005/8/layout/hList1"/>
    <dgm:cxn modelId="{98AAC3D8-8D3B-4EDE-B687-5FA3ABA94D99}" type="presParOf" srcId="{6B70A269-3D03-4EB4-83E8-BEC7B49F57A8}" destId="{40D2B9DF-789E-458E-AAC0-DB853C7C3606}" srcOrd="1" destOrd="0" presId="urn:microsoft.com/office/officeart/2005/8/layout/hList1"/>
    <dgm:cxn modelId="{E776023C-B7E1-45D4-968D-9B80C79C9B41}" type="presParOf" srcId="{D4D6983D-BA49-4FFE-A177-64FBB29A98C0}" destId="{307040ED-646D-4A5B-B094-984FBCF17A30}" srcOrd="3" destOrd="0" presId="urn:microsoft.com/office/officeart/2005/8/layout/hList1"/>
    <dgm:cxn modelId="{1946BA3A-687D-47B0-AA35-1C450318B233}" type="presParOf" srcId="{D4D6983D-BA49-4FFE-A177-64FBB29A98C0}" destId="{D0AFE40C-CB7B-4D8B-B5AD-B8D630AD6642}" srcOrd="4" destOrd="0" presId="urn:microsoft.com/office/officeart/2005/8/layout/hList1"/>
    <dgm:cxn modelId="{D56F7FE9-5B8A-41F4-83BA-F8F97CE09E0F}" type="presParOf" srcId="{D0AFE40C-CB7B-4D8B-B5AD-B8D630AD6642}" destId="{71E36B33-C22E-4836-80F0-79046BB70366}" srcOrd="0" destOrd="0" presId="urn:microsoft.com/office/officeart/2005/8/layout/hList1"/>
    <dgm:cxn modelId="{D140B1E4-1917-4B34-903D-948CD84DEB35}" type="presParOf" srcId="{D0AFE40C-CB7B-4D8B-B5AD-B8D630AD6642}" destId="{3C28BD13-1669-4DBF-8B34-EDEB154D042C}" srcOrd="1" destOrd="0" presId="urn:microsoft.com/office/officeart/2005/8/layout/hList1"/>
    <dgm:cxn modelId="{70D1E939-F67D-49D6-9D73-007F6D28A585}" type="presParOf" srcId="{D4D6983D-BA49-4FFE-A177-64FBB29A98C0}" destId="{5DA3B8A9-7FAC-4841-B35D-CEE8856E8B6F}" srcOrd="5" destOrd="0" presId="urn:microsoft.com/office/officeart/2005/8/layout/hList1"/>
    <dgm:cxn modelId="{CC603EFD-2A87-45B8-88E4-BEE0F0A85B07}" type="presParOf" srcId="{D4D6983D-BA49-4FFE-A177-64FBB29A98C0}" destId="{66F5C9CB-8FA1-462E-B6AF-BDE613073AB8}" srcOrd="6" destOrd="0" presId="urn:microsoft.com/office/officeart/2005/8/layout/hList1"/>
    <dgm:cxn modelId="{B9228D97-1A5A-4312-843E-C0E050192D8A}" type="presParOf" srcId="{66F5C9CB-8FA1-462E-B6AF-BDE613073AB8}" destId="{B6EA64E2-B08B-404A-ABC7-1D9272D88543}" srcOrd="0" destOrd="0" presId="urn:microsoft.com/office/officeart/2005/8/layout/hList1"/>
    <dgm:cxn modelId="{71926D59-335A-4CC0-8A51-5EBA49827361}" type="presParOf" srcId="{66F5C9CB-8FA1-462E-B6AF-BDE613073AB8}" destId="{5AA7ADBA-79FD-4ECA-A373-793A2D836F3E}" srcOrd="1" destOrd="0" presId="urn:microsoft.com/office/officeart/2005/8/layout/hList1"/>
    <dgm:cxn modelId="{62972460-033A-47E3-A920-A8A49172FE1B}" type="presParOf" srcId="{D4D6983D-BA49-4FFE-A177-64FBB29A98C0}" destId="{28F5DA60-39DD-4A33-9650-72C461A21CCF}" srcOrd="7" destOrd="0" presId="urn:microsoft.com/office/officeart/2005/8/layout/hList1"/>
    <dgm:cxn modelId="{E142A607-DC9F-4069-88BE-59ECC8F233DB}" type="presParOf" srcId="{D4D6983D-BA49-4FFE-A177-64FBB29A98C0}" destId="{DFAED68A-7D28-422D-8947-32BC578C30F5}" srcOrd="8" destOrd="0" presId="urn:microsoft.com/office/officeart/2005/8/layout/hList1"/>
    <dgm:cxn modelId="{4EB96385-8BD5-436A-B925-FB9B451D9761}" type="presParOf" srcId="{DFAED68A-7D28-422D-8947-32BC578C30F5}" destId="{B268C582-0D5C-4CB1-B2F1-B436EDBACF40}" srcOrd="0" destOrd="0" presId="urn:microsoft.com/office/officeart/2005/8/layout/hList1"/>
    <dgm:cxn modelId="{FA57E4A9-E80D-4E13-A668-B3610A6D1601}" type="presParOf" srcId="{DFAED68A-7D28-422D-8947-32BC578C30F5}" destId="{538B4BA1-A055-4B29-828D-3C66C9F573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D8E0BD-DC36-4D47-9B19-3C0627B14660}"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FFC0688E-9989-43F7-8833-1774C2B5267B}">
      <dgm:prSet/>
      <dgm:spPr/>
      <dgm:t>
        <a:bodyPr/>
        <a:lstStyle/>
        <a:p>
          <a:r>
            <a:rPr lang="en-US" baseline="0"/>
            <a:t>relationship developed with the University of Delaware to be able to utilize Bayada as a clinical site for students in their pediatric clinical community rotation. </a:t>
          </a:r>
          <a:endParaRPr lang="en-US"/>
        </a:p>
      </dgm:t>
    </dgm:pt>
    <dgm:pt modelId="{514B4ABD-9C6F-4AEA-BC9C-6FDAA98F9951}" type="parTrans" cxnId="{B672268D-A2EA-4E71-BEC4-07CBF96C03F8}">
      <dgm:prSet/>
      <dgm:spPr/>
      <dgm:t>
        <a:bodyPr/>
        <a:lstStyle/>
        <a:p>
          <a:endParaRPr lang="en-US"/>
        </a:p>
      </dgm:t>
    </dgm:pt>
    <dgm:pt modelId="{A7E9033A-3905-4CE1-A392-88313C52591B}" type="sibTrans" cxnId="{B672268D-A2EA-4E71-BEC4-07CBF96C03F8}">
      <dgm:prSet/>
      <dgm:spPr/>
      <dgm:t>
        <a:bodyPr/>
        <a:lstStyle/>
        <a:p>
          <a:endParaRPr lang="en-US"/>
        </a:p>
      </dgm:t>
    </dgm:pt>
    <dgm:pt modelId="{91222F3D-99BB-4D69-926A-517CAD5CD45B}">
      <dgm:prSet/>
      <dgm:spPr/>
      <dgm:t>
        <a:bodyPr/>
        <a:lstStyle/>
        <a:p>
          <a:r>
            <a:rPr lang="en-US" baseline="0"/>
            <a:t>Students must complete 84 clinical hours in the field with a preceptor. </a:t>
          </a:r>
          <a:endParaRPr lang="en-US"/>
        </a:p>
      </dgm:t>
    </dgm:pt>
    <dgm:pt modelId="{B47F9024-1FA3-4695-9053-F0EE33A9970F}" type="parTrans" cxnId="{CA6F12CA-B306-499D-B96F-C8E8D5D8736A}">
      <dgm:prSet/>
      <dgm:spPr/>
      <dgm:t>
        <a:bodyPr/>
        <a:lstStyle/>
        <a:p>
          <a:endParaRPr lang="en-US"/>
        </a:p>
      </dgm:t>
    </dgm:pt>
    <dgm:pt modelId="{959EB0C2-F41D-4DDC-AFEE-394E425D8AE6}" type="sibTrans" cxnId="{CA6F12CA-B306-499D-B96F-C8E8D5D8736A}">
      <dgm:prSet/>
      <dgm:spPr/>
      <dgm:t>
        <a:bodyPr/>
        <a:lstStyle/>
        <a:p>
          <a:endParaRPr lang="en-US"/>
        </a:p>
      </dgm:t>
    </dgm:pt>
    <dgm:pt modelId="{866E41E0-BE27-44FA-A8BF-B8AA9938718D}">
      <dgm:prSet/>
      <dgm:spPr/>
      <dgm:t>
        <a:bodyPr/>
        <a:lstStyle/>
        <a:p>
          <a:r>
            <a:rPr lang="en-US" baseline="0"/>
            <a:t>Some families are not allowing students to come into their homes to be able to complete clinical hours. This may cause students to not want to work in homecare after they graduate.  </a:t>
          </a:r>
          <a:endParaRPr lang="en-US"/>
        </a:p>
      </dgm:t>
    </dgm:pt>
    <dgm:pt modelId="{0165653E-CEF1-4D77-957A-4052967A0E6E}" type="parTrans" cxnId="{551FCD65-3ACA-4D1C-8B05-BF1DA3452E3E}">
      <dgm:prSet/>
      <dgm:spPr/>
      <dgm:t>
        <a:bodyPr/>
        <a:lstStyle/>
        <a:p>
          <a:endParaRPr lang="en-US"/>
        </a:p>
      </dgm:t>
    </dgm:pt>
    <dgm:pt modelId="{2D9BF1BC-BA98-48C6-8EDA-99EEA6F3E0F9}" type="sibTrans" cxnId="{551FCD65-3ACA-4D1C-8B05-BF1DA3452E3E}">
      <dgm:prSet/>
      <dgm:spPr/>
      <dgm:t>
        <a:bodyPr/>
        <a:lstStyle/>
        <a:p>
          <a:endParaRPr lang="en-US"/>
        </a:p>
      </dgm:t>
    </dgm:pt>
    <dgm:pt modelId="{084E8A35-82C4-489B-88EC-6D977BC3D7AE}" type="pres">
      <dgm:prSet presAssocID="{9DD8E0BD-DC36-4D47-9B19-3C0627B14660}" presName="hierChild1" presStyleCnt="0">
        <dgm:presLayoutVars>
          <dgm:chPref val="1"/>
          <dgm:dir/>
          <dgm:animOne val="branch"/>
          <dgm:animLvl val="lvl"/>
          <dgm:resizeHandles/>
        </dgm:presLayoutVars>
      </dgm:prSet>
      <dgm:spPr/>
    </dgm:pt>
    <dgm:pt modelId="{A4BAF920-2C05-47EE-A065-3819178B3617}" type="pres">
      <dgm:prSet presAssocID="{FFC0688E-9989-43F7-8833-1774C2B5267B}" presName="hierRoot1" presStyleCnt="0"/>
      <dgm:spPr/>
    </dgm:pt>
    <dgm:pt modelId="{F8747239-560D-4050-B0C9-06F7081BE1FE}" type="pres">
      <dgm:prSet presAssocID="{FFC0688E-9989-43F7-8833-1774C2B5267B}" presName="composite" presStyleCnt="0"/>
      <dgm:spPr/>
    </dgm:pt>
    <dgm:pt modelId="{0BA89824-8563-4317-99B0-C1BDFF8A2BC1}" type="pres">
      <dgm:prSet presAssocID="{FFC0688E-9989-43F7-8833-1774C2B5267B}" presName="background" presStyleLbl="node0" presStyleIdx="0" presStyleCnt="3"/>
      <dgm:spPr/>
    </dgm:pt>
    <dgm:pt modelId="{D2E13A0B-065A-4C8B-A0F1-F13AB2228C04}" type="pres">
      <dgm:prSet presAssocID="{FFC0688E-9989-43F7-8833-1774C2B5267B}" presName="text" presStyleLbl="fgAcc0" presStyleIdx="0" presStyleCnt="3">
        <dgm:presLayoutVars>
          <dgm:chPref val="3"/>
        </dgm:presLayoutVars>
      </dgm:prSet>
      <dgm:spPr/>
    </dgm:pt>
    <dgm:pt modelId="{7DEF88F0-2E10-4FD5-B521-7FA7662B09F6}" type="pres">
      <dgm:prSet presAssocID="{FFC0688E-9989-43F7-8833-1774C2B5267B}" presName="hierChild2" presStyleCnt="0"/>
      <dgm:spPr/>
    </dgm:pt>
    <dgm:pt modelId="{EAE8B05D-A792-4868-AF6B-60C8C7E2D986}" type="pres">
      <dgm:prSet presAssocID="{91222F3D-99BB-4D69-926A-517CAD5CD45B}" presName="hierRoot1" presStyleCnt="0"/>
      <dgm:spPr/>
    </dgm:pt>
    <dgm:pt modelId="{2C456EA4-AEBC-48CB-8CC0-39A97946C03E}" type="pres">
      <dgm:prSet presAssocID="{91222F3D-99BB-4D69-926A-517CAD5CD45B}" presName="composite" presStyleCnt="0"/>
      <dgm:spPr/>
    </dgm:pt>
    <dgm:pt modelId="{A79F207A-9C08-45DE-ACEE-A4C2CB8876D6}" type="pres">
      <dgm:prSet presAssocID="{91222F3D-99BB-4D69-926A-517CAD5CD45B}" presName="background" presStyleLbl="node0" presStyleIdx="1" presStyleCnt="3"/>
      <dgm:spPr/>
    </dgm:pt>
    <dgm:pt modelId="{841D81CE-378E-45BC-82CE-AFB9940BF302}" type="pres">
      <dgm:prSet presAssocID="{91222F3D-99BB-4D69-926A-517CAD5CD45B}" presName="text" presStyleLbl="fgAcc0" presStyleIdx="1" presStyleCnt="3">
        <dgm:presLayoutVars>
          <dgm:chPref val="3"/>
        </dgm:presLayoutVars>
      </dgm:prSet>
      <dgm:spPr/>
    </dgm:pt>
    <dgm:pt modelId="{1BA98F1C-6795-4FED-81AA-79FBBF0C1095}" type="pres">
      <dgm:prSet presAssocID="{91222F3D-99BB-4D69-926A-517CAD5CD45B}" presName="hierChild2" presStyleCnt="0"/>
      <dgm:spPr/>
    </dgm:pt>
    <dgm:pt modelId="{B4078C15-BD12-4F68-8A7C-D90B0E093A3F}" type="pres">
      <dgm:prSet presAssocID="{866E41E0-BE27-44FA-A8BF-B8AA9938718D}" presName="hierRoot1" presStyleCnt="0"/>
      <dgm:spPr/>
    </dgm:pt>
    <dgm:pt modelId="{C801406F-B35D-4E56-93E0-9FB88B83E360}" type="pres">
      <dgm:prSet presAssocID="{866E41E0-BE27-44FA-A8BF-B8AA9938718D}" presName="composite" presStyleCnt="0"/>
      <dgm:spPr/>
    </dgm:pt>
    <dgm:pt modelId="{B0F79D17-3FA7-4C65-B5C5-D712469DD823}" type="pres">
      <dgm:prSet presAssocID="{866E41E0-BE27-44FA-A8BF-B8AA9938718D}" presName="background" presStyleLbl="node0" presStyleIdx="2" presStyleCnt="3"/>
      <dgm:spPr/>
    </dgm:pt>
    <dgm:pt modelId="{D69ACCD3-368F-4559-8F62-C9ABF204570D}" type="pres">
      <dgm:prSet presAssocID="{866E41E0-BE27-44FA-A8BF-B8AA9938718D}" presName="text" presStyleLbl="fgAcc0" presStyleIdx="2" presStyleCnt="3">
        <dgm:presLayoutVars>
          <dgm:chPref val="3"/>
        </dgm:presLayoutVars>
      </dgm:prSet>
      <dgm:spPr/>
    </dgm:pt>
    <dgm:pt modelId="{5670F904-D734-40D0-80EE-E67CBE8D17F1}" type="pres">
      <dgm:prSet presAssocID="{866E41E0-BE27-44FA-A8BF-B8AA9938718D}" presName="hierChild2" presStyleCnt="0"/>
      <dgm:spPr/>
    </dgm:pt>
  </dgm:ptLst>
  <dgm:cxnLst>
    <dgm:cxn modelId="{D0B5F928-098A-4CD7-9223-777EB35C0141}" type="presOf" srcId="{FFC0688E-9989-43F7-8833-1774C2B5267B}" destId="{D2E13A0B-065A-4C8B-A0F1-F13AB2228C04}" srcOrd="0" destOrd="0" presId="urn:microsoft.com/office/officeart/2005/8/layout/hierarchy1"/>
    <dgm:cxn modelId="{674B6D5B-AED9-4EA4-A1A2-5556AF3DAD1F}" type="presOf" srcId="{9DD8E0BD-DC36-4D47-9B19-3C0627B14660}" destId="{084E8A35-82C4-489B-88EC-6D977BC3D7AE}" srcOrd="0" destOrd="0" presId="urn:microsoft.com/office/officeart/2005/8/layout/hierarchy1"/>
    <dgm:cxn modelId="{551FCD65-3ACA-4D1C-8B05-BF1DA3452E3E}" srcId="{9DD8E0BD-DC36-4D47-9B19-3C0627B14660}" destId="{866E41E0-BE27-44FA-A8BF-B8AA9938718D}" srcOrd="2" destOrd="0" parTransId="{0165653E-CEF1-4D77-957A-4052967A0E6E}" sibTransId="{2D9BF1BC-BA98-48C6-8EDA-99EEA6F3E0F9}"/>
    <dgm:cxn modelId="{63C45082-2B95-4AE6-8406-888564FD35CA}" type="presOf" srcId="{91222F3D-99BB-4D69-926A-517CAD5CD45B}" destId="{841D81CE-378E-45BC-82CE-AFB9940BF302}" srcOrd="0" destOrd="0" presId="urn:microsoft.com/office/officeart/2005/8/layout/hierarchy1"/>
    <dgm:cxn modelId="{B672268D-A2EA-4E71-BEC4-07CBF96C03F8}" srcId="{9DD8E0BD-DC36-4D47-9B19-3C0627B14660}" destId="{FFC0688E-9989-43F7-8833-1774C2B5267B}" srcOrd="0" destOrd="0" parTransId="{514B4ABD-9C6F-4AEA-BC9C-6FDAA98F9951}" sibTransId="{A7E9033A-3905-4CE1-A392-88313C52591B}"/>
    <dgm:cxn modelId="{1ED20FAF-544C-420A-929C-487C56EFFF56}" type="presOf" srcId="{866E41E0-BE27-44FA-A8BF-B8AA9938718D}" destId="{D69ACCD3-368F-4559-8F62-C9ABF204570D}" srcOrd="0" destOrd="0" presId="urn:microsoft.com/office/officeart/2005/8/layout/hierarchy1"/>
    <dgm:cxn modelId="{CA6F12CA-B306-499D-B96F-C8E8D5D8736A}" srcId="{9DD8E0BD-DC36-4D47-9B19-3C0627B14660}" destId="{91222F3D-99BB-4D69-926A-517CAD5CD45B}" srcOrd="1" destOrd="0" parTransId="{B47F9024-1FA3-4695-9053-F0EE33A9970F}" sibTransId="{959EB0C2-F41D-4DDC-AFEE-394E425D8AE6}"/>
    <dgm:cxn modelId="{195266EB-B68F-4F2C-994B-4CF7C38B2497}" type="presParOf" srcId="{084E8A35-82C4-489B-88EC-6D977BC3D7AE}" destId="{A4BAF920-2C05-47EE-A065-3819178B3617}" srcOrd="0" destOrd="0" presId="urn:microsoft.com/office/officeart/2005/8/layout/hierarchy1"/>
    <dgm:cxn modelId="{3BD6E4A0-14B9-4AE5-8F81-5A00B3BE4C52}" type="presParOf" srcId="{A4BAF920-2C05-47EE-A065-3819178B3617}" destId="{F8747239-560D-4050-B0C9-06F7081BE1FE}" srcOrd="0" destOrd="0" presId="urn:microsoft.com/office/officeart/2005/8/layout/hierarchy1"/>
    <dgm:cxn modelId="{CB71D812-7A25-47ED-9C81-62E0653412D2}" type="presParOf" srcId="{F8747239-560D-4050-B0C9-06F7081BE1FE}" destId="{0BA89824-8563-4317-99B0-C1BDFF8A2BC1}" srcOrd="0" destOrd="0" presId="urn:microsoft.com/office/officeart/2005/8/layout/hierarchy1"/>
    <dgm:cxn modelId="{9683054F-1A0D-4482-B9E9-04399024E381}" type="presParOf" srcId="{F8747239-560D-4050-B0C9-06F7081BE1FE}" destId="{D2E13A0B-065A-4C8B-A0F1-F13AB2228C04}" srcOrd="1" destOrd="0" presId="urn:microsoft.com/office/officeart/2005/8/layout/hierarchy1"/>
    <dgm:cxn modelId="{1333D2DA-5E0F-4816-B76F-0F4B3EAA24B9}" type="presParOf" srcId="{A4BAF920-2C05-47EE-A065-3819178B3617}" destId="{7DEF88F0-2E10-4FD5-B521-7FA7662B09F6}" srcOrd="1" destOrd="0" presId="urn:microsoft.com/office/officeart/2005/8/layout/hierarchy1"/>
    <dgm:cxn modelId="{75288151-E205-4CB4-897E-1C9E6D0CF448}" type="presParOf" srcId="{084E8A35-82C4-489B-88EC-6D977BC3D7AE}" destId="{EAE8B05D-A792-4868-AF6B-60C8C7E2D986}" srcOrd="1" destOrd="0" presId="urn:microsoft.com/office/officeart/2005/8/layout/hierarchy1"/>
    <dgm:cxn modelId="{284896BC-9C4F-406A-A840-34A5BB132850}" type="presParOf" srcId="{EAE8B05D-A792-4868-AF6B-60C8C7E2D986}" destId="{2C456EA4-AEBC-48CB-8CC0-39A97946C03E}" srcOrd="0" destOrd="0" presId="urn:microsoft.com/office/officeart/2005/8/layout/hierarchy1"/>
    <dgm:cxn modelId="{EA228601-9E04-4CCB-9E32-0EE26A58828D}" type="presParOf" srcId="{2C456EA4-AEBC-48CB-8CC0-39A97946C03E}" destId="{A79F207A-9C08-45DE-ACEE-A4C2CB8876D6}" srcOrd="0" destOrd="0" presId="urn:microsoft.com/office/officeart/2005/8/layout/hierarchy1"/>
    <dgm:cxn modelId="{3487F761-9F7C-4361-BC8D-BF981EF698B2}" type="presParOf" srcId="{2C456EA4-AEBC-48CB-8CC0-39A97946C03E}" destId="{841D81CE-378E-45BC-82CE-AFB9940BF302}" srcOrd="1" destOrd="0" presId="urn:microsoft.com/office/officeart/2005/8/layout/hierarchy1"/>
    <dgm:cxn modelId="{512FDF18-674A-471C-A72B-EF0F690ABAB1}" type="presParOf" srcId="{EAE8B05D-A792-4868-AF6B-60C8C7E2D986}" destId="{1BA98F1C-6795-4FED-81AA-79FBBF0C1095}" srcOrd="1" destOrd="0" presId="urn:microsoft.com/office/officeart/2005/8/layout/hierarchy1"/>
    <dgm:cxn modelId="{00EF7F36-6B07-4954-9442-024DDD0B1002}" type="presParOf" srcId="{084E8A35-82C4-489B-88EC-6D977BC3D7AE}" destId="{B4078C15-BD12-4F68-8A7C-D90B0E093A3F}" srcOrd="2" destOrd="0" presId="urn:microsoft.com/office/officeart/2005/8/layout/hierarchy1"/>
    <dgm:cxn modelId="{53673DA2-AC2C-4489-AAE6-156774728851}" type="presParOf" srcId="{B4078C15-BD12-4F68-8A7C-D90B0E093A3F}" destId="{C801406F-B35D-4E56-93E0-9FB88B83E360}" srcOrd="0" destOrd="0" presId="urn:microsoft.com/office/officeart/2005/8/layout/hierarchy1"/>
    <dgm:cxn modelId="{A4C3A768-EBAC-4A1D-86E0-CDAB1C3CA9E1}" type="presParOf" srcId="{C801406F-B35D-4E56-93E0-9FB88B83E360}" destId="{B0F79D17-3FA7-4C65-B5C5-D712469DD823}" srcOrd="0" destOrd="0" presId="urn:microsoft.com/office/officeart/2005/8/layout/hierarchy1"/>
    <dgm:cxn modelId="{F7FC6351-7ADD-4636-A18E-54780D983103}" type="presParOf" srcId="{C801406F-B35D-4E56-93E0-9FB88B83E360}" destId="{D69ACCD3-368F-4559-8F62-C9ABF204570D}" srcOrd="1" destOrd="0" presId="urn:microsoft.com/office/officeart/2005/8/layout/hierarchy1"/>
    <dgm:cxn modelId="{892B1B65-575A-4A97-B734-31641DD33C0D}" type="presParOf" srcId="{B4078C15-BD12-4F68-8A7C-D90B0E093A3F}" destId="{5670F904-D734-40D0-80EE-E67CBE8D17F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D1E95-2724-445A-ADCC-406B43D8BCBC}">
      <dsp:nvSpPr>
        <dsp:cNvPr id="0" name=""/>
        <dsp:cNvSpPr/>
      </dsp:nvSpPr>
      <dsp:spPr>
        <a:xfrm>
          <a:off x="0" y="0"/>
          <a:ext cx="1867842" cy="510680"/>
        </a:xfrm>
        <a:prstGeom prst="rect">
          <a:avLst/>
        </a:prstGeom>
        <a:blipFill>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kern="1200" dirty="0"/>
            <a:t>Day 1</a:t>
          </a:r>
          <a:r>
            <a:rPr lang="en-US" sz="1400" b="1" kern="1200" dirty="0"/>
            <a:t> </a:t>
          </a:r>
        </a:p>
      </dsp:txBody>
      <dsp:txXfrm>
        <a:off x="0" y="0"/>
        <a:ext cx="1867842" cy="510680"/>
      </dsp:txXfrm>
    </dsp:sp>
    <dsp:sp modelId="{F6976DB5-C6C4-4D65-87CC-05213DEBC65D}">
      <dsp:nvSpPr>
        <dsp:cNvPr id="0" name=""/>
        <dsp:cNvSpPr/>
      </dsp:nvSpPr>
      <dsp:spPr>
        <a:xfrm>
          <a:off x="4872" y="511410"/>
          <a:ext cx="1867842" cy="2799385"/>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New hire training with clinical associate and starts needed SDL’s Obtains all needed paperwork to complete background check, physical, TB test, drug screen, CPR. Meets with Educator to schedule NHO and CSM to discuss scheduling</a:t>
          </a:r>
        </a:p>
      </dsp:txBody>
      <dsp:txXfrm>
        <a:off x="4872" y="511410"/>
        <a:ext cx="1867842" cy="2799385"/>
      </dsp:txXfrm>
    </dsp:sp>
    <dsp:sp modelId="{D1BBFB56-1CE4-45EA-A7F4-99B34BBEABEF}">
      <dsp:nvSpPr>
        <dsp:cNvPr id="0" name=""/>
        <dsp:cNvSpPr/>
      </dsp:nvSpPr>
      <dsp:spPr>
        <a:xfrm>
          <a:off x="2134213" y="729"/>
          <a:ext cx="1867842" cy="510680"/>
        </a:xfrm>
        <a:prstGeom prst="rect">
          <a:avLst/>
        </a:prstGeom>
        <a:blipFill>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kern="1200" dirty="0"/>
            <a:t>Within 1 week</a:t>
          </a:r>
        </a:p>
      </dsp:txBody>
      <dsp:txXfrm>
        <a:off x="2134213" y="729"/>
        <a:ext cx="1867842" cy="510680"/>
      </dsp:txXfrm>
    </dsp:sp>
    <dsp:sp modelId="{40D2B9DF-789E-458E-AAC0-DB853C7C3606}">
      <dsp:nvSpPr>
        <dsp:cNvPr id="0" name=""/>
        <dsp:cNvSpPr/>
      </dsp:nvSpPr>
      <dsp:spPr>
        <a:xfrm>
          <a:off x="2134213" y="511410"/>
          <a:ext cx="1867842" cy="2799385"/>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latin typeface="Arial Narrow" panose="020B0606020202030204" pitchFamily="34" charset="0"/>
            </a:rPr>
            <a:t> Once all SDL’s are completed NHO with Educator approx. 2-4 hours depending on if nurse will be working basic or TV clients.  Completes competencies at this time and schedules training shifts in the field. Once all pre-employment material is back  approximately 1 week. </a:t>
          </a:r>
          <a:endParaRPr lang="en-US" sz="1400" kern="1200" dirty="0">
            <a:latin typeface="Arial Narrow" panose="020B0606020202030204" pitchFamily="34" charset="0"/>
          </a:endParaRPr>
        </a:p>
      </dsp:txBody>
      <dsp:txXfrm>
        <a:off x="2134213" y="511410"/>
        <a:ext cx="1867842" cy="2799385"/>
      </dsp:txXfrm>
    </dsp:sp>
    <dsp:sp modelId="{71E36B33-C22E-4836-80F0-79046BB70366}">
      <dsp:nvSpPr>
        <dsp:cNvPr id="0" name=""/>
        <dsp:cNvSpPr/>
      </dsp:nvSpPr>
      <dsp:spPr>
        <a:xfrm>
          <a:off x="4263553" y="729"/>
          <a:ext cx="1867842" cy="510680"/>
        </a:xfrm>
        <a:prstGeom prst="rect">
          <a:avLst/>
        </a:prstGeom>
        <a:blipFill>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kern="1200" dirty="0"/>
            <a:t>Training</a:t>
          </a:r>
        </a:p>
      </dsp:txBody>
      <dsp:txXfrm>
        <a:off x="4263553" y="729"/>
        <a:ext cx="1867842" cy="510680"/>
      </dsp:txXfrm>
    </dsp:sp>
    <dsp:sp modelId="{3C28BD13-1669-4DBF-8B34-EDEB154D042C}">
      <dsp:nvSpPr>
        <dsp:cNvPr id="0" name=""/>
        <dsp:cNvSpPr/>
      </dsp:nvSpPr>
      <dsp:spPr>
        <a:xfrm>
          <a:off x="4263553" y="511410"/>
          <a:ext cx="1867842" cy="2799385"/>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Starts training in the field with a preceptor anywhere from 8-24 hours depending on the complexities of the client. TV requires more training.</a:t>
          </a:r>
        </a:p>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(this could take up to 2-3 weeks depending on nurses availability) </a:t>
          </a:r>
        </a:p>
      </dsp:txBody>
      <dsp:txXfrm>
        <a:off x="4263553" y="511410"/>
        <a:ext cx="1867842" cy="2799385"/>
      </dsp:txXfrm>
    </dsp:sp>
    <dsp:sp modelId="{B6EA64E2-B08B-404A-ABC7-1D9272D88543}">
      <dsp:nvSpPr>
        <dsp:cNvPr id="0" name=""/>
        <dsp:cNvSpPr/>
      </dsp:nvSpPr>
      <dsp:spPr>
        <a:xfrm>
          <a:off x="6392894" y="729"/>
          <a:ext cx="1867842" cy="510680"/>
        </a:xfrm>
        <a:prstGeom prst="rect">
          <a:avLst/>
        </a:prstGeom>
        <a:blipFill>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kern="1200" dirty="0"/>
            <a:t>Completes all training shifts (8-24 </a:t>
          </a:r>
          <a:r>
            <a:rPr lang="en-US" sz="1400" b="0" kern="1200" dirty="0" err="1"/>
            <a:t>hrs</a:t>
          </a:r>
          <a:r>
            <a:rPr lang="en-US" sz="1400" b="0" kern="1200" dirty="0"/>
            <a:t>)</a:t>
          </a:r>
        </a:p>
      </dsp:txBody>
      <dsp:txXfrm>
        <a:off x="6392894" y="729"/>
        <a:ext cx="1867842" cy="510680"/>
      </dsp:txXfrm>
    </dsp:sp>
    <dsp:sp modelId="{5AA7ADBA-79FD-4ECA-A373-793A2D836F3E}">
      <dsp:nvSpPr>
        <dsp:cNvPr id="0" name=""/>
        <dsp:cNvSpPr/>
      </dsp:nvSpPr>
      <dsp:spPr>
        <a:xfrm>
          <a:off x="6392894" y="511410"/>
          <a:ext cx="1867842" cy="2799385"/>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i="0" u="none" kern="1200" dirty="0">
              <a:latin typeface="Arial Narrow" panose="020B0606020202030204" pitchFamily="34" charset="0"/>
            </a:rPr>
            <a:t>Gets signed off in the field by an RN that they are competent to care for that specific client safely. If there are no RN’s on the case the nurse is signed off by a Clinical Mgr. 	 </a:t>
          </a:r>
          <a:endParaRPr lang="en-US" sz="1400" kern="1200" dirty="0">
            <a:latin typeface="Arial Narrow" panose="020B0606020202030204" pitchFamily="34" charset="0"/>
          </a:endParaRPr>
        </a:p>
      </dsp:txBody>
      <dsp:txXfrm>
        <a:off x="6392894" y="511410"/>
        <a:ext cx="1867842" cy="2799385"/>
      </dsp:txXfrm>
    </dsp:sp>
    <dsp:sp modelId="{B268C582-0D5C-4CB1-B2F1-B436EDBACF40}">
      <dsp:nvSpPr>
        <dsp:cNvPr id="0" name=""/>
        <dsp:cNvSpPr/>
      </dsp:nvSpPr>
      <dsp:spPr>
        <a:xfrm>
          <a:off x="8527107" y="19778"/>
          <a:ext cx="1867842" cy="510680"/>
        </a:xfrm>
        <a:prstGeom prst="rect">
          <a:avLst/>
        </a:prstGeom>
        <a:blipFill>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kern="1200" dirty="0"/>
            <a:t>Independently working</a:t>
          </a:r>
        </a:p>
      </dsp:txBody>
      <dsp:txXfrm>
        <a:off x="8527107" y="19778"/>
        <a:ext cx="1867842" cy="510680"/>
      </dsp:txXfrm>
    </dsp:sp>
    <dsp:sp modelId="{538B4BA1-A055-4B29-828D-3C66C9F573CA}">
      <dsp:nvSpPr>
        <dsp:cNvPr id="0" name=""/>
        <dsp:cNvSpPr/>
      </dsp:nvSpPr>
      <dsp:spPr>
        <a:xfrm>
          <a:off x="8522234" y="511410"/>
          <a:ext cx="1867842" cy="2799385"/>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Narrow" panose="020B0606020202030204" pitchFamily="34" charset="0"/>
            </a:rPr>
            <a:t>Works 1</a:t>
          </a:r>
          <a:r>
            <a:rPr lang="en-US" sz="1400" kern="1200" baseline="30000" dirty="0">
              <a:latin typeface="Arial Narrow" panose="020B0606020202030204" pitchFamily="34" charset="0"/>
            </a:rPr>
            <a:t>st</a:t>
          </a:r>
          <a:r>
            <a:rPr lang="en-US" sz="1400" kern="1200" dirty="0">
              <a:latin typeface="Arial Narrow" panose="020B0606020202030204" pitchFamily="34" charset="0"/>
            </a:rPr>
            <a:t> independent shift with clients they are signed off on. </a:t>
          </a:r>
        </a:p>
      </dsp:txBody>
      <dsp:txXfrm>
        <a:off x="8522234" y="511410"/>
        <a:ext cx="1867842" cy="2799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89824-8563-4317-99B0-C1BDFF8A2BC1}">
      <dsp:nvSpPr>
        <dsp:cNvPr id="0" name=""/>
        <dsp:cNvSpPr/>
      </dsp:nvSpPr>
      <dsp:spPr>
        <a:xfrm>
          <a:off x="0" y="830179"/>
          <a:ext cx="3035647" cy="1927636"/>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D2E13A0B-065A-4C8B-A0F1-F13AB2228C04}">
      <dsp:nvSpPr>
        <dsp:cNvPr id="0" name=""/>
        <dsp:cNvSpPr/>
      </dsp:nvSpPr>
      <dsp:spPr>
        <a:xfrm>
          <a:off x="337294" y="1150609"/>
          <a:ext cx="3035647" cy="19276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relationship developed with the University of Delaware to be able to utilize Bayada as a clinical site for students in their pediatric clinical community rotation. </a:t>
          </a:r>
          <a:endParaRPr lang="en-US" sz="1700" kern="1200"/>
        </a:p>
      </dsp:txBody>
      <dsp:txXfrm>
        <a:off x="393753" y="1207068"/>
        <a:ext cx="2922729" cy="1814718"/>
      </dsp:txXfrm>
    </dsp:sp>
    <dsp:sp modelId="{A79F207A-9C08-45DE-ACEE-A4C2CB8876D6}">
      <dsp:nvSpPr>
        <dsp:cNvPr id="0" name=""/>
        <dsp:cNvSpPr/>
      </dsp:nvSpPr>
      <dsp:spPr>
        <a:xfrm>
          <a:off x="3710235" y="830179"/>
          <a:ext cx="3035647" cy="1927636"/>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841D81CE-378E-45BC-82CE-AFB9940BF302}">
      <dsp:nvSpPr>
        <dsp:cNvPr id="0" name=""/>
        <dsp:cNvSpPr/>
      </dsp:nvSpPr>
      <dsp:spPr>
        <a:xfrm>
          <a:off x="4047529" y="1150609"/>
          <a:ext cx="3035647" cy="19276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Students must complete 84 clinical hours in the field with a preceptor. </a:t>
          </a:r>
          <a:endParaRPr lang="en-US" sz="1700" kern="1200"/>
        </a:p>
      </dsp:txBody>
      <dsp:txXfrm>
        <a:off x="4103988" y="1207068"/>
        <a:ext cx="2922729" cy="1814718"/>
      </dsp:txXfrm>
    </dsp:sp>
    <dsp:sp modelId="{B0F79D17-3FA7-4C65-B5C5-D712469DD823}">
      <dsp:nvSpPr>
        <dsp:cNvPr id="0" name=""/>
        <dsp:cNvSpPr/>
      </dsp:nvSpPr>
      <dsp:spPr>
        <a:xfrm>
          <a:off x="7420471" y="830179"/>
          <a:ext cx="3035647" cy="1927636"/>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D69ACCD3-368F-4559-8F62-C9ABF204570D}">
      <dsp:nvSpPr>
        <dsp:cNvPr id="0" name=""/>
        <dsp:cNvSpPr/>
      </dsp:nvSpPr>
      <dsp:spPr>
        <a:xfrm>
          <a:off x="7757765" y="1150609"/>
          <a:ext cx="3035647" cy="19276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baseline="0"/>
            <a:t>Some families are not allowing students to come into their homes to be able to complete clinical hours. This may cause students to not want to work in homecare after they graduate.  </a:t>
          </a:r>
          <a:endParaRPr lang="en-US" sz="1700" kern="1200"/>
        </a:p>
      </dsp:txBody>
      <dsp:txXfrm>
        <a:off x="7814224" y="1207068"/>
        <a:ext cx="2922729" cy="18147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5/9/2023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r>
              <a:rPr lang="en-US"/>
              <a:t>20XX</a:t>
            </a:r>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en-US"/>
              <a:t>Sample Footer Text</a:t>
            </a: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A98EE3D-8CD1-4C3F-BD1C-C98C9596463C}"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9095233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483919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540099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412298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611649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567733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461708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83640347"/>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9600448"/>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99488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648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4366937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3562793"/>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0112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49220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67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4361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dirty="0"/>
              <a:t>20XX</a:t>
            </a:r>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538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970966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883234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87618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21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6530234"/>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38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r>
              <a:rPr lang="en-US"/>
              <a:t>20XX</a:t>
            </a:r>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A98EE3D-8CD1-4C3F-BD1C-C98C9596463C}" type="slidenum">
              <a:rPr lang="en-US" smtClean="0"/>
              <a:t>‹#›</a:t>
            </a:fld>
            <a:endParaRPr lang="en-US" dirty="0"/>
          </a:p>
        </p:txBody>
      </p:sp>
      <p:cxnSp>
        <p:nvCxnSpPr>
          <p:cNvPr id="8" name="Straight Connector 7">
            <a:extLst>
              <a:ext uri="{FF2B5EF4-FFF2-40B4-BE49-F238E27FC236}">
                <a16:creationId xmlns:a16="http://schemas.microsoft.com/office/drawing/2014/main" id="{5D25AF71-05DC-A4B5-DC53-22F69F63CE1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36E22F-9AD4-B86C-C96F-445136DB8C04}"/>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F5C63C-2D76-E75C-7553-3B6E9EFCF346}"/>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245724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4" r:id="rId24"/>
    <p:sldLayoutId id="2147483783" r:id="rId25"/>
    <p:sldLayoutId id="2147483784" r:id="rId26"/>
  </p:sldLayoutIdLst>
  <p:hf hdr="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TPARIAG@BAYADA.COM"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9.xml"/><Relationship Id="rId6" Type="http://schemas.openxmlformats.org/officeDocument/2006/relationships/hyperlink" Target="https://www.flickr.com/photos/mathplourde/2744465081"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7"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1"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3"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9EB9FA3F-CAB0-4533-9364-224CEC6FF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691547" y="4519749"/>
            <a:ext cx="10805790" cy="1270279"/>
          </a:xfrm>
        </p:spPr>
        <p:txBody>
          <a:bodyPr vert="horz" lIns="91440" tIns="45720" rIns="91440" bIns="45720" rtlCol="0" anchor="b">
            <a:normAutofit/>
          </a:bodyPr>
          <a:lstStyle/>
          <a:p>
            <a:pPr algn="ctr"/>
            <a:r>
              <a:rPr lang="en-US" sz="4100" dirty="0"/>
              <a:t>HOME CARE NURSING-  ONBOARDING EDUCATION </a:t>
            </a:r>
          </a:p>
        </p:txBody>
      </p:sp>
      <p:sp>
        <p:nvSpPr>
          <p:cNvPr id="27" name="5-Point Star 31">
            <a:extLst>
              <a:ext uri="{FF2B5EF4-FFF2-40B4-BE49-F238E27FC236}">
                <a16:creationId xmlns:a16="http://schemas.microsoft.com/office/drawing/2014/main" id="{42B0C1BF-5CB1-40DA-9A22-5452B5469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704957" y="5790868"/>
            <a:ext cx="10792448" cy="562506"/>
          </a:xfrm>
        </p:spPr>
        <p:txBody>
          <a:bodyPr vert="horz" lIns="91440" tIns="45720" rIns="91440" bIns="45720" rtlCol="0" anchor="t">
            <a:normAutofit/>
          </a:bodyPr>
          <a:lstStyle/>
          <a:p>
            <a:pPr algn="ctr"/>
            <a:r>
              <a:rPr lang="en-US" sz="2800">
                <a:solidFill>
                  <a:schemeClr val="bg1">
                    <a:lumMod val="50000"/>
                  </a:schemeClr>
                </a:solidFill>
              </a:rPr>
              <a:t>Taryn Pariag MSN, RN</a:t>
            </a: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t="24" b="24"/>
          <a:stretch/>
        </p:blipFill>
        <p:spPr>
          <a:xfrm>
            <a:off x="691547" y="855804"/>
            <a:ext cx="10805789" cy="3186178"/>
          </a:xfrm>
          <a:prstGeom prst="rect">
            <a:avLst/>
          </a:prstGeom>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p:txBody>
          <a:bodyPr/>
          <a:lstStyle/>
          <a:p>
            <a:r>
              <a:rPr lang="en-US" dirty="0"/>
              <a:t>Taryn Pariag MSN, RN </a:t>
            </a:r>
          </a:p>
          <a:p>
            <a:r>
              <a:rPr lang="en-US" dirty="0"/>
              <a:t>CLINICAL </a:t>
            </a:r>
            <a:r>
              <a:rPr lang="en-US" dirty="0" err="1"/>
              <a:t>eDUCATOR</a:t>
            </a:r>
            <a:endParaRPr lang="en-US" dirty="0"/>
          </a:p>
          <a:p>
            <a:r>
              <a:rPr lang="en-US" dirty="0"/>
              <a:t>Bayada Pediatrics </a:t>
            </a:r>
          </a:p>
          <a:p>
            <a:r>
              <a:rPr lang="en-US" dirty="0">
                <a:hlinkClick r:id="rId2"/>
              </a:rPr>
              <a:t>TPARIAG@BAYADA.COM</a:t>
            </a:r>
            <a:r>
              <a:rPr lang="en-US" dirty="0"/>
              <a:t>	</a:t>
            </a:r>
          </a:p>
          <a:p>
            <a:endParaRPr lang="en-US" dirty="0"/>
          </a:p>
          <a:p>
            <a:endParaRPr lang="en-US" dirty="0"/>
          </a:p>
        </p:txBody>
      </p:sp>
      <p:sp>
        <p:nvSpPr>
          <p:cNvPr id="8" name="Footer Placeholder 7">
            <a:extLst>
              <a:ext uri="{FF2B5EF4-FFF2-40B4-BE49-F238E27FC236}">
                <a16:creationId xmlns:a16="http://schemas.microsoft.com/office/drawing/2014/main" id="{D3E3ABAA-EBF5-4FC5-BEEE-FBA5A228E046}"/>
              </a:ext>
            </a:extLst>
          </p:cNvPr>
          <p:cNvSpPr>
            <a:spLocks noGrp="1"/>
          </p:cNvSpPr>
          <p:nvPr>
            <p:ph type="ftr" sz="quarter" idx="11"/>
          </p:nvPr>
        </p:nvSpPr>
        <p:spPr/>
        <p:txBody>
          <a:bodyPr/>
          <a:lstStyle/>
          <a:p>
            <a:endParaRPr lang="en-US" dirty="0"/>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 r="7"/>
          <a:stretch/>
        </p:blipFill>
        <p:spPr/>
      </p:pic>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026A-F7D5-BB1A-3D89-7F728A266FB1}"/>
              </a:ext>
            </a:extLst>
          </p:cNvPr>
          <p:cNvSpPr>
            <a:spLocks noGrp="1"/>
          </p:cNvSpPr>
          <p:nvPr>
            <p:ph type="title"/>
          </p:nvPr>
        </p:nvSpPr>
        <p:spPr/>
        <p:txBody>
          <a:bodyPr/>
          <a:lstStyle/>
          <a:p>
            <a:r>
              <a:rPr lang="en-US" dirty="0"/>
              <a:t>BIO </a:t>
            </a:r>
          </a:p>
        </p:txBody>
      </p:sp>
      <p:sp>
        <p:nvSpPr>
          <p:cNvPr id="3" name="Content Placeholder 2">
            <a:extLst>
              <a:ext uri="{FF2B5EF4-FFF2-40B4-BE49-F238E27FC236}">
                <a16:creationId xmlns:a16="http://schemas.microsoft.com/office/drawing/2014/main" id="{4BE25CE2-06C3-E7B0-06CE-43E5C1439A2D}"/>
              </a:ext>
            </a:extLst>
          </p:cNvPr>
          <p:cNvSpPr>
            <a:spLocks noGrp="1"/>
          </p:cNvSpPr>
          <p:nvPr>
            <p:ph sz="quarter" idx="13"/>
          </p:nvPr>
        </p:nvSpPr>
        <p:spPr/>
        <p:txBody>
          <a:bodyPr>
            <a:normAutofit/>
          </a:bodyPr>
          <a:lstStyle/>
          <a:p>
            <a:pPr marL="0" indent="0">
              <a:buNone/>
            </a:pPr>
            <a:r>
              <a:rPr lang="en-US" sz="1400" dirty="0">
                <a:latin typeface="Arial Narrow" panose="020B0606020202030204" pitchFamily="34" charset="0"/>
              </a:rPr>
              <a:t>I have been a nurse for 24 years caring for the pediatric population. I was at Nemours for 21 of those years in both the critical care step-down, er, recovery room and ICU units.  I have been with Bayada for 7 years as the clinical educator and doing all of the education and onboarding of any new staff as well as running the nurse residency program in 2 offices. I have an MSN in Nursing leadership with a focus on education.  </a:t>
            </a:r>
          </a:p>
        </p:txBody>
      </p:sp>
      <p:sp>
        <p:nvSpPr>
          <p:cNvPr id="4" name="Date Placeholder 3">
            <a:extLst>
              <a:ext uri="{FF2B5EF4-FFF2-40B4-BE49-F238E27FC236}">
                <a16:creationId xmlns:a16="http://schemas.microsoft.com/office/drawing/2014/main" id="{024C24A8-71B7-39B6-96F3-13BDCE0143EA}"/>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3EFDFF9-F1A1-84C6-43CF-AD1542B373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40142E-AAF0-1DAB-9C36-32C5729217E3}"/>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47556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41682D3D-57B9-48C7-8C31-4D963971E9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4" name="Group 53">
            <a:extLst>
              <a:ext uri="{FF2B5EF4-FFF2-40B4-BE49-F238E27FC236}">
                <a16:creationId xmlns:a16="http://schemas.microsoft.com/office/drawing/2014/main" id="{D6940423-3E05-4C11-A599-87460C794E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55" name="Rectangle 54">
              <a:extLst>
                <a:ext uri="{FF2B5EF4-FFF2-40B4-BE49-F238E27FC236}">
                  <a16:creationId xmlns:a16="http://schemas.microsoft.com/office/drawing/2014/main" id="{BDF232DF-2519-46B4-A5DB-6E956426D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56" name="Freeform 11">
              <a:extLst>
                <a:ext uri="{FF2B5EF4-FFF2-40B4-BE49-F238E27FC236}">
                  <a16:creationId xmlns:a16="http://schemas.microsoft.com/office/drawing/2014/main" id="{378848D5-8CDD-4F00-8F7E-B68730F52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7" name="Rectangle 56">
              <a:extLst>
                <a:ext uri="{FF2B5EF4-FFF2-40B4-BE49-F238E27FC236}">
                  <a16:creationId xmlns:a16="http://schemas.microsoft.com/office/drawing/2014/main" id="{CBFFA796-2B2D-4FB8-848E-F40FD83E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82BCEE0-AF33-4B8B-9622-2A50B4FD62C5}"/>
              </a:ext>
            </a:extLst>
          </p:cNvPr>
          <p:cNvSpPr>
            <a:spLocks noGrp="1"/>
          </p:cNvSpPr>
          <p:nvPr>
            <p:ph type="title"/>
          </p:nvPr>
        </p:nvSpPr>
        <p:spPr>
          <a:xfrm>
            <a:off x="6775747" y="685800"/>
            <a:ext cx="4306936" cy="1151965"/>
          </a:xfrm>
        </p:spPr>
        <p:txBody>
          <a:bodyPr vert="horz" lIns="91440" tIns="45720" rIns="91440" bIns="45720" rtlCol="0" anchor="ctr">
            <a:normAutofit/>
          </a:bodyPr>
          <a:lstStyle/>
          <a:p>
            <a:r>
              <a:rPr lang="en-US"/>
              <a:t>Agenda	</a:t>
            </a:r>
          </a:p>
        </p:txBody>
      </p:sp>
      <p:sp>
        <p:nvSpPr>
          <p:cNvPr id="59" name="Rectangle 58">
            <a:extLst>
              <a:ext uri="{FF2B5EF4-FFF2-40B4-BE49-F238E27FC236}">
                <a16:creationId xmlns:a16="http://schemas.microsoft.com/office/drawing/2014/main" id="{0AD8F552-7648-452E-B3C5-3EAF87E2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1" y="457200"/>
            <a:ext cx="5824059"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descr="Graphical user interface, website&#10;&#10;Description automatically generated">
            <a:extLst>
              <a:ext uri="{FF2B5EF4-FFF2-40B4-BE49-F238E27FC236}">
                <a16:creationId xmlns:a16="http://schemas.microsoft.com/office/drawing/2014/main" id="{364EE1E7-9275-D811-87DE-2D885D14DCFE}"/>
              </a:ext>
            </a:extLst>
          </p:cNvPr>
          <p:cNvPicPr>
            <a:picLocks noGrp="1" noChangeAspect="1"/>
          </p:cNvPicPr>
          <p:nvPr>
            <p:ph type="pic" sz="quarter" idx="13"/>
          </p:nvPr>
        </p:nvPicPr>
        <p:blipFill rotWithShape="1">
          <a:blip r:embed="rId4"/>
          <a:srcRect l="5942" r="11624" b="-1"/>
          <a:stretch/>
        </p:blipFill>
        <p:spPr>
          <a:xfrm rot="21600000">
            <a:off x="750708" y="689358"/>
            <a:ext cx="2608785" cy="4219633"/>
          </a:xfrm>
          <a:prstGeom prst="rect">
            <a:avLst/>
          </a:prstGeom>
          <a:noFill/>
        </p:spPr>
      </p:pic>
      <p:pic>
        <p:nvPicPr>
          <p:cNvPr id="26" name="Picture Placeholder 25">
            <a:extLst>
              <a:ext uri="{FF2B5EF4-FFF2-40B4-BE49-F238E27FC236}">
                <a16:creationId xmlns:a16="http://schemas.microsoft.com/office/drawing/2014/main" id="{07F5F4FE-C06B-8357-5CCC-CEDD341D2E64}"/>
              </a:ext>
            </a:extLst>
          </p:cNvPr>
          <p:cNvPicPr>
            <a:picLocks noGrp="1" noChangeAspect="1"/>
          </p:cNvPicPr>
          <p:nvPr>
            <p:ph type="pic" sz="quarter" idx="14"/>
          </p:nvPr>
        </p:nvPicPr>
        <p:blipFill rotWithShape="1">
          <a:blip r:embed="rId5">
            <a:extLst>
              <a:ext uri="{837473B0-CC2E-450A-ABE3-18F120FF3D39}">
                <a1611:picAttrSrcUrl xmlns:a1611="http://schemas.microsoft.com/office/drawing/2016/11/main" r:id="rId6"/>
              </a:ext>
            </a:extLst>
          </a:blip>
          <a:srcRect l="33688" r="19915" b="-1"/>
          <a:stretch/>
        </p:blipFill>
        <p:spPr>
          <a:xfrm rot="21600000">
            <a:off x="3482937" y="683155"/>
            <a:ext cx="2614164" cy="4225838"/>
          </a:xfrm>
          <a:prstGeom prst="rect">
            <a:avLst/>
          </a:prstGeom>
          <a:noFill/>
        </p:spPr>
      </p:pic>
      <p:sp>
        <p:nvSpPr>
          <p:cNvPr id="3" name="Content Placeholder 2">
            <a:extLst>
              <a:ext uri="{FF2B5EF4-FFF2-40B4-BE49-F238E27FC236}">
                <a16:creationId xmlns:a16="http://schemas.microsoft.com/office/drawing/2014/main" id="{F0495D9B-1C30-46A7-AC78-0AD00F70BCAE}"/>
              </a:ext>
            </a:extLst>
          </p:cNvPr>
          <p:cNvSpPr>
            <a:spLocks noGrp="1"/>
          </p:cNvSpPr>
          <p:nvPr>
            <p:ph idx="1"/>
          </p:nvPr>
        </p:nvSpPr>
        <p:spPr>
          <a:xfrm>
            <a:off x="6774472" y="2063397"/>
            <a:ext cx="4306035" cy="2866342"/>
          </a:xfrm>
        </p:spPr>
        <p:txBody>
          <a:bodyPr vert="horz" lIns="91440" tIns="45720" rIns="91440" bIns="45720" rtlCol="0" anchor="ctr">
            <a:normAutofit/>
          </a:bodyPr>
          <a:lstStyle/>
          <a:p>
            <a:pPr indent="-228600">
              <a:buFont typeface="Arial" panose="020B0604020202020204" pitchFamily="34" charset="0"/>
              <a:buChar char="•"/>
            </a:pPr>
            <a:r>
              <a:rPr lang="en-US" dirty="0"/>
              <a:t>Onboarding Experienced and novice nurses</a:t>
            </a:r>
          </a:p>
          <a:p>
            <a:pPr indent="-228600">
              <a:buFont typeface="Arial" panose="020B0604020202020204" pitchFamily="34" charset="0"/>
              <a:buChar char="•"/>
            </a:pPr>
            <a:r>
              <a:rPr lang="en-US" dirty="0"/>
              <a:t> NR program</a:t>
            </a:r>
          </a:p>
          <a:p>
            <a:pPr indent="-228600">
              <a:buFont typeface="Arial" panose="020B0604020202020204" pitchFamily="34" charset="0"/>
              <a:buChar char="•"/>
            </a:pPr>
            <a:r>
              <a:rPr lang="en-US" dirty="0"/>
              <a:t>University Involvement</a:t>
            </a:r>
          </a:p>
          <a:p>
            <a:pPr indent="-228600">
              <a:buFont typeface="Arial" panose="020B0604020202020204" pitchFamily="34" charset="0"/>
              <a:buChar char="•"/>
            </a:pPr>
            <a:r>
              <a:rPr lang="en-US" dirty="0"/>
              <a:t>Challenges for home care</a:t>
            </a:r>
          </a:p>
          <a:p>
            <a:endParaRPr lang="en-US" dirty="0"/>
          </a:p>
        </p:txBody>
      </p:sp>
      <p:sp>
        <p:nvSpPr>
          <p:cNvPr id="31" name="Footer Placeholder 5">
            <a:extLst>
              <a:ext uri="{FF2B5EF4-FFF2-40B4-BE49-F238E27FC236}">
                <a16:creationId xmlns:a16="http://schemas.microsoft.com/office/drawing/2014/main" id="{6EFE648C-4AA5-E79D-9250-EB36EE120855}"/>
              </a:ext>
            </a:extLst>
          </p:cNvPr>
          <p:cNvSpPr>
            <a:spLocks noGrp="1"/>
          </p:cNvSpPr>
          <p:nvPr>
            <p:ph type="ftr" sz="quarter" idx="11"/>
          </p:nvPr>
        </p:nvSpPr>
        <p:spPr>
          <a:xfrm>
            <a:off x="685801" y="5757334"/>
            <a:ext cx="5499719" cy="498470"/>
          </a:xfrm>
        </p:spPr>
        <p:txBody>
          <a:bodyPr vert="horz" lIns="91440" tIns="45720" rIns="91440" bIns="45720" rtlCol="0" anchor="ctr">
            <a:normAutofit fontScale="92500" lnSpcReduction="20000"/>
          </a:bodyPr>
          <a:lstStyle/>
          <a:p>
            <a:pPr defTabSz="914400">
              <a:spcAft>
                <a:spcPts val="600"/>
              </a:spcAft>
            </a:pPr>
            <a:endParaRPr lang="en-US" sz="3200" kern="1200" cap="all" baseline="0">
              <a:solidFill>
                <a:schemeClr val="accent1">
                  <a:lumMod val="50000"/>
                </a:schemeClr>
              </a:solidFill>
              <a:latin typeface="+mn-lt"/>
              <a:ea typeface="+mn-ea"/>
              <a:cs typeface="+mn-cs"/>
            </a:endParaRPr>
          </a:p>
        </p:txBody>
      </p:sp>
      <p:sp>
        <p:nvSpPr>
          <p:cNvPr id="12" name="Slide Number Placeholder 11">
            <a:extLst>
              <a:ext uri="{FF2B5EF4-FFF2-40B4-BE49-F238E27FC236}">
                <a16:creationId xmlns:a16="http://schemas.microsoft.com/office/drawing/2014/main" id="{9A0B9DDD-5A75-438F-8748-02EC3B861C4F}"/>
              </a:ext>
            </a:extLst>
          </p:cNvPr>
          <p:cNvSpPr>
            <a:spLocks noGrp="1"/>
          </p:cNvSpPr>
          <p:nvPr>
            <p:ph type="sldNum" sz="quarter" idx="12"/>
          </p:nvPr>
        </p:nvSpPr>
        <p:spPr>
          <a:xfrm>
            <a:off x="6287121" y="5757334"/>
            <a:ext cx="907186" cy="498470"/>
          </a:xfrm>
        </p:spPr>
        <p:txBody>
          <a:bodyPr vert="horz" lIns="91440" tIns="45720" rIns="91440" bIns="45720" rtlCol="0" anchor="ctr">
            <a:normAutofit/>
          </a:bodyPr>
          <a:lstStyle/>
          <a:p>
            <a:pPr defTabSz="914400">
              <a:lnSpc>
                <a:spcPct val="90000"/>
              </a:lnSpc>
              <a:spcAft>
                <a:spcPts val="600"/>
              </a:spcAft>
            </a:pPr>
            <a:fld id="{3A98EE3D-8CD1-4C3F-BD1C-C98C9596463C}" type="slidenum">
              <a:rPr lang="en-US" sz="2700"/>
              <a:pPr defTabSz="914400">
                <a:lnSpc>
                  <a:spcPct val="90000"/>
                </a:lnSpc>
                <a:spcAft>
                  <a:spcPts val="600"/>
                </a:spcAft>
              </a:pPr>
              <a:t>3</a:t>
            </a:fld>
            <a:endParaRPr lang="en-US" sz="2700"/>
          </a:p>
        </p:txBody>
      </p:sp>
      <p:sp>
        <p:nvSpPr>
          <p:cNvPr id="33" name="Date Placeholder 6">
            <a:extLst>
              <a:ext uri="{FF2B5EF4-FFF2-40B4-BE49-F238E27FC236}">
                <a16:creationId xmlns:a16="http://schemas.microsoft.com/office/drawing/2014/main" id="{F674D88C-7852-6DE7-619E-F64D493A5980}"/>
              </a:ext>
            </a:extLst>
          </p:cNvPr>
          <p:cNvSpPr>
            <a:spLocks noGrp="1"/>
          </p:cNvSpPr>
          <p:nvPr>
            <p:ph type="dt" sz="half" idx="10"/>
          </p:nvPr>
        </p:nvSpPr>
        <p:spPr>
          <a:xfrm>
            <a:off x="7298083" y="5757334"/>
            <a:ext cx="3784600" cy="498470"/>
          </a:xfrm>
        </p:spPr>
        <p:txBody>
          <a:bodyPr vert="horz" lIns="91440" tIns="45720" rIns="91440" bIns="45720" rtlCol="0" anchor="ctr">
            <a:normAutofit fontScale="92500" lnSpcReduction="20000"/>
          </a:bodyPr>
          <a:lstStyle/>
          <a:p>
            <a:pPr defTabSz="914400">
              <a:spcAft>
                <a:spcPts val="600"/>
              </a:spcAft>
            </a:pPr>
            <a:endParaRPr lang="en-US"/>
          </a:p>
        </p:txBody>
      </p:sp>
    </p:spTree>
    <p:extLst>
      <p:ext uri="{BB962C8B-B14F-4D97-AF65-F5344CB8AC3E}">
        <p14:creationId xmlns:p14="http://schemas.microsoft.com/office/powerpoint/2010/main" val="380516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806AEC2-E30D-4A6E-9247-ABF3C0D37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4" name="Group 23">
            <a:extLst>
              <a:ext uri="{FF2B5EF4-FFF2-40B4-BE49-F238E27FC236}">
                <a16:creationId xmlns:a16="http://schemas.microsoft.com/office/drawing/2014/main" id="{EF8D6965-36BA-4385-B723-9ABF580A8B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5" name="Rectangle 24">
              <a:extLst>
                <a:ext uri="{FF2B5EF4-FFF2-40B4-BE49-F238E27FC236}">
                  <a16:creationId xmlns:a16="http://schemas.microsoft.com/office/drawing/2014/main" id="{329B5BD0-8B95-4803-B7D5-E7A46010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6" name="Freeform 11">
              <a:extLst>
                <a:ext uri="{FF2B5EF4-FFF2-40B4-BE49-F238E27FC236}">
                  <a16:creationId xmlns:a16="http://schemas.microsoft.com/office/drawing/2014/main" id="{3150BA3F-F612-4B47-8419-2815E53B3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7" name="Rectangle 26">
              <a:extLst>
                <a:ext uri="{FF2B5EF4-FFF2-40B4-BE49-F238E27FC236}">
                  <a16:creationId xmlns:a16="http://schemas.microsoft.com/office/drawing/2014/main" id="{744FF543-B2DF-4102-A992-6313BD0BA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a:xfrm>
            <a:off x="6775747" y="685800"/>
            <a:ext cx="4306936" cy="1151965"/>
          </a:xfrm>
        </p:spPr>
        <p:txBody>
          <a:bodyPr vert="horz" lIns="91440" tIns="45720" rIns="91440" bIns="45720" rtlCol="0" anchor="ctr">
            <a:normAutofit/>
          </a:bodyPr>
          <a:lstStyle/>
          <a:p>
            <a:r>
              <a:rPr lang="en-US" sz="4200"/>
              <a:t>Bayada Education</a:t>
            </a:r>
          </a:p>
        </p:txBody>
      </p:sp>
      <p:sp>
        <p:nvSpPr>
          <p:cNvPr id="29" name="Rectangle 28">
            <a:extLst>
              <a:ext uri="{FF2B5EF4-FFF2-40B4-BE49-F238E27FC236}">
                <a16:creationId xmlns:a16="http://schemas.microsoft.com/office/drawing/2014/main" id="{909E2B68-A044-46FA-9A61-8366DCE12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1" y="457200"/>
            <a:ext cx="5824059"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l="21898" r="42399" b="1"/>
          <a:stretch/>
        </p:blipFill>
        <p:spPr>
          <a:xfrm>
            <a:off x="750708" y="689358"/>
            <a:ext cx="2608785" cy="4219633"/>
          </a:xfrm>
          <a:prstGeom prst="rect">
            <a:avLst/>
          </a:prstGeom>
        </p:spPr>
      </p:pic>
      <p:pic>
        <p:nvPicPr>
          <p:cNvPr id="17" name="Picture Placeholder 7" descr="doctor talking to patient">
            <a:extLst>
              <a:ext uri="{FF2B5EF4-FFF2-40B4-BE49-F238E27FC236}">
                <a16:creationId xmlns:a16="http://schemas.microsoft.com/office/drawing/2014/main" id="{86357C99-DEFC-4892-8C64-EF1482AB3E86}"/>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29928" r="29926" b="-2"/>
          <a:stretch/>
        </p:blipFill>
        <p:spPr>
          <a:xfrm>
            <a:off x="3477558" y="685800"/>
            <a:ext cx="2614164" cy="2051197"/>
          </a:xfrm>
          <a:prstGeom prst="rect">
            <a:avLst/>
          </a:prstGeom>
          <a:solidFill>
            <a:schemeClr val="accent2"/>
          </a:solidFill>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l="9394" r="17009" b="4"/>
          <a:stretch/>
        </p:blipFill>
        <p:spPr>
          <a:xfrm>
            <a:off x="3482937" y="2857795"/>
            <a:ext cx="2614164" cy="2051197"/>
          </a:xfrm>
          <a:prstGeom prst="rect">
            <a:avLst/>
          </a:prstGeom>
        </p:spPr>
      </p:pic>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6774472" y="2063397"/>
            <a:ext cx="4306035" cy="2866342"/>
          </a:xfrm>
        </p:spPr>
        <p:txBody>
          <a:bodyPr vert="horz" lIns="91440" tIns="45720" rIns="91440" bIns="45720" rtlCol="0" anchor="ctr">
            <a:normAutofit/>
          </a:bodyPr>
          <a:lstStyle/>
          <a:p>
            <a:pPr marL="285750" indent="-228600">
              <a:lnSpc>
                <a:spcPct val="110000"/>
              </a:lnSpc>
              <a:buFont typeface="Arial" panose="020B0604020202020204" pitchFamily="34" charset="0"/>
              <a:buChar char="•"/>
            </a:pPr>
            <a:r>
              <a:rPr lang="en-US" sz="1300" dirty="0"/>
              <a:t>Bayada provides education to all nurses that are onboarding to become a field nurse and care for our pediatric population. </a:t>
            </a:r>
          </a:p>
          <a:p>
            <a:pPr marL="285750" indent="-228600">
              <a:lnSpc>
                <a:spcPct val="110000"/>
              </a:lnSpc>
              <a:buFont typeface="Arial" panose="020B0604020202020204" pitchFamily="34" charset="0"/>
              <a:buChar char="•"/>
            </a:pPr>
            <a:r>
              <a:rPr lang="en-US" sz="1300" dirty="0"/>
              <a:t>Prior to working in the field, they will receive both online education as well as in person education to assess competencies.  </a:t>
            </a:r>
          </a:p>
          <a:p>
            <a:pPr marL="285750" indent="-228600">
              <a:lnSpc>
                <a:spcPct val="110000"/>
              </a:lnSpc>
              <a:buFont typeface="Arial" panose="020B0604020202020204" pitchFamily="34" charset="0"/>
              <a:buChar char="•"/>
            </a:pPr>
            <a:r>
              <a:rPr lang="en-US" sz="1300" dirty="0"/>
              <a:t>We also have relationships with local Universities that utilize Bayada as a clinical site. We are hoping this will build a better understanding of the dire need for more nurses in the home care setting. </a:t>
            </a:r>
          </a:p>
          <a:p>
            <a:pPr marL="285750" indent="-228600">
              <a:lnSpc>
                <a:spcPct val="110000"/>
              </a:lnSpc>
              <a:buFont typeface="Arial" panose="020B0604020202020204" pitchFamily="34" charset="0"/>
              <a:buChar char="•"/>
            </a:pPr>
            <a:r>
              <a:rPr lang="en-US" sz="1300" dirty="0"/>
              <a:t>NR program for new graduate nurses </a:t>
            </a:r>
          </a:p>
        </p:txBody>
      </p:sp>
      <p:sp>
        <p:nvSpPr>
          <p:cNvPr id="14" name="Footer Placeholder 13">
            <a:extLst>
              <a:ext uri="{FF2B5EF4-FFF2-40B4-BE49-F238E27FC236}">
                <a16:creationId xmlns:a16="http://schemas.microsoft.com/office/drawing/2014/main" id="{9C838D91-2BF9-4595-90F6-6E2D751F6F13}"/>
              </a:ext>
            </a:extLst>
          </p:cNvPr>
          <p:cNvSpPr>
            <a:spLocks noGrp="1"/>
          </p:cNvSpPr>
          <p:nvPr>
            <p:ph type="ftr" sz="quarter" idx="11"/>
          </p:nvPr>
        </p:nvSpPr>
        <p:spPr>
          <a:xfrm>
            <a:off x="685801" y="5757334"/>
            <a:ext cx="5499719" cy="498470"/>
          </a:xfrm>
        </p:spPr>
        <p:txBody>
          <a:bodyPr vert="horz" lIns="91440" tIns="45720" rIns="91440" bIns="45720" rtlCol="0" anchor="ctr">
            <a:normAutofit fontScale="92500" lnSpcReduction="20000"/>
          </a:bodyPr>
          <a:lstStyle/>
          <a:p>
            <a:pPr defTabSz="914400"/>
            <a:endParaRPr lang="en-US" sz="3200" kern="1200" cap="all" baseline="0">
              <a:solidFill>
                <a:schemeClr val="accent1">
                  <a:lumMod val="50000"/>
                </a:schemeClr>
              </a:solidFill>
              <a:latin typeface="+mn-lt"/>
              <a:ea typeface="+mn-ea"/>
              <a:cs typeface="+mn-cs"/>
            </a:endParaRPr>
          </a:p>
        </p:txBody>
      </p:sp>
      <p:sp>
        <p:nvSpPr>
          <p:cNvPr id="15" name="Slide Number Placeholder 14">
            <a:extLst>
              <a:ext uri="{FF2B5EF4-FFF2-40B4-BE49-F238E27FC236}">
                <a16:creationId xmlns:a16="http://schemas.microsoft.com/office/drawing/2014/main" id="{7E05EE0A-8EAF-4145-9C58-570DD87753E3}"/>
              </a:ext>
            </a:extLst>
          </p:cNvPr>
          <p:cNvSpPr>
            <a:spLocks noGrp="1"/>
          </p:cNvSpPr>
          <p:nvPr>
            <p:ph type="sldNum" sz="quarter" idx="12"/>
          </p:nvPr>
        </p:nvSpPr>
        <p:spPr>
          <a:xfrm>
            <a:off x="6287121" y="5757334"/>
            <a:ext cx="907186" cy="498470"/>
          </a:xfrm>
        </p:spPr>
        <p:txBody>
          <a:bodyPr vert="horz" lIns="91440" tIns="45720" rIns="91440" bIns="45720" rtlCol="0" anchor="ctr">
            <a:normAutofit/>
          </a:bodyPr>
          <a:lstStyle/>
          <a:p>
            <a:pPr defTabSz="914400">
              <a:lnSpc>
                <a:spcPct val="90000"/>
              </a:lnSpc>
              <a:spcAft>
                <a:spcPts val="600"/>
              </a:spcAft>
            </a:pPr>
            <a:fld id="{3A98EE3D-8CD1-4C3F-BD1C-C98C9596463C}" type="slidenum">
              <a:rPr lang="en-US" sz="2700" smtClean="0"/>
              <a:pPr defTabSz="914400">
                <a:lnSpc>
                  <a:spcPct val="90000"/>
                </a:lnSpc>
                <a:spcAft>
                  <a:spcPts val="600"/>
                </a:spcAft>
              </a:pPr>
              <a:t>4</a:t>
            </a:fld>
            <a:endParaRPr lang="en-US" sz="2700"/>
          </a:p>
        </p:txBody>
      </p:sp>
      <p:sp>
        <p:nvSpPr>
          <p:cNvPr id="13" name="Date Placeholder 12">
            <a:extLst>
              <a:ext uri="{FF2B5EF4-FFF2-40B4-BE49-F238E27FC236}">
                <a16:creationId xmlns:a16="http://schemas.microsoft.com/office/drawing/2014/main" id="{0C174766-9DFA-4FE2-802E-A1E979457119}"/>
              </a:ext>
            </a:extLst>
          </p:cNvPr>
          <p:cNvSpPr>
            <a:spLocks noGrp="1"/>
          </p:cNvSpPr>
          <p:nvPr>
            <p:ph type="dt" sz="half" idx="10"/>
          </p:nvPr>
        </p:nvSpPr>
        <p:spPr>
          <a:xfrm>
            <a:off x="7298083" y="5757334"/>
            <a:ext cx="3784600" cy="498470"/>
          </a:xfrm>
        </p:spPr>
        <p:txBody>
          <a:bodyPr vert="horz" lIns="91440" tIns="45720" rIns="91440" bIns="45720" rtlCol="0" anchor="ctr">
            <a:normAutofit fontScale="92500" lnSpcReduction="20000"/>
          </a:bodyPr>
          <a:lstStyle/>
          <a:p>
            <a:pPr defTabSz="914400"/>
            <a:endParaRPr lang="en-US" dirty="0"/>
          </a:p>
        </p:txBody>
      </p:sp>
    </p:spTree>
    <p:extLst>
      <p:ext uri="{BB962C8B-B14F-4D97-AF65-F5344CB8AC3E}">
        <p14:creationId xmlns:p14="http://schemas.microsoft.com/office/powerpoint/2010/main" val="398013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E637-6C9C-485F-AF41-E8410EC71E3F}"/>
              </a:ext>
            </a:extLst>
          </p:cNvPr>
          <p:cNvSpPr>
            <a:spLocks noGrp="1"/>
          </p:cNvSpPr>
          <p:nvPr>
            <p:ph type="title"/>
          </p:nvPr>
        </p:nvSpPr>
        <p:spPr>
          <a:xfrm>
            <a:off x="685801" y="685800"/>
            <a:ext cx="10396882" cy="1151965"/>
          </a:xfrm>
        </p:spPr>
        <p:txBody>
          <a:bodyPr>
            <a:normAutofit/>
          </a:bodyPr>
          <a:lstStyle/>
          <a:p>
            <a:r>
              <a:rPr lang="en-US"/>
              <a:t>Timeline for onboarding</a:t>
            </a:r>
            <a:endParaRPr lang="en-US" dirty="0"/>
          </a:p>
        </p:txBody>
      </p:sp>
      <p:sp>
        <p:nvSpPr>
          <p:cNvPr id="5" name="Footer Placeholder 4">
            <a:extLst>
              <a:ext uri="{FF2B5EF4-FFF2-40B4-BE49-F238E27FC236}">
                <a16:creationId xmlns:a16="http://schemas.microsoft.com/office/drawing/2014/main" id="{089BEA28-F6E8-4DD1-9A64-07CA2228CCF6}"/>
              </a:ext>
            </a:extLst>
          </p:cNvPr>
          <p:cNvSpPr>
            <a:spLocks noGrp="1"/>
          </p:cNvSpPr>
          <p:nvPr>
            <p:ph type="ftr" sz="quarter" idx="11"/>
          </p:nvPr>
        </p:nvSpPr>
        <p:spPr>
          <a:xfrm>
            <a:off x="685801" y="5757334"/>
            <a:ext cx="5499719" cy="498470"/>
          </a:xfrm>
        </p:spPr>
        <p:txBody>
          <a:bodyPr>
            <a:normAutofit/>
          </a:bodyPr>
          <a:lstStyle/>
          <a:p>
            <a:pPr>
              <a:lnSpc>
                <a:spcPct val="90000"/>
              </a:lnSpc>
              <a:spcAft>
                <a:spcPts val="600"/>
              </a:spcAft>
            </a:pPr>
            <a:endParaRPr lang="en-US" sz="2700" dirty="0"/>
          </a:p>
        </p:txBody>
      </p:sp>
      <p:sp>
        <p:nvSpPr>
          <p:cNvPr id="6" name="Slide Number Placeholder 5">
            <a:extLst>
              <a:ext uri="{FF2B5EF4-FFF2-40B4-BE49-F238E27FC236}">
                <a16:creationId xmlns:a16="http://schemas.microsoft.com/office/drawing/2014/main" id="{5B2C4556-246D-4E49-AEDB-521D1C50F0D0}"/>
              </a:ext>
            </a:extLst>
          </p:cNvPr>
          <p:cNvSpPr>
            <a:spLocks noGrp="1"/>
          </p:cNvSpPr>
          <p:nvPr>
            <p:ph type="sldNum" sz="quarter" idx="12"/>
          </p:nvPr>
        </p:nvSpPr>
        <p:spPr>
          <a:xfrm>
            <a:off x="6287121" y="5757334"/>
            <a:ext cx="907186" cy="498470"/>
          </a:xfrm>
        </p:spPr>
        <p:txBody>
          <a:bodyPr>
            <a:normAutofit/>
          </a:bodyPr>
          <a:lstStyle/>
          <a:p>
            <a:pPr>
              <a:lnSpc>
                <a:spcPct val="90000"/>
              </a:lnSpc>
              <a:spcAft>
                <a:spcPts val="600"/>
              </a:spcAft>
            </a:pPr>
            <a:fld id="{3A98EE3D-8CD1-4C3F-BD1C-C98C9596463C}" type="slidenum">
              <a:rPr lang="en-US" sz="2700"/>
              <a:pPr>
                <a:lnSpc>
                  <a:spcPct val="90000"/>
                </a:lnSpc>
                <a:spcAft>
                  <a:spcPts val="600"/>
                </a:spcAft>
              </a:pPr>
              <a:t>5</a:t>
            </a:fld>
            <a:endParaRPr lang="en-US" sz="2700"/>
          </a:p>
        </p:txBody>
      </p:sp>
      <p:sp>
        <p:nvSpPr>
          <p:cNvPr id="4" name="Date Placeholder 3">
            <a:extLst>
              <a:ext uri="{FF2B5EF4-FFF2-40B4-BE49-F238E27FC236}">
                <a16:creationId xmlns:a16="http://schemas.microsoft.com/office/drawing/2014/main" id="{9B750561-F083-4333-8EC6-B48CC656AE8F}"/>
              </a:ext>
            </a:extLst>
          </p:cNvPr>
          <p:cNvSpPr>
            <a:spLocks noGrp="1"/>
          </p:cNvSpPr>
          <p:nvPr>
            <p:ph type="dt" sz="half" idx="10"/>
          </p:nvPr>
        </p:nvSpPr>
        <p:spPr>
          <a:xfrm>
            <a:off x="7298083" y="5757334"/>
            <a:ext cx="3784600" cy="498470"/>
          </a:xfrm>
        </p:spPr>
        <p:txBody>
          <a:bodyPr>
            <a:normAutofit/>
          </a:bodyPr>
          <a:lstStyle/>
          <a:p>
            <a:pPr>
              <a:lnSpc>
                <a:spcPct val="90000"/>
              </a:lnSpc>
              <a:spcAft>
                <a:spcPts val="600"/>
              </a:spcAft>
            </a:pPr>
            <a:endParaRPr lang="en-US" sz="2700" dirty="0"/>
          </a:p>
        </p:txBody>
      </p:sp>
      <p:graphicFrame>
        <p:nvGraphicFramePr>
          <p:cNvPr id="13" name="Content Placeholder 6" descr="Timeline placeholder ">
            <a:extLst>
              <a:ext uri="{FF2B5EF4-FFF2-40B4-BE49-F238E27FC236}">
                <a16:creationId xmlns:a16="http://schemas.microsoft.com/office/drawing/2014/main" id="{36CD7C1F-EB09-4D4A-B747-6E1FD459E5FC}"/>
              </a:ext>
            </a:extLst>
          </p:cNvPr>
          <p:cNvGraphicFramePr>
            <a:graphicFrameLocks noGrp="1"/>
          </p:cNvGraphicFramePr>
          <p:nvPr>
            <p:ph idx="1"/>
            <p:extLst>
              <p:ext uri="{D42A27DB-BD31-4B8C-83A1-F6EECF244321}">
                <p14:modId xmlns:p14="http://schemas.microsoft.com/office/powerpoint/2010/main" val="1972844937"/>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398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p:txBody>
          <a:bodyPr>
            <a:normAutofit/>
          </a:bodyPr>
          <a:lstStyle/>
          <a:p>
            <a:r>
              <a:rPr lang="en-US" dirty="0"/>
              <a:t>Nurse Residency program</a:t>
            </a: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p:txBody>
          <a:bodyPr/>
          <a:lstStyle/>
          <a:p>
            <a:r>
              <a:rPr lang="en-US" dirty="0"/>
              <a:t> </a:t>
            </a:r>
          </a:p>
        </p:txBody>
      </p:sp>
      <p:pic>
        <p:nvPicPr>
          <p:cNvPr id="6" name="Picture Placeholder 5" descr="A smiling doctor with a stethoscope and a child and mom">
            <a:extLst>
              <a:ext uri="{FF2B5EF4-FFF2-40B4-BE49-F238E27FC236}">
                <a16:creationId xmlns:a16="http://schemas.microsoft.com/office/drawing/2014/main" id="{2E4C2C15-C217-4490-A3A7-E98F49FDF07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5" r="25"/>
          <a:stretch/>
        </p:blipFill>
        <p:spPr/>
      </p:pic>
    </p:spTree>
    <p:extLst>
      <p:ext uri="{BB962C8B-B14F-4D97-AF65-F5344CB8AC3E}">
        <p14:creationId xmlns:p14="http://schemas.microsoft.com/office/powerpoint/2010/main" val="172184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A7B9-2D57-91F0-EEFD-FB24C4FDD540}"/>
              </a:ext>
            </a:extLst>
          </p:cNvPr>
          <p:cNvSpPr>
            <a:spLocks noGrp="1"/>
          </p:cNvSpPr>
          <p:nvPr>
            <p:ph type="title"/>
          </p:nvPr>
        </p:nvSpPr>
        <p:spPr>
          <a:xfrm>
            <a:off x="581193" y="729658"/>
            <a:ext cx="11029616" cy="559646"/>
          </a:xfrm>
        </p:spPr>
        <p:txBody>
          <a:bodyPr>
            <a:normAutofit fontScale="90000"/>
          </a:bodyPr>
          <a:lstStyle/>
          <a:p>
            <a:r>
              <a:rPr lang="en-US"/>
              <a:t>Nurse residency 	</a:t>
            </a:r>
            <a:endParaRPr lang="en-US" dirty="0"/>
          </a:p>
        </p:txBody>
      </p:sp>
      <p:sp>
        <p:nvSpPr>
          <p:cNvPr id="3" name="Content Placeholder 2">
            <a:extLst>
              <a:ext uri="{FF2B5EF4-FFF2-40B4-BE49-F238E27FC236}">
                <a16:creationId xmlns:a16="http://schemas.microsoft.com/office/drawing/2014/main" id="{174A5B99-187F-40FD-138E-E28C2B635A9C}"/>
              </a:ext>
            </a:extLst>
          </p:cNvPr>
          <p:cNvSpPr>
            <a:spLocks noGrp="1"/>
          </p:cNvSpPr>
          <p:nvPr>
            <p:ph sz="half" idx="1"/>
          </p:nvPr>
        </p:nvSpPr>
        <p:spPr/>
        <p:txBody>
          <a:bodyPr>
            <a:normAutofit fontScale="70000" lnSpcReduction="20000"/>
          </a:bodyPr>
          <a:lstStyle/>
          <a:p>
            <a:pPr marL="0" indent="0">
              <a:buNone/>
            </a:pPr>
            <a:r>
              <a:rPr lang="en-US" dirty="0"/>
              <a:t>Advantages to the NR program</a:t>
            </a:r>
          </a:p>
          <a:p>
            <a:pPr marL="0" indent="0">
              <a:buNone/>
            </a:pPr>
            <a:endParaRPr lang="en-US" b="1" dirty="0"/>
          </a:p>
          <a:p>
            <a:pPr marL="342900" indent="-342900">
              <a:buFont typeface="+mj-lt"/>
              <a:buAutoNum type="arabicPeriod"/>
            </a:pPr>
            <a:r>
              <a:rPr lang="en-US" dirty="0"/>
              <a:t>Able to teach them the “Bayada Way” </a:t>
            </a:r>
          </a:p>
          <a:p>
            <a:pPr marL="342900" indent="-342900">
              <a:buFont typeface="+mj-lt"/>
              <a:buAutoNum type="arabicPeriod"/>
            </a:pPr>
            <a:r>
              <a:rPr lang="en-US" dirty="0"/>
              <a:t>Able to utilize simulation scenarios to provide NR with tasks that will not jeopardize the safety of our clients. </a:t>
            </a:r>
          </a:p>
          <a:p>
            <a:pPr marL="342900" indent="-342900">
              <a:buFont typeface="+mj-lt"/>
              <a:buAutoNum type="arabicPeriod"/>
            </a:pPr>
            <a:r>
              <a:rPr lang="en-US" dirty="0"/>
              <a:t>Provides 1:1 education both in the sim lab and the field to allow the NR to take their time with learning. </a:t>
            </a:r>
          </a:p>
          <a:p>
            <a:pPr marL="342900" indent="-342900">
              <a:buFont typeface="+mj-lt"/>
              <a:buAutoNum type="arabicPeriod"/>
            </a:pPr>
            <a:r>
              <a:rPr lang="en-US" dirty="0"/>
              <a:t>Takes nursing knowledge and applies it specifically to the home care field and the clients we care for.</a:t>
            </a:r>
          </a:p>
          <a:p>
            <a:pPr marL="342900" indent="-342900">
              <a:buFont typeface="+mj-lt"/>
              <a:buAutoNum type="arabicPeriod"/>
            </a:pPr>
            <a:r>
              <a:rPr lang="en-US" dirty="0"/>
              <a:t>Can be a RN or LPN </a:t>
            </a:r>
          </a:p>
          <a:p>
            <a:pPr marL="342900" indent="-342900">
              <a:buFont typeface="+mj-lt"/>
              <a:buAutoNum type="arabicPeriod"/>
            </a:pPr>
            <a:r>
              <a:rPr lang="en-US" dirty="0"/>
              <a:t>Flexibility during both training and online classes during the program. </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
        <p:nvSpPr>
          <p:cNvPr id="4" name="Content Placeholder 3">
            <a:extLst>
              <a:ext uri="{FF2B5EF4-FFF2-40B4-BE49-F238E27FC236}">
                <a16:creationId xmlns:a16="http://schemas.microsoft.com/office/drawing/2014/main" id="{3991ECF6-E50A-0503-E54F-5A3B212BC38D}"/>
              </a:ext>
            </a:extLst>
          </p:cNvPr>
          <p:cNvSpPr>
            <a:spLocks noGrp="1"/>
          </p:cNvSpPr>
          <p:nvPr>
            <p:ph sz="half" idx="2"/>
          </p:nvPr>
        </p:nvSpPr>
        <p:spPr>
          <a:xfrm>
            <a:off x="6416039" y="1289305"/>
            <a:ext cx="5194769" cy="4571746"/>
          </a:xfrm>
        </p:spPr>
        <p:txBody>
          <a:bodyPr>
            <a:normAutofit fontScale="70000" lnSpcReduction="20000"/>
          </a:bodyPr>
          <a:lstStyle/>
          <a:p>
            <a:pPr marL="0" indent="0">
              <a:buNone/>
            </a:pPr>
            <a:r>
              <a:rPr lang="en-US" dirty="0"/>
              <a:t>challenges to the NR program</a:t>
            </a:r>
          </a:p>
          <a:p>
            <a:pPr marL="0" indent="0">
              <a:buNone/>
            </a:pPr>
            <a:endParaRPr lang="en-US" dirty="0"/>
          </a:p>
          <a:p>
            <a:pPr marL="342900" indent="-342900">
              <a:buFont typeface="+mj-lt"/>
              <a:buAutoNum type="arabicPeriod"/>
            </a:pPr>
            <a:r>
              <a:rPr lang="en-US" dirty="0"/>
              <a:t>Families not wanting a “new” nurse due to lack of experience</a:t>
            </a:r>
          </a:p>
          <a:p>
            <a:pPr marL="342900" indent="-342900">
              <a:buFont typeface="+mj-lt"/>
              <a:buAutoNum type="arabicPeriod"/>
            </a:pPr>
            <a:r>
              <a:rPr lang="en-US" dirty="0"/>
              <a:t>Full time program and clients become hospitalized so NR cannot work on the clients they have been trained on. </a:t>
            </a:r>
          </a:p>
          <a:p>
            <a:pPr marL="342900" indent="-342900">
              <a:buFont typeface="+mj-lt"/>
              <a:buAutoNum type="arabicPeriod"/>
            </a:pPr>
            <a:r>
              <a:rPr lang="en-US" dirty="0"/>
              <a:t>Pay rates are lower for the NR program due to being a new graduate nurse.  </a:t>
            </a:r>
          </a:p>
          <a:p>
            <a:pPr marL="342900" indent="-342900">
              <a:buFont typeface="+mj-lt"/>
              <a:buAutoNum type="arabicPeriod"/>
            </a:pPr>
            <a:r>
              <a:rPr lang="en-US" dirty="0"/>
              <a:t>Nr need training on any new cases they would like to work in the first year of their employment this may hinder filling open shifts</a:t>
            </a:r>
          </a:p>
          <a:p>
            <a:pPr marL="342900" indent="-342900">
              <a:buFont typeface="+mj-lt"/>
              <a:buAutoNum type="arabicPeriod"/>
            </a:pPr>
            <a:r>
              <a:rPr lang="en-US" dirty="0"/>
              <a:t>Limited exposure and discussion about home care in the nursing schools</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0" indent="0">
              <a:buNone/>
            </a:pPr>
            <a:endParaRPr lang="en-US" dirty="0"/>
          </a:p>
        </p:txBody>
      </p:sp>
      <p:sp>
        <p:nvSpPr>
          <p:cNvPr id="6" name="Date Placeholder 5">
            <a:extLst>
              <a:ext uri="{FF2B5EF4-FFF2-40B4-BE49-F238E27FC236}">
                <a16:creationId xmlns:a16="http://schemas.microsoft.com/office/drawing/2014/main" id="{BE55F506-ADB0-E9EB-AF45-54E3FC4F44B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DD45756-F680-0271-4893-2B33440E0C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F4D7A57-CEA1-5F6C-01B8-FD12CC0C1AB3}"/>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1382427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38E665F-010A-4CF3-9B64-5888D0D74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E8712F-1FA1-6B9E-43B4-5C53C453197B}"/>
              </a:ext>
            </a:extLst>
          </p:cNvPr>
          <p:cNvSpPr>
            <a:spLocks noGrp="1"/>
          </p:cNvSpPr>
          <p:nvPr>
            <p:ph type="title"/>
          </p:nvPr>
        </p:nvSpPr>
        <p:spPr>
          <a:xfrm>
            <a:off x="685800" y="685800"/>
            <a:ext cx="10792837" cy="1151965"/>
          </a:xfrm>
        </p:spPr>
        <p:txBody>
          <a:bodyPr>
            <a:normAutofit/>
          </a:bodyPr>
          <a:lstStyle/>
          <a:p>
            <a:r>
              <a:rPr lang="en-US" dirty="0"/>
              <a:t>University involvement</a:t>
            </a:r>
          </a:p>
        </p:txBody>
      </p:sp>
      <p:sp>
        <p:nvSpPr>
          <p:cNvPr id="5" name="Footer Placeholder 4">
            <a:extLst>
              <a:ext uri="{FF2B5EF4-FFF2-40B4-BE49-F238E27FC236}">
                <a16:creationId xmlns:a16="http://schemas.microsoft.com/office/drawing/2014/main" id="{439B02EE-E0A6-74B3-CDA0-13B8146E7362}"/>
              </a:ext>
            </a:extLst>
          </p:cNvPr>
          <p:cNvSpPr>
            <a:spLocks noGrp="1"/>
          </p:cNvSpPr>
          <p:nvPr>
            <p:ph type="ftr" sz="quarter" idx="11"/>
          </p:nvPr>
        </p:nvSpPr>
        <p:spPr>
          <a:xfrm>
            <a:off x="685801" y="6223111"/>
            <a:ext cx="5499719" cy="498470"/>
          </a:xfrm>
        </p:spPr>
        <p:txBody>
          <a:bodyPr>
            <a:normAutofit/>
          </a:bodyPr>
          <a:lstStyle/>
          <a:p>
            <a:pPr>
              <a:spcAft>
                <a:spcPts val="600"/>
              </a:spcAft>
            </a:pPr>
            <a:endParaRPr lang="en-US" sz="1800" dirty="0"/>
          </a:p>
        </p:txBody>
      </p:sp>
      <p:sp>
        <p:nvSpPr>
          <p:cNvPr id="4" name="Date Placeholder 3">
            <a:extLst>
              <a:ext uri="{FF2B5EF4-FFF2-40B4-BE49-F238E27FC236}">
                <a16:creationId xmlns:a16="http://schemas.microsoft.com/office/drawing/2014/main" id="{840CB8AF-17D7-06DA-7C36-0B98E02A3552}"/>
              </a:ext>
            </a:extLst>
          </p:cNvPr>
          <p:cNvSpPr>
            <a:spLocks noGrp="1"/>
          </p:cNvSpPr>
          <p:nvPr>
            <p:ph type="dt" sz="half" idx="10"/>
          </p:nvPr>
        </p:nvSpPr>
        <p:spPr>
          <a:xfrm>
            <a:off x="7185322" y="6223111"/>
            <a:ext cx="3123120" cy="498470"/>
          </a:xfrm>
        </p:spPr>
        <p:txBody>
          <a:bodyPr>
            <a:normAutofit/>
          </a:bodyPr>
          <a:lstStyle/>
          <a:p>
            <a:pPr>
              <a:spcAft>
                <a:spcPts val="600"/>
              </a:spcAft>
            </a:pPr>
            <a:endParaRPr lang="en-US" sz="1800" dirty="0"/>
          </a:p>
        </p:txBody>
      </p:sp>
      <p:sp>
        <p:nvSpPr>
          <p:cNvPr id="6" name="Slide Number Placeholder 5">
            <a:extLst>
              <a:ext uri="{FF2B5EF4-FFF2-40B4-BE49-F238E27FC236}">
                <a16:creationId xmlns:a16="http://schemas.microsoft.com/office/drawing/2014/main" id="{2B2309A0-CFE2-EE77-AF69-9F3DF1DC9336}"/>
              </a:ext>
            </a:extLst>
          </p:cNvPr>
          <p:cNvSpPr>
            <a:spLocks noGrp="1"/>
          </p:cNvSpPr>
          <p:nvPr>
            <p:ph type="sldNum" sz="quarter" idx="12"/>
          </p:nvPr>
        </p:nvSpPr>
        <p:spPr>
          <a:xfrm>
            <a:off x="10516329" y="6223111"/>
            <a:ext cx="907186" cy="498470"/>
          </a:xfrm>
        </p:spPr>
        <p:txBody>
          <a:bodyPr>
            <a:normAutofit/>
          </a:bodyPr>
          <a:lstStyle/>
          <a:p>
            <a:pPr algn="r">
              <a:spcAft>
                <a:spcPts val="600"/>
              </a:spcAft>
            </a:pPr>
            <a:fld id="{3A98EE3D-8CD1-4C3F-BD1C-C98C9596463C}" type="slidenum">
              <a:rPr lang="en-US" sz="1800"/>
              <a:pPr algn="r">
                <a:spcAft>
                  <a:spcPts val="600"/>
                </a:spcAft>
              </a:pPr>
              <a:t>8</a:t>
            </a:fld>
            <a:endParaRPr lang="en-US" sz="1800"/>
          </a:p>
        </p:txBody>
      </p:sp>
      <p:graphicFrame>
        <p:nvGraphicFramePr>
          <p:cNvPr id="8" name="Content Placeholder 2">
            <a:extLst>
              <a:ext uri="{FF2B5EF4-FFF2-40B4-BE49-F238E27FC236}">
                <a16:creationId xmlns:a16="http://schemas.microsoft.com/office/drawing/2014/main" id="{1D49FE3C-49EF-0490-8DE8-A6602FEADD68}"/>
              </a:ext>
            </a:extLst>
          </p:cNvPr>
          <p:cNvGraphicFramePr>
            <a:graphicFrameLocks noGrp="1"/>
          </p:cNvGraphicFramePr>
          <p:nvPr>
            <p:ph sz="quarter" idx="13"/>
            <p:extLst>
              <p:ext uri="{D42A27DB-BD31-4B8C-83A1-F6EECF244321}">
                <p14:modId xmlns:p14="http://schemas.microsoft.com/office/powerpoint/2010/main" val="3007283011"/>
              </p:ext>
            </p:extLst>
          </p:nvPr>
        </p:nvGraphicFramePr>
        <p:xfrm>
          <a:off x="685800" y="2063750"/>
          <a:ext cx="10793413" cy="390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024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D57E0B-41E7-4862-852B-4C24E7B478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4" name="Group 13">
            <a:extLst>
              <a:ext uri="{FF2B5EF4-FFF2-40B4-BE49-F238E27FC236}">
                <a16:creationId xmlns:a16="http://schemas.microsoft.com/office/drawing/2014/main" id="{14684A4D-3AB3-4D14-8F74-E9E22EFC92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5" name="Rectangle 14">
              <a:extLst>
                <a:ext uri="{FF2B5EF4-FFF2-40B4-BE49-F238E27FC236}">
                  <a16:creationId xmlns:a16="http://schemas.microsoft.com/office/drawing/2014/main" id="{62AAD8D6-E6DC-4196-8B6E-99E7C9027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EF22364E-4978-4D02-9F7E-4608CE9F4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7" name="Rectangle 16">
              <a:extLst>
                <a:ext uri="{FF2B5EF4-FFF2-40B4-BE49-F238E27FC236}">
                  <a16:creationId xmlns:a16="http://schemas.microsoft.com/office/drawing/2014/main" id="{D203295E-B861-404F-966C-8EDD88287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9" name="Picture 18">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1" name="Rectangle 20">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5" name="Rectangle 24">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2F7040C-3768-CAF4-11F2-BB57EBF1EC09}"/>
              </a:ext>
            </a:extLst>
          </p:cNvPr>
          <p:cNvSpPr>
            <a:spLocks noGrp="1"/>
          </p:cNvSpPr>
          <p:nvPr>
            <p:ph type="title"/>
          </p:nvPr>
        </p:nvSpPr>
        <p:spPr>
          <a:xfrm>
            <a:off x="685802" y="685800"/>
            <a:ext cx="3381946" cy="4846967"/>
          </a:xfrm>
        </p:spPr>
        <p:txBody>
          <a:bodyPr vert="horz" lIns="91440" tIns="45720" rIns="91440" bIns="45720" rtlCol="0" anchor="ctr">
            <a:normAutofit/>
          </a:bodyPr>
          <a:lstStyle/>
          <a:p>
            <a:r>
              <a:rPr lang="en-US" sz="3600" dirty="0">
                <a:solidFill>
                  <a:srgbClr val="FFFFFF"/>
                </a:solidFill>
              </a:rPr>
              <a:t>Challenges  for home care</a:t>
            </a:r>
          </a:p>
        </p:txBody>
      </p:sp>
      <p:sp>
        <p:nvSpPr>
          <p:cNvPr id="3" name="Content Placeholder 2">
            <a:extLst>
              <a:ext uri="{FF2B5EF4-FFF2-40B4-BE49-F238E27FC236}">
                <a16:creationId xmlns:a16="http://schemas.microsoft.com/office/drawing/2014/main" id="{8BE3A933-FAE6-B351-C651-B72E3FBACF3B}"/>
              </a:ext>
            </a:extLst>
          </p:cNvPr>
          <p:cNvSpPr>
            <a:spLocks noGrp="1"/>
          </p:cNvSpPr>
          <p:nvPr>
            <p:ph idx="1"/>
          </p:nvPr>
        </p:nvSpPr>
        <p:spPr>
          <a:xfrm>
            <a:off x="5111886" y="685800"/>
            <a:ext cx="5968621" cy="4688785"/>
          </a:xfrm>
        </p:spPr>
        <p:txBody>
          <a:bodyPr vert="horz" lIns="91440" tIns="45720" rIns="91440" bIns="45720" rtlCol="0" anchor="ctr">
            <a:normAutofit fontScale="92500" lnSpcReduction="20000"/>
          </a:bodyPr>
          <a:lstStyle/>
          <a:p>
            <a:pPr indent="-228600">
              <a:buFont typeface="Arial" panose="020B0604020202020204" pitchFamily="34" charset="0"/>
              <a:buChar char="•"/>
            </a:pPr>
            <a:r>
              <a:rPr lang="en-US" dirty="0"/>
              <a:t>Nurses come to us as their second job and have other ft jobs, so we are not a priority when it comes to reliability or training to work</a:t>
            </a:r>
          </a:p>
          <a:p>
            <a:pPr indent="-228600">
              <a:buFont typeface="Arial" panose="020B0604020202020204" pitchFamily="34" charset="0"/>
              <a:buChar char="•"/>
            </a:pPr>
            <a:r>
              <a:rPr lang="en-US" dirty="0"/>
              <a:t>Clients are hospitalized frequently and then the nurses are out of work unless they can be placed on another client that they may have to be trained on</a:t>
            </a:r>
          </a:p>
          <a:p>
            <a:pPr indent="-228600">
              <a:buFont typeface="Arial" panose="020B0604020202020204" pitchFamily="34" charset="0"/>
              <a:buChar char="•"/>
            </a:pPr>
            <a:r>
              <a:rPr lang="en-US" dirty="0"/>
              <a:t>Stigma of RN vs LPN </a:t>
            </a:r>
          </a:p>
          <a:p>
            <a:pPr indent="-228600">
              <a:buFont typeface="Arial" panose="020B0604020202020204" pitchFamily="34" charset="0"/>
              <a:buChar char="•"/>
            </a:pPr>
            <a:r>
              <a:rPr lang="en-US" dirty="0"/>
              <a:t>Pay rates are much higher in the hospital – </a:t>
            </a:r>
            <a:r>
              <a:rPr lang="en-US" dirty="0" err="1"/>
              <a:t>bayada</a:t>
            </a:r>
            <a:r>
              <a:rPr lang="en-US" dirty="0"/>
              <a:t> pay rates range based on experience, complexity of the client etc.  </a:t>
            </a:r>
          </a:p>
          <a:p>
            <a:pPr indent="-228600">
              <a:buFont typeface="Arial" panose="020B0604020202020204" pitchFamily="34" charset="0"/>
              <a:buChar char="•"/>
            </a:pPr>
            <a:r>
              <a:rPr lang="en-US" dirty="0"/>
              <a:t>nurses and NR’s are coming for the extensive training that Bayada provides in caring for TV clients and then leaving once trained to  make more money in a hospital setting. </a:t>
            </a:r>
          </a:p>
          <a:p>
            <a:pPr indent="-228600">
              <a:buFont typeface="Arial" panose="020B0604020202020204" pitchFamily="34" charset="0"/>
              <a:buChar char="•"/>
            </a:pPr>
            <a:endParaRPr lang="en-US" dirty="0"/>
          </a:p>
        </p:txBody>
      </p:sp>
      <p:sp>
        <p:nvSpPr>
          <p:cNvPr id="6" name="Date Placeholder 5">
            <a:extLst>
              <a:ext uri="{FF2B5EF4-FFF2-40B4-BE49-F238E27FC236}">
                <a16:creationId xmlns:a16="http://schemas.microsoft.com/office/drawing/2014/main" id="{88AE74D0-6D89-06BC-EF10-16B5C9F020D9}"/>
              </a:ext>
            </a:extLst>
          </p:cNvPr>
          <p:cNvSpPr>
            <a:spLocks noGrp="1"/>
          </p:cNvSpPr>
          <p:nvPr>
            <p:ph type="dt" sz="half" idx="10"/>
          </p:nvPr>
        </p:nvSpPr>
        <p:spPr>
          <a:xfrm>
            <a:off x="686758" y="5757334"/>
            <a:ext cx="3784600" cy="498470"/>
          </a:xfrm>
        </p:spPr>
        <p:txBody>
          <a:bodyPr vert="horz" lIns="91440" tIns="45720" rIns="91440" bIns="45720" rtlCol="0" anchor="ctr">
            <a:normAutofit/>
          </a:bodyPr>
          <a:lstStyle/>
          <a:p>
            <a:pPr algn="l">
              <a:spcAft>
                <a:spcPts val="600"/>
              </a:spcAft>
            </a:pPr>
            <a:endParaRPr lang="en-US" sz="1800" dirty="0">
              <a:solidFill>
                <a:srgbClr val="FFFFFF"/>
              </a:solidFill>
            </a:endParaRPr>
          </a:p>
        </p:txBody>
      </p:sp>
      <p:sp>
        <p:nvSpPr>
          <p:cNvPr id="4" name="Footer Placeholder 3">
            <a:extLst>
              <a:ext uri="{FF2B5EF4-FFF2-40B4-BE49-F238E27FC236}">
                <a16:creationId xmlns:a16="http://schemas.microsoft.com/office/drawing/2014/main" id="{86680DBD-925E-9F4B-562C-D3AAC5480968}"/>
              </a:ext>
            </a:extLst>
          </p:cNvPr>
          <p:cNvSpPr>
            <a:spLocks noGrp="1"/>
          </p:cNvSpPr>
          <p:nvPr>
            <p:ph type="ftr" sz="quarter" idx="11"/>
          </p:nvPr>
        </p:nvSpPr>
        <p:spPr>
          <a:xfrm>
            <a:off x="5111886" y="5757334"/>
            <a:ext cx="5499719" cy="498470"/>
          </a:xfrm>
        </p:spPr>
        <p:txBody>
          <a:bodyPr vert="horz" lIns="91440" tIns="45720" rIns="91440" bIns="45720" rtlCol="0" anchor="ctr">
            <a:normAutofit/>
          </a:bodyPr>
          <a:lstStyle/>
          <a:p>
            <a:pPr>
              <a:spcAft>
                <a:spcPts val="600"/>
              </a:spcAft>
            </a:pPr>
            <a:endParaRPr lang="en-US" sz="1800" dirty="0">
              <a:solidFill>
                <a:schemeClr val="tx2"/>
              </a:solidFill>
            </a:endParaRPr>
          </a:p>
        </p:txBody>
      </p:sp>
      <p:sp>
        <p:nvSpPr>
          <p:cNvPr id="7" name="Slide Number Placeholder 6">
            <a:extLst>
              <a:ext uri="{FF2B5EF4-FFF2-40B4-BE49-F238E27FC236}">
                <a16:creationId xmlns:a16="http://schemas.microsoft.com/office/drawing/2014/main" id="{4447C8FF-92EA-B6C9-F079-F8AABACCB42F}"/>
              </a:ext>
            </a:extLst>
          </p:cNvPr>
          <p:cNvSpPr>
            <a:spLocks noGrp="1"/>
          </p:cNvSpPr>
          <p:nvPr>
            <p:ph type="sldNum" sz="quarter" idx="12"/>
          </p:nvPr>
        </p:nvSpPr>
        <p:spPr>
          <a:xfrm>
            <a:off x="10526219" y="5757334"/>
            <a:ext cx="907186" cy="498470"/>
          </a:xfrm>
        </p:spPr>
        <p:txBody>
          <a:bodyPr vert="horz" lIns="91440" tIns="45720" rIns="91440" bIns="45720" rtlCol="0" anchor="ctr">
            <a:normAutofit/>
          </a:bodyPr>
          <a:lstStyle/>
          <a:p>
            <a:pPr>
              <a:spcAft>
                <a:spcPts val="600"/>
              </a:spcAft>
            </a:pPr>
            <a:fld id="{3A98EE3D-8CD1-4C3F-BD1C-C98C9596463C}" type="slidenum">
              <a:rPr lang="en-US" sz="1800" kern="1200" cap="all" baseline="0">
                <a:solidFill>
                  <a:schemeClr val="tx2"/>
                </a:solidFill>
                <a:latin typeface="+mn-lt"/>
                <a:ea typeface="+mn-ea"/>
                <a:cs typeface="+mn-cs"/>
              </a:rPr>
              <a:pPr>
                <a:spcAft>
                  <a:spcPts val="600"/>
                </a:spcAft>
              </a:pPr>
              <a:t>9</a:t>
            </a:fld>
            <a:endParaRPr lang="en-US" sz="1800" kern="1200" cap="all" baseline="0">
              <a:solidFill>
                <a:schemeClr val="tx2"/>
              </a:solidFill>
              <a:latin typeface="+mn-lt"/>
              <a:ea typeface="+mn-ea"/>
              <a:cs typeface="+mn-cs"/>
            </a:endParaRPr>
          </a:p>
        </p:txBody>
      </p:sp>
    </p:spTree>
    <p:extLst>
      <p:ext uri="{BB962C8B-B14F-4D97-AF65-F5344CB8AC3E}">
        <p14:creationId xmlns:p14="http://schemas.microsoft.com/office/powerpoint/2010/main" val="7223354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TM04033927[[fn=Main Event]]</Template>
  <TotalTime>513</TotalTime>
  <Words>810</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Calibri</vt:lpstr>
      <vt:lpstr>Impact</vt:lpstr>
      <vt:lpstr>Main Event</vt:lpstr>
      <vt:lpstr>HOME CARE NURSING-  ONBOARDING EDUCATION </vt:lpstr>
      <vt:lpstr>BIO </vt:lpstr>
      <vt:lpstr>Agenda </vt:lpstr>
      <vt:lpstr>Bayada Education</vt:lpstr>
      <vt:lpstr>Timeline for onboarding</vt:lpstr>
      <vt:lpstr>Nurse Residency program</vt:lpstr>
      <vt:lpstr>Nurse residency  </vt:lpstr>
      <vt:lpstr>University involvement</vt:lpstr>
      <vt:lpstr>Challenges  for home care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CARE NURSING-  ONBOARDING EDUCATION</dc:title>
  <dc:creator>Pariag, Taryn</dc:creator>
  <cp:lastModifiedBy>Da Silva, Melecia (DHSS)</cp:lastModifiedBy>
  <cp:revision>6</cp:revision>
  <dcterms:created xsi:type="dcterms:W3CDTF">2023-04-11T18:22:15Z</dcterms:created>
  <dcterms:modified xsi:type="dcterms:W3CDTF">2023-05-09T19:50:48Z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