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604" r:id="rId6"/>
    <p:sldId id="622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498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ah, Alexandra (DHSS)" initials="OA(" lastIdx="4" clrIdx="6">
    <p:extLst>
      <p:ext uri="{19B8F6BF-5375-455C-9EA6-DF929625EA0E}">
        <p15:presenceInfo xmlns:p15="http://schemas.microsoft.com/office/powerpoint/2012/main" userId="S::Alexandra.Olah@delaware.gov::44c36813-3b27-4999-85c4-ed5f21f9c065" providerId="AD"/>
      </p:ext>
    </p:extLst>
  </p:cmAuthor>
  <p:cmAuthor id="1" name="Megan Burns" initials="MB" lastIdx="80" clrIdx="0"/>
  <p:cmAuthor id="8" name="Fechter, Peter (DHSS)" initials="FP(" lastIdx="2" clrIdx="7">
    <p:extLst>
      <p:ext uri="{19B8F6BF-5375-455C-9EA6-DF929625EA0E}">
        <p15:presenceInfo xmlns:p15="http://schemas.microsoft.com/office/powerpoint/2012/main" userId="S::Peter.Fechter@delaware.gov::7db2e4fb-7114-4d83-9cd8-27e1ad190689" providerId="AD"/>
      </p:ext>
    </p:extLst>
  </p:cmAuthor>
  <p:cmAuthor id="2" name="Michael Bailit" initials="MB" lastIdx="51" clrIdx="1"/>
  <p:cmAuthor id="9" name="Behal, Aarti (DHSS)" initials="BA(" lastIdx="1" clrIdx="8">
    <p:extLst>
      <p:ext uri="{19B8F6BF-5375-455C-9EA6-DF929625EA0E}">
        <p15:presenceInfo xmlns:p15="http://schemas.microsoft.com/office/powerpoint/2012/main" userId="S::Aarti.Behal@delaware.gov::3f596e4d-9504-4547-a0fc-e7bbded9cbff" providerId="AD"/>
      </p:ext>
    </p:extLst>
  </p:cmAuthor>
  <p:cmAuthor id="3" name="Mandernack, Kate" initials="MK" lastIdx="11" clrIdx="2"/>
  <p:cmAuthor id="4" name="Amy Barnett" initials="AB" lastIdx="1" clrIdx="3"/>
  <p:cmAuthor id="5" name="Erin Taylor" initials="ET" lastIdx="16" clrIdx="4"/>
  <p:cmAuthor id="6" name="Xavior Robinson" initials="XR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976"/>
    <a:srgbClr val="6C0000"/>
    <a:srgbClr val="FF9300"/>
    <a:srgbClr val="63875E"/>
    <a:srgbClr val="76974C"/>
    <a:srgbClr val="757575"/>
    <a:srgbClr val="D5CCCD"/>
    <a:srgbClr val="6F1F2E"/>
    <a:srgbClr val="EA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4" autoAdjust="0"/>
    <p:restoredTop sz="95885" autoAdjust="0"/>
  </p:normalViewPr>
  <p:slideViewPr>
    <p:cSldViewPr snapToGrid="0">
      <p:cViewPr varScale="1">
        <p:scale>
          <a:sx n="122" d="100"/>
          <a:sy n="12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C58FD-AE52-463A-8EB0-5ED686879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383" cy="471347"/>
          </a:xfrm>
          <a:prstGeom prst="rect">
            <a:avLst/>
          </a:prstGeom>
        </p:spPr>
        <p:txBody>
          <a:bodyPr vert="horz" lIns="92466" tIns="46234" rIns="92466" bIns="4623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156AB-BACD-4919-BA41-AB47FDE42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6" y="2"/>
            <a:ext cx="3078383" cy="471347"/>
          </a:xfrm>
          <a:prstGeom prst="rect">
            <a:avLst/>
          </a:prstGeom>
        </p:spPr>
        <p:txBody>
          <a:bodyPr vert="horz" lIns="92466" tIns="46234" rIns="92466" bIns="46234" rtlCol="0"/>
          <a:lstStyle>
            <a:lvl1pPr algn="r">
              <a:defRPr sz="1300"/>
            </a:lvl1pPr>
          </a:lstStyle>
          <a:p>
            <a:fld id="{BB0AF9E0-CE97-49AD-A3F2-60F1D2665A1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2BB9D-D840-4A17-AD2B-762B76CE11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7"/>
          </a:xfrm>
          <a:prstGeom prst="rect">
            <a:avLst/>
          </a:prstGeom>
        </p:spPr>
        <p:txBody>
          <a:bodyPr vert="horz" lIns="92466" tIns="46234" rIns="92466" bIns="46234" rtlCol="0" anchor="b"/>
          <a:lstStyle>
            <a:lvl1pPr algn="l">
              <a:defRPr sz="1300"/>
            </a:lvl1pPr>
          </a:lstStyle>
          <a:p>
            <a:r>
              <a:rPr lang="en-US"/>
              <a:t>1 From Centers for Disease Control and Prevention (CDC). Opiiod Overdose. https://www.cdc.gov/drugoverdose/data/statedeaths.html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AD762-547C-4C21-9250-E9525CFC9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6" y="8917128"/>
            <a:ext cx="3078383" cy="471347"/>
          </a:xfrm>
          <a:prstGeom prst="rect">
            <a:avLst/>
          </a:prstGeom>
        </p:spPr>
        <p:txBody>
          <a:bodyPr vert="horz" lIns="92466" tIns="46234" rIns="92466" bIns="46234" rtlCol="0" anchor="b"/>
          <a:lstStyle>
            <a:lvl1pPr algn="r">
              <a:defRPr sz="1300"/>
            </a:lvl1pPr>
          </a:lstStyle>
          <a:p>
            <a:fld id="{010CF0F0-2827-4839-8930-9F231BA2A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11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r">
              <a:defRPr sz="1300"/>
            </a:lvl1pPr>
          </a:lstStyle>
          <a:p>
            <a:fld id="{432EB05E-95A1-4CC6-8B4C-984E8F09064C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2" rIns="94222" bIns="471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22" tIns="47112" rIns="94222" bIns="471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l">
              <a:defRPr sz="1300"/>
            </a:lvl1pPr>
          </a:lstStyle>
          <a:p>
            <a:r>
              <a:rPr lang="en-US"/>
              <a:t>1 From Centers for Disease Control and Prevention (CDC). Opiiod Overdose. https://www.cdc.gov/drugoverdose/data/statedeaths.html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r">
              <a:defRPr sz="1300"/>
            </a:lvl1pPr>
          </a:lstStyle>
          <a:p>
            <a:fld id="{134C7F6A-D1D0-4775-BD53-F98ACC587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85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4663">
              <a:buFont typeface="Arial" panose="020B0604020202020204" pitchFamily="34" charset="0"/>
              <a:buNone/>
              <a:defRPr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C7F6A-D1D0-4775-BD53-F98ACC5877C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C0CE-AF55-4B7F-A9BF-4E19FF5FC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 From Centers for Disease Control and Prevention (CDC). Opiiod Overdose. https://www.cdc.gov/drugoverdose/data/statedeaths.html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C7F6A-D1D0-4775-BD53-F98ACC5877C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34CB-BFEF-4060-BBA5-7E771BE07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 From Centers for Disease Control and Prevention (CDC). Opiiod Overdose. https://www.cdc.gov/drugoverdose/data/statedeaths.html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C7F6A-D1D0-4775-BD53-F98ACC5877C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F0C3-80F6-42B0-A641-73151D818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 From Centers for Disease Control and Prevention (CDC). Opiiod Overdose. https://www.cdc.gov/drugoverdose/data/statedeaths.html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8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7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5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5" y="2495449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900" cap="all">
                <a:solidFill>
                  <a:schemeClr val="accent2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990600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1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9" y="599730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45" y="710978"/>
            <a:ext cx="1351280" cy="1036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1BC2DF-A9CB-4A4D-A288-A163A88102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6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3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0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6" y="675730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41"/>
            <a:ext cx="1263563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FF27C-BD1C-40DD-BFD9-1213D39D6A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38F4-148C-4D11-A4CE-8E84917297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8885-4CA6-49BB-9C33-A4D0848F5F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ABEB-FFB7-4FEA-8A09-BEDE8C9839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2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715961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DAE24B-A870-4A79-82A2-EFBF67F50E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9" y="599730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65" y="2097741"/>
            <a:ext cx="10685929" cy="4157341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1700"/>
            </a:lvl1pPr>
            <a:lvl2pPr>
              <a:lnSpc>
                <a:spcPct val="90000"/>
              </a:lnSpc>
              <a:spcBef>
                <a:spcPts val="1000"/>
              </a:spcBef>
              <a:defRPr sz="1700"/>
            </a:lvl2pPr>
            <a:lvl3pPr marL="502920" indent="-173736">
              <a:lnSpc>
                <a:spcPct val="90000"/>
              </a:lnSpc>
              <a:spcBef>
                <a:spcPts val="1000"/>
              </a:spcBef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784E-6B50-49DB-B249-D0231017894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53C3-FA5B-455B-8CFC-73D0061C48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7418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8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2025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8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013" cap="all">
                <a:solidFill>
                  <a:schemeClr val="accent2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98" y="858393"/>
            <a:ext cx="2402841" cy="18387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7F89B3-65CE-49B8-8910-07EC93ADB3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9" y="599730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6" y="2054712"/>
            <a:ext cx="5199369" cy="38063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054712"/>
            <a:ext cx="5210216" cy="38063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84EBBE-B065-49CC-922E-B767242D92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9" y="599730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60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1238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6" y="2926056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6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1238" b="0">
                <a:solidFill>
                  <a:schemeClr val="accent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6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3041AD5-9AE7-4E74-9BA9-11967D9931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9" y="599730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CFC68C-2127-44C9-8830-88F81FB973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752600"/>
            <a:ext cx="396240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289DA-4DFE-4BBF-8B70-AAC560456C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31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9" y="5262296"/>
            <a:ext cx="4715500" cy="689514"/>
          </a:xfrm>
        </p:spPr>
        <p:txBody>
          <a:bodyPr anchor="ctr"/>
          <a:lstStyle>
            <a:lvl1pPr algn="l">
              <a:defRPr sz="1125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1125">
                <a:solidFill>
                  <a:schemeClr val="tx2"/>
                </a:solidFill>
              </a:defRPr>
            </a:lvl1pPr>
            <a:lvl2pPr>
              <a:defRPr sz="1013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788">
                <a:solidFill>
                  <a:schemeClr val="tx2"/>
                </a:solidFill>
              </a:defRPr>
            </a:lvl4pPr>
            <a:lvl5pPr>
              <a:defRPr sz="788">
                <a:solidFill>
                  <a:schemeClr val="tx2"/>
                </a:solidFill>
              </a:defRPr>
            </a:lvl5pPr>
            <a:lvl6pPr>
              <a:defRPr sz="788">
                <a:solidFill>
                  <a:schemeClr val="tx2"/>
                </a:solidFill>
              </a:defRPr>
            </a:lvl6pPr>
            <a:lvl7pPr>
              <a:defRPr sz="788">
                <a:solidFill>
                  <a:schemeClr val="tx2"/>
                </a:solidFill>
              </a:defRPr>
            </a:lvl7pPr>
            <a:lvl8pPr>
              <a:defRPr sz="788">
                <a:solidFill>
                  <a:schemeClr val="tx2"/>
                </a:solidFill>
              </a:defRPr>
            </a:lvl8pPr>
            <a:lvl9pPr>
              <a:defRPr sz="788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6" y="5262300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619">
                <a:solidFill>
                  <a:schemeClr val="bg1"/>
                </a:solidFill>
              </a:defRPr>
            </a:lvl1pPr>
            <a:lvl2pPr marL="257175" indent="0">
              <a:buNone/>
              <a:defRPr sz="619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EB11C-A0F3-44A4-BC6A-D83DF9EC59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135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60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5" y="5260131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5" y="687479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2228003"/>
            <a:ext cx="10653003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436" y="59508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0073" y="6470236"/>
            <a:ext cx="102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58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4ACA1-E078-465B-B4EC-E0FB611DE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257175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2125" indent="-1721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354375" indent="-1721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506250" indent="-15187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698625" indent="-1316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01125" indent="-131625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0687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6pPr>
      <a:lvl7pPr marL="12375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7pPr>
      <a:lvl8pPr marL="140625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8pPr>
      <a:lvl9pPr marL="1575000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B2F7E6B-4724-4026-A744-1399974C2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424" y="5332164"/>
            <a:ext cx="8069540" cy="98795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Delaware division of substance abuse and mental health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186979-37A8-BC41-BF2C-49D1855C325B}"/>
              </a:ext>
            </a:extLst>
          </p:cNvPr>
          <p:cNvSpPr txBox="1">
            <a:spLocks/>
          </p:cNvSpPr>
          <p:nvPr/>
        </p:nvSpPr>
        <p:spPr>
          <a:xfrm>
            <a:off x="1903062" y="442112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CBBD9B-AA3F-F645-85A1-300D41ED111E}"/>
              </a:ext>
            </a:extLst>
          </p:cNvPr>
          <p:cNvSpPr txBox="1">
            <a:spLocks/>
          </p:cNvSpPr>
          <p:nvPr/>
        </p:nvSpPr>
        <p:spPr>
          <a:xfrm>
            <a:off x="1147532" y="838264"/>
            <a:ext cx="10071108" cy="21477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SOR 2.0</a:t>
            </a:r>
          </a:p>
          <a:p>
            <a:endParaRPr lang="en-US" sz="3600" dirty="0"/>
          </a:p>
          <a:p>
            <a:r>
              <a:rPr lang="en-US" sz="3600" dirty="0"/>
              <a:t>Tier 2/3 Web-based survey training session </a:t>
            </a:r>
          </a:p>
        </p:txBody>
      </p:sp>
      <p:pic>
        <p:nvPicPr>
          <p:cNvPr id="7" name="Picture 4" descr="Image result for Delaware state">
            <a:extLst>
              <a:ext uri="{FF2B5EF4-FFF2-40B4-BE49-F238E27FC236}">
                <a16:creationId xmlns:a16="http://schemas.microsoft.com/office/drawing/2014/main" id="{0D670011-F4E0-4A3A-A214-51A76DD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1" y="3165408"/>
            <a:ext cx="1388403" cy="31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1404E-9EF9-4D79-8891-296FA0ED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BEEA3B86-5BF6-475C-A630-E76D9F66A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95" y="932854"/>
            <a:ext cx="6174983" cy="11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1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operational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13" y="1908794"/>
            <a:ext cx="11265827" cy="15202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Use the text box to describe the operational partnerships that your organization has in place with MOUD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There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is no character limit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answer this question</a:t>
            </a:r>
            <a:endParaRPr 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Enter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N/A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if you do not have any information to report in this reporting period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7799DF-A979-4797-8D4E-142B46085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47" y="3354836"/>
            <a:ext cx="8559705" cy="33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social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03" y="1995879"/>
            <a:ext cx="4377347" cy="38388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This section gathers information about the new strategies adopted by your organization to address several social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There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is no character limit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answer to each one of these social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Enter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N/A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for social needs for which your organization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did not develop new strategies during the reporting period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83FE2-5ADD-4F63-A0AA-DDA6CC344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03" y="2106165"/>
            <a:ext cx="6259694" cy="40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provide information to 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03" y="1995879"/>
            <a:ext cx="10781725" cy="38388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Use this text box to share any information or update with 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There is no character limit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Click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Next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finalize the survey. If you don’t click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Next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, your survey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will not be recorded</a:t>
            </a: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A25A8B-9ECA-47A9-B906-38E0B44ED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83" y="3257006"/>
            <a:ext cx="7507886" cy="35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provide information to 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03" y="2065548"/>
            <a:ext cx="10781725" cy="38388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This message confirms that your survey was successfully submitted and recorded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36ED23-515A-4354-9CF6-31D830476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55" y="2698866"/>
            <a:ext cx="8959089" cy="32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F9C8-CF31-4445-8AC4-0965AD71E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6815-E7D6-394D-BA1D-84C80B2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4" descr="Image result for Delaware state">
            <a:extLst>
              <a:ext uri="{FF2B5EF4-FFF2-40B4-BE49-F238E27FC236}">
                <a16:creationId xmlns:a16="http://schemas.microsoft.com/office/drawing/2014/main" id="{4C4F4C13-DA25-4C18-B0D8-5F9DD7A9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5" y="3165409"/>
            <a:ext cx="1388403" cy="31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0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B3E0-366F-48C8-80B1-A81D3725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2/3 web-based survey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A195-F571-4B02-94ED-77D93A39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B5536-C6C8-4706-A47C-EB3AC44132E6}"/>
              </a:ext>
            </a:extLst>
          </p:cNvPr>
          <p:cNvSpPr txBox="1"/>
          <p:nvPr/>
        </p:nvSpPr>
        <p:spPr>
          <a:xfrm>
            <a:off x="635726" y="2324396"/>
            <a:ext cx="979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purpose of the Tier 2/3 web-based survey is to collect data to measure the progress made by Tier 2/3 providers on their key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providers need to have their LOA on hand prior to starting the survey since they will have to report on the performance measures listed in the LOA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survey should not take more than 10 minutes to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Introduction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36" y="1993645"/>
            <a:ext cx="10685929" cy="41573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 introduction describes the purpose of the survey and includes the SOR ORT contact information. Click “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Next”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start the survey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A071F4-DB76-46CC-AC05-D89D2B27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2591261"/>
            <a:ext cx="7718122" cy="41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Reporting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64" y="2013180"/>
            <a:ext cx="10685929" cy="41573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Indicate the reporting period of the data elements being reported to 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Enter the data in a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MM/YYYY format.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Example: 10/2021  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AE967-9AA9-4B53-88E6-F5BE00DD3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7" y="2873825"/>
            <a:ext cx="10021782" cy="35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3 Providers – Performance measures – part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38" y="1926762"/>
            <a:ext cx="10685929" cy="41573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this section you will report the performance measures that your organization agreed to report. Check Appendix B of your LOA to identify your performance measures and gather the data that must be reported to 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Use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numeric values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report your performance measures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Complete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the performance measures that your organization agreed to report to ORT. Enter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N/A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for the measures that do not apply to your organization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3E366C-C3E0-455E-9E5C-2F372D60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23" y="3478268"/>
            <a:ext cx="5069418" cy="333046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E906FA-2854-47BB-A4BB-7109BB7C8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02" y="3429000"/>
            <a:ext cx="36934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3 Providers – Performance measures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5" y="1989821"/>
            <a:ext cx="4406675" cy="4908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this section you will report your organization’s performance measures to 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complete this section, you will: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Open Appendix B of your LOA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identity the performance measures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Copy your performance measures from the document and past them in the text boxes in the left column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Enter the value of each performance measure using the text boxes on the right. Use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numeric values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report your performance measures in the right column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Complete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the performance measures that your organization agreed to report to ORT. Enter </a:t>
            </a:r>
            <a:r>
              <a:rPr lang="en-US" sz="15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N/A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the performance measures that do not apply to your organization.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, if you agreed to report 5 performance measures, complete them and write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N/A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performance measures 6, 7, 8, 9, 10, and 11. 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1C78B0-AD80-4AC9-85E4-A1612A8A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6" y="2127569"/>
            <a:ext cx="5954242" cy="38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2091357"/>
            <a:ext cx="4493624" cy="47440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This section will collect information on the accomplishment of the goals that your organization proposed for Tier 2/3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complete this section, you will: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Open Appendix A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of your LOA to identify your organization’s goals for Tier 2/3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Select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Yes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each goal that your organization proposed</a:t>
            </a:r>
          </a:p>
          <a:p>
            <a:pPr marL="525150" lvl="1" indent="-342900"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Check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N/A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for the goal numbers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that do not apply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your organization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974312-71BE-4C78-AE11-9831A046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51" y="2299063"/>
            <a:ext cx="6287008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Goals NOT ACCOMPLISHED/BARRIERS/CHALLENGES &amp; STEPS TAKEN TO ACCOMPLISH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15" y="1908794"/>
            <a:ext cx="10653003" cy="47440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This section asks you to describe the barriers and challenges impacting the completion of the Tier 2/3 goals that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have not been accomplished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by your organization at the time you are completing this survey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For each goal that your organization has not accomplished, you will have a text box to describe the barriers and/or challenges to accomplish the goal and the steps that have been taken to accomplish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You will only see this question if you answered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one or more goals listed in the previous question.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: if your organization proposed 5 goals and you answered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Yes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to Goals 1, 2, and 3 in the previous question, you will only have to describe the barriers/challenges to goals 4 and 5 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1BB460-71A4-4B26-8D4D-E6DCEA3E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51" y="3922160"/>
            <a:ext cx="6409406" cy="28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8595-D513-4C9C-A469-3E6EE996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2/3 web-based survey: TIER 2&amp;3 Providers – MOUD/NALOXONE/MEDICAID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7DEA-A0B2-45CC-B040-BAAD673F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13" y="1908794"/>
            <a:ext cx="11265827" cy="15202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Use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numeric values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answer these questions otherwise you will receive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an error message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will not be able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to move to the next questions</a:t>
            </a:r>
          </a:p>
          <a:p>
            <a:pPr algn="l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694D1-9B7C-4905-AFFC-9CBBE86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889E5F-8773-4925-9FEC-7B9E0EC2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03" y="2499365"/>
            <a:ext cx="4960663" cy="2341247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5B27A1F-D1D2-4070-A8BD-4483B8A5B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7" y="4858030"/>
            <a:ext cx="5494337" cy="1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2819"/>
      </p:ext>
    </p:extLst>
  </p:cSld>
  <p:clrMapOvr>
    <a:masterClrMapping/>
  </p:clrMapOvr>
</p:sld>
</file>

<file path=ppt/theme/theme1.xml><?xml version="1.0" encoding="utf-8"?>
<a:theme xmlns:a="http://schemas.openxmlformats.org/drawingml/2006/main" name="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1B0E5C6DBA04CA81FC656A012DF80" ma:contentTypeVersion="4" ma:contentTypeDescription="Create a new document." ma:contentTypeScope="" ma:versionID="7fcfda8a080369a8c7e8558c98be5071">
  <xsd:schema xmlns:xsd="http://www.w3.org/2001/XMLSchema" xmlns:xs="http://www.w3.org/2001/XMLSchema" xmlns:p="http://schemas.microsoft.com/office/2006/metadata/properties" xmlns:ns2="d29a8555-db37-4257-91ea-e6d336cdedf2" xmlns:ns3="506bf040-e6ed-4664-be69-27c2e8b46f03" targetNamespace="http://schemas.microsoft.com/office/2006/metadata/properties" ma:root="true" ma:fieldsID="8a47a686faa1cb143831706a26d1ee17" ns2:_="" ns3:_="">
    <xsd:import namespace="d29a8555-db37-4257-91ea-e6d336cdedf2"/>
    <xsd:import namespace="506bf040-e6ed-4664-be69-27c2e8b46f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bf040-e6ed-4664-be69-27c2e8b46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8060A-0370-4586-B371-6DB71D2F940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29a8555-db37-4257-91ea-e6d336cdedf2"/>
    <ds:schemaRef ds:uri="506bf040-e6ed-4664-be69-27c2e8b46f0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F83DC-75FC-4D20-B34C-4E03CBE7D310}">
  <ds:schemaRefs>
    <ds:schemaRef ds:uri="http://purl.org/dc/dcmitype/"/>
    <ds:schemaRef ds:uri="http://purl.org/dc/terms/"/>
    <ds:schemaRef ds:uri="506bf040-e6ed-4664-be69-27c2e8b46f03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29a8555-db37-4257-91ea-e6d336cdedf2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209E22-C2D0-4E0D-A11F-1410C59963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34917</TotalTime>
  <Words>958</Words>
  <Application>Microsoft Macintosh PowerPoint</Application>
  <PresentationFormat>Widescreen</PresentationFormat>
  <Paragraphs>94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 2</vt:lpstr>
      <vt:lpstr>Kara DHSS</vt:lpstr>
      <vt:lpstr>PowerPoint Presentation</vt:lpstr>
      <vt:lpstr>Tier 2/3 web-based survey</vt:lpstr>
      <vt:lpstr>Tier 2/3 web-based survey: Introduction page</vt:lpstr>
      <vt:lpstr>Tier 2/3 web-based survey: Reporting period</vt:lpstr>
      <vt:lpstr>Tier 2/3 web-based survey: TIER 3 Providers – Performance measures – part i</vt:lpstr>
      <vt:lpstr>Tier 2/3 web-based survey: TIER 3 Providers – Performance measures – PART II</vt:lpstr>
      <vt:lpstr>Tier 2/3 web-based survey: TIER 2&amp;3 Providers – Goals </vt:lpstr>
      <vt:lpstr>Tier 2/3 web-based survey: TIER 2&amp;3 Providers – Goals NOT ACCOMPLISHED/BARRIERS/CHALLENGES &amp; STEPS TAKEN TO ACCOMPLISH THEM</vt:lpstr>
      <vt:lpstr>Tier 2/3 web-based survey: TIER 2&amp;3 Providers – MOUD/NALOXONE/MEDICAID </vt:lpstr>
      <vt:lpstr>Tier 2/3 web-based survey: TIER 2&amp;3 Providers – operational partnerships</vt:lpstr>
      <vt:lpstr>Tier 2/3 web-based survey: TIER 2&amp;3 Providers – social needs</vt:lpstr>
      <vt:lpstr>Tier 2/3 web-based survey: TIER 2&amp;3 Providers – provide information to ort</vt:lpstr>
      <vt:lpstr>Tier 2/3 web-based survey: TIER 2&amp;3 Providers – provide information to 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health care delivery and cost advisory Group</dc:title>
  <dc:creator>Megan Burns</dc:creator>
  <cp:lastModifiedBy>Nuno Martins</cp:lastModifiedBy>
  <cp:revision>1016</cp:revision>
  <cp:lastPrinted>2018-10-03T02:45:15Z</cp:lastPrinted>
  <dcterms:created xsi:type="dcterms:W3CDTF">2018-03-19T16:32:23Z</dcterms:created>
  <dcterms:modified xsi:type="dcterms:W3CDTF">2021-10-15T00:27:48Z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0x010100FD61B0E5C6DBA04CA81FC656A012DF80</vt:lpwstr>
  </property>
</Properties>
</file>