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5"/>
  </p:sldMasterIdLst>
  <p:notesMasterIdLst>
    <p:notesMasterId r:id="rId19"/>
  </p:notesMasterIdLst>
  <p:handoutMasterIdLst>
    <p:handoutMasterId r:id="rId20"/>
  </p:handoutMasterIdLst>
  <p:sldIdLst>
    <p:sldId id="506" r:id="rId6"/>
    <p:sldId id="505" r:id="rId7"/>
    <p:sldId id="504" r:id="rId8"/>
    <p:sldId id="283" r:id="rId9"/>
    <p:sldId id="499" r:id="rId10"/>
    <p:sldId id="500" r:id="rId11"/>
    <p:sldId id="501" r:id="rId12"/>
    <p:sldId id="502" r:id="rId13"/>
    <p:sldId id="503" r:id="rId14"/>
    <p:sldId id="287" r:id="rId15"/>
    <p:sldId id="498" r:id="rId16"/>
    <p:sldId id="282" r:id="rId17"/>
    <p:sldId id="291"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0C5E1B-06DB-6637-48A5-D38BCB654764}" name="Mary Jo Condon" initials="MJC" userId="S::mcondon@freedmanhealthcare.com::e1863231-621d-4b76-9d3b-7714c30497f0" providerId="AD"/>
  <p188:author id="{E4E22031-2091-56CF-B1B3-B1A73CF1BB02}" name="Vinayak Sinha" initials="VS" userId="S::vsinha@freedmanhealthcare.com::436ff24d-0ffc-437e-9200-44891070db9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y Jo Condon" initials="MJC" lastIdx="10" clrIdx="0">
    <p:extLst>
      <p:ext uri="{19B8F6BF-5375-455C-9EA6-DF929625EA0E}">
        <p15:presenceInfo xmlns:p15="http://schemas.microsoft.com/office/powerpoint/2012/main" userId="S::mcondon@freedmanhealthcare.com::e1863231-621d-4b76-9d3b-7714c30497f0" providerId="AD"/>
      </p:ext>
    </p:extLst>
  </p:cmAuthor>
  <p:cmAuthor id="2" name="Vinayak Sinha" initials="VS" lastIdx="5" clrIdx="1">
    <p:extLst>
      <p:ext uri="{19B8F6BF-5375-455C-9EA6-DF929625EA0E}">
        <p15:presenceInfo xmlns:p15="http://schemas.microsoft.com/office/powerpoint/2012/main" userId="S-1-5-21-809434411-2252498337-1474787099-2152" providerId="AD"/>
      </p:ext>
    </p:extLst>
  </p:cmAuthor>
  <p:cmAuthor id="3" name="Jonathan Mathieu" initials="JM" lastIdx="1" clrIdx="2">
    <p:extLst>
      <p:ext uri="{19B8F6BF-5375-455C-9EA6-DF929625EA0E}">
        <p15:presenceInfo xmlns:p15="http://schemas.microsoft.com/office/powerpoint/2012/main" userId="S::jmathieu@freedmanhealthcare.com::c68741c4-773f-4c70-a5a2-902c6afa26bc" providerId="AD"/>
      </p:ext>
    </p:extLst>
  </p:cmAuthor>
  <p:cmAuthor id="4" name="Bledsoe, Roxanne" initials="BR" lastIdx="1" clrIdx="3">
    <p:extLst>
      <p:ext uri="{19B8F6BF-5375-455C-9EA6-DF929625EA0E}">
        <p15:presenceInfo xmlns:p15="http://schemas.microsoft.com/office/powerpoint/2012/main" userId="Bledsoe, Roxann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CC0000"/>
    <a:srgbClr val="F7AB21"/>
    <a:srgbClr val="07327A"/>
    <a:srgbClr val="4BC1D2"/>
    <a:srgbClr val="2A69A2"/>
    <a:srgbClr val="ED7D31"/>
    <a:srgbClr val="5BBDDB"/>
    <a:srgbClr val="E6E6E6"/>
    <a:srgbClr val="0A3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406" autoAdjust="0"/>
    <p:restoredTop sz="94343" autoAdjust="0"/>
  </p:normalViewPr>
  <p:slideViewPr>
    <p:cSldViewPr snapToGrid="0">
      <p:cViewPr varScale="1">
        <p:scale>
          <a:sx n="40" d="100"/>
          <a:sy n="40" d="100"/>
        </p:scale>
        <p:origin x="1146" y="54"/>
      </p:cViewPr>
      <p:guideLst/>
    </p:cSldViewPr>
  </p:slideViewPr>
  <p:notesTextViewPr>
    <p:cViewPr>
      <p:scale>
        <a:sx n="1" d="1"/>
        <a:sy n="1" d="1"/>
      </p:scale>
      <p:origin x="0" y="0"/>
    </p:cViewPr>
  </p:notesTextViewPr>
  <p:sorterViewPr>
    <p:cViewPr varScale="1">
      <p:scale>
        <a:sx n="1" d="1"/>
        <a:sy n="1" d="1"/>
      </p:scale>
      <p:origin x="0" y="-2744"/>
    </p:cViewPr>
  </p:sorterViewPr>
  <p:notesViewPr>
    <p:cSldViewPr snapToGrid="0">
      <p:cViewPr varScale="1">
        <p:scale>
          <a:sx n="88" d="100"/>
          <a:sy n="88" d="100"/>
        </p:scale>
        <p:origin x="296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48E1279-D211-4773-B53F-0110068D0E5B}" type="datetimeFigureOut">
              <a:rPr lang="en-US" smtClean="0"/>
              <a:t>5/5/2022</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dirty="0"/>
              <a:t>© 2015 Freedman HealthCare, LLC</a:t>
            </a: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CDC9359-AE99-4C9C-997A-C04F29580913}" type="slidenum">
              <a:rPr lang="en-US" smtClean="0"/>
              <a:t>‹#›</a:t>
            </a:fld>
            <a:endParaRPr lang="en-US" dirty="0"/>
          </a:p>
        </p:txBody>
      </p:sp>
    </p:spTree>
    <p:extLst>
      <p:ext uri="{BB962C8B-B14F-4D97-AF65-F5344CB8AC3E}">
        <p14:creationId xmlns:p14="http://schemas.microsoft.com/office/powerpoint/2010/main" val="320138178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A602128-AAFC-4824-8AFA-1C404296AB0B}" type="datetimeFigureOut">
              <a:rPr lang="en-US" smtClean="0"/>
              <a:t>5/5/2022</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dirty="0"/>
              <a:t>© 2015 Freedman HealthCare, LLC</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69252B7-F259-4049-BC17-CADDE7C6546C}" type="slidenum">
              <a:rPr lang="en-US" smtClean="0"/>
              <a:t>‹#›</a:t>
            </a:fld>
            <a:endParaRPr lang="en-US" dirty="0"/>
          </a:p>
        </p:txBody>
      </p:sp>
    </p:spTree>
    <p:extLst>
      <p:ext uri="{BB962C8B-B14F-4D97-AF65-F5344CB8AC3E}">
        <p14:creationId xmlns:p14="http://schemas.microsoft.com/office/powerpoint/2010/main" val="154820314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D5E498-C05A-449F-862D-AFB32454D260}" type="slidenum">
              <a:rPr lang="en-US" smtClean="0"/>
              <a:t>3</a:t>
            </a:fld>
            <a:endParaRPr lang="en-US" dirty="0"/>
          </a:p>
        </p:txBody>
      </p:sp>
    </p:spTree>
    <p:extLst>
      <p:ext uri="{BB962C8B-B14F-4D97-AF65-F5344CB8AC3E}">
        <p14:creationId xmlns:p14="http://schemas.microsoft.com/office/powerpoint/2010/main" val="2346620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D5E498-C05A-449F-862D-AFB32454D260}" type="slidenum">
              <a:rPr lang="en-US" smtClean="0"/>
              <a:t>4</a:t>
            </a:fld>
            <a:endParaRPr lang="en-US" dirty="0"/>
          </a:p>
        </p:txBody>
      </p:sp>
    </p:spTree>
    <p:extLst>
      <p:ext uri="{BB962C8B-B14F-4D97-AF65-F5344CB8AC3E}">
        <p14:creationId xmlns:p14="http://schemas.microsoft.com/office/powerpoint/2010/main" val="643236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D5E498-C05A-449F-862D-AFB32454D260}" type="slidenum">
              <a:rPr lang="en-US" smtClean="0"/>
              <a:t>8</a:t>
            </a:fld>
            <a:endParaRPr lang="en-US" dirty="0"/>
          </a:p>
        </p:txBody>
      </p:sp>
    </p:spTree>
    <p:extLst>
      <p:ext uri="{BB962C8B-B14F-4D97-AF65-F5344CB8AC3E}">
        <p14:creationId xmlns:p14="http://schemas.microsoft.com/office/powerpoint/2010/main" val="2724485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9303DE-3E45-4DD3-9505-92EF4803EF97}" type="slidenum">
              <a:rPr kumimoji="0" lang="en-US" sz="1000" b="0" i="0" u="none" strike="noStrike" kern="1200" cap="none" spc="0" normalizeH="0" baseline="0" noProof="0" smtClean="0">
                <a:ln>
                  <a:noFill/>
                </a:ln>
                <a:solidFill>
                  <a:srgbClr val="999683">
                    <a:lumMod val="75000"/>
                  </a:srgbClr>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r>
              <a:rPr kumimoji="0" lang="en-US" sz="1000" b="0" i="0" u="none" strike="noStrike" kern="1200" cap="none" spc="0" normalizeH="0" baseline="0" noProof="0" dirty="0">
                <a:ln>
                  <a:noFill/>
                </a:ln>
                <a:solidFill>
                  <a:srgbClr val="999683">
                    <a:lumMod val="75000"/>
                  </a:srgbClr>
                </a:solidFill>
                <a:effectLst/>
                <a:uLnTx/>
                <a:uFillTx/>
                <a:latin typeface="Arial" charset="0"/>
                <a:ea typeface="+mn-ea"/>
                <a:cs typeface="+mn-cs"/>
              </a:rPr>
              <a:t> </a:t>
            </a:r>
          </a:p>
        </p:txBody>
      </p:sp>
      <p:sp>
        <p:nvSpPr>
          <p:cNvPr id="4" name="Header Placeholder 3"/>
          <p:cNvSpPr>
            <a:spLocks noGrp="1"/>
          </p:cNvSpPr>
          <p:nvPr>
            <p:ph type="hd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999683">
                  <a:lumMod val="75000"/>
                </a:srgbClr>
              </a:solidFill>
              <a:effectLst/>
              <a:uLnTx/>
              <a:uFillTx/>
              <a:latin typeface="Arial" charset="0"/>
              <a:ea typeface="+mn-ea"/>
              <a:cs typeface="+mn-cs"/>
            </a:endParaRPr>
          </a:p>
        </p:txBody>
      </p:sp>
      <p:sp>
        <p:nvSpPr>
          <p:cNvPr id="6" name="TextBox 5"/>
          <p:cNvSpPr txBox="1"/>
          <p:nvPr/>
        </p:nvSpPr>
        <p:spPr>
          <a:xfrm>
            <a:off x="4427220" y="8854810"/>
            <a:ext cx="2049508"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New Tai Lue"/>
              <a:ea typeface="+mn-ea"/>
              <a:cs typeface="+mn-cs"/>
            </a:endParaRPr>
          </a:p>
        </p:txBody>
      </p:sp>
      <p:sp>
        <p:nvSpPr>
          <p:cNvPr id="7" name="TextBox 6"/>
          <p:cNvSpPr txBox="1"/>
          <p:nvPr/>
        </p:nvSpPr>
        <p:spPr>
          <a:xfrm>
            <a:off x="107004" y="8854810"/>
            <a:ext cx="496111"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New Tai Lue"/>
              <a:ea typeface="+mn-ea"/>
              <a:cs typeface="+mn-cs"/>
            </a:endParaRPr>
          </a:p>
        </p:txBody>
      </p:sp>
    </p:spTree>
    <p:extLst>
      <p:ext uri="{BB962C8B-B14F-4D97-AF65-F5344CB8AC3E}">
        <p14:creationId xmlns:p14="http://schemas.microsoft.com/office/powerpoint/2010/main" val="13372812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1DEEE8D-914B-4C0D-816D-91BD4E3976DB}" type="datetime1">
              <a:rPr lang="en-US" smtClean="0"/>
              <a:t>5/5/2022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8" name="Picture 7"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990600"/>
            <a:ext cx="1013460" cy="1036320"/>
          </a:xfrm>
          <a:prstGeom prst="rect">
            <a:avLst/>
          </a:prstGeom>
          <a:noFill/>
          <a:ln>
            <a:noFill/>
          </a:ln>
        </p:spPr>
      </p:pic>
    </p:spTree>
    <p:extLst>
      <p:ext uri="{BB962C8B-B14F-4D97-AF65-F5344CB8AC3E}">
        <p14:creationId xmlns:p14="http://schemas.microsoft.com/office/powerpoint/2010/main" val="2841264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E68B287-1F7F-43CC-8604-31A9A7D13B28}" type="datetime1">
              <a:rPr lang="en-US" smtClean="0"/>
              <a:t>5/5/2022</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C9C541C6-75BC-4360-B680-4A647707B817}" type="slidenum">
              <a:rPr lang="en-US" altLang="en-US" smtClean="0"/>
              <a:pPr/>
              <a:t>‹#›</a:t>
            </a:fld>
            <a:endParaRPr lang="en-US" altLang="en-US" dirty="0"/>
          </a:p>
        </p:txBody>
      </p:sp>
    </p:spTree>
    <p:extLst>
      <p:ext uri="{BB962C8B-B14F-4D97-AF65-F5344CB8AC3E}">
        <p14:creationId xmlns:p14="http://schemas.microsoft.com/office/powerpoint/2010/main" val="728504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4E642E9-EAE0-43DC-BDED-4C29057B439E}" type="datetime1">
              <a:rPr lang="en-US" smtClean="0"/>
              <a:t>5/5/2022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9" name="Picture 8"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3757196" y="858393"/>
            <a:ext cx="1802131" cy="1838706"/>
          </a:xfrm>
          <a:prstGeom prst="rect">
            <a:avLst/>
          </a:prstGeom>
          <a:noFill/>
          <a:ln>
            <a:noFill/>
          </a:ln>
        </p:spPr>
      </p:pic>
    </p:spTree>
    <p:extLst>
      <p:ext uri="{BB962C8B-B14F-4D97-AF65-F5344CB8AC3E}">
        <p14:creationId xmlns:p14="http://schemas.microsoft.com/office/powerpoint/2010/main" val="85568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3642026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F9409F-EA0E-4762-8385-6368984803F7}" type="datetime1">
              <a:rPr lang="en-US" smtClean="0"/>
              <a:t>5/5/2022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3FF57B-5F25-B54A-A918-FB50C2689073}" type="slidenum">
              <a:rPr lang="en-US" smtClean="0"/>
              <a:pPr/>
              <a:t>‹#›</a:t>
            </a:fld>
            <a:endParaRPr lang="en-US" dirty="0"/>
          </a:p>
        </p:txBody>
      </p:sp>
      <p:pic>
        <p:nvPicPr>
          <p:cNvPr id="11" name="Picture 10"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3" y="4812030"/>
            <a:ext cx="1013460" cy="1036320"/>
          </a:xfrm>
          <a:prstGeom prst="rect">
            <a:avLst/>
          </a:prstGeom>
          <a:noFill/>
          <a:ln>
            <a:noFill/>
          </a:ln>
        </p:spPr>
      </p:pic>
    </p:spTree>
    <p:extLst>
      <p:ext uri="{BB962C8B-B14F-4D97-AF65-F5344CB8AC3E}">
        <p14:creationId xmlns:p14="http://schemas.microsoft.com/office/powerpoint/2010/main" val="1329223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ACBDCA-4F8E-4459-AFFC-FA56E427EC16}" type="datetime1">
              <a:rPr lang="en-US" smtClean="0"/>
              <a:t>5/5/2022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1073417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8565B4-1FAB-4696-A976-27217CF4D446}" type="datetime1">
              <a:rPr lang="en-US" smtClean="0"/>
              <a:t>5/5/2022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3FF57B-5F25-B54A-A918-FB50C2689073}" type="slidenum">
              <a:rPr lang="en-US" smtClean="0"/>
              <a:pPr/>
              <a:t>‹#›</a:t>
            </a:fld>
            <a:endParaRPr lang="en-US" dirty="0"/>
          </a:p>
        </p:txBody>
      </p:sp>
      <p:pic>
        <p:nvPicPr>
          <p:cNvPr id="5" name="Picture 4"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752600"/>
            <a:ext cx="2971800" cy="2865120"/>
          </a:xfrm>
          <a:prstGeom prst="rect">
            <a:avLst/>
          </a:prstGeom>
          <a:noFill/>
          <a:ln>
            <a:noFill/>
          </a:ln>
        </p:spPr>
      </p:pic>
    </p:spTree>
    <p:extLst>
      <p:ext uri="{BB962C8B-B14F-4D97-AF65-F5344CB8AC3E}">
        <p14:creationId xmlns:p14="http://schemas.microsoft.com/office/powerpoint/2010/main" val="4137621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87B7EA7-CC93-4F3E-A9BD-7991C6B1DDD0}" type="datetime1">
              <a:rPr lang="en-US" smtClean="0"/>
              <a:t>5/5/2022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10" name="Picture 9"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3761110"/>
            <a:ext cx="1013460" cy="1036320"/>
          </a:xfrm>
          <a:prstGeom prst="rect">
            <a:avLst/>
          </a:prstGeom>
          <a:noFill/>
          <a:ln>
            <a:noFill/>
          </a:ln>
        </p:spPr>
      </p:pic>
    </p:spTree>
    <p:extLst>
      <p:ext uri="{BB962C8B-B14F-4D97-AF65-F5344CB8AC3E}">
        <p14:creationId xmlns:p14="http://schemas.microsoft.com/office/powerpoint/2010/main" val="276975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4D40-361B-4F8C-9E3F-1D0C891C9F40}" type="datetime1">
              <a:rPr lang="en-US" smtClean="0"/>
              <a:t>5/5/2022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1384729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197451B7-0141-4DDB-8D9B-EE53D90E06FF}" type="datetime1">
              <a:rPr lang="en-US" smtClean="0"/>
              <a:t>5/5/2022</a:t>
            </a:fld>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DD3FF57B-5F25-B54A-A918-FB50C2689073}" type="slidenum">
              <a:rPr lang="en-US" smtClean="0"/>
              <a:pPr/>
              <a:t>‹#›</a:t>
            </a:fld>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12" name="Picture 11" descr="DHSS Logo Red 3D"/>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7570184" y="4915490"/>
            <a:ext cx="1013460" cy="1036320"/>
          </a:xfrm>
          <a:prstGeom prst="rect">
            <a:avLst/>
          </a:prstGeom>
          <a:noFill/>
          <a:ln>
            <a:noFill/>
          </a:ln>
        </p:spPr>
      </p:pic>
    </p:spTree>
    <p:extLst>
      <p:ext uri="{BB962C8B-B14F-4D97-AF65-F5344CB8AC3E}">
        <p14:creationId xmlns:p14="http://schemas.microsoft.com/office/powerpoint/2010/main" val="3172622714"/>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hf sldNum="0"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hyperlink" Target="https://dhss.delaware.gov/dhcc/global.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78287D2-D606-4A54-A5F3-3490311B621F}"/>
              </a:ext>
            </a:extLst>
          </p:cNvPr>
          <p:cNvSpPr>
            <a:spLocks noGrp="1"/>
          </p:cNvSpPr>
          <p:nvPr>
            <p:ph type="ctrTitle"/>
          </p:nvPr>
        </p:nvSpPr>
        <p:spPr/>
        <p:txBody>
          <a:bodyPr/>
          <a:lstStyle/>
          <a:p>
            <a:r>
              <a:rPr lang="en-US" dirty="0"/>
              <a:t>Department of Health and Social Services</a:t>
            </a:r>
          </a:p>
        </p:txBody>
      </p:sp>
      <p:sp>
        <p:nvSpPr>
          <p:cNvPr id="2" name="TextBox 1">
            <a:extLst>
              <a:ext uri="{FF2B5EF4-FFF2-40B4-BE49-F238E27FC236}">
                <a16:creationId xmlns:a16="http://schemas.microsoft.com/office/drawing/2014/main" id="{5A1B98EF-F318-4029-A16A-B81D74183D4E}"/>
              </a:ext>
            </a:extLst>
          </p:cNvPr>
          <p:cNvSpPr txBox="1"/>
          <p:nvPr/>
        </p:nvSpPr>
        <p:spPr>
          <a:xfrm>
            <a:off x="581191" y="5263199"/>
            <a:ext cx="7427167"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Gill Sans MT" panose="020B0502020104020203"/>
                <a:ea typeface="+mn-ea"/>
                <a:cs typeface="+mn-cs"/>
              </a:rPr>
              <a:t>Molly K. Magarik, 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prstClr val="white"/>
                </a:solidFill>
                <a:latin typeface="Gill Sans MT" panose="020B0502020104020203"/>
              </a:rPr>
              <a:t>Cabinet Secretary</a:t>
            </a:r>
            <a:endParaRPr kumimoji="0" lang="en-US" sz="1400" b="0" i="0" u="none" strike="noStrike" kern="1200" cap="none" spc="0" normalizeH="0" baseline="0" noProof="0" dirty="0">
              <a:ln>
                <a:noFill/>
              </a:ln>
              <a:solidFill>
                <a:prstClr val="white"/>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Gill Sans MT" panose="020B0502020104020203"/>
                <a:ea typeface="+mn-ea"/>
                <a:cs typeface="+mn-cs"/>
              </a:rPr>
              <a:t>Delaware Department of Health and Social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Gill Sans MT" panose="020B0502020104020203"/>
                <a:ea typeface="+mn-ea"/>
                <a:cs typeface="+mn-cs"/>
              </a:rPr>
              <a:t>May 5, 2022</a:t>
            </a:r>
          </a:p>
        </p:txBody>
      </p:sp>
      <p:sp>
        <p:nvSpPr>
          <p:cNvPr id="3" name="TextBox 2">
            <a:extLst>
              <a:ext uri="{FF2B5EF4-FFF2-40B4-BE49-F238E27FC236}">
                <a16:creationId xmlns:a16="http://schemas.microsoft.com/office/drawing/2014/main" id="{358FE3A9-2BBE-4E6A-AA77-44267FBB9502}"/>
              </a:ext>
            </a:extLst>
          </p:cNvPr>
          <p:cNvSpPr txBox="1"/>
          <p:nvPr/>
        </p:nvSpPr>
        <p:spPr>
          <a:xfrm>
            <a:off x="299899" y="3429000"/>
            <a:ext cx="7989752" cy="1200329"/>
          </a:xfrm>
          <a:prstGeom prst="rect">
            <a:avLst/>
          </a:prstGeom>
          <a:noFill/>
        </p:spPr>
        <p:txBody>
          <a:bodyPr wrap="square" rtlCol="0">
            <a:spAutoFit/>
          </a:bodyPr>
          <a:lstStyle/>
          <a:p>
            <a:pPr algn="ctr"/>
            <a:r>
              <a:rPr lang="en-US" sz="3600" dirty="0">
                <a:solidFill>
                  <a:schemeClr val="bg1"/>
                </a:solidFill>
                <a:latin typeface="+mj-lt"/>
              </a:rPr>
              <a:t>Overview of Benchmark Trend Report</a:t>
            </a:r>
            <a:br>
              <a:rPr lang="en-US" sz="3600" dirty="0">
                <a:solidFill>
                  <a:schemeClr val="bg1"/>
                </a:solidFill>
                <a:latin typeface="+mj-lt"/>
              </a:rPr>
            </a:br>
            <a:r>
              <a:rPr lang="en-US" sz="3600" dirty="0">
                <a:solidFill>
                  <a:schemeClr val="bg1"/>
                </a:solidFill>
                <a:latin typeface="+mj-lt"/>
              </a:rPr>
              <a:t>Calendar Year 2020 Results</a:t>
            </a:r>
          </a:p>
        </p:txBody>
      </p:sp>
    </p:spTree>
    <p:extLst>
      <p:ext uri="{BB962C8B-B14F-4D97-AF65-F5344CB8AC3E}">
        <p14:creationId xmlns:p14="http://schemas.microsoft.com/office/powerpoint/2010/main" val="3403242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AD506-0E1A-4A83-B5EF-87CA7CD180F8}"/>
              </a:ext>
            </a:extLst>
          </p:cNvPr>
          <p:cNvSpPr>
            <a:spLocks noGrp="1"/>
          </p:cNvSpPr>
          <p:nvPr>
            <p:ph type="title"/>
          </p:nvPr>
        </p:nvSpPr>
        <p:spPr/>
        <p:txBody>
          <a:bodyPr/>
          <a:lstStyle/>
          <a:p>
            <a:r>
              <a:rPr lang="en-US" dirty="0"/>
              <a:t>Per Member Per Year net cost of private health insurance (ncphi) </a:t>
            </a:r>
          </a:p>
        </p:txBody>
      </p:sp>
      <p:sp>
        <p:nvSpPr>
          <p:cNvPr id="10"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464678" y="6321261"/>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t>DHCC Presentation on health care spending benchmark</a:t>
            </a:r>
            <a:endParaRPr lang="en-US" dirty="0"/>
          </a:p>
        </p:txBody>
      </p:sp>
      <p:sp>
        <p:nvSpPr>
          <p:cNvPr id="6" name="Slide Number Placeholder 5">
            <a:extLst>
              <a:ext uri="{FF2B5EF4-FFF2-40B4-BE49-F238E27FC236}">
                <a16:creationId xmlns:a16="http://schemas.microsoft.com/office/drawing/2014/main" id="{0EDE171D-C840-4E42-B77E-12C768FA19A1}"/>
              </a:ext>
            </a:extLst>
          </p:cNvPr>
          <p:cNvSpPr>
            <a:spLocks noGrp="1"/>
          </p:cNvSpPr>
          <p:nvPr>
            <p:ph type="sldNum" sz="quarter" idx="12"/>
          </p:nvPr>
        </p:nvSpPr>
        <p:spPr/>
        <p:txBody>
          <a:bodyPr/>
          <a:lstStyle/>
          <a:p>
            <a:fld id="{DD3FF57B-5F25-B54A-A918-FB50C2689073}" type="slidenum">
              <a:rPr lang="en-US" smtClean="0"/>
              <a:pPr/>
              <a:t>10</a:t>
            </a:fld>
            <a:endParaRPr lang="en-US" dirty="0"/>
          </a:p>
        </p:txBody>
      </p:sp>
      <p:pic>
        <p:nvPicPr>
          <p:cNvPr id="7" name="Picture 6"/>
          <p:cNvPicPr>
            <a:picLocks noChangeAspect="1"/>
          </p:cNvPicPr>
          <p:nvPr/>
        </p:nvPicPr>
        <p:blipFill>
          <a:blip r:embed="rId2"/>
          <a:stretch>
            <a:fillRect/>
          </a:stretch>
        </p:blipFill>
        <p:spPr>
          <a:xfrm>
            <a:off x="464678" y="2075153"/>
            <a:ext cx="8241095" cy="4095373"/>
          </a:xfrm>
          <a:prstGeom prst="rect">
            <a:avLst/>
          </a:prstGeom>
        </p:spPr>
      </p:pic>
    </p:spTree>
    <p:extLst>
      <p:ext uri="{BB962C8B-B14F-4D97-AF65-F5344CB8AC3E}">
        <p14:creationId xmlns:p14="http://schemas.microsoft.com/office/powerpoint/2010/main" val="3113088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AD506-0E1A-4A83-B5EF-87CA7CD180F8}"/>
              </a:ext>
            </a:extLst>
          </p:cNvPr>
          <p:cNvSpPr>
            <a:spLocks noGrp="1"/>
          </p:cNvSpPr>
          <p:nvPr>
            <p:ph type="title"/>
          </p:nvPr>
        </p:nvSpPr>
        <p:spPr>
          <a:xfrm>
            <a:off x="581194" y="687480"/>
            <a:ext cx="7989752" cy="1097777"/>
          </a:xfrm>
        </p:spPr>
        <p:txBody>
          <a:bodyPr/>
          <a:lstStyle/>
          <a:p>
            <a:r>
              <a:rPr lang="en-US" dirty="0"/>
              <a:t>Quality Benchmark Results</a:t>
            </a:r>
          </a:p>
        </p:txBody>
      </p:sp>
      <p:sp>
        <p:nvSpPr>
          <p:cNvPr id="10"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437357" y="6170520"/>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DHCC Presentation on health care spending benchmark</a:t>
            </a:r>
          </a:p>
        </p:txBody>
      </p:sp>
      <p:sp>
        <p:nvSpPr>
          <p:cNvPr id="6" name="Slide Number Placeholder 5">
            <a:extLst>
              <a:ext uri="{FF2B5EF4-FFF2-40B4-BE49-F238E27FC236}">
                <a16:creationId xmlns:a16="http://schemas.microsoft.com/office/drawing/2014/main" id="{0EDE171D-C840-4E42-B77E-12C768FA19A1}"/>
              </a:ext>
            </a:extLst>
          </p:cNvPr>
          <p:cNvSpPr>
            <a:spLocks noGrp="1"/>
          </p:cNvSpPr>
          <p:nvPr>
            <p:ph type="sldNum" sz="quarter" idx="12"/>
          </p:nvPr>
        </p:nvSpPr>
        <p:spPr/>
        <p:txBody>
          <a:bodyPr/>
          <a:lstStyle/>
          <a:p>
            <a:fld id="{DD3FF57B-5F25-B54A-A918-FB50C2689073}" type="slidenum">
              <a:rPr lang="en-US" smtClean="0"/>
              <a:pPr/>
              <a:t>11</a:t>
            </a:fld>
            <a:endParaRPr lang="en-US" dirty="0"/>
          </a:p>
        </p:txBody>
      </p:sp>
      <p:graphicFrame>
        <p:nvGraphicFramePr>
          <p:cNvPr id="9" name="Content Placeholder 3"/>
          <p:cNvGraphicFramePr>
            <a:graphicFrameLocks/>
          </p:cNvGraphicFramePr>
          <p:nvPr>
            <p:extLst>
              <p:ext uri="{D42A27DB-BD31-4B8C-83A1-F6EECF244321}">
                <p14:modId xmlns:p14="http://schemas.microsoft.com/office/powerpoint/2010/main" val="83635690"/>
              </p:ext>
            </p:extLst>
          </p:nvPr>
        </p:nvGraphicFramePr>
        <p:xfrm>
          <a:off x="515568" y="1992984"/>
          <a:ext cx="8112864" cy="4056250"/>
        </p:xfrm>
        <a:graphic>
          <a:graphicData uri="http://schemas.openxmlformats.org/drawingml/2006/table">
            <a:tbl>
              <a:tblPr firstRow="1" bandRow="1">
                <a:tableStyleId>{EB9631B5-78F2-41C9-869B-9F39066F8104}</a:tableStyleId>
              </a:tblPr>
              <a:tblGrid>
                <a:gridCol w="1871722">
                  <a:extLst>
                    <a:ext uri="{9D8B030D-6E8A-4147-A177-3AD203B41FA5}">
                      <a16:colId xmlns:a16="http://schemas.microsoft.com/office/drawing/2014/main" val="2440064536"/>
                    </a:ext>
                  </a:extLst>
                </a:gridCol>
                <a:gridCol w="1582057">
                  <a:extLst>
                    <a:ext uri="{9D8B030D-6E8A-4147-A177-3AD203B41FA5}">
                      <a16:colId xmlns:a16="http://schemas.microsoft.com/office/drawing/2014/main" val="1130628614"/>
                    </a:ext>
                  </a:extLst>
                </a:gridCol>
                <a:gridCol w="1451429">
                  <a:extLst>
                    <a:ext uri="{9D8B030D-6E8A-4147-A177-3AD203B41FA5}">
                      <a16:colId xmlns:a16="http://schemas.microsoft.com/office/drawing/2014/main" val="1750150689"/>
                    </a:ext>
                  </a:extLst>
                </a:gridCol>
                <a:gridCol w="1460947">
                  <a:extLst>
                    <a:ext uri="{9D8B030D-6E8A-4147-A177-3AD203B41FA5}">
                      <a16:colId xmlns:a16="http://schemas.microsoft.com/office/drawing/2014/main" val="1493440235"/>
                    </a:ext>
                  </a:extLst>
                </a:gridCol>
                <a:gridCol w="1746709">
                  <a:extLst>
                    <a:ext uri="{9D8B030D-6E8A-4147-A177-3AD203B41FA5}">
                      <a16:colId xmlns:a16="http://schemas.microsoft.com/office/drawing/2014/main" val="3803174574"/>
                    </a:ext>
                  </a:extLst>
                </a:gridCol>
              </a:tblGrid>
              <a:tr h="473043">
                <a:tc>
                  <a:txBody>
                    <a:bodyPr/>
                    <a:lstStyle/>
                    <a:p>
                      <a:pPr algn="l"/>
                      <a:r>
                        <a:rPr lang="en-US" sz="1200" dirty="0"/>
                        <a:t>QUALITY MEASURE</a:t>
                      </a:r>
                      <a:endParaRPr lang="en-US" sz="1200" b="0" dirty="0">
                        <a:solidFill>
                          <a:schemeClr val="bg1"/>
                        </a:solidFill>
                      </a:endParaRPr>
                    </a:p>
                  </a:txBody>
                  <a:tcPr marL="99366" marR="99366" anchor="ctr"/>
                </a:tc>
                <a:tc>
                  <a:txBody>
                    <a:bodyPr/>
                    <a:lstStyle/>
                    <a:p>
                      <a:pPr algn="l"/>
                      <a:r>
                        <a:rPr lang="en-US" sz="1200" dirty="0"/>
                        <a:t>CY 2020 Benchmark </a:t>
                      </a:r>
                      <a:endParaRPr lang="en-US" sz="1200" b="0" dirty="0">
                        <a:solidFill>
                          <a:schemeClr val="bg1"/>
                        </a:solidFill>
                      </a:endParaRPr>
                    </a:p>
                  </a:txBody>
                  <a:tcPr marL="99366" marR="99366" anchor="ctr"/>
                </a:tc>
                <a:tc>
                  <a:txBody>
                    <a:bodyPr/>
                    <a:lstStyle/>
                    <a:p>
                      <a:pPr algn="l"/>
                      <a:r>
                        <a:rPr lang="en-US" sz="1200" dirty="0"/>
                        <a:t>CY 2020 Results</a:t>
                      </a:r>
                      <a:endParaRPr lang="en-US" sz="1200" b="0" dirty="0">
                        <a:solidFill>
                          <a:schemeClr val="bg1"/>
                        </a:solidFill>
                      </a:endParaRPr>
                    </a:p>
                  </a:txBody>
                  <a:tcPr marL="99366" marR="99366" anchor="ctr"/>
                </a:tc>
                <a:tc>
                  <a:txBody>
                    <a:bodyPr/>
                    <a:lstStyle/>
                    <a:p>
                      <a:pPr algn="l"/>
                      <a:r>
                        <a:rPr lang="en-US" sz="1200" b="1" dirty="0">
                          <a:solidFill>
                            <a:schemeClr val="bg1"/>
                          </a:solidFill>
                        </a:rPr>
                        <a:t>CY 2019 Results</a:t>
                      </a:r>
                    </a:p>
                  </a:txBody>
                  <a:tcPr marL="99366" marR="99366" anchor="ctr"/>
                </a:tc>
                <a:tc>
                  <a:txBody>
                    <a:bodyPr/>
                    <a:lstStyle/>
                    <a:p>
                      <a:pPr algn="l"/>
                      <a:r>
                        <a:rPr lang="en-US" sz="1200" b="1" dirty="0">
                          <a:solidFill>
                            <a:schemeClr val="bg1"/>
                          </a:solidFill>
                        </a:rPr>
                        <a:t>Notes</a:t>
                      </a:r>
                    </a:p>
                  </a:txBody>
                  <a:tcPr marL="99366" marR="99366" anchor="ctr"/>
                </a:tc>
                <a:extLst>
                  <a:ext uri="{0D108BD9-81ED-4DB2-BD59-A6C34878D82A}">
                    <a16:rowId xmlns:a16="http://schemas.microsoft.com/office/drawing/2014/main" val="907638952"/>
                  </a:ext>
                </a:extLst>
              </a:tr>
              <a:tr h="510340">
                <a:tc>
                  <a:txBody>
                    <a:bodyPr/>
                    <a:lstStyle/>
                    <a:p>
                      <a:pPr marL="0" marR="0" algn="l">
                        <a:lnSpc>
                          <a:spcPts val="1300"/>
                        </a:lnSpc>
                        <a:spcBef>
                          <a:spcPts val="0"/>
                        </a:spcBef>
                        <a:spcAft>
                          <a:spcPts val="100"/>
                        </a:spcAft>
                      </a:pPr>
                      <a:r>
                        <a:rPr lang="en-US" sz="1200" b="0" dirty="0">
                          <a:solidFill>
                            <a:schemeClr val="tx1"/>
                          </a:solidFill>
                          <a:effectLst/>
                          <a:latin typeface="+mn-lt"/>
                        </a:rPr>
                        <a:t>Adult Obesity</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0"/>
                        </a:spcBef>
                        <a:spcAft>
                          <a:spcPts val="100"/>
                        </a:spcAft>
                      </a:pPr>
                      <a:r>
                        <a:rPr lang="en-US" sz="1200" b="0" dirty="0">
                          <a:solidFill>
                            <a:schemeClr val="tx1"/>
                          </a:solidFill>
                          <a:effectLst/>
                          <a:latin typeface="+mn-lt"/>
                          <a:ea typeface="Times New Roman" panose="02020603050405020304" pitchFamily="18" charset="0"/>
                        </a:rPr>
                        <a:t>29.4%</a:t>
                      </a:r>
                    </a:p>
                  </a:txBody>
                  <a:tcPr marL="74525" marR="74525" marT="0" marB="0" anchor="ctr"/>
                </a:tc>
                <a:tc>
                  <a:txBody>
                    <a:bodyPr/>
                    <a:lstStyle/>
                    <a:p>
                      <a:pPr marL="0" marR="0" algn="l">
                        <a:lnSpc>
                          <a:spcPts val="1400"/>
                        </a:lnSpc>
                        <a:spcBef>
                          <a:spcPts val="0"/>
                        </a:spcBef>
                        <a:spcAft>
                          <a:spcPts val="100"/>
                        </a:spcAft>
                      </a:pPr>
                      <a:r>
                        <a:rPr lang="en-US" sz="1200" b="0" dirty="0">
                          <a:solidFill>
                            <a:srgbClr val="FF0000"/>
                          </a:solidFill>
                          <a:effectLst/>
                          <a:latin typeface="+mn-lt"/>
                        </a:rPr>
                        <a:t>36.5%</a:t>
                      </a:r>
                      <a:endParaRPr lang="en-US" sz="1200" b="0" dirty="0">
                        <a:solidFill>
                          <a:srgbClr val="FF0000"/>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0"/>
                        </a:spcBef>
                        <a:spcAft>
                          <a:spcPts val="100"/>
                        </a:spcAft>
                      </a:pPr>
                      <a:r>
                        <a:rPr lang="en-US" sz="1200" b="0" dirty="0">
                          <a:solidFill>
                            <a:srgbClr val="FF0000"/>
                          </a:solidFill>
                          <a:effectLst/>
                          <a:latin typeface="+mn-lt"/>
                          <a:ea typeface="Times New Roman" panose="02020603050405020304" pitchFamily="18" charset="0"/>
                        </a:rPr>
                        <a:t>34.4%</a:t>
                      </a:r>
                    </a:p>
                  </a:txBody>
                  <a:tcPr marL="74525" marR="74525" marT="0" marB="0" anchor="ctr"/>
                </a:tc>
                <a:tc>
                  <a:txBody>
                    <a:bodyPr/>
                    <a:lstStyle/>
                    <a:p>
                      <a:pPr marL="0" marR="0" algn="l">
                        <a:lnSpc>
                          <a:spcPts val="1400"/>
                        </a:lnSpc>
                        <a:spcBef>
                          <a:spcPts val="0"/>
                        </a:spcBef>
                        <a:spcAft>
                          <a:spcPts val="100"/>
                        </a:spcAft>
                      </a:pPr>
                      <a:r>
                        <a:rPr lang="en-US" sz="1200" b="0" dirty="0">
                          <a:solidFill>
                            <a:schemeClr val="tx1"/>
                          </a:solidFill>
                          <a:effectLst/>
                          <a:latin typeface="+mn-lt"/>
                          <a:ea typeface="Times New Roman" panose="02020603050405020304" pitchFamily="18" charset="0"/>
                        </a:rPr>
                        <a:t>Lower result/score is better</a:t>
                      </a:r>
                    </a:p>
                  </a:txBody>
                  <a:tcPr marL="74525" marR="74525" marT="0" marB="0" anchor="ctr"/>
                </a:tc>
                <a:extLst>
                  <a:ext uri="{0D108BD9-81ED-4DB2-BD59-A6C34878D82A}">
                    <a16:rowId xmlns:a16="http://schemas.microsoft.com/office/drawing/2014/main" val="1167183625"/>
                  </a:ext>
                </a:extLst>
              </a:tr>
              <a:tr h="350386">
                <a:tc>
                  <a:txBody>
                    <a:bodyPr/>
                    <a:lstStyle/>
                    <a:p>
                      <a:pPr marL="0" marR="0" algn="l">
                        <a:lnSpc>
                          <a:spcPts val="1300"/>
                        </a:lnSpc>
                        <a:spcBef>
                          <a:spcPts val="0"/>
                        </a:spcBef>
                        <a:spcAft>
                          <a:spcPts val="100"/>
                        </a:spcAft>
                      </a:pPr>
                      <a:r>
                        <a:rPr lang="en-US" sz="1200" b="0" dirty="0">
                          <a:solidFill>
                            <a:schemeClr val="tx1"/>
                          </a:solidFill>
                          <a:effectLst/>
                          <a:latin typeface="+mn-lt"/>
                        </a:rPr>
                        <a:t>Use of Opioids at High Dosages</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0"/>
                        </a:spcBef>
                        <a:spcAft>
                          <a:spcPts val="100"/>
                        </a:spcAft>
                      </a:pPr>
                      <a:r>
                        <a:rPr lang="en-US" sz="1200" b="0" dirty="0">
                          <a:solidFill>
                            <a:schemeClr val="tx1"/>
                          </a:solidFill>
                          <a:effectLst/>
                          <a:latin typeface="+mn-lt"/>
                          <a:ea typeface="Times New Roman" panose="02020603050405020304" pitchFamily="18" charset="0"/>
                        </a:rPr>
                        <a:t>12.4%</a:t>
                      </a:r>
                    </a:p>
                  </a:txBody>
                  <a:tcPr marL="74525" marR="74525" marT="0" marB="0" anchor="ctr"/>
                </a:tc>
                <a:tc>
                  <a:txBody>
                    <a:bodyPr/>
                    <a:lstStyle/>
                    <a:p>
                      <a:pPr marL="0" marR="0" algn="l">
                        <a:lnSpc>
                          <a:spcPts val="1400"/>
                        </a:lnSpc>
                        <a:spcBef>
                          <a:spcPts val="0"/>
                        </a:spcBef>
                        <a:spcAft>
                          <a:spcPts val="100"/>
                        </a:spcAft>
                      </a:pPr>
                      <a:r>
                        <a:rPr lang="en-US" sz="1200" b="0" dirty="0">
                          <a:solidFill>
                            <a:srgbClr val="00B050"/>
                          </a:solidFill>
                          <a:effectLst/>
                          <a:latin typeface="+mn-lt"/>
                        </a:rPr>
                        <a:t>11.1%</a:t>
                      </a:r>
                      <a:endParaRPr lang="en-US" sz="1200" b="0" dirty="0">
                        <a:solidFill>
                          <a:srgbClr val="00B050"/>
                        </a:solidFill>
                        <a:effectLst/>
                        <a:latin typeface="+mn-lt"/>
                        <a:ea typeface="Times New Roman" panose="02020603050405020304" pitchFamily="18" charset="0"/>
                      </a:endParaRPr>
                    </a:p>
                  </a:txBody>
                  <a:tcPr marL="74525" marR="74525" marT="0" marB="0" anchor="ctr"/>
                </a:tc>
                <a:tc>
                  <a:txBody>
                    <a:bodyPr/>
                    <a:lstStyle/>
                    <a:p>
                      <a:pPr marL="0" marR="0" lvl="0" indent="0" algn="l" defTabSz="457200" rtl="0" eaLnBrk="1" fontAlgn="auto" latinLnBrk="0" hangingPunct="1">
                        <a:lnSpc>
                          <a:spcPts val="1400"/>
                        </a:lnSpc>
                        <a:spcBef>
                          <a:spcPts val="0"/>
                        </a:spcBef>
                        <a:spcAft>
                          <a:spcPts val="100"/>
                        </a:spcAft>
                        <a:buClrTx/>
                        <a:buSzTx/>
                        <a:buFontTx/>
                        <a:buNone/>
                        <a:tabLst/>
                        <a:defRPr/>
                      </a:pPr>
                      <a:r>
                        <a:rPr lang="en-US" sz="1200" b="0" dirty="0">
                          <a:solidFill>
                            <a:schemeClr val="tx1"/>
                          </a:solidFill>
                          <a:effectLst/>
                          <a:latin typeface="+mn-lt"/>
                          <a:ea typeface="Times New Roman" panose="02020603050405020304" pitchFamily="18" charset="0"/>
                        </a:rPr>
                        <a:t>N/A</a:t>
                      </a:r>
                    </a:p>
                  </a:txBody>
                  <a:tcPr marL="74525" marR="74525" marT="0" marB="0" anchor="ctr"/>
                </a:tc>
                <a:tc>
                  <a:txBody>
                    <a:bodyPr/>
                    <a:lstStyle/>
                    <a:p>
                      <a:pPr marL="0" marR="0" lvl="0" indent="0" algn="l" defTabSz="457200" rtl="0" eaLnBrk="1" fontAlgn="auto" latinLnBrk="0" hangingPunct="1">
                        <a:lnSpc>
                          <a:spcPts val="1400"/>
                        </a:lnSpc>
                        <a:spcBef>
                          <a:spcPts val="0"/>
                        </a:spcBef>
                        <a:spcAft>
                          <a:spcPts val="100"/>
                        </a:spcAft>
                        <a:buClrTx/>
                        <a:buSzTx/>
                        <a:buFontTx/>
                        <a:buNone/>
                        <a:tabLst/>
                        <a:defRPr/>
                      </a:pPr>
                      <a:r>
                        <a:rPr lang="en-US" sz="1200" b="0" dirty="0">
                          <a:solidFill>
                            <a:schemeClr val="tx1"/>
                          </a:solidFill>
                          <a:effectLst/>
                          <a:latin typeface="+mn-lt"/>
                          <a:ea typeface="Times New Roman" panose="02020603050405020304" pitchFamily="18" charset="0"/>
                        </a:rPr>
                        <a:t>Lower result/score is better</a:t>
                      </a:r>
                    </a:p>
                  </a:txBody>
                  <a:tcPr marL="74525" marR="74525" marT="0" marB="0" anchor="ctr"/>
                </a:tc>
                <a:extLst>
                  <a:ext uri="{0D108BD9-81ED-4DB2-BD59-A6C34878D82A}">
                    <a16:rowId xmlns:a16="http://schemas.microsoft.com/office/drawing/2014/main" val="615988465"/>
                  </a:ext>
                </a:extLst>
              </a:tr>
              <a:tr h="433275">
                <a:tc>
                  <a:txBody>
                    <a:bodyPr/>
                    <a:lstStyle/>
                    <a:p>
                      <a:pPr marL="0" marR="0" algn="l">
                        <a:lnSpc>
                          <a:spcPts val="1300"/>
                        </a:lnSpc>
                        <a:spcBef>
                          <a:spcPts val="0"/>
                        </a:spcBef>
                        <a:spcAft>
                          <a:spcPts val="100"/>
                        </a:spcAft>
                      </a:pPr>
                      <a:r>
                        <a:rPr lang="en-US" sz="1200" b="0" dirty="0">
                          <a:solidFill>
                            <a:schemeClr val="tx1"/>
                          </a:solidFill>
                          <a:effectLst/>
                          <a:latin typeface="+mn-lt"/>
                        </a:rPr>
                        <a:t>Opioid-related Overdose Deaths</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0"/>
                        </a:spcBef>
                        <a:spcAft>
                          <a:spcPts val="100"/>
                        </a:spcAft>
                      </a:pPr>
                      <a:r>
                        <a:rPr lang="en-US" sz="1200" b="0" dirty="0">
                          <a:solidFill>
                            <a:schemeClr val="tx1"/>
                          </a:solidFill>
                          <a:effectLst/>
                          <a:latin typeface="+mn-lt"/>
                          <a:ea typeface="Times New Roman" panose="02020603050405020304" pitchFamily="18" charset="0"/>
                        </a:rPr>
                        <a:t>15.5 deaths per 100,000</a:t>
                      </a:r>
                    </a:p>
                  </a:txBody>
                  <a:tcPr marL="74525" marR="74525" marT="0" marB="0" anchor="ctr"/>
                </a:tc>
                <a:tc>
                  <a:txBody>
                    <a:bodyPr/>
                    <a:lstStyle/>
                    <a:p>
                      <a:pPr marL="0" marR="0" algn="l">
                        <a:lnSpc>
                          <a:spcPts val="1300"/>
                        </a:lnSpc>
                        <a:spcBef>
                          <a:spcPts val="0"/>
                        </a:spcBef>
                        <a:spcAft>
                          <a:spcPts val="100"/>
                        </a:spcAft>
                      </a:pPr>
                      <a:r>
                        <a:rPr lang="en-US" sz="1200" b="0" dirty="0">
                          <a:solidFill>
                            <a:srgbClr val="FF0000"/>
                          </a:solidFill>
                          <a:effectLst/>
                          <a:latin typeface="+mn-lt"/>
                        </a:rPr>
                        <a:t>43.9 deaths per 100,000</a:t>
                      </a:r>
                      <a:endParaRPr lang="en-US" sz="1200" b="0" dirty="0">
                        <a:solidFill>
                          <a:srgbClr val="FF0000"/>
                        </a:solidFill>
                        <a:effectLst/>
                        <a:latin typeface="+mn-lt"/>
                        <a:ea typeface="Times New Roman" panose="02020603050405020304" pitchFamily="18" charset="0"/>
                      </a:endParaRPr>
                    </a:p>
                  </a:txBody>
                  <a:tcPr marL="74525" marR="74525" marT="0" marB="0" anchor="ctr"/>
                </a:tc>
                <a:tc>
                  <a:txBody>
                    <a:bodyPr/>
                    <a:lstStyle/>
                    <a:p>
                      <a:pPr marL="0" marR="0" lvl="0" indent="0" algn="l" defTabSz="457200" rtl="0" eaLnBrk="1" fontAlgn="auto" latinLnBrk="0" hangingPunct="1">
                        <a:lnSpc>
                          <a:spcPts val="1300"/>
                        </a:lnSpc>
                        <a:spcBef>
                          <a:spcPts val="0"/>
                        </a:spcBef>
                        <a:spcAft>
                          <a:spcPts val="100"/>
                        </a:spcAft>
                        <a:buClrTx/>
                        <a:buSzTx/>
                        <a:buFontTx/>
                        <a:buNone/>
                        <a:tabLst/>
                        <a:defRPr/>
                      </a:pPr>
                      <a:r>
                        <a:rPr lang="en-US" sz="1200" b="0" dirty="0">
                          <a:solidFill>
                            <a:srgbClr val="FF0000"/>
                          </a:solidFill>
                          <a:effectLst/>
                          <a:latin typeface="+mn-lt"/>
                          <a:ea typeface="Times New Roman" panose="02020603050405020304" pitchFamily="18" charset="0"/>
                        </a:rPr>
                        <a:t>43.0 </a:t>
                      </a:r>
                      <a:r>
                        <a:rPr lang="en-US" sz="1200" b="0" baseline="0" dirty="0">
                          <a:solidFill>
                            <a:srgbClr val="FF0000"/>
                          </a:solidFill>
                          <a:effectLst/>
                          <a:latin typeface="+mn-lt"/>
                          <a:ea typeface="Times New Roman" panose="02020603050405020304" pitchFamily="18" charset="0"/>
                        </a:rPr>
                        <a:t>deaths per 100,000</a:t>
                      </a:r>
                      <a:endParaRPr lang="en-US" sz="1200" b="0" dirty="0">
                        <a:solidFill>
                          <a:srgbClr val="FF0000"/>
                        </a:solidFill>
                        <a:effectLst/>
                        <a:latin typeface="+mn-lt"/>
                        <a:ea typeface="Times New Roman" panose="02020603050405020304" pitchFamily="18" charset="0"/>
                      </a:endParaRPr>
                    </a:p>
                  </a:txBody>
                  <a:tcPr marL="74525" marR="74525" marT="0" marB="0" anchor="ctr"/>
                </a:tc>
                <a:tc>
                  <a:txBody>
                    <a:bodyPr/>
                    <a:lstStyle/>
                    <a:p>
                      <a:pPr marL="0" marR="0" lvl="0" indent="0" algn="l" defTabSz="457200" rtl="0" eaLnBrk="1" fontAlgn="auto" latinLnBrk="0" hangingPunct="1">
                        <a:lnSpc>
                          <a:spcPts val="1300"/>
                        </a:lnSpc>
                        <a:spcBef>
                          <a:spcPts val="0"/>
                        </a:spcBef>
                        <a:spcAft>
                          <a:spcPts val="100"/>
                        </a:spcAft>
                        <a:buClrTx/>
                        <a:buSzTx/>
                        <a:buFontTx/>
                        <a:buNone/>
                        <a:tabLst/>
                        <a:defRPr/>
                      </a:pPr>
                      <a:r>
                        <a:rPr lang="en-US" sz="1200" b="0" dirty="0">
                          <a:solidFill>
                            <a:schemeClr val="tx1"/>
                          </a:solidFill>
                          <a:effectLst/>
                          <a:latin typeface="+mn-lt"/>
                          <a:ea typeface="Times New Roman" panose="02020603050405020304" pitchFamily="18" charset="0"/>
                        </a:rPr>
                        <a:t>Lower result/score is better</a:t>
                      </a:r>
                    </a:p>
                  </a:txBody>
                  <a:tcPr marL="74525" marR="74525" marT="0" marB="0" anchor="ctr"/>
                </a:tc>
                <a:extLst>
                  <a:ext uri="{0D108BD9-81ED-4DB2-BD59-A6C34878D82A}">
                    <a16:rowId xmlns:a16="http://schemas.microsoft.com/office/drawing/2014/main" val="3641718507"/>
                  </a:ext>
                </a:extLst>
              </a:tr>
              <a:tr h="576704">
                <a:tc>
                  <a:txBody>
                    <a:bodyPr/>
                    <a:lstStyle/>
                    <a:p>
                      <a:pPr marL="0" marR="0" algn="l">
                        <a:lnSpc>
                          <a:spcPts val="1300"/>
                        </a:lnSpc>
                        <a:spcBef>
                          <a:spcPts val="0"/>
                        </a:spcBef>
                        <a:spcAft>
                          <a:spcPts val="100"/>
                        </a:spcAft>
                      </a:pPr>
                      <a:r>
                        <a:rPr lang="en-US" sz="1200" b="0" dirty="0">
                          <a:solidFill>
                            <a:schemeClr val="tx1"/>
                          </a:solidFill>
                          <a:effectLst/>
                          <a:latin typeface="+mn-lt"/>
                        </a:rPr>
                        <a:t>Emergency Department Utilization</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0"/>
                        </a:spcBef>
                        <a:spcAft>
                          <a:spcPts val="100"/>
                        </a:spcAft>
                      </a:pPr>
                      <a:r>
                        <a:rPr lang="en-US" sz="1200" b="0" dirty="0">
                          <a:solidFill>
                            <a:schemeClr val="tx1"/>
                          </a:solidFill>
                          <a:effectLst/>
                          <a:latin typeface="+mn-lt"/>
                          <a:ea typeface="Times New Roman" panose="02020603050405020304" pitchFamily="18" charset="0"/>
                        </a:rPr>
                        <a:t>184.0 visits per 1,000 (Commercial only)</a:t>
                      </a:r>
                    </a:p>
                  </a:txBody>
                  <a:tcPr marL="74525" marR="74525" marT="0" marB="0" anchor="ctr"/>
                </a:tc>
                <a:tc>
                  <a:txBody>
                    <a:bodyPr/>
                    <a:lstStyle/>
                    <a:p>
                      <a:pPr marL="0" marR="0" algn="l">
                        <a:lnSpc>
                          <a:spcPts val="1300"/>
                        </a:lnSpc>
                        <a:spcBef>
                          <a:spcPts val="0"/>
                        </a:spcBef>
                        <a:spcAft>
                          <a:spcPts val="100"/>
                        </a:spcAft>
                      </a:pPr>
                      <a:r>
                        <a:rPr lang="en-US" sz="1200" b="0" dirty="0">
                          <a:solidFill>
                            <a:schemeClr val="tx1"/>
                          </a:solidFill>
                          <a:effectLst/>
                          <a:latin typeface="+mn-lt"/>
                        </a:rPr>
                        <a:t>Results were unavailable</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lvl="0" indent="0" algn="l" defTabSz="457200" rtl="0" eaLnBrk="1" fontAlgn="auto" latinLnBrk="0" hangingPunct="1">
                        <a:lnSpc>
                          <a:spcPts val="1300"/>
                        </a:lnSpc>
                        <a:spcBef>
                          <a:spcPts val="0"/>
                        </a:spcBef>
                        <a:spcAft>
                          <a:spcPts val="100"/>
                        </a:spcAft>
                        <a:buClrTx/>
                        <a:buSzTx/>
                        <a:buFontTx/>
                        <a:buNone/>
                        <a:tabLst/>
                        <a:defRPr/>
                      </a:pPr>
                      <a:r>
                        <a:rPr lang="en-US" sz="1200" b="0" dirty="0">
                          <a:solidFill>
                            <a:srgbClr val="FF0000"/>
                          </a:solidFill>
                          <a:effectLst/>
                          <a:latin typeface="+mn-lt"/>
                          <a:ea typeface="Times New Roman" panose="02020603050405020304" pitchFamily="18" charset="0"/>
                        </a:rPr>
                        <a:t>193.2</a:t>
                      </a:r>
                      <a:r>
                        <a:rPr lang="en-US" sz="1200" b="0" baseline="0" dirty="0">
                          <a:solidFill>
                            <a:srgbClr val="FF0000"/>
                          </a:solidFill>
                          <a:effectLst/>
                          <a:latin typeface="+mn-lt"/>
                          <a:ea typeface="Times New Roman" panose="02020603050405020304" pitchFamily="18" charset="0"/>
                        </a:rPr>
                        <a:t> visits per 1,000</a:t>
                      </a:r>
                      <a:endParaRPr lang="en-US" sz="1200" b="0" dirty="0">
                        <a:solidFill>
                          <a:srgbClr val="FF0000"/>
                        </a:solidFill>
                        <a:effectLst/>
                        <a:latin typeface="+mn-lt"/>
                        <a:ea typeface="Times New Roman" panose="02020603050405020304" pitchFamily="18" charset="0"/>
                      </a:endParaRPr>
                    </a:p>
                  </a:txBody>
                  <a:tcPr marL="74525" marR="74525" marT="0" marB="0" anchor="ctr"/>
                </a:tc>
                <a:tc>
                  <a:txBody>
                    <a:bodyPr/>
                    <a:lstStyle/>
                    <a:p>
                      <a:pPr marL="0" marR="0" lvl="0" indent="0" algn="l" defTabSz="457200" rtl="0" eaLnBrk="1" fontAlgn="auto" latinLnBrk="0" hangingPunct="1">
                        <a:lnSpc>
                          <a:spcPts val="1300"/>
                        </a:lnSpc>
                        <a:spcBef>
                          <a:spcPts val="0"/>
                        </a:spcBef>
                        <a:spcAft>
                          <a:spcPts val="100"/>
                        </a:spcAft>
                        <a:buClrTx/>
                        <a:buSzTx/>
                        <a:buFontTx/>
                        <a:buNone/>
                        <a:tabLst/>
                        <a:defRPr/>
                      </a:pPr>
                      <a:r>
                        <a:rPr lang="en-US" sz="1200" b="0" dirty="0">
                          <a:solidFill>
                            <a:schemeClr val="tx1"/>
                          </a:solidFill>
                          <a:effectLst/>
                          <a:latin typeface="+mn-lt"/>
                          <a:ea typeface="Times New Roman" panose="02020603050405020304" pitchFamily="18" charset="0"/>
                        </a:rPr>
                        <a:t>Lower result/score is better</a:t>
                      </a:r>
                    </a:p>
                  </a:txBody>
                  <a:tcPr marL="74525" marR="74525" marT="0" marB="0" anchor="ctr"/>
                </a:tc>
                <a:extLst>
                  <a:ext uri="{0D108BD9-81ED-4DB2-BD59-A6C34878D82A}">
                    <a16:rowId xmlns:a16="http://schemas.microsoft.com/office/drawing/2014/main" val="626793681"/>
                  </a:ext>
                </a:extLst>
              </a:tr>
              <a:tr h="867323">
                <a:tc>
                  <a:txBody>
                    <a:bodyPr/>
                    <a:lstStyle/>
                    <a:p>
                      <a:pPr marL="0" marR="0" algn="l">
                        <a:lnSpc>
                          <a:spcPts val="1300"/>
                        </a:lnSpc>
                        <a:spcBef>
                          <a:spcPts val="0"/>
                        </a:spcBef>
                        <a:spcAft>
                          <a:spcPts val="100"/>
                        </a:spcAft>
                      </a:pPr>
                      <a:r>
                        <a:rPr lang="en-US" sz="1200" b="0" dirty="0">
                          <a:solidFill>
                            <a:schemeClr val="tx1"/>
                          </a:solidFill>
                          <a:effectLst/>
                          <a:latin typeface="+mn-lt"/>
                        </a:rPr>
                        <a:t>Persistence of Beta-Blocker Treatment after a Heart Attack</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600"/>
                        </a:spcBef>
                        <a:spcAft>
                          <a:spcPts val="100"/>
                        </a:spcAft>
                      </a:pPr>
                      <a:r>
                        <a:rPr lang="en-US" sz="1200" b="0" dirty="0">
                          <a:solidFill>
                            <a:schemeClr val="tx1"/>
                          </a:solidFill>
                          <a:effectLst/>
                          <a:latin typeface="+mn-lt"/>
                          <a:ea typeface="Times New Roman" panose="02020603050405020304" pitchFamily="18" charset="0"/>
                        </a:rPr>
                        <a:t>84.9% Commercial</a:t>
                      </a:r>
                    </a:p>
                    <a:p>
                      <a:pPr marL="0" marR="0" algn="l">
                        <a:lnSpc>
                          <a:spcPts val="1400"/>
                        </a:lnSpc>
                        <a:spcBef>
                          <a:spcPts val="600"/>
                        </a:spcBef>
                        <a:spcAft>
                          <a:spcPts val="100"/>
                        </a:spcAft>
                      </a:pPr>
                      <a:r>
                        <a:rPr lang="en-US" sz="1200" b="0" dirty="0">
                          <a:solidFill>
                            <a:schemeClr val="tx1"/>
                          </a:solidFill>
                          <a:effectLst/>
                          <a:latin typeface="+mn-lt"/>
                          <a:ea typeface="Times New Roman" panose="02020603050405020304" pitchFamily="18" charset="0"/>
                        </a:rPr>
                        <a:t>80.1% Medicaid</a:t>
                      </a:r>
                    </a:p>
                  </a:txBody>
                  <a:tcPr marL="74525" marR="74525" marT="0" marB="0" anchor="ctr"/>
                </a:tc>
                <a:tc>
                  <a:txBody>
                    <a:bodyPr/>
                    <a:lstStyle/>
                    <a:p>
                      <a:pPr marL="0" marR="0" algn="l">
                        <a:lnSpc>
                          <a:spcPts val="1300"/>
                        </a:lnSpc>
                        <a:spcBef>
                          <a:spcPts val="600"/>
                        </a:spcBef>
                        <a:spcAft>
                          <a:spcPts val="100"/>
                        </a:spcAft>
                      </a:pPr>
                      <a:r>
                        <a:rPr lang="en-US" sz="1200" b="0" dirty="0">
                          <a:solidFill>
                            <a:srgbClr val="00B050"/>
                          </a:solidFill>
                          <a:effectLst/>
                          <a:latin typeface="+mn-lt"/>
                          <a:ea typeface="Times New Roman" panose="02020603050405020304" pitchFamily="18" charset="0"/>
                        </a:rPr>
                        <a:t>91.7% Commercial</a:t>
                      </a:r>
                    </a:p>
                    <a:p>
                      <a:pPr marL="0" marR="0" algn="l">
                        <a:lnSpc>
                          <a:spcPts val="1300"/>
                        </a:lnSpc>
                        <a:spcBef>
                          <a:spcPts val="600"/>
                        </a:spcBef>
                        <a:spcAft>
                          <a:spcPts val="100"/>
                        </a:spcAft>
                      </a:pPr>
                      <a:r>
                        <a:rPr lang="en-US" sz="1200" b="0" dirty="0">
                          <a:solidFill>
                            <a:srgbClr val="FF0000"/>
                          </a:solidFill>
                          <a:effectLst/>
                          <a:latin typeface="+mn-lt"/>
                          <a:ea typeface="Times New Roman" panose="02020603050405020304" pitchFamily="18" charset="0"/>
                        </a:rPr>
                        <a:t>78.1% Medicaid</a:t>
                      </a:r>
                    </a:p>
                  </a:txBody>
                  <a:tcPr marL="74525" marR="74525" marT="0" marB="0" anchor="ctr"/>
                </a:tc>
                <a:tc>
                  <a:txBody>
                    <a:bodyPr/>
                    <a:lstStyle/>
                    <a:p>
                      <a:pPr marL="0" marR="0" algn="l">
                        <a:lnSpc>
                          <a:spcPts val="1300"/>
                        </a:lnSpc>
                        <a:spcBef>
                          <a:spcPts val="600"/>
                        </a:spcBef>
                        <a:spcAft>
                          <a:spcPts val="100"/>
                        </a:spcAft>
                      </a:pPr>
                      <a:r>
                        <a:rPr lang="en-US" sz="1200" b="0" dirty="0">
                          <a:solidFill>
                            <a:srgbClr val="00B050"/>
                          </a:solidFill>
                          <a:effectLst/>
                          <a:latin typeface="+mn-lt"/>
                          <a:ea typeface="Times New Roman" panose="02020603050405020304" pitchFamily="18" charset="0"/>
                        </a:rPr>
                        <a:t>93.9% Commercial</a:t>
                      </a:r>
                    </a:p>
                    <a:p>
                      <a:pPr marL="0" marR="0" algn="l">
                        <a:lnSpc>
                          <a:spcPts val="1300"/>
                        </a:lnSpc>
                        <a:spcBef>
                          <a:spcPts val="600"/>
                        </a:spcBef>
                        <a:spcAft>
                          <a:spcPts val="100"/>
                        </a:spcAft>
                      </a:pPr>
                      <a:r>
                        <a:rPr lang="en-US" sz="1200" b="0" dirty="0">
                          <a:solidFill>
                            <a:srgbClr val="FF0000"/>
                          </a:solidFill>
                          <a:effectLst/>
                          <a:latin typeface="+mn-lt"/>
                          <a:ea typeface="Times New Roman" panose="02020603050405020304" pitchFamily="18" charset="0"/>
                        </a:rPr>
                        <a:t>73.5% Medicaid</a:t>
                      </a:r>
                    </a:p>
                  </a:txBody>
                  <a:tcPr marL="74525" marR="74525" marT="0" marB="0" anchor="ctr"/>
                </a:tc>
                <a:tc>
                  <a:txBody>
                    <a:bodyPr/>
                    <a:lstStyle/>
                    <a:p>
                      <a:pPr marL="0" marR="0" lvl="0" indent="0" algn="l" defTabSz="457200" rtl="0" eaLnBrk="1" fontAlgn="auto" latinLnBrk="0" hangingPunct="1">
                        <a:lnSpc>
                          <a:spcPts val="1300"/>
                        </a:lnSpc>
                        <a:spcBef>
                          <a:spcPts val="0"/>
                        </a:spcBef>
                        <a:spcAft>
                          <a:spcPts val="100"/>
                        </a:spcAft>
                        <a:buClrTx/>
                        <a:buSzTx/>
                        <a:buFontTx/>
                        <a:buNone/>
                        <a:tabLst/>
                        <a:defRPr/>
                      </a:pPr>
                      <a:r>
                        <a:rPr lang="en-US" sz="1200" b="0" dirty="0">
                          <a:solidFill>
                            <a:schemeClr val="tx1"/>
                          </a:solidFill>
                          <a:effectLst/>
                          <a:latin typeface="+mn-lt"/>
                          <a:ea typeface="Times New Roman" panose="02020603050405020304" pitchFamily="18" charset="0"/>
                        </a:rPr>
                        <a:t>Higher result/score is better</a:t>
                      </a:r>
                    </a:p>
                  </a:txBody>
                  <a:tcPr marL="74525" marR="74525" marT="0" marB="0" anchor="ctr"/>
                </a:tc>
                <a:extLst>
                  <a:ext uri="{0D108BD9-81ED-4DB2-BD59-A6C34878D82A}">
                    <a16:rowId xmlns:a16="http://schemas.microsoft.com/office/drawing/2014/main" val="3894556239"/>
                  </a:ext>
                </a:extLst>
              </a:tr>
              <a:tr h="839965">
                <a:tc>
                  <a:txBody>
                    <a:bodyPr/>
                    <a:lstStyle/>
                    <a:p>
                      <a:pPr marL="0" marR="0" algn="l">
                        <a:lnSpc>
                          <a:spcPts val="1300"/>
                        </a:lnSpc>
                        <a:spcBef>
                          <a:spcPts val="0"/>
                        </a:spcBef>
                        <a:spcAft>
                          <a:spcPts val="100"/>
                        </a:spcAft>
                      </a:pPr>
                      <a:r>
                        <a:rPr lang="en-US" sz="1200" b="0" dirty="0">
                          <a:solidFill>
                            <a:schemeClr val="tx1"/>
                          </a:solidFill>
                          <a:effectLst/>
                          <a:latin typeface="+mn-lt"/>
                        </a:rPr>
                        <a:t>Statin Therapy for Patients With Cardiovascular Disease – Statin Adherence 80%</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600"/>
                        </a:spcBef>
                        <a:spcAft>
                          <a:spcPts val="100"/>
                        </a:spcAft>
                      </a:pPr>
                      <a:r>
                        <a:rPr lang="en-US" sz="1200" b="0" dirty="0">
                          <a:solidFill>
                            <a:schemeClr val="tx1"/>
                          </a:solidFill>
                          <a:effectLst/>
                          <a:latin typeface="+mn-lt"/>
                          <a:ea typeface="Times New Roman" panose="02020603050405020304" pitchFamily="18" charset="0"/>
                        </a:rPr>
                        <a:t>80.5% Commercial</a:t>
                      </a:r>
                    </a:p>
                    <a:p>
                      <a:pPr marL="0" marR="0" algn="l">
                        <a:lnSpc>
                          <a:spcPts val="1400"/>
                        </a:lnSpc>
                        <a:spcBef>
                          <a:spcPts val="600"/>
                        </a:spcBef>
                        <a:spcAft>
                          <a:spcPts val="100"/>
                        </a:spcAft>
                      </a:pPr>
                      <a:r>
                        <a:rPr lang="en-US" sz="1200" b="0" dirty="0">
                          <a:solidFill>
                            <a:schemeClr val="tx1"/>
                          </a:solidFill>
                          <a:effectLst/>
                          <a:latin typeface="+mn-lt"/>
                          <a:ea typeface="Times New Roman" panose="02020603050405020304" pitchFamily="18" charset="0"/>
                        </a:rPr>
                        <a:t>61.5% Medicaid</a:t>
                      </a:r>
                    </a:p>
                  </a:txBody>
                  <a:tcPr marL="74525" marR="74525" marT="0" marB="0" anchor="ctr"/>
                </a:tc>
                <a:tc>
                  <a:txBody>
                    <a:bodyPr/>
                    <a:lstStyle/>
                    <a:p>
                      <a:pPr marL="0" marR="0" algn="l">
                        <a:lnSpc>
                          <a:spcPts val="1300"/>
                        </a:lnSpc>
                        <a:spcBef>
                          <a:spcPts val="600"/>
                        </a:spcBef>
                        <a:spcAft>
                          <a:spcPts val="100"/>
                        </a:spcAft>
                      </a:pPr>
                      <a:r>
                        <a:rPr lang="en-US" sz="1200" b="0" kern="1200" dirty="0">
                          <a:solidFill>
                            <a:srgbClr val="00B050"/>
                          </a:solidFill>
                          <a:effectLst/>
                          <a:latin typeface="+mn-lt"/>
                          <a:ea typeface="+mn-ea"/>
                          <a:cs typeface="+mn-cs"/>
                        </a:rPr>
                        <a:t>83.6% Commercial</a:t>
                      </a:r>
                    </a:p>
                    <a:p>
                      <a:pPr marL="0" marR="0" algn="l">
                        <a:lnSpc>
                          <a:spcPts val="1300"/>
                        </a:lnSpc>
                        <a:spcBef>
                          <a:spcPts val="600"/>
                        </a:spcBef>
                        <a:spcAft>
                          <a:spcPts val="100"/>
                        </a:spcAft>
                      </a:pPr>
                      <a:r>
                        <a:rPr lang="en-US" sz="1200" b="0" kern="1200" dirty="0">
                          <a:solidFill>
                            <a:srgbClr val="00B050"/>
                          </a:solidFill>
                          <a:effectLst/>
                          <a:latin typeface="+mn-lt"/>
                          <a:ea typeface="+mn-ea"/>
                          <a:cs typeface="+mn-cs"/>
                        </a:rPr>
                        <a:t>72.6% Medicaid</a:t>
                      </a:r>
                    </a:p>
                  </a:txBody>
                  <a:tcPr marL="74525" marR="74525" marT="0" marB="0" anchor="ctr"/>
                </a:tc>
                <a:tc>
                  <a:txBody>
                    <a:bodyPr/>
                    <a:lstStyle/>
                    <a:p>
                      <a:pPr marL="0" marR="0" algn="l">
                        <a:lnSpc>
                          <a:spcPts val="1300"/>
                        </a:lnSpc>
                        <a:spcBef>
                          <a:spcPts val="600"/>
                        </a:spcBef>
                        <a:spcAft>
                          <a:spcPts val="100"/>
                        </a:spcAft>
                      </a:pPr>
                      <a:r>
                        <a:rPr lang="en-US" sz="1200" b="0" kern="1200" dirty="0">
                          <a:solidFill>
                            <a:srgbClr val="00B050"/>
                          </a:solidFill>
                          <a:effectLst/>
                          <a:latin typeface="+mn-lt"/>
                          <a:ea typeface="+mn-ea"/>
                          <a:cs typeface="+mn-cs"/>
                        </a:rPr>
                        <a:t>85.3% Commercial</a:t>
                      </a:r>
                    </a:p>
                    <a:p>
                      <a:pPr marL="0" marR="0" algn="l">
                        <a:lnSpc>
                          <a:spcPts val="1300"/>
                        </a:lnSpc>
                        <a:spcBef>
                          <a:spcPts val="600"/>
                        </a:spcBef>
                        <a:spcAft>
                          <a:spcPts val="100"/>
                        </a:spcAft>
                      </a:pPr>
                      <a:r>
                        <a:rPr lang="en-US" sz="1200" b="0" kern="1200" dirty="0">
                          <a:solidFill>
                            <a:srgbClr val="00B050"/>
                          </a:solidFill>
                          <a:effectLst/>
                          <a:latin typeface="+mn-lt"/>
                          <a:ea typeface="+mn-ea"/>
                          <a:cs typeface="+mn-cs"/>
                        </a:rPr>
                        <a:t>65.1% Medicaid</a:t>
                      </a:r>
                    </a:p>
                  </a:txBody>
                  <a:tcPr marL="74525" marR="74525" marT="0" marB="0" anchor="ctr"/>
                </a:tc>
                <a:tc>
                  <a:txBody>
                    <a:bodyPr/>
                    <a:lstStyle/>
                    <a:p>
                      <a:pPr marL="0" marR="0" lvl="0" indent="0" algn="l" defTabSz="457200" rtl="0" eaLnBrk="1" fontAlgn="auto" latinLnBrk="0" hangingPunct="1">
                        <a:lnSpc>
                          <a:spcPts val="1300"/>
                        </a:lnSpc>
                        <a:spcBef>
                          <a:spcPts val="0"/>
                        </a:spcBef>
                        <a:spcAft>
                          <a:spcPts val="100"/>
                        </a:spcAft>
                        <a:buClrTx/>
                        <a:buSzTx/>
                        <a:buFontTx/>
                        <a:buNone/>
                        <a:tabLst/>
                        <a:defRPr/>
                      </a:pPr>
                      <a:r>
                        <a:rPr lang="en-US" sz="1200" b="0" dirty="0">
                          <a:solidFill>
                            <a:schemeClr val="tx1"/>
                          </a:solidFill>
                          <a:effectLst/>
                          <a:latin typeface="+mn-lt"/>
                          <a:ea typeface="Times New Roman" panose="02020603050405020304" pitchFamily="18" charset="0"/>
                        </a:rPr>
                        <a:t>Higher result/score is better</a:t>
                      </a:r>
                    </a:p>
                  </a:txBody>
                  <a:tcPr marL="74525" marR="74525" marT="0" marB="0" anchor="ctr"/>
                </a:tc>
                <a:extLst>
                  <a:ext uri="{0D108BD9-81ED-4DB2-BD59-A6C34878D82A}">
                    <a16:rowId xmlns:a16="http://schemas.microsoft.com/office/drawing/2014/main" val="3605600723"/>
                  </a:ext>
                </a:extLst>
              </a:tr>
            </a:tbl>
          </a:graphicData>
        </a:graphic>
      </p:graphicFrame>
    </p:spTree>
    <p:extLst>
      <p:ext uri="{BB962C8B-B14F-4D97-AF65-F5344CB8AC3E}">
        <p14:creationId xmlns:p14="http://schemas.microsoft.com/office/powerpoint/2010/main" val="3570865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4" y="627798"/>
            <a:ext cx="8247017" cy="1183586"/>
          </a:xfrm>
        </p:spPr>
        <p:txBody>
          <a:bodyPr>
            <a:normAutofit/>
          </a:bodyPr>
          <a:lstStyle/>
          <a:p>
            <a:pPr algn="ctr"/>
            <a:r>
              <a:rPr lang="en-US" sz="4400" cap="none" dirty="0"/>
              <a:t>THANK YOU!</a:t>
            </a:r>
          </a:p>
        </p:txBody>
      </p:sp>
      <p:sp>
        <p:nvSpPr>
          <p:cNvPr id="7"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81194" y="6311742"/>
            <a:ext cx="4870585" cy="365125"/>
          </a:xfrm>
        </p:spPr>
        <p:txBody>
          <a:bodyPr/>
          <a:lstStyle/>
          <a:p>
            <a:pPr>
              <a:defRPr/>
            </a:pPr>
            <a:r>
              <a:rPr lang="en-US" dirty="0"/>
              <a:t>Overview of benchmark Trend Report: CY 2020 Results</a:t>
            </a:r>
          </a:p>
        </p:txBody>
      </p:sp>
      <p:sp>
        <p:nvSpPr>
          <p:cNvPr id="6" name="Slide Number Placeholder 2">
            <a:extLst>
              <a:ext uri="{FF2B5EF4-FFF2-40B4-BE49-F238E27FC236}">
                <a16:creationId xmlns:a16="http://schemas.microsoft.com/office/drawing/2014/main" id="{FB72059A-14B9-475E-990E-3828C3873FD8}"/>
              </a:ext>
            </a:extLst>
          </p:cNvPr>
          <p:cNvSpPr>
            <a:spLocks noGrp="1"/>
          </p:cNvSpPr>
          <p:nvPr>
            <p:ph type="sldNum" sz="quarter" idx="12"/>
          </p:nvPr>
        </p:nvSpPr>
        <p:spPr/>
        <p:txBody>
          <a:bodyPr/>
          <a:lstStyle/>
          <a:p>
            <a:fld id="{F5DB41E8-3C69-40C4-912B-CE5FBDB7DE7C}" type="slidenum">
              <a:rPr lang="en-US">
                <a:solidFill>
                  <a:srgbClr val="48141E"/>
                </a:solidFill>
                <a:latin typeface="Gill Sans MT" panose="020B0502020104020203"/>
              </a:rPr>
              <a:pPr/>
              <a:t>12</a:t>
            </a:fld>
            <a:endParaRPr lang="en-US" dirty="0">
              <a:solidFill>
                <a:srgbClr val="48141E"/>
              </a:solidFill>
              <a:latin typeface="Gill Sans MT" panose="020B0502020104020203"/>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720" y="3403438"/>
            <a:ext cx="1790700" cy="2552700"/>
          </a:xfrm>
          <a:prstGeom prst="rect">
            <a:avLst/>
          </a:prstGeom>
        </p:spPr>
      </p:pic>
      <p:sp>
        <p:nvSpPr>
          <p:cNvPr id="10" name="Content Placeholder 2">
            <a:extLst>
              <a:ext uri="{FF2B5EF4-FFF2-40B4-BE49-F238E27FC236}">
                <a16:creationId xmlns:a16="http://schemas.microsoft.com/office/drawing/2014/main" id="{DACB1655-629F-414E-9708-1A8131924A6E}"/>
              </a:ext>
            </a:extLst>
          </p:cNvPr>
          <p:cNvSpPr txBox="1">
            <a:spLocks/>
          </p:cNvSpPr>
          <p:nvPr/>
        </p:nvSpPr>
        <p:spPr>
          <a:xfrm>
            <a:off x="581194" y="2228009"/>
            <a:ext cx="7989752" cy="3630795"/>
          </a:xfrm>
          <a:prstGeom prst="rect">
            <a:avLst/>
          </a:prstGeom>
        </p:spPr>
        <p:txBody>
          <a:bodyP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dirty="0"/>
              <a:t>For more information about the health care spending benchmark, visit:  </a:t>
            </a:r>
            <a:r>
              <a:rPr lang="en-US" dirty="0">
                <a:hlinkClick r:id="rId4"/>
              </a:rPr>
              <a:t>https://dhss.delaware.gov/dhcc/global.html</a:t>
            </a:r>
            <a:endParaRPr lang="en-US" dirty="0"/>
          </a:p>
        </p:txBody>
      </p:sp>
      <p:sp>
        <p:nvSpPr>
          <p:cNvPr id="8" name="Title 1">
            <a:extLst>
              <a:ext uri="{FF2B5EF4-FFF2-40B4-BE49-F238E27FC236}">
                <a16:creationId xmlns:a16="http://schemas.microsoft.com/office/drawing/2014/main" id="{EACF6BA8-B08D-46DB-9693-65F3596AA7F5}"/>
              </a:ext>
            </a:extLst>
          </p:cNvPr>
          <p:cNvSpPr txBox="1">
            <a:spLocks/>
          </p:cNvSpPr>
          <p:nvPr/>
        </p:nvSpPr>
        <p:spPr>
          <a:xfrm>
            <a:off x="426720" y="3496202"/>
            <a:ext cx="8247017" cy="1183586"/>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cap="none" dirty="0">
                <a:solidFill>
                  <a:schemeClr val="tx1"/>
                </a:solidFill>
              </a:rPr>
              <a:t>Questions?</a:t>
            </a:r>
          </a:p>
        </p:txBody>
      </p:sp>
    </p:spTree>
    <p:extLst>
      <p:ext uri="{BB962C8B-B14F-4D97-AF65-F5344CB8AC3E}">
        <p14:creationId xmlns:p14="http://schemas.microsoft.com/office/powerpoint/2010/main" val="25092361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0112F3-8539-4727-BB2B-CC1A70BB61E8}"/>
              </a:ext>
            </a:extLst>
          </p:cNvPr>
          <p:cNvSpPr/>
          <p:nvPr/>
        </p:nvSpPr>
        <p:spPr>
          <a:xfrm>
            <a:off x="7358743" y="4693920"/>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1DBF34-EF17-4CB9-AA1C-B093277BD22F}"/>
              </a:ext>
            </a:extLst>
          </p:cNvPr>
          <p:cNvSpPr>
            <a:spLocks noGrp="1"/>
          </p:cNvSpPr>
          <p:nvPr>
            <p:ph type="title"/>
          </p:nvPr>
        </p:nvSpPr>
        <p:spPr/>
        <p:txBody>
          <a:bodyPr/>
          <a:lstStyle/>
          <a:p>
            <a:r>
              <a:rPr lang="en-US" dirty="0"/>
              <a:t>Glossary of key terms</a:t>
            </a:r>
          </a:p>
        </p:txBody>
      </p:sp>
      <p:sp>
        <p:nvSpPr>
          <p:cNvPr id="3" name="Content Placeholder 2">
            <a:extLst>
              <a:ext uri="{FF2B5EF4-FFF2-40B4-BE49-F238E27FC236}">
                <a16:creationId xmlns:a16="http://schemas.microsoft.com/office/drawing/2014/main" id="{5D31CA63-EEC2-485D-B427-3748CD0DF85A}"/>
              </a:ext>
            </a:extLst>
          </p:cNvPr>
          <p:cNvSpPr>
            <a:spLocks noGrp="1"/>
          </p:cNvSpPr>
          <p:nvPr>
            <p:ph idx="1"/>
          </p:nvPr>
        </p:nvSpPr>
        <p:spPr>
          <a:xfrm>
            <a:off x="381000" y="2012109"/>
            <a:ext cx="8458200" cy="4223433"/>
          </a:xfrm>
        </p:spPr>
        <p:txBody>
          <a:bodyPr>
            <a:noAutofit/>
          </a:bodyPr>
          <a:lstStyle/>
          <a:p>
            <a:pPr>
              <a:spcAft>
                <a:spcPts val="400"/>
              </a:spcAft>
            </a:pPr>
            <a:r>
              <a:rPr lang="en-US" sz="1200" b="1" dirty="0"/>
              <a:t>Allowed Amount:</a:t>
            </a:r>
            <a:r>
              <a:rPr lang="en-US" sz="1200" dirty="0"/>
              <a:t> The amount the payer paid plus any member cost sharing for a claim. Allowed amount is the basis for measuring the claims component of medical expenses for purposes of the benchmark spending data.</a:t>
            </a:r>
          </a:p>
          <a:p>
            <a:pPr>
              <a:spcAft>
                <a:spcPts val="400"/>
              </a:spcAft>
            </a:pPr>
            <a:r>
              <a:rPr lang="en-US" sz="1200" b="1" dirty="0"/>
              <a:t>Insurer:</a:t>
            </a:r>
            <a:r>
              <a:rPr lang="en-US" sz="1200" dirty="0"/>
              <a:t> A private health insurance company that offers one or more of the following, commercial insurance, Medicare managed care products and/or are Medicaid/Children’s Health Insurance Program (CHIP) managed care organization products. </a:t>
            </a:r>
          </a:p>
          <a:p>
            <a:pPr>
              <a:spcAft>
                <a:spcPts val="400"/>
              </a:spcAft>
            </a:pPr>
            <a:r>
              <a:rPr lang="en-US" sz="1200" b="1" dirty="0"/>
              <a:t>Market:</a:t>
            </a:r>
            <a:r>
              <a:rPr lang="en-US" sz="1200" dirty="0"/>
              <a:t> The highest level of categorization of the health insurance market. For example, Medicare and Medicare managed care are collectively referred to as the “Medicare market.” Medicaid/CHIP FFS and Medicaid/CHIP MCO managed care are collectively referred to as the “Medicaid market.” Individual, self‑insured, small and large group markets and student health insurance are collectively referred to as the “Commercial market.”</a:t>
            </a:r>
          </a:p>
          <a:p>
            <a:pPr>
              <a:spcAft>
                <a:spcPts val="400"/>
              </a:spcAft>
            </a:pPr>
            <a:r>
              <a:rPr lang="en-US" sz="1200" b="1" dirty="0"/>
              <a:t>Net Cost of Private Health Insurance (NCPHI)</a:t>
            </a:r>
            <a:r>
              <a:rPr lang="en-US" sz="1200" dirty="0"/>
              <a:t>: Difference between premiums revenues and net paid expenditures. Estimates insurers’ administrative &amp; operating expenses and gain/loss. Applies to insurers only.</a:t>
            </a:r>
          </a:p>
          <a:p>
            <a:pPr>
              <a:spcAft>
                <a:spcPts val="400"/>
              </a:spcAft>
            </a:pPr>
            <a:r>
              <a:rPr lang="en-US" sz="1200" b="1" dirty="0"/>
              <a:t>Payer:</a:t>
            </a:r>
            <a:r>
              <a:rPr lang="en-US" sz="1200" dirty="0"/>
              <a:t> A term used to refer collectively to all entities submitting data to DHCC. </a:t>
            </a:r>
          </a:p>
          <a:p>
            <a:pPr>
              <a:spcAft>
                <a:spcPts val="400"/>
              </a:spcAft>
            </a:pPr>
            <a:r>
              <a:rPr lang="en-US" sz="1200" b="1" dirty="0"/>
              <a:t>Total Health Care Expenditures (THCE)</a:t>
            </a:r>
            <a:r>
              <a:rPr lang="en-US" sz="1200" dirty="0"/>
              <a:t>: The total medical expense (TME) incurred by Delaware residents for all health care benefits/services by all payers reporting to the DHCC plus insurers’ NCPHI. </a:t>
            </a:r>
          </a:p>
          <a:p>
            <a:pPr>
              <a:spcAft>
                <a:spcPts val="400"/>
              </a:spcAft>
            </a:pPr>
            <a:r>
              <a:rPr lang="en-US" sz="1200" b="1" dirty="0"/>
              <a:t>Total Health Care Expenditures Per Capita</a:t>
            </a:r>
            <a:r>
              <a:rPr lang="en-US" sz="1200" dirty="0"/>
              <a:t>: THCE (as defined above) divided by Delaware’s total state population.</a:t>
            </a:r>
          </a:p>
          <a:p>
            <a:r>
              <a:rPr lang="en-US" sz="1200" b="1" dirty="0"/>
              <a:t>Total Medical Expense (TME)</a:t>
            </a:r>
            <a:r>
              <a:rPr lang="en-US" sz="1200" dirty="0"/>
              <a:t>: The total claims and non-claims medical expense incurred by Delaware residents for all health care benefits/services as reported by payers submitting data to the DHCC. </a:t>
            </a:r>
          </a:p>
        </p:txBody>
      </p:sp>
      <p:sp>
        <p:nvSpPr>
          <p:cNvPr id="7"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81194" y="6451442"/>
            <a:ext cx="4870585" cy="365125"/>
          </a:xfrm>
        </p:spPr>
        <p:txBody>
          <a:bodyPr/>
          <a:lstStyle/>
          <a:p>
            <a:pPr>
              <a:defRPr/>
            </a:pPr>
            <a:r>
              <a:rPr lang="en-US" dirty="0"/>
              <a:t>Overview of benchmark Trend Report: CY 2020 Results</a:t>
            </a:r>
          </a:p>
        </p:txBody>
      </p:sp>
      <p:sp>
        <p:nvSpPr>
          <p:cNvPr id="5" name="Slide Number Placeholder 4">
            <a:extLst>
              <a:ext uri="{FF2B5EF4-FFF2-40B4-BE49-F238E27FC236}">
                <a16:creationId xmlns:a16="http://schemas.microsoft.com/office/drawing/2014/main" id="{876E2D4F-7E03-48B6-B3E1-96F031657120}"/>
              </a:ext>
            </a:extLst>
          </p:cNvPr>
          <p:cNvSpPr>
            <a:spLocks noGrp="1"/>
          </p:cNvSpPr>
          <p:nvPr>
            <p:ph type="sldNum" sz="quarter" idx="12"/>
          </p:nvPr>
        </p:nvSpPr>
        <p:spPr/>
        <p:txBody>
          <a:bodyPr/>
          <a:lstStyle/>
          <a:p>
            <a:fld id="{C9C541C6-75BC-4360-B680-4A647707B817}" type="slidenum">
              <a:rPr lang="en-US" altLang="en-US" dirty="0" smtClean="0"/>
              <a:pPr/>
              <a:t>13</a:t>
            </a:fld>
            <a:endParaRPr lang="en-US" altLang="en-US" dirty="0"/>
          </a:p>
        </p:txBody>
      </p:sp>
    </p:spTree>
    <p:extLst>
      <p:ext uri="{BB962C8B-B14F-4D97-AF65-F5344CB8AC3E}">
        <p14:creationId xmlns:p14="http://schemas.microsoft.com/office/powerpoint/2010/main" val="158178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490CC-D843-407E-8DD1-E8C1D788D368}"/>
              </a:ext>
            </a:extLst>
          </p:cNvPr>
          <p:cNvSpPr>
            <a:spLocks noGrp="1"/>
          </p:cNvSpPr>
          <p:nvPr>
            <p:ph type="title"/>
          </p:nvPr>
        </p:nvSpPr>
        <p:spPr/>
        <p:txBody>
          <a:bodyPr/>
          <a:lstStyle/>
          <a:p>
            <a:r>
              <a:rPr lang="en-US" dirty="0"/>
              <a:t>Collection of Benchmark Spending data</a:t>
            </a:r>
          </a:p>
        </p:txBody>
      </p:sp>
      <p:sp>
        <p:nvSpPr>
          <p:cNvPr id="3" name="Content Placeholder 2">
            <a:extLst>
              <a:ext uri="{FF2B5EF4-FFF2-40B4-BE49-F238E27FC236}">
                <a16:creationId xmlns:a16="http://schemas.microsoft.com/office/drawing/2014/main" id="{214036A4-A259-47DB-88CA-C237D6B3E290}"/>
              </a:ext>
            </a:extLst>
          </p:cNvPr>
          <p:cNvSpPr>
            <a:spLocks noGrp="1"/>
          </p:cNvSpPr>
          <p:nvPr>
            <p:ph idx="1"/>
          </p:nvPr>
        </p:nvSpPr>
        <p:spPr>
          <a:xfrm>
            <a:off x="581193" y="-585627"/>
            <a:ext cx="7989753" cy="6831569"/>
          </a:xfrm>
        </p:spPr>
        <p:txBody>
          <a:bodyPr>
            <a:normAutofit/>
          </a:bodyPr>
          <a:lstStyle/>
          <a:p>
            <a:pPr marL="305435" indent="-305435"/>
            <a:r>
              <a:rPr lang="en-US" sz="1400" dirty="0"/>
              <a:t>The spending benchmark is a target value for the change from the prior calendar year (CY) in State level per capita total health care expenditures.</a:t>
            </a:r>
          </a:p>
          <a:p>
            <a:pPr marL="305435" indent="-305435"/>
            <a:r>
              <a:rPr lang="en-US" sz="1400" dirty="0"/>
              <a:t>DHCC collected final CY 2019 data and/or initial CY 2020 data from all payers:  Aetna,  ACDE, Cigna, Highmark, United, CMS, DMMA, and VHA. CY 2019 data from VHA was not refreshed. Data sources:</a:t>
            </a:r>
          </a:p>
        </p:txBody>
      </p:sp>
      <p:sp>
        <p:nvSpPr>
          <p:cNvPr id="8"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81194" y="6324442"/>
            <a:ext cx="4870585" cy="365125"/>
          </a:xfrm>
        </p:spPr>
        <p:txBody>
          <a:bodyPr/>
          <a:lstStyle/>
          <a:p>
            <a:pPr>
              <a:defRPr/>
            </a:pPr>
            <a:r>
              <a:rPr lang="en-US" dirty="0"/>
              <a:t>Overview of benchmark Trend Report: CY 2020 Results</a:t>
            </a:r>
          </a:p>
        </p:txBody>
      </p:sp>
      <p:sp>
        <p:nvSpPr>
          <p:cNvPr id="5" name="Slide Number Placeholder 4">
            <a:extLst>
              <a:ext uri="{FF2B5EF4-FFF2-40B4-BE49-F238E27FC236}">
                <a16:creationId xmlns:a16="http://schemas.microsoft.com/office/drawing/2014/main" id="{A108A4FB-DB21-44A0-88F7-A53F01632459}"/>
              </a:ext>
            </a:extLst>
          </p:cNvPr>
          <p:cNvSpPr>
            <a:spLocks noGrp="1"/>
          </p:cNvSpPr>
          <p:nvPr>
            <p:ph type="sldNum" sz="quarter" idx="12"/>
          </p:nvPr>
        </p:nvSpPr>
        <p:spPr/>
        <p:txBody>
          <a:bodyPr/>
          <a:lstStyle/>
          <a:p>
            <a:fld id="{C9C541C6-75BC-4360-B680-4A647707B817}" type="slidenum">
              <a:rPr lang="en-US" altLang="en-US" smtClean="0"/>
              <a:pPr/>
              <a:t>2</a:t>
            </a:fld>
            <a:endParaRPr lang="en-US" altLang="en-US" dirty="0"/>
          </a:p>
        </p:txBody>
      </p:sp>
      <p:graphicFrame>
        <p:nvGraphicFramePr>
          <p:cNvPr id="7" name="Table 6">
            <a:extLst>
              <a:ext uri="{FF2B5EF4-FFF2-40B4-BE49-F238E27FC236}">
                <a16:creationId xmlns:a16="http://schemas.microsoft.com/office/drawing/2014/main" id="{CD158B60-752D-49EB-A1C7-930D00BF9330}"/>
              </a:ext>
            </a:extLst>
          </p:cNvPr>
          <p:cNvGraphicFramePr>
            <a:graphicFrameLocks noGrp="1"/>
          </p:cNvGraphicFramePr>
          <p:nvPr/>
        </p:nvGraphicFramePr>
        <p:xfrm>
          <a:off x="669701" y="3568698"/>
          <a:ext cx="7901245" cy="2608870"/>
        </p:xfrm>
        <a:graphic>
          <a:graphicData uri="http://schemas.openxmlformats.org/drawingml/2006/table">
            <a:tbl>
              <a:tblPr firstRow="1" bandRow="1">
                <a:tableStyleId>{5C22544A-7EE6-4342-B048-85BDC9FD1C3A}</a:tableStyleId>
              </a:tblPr>
              <a:tblGrid>
                <a:gridCol w="1800682">
                  <a:extLst>
                    <a:ext uri="{9D8B030D-6E8A-4147-A177-3AD203B41FA5}">
                      <a16:colId xmlns:a16="http://schemas.microsoft.com/office/drawing/2014/main" val="29643443"/>
                    </a:ext>
                  </a:extLst>
                </a:gridCol>
                <a:gridCol w="1275805">
                  <a:extLst>
                    <a:ext uri="{9D8B030D-6E8A-4147-A177-3AD203B41FA5}">
                      <a16:colId xmlns:a16="http://schemas.microsoft.com/office/drawing/2014/main" val="3144876791"/>
                    </a:ext>
                  </a:extLst>
                </a:gridCol>
                <a:gridCol w="4824758">
                  <a:extLst>
                    <a:ext uri="{9D8B030D-6E8A-4147-A177-3AD203B41FA5}">
                      <a16:colId xmlns:a16="http://schemas.microsoft.com/office/drawing/2014/main" val="3282337730"/>
                    </a:ext>
                  </a:extLst>
                </a:gridCol>
              </a:tblGrid>
              <a:tr h="439478">
                <a:tc>
                  <a:txBody>
                    <a:bodyPr/>
                    <a:lstStyle/>
                    <a:p>
                      <a:r>
                        <a:rPr lang="en-US" sz="1050" dirty="0"/>
                        <a:t>Market/Spending</a:t>
                      </a:r>
                      <a:r>
                        <a:rPr lang="en-US" sz="1050" baseline="0" dirty="0"/>
                        <a:t> Component</a:t>
                      </a:r>
                      <a:endParaRPr lang="en-US" sz="1050" dirty="0"/>
                    </a:p>
                  </a:txBody>
                  <a:tcPr/>
                </a:tc>
                <a:tc>
                  <a:txBody>
                    <a:bodyPr/>
                    <a:lstStyle/>
                    <a:p>
                      <a:r>
                        <a:rPr lang="en-US" sz="1050" dirty="0"/>
                        <a:t>Data Source</a:t>
                      </a:r>
                    </a:p>
                  </a:txBody>
                  <a:tcPr/>
                </a:tc>
                <a:tc>
                  <a:txBody>
                    <a:bodyPr/>
                    <a:lstStyle/>
                    <a:p>
                      <a:r>
                        <a:rPr lang="en-US" sz="1050" dirty="0"/>
                        <a:t>Data</a:t>
                      </a:r>
                    </a:p>
                  </a:txBody>
                  <a:tcPr/>
                </a:tc>
                <a:extLst>
                  <a:ext uri="{0D108BD9-81ED-4DB2-BD59-A6C34878D82A}">
                    <a16:rowId xmlns:a16="http://schemas.microsoft.com/office/drawing/2014/main" val="1534853605"/>
                  </a:ext>
                </a:extLst>
              </a:tr>
              <a:tr h="439478">
                <a:tc>
                  <a:txBody>
                    <a:bodyPr/>
                    <a:lstStyle/>
                    <a:p>
                      <a:r>
                        <a:rPr lang="en-US" sz="1050" dirty="0"/>
                        <a:t>Commercial</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dirty="0"/>
                        <a:t>Insurers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dirty="0"/>
                        <a:t>Summary</a:t>
                      </a:r>
                      <a:r>
                        <a:rPr lang="en-US" sz="1050" baseline="0" dirty="0"/>
                        <a:t> medical expenditures, including pharmacy rebate data on fully-insured, self-insured, small and large group product lines</a:t>
                      </a:r>
                      <a:endParaRPr lang="en-US" sz="1050" dirty="0"/>
                    </a:p>
                  </a:txBody>
                  <a:tcPr/>
                </a:tc>
                <a:extLst>
                  <a:ext uri="{0D108BD9-81ED-4DB2-BD59-A6C34878D82A}">
                    <a16:rowId xmlns:a16="http://schemas.microsoft.com/office/drawing/2014/main" val="3390383017"/>
                  </a:ext>
                </a:extLst>
              </a:tr>
              <a:tr h="439478">
                <a:tc>
                  <a:txBody>
                    <a:bodyPr/>
                    <a:lstStyle/>
                    <a:p>
                      <a:r>
                        <a:rPr lang="en-US" sz="1050" dirty="0"/>
                        <a:t>Medicaid</a:t>
                      </a:r>
                    </a:p>
                  </a:txBody>
                  <a:tcPr/>
                </a:tc>
                <a:tc>
                  <a:txBody>
                    <a:bodyPr/>
                    <a:lstStyle/>
                    <a:p>
                      <a:r>
                        <a:rPr lang="en-US" sz="1050" dirty="0"/>
                        <a:t>DMMA and Insurers</a:t>
                      </a:r>
                    </a:p>
                  </a:txBody>
                  <a:tcPr/>
                </a:tc>
                <a:tc>
                  <a:txBody>
                    <a:bodyPr/>
                    <a:lstStyle/>
                    <a:p>
                      <a:r>
                        <a:rPr lang="en-US" sz="1050" dirty="0"/>
                        <a:t>Summary FFS and managed care, including pharmacy rebate data</a:t>
                      </a:r>
                    </a:p>
                  </a:txBody>
                  <a:tcPr/>
                </a:tc>
                <a:extLst>
                  <a:ext uri="{0D108BD9-81ED-4DB2-BD59-A6C34878D82A}">
                    <a16:rowId xmlns:a16="http://schemas.microsoft.com/office/drawing/2014/main" val="3756262782"/>
                  </a:ext>
                </a:extLst>
              </a:tr>
              <a:tr h="394159">
                <a:tc>
                  <a:txBody>
                    <a:bodyPr/>
                    <a:lstStyle/>
                    <a:p>
                      <a:r>
                        <a:rPr lang="en-US" sz="1050" dirty="0"/>
                        <a:t>Medicare</a:t>
                      </a:r>
                    </a:p>
                  </a:txBody>
                  <a:tcPr/>
                </a:tc>
                <a:tc>
                  <a:txBody>
                    <a:bodyPr/>
                    <a:lstStyle/>
                    <a:p>
                      <a:r>
                        <a:rPr lang="en-US" sz="1050" dirty="0"/>
                        <a:t>CMS and Insurers</a:t>
                      </a:r>
                    </a:p>
                  </a:txBody>
                  <a:tcPr/>
                </a:tc>
                <a:tc>
                  <a:txBody>
                    <a:bodyPr/>
                    <a:lstStyle/>
                    <a:p>
                      <a:r>
                        <a:rPr lang="en-US" sz="1050" dirty="0"/>
                        <a:t>Summary FFS and managed care, including drug spending and limited pharmacy</a:t>
                      </a:r>
                      <a:r>
                        <a:rPr lang="en-US" sz="1050" baseline="0" dirty="0"/>
                        <a:t> rebate data (from Insurers only)</a:t>
                      </a:r>
                      <a:endParaRPr lang="en-US" sz="1050" dirty="0"/>
                    </a:p>
                  </a:txBody>
                  <a:tcPr/>
                </a:tc>
                <a:extLst>
                  <a:ext uri="{0D108BD9-81ED-4DB2-BD59-A6C34878D82A}">
                    <a16:rowId xmlns:a16="http://schemas.microsoft.com/office/drawing/2014/main" val="3595470133"/>
                  </a:ext>
                </a:extLst>
              </a:tr>
              <a:tr h="439478">
                <a:tc>
                  <a:txBody>
                    <a:bodyPr/>
                    <a:lstStyle/>
                    <a:p>
                      <a:r>
                        <a:rPr lang="en-US" sz="1050" dirty="0"/>
                        <a:t>Veterans Health Administration</a:t>
                      </a:r>
                    </a:p>
                  </a:txBody>
                  <a:tcPr/>
                </a:tc>
                <a:tc>
                  <a:txBody>
                    <a:bodyPr/>
                    <a:lstStyle/>
                    <a:p>
                      <a:r>
                        <a:rPr lang="en-US" sz="1050" dirty="0"/>
                        <a:t>VHA</a:t>
                      </a:r>
                      <a:r>
                        <a:rPr lang="en-US" sz="1050" baseline="0" dirty="0"/>
                        <a:t> website</a:t>
                      </a:r>
                      <a:endParaRPr lang="en-US" sz="1050" dirty="0"/>
                    </a:p>
                  </a:txBody>
                  <a:tcPr/>
                </a:tc>
                <a:tc>
                  <a:txBody>
                    <a:bodyPr/>
                    <a:lstStyle/>
                    <a:p>
                      <a:r>
                        <a:rPr lang="en-US" sz="1050" dirty="0"/>
                        <a:t>Aggregate data from the US Department of Veterans Affairs</a:t>
                      </a:r>
                    </a:p>
                  </a:txBody>
                  <a:tcPr/>
                </a:tc>
                <a:extLst>
                  <a:ext uri="{0D108BD9-81ED-4DB2-BD59-A6C34878D82A}">
                    <a16:rowId xmlns:a16="http://schemas.microsoft.com/office/drawing/2014/main" val="1794909821"/>
                  </a:ext>
                </a:extLst>
              </a:tr>
              <a:tr h="439478">
                <a:tc>
                  <a:txBody>
                    <a:bodyPr/>
                    <a:lstStyle/>
                    <a:p>
                      <a:r>
                        <a:rPr lang="en-US" sz="1050" dirty="0"/>
                        <a:t>Net Cost of Private Health Insurance</a:t>
                      </a:r>
                    </a:p>
                  </a:txBody>
                  <a:tcPr/>
                </a:tc>
                <a:tc>
                  <a:txBody>
                    <a:bodyPr/>
                    <a:lstStyle/>
                    <a:p>
                      <a:r>
                        <a:rPr lang="en-US" sz="1050" dirty="0"/>
                        <a:t>Insurer or public</a:t>
                      </a:r>
                      <a:r>
                        <a:rPr lang="en-US" sz="1050" baseline="0" dirty="0"/>
                        <a:t> </a:t>
                      </a:r>
                      <a:r>
                        <a:rPr lang="en-US" sz="1050" dirty="0"/>
                        <a:t>reports</a:t>
                      </a:r>
                    </a:p>
                  </a:txBody>
                  <a:tcPr/>
                </a:tc>
                <a:tc>
                  <a:txBody>
                    <a:bodyPr/>
                    <a:lstStyle/>
                    <a:p>
                      <a:r>
                        <a:rPr lang="en-US" sz="1050" dirty="0"/>
                        <a:t>Summary level data</a:t>
                      </a:r>
                      <a:r>
                        <a:rPr lang="en-US" sz="1050" baseline="0" dirty="0"/>
                        <a:t> on revenues and expenses</a:t>
                      </a:r>
                      <a:endParaRPr lang="en-US" sz="1050" dirty="0"/>
                    </a:p>
                  </a:txBody>
                  <a:tcPr/>
                </a:tc>
                <a:extLst>
                  <a:ext uri="{0D108BD9-81ED-4DB2-BD59-A6C34878D82A}">
                    <a16:rowId xmlns:a16="http://schemas.microsoft.com/office/drawing/2014/main" val="3060233096"/>
                  </a:ext>
                </a:extLst>
              </a:tr>
            </a:tbl>
          </a:graphicData>
        </a:graphic>
      </p:graphicFrame>
    </p:spTree>
    <p:extLst>
      <p:ext uri="{BB962C8B-B14F-4D97-AF65-F5344CB8AC3E}">
        <p14:creationId xmlns:p14="http://schemas.microsoft.com/office/powerpoint/2010/main" val="2801134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COVID-19: Delaware’s State and Federal Health Care Relief Payments</a:t>
            </a:r>
          </a:p>
        </p:txBody>
      </p:sp>
      <p:sp>
        <p:nvSpPr>
          <p:cNvPr id="4" name="Footer Placeholder 3"/>
          <p:cNvSpPr>
            <a:spLocks noGrp="1"/>
          </p:cNvSpPr>
          <p:nvPr>
            <p:ph type="ftr" sz="quarter" idx="11"/>
          </p:nvPr>
        </p:nvSpPr>
        <p:spPr>
          <a:xfrm>
            <a:off x="537252" y="6321267"/>
            <a:ext cx="4870585" cy="365125"/>
          </a:xfrm>
        </p:spPr>
        <p:txBody>
          <a:bodyPr/>
          <a:lstStyle/>
          <a:p>
            <a:pPr>
              <a:defRPr/>
            </a:pPr>
            <a:r>
              <a:rPr lang="en-US" dirty="0"/>
              <a:t>Overview of benchmark Trend Report: CY 2020 Results</a:t>
            </a:r>
          </a:p>
        </p:txBody>
      </p:sp>
      <p:sp>
        <p:nvSpPr>
          <p:cNvPr id="5" name="Slide Number Placeholder 4"/>
          <p:cNvSpPr>
            <a:spLocks noGrp="1"/>
          </p:cNvSpPr>
          <p:nvPr>
            <p:ph type="sldNum" sz="quarter" idx="12"/>
          </p:nvPr>
        </p:nvSpPr>
        <p:spPr/>
        <p:txBody>
          <a:bodyPr/>
          <a:lstStyle/>
          <a:p>
            <a:fld id="{C9C541C6-75BC-4360-B680-4A647707B817}" type="slidenum">
              <a:rPr lang="en-US" altLang="en-US" smtClean="0"/>
              <a:pPr/>
              <a:t>3</a:t>
            </a:fld>
            <a:endParaRPr lang="en-US" altLang="en-US" dirty="0"/>
          </a:p>
        </p:txBody>
      </p:sp>
      <p:pic>
        <p:nvPicPr>
          <p:cNvPr id="70" name="Picture 52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1076500" y="4389378"/>
            <a:ext cx="3496813" cy="793954"/>
          </a:xfrm>
          <a:prstGeom prst="rect">
            <a:avLst/>
          </a:prstGeom>
          <a:noFill/>
        </p:spPr>
      </p:pic>
      <p:grpSp>
        <p:nvGrpSpPr>
          <p:cNvPr id="3" name="Group 2"/>
          <p:cNvGrpSpPr/>
          <p:nvPr/>
        </p:nvGrpSpPr>
        <p:grpSpPr>
          <a:xfrm>
            <a:off x="3048058" y="1931577"/>
            <a:ext cx="3657599" cy="2197714"/>
            <a:chOff x="2837901" y="1006830"/>
            <a:chExt cx="4929333" cy="3025321"/>
          </a:xfrm>
        </p:grpSpPr>
        <p:sp>
          <p:nvSpPr>
            <p:cNvPr id="72" name="Freeform 526"/>
            <p:cNvSpPr/>
            <p:nvPr/>
          </p:nvSpPr>
          <p:spPr>
            <a:xfrm>
              <a:off x="4801727" y="1006830"/>
              <a:ext cx="158291" cy="294233"/>
            </a:xfrm>
            <a:custGeom>
              <a:avLst/>
              <a:gdLst/>
              <a:ahLst/>
              <a:cxnLst/>
              <a:rect l="0" t="0" r="0" b="0"/>
              <a:pathLst>
                <a:path w="158291" h="294233">
                  <a:moveTo>
                    <a:pt x="105282" y="232854"/>
                  </a:moveTo>
                  <a:cubicBezTo>
                    <a:pt x="112394" y="225895"/>
                    <a:pt x="116826" y="216205"/>
                    <a:pt x="116826" y="205473"/>
                  </a:cubicBezTo>
                  <a:cubicBezTo>
                    <a:pt x="116826" y="189141"/>
                    <a:pt x="106590" y="175235"/>
                    <a:pt x="92202" y="169723"/>
                  </a:cubicBezTo>
                  <a:cubicBezTo>
                    <a:pt x="92290" y="120980"/>
                    <a:pt x="94576" y="117983"/>
                    <a:pt x="110031" y="117018"/>
                  </a:cubicBezTo>
                  <a:cubicBezTo>
                    <a:pt x="125894" y="116027"/>
                    <a:pt x="105079" y="94209"/>
                    <a:pt x="105079" y="76365"/>
                  </a:cubicBezTo>
                  <a:cubicBezTo>
                    <a:pt x="105079" y="58509"/>
                    <a:pt x="95161" y="46609"/>
                    <a:pt x="95161" y="46609"/>
                  </a:cubicBezTo>
                  <a:cubicBezTo>
                    <a:pt x="120941" y="34696"/>
                    <a:pt x="95161" y="22809"/>
                    <a:pt x="95161" y="22809"/>
                  </a:cubicBezTo>
                  <a:cubicBezTo>
                    <a:pt x="79286" y="0"/>
                    <a:pt x="77304" y="22809"/>
                    <a:pt x="77304" y="22809"/>
                  </a:cubicBezTo>
                  <a:cubicBezTo>
                    <a:pt x="63423" y="30734"/>
                    <a:pt x="56489" y="35700"/>
                    <a:pt x="62433" y="43637"/>
                  </a:cubicBezTo>
                  <a:cubicBezTo>
                    <a:pt x="68376" y="51575"/>
                    <a:pt x="87223" y="44615"/>
                    <a:pt x="69380" y="56528"/>
                  </a:cubicBezTo>
                  <a:cubicBezTo>
                    <a:pt x="51523" y="68428"/>
                    <a:pt x="74320" y="63462"/>
                    <a:pt x="62433" y="78334"/>
                  </a:cubicBezTo>
                  <a:cubicBezTo>
                    <a:pt x="50533" y="93218"/>
                    <a:pt x="49542" y="111074"/>
                    <a:pt x="60452" y="123965"/>
                  </a:cubicBezTo>
                  <a:cubicBezTo>
                    <a:pt x="71285" y="136779"/>
                    <a:pt x="68427" y="168161"/>
                    <a:pt x="68376" y="168567"/>
                  </a:cubicBezTo>
                  <a:cubicBezTo>
                    <a:pt x="52158" y="173012"/>
                    <a:pt x="40208" y="187820"/>
                    <a:pt x="40208" y="205473"/>
                  </a:cubicBezTo>
                  <a:cubicBezTo>
                    <a:pt x="40208" y="216294"/>
                    <a:pt x="44716" y="226047"/>
                    <a:pt x="51930" y="233006"/>
                  </a:cubicBezTo>
                  <a:cubicBezTo>
                    <a:pt x="25933" y="242213"/>
                    <a:pt x="6057" y="264337"/>
                    <a:pt x="0" y="291680"/>
                  </a:cubicBezTo>
                  <a:cubicBezTo>
                    <a:pt x="23494" y="280872"/>
                    <a:pt x="87210" y="258711"/>
                    <a:pt x="158291" y="294233"/>
                  </a:cubicBezTo>
                  <a:cubicBezTo>
                    <a:pt x="152919" y="265531"/>
                    <a:pt x="132345" y="242213"/>
                    <a:pt x="105282" y="232854"/>
                  </a:cubicBezTo>
                </a:path>
              </a:pathLst>
            </a:custGeom>
            <a:solidFill>
              <a:srgbClr val="3B668A">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73" name="Freeform 527"/>
            <p:cNvSpPr/>
            <p:nvPr/>
          </p:nvSpPr>
          <p:spPr>
            <a:xfrm>
              <a:off x="4313638" y="1914859"/>
              <a:ext cx="1139837" cy="353579"/>
            </a:xfrm>
            <a:custGeom>
              <a:avLst/>
              <a:gdLst/>
              <a:ahLst/>
              <a:cxnLst/>
              <a:rect l="0" t="0" r="0" b="0"/>
              <a:pathLst>
                <a:path w="1139837" h="353579">
                  <a:moveTo>
                    <a:pt x="1109980" y="157695"/>
                  </a:moveTo>
                  <a:cubicBezTo>
                    <a:pt x="1089153" y="138353"/>
                    <a:pt x="891287" y="0"/>
                    <a:pt x="525323" y="17856"/>
                  </a:cubicBezTo>
                  <a:cubicBezTo>
                    <a:pt x="159347" y="35699"/>
                    <a:pt x="20994" y="154724"/>
                    <a:pt x="20994" y="154724"/>
                  </a:cubicBezTo>
                  <a:cubicBezTo>
                    <a:pt x="0" y="183717"/>
                    <a:pt x="17298" y="210006"/>
                    <a:pt x="30912" y="224141"/>
                  </a:cubicBezTo>
                  <a:lnTo>
                    <a:pt x="30912" y="353579"/>
                  </a:lnTo>
                  <a:cubicBezTo>
                    <a:pt x="30912" y="353567"/>
                    <a:pt x="165799" y="282155"/>
                    <a:pt x="443497" y="268273"/>
                  </a:cubicBezTo>
                  <a:cubicBezTo>
                    <a:pt x="721195" y="254392"/>
                    <a:pt x="923532" y="270267"/>
                    <a:pt x="1100062" y="353579"/>
                  </a:cubicBezTo>
                  <a:lnTo>
                    <a:pt x="1100062" y="230720"/>
                  </a:lnTo>
                  <a:cubicBezTo>
                    <a:pt x="1139837" y="177189"/>
                    <a:pt x="1109980" y="157695"/>
                    <a:pt x="1109980" y="157695"/>
                  </a:cubicBezTo>
                </a:path>
              </a:pathLst>
            </a:custGeom>
            <a:solidFill>
              <a:srgbClr val="3B668A">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74" name="Freeform 528"/>
            <p:cNvSpPr/>
            <p:nvPr/>
          </p:nvSpPr>
          <p:spPr>
            <a:xfrm>
              <a:off x="4761477" y="1294736"/>
              <a:ext cx="235939" cy="221740"/>
            </a:xfrm>
            <a:custGeom>
              <a:avLst/>
              <a:gdLst/>
              <a:ahLst/>
              <a:cxnLst/>
              <a:rect l="0" t="0" r="0" b="0"/>
              <a:pathLst>
                <a:path w="235939" h="221740">
                  <a:moveTo>
                    <a:pt x="209143" y="26034"/>
                  </a:moveTo>
                  <a:cubicBezTo>
                    <a:pt x="180137" y="5956"/>
                    <a:pt x="142938" y="0"/>
                    <a:pt x="114668" y="749"/>
                  </a:cubicBezTo>
                  <a:cubicBezTo>
                    <a:pt x="86398" y="1485"/>
                    <a:pt x="41034" y="5207"/>
                    <a:pt x="18720" y="37197"/>
                  </a:cubicBezTo>
                  <a:cubicBezTo>
                    <a:pt x="0" y="64032"/>
                    <a:pt x="19977" y="78256"/>
                    <a:pt x="26898" y="82155"/>
                  </a:cubicBezTo>
                  <a:lnTo>
                    <a:pt x="26898" y="220102"/>
                  </a:lnTo>
                  <a:cubicBezTo>
                    <a:pt x="73203" y="202462"/>
                    <a:pt x="137096" y="192632"/>
                    <a:pt x="209892" y="221740"/>
                  </a:cubicBezTo>
                  <a:lnTo>
                    <a:pt x="209892" y="79856"/>
                  </a:lnTo>
                  <a:cubicBezTo>
                    <a:pt x="224649" y="73227"/>
                    <a:pt x="235939" y="44576"/>
                    <a:pt x="209143" y="26034"/>
                  </a:cubicBezTo>
                </a:path>
              </a:pathLst>
            </a:custGeom>
            <a:solidFill>
              <a:srgbClr val="3B668A">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pic>
          <p:nvPicPr>
            <p:cNvPr id="75" name="Picture 52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a:xfrm>
              <a:off x="4365700" y="1473449"/>
              <a:ext cx="1035078" cy="567182"/>
            </a:xfrm>
            <a:prstGeom prst="rect">
              <a:avLst/>
            </a:prstGeom>
            <a:noFill/>
          </p:spPr>
        </p:pic>
        <p:sp>
          <p:nvSpPr>
            <p:cNvPr id="76" name="Freeform 530"/>
            <p:cNvSpPr/>
            <p:nvPr/>
          </p:nvSpPr>
          <p:spPr>
            <a:xfrm>
              <a:off x="4190081" y="2175201"/>
              <a:ext cx="1386776" cy="549248"/>
            </a:xfrm>
            <a:custGeom>
              <a:avLst/>
              <a:gdLst/>
              <a:ahLst/>
              <a:cxnLst/>
              <a:rect l="0" t="0" r="0" b="0"/>
              <a:pathLst>
                <a:path w="1386776" h="549248">
                  <a:moveTo>
                    <a:pt x="40411" y="297192"/>
                  </a:moveTo>
                  <a:lnTo>
                    <a:pt x="40411" y="549248"/>
                  </a:lnTo>
                  <a:cubicBezTo>
                    <a:pt x="73837" y="519848"/>
                    <a:pt x="166801" y="473620"/>
                    <a:pt x="428700" y="450760"/>
                  </a:cubicBezTo>
                  <a:cubicBezTo>
                    <a:pt x="788809" y="419340"/>
                    <a:pt x="1228318" y="454773"/>
                    <a:pt x="1340649" y="541844"/>
                  </a:cubicBezTo>
                  <a:lnTo>
                    <a:pt x="1340649" y="295999"/>
                  </a:lnTo>
                  <a:cubicBezTo>
                    <a:pt x="1359064" y="287502"/>
                    <a:pt x="1386776" y="269684"/>
                    <a:pt x="1364449" y="245961"/>
                  </a:cubicBezTo>
                  <a:cubicBezTo>
                    <a:pt x="1332712" y="212242"/>
                    <a:pt x="1332712" y="187452"/>
                    <a:pt x="1332712" y="187452"/>
                  </a:cubicBezTo>
                  <a:cubicBezTo>
                    <a:pt x="1176019" y="35699"/>
                    <a:pt x="858646" y="0"/>
                    <a:pt x="511504" y="29756"/>
                  </a:cubicBezTo>
                  <a:cubicBezTo>
                    <a:pt x="164388" y="59512"/>
                    <a:pt x="45376" y="176542"/>
                    <a:pt x="45376" y="176542"/>
                  </a:cubicBezTo>
                  <a:cubicBezTo>
                    <a:pt x="49339" y="192417"/>
                    <a:pt x="41401" y="208280"/>
                    <a:pt x="17602" y="243979"/>
                  </a:cubicBezTo>
                  <a:cubicBezTo>
                    <a:pt x="0" y="270383"/>
                    <a:pt x="25794" y="289192"/>
                    <a:pt x="40411" y="297192"/>
                  </a:cubicBezTo>
                </a:path>
              </a:pathLst>
            </a:custGeom>
            <a:solidFill>
              <a:srgbClr val="3B668A">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pic>
          <p:nvPicPr>
            <p:cNvPr id="77" name="Picture 53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a:xfrm>
              <a:off x="4177136" y="2617908"/>
              <a:ext cx="1409941" cy="298803"/>
            </a:xfrm>
            <a:prstGeom prst="rect">
              <a:avLst/>
            </a:prstGeom>
            <a:noFill/>
          </p:spPr>
        </p:pic>
        <p:sp>
          <p:nvSpPr>
            <p:cNvPr id="78" name="Freeform 532"/>
            <p:cNvSpPr/>
            <p:nvPr/>
          </p:nvSpPr>
          <p:spPr>
            <a:xfrm>
              <a:off x="3787828" y="2663960"/>
              <a:ext cx="1970595" cy="426935"/>
            </a:xfrm>
            <a:custGeom>
              <a:avLst/>
              <a:gdLst/>
              <a:ahLst/>
              <a:cxnLst/>
              <a:rect l="0" t="0" r="0" b="0"/>
              <a:pathLst>
                <a:path w="1970595" h="426935">
                  <a:moveTo>
                    <a:pt x="1970595" y="319265"/>
                  </a:moveTo>
                  <a:lnTo>
                    <a:pt x="0" y="426935"/>
                  </a:lnTo>
                  <a:lnTo>
                    <a:pt x="1090536" y="0"/>
                  </a:lnTo>
                  <a:close/>
                  <a:moveTo>
                    <a:pt x="1970595" y="319265"/>
                  </a:moveTo>
                </a:path>
              </a:pathLst>
            </a:custGeom>
            <a:solidFill>
              <a:srgbClr val="3B668A">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pic>
          <p:nvPicPr>
            <p:cNvPr id="79" name="Picture 533"/>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a:xfrm>
              <a:off x="5237608" y="1785375"/>
              <a:ext cx="49199" cy="75984"/>
            </a:xfrm>
            <a:prstGeom prst="rect">
              <a:avLst/>
            </a:prstGeom>
            <a:noFill/>
          </p:spPr>
        </p:pic>
        <p:pic>
          <p:nvPicPr>
            <p:cNvPr id="80" name="Picture 534"/>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a:xfrm>
              <a:off x="5190817" y="1758119"/>
              <a:ext cx="50546" cy="73964"/>
            </a:xfrm>
            <a:prstGeom prst="rect">
              <a:avLst/>
            </a:prstGeom>
            <a:noFill/>
          </p:spPr>
        </p:pic>
        <p:pic>
          <p:nvPicPr>
            <p:cNvPr id="81" name="Picture 535"/>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a:xfrm>
              <a:off x="5138021" y="1734047"/>
              <a:ext cx="54978" cy="78219"/>
            </a:xfrm>
            <a:prstGeom prst="rect">
              <a:avLst/>
            </a:prstGeom>
            <a:noFill/>
          </p:spPr>
        </p:pic>
        <p:pic>
          <p:nvPicPr>
            <p:cNvPr id="82" name="Picture 536"/>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a:xfrm>
              <a:off x="5076195" y="1713224"/>
              <a:ext cx="52920" cy="78956"/>
            </a:xfrm>
            <a:prstGeom prst="rect">
              <a:avLst/>
            </a:prstGeom>
            <a:noFill/>
          </p:spPr>
        </p:pic>
        <p:pic>
          <p:nvPicPr>
            <p:cNvPr id="83" name="Picture 537"/>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a:xfrm>
              <a:off x="5005532" y="1699096"/>
              <a:ext cx="55892" cy="78206"/>
            </a:xfrm>
            <a:prstGeom prst="rect">
              <a:avLst/>
            </a:prstGeom>
            <a:noFill/>
          </p:spPr>
        </p:pic>
        <p:pic>
          <p:nvPicPr>
            <p:cNvPr id="84" name="Picture 538"/>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a:xfrm>
              <a:off x="4930394" y="1691275"/>
              <a:ext cx="55155" cy="75615"/>
            </a:xfrm>
            <a:prstGeom prst="rect">
              <a:avLst/>
            </a:prstGeom>
            <a:noFill/>
          </p:spPr>
        </p:pic>
        <p:sp>
          <p:nvSpPr>
            <p:cNvPr id="85" name="Freeform 539"/>
            <p:cNvSpPr/>
            <p:nvPr/>
          </p:nvSpPr>
          <p:spPr>
            <a:xfrm>
              <a:off x="4868712" y="1703613"/>
              <a:ext cx="28638" cy="48348"/>
            </a:xfrm>
            <a:custGeom>
              <a:avLst/>
              <a:gdLst/>
              <a:ahLst/>
              <a:cxnLst/>
              <a:rect l="0" t="0" r="0" b="0"/>
              <a:pathLst>
                <a:path w="28638" h="48348">
                  <a:moveTo>
                    <a:pt x="28638" y="47599"/>
                  </a:moveTo>
                  <a:lnTo>
                    <a:pt x="27153" y="0"/>
                  </a:lnTo>
                  <a:lnTo>
                    <a:pt x="0" y="0"/>
                  </a:lnTo>
                  <a:lnTo>
                    <a:pt x="0" y="48348"/>
                  </a:lnTo>
                  <a:close/>
                  <a:moveTo>
                    <a:pt x="28638" y="47599"/>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pic>
          <p:nvPicPr>
            <p:cNvPr id="86" name="Picture 540"/>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a:xfrm>
              <a:off x="4772440" y="1694256"/>
              <a:ext cx="54297" cy="74117"/>
            </a:xfrm>
            <a:prstGeom prst="rect">
              <a:avLst/>
            </a:prstGeom>
            <a:noFill/>
          </p:spPr>
        </p:pic>
        <p:pic>
          <p:nvPicPr>
            <p:cNvPr id="87" name="Picture 541"/>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a:xfrm>
              <a:off x="4693850" y="1707273"/>
              <a:ext cx="48463" cy="73748"/>
            </a:xfrm>
            <a:prstGeom prst="rect">
              <a:avLst/>
            </a:prstGeom>
            <a:noFill/>
          </p:spPr>
        </p:pic>
        <p:pic>
          <p:nvPicPr>
            <p:cNvPr id="88" name="Picture 542"/>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a:xfrm>
              <a:off x="4621701" y="1723636"/>
              <a:ext cx="42138" cy="70777"/>
            </a:xfrm>
            <a:prstGeom prst="rect">
              <a:avLst/>
            </a:prstGeom>
            <a:noFill/>
          </p:spPr>
        </p:pic>
        <p:sp>
          <p:nvSpPr>
            <p:cNvPr id="89" name="Freeform 543"/>
            <p:cNvSpPr/>
            <p:nvPr/>
          </p:nvSpPr>
          <p:spPr>
            <a:xfrm>
              <a:off x="5380468" y="2127515"/>
              <a:ext cx="8762" cy="111683"/>
            </a:xfrm>
            <a:custGeom>
              <a:avLst/>
              <a:gdLst/>
              <a:ahLst/>
              <a:cxnLst/>
              <a:rect l="0" t="0" r="0" b="0"/>
              <a:pathLst>
                <a:path w="8762" h="111683">
                  <a:moveTo>
                    <a:pt x="8762" y="111683"/>
                  </a:moveTo>
                  <a:lnTo>
                    <a:pt x="7492" y="4940"/>
                  </a:lnTo>
                  <a:cubicBezTo>
                    <a:pt x="7467" y="2895"/>
                    <a:pt x="5765" y="0"/>
                    <a:pt x="3708" y="38"/>
                  </a:cubicBezTo>
                  <a:cubicBezTo>
                    <a:pt x="1650" y="51"/>
                    <a:pt x="0" y="749"/>
                    <a:pt x="25" y="2806"/>
                  </a:cubicBezTo>
                  <a:lnTo>
                    <a:pt x="1295" y="108623"/>
                  </a:lnTo>
                  <a:cubicBezTo>
                    <a:pt x="3784" y="109639"/>
                    <a:pt x="6286" y="110629"/>
                    <a:pt x="8762" y="111683"/>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0" name="Freeform 544"/>
            <p:cNvSpPr/>
            <p:nvPr/>
          </p:nvSpPr>
          <p:spPr>
            <a:xfrm>
              <a:off x="5341026" y="2105634"/>
              <a:ext cx="13322" cy="119786"/>
            </a:xfrm>
            <a:custGeom>
              <a:avLst/>
              <a:gdLst/>
              <a:ahLst/>
              <a:cxnLst/>
              <a:rect l="0" t="0" r="0" b="0"/>
              <a:pathLst>
                <a:path w="13322" h="119786">
                  <a:moveTo>
                    <a:pt x="13322" y="119786"/>
                  </a:moveTo>
                  <a:lnTo>
                    <a:pt x="11976" y="6909"/>
                  </a:lnTo>
                  <a:cubicBezTo>
                    <a:pt x="11938" y="3620"/>
                    <a:pt x="9233" y="0"/>
                    <a:pt x="5931" y="38"/>
                  </a:cubicBezTo>
                  <a:cubicBezTo>
                    <a:pt x="2642" y="76"/>
                    <a:pt x="0" y="1537"/>
                    <a:pt x="38" y="4826"/>
                  </a:cubicBezTo>
                  <a:lnTo>
                    <a:pt x="1372" y="115342"/>
                  </a:lnTo>
                  <a:cubicBezTo>
                    <a:pt x="5372" y="116777"/>
                    <a:pt x="9335" y="118288"/>
                    <a:pt x="13322" y="119786"/>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1" name="Freeform 545"/>
            <p:cNvSpPr/>
            <p:nvPr/>
          </p:nvSpPr>
          <p:spPr>
            <a:xfrm>
              <a:off x="5283239" y="2081978"/>
              <a:ext cx="19329" cy="125577"/>
            </a:xfrm>
            <a:custGeom>
              <a:avLst/>
              <a:gdLst/>
              <a:ahLst/>
              <a:cxnLst/>
              <a:rect l="0" t="0" r="0" b="0"/>
              <a:pathLst>
                <a:path w="19329" h="125577">
                  <a:moveTo>
                    <a:pt x="19329" y="125577"/>
                  </a:moveTo>
                  <a:lnTo>
                    <a:pt x="17945" y="10350"/>
                  </a:lnTo>
                  <a:cubicBezTo>
                    <a:pt x="17882" y="5423"/>
                    <a:pt x="13830" y="0"/>
                    <a:pt x="8890" y="51"/>
                  </a:cubicBezTo>
                  <a:cubicBezTo>
                    <a:pt x="3975" y="114"/>
                    <a:pt x="0" y="2426"/>
                    <a:pt x="51" y="7353"/>
                  </a:cubicBezTo>
                  <a:lnTo>
                    <a:pt x="1410" y="120142"/>
                  </a:lnTo>
                  <a:cubicBezTo>
                    <a:pt x="7392" y="121920"/>
                    <a:pt x="13361" y="123711"/>
                    <a:pt x="19329" y="125577"/>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2" name="Freeform 546"/>
            <p:cNvSpPr/>
            <p:nvPr/>
          </p:nvSpPr>
          <p:spPr>
            <a:xfrm>
              <a:off x="5216542" y="2060424"/>
              <a:ext cx="22326" cy="129235"/>
            </a:xfrm>
            <a:custGeom>
              <a:avLst/>
              <a:gdLst/>
              <a:ahLst/>
              <a:cxnLst/>
              <a:rect l="0" t="0" r="0" b="0"/>
              <a:pathLst>
                <a:path w="22326" h="129235">
                  <a:moveTo>
                    <a:pt x="22326" y="129235"/>
                  </a:moveTo>
                  <a:lnTo>
                    <a:pt x="20930" y="11862"/>
                  </a:lnTo>
                  <a:cubicBezTo>
                    <a:pt x="20853" y="6096"/>
                    <a:pt x="16116" y="0"/>
                    <a:pt x="10363" y="64"/>
                  </a:cubicBezTo>
                  <a:cubicBezTo>
                    <a:pt x="4610" y="140"/>
                    <a:pt x="0" y="3620"/>
                    <a:pt x="51" y="9373"/>
                  </a:cubicBezTo>
                  <a:lnTo>
                    <a:pt x="1448" y="124257"/>
                  </a:lnTo>
                  <a:cubicBezTo>
                    <a:pt x="8407" y="125845"/>
                    <a:pt x="15367" y="127508"/>
                    <a:pt x="22326" y="129235"/>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3" name="Freeform 547"/>
            <p:cNvSpPr/>
            <p:nvPr/>
          </p:nvSpPr>
          <p:spPr>
            <a:xfrm>
              <a:off x="5133007" y="2041518"/>
              <a:ext cx="30289" cy="131914"/>
            </a:xfrm>
            <a:custGeom>
              <a:avLst/>
              <a:gdLst/>
              <a:ahLst/>
              <a:cxnLst/>
              <a:rect l="0" t="0" r="0" b="0"/>
              <a:pathLst>
                <a:path w="30289" h="131914">
                  <a:moveTo>
                    <a:pt x="30289" y="131914"/>
                  </a:moveTo>
                  <a:lnTo>
                    <a:pt x="28905" y="16281"/>
                  </a:lnTo>
                  <a:cubicBezTo>
                    <a:pt x="28816" y="8356"/>
                    <a:pt x="22263" y="0"/>
                    <a:pt x="14326" y="101"/>
                  </a:cubicBezTo>
                  <a:cubicBezTo>
                    <a:pt x="6388" y="190"/>
                    <a:pt x="0" y="4470"/>
                    <a:pt x="89" y="12420"/>
                  </a:cubicBezTo>
                  <a:lnTo>
                    <a:pt x="1461" y="127089"/>
                  </a:lnTo>
                  <a:cubicBezTo>
                    <a:pt x="11074" y="128600"/>
                    <a:pt x="20676" y="130175"/>
                    <a:pt x="30289" y="131914"/>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4" name="Freeform 548"/>
            <p:cNvSpPr/>
            <p:nvPr/>
          </p:nvSpPr>
          <p:spPr>
            <a:xfrm>
              <a:off x="5043607" y="2028644"/>
              <a:ext cx="36194" cy="132524"/>
            </a:xfrm>
            <a:custGeom>
              <a:avLst/>
              <a:gdLst/>
              <a:ahLst/>
              <a:cxnLst/>
              <a:rect l="0" t="0" r="0" b="0"/>
              <a:pathLst>
                <a:path w="36194" h="132524">
                  <a:moveTo>
                    <a:pt x="35902" y="132524"/>
                  </a:moveTo>
                  <a:cubicBezTo>
                    <a:pt x="36092" y="131483"/>
                    <a:pt x="36194" y="130429"/>
                    <a:pt x="36181" y="129337"/>
                  </a:cubicBezTo>
                  <a:lnTo>
                    <a:pt x="34874" y="18758"/>
                  </a:lnTo>
                  <a:cubicBezTo>
                    <a:pt x="34747" y="9169"/>
                    <a:pt x="26873" y="0"/>
                    <a:pt x="17272" y="114"/>
                  </a:cubicBezTo>
                  <a:cubicBezTo>
                    <a:pt x="7683" y="241"/>
                    <a:pt x="0" y="5867"/>
                    <a:pt x="101" y="15456"/>
                  </a:cubicBezTo>
                  <a:lnTo>
                    <a:pt x="1460" y="129057"/>
                  </a:lnTo>
                  <a:cubicBezTo>
                    <a:pt x="12903" y="130061"/>
                    <a:pt x="24396" y="131216"/>
                    <a:pt x="35902" y="132524"/>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5" name="Freeform 549"/>
            <p:cNvSpPr/>
            <p:nvPr/>
          </p:nvSpPr>
          <p:spPr>
            <a:xfrm>
              <a:off x="4943364" y="2020892"/>
              <a:ext cx="39153" cy="132600"/>
            </a:xfrm>
            <a:custGeom>
              <a:avLst/>
              <a:gdLst/>
              <a:ahLst/>
              <a:cxnLst/>
              <a:rect l="0" t="0" r="0" b="0"/>
              <a:pathLst>
                <a:path w="39153" h="132600">
                  <a:moveTo>
                    <a:pt x="38988" y="132600"/>
                  </a:moveTo>
                  <a:cubicBezTo>
                    <a:pt x="39038" y="131991"/>
                    <a:pt x="39153" y="131419"/>
                    <a:pt x="39140" y="130810"/>
                  </a:cubicBezTo>
                  <a:lnTo>
                    <a:pt x="37807" y="19736"/>
                  </a:lnTo>
                  <a:cubicBezTo>
                    <a:pt x="37680" y="8775"/>
                    <a:pt x="29146" y="0"/>
                    <a:pt x="18745" y="127"/>
                  </a:cubicBezTo>
                  <a:cubicBezTo>
                    <a:pt x="8331" y="254"/>
                    <a:pt x="0" y="9233"/>
                    <a:pt x="127" y="20193"/>
                  </a:cubicBezTo>
                  <a:lnTo>
                    <a:pt x="1460" y="131267"/>
                  </a:lnTo>
                  <a:cubicBezTo>
                    <a:pt x="1460" y="131292"/>
                    <a:pt x="1460" y="131305"/>
                    <a:pt x="1460" y="131318"/>
                  </a:cubicBezTo>
                  <a:cubicBezTo>
                    <a:pt x="13881" y="131585"/>
                    <a:pt x="26403" y="132016"/>
                    <a:pt x="38988" y="132600"/>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6" name="Freeform 550"/>
            <p:cNvSpPr/>
            <p:nvPr/>
          </p:nvSpPr>
          <p:spPr>
            <a:xfrm>
              <a:off x="4644699" y="2036447"/>
              <a:ext cx="32803" cy="133578"/>
            </a:xfrm>
            <a:custGeom>
              <a:avLst/>
              <a:gdLst/>
              <a:ahLst/>
              <a:cxnLst/>
              <a:rect l="0" t="0" r="0" b="0"/>
              <a:pathLst>
                <a:path w="32803" h="133578">
                  <a:moveTo>
                    <a:pt x="15570" y="101"/>
                  </a:moveTo>
                  <a:cubicBezTo>
                    <a:pt x="6922" y="202"/>
                    <a:pt x="0" y="8051"/>
                    <a:pt x="115" y="17639"/>
                  </a:cubicBezTo>
                  <a:lnTo>
                    <a:pt x="140" y="19760"/>
                  </a:lnTo>
                  <a:cubicBezTo>
                    <a:pt x="559" y="19697"/>
                    <a:pt x="978" y="19620"/>
                    <a:pt x="1410" y="19608"/>
                  </a:cubicBezTo>
                  <a:cubicBezTo>
                    <a:pt x="7989" y="19531"/>
                    <a:pt x="13386" y="24789"/>
                    <a:pt x="13462" y="31368"/>
                  </a:cubicBezTo>
                  <a:lnTo>
                    <a:pt x="14694" y="133578"/>
                  </a:lnTo>
                  <a:cubicBezTo>
                    <a:pt x="20662" y="132752"/>
                    <a:pt x="26682" y="131927"/>
                    <a:pt x="32803" y="131114"/>
                  </a:cubicBezTo>
                  <a:lnTo>
                    <a:pt x="31445" y="17271"/>
                  </a:lnTo>
                  <a:cubicBezTo>
                    <a:pt x="31330" y="7682"/>
                    <a:pt x="24218" y="0"/>
                    <a:pt x="15570" y="101"/>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7" name="Freeform 551"/>
            <p:cNvSpPr/>
            <p:nvPr/>
          </p:nvSpPr>
          <p:spPr>
            <a:xfrm>
              <a:off x="4564054" y="2055357"/>
              <a:ext cx="23062" cy="127926"/>
            </a:xfrm>
            <a:custGeom>
              <a:avLst/>
              <a:gdLst/>
              <a:ahLst/>
              <a:cxnLst/>
              <a:rect l="0" t="0" r="0" b="0"/>
              <a:pathLst>
                <a:path w="23062" h="127926">
                  <a:moveTo>
                    <a:pt x="12433" y="24968"/>
                  </a:moveTo>
                  <a:lnTo>
                    <a:pt x="13664" y="127609"/>
                  </a:lnTo>
                  <a:cubicBezTo>
                    <a:pt x="13664" y="127723"/>
                    <a:pt x="13626" y="127825"/>
                    <a:pt x="13626" y="127926"/>
                  </a:cubicBezTo>
                  <a:cubicBezTo>
                    <a:pt x="16789" y="127355"/>
                    <a:pt x="19837" y="126758"/>
                    <a:pt x="23062" y="126186"/>
                  </a:cubicBezTo>
                  <a:lnTo>
                    <a:pt x="20929" y="10110"/>
                  </a:lnTo>
                  <a:cubicBezTo>
                    <a:pt x="20865" y="4077"/>
                    <a:pt x="16674" y="0"/>
                    <a:pt x="10643" y="76"/>
                  </a:cubicBezTo>
                  <a:cubicBezTo>
                    <a:pt x="5118" y="127"/>
                    <a:pt x="673" y="5334"/>
                    <a:pt x="0" y="10833"/>
                  </a:cubicBezTo>
                  <a:cubicBezTo>
                    <a:pt x="6960" y="11837"/>
                    <a:pt x="12345" y="17730"/>
                    <a:pt x="12433" y="24968"/>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8" name="Freeform 552"/>
            <p:cNvSpPr/>
            <p:nvPr/>
          </p:nvSpPr>
          <p:spPr>
            <a:xfrm>
              <a:off x="4743274" y="2024310"/>
              <a:ext cx="37007" cy="134429"/>
            </a:xfrm>
            <a:custGeom>
              <a:avLst/>
              <a:gdLst/>
              <a:ahLst/>
              <a:cxnLst/>
              <a:rect l="0" t="0" r="0" b="0"/>
              <a:pathLst>
                <a:path w="37007" h="134429">
                  <a:moveTo>
                    <a:pt x="17513" y="114"/>
                  </a:moveTo>
                  <a:cubicBezTo>
                    <a:pt x="8242" y="228"/>
                    <a:pt x="788" y="7784"/>
                    <a:pt x="0" y="17309"/>
                  </a:cubicBezTo>
                  <a:cubicBezTo>
                    <a:pt x="8242" y="19583"/>
                    <a:pt x="14377" y="26999"/>
                    <a:pt x="14478" y="35991"/>
                  </a:cubicBezTo>
                  <a:lnTo>
                    <a:pt x="15672" y="134429"/>
                  </a:lnTo>
                  <a:cubicBezTo>
                    <a:pt x="22758" y="133806"/>
                    <a:pt x="29781" y="133133"/>
                    <a:pt x="37007" y="132600"/>
                  </a:cubicBezTo>
                  <a:lnTo>
                    <a:pt x="35648" y="18744"/>
                  </a:lnTo>
                  <a:cubicBezTo>
                    <a:pt x="35521" y="8343"/>
                    <a:pt x="27406" y="0"/>
                    <a:pt x="17513" y="114"/>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9" name="Freeform 553"/>
            <p:cNvSpPr/>
            <p:nvPr/>
          </p:nvSpPr>
          <p:spPr>
            <a:xfrm>
              <a:off x="4846137" y="2019104"/>
              <a:ext cx="38200" cy="133692"/>
            </a:xfrm>
            <a:custGeom>
              <a:avLst/>
              <a:gdLst/>
              <a:ahLst/>
              <a:cxnLst/>
              <a:rect l="0" t="0" r="0" b="0"/>
              <a:pathLst>
                <a:path w="38200" h="133692">
                  <a:moveTo>
                    <a:pt x="18249" y="114"/>
                  </a:moveTo>
                  <a:cubicBezTo>
                    <a:pt x="8115" y="240"/>
                    <a:pt x="0" y="8546"/>
                    <a:pt x="114" y="18681"/>
                  </a:cubicBezTo>
                  <a:lnTo>
                    <a:pt x="114" y="18846"/>
                  </a:lnTo>
                  <a:cubicBezTo>
                    <a:pt x="6565" y="21475"/>
                    <a:pt x="11137" y="27774"/>
                    <a:pt x="11226" y="35165"/>
                  </a:cubicBezTo>
                  <a:lnTo>
                    <a:pt x="12407" y="133692"/>
                  </a:lnTo>
                  <a:cubicBezTo>
                    <a:pt x="20966" y="133413"/>
                    <a:pt x="29513" y="133133"/>
                    <a:pt x="38200" y="132994"/>
                  </a:cubicBezTo>
                  <a:lnTo>
                    <a:pt x="36816" y="18236"/>
                  </a:lnTo>
                  <a:cubicBezTo>
                    <a:pt x="36689" y="8114"/>
                    <a:pt x="28383" y="0"/>
                    <a:pt x="18249" y="114"/>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0" name="Freeform 554"/>
            <p:cNvSpPr/>
            <p:nvPr/>
          </p:nvSpPr>
          <p:spPr>
            <a:xfrm>
              <a:off x="4491598" y="2077272"/>
              <a:ext cx="21525" cy="120890"/>
            </a:xfrm>
            <a:custGeom>
              <a:avLst/>
              <a:gdLst/>
              <a:ahLst/>
              <a:cxnLst/>
              <a:rect l="0" t="0" r="0" b="0"/>
              <a:pathLst>
                <a:path w="21525" h="120890">
                  <a:moveTo>
                    <a:pt x="14998" y="26860"/>
                  </a:moveTo>
                  <a:lnTo>
                    <a:pt x="16128" y="120890"/>
                  </a:lnTo>
                  <a:cubicBezTo>
                    <a:pt x="17906" y="120547"/>
                    <a:pt x="19684" y="120204"/>
                    <a:pt x="21525" y="119887"/>
                  </a:cubicBezTo>
                  <a:lnTo>
                    <a:pt x="19506" y="9614"/>
                  </a:lnTo>
                  <a:cubicBezTo>
                    <a:pt x="19430" y="3886"/>
                    <a:pt x="15455" y="0"/>
                    <a:pt x="9728" y="76"/>
                  </a:cubicBezTo>
                  <a:cubicBezTo>
                    <a:pt x="5093" y="127"/>
                    <a:pt x="1270" y="3988"/>
                    <a:pt x="0" y="8496"/>
                  </a:cubicBezTo>
                  <a:cubicBezTo>
                    <a:pt x="8483" y="10351"/>
                    <a:pt x="14884" y="17805"/>
                    <a:pt x="14998" y="26860"/>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1" name="Freeform 555"/>
            <p:cNvSpPr/>
            <p:nvPr/>
          </p:nvSpPr>
          <p:spPr>
            <a:xfrm>
              <a:off x="4431357" y="2098882"/>
              <a:ext cx="20459" cy="114833"/>
            </a:xfrm>
            <a:custGeom>
              <a:avLst/>
              <a:gdLst/>
              <a:ahLst/>
              <a:cxnLst/>
              <a:rect l="0" t="0" r="0" b="0"/>
              <a:pathLst>
                <a:path w="20459" h="114833">
                  <a:moveTo>
                    <a:pt x="14249" y="25514"/>
                  </a:moveTo>
                  <a:lnTo>
                    <a:pt x="15328" y="114833"/>
                  </a:lnTo>
                  <a:cubicBezTo>
                    <a:pt x="17017" y="114515"/>
                    <a:pt x="18706" y="114198"/>
                    <a:pt x="20459" y="113880"/>
                  </a:cubicBezTo>
                  <a:lnTo>
                    <a:pt x="18528" y="9119"/>
                  </a:lnTo>
                  <a:cubicBezTo>
                    <a:pt x="18452" y="3683"/>
                    <a:pt x="14680" y="0"/>
                    <a:pt x="9246" y="76"/>
                  </a:cubicBezTo>
                  <a:cubicBezTo>
                    <a:pt x="4839" y="114"/>
                    <a:pt x="1207" y="3785"/>
                    <a:pt x="0" y="8065"/>
                  </a:cubicBezTo>
                  <a:cubicBezTo>
                    <a:pt x="8052" y="9830"/>
                    <a:pt x="14148" y="16917"/>
                    <a:pt x="14249" y="25514"/>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2" name="Freeform 556"/>
            <p:cNvSpPr/>
            <p:nvPr/>
          </p:nvSpPr>
          <p:spPr>
            <a:xfrm>
              <a:off x="4379295" y="2121735"/>
              <a:ext cx="19430" cy="109092"/>
            </a:xfrm>
            <a:custGeom>
              <a:avLst/>
              <a:gdLst/>
              <a:ahLst/>
              <a:cxnLst/>
              <a:rect l="0" t="0" r="0" b="0"/>
              <a:pathLst>
                <a:path w="19430" h="109092">
                  <a:moveTo>
                    <a:pt x="13538" y="24231"/>
                  </a:moveTo>
                  <a:lnTo>
                    <a:pt x="14553" y="109092"/>
                  </a:lnTo>
                  <a:cubicBezTo>
                    <a:pt x="16166" y="108787"/>
                    <a:pt x="17767" y="108482"/>
                    <a:pt x="19430" y="108190"/>
                  </a:cubicBezTo>
                  <a:lnTo>
                    <a:pt x="17601" y="8674"/>
                  </a:lnTo>
                  <a:cubicBezTo>
                    <a:pt x="17538" y="3492"/>
                    <a:pt x="13944" y="0"/>
                    <a:pt x="8776" y="51"/>
                  </a:cubicBezTo>
                  <a:cubicBezTo>
                    <a:pt x="4598" y="102"/>
                    <a:pt x="1143" y="3581"/>
                    <a:pt x="0" y="7645"/>
                  </a:cubicBezTo>
                  <a:cubicBezTo>
                    <a:pt x="7646" y="9322"/>
                    <a:pt x="13437" y="16065"/>
                    <a:pt x="13538" y="24231"/>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3" name="Freeform 557"/>
            <p:cNvSpPr/>
            <p:nvPr/>
          </p:nvSpPr>
          <p:spPr>
            <a:xfrm>
              <a:off x="4908881" y="1355738"/>
              <a:ext cx="18592" cy="137299"/>
            </a:xfrm>
            <a:custGeom>
              <a:avLst/>
              <a:gdLst/>
              <a:ahLst/>
              <a:cxnLst/>
              <a:rect l="0" t="0" r="0" b="0"/>
              <a:pathLst>
                <a:path w="18592" h="137299">
                  <a:moveTo>
                    <a:pt x="18592" y="137299"/>
                  </a:moveTo>
                  <a:lnTo>
                    <a:pt x="18592" y="9296"/>
                  </a:lnTo>
                  <a:cubicBezTo>
                    <a:pt x="18592" y="4165"/>
                    <a:pt x="14427" y="0"/>
                    <a:pt x="9296" y="0"/>
                  </a:cubicBezTo>
                  <a:cubicBezTo>
                    <a:pt x="4153" y="0"/>
                    <a:pt x="0" y="4165"/>
                    <a:pt x="0" y="9296"/>
                  </a:cubicBezTo>
                  <a:lnTo>
                    <a:pt x="0" y="133667"/>
                  </a:lnTo>
                  <a:cubicBezTo>
                    <a:pt x="6096" y="134556"/>
                    <a:pt x="12293" y="135750"/>
                    <a:pt x="18592" y="137299"/>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4" name="Freeform 558"/>
            <p:cNvSpPr/>
            <p:nvPr/>
          </p:nvSpPr>
          <p:spPr>
            <a:xfrm>
              <a:off x="4801025" y="1366146"/>
              <a:ext cx="8178" cy="136257"/>
            </a:xfrm>
            <a:custGeom>
              <a:avLst/>
              <a:gdLst/>
              <a:ahLst/>
              <a:cxnLst/>
              <a:rect l="0" t="0" r="0" b="0"/>
              <a:pathLst>
                <a:path w="8178" h="136257">
                  <a:moveTo>
                    <a:pt x="8178" y="133197"/>
                  </a:moveTo>
                  <a:lnTo>
                    <a:pt x="8178" y="4089"/>
                  </a:lnTo>
                  <a:cubicBezTo>
                    <a:pt x="8178" y="1829"/>
                    <a:pt x="6350" y="0"/>
                    <a:pt x="4089" y="0"/>
                  </a:cubicBezTo>
                  <a:cubicBezTo>
                    <a:pt x="1828" y="0"/>
                    <a:pt x="0" y="1829"/>
                    <a:pt x="0" y="4089"/>
                  </a:cubicBezTo>
                  <a:lnTo>
                    <a:pt x="0" y="136257"/>
                  </a:lnTo>
                  <a:cubicBezTo>
                    <a:pt x="2552" y="135254"/>
                    <a:pt x="5245" y="134225"/>
                    <a:pt x="8178" y="133197"/>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5" name="Freeform 559"/>
            <p:cNvSpPr/>
            <p:nvPr/>
          </p:nvSpPr>
          <p:spPr>
            <a:xfrm>
              <a:off x="4946820" y="1366144"/>
              <a:ext cx="8178" cy="135762"/>
            </a:xfrm>
            <a:custGeom>
              <a:avLst/>
              <a:gdLst/>
              <a:ahLst/>
              <a:cxnLst/>
              <a:rect l="0" t="0" r="0" b="0"/>
              <a:pathLst>
                <a:path w="8178" h="135762">
                  <a:moveTo>
                    <a:pt x="8178" y="135762"/>
                  </a:moveTo>
                  <a:lnTo>
                    <a:pt x="8178" y="4102"/>
                  </a:lnTo>
                  <a:cubicBezTo>
                    <a:pt x="8178" y="1841"/>
                    <a:pt x="6350" y="0"/>
                    <a:pt x="4089" y="0"/>
                  </a:cubicBezTo>
                  <a:cubicBezTo>
                    <a:pt x="1828" y="0"/>
                    <a:pt x="0" y="1841"/>
                    <a:pt x="0" y="4102"/>
                  </a:cubicBezTo>
                  <a:lnTo>
                    <a:pt x="0" y="132664"/>
                  </a:lnTo>
                  <a:cubicBezTo>
                    <a:pt x="2705" y="133616"/>
                    <a:pt x="5435" y="134658"/>
                    <a:pt x="8178" y="135762"/>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6" name="Freeform 560"/>
            <p:cNvSpPr/>
            <p:nvPr/>
          </p:nvSpPr>
          <p:spPr>
            <a:xfrm>
              <a:off x="4824827" y="1355733"/>
              <a:ext cx="18592" cy="136486"/>
            </a:xfrm>
            <a:custGeom>
              <a:avLst/>
              <a:gdLst/>
              <a:ahLst/>
              <a:cxnLst/>
              <a:rect l="0" t="0" r="0" b="0"/>
              <a:pathLst>
                <a:path w="18592" h="136486">
                  <a:moveTo>
                    <a:pt x="9296" y="0"/>
                  </a:moveTo>
                  <a:cubicBezTo>
                    <a:pt x="4166" y="0"/>
                    <a:pt x="0" y="4165"/>
                    <a:pt x="0" y="9296"/>
                  </a:cubicBezTo>
                  <a:lnTo>
                    <a:pt x="0" y="15570"/>
                  </a:lnTo>
                  <a:cubicBezTo>
                    <a:pt x="711" y="15341"/>
                    <a:pt x="1435" y="15125"/>
                    <a:pt x="2223" y="15125"/>
                  </a:cubicBezTo>
                  <a:cubicBezTo>
                    <a:pt x="6350" y="15125"/>
                    <a:pt x="9664" y="18453"/>
                    <a:pt x="9664" y="22567"/>
                  </a:cubicBezTo>
                  <a:lnTo>
                    <a:pt x="9664" y="136486"/>
                  </a:lnTo>
                  <a:cubicBezTo>
                    <a:pt x="12559" y="135851"/>
                    <a:pt x="15519" y="135242"/>
                    <a:pt x="18592" y="134708"/>
                  </a:cubicBezTo>
                  <a:lnTo>
                    <a:pt x="18592" y="9296"/>
                  </a:lnTo>
                  <a:cubicBezTo>
                    <a:pt x="18592" y="4165"/>
                    <a:pt x="14426" y="0"/>
                    <a:pt x="9296" y="0"/>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7" name="Freeform 561"/>
            <p:cNvSpPr/>
            <p:nvPr/>
          </p:nvSpPr>
          <p:spPr>
            <a:xfrm>
              <a:off x="4864249" y="1349784"/>
              <a:ext cx="23798" cy="137731"/>
            </a:xfrm>
            <a:custGeom>
              <a:avLst/>
              <a:gdLst/>
              <a:ahLst/>
              <a:cxnLst/>
              <a:rect l="0" t="0" r="0" b="0"/>
              <a:pathLst>
                <a:path w="23798" h="137731">
                  <a:moveTo>
                    <a:pt x="11899" y="0"/>
                  </a:moveTo>
                  <a:cubicBezTo>
                    <a:pt x="5321" y="0"/>
                    <a:pt x="0" y="5333"/>
                    <a:pt x="0" y="11899"/>
                  </a:cubicBezTo>
                  <a:lnTo>
                    <a:pt x="0" y="15125"/>
                  </a:lnTo>
                  <a:cubicBezTo>
                    <a:pt x="3835" y="15125"/>
                    <a:pt x="6947" y="18237"/>
                    <a:pt x="6947" y="22059"/>
                  </a:cubicBezTo>
                  <a:lnTo>
                    <a:pt x="6947" y="137731"/>
                  </a:lnTo>
                  <a:cubicBezTo>
                    <a:pt x="12419" y="137502"/>
                    <a:pt x="18007" y="137413"/>
                    <a:pt x="23798" y="137655"/>
                  </a:cubicBezTo>
                  <a:lnTo>
                    <a:pt x="23798" y="11899"/>
                  </a:lnTo>
                  <a:cubicBezTo>
                    <a:pt x="23798" y="5333"/>
                    <a:pt x="18477" y="0"/>
                    <a:pt x="11899" y="0"/>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8" name="Freeform 562"/>
            <p:cNvSpPr/>
            <p:nvPr/>
          </p:nvSpPr>
          <p:spPr>
            <a:xfrm>
              <a:off x="4840440" y="2301248"/>
              <a:ext cx="75374" cy="276732"/>
            </a:xfrm>
            <a:custGeom>
              <a:avLst/>
              <a:gdLst/>
              <a:ahLst/>
              <a:cxnLst/>
              <a:rect l="0" t="0" r="0" b="0"/>
              <a:pathLst>
                <a:path w="75374" h="276732">
                  <a:moveTo>
                    <a:pt x="0" y="276428"/>
                  </a:moveTo>
                  <a:cubicBezTo>
                    <a:pt x="24765" y="276162"/>
                    <a:pt x="49911" y="276263"/>
                    <a:pt x="75374" y="276732"/>
                  </a:cubicBezTo>
                  <a:lnTo>
                    <a:pt x="75374" y="318"/>
                  </a:lnTo>
                  <a:cubicBezTo>
                    <a:pt x="50761" y="0"/>
                    <a:pt x="25641" y="102"/>
                    <a:pt x="0" y="648"/>
                  </a:cubicBezTo>
                  <a:close/>
                  <a:moveTo>
                    <a:pt x="0" y="276428"/>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9" name="Freeform 563"/>
            <p:cNvSpPr/>
            <p:nvPr/>
          </p:nvSpPr>
          <p:spPr>
            <a:xfrm>
              <a:off x="4713501" y="2303514"/>
              <a:ext cx="75374" cy="278663"/>
            </a:xfrm>
            <a:custGeom>
              <a:avLst/>
              <a:gdLst/>
              <a:ahLst/>
              <a:cxnLst/>
              <a:rect l="0" t="0" r="0" b="0"/>
              <a:pathLst>
                <a:path w="75374" h="278663">
                  <a:moveTo>
                    <a:pt x="0" y="278663"/>
                  </a:moveTo>
                  <a:cubicBezTo>
                    <a:pt x="24587" y="277152"/>
                    <a:pt x="49733" y="275997"/>
                    <a:pt x="75374" y="275222"/>
                  </a:cubicBezTo>
                  <a:lnTo>
                    <a:pt x="75374" y="0"/>
                  </a:lnTo>
                  <a:cubicBezTo>
                    <a:pt x="50673" y="1067"/>
                    <a:pt x="25526" y="2553"/>
                    <a:pt x="0" y="4458"/>
                  </a:cubicBezTo>
                  <a:close/>
                  <a:moveTo>
                    <a:pt x="0" y="278663"/>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0" name="Freeform 564"/>
            <p:cNvSpPr/>
            <p:nvPr/>
          </p:nvSpPr>
          <p:spPr>
            <a:xfrm>
              <a:off x="4596367" y="2311904"/>
              <a:ext cx="71602" cy="280352"/>
            </a:xfrm>
            <a:custGeom>
              <a:avLst/>
              <a:gdLst/>
              <a:ahLst/>
              <a:cxnLst/>
              <a:rect l="0" t="0" r="0" b="0"/>
              <a:pathLst>
                <a:path w="71602" h="280352">
                  <a:moveTo>
                    <a:pt x="0" y="280352"/>
                  </a:moveTo>
                  <a:cubicBezTo>
                    <a:pt x="23164" y="277749"/>
                    <a:pt x="47053" y="275425"/>
                    <a:pt x="71602" y="273456"/>
                  </a:cubicBezTo>
                  <a:lnTo>
                    <a:pt x="71602" y="0"/>
                  </a:lnTo>
                  <a:cubicBezTo>
                    <a:pt x="46367" y="2489"/>
                    <a:pt x="22529" y="5398"/>
                    <a:pt x="0" y="8649"/>
                  </a:cubicBezTo>
                  <a:close/>
                  <a:moveTo>
                    <a:pt x="0" y="280352"/>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1" name="Freeform 565"/>
            <p:cNvSpPr/>
            <p:nvPr/>
          </p:nvSpPr>
          <p:spPr>
            <a:xfrm>
              <a:off x="4485192" y="2327460"/>
              <a:ext cx="67843" cy="280479"/>
            </a:xfrm>
            <a:custGeom>
              <a:avLst/>
              <a:gdLst/>
              <a:ahLst/>
              <a:cxnLst/>
              <a:rect l="0" t="0" r="0" b="0"/>
              <a:pathLst>
                <a:path w="67843" h="280479">
                  <a:moveTo>
                    <a:pt x="0" y="280479"/>
                  </a:moveTo>
                  <a:cubicBezTo>
                    <a:pt x="21653" y="276758"/>
                    <a:pt x="44310" y="273291"/>
                    <a:pt x="67843" y="270129"/>
                  </a:cubicBezTo>
                  <a:lnTo>
                    <a:pt x="67843" y="0"/>
                  </a:lnTo>
                  <a:cubicBezTo>
                    <a:pt x="43522" y="4318"/>
                    <a:pt x="20967" y="9030"/>
                    <a:pt x="0" y="14059"/>
                  </a:cubicBezTo>
                  <a:close/>
                  <a:moveTo>
                    <a:pt x="0" y="280479"/>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2" name="Freeform 566"/>
            <p:cNvSpPr/>
            <p:nvPr/>
          </p:nvSpPr>
          <p:spPr>
            <a:xfrm>
              <a:off x="4394780" y="2350920"/>
              <a:ext cx="54267" cy="275488"/>
            </a:xfrm>
            <a:custGeom>
              <a:avLst/>
              <a:gdLst/>
              <a:ahLst/>
              <a:cxnLst/>
              <a:rect l="0" t="0" r="0" b="0"/>
              <a:pathLst>
                <a:path w="54267" h="275488">
                  <a:moveTo>
                    <a:pt x="0" y="275488"/>
                  </a:moveTo>
                  <a:cubicBezTo>
                    <a:pt x="17132" y="271374"/>
                    <a:pt x="35255" y="267424"/>
                    <a:pt x="54267" y="263690"/>
                  </a:cubicBezTo>
                  <a:lnTo>
                    <a:pt x="54267" y="0"/>
                  </a:lnTo>
                  <a:cubicBezTo>
                    <a:pt x="34582" y="5525"/>
                    <a:pt x="16535" y="11316"/>
                    <a:pt x="0" y="17259"/>
                  </a:cubicBezTo>
                  <a:close/>
                  <a:moveTo>
                    <a:pt x="0" y="275488"/>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3" name="Freeform 567"/>
            <p:cNvSpPr/>
            <p:nvPr/>
          </p:nvSpPr>
          <p:spPr>
            <a:xfrm>
              <a:off x="4327546" y="2379471"/>
              <a:ext cx="37985" cy="265607"/>
            </a:xfrm>
            <a:custGeom>
              <a:avLst/>
              <a:gdLst/>
              <a:ahLst/>
              <a:cxnLst/>
              <a:rect l="0" t="0" r="0" b="0"/>
              <a:pathLst>
                <a:path w="37985" h="265607">
                  <a:moveTo>
                    <a:pt x="0" y="265607"/>
                  </a:moveTo>
                  <a:cubicBezTo>
                    <a:pt x="11912" y="261772"/>
                    <a:pt x="24587" y="258038"/>
                    <a:pt x="37985" y="254419"/>
                  </a:cubicBezTo>
                  <a:lnTo>
                    <a:pt x="37985" y="0"/>
                  </a:lnTo>
                  <a:cubicBezTo>
                    <a:pt x="24091" y="5753"/>
                    <a:pt x="11455" y="11582"/>
                    <a:pt x="0" y="17373"/>
                  </a:cubicBezTo>
                  <a:close/>
                  <a:moveTo>
                    <a:pt x="0" y="265607"/>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4" name="Freeform 568"/>
            <p:cNvSpPr/>
            <p:nvPr/>
          </p:nvSpPr>
          <p:spPr>
            <a:xfrm>
              <a:off x="4279604" y="2410608"/>
              <a:ext cx="22796" cy="252107"/>
            </a:xfrm>
            <a:custGeom>
              <a:avLst/>
              <a:gdLst/>
              <a:ahLst/>
              <a:cxnLst/>
              <a:rect l="0" t="0" r="0" b="0"/>
              <a:pathLst>
                <a:path w="22796" h="252107">
                  <a:moveTo>
                    <a:pt x="0" y="252107"/>
                  </a:moveTo>
                  <a:cubicBezTo>
                    <a:pt x="7137" y="249072"/>
                    <a:pt x="14719" y="246062"/>
                    <a:pt x="22796" y="243091"/>
                  </a:cubicBezTo>
                  <a:lnTo>
                    <a:pt x="22796" y="0"/>
                  </a:lnTo>
                  <a:cubicBezTo>
                    <a:pt x="14401" y="4953"/>
                    <a:pt x="6819" y="9830"/>
                    <a:pt x="0" y="14567"/>
                  </a:cubicBezTo>
                  <a:close/>
                  <a:moveTo>
                    <a:pt x="0" y="252107"/>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5" name="Freeform 569"/>
            <p:cNvSpPr/>
            <p:nvPr/>
          </p:nvSpPr>
          <p:spPr>
            <a:xfrm>
              <a:off x="4242515" y="2443188"/>
              <a:ext cx="13665" cy="238200"/>
            </a:xfrm>
            <a:custGeom>
              <a:avLst/>
              <a:gdLst/>
              <a:ahLst/>
              <a:cxnLst/>
              <a:rect l="0" t="0" r="0" b="0"/>
              <a:pathLst>
                <a:path w="13665" h="238200">
                  <a:moveTo>
                    <a:pt x="0" y="12712"/>
                  </a:moveTo>
                  <a:lnTo>
                    <a:pt x="0" y="238200"/>
                  </a:lnTo>
                  <a:cubicBezTo>
                    <a:pt x="4216" y="235622"/>
                    <a:pt x="8762" y="233057"/>
                    <a:pt x="13665" y="230491"/>
                  </a:cubicBezTo>
                  <a:lnTo>
                    <a:pt x="13665" y="0"/>
                  </a:lnTo>
                  <a:cubicBezTo>
                    <a:pt x="8407" y="4508"/>
                    <a:pt x="3886" y="8775"/>
                    <a:pt x="0" y="12712"/>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6" name="Freeform 570"/>
            <p:cNvSpPr/>
            <p:nvPr/>
          </p:nvSpPr>
          <p:spPr>
            <a:xfrm>
              <a:off x="4968502" y="2302836"/>
              <a:ext cx="75374" cy="280707"/>
            </a:xfrm>
            <a:custGeom>
              <a:avLst/>
              <a:gdLst/>
              <a:ahLst/>
              <a:cxnLst/>
              <a:rect l="0" t="0" r="0" b="0"/>
              <a:pathLst>
                <a:path w="75374" h="280707">
                  <a:moveTo>
                    <a:pt x="0" y="276669"/>
                  </a:moveTo>
                  <a:cubicBezTo>
                    <a:pt x="24892" y="277634"/>
                    <a:pt x="50038" y="278967"/>
                    <a:pt x="75374" y="280707"/>
                  </a:cubicBezTo>
                  <a:lnTo>
                    <a:pt x="75374" y="4343"/>
                  </a:lnTo>
                  <a:cubicBezTo>
                    <a:pt x="50914" y="2451"/>
                    <a:pt x="25780" y="1003"/>
                    <a:pt x="0" y="0"/>
                  </a:cubicBezTo>
                  <a:close/>
                  <a:moveTo>
                    <a:pt x="0" y="276669"/>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7" name="Freeform 571"/>
            <p:cNvSpPr/>
            <p:nvPr/>
          </p:nvSpPr>
          <p:spPr>
            <a:xfrm>
              <a:off x="5089399" y="2311361"/>
              <a:ext cx="71615" cy="282497"/>
            </a:xfrm>
            <a:custGeom>
              <a:avLst/>
              <a:gdLst/>
              <a:ahLst/>
              <a:cxnLst/>
              <a:rect l="0" t="0" r="0" b="0"/>
              <a:pathLst>
                <a:path w="71615" h="282497">
                  <a:moveTo>
                    <a:pt x="0" y="275678"/>
                  </a:moveTo>
                  <a:cubicBezTo>
                    <a:pt x="25247" y="277811"/>
                    <a:pt x="49085" y="280097"/>
                    <a:pt x="71615" y="282497"/>
                  </a:cubicBezTo>
                  <a:lnTo>
                    <a:pt x="71615" y="9055"/>
                  </a:lnTo>
                  <a:cubicBezTo>
                    <a:pt x="48552" y="5575"/>
                    <a:pt x="24638" y="2578"/>
                    <a:pt x="0" y="0"/>
                  </a:cubicBezTo>
                  <a:close/>
                  <a:moveTo>
                    <a:pt x="0" y="275678"/>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8" name="Freeform 572"/>
            <p:cNvSpPr/>
            <p:nvPr/>
          </p:nvSpPr>
          <p:spPr>
            <a:xfrm>
              <a:off x="5204348" y="2327653"/>
              <a:ext cx="67843" cy="280440"/>
            </a:xfrm>
            <a:custGeom>
              <a:avLst/>
              <a:gdLst/>
              <a:ahLst/>
              <a:cxnLst/>
              <a:rect l="0" t="0" r="0" b="0"/>
              <a:pathLst>
                <a:path w="67843" h="280440">
                  <a:moveTo>
                    <a:pt x="0" y="271157"/>
                  </a:moveTo>
                  <a:cubicBezTo>
                    <a:pt x="24295" y="274128"/>
                    <a:pt x="46888" y="277227"/>
                    <a:pt x="67843" y="280440"/>
                  </a:cubicBezTo>
                  <a:lnTo>
                    <a:pt x="67843" y="14338"/>
                  </a:lnTo>
                  <a:cubicBezTo>
                    <a:pt x="46240" y="9106"/>
                    <a:pt x="23583" y="4318"/>
                    <a:pt x="0" y="0"/>
                  </a:cubicBezTo>
                  <a:close/>
                  <a:moveTo>
                    <a:pt x="0" y="271157"/>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9" name="Freeform 573"/>
            <p:cNvSpPr/>
            <p:nvPr/>
          </p:nvSpPr>
          <p:spPr>
            <a:xfrm>
              <a:off x="5308332" y="2351463"/>
              <a:ext cx="54267" cy="272973"/>
            </a:xfrm>
            <a:custGeom>
              <a:avLst/>
              <a:gdLst/>
              <a:ahLst/>
              <a:cxnLst/>
              <a:rect l="0" t="0" r="0" b="0"/>
              <a:pathLst>
                <a:path w="54267" h="272973">
                  <a:moveTo>
                    <a:pt x="0" y="262534"/>
                  </a:moveTo>
                  <a:cubicBezTo>
                    <a:pt x="19684" y="265950"/>
                    <a:pt x="37719" y="269442"/>
                    <a:pt x="54267" y="272973"/>
                  </a:cubicBezTo>
                  <a:lnTo>
                    <a:pt x="54267" y="17145"/>
                  </a:lnTo>
                  <a:cubicBezTo>
                    <a:pt x="37109" y="11075"/>
                    <a:pt x="19037" y="5359"/>
                    <a:pt x="0" y="0"/>
                  </a:cubicBezTo>
                  <a:close/>
                  <a:moveTo>
                    <a:pt x="0" y="262534"/>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20" name="Freeform 574"/>
            <p:cNvSpPr/>
            <p:nvPr/>
          </p:nvSpPr>
          <p:spPr>
            <a:xfrm>
              <a:off x="5391843" y="2379551"/>
              <a:ext cx="37985" cy="261441"/>
            </a:xfrm>
            <a:custGeom>
              <a:avLst/>
              <a:gdLst/>
              <a:ahLst/>
              <a:cxnLst/>
              <a:rect l="0" t="0" r="0" b="0"/>
              <a:pathLst>
                <a:path w="37985" h="261441">
                  <a:moveTo>
                    <a:pt x="0" y="251485"/>
                  </a:moveTo>
                  <a:cubicBezTo>
                    <a:pt x="13868" y="254825"/>
                    <a:pt x="26517" y="258152"/>
                    <a:pt x="37985" y="261441"/>
                  </a:cubicBezTo>
                  <a:lnTo>
                    <a:pt x="37985" y="16790"/>
                  </a:lnTo>
                  <a:cubicBezTo>
                    <a:pt x="26022" y="10986"/>
                    <a:pt x="13360" y="5372"/>
                    <a:pt x="0" y="0"/>
                  </a:cubicBezTo>
                  <a:close/>
                  <a:moveTo>
                    <a:pt x="0" y="251485"/>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21" name="Freeform 575"/>
            <p:cNvSpPr/>
            <p:nvPr/>
          </p:nvSpPr>
          <p:spPr>
            <a:xfrm>
              <a:off x="5454975" y="2409488"/>
              <a:ext cx="22796" cy="247395"/>
            </a:xfrm>
            <a:custGeom>
              <a:avLst/>
              <a:gdLst/>
              <a:ahLst/>
              <a:cxnLst/>
              <a:rect l="0" t="0" r="0" b="0"/>
              <a:pathLst>
                <a:path w="22796" h="247395">
                  <a:moveTo>
                    <a:pt x="0" y="239280"/>
                  </a:moveTo>
                  <a:cubicBezTo>
                    <a:pt x="8356" y="242035"/>
                    <a:pt x="15938" y="244753"/>
                    <a:pt x="22796" y="247395"/>
                  </a:cubicBezTo>
                  <a:lnTo>
                    <a:pt x="22796" y="13716"/>
                  </a:lnTo>
                  <a:cubicBezTo>
                    <a:pt x="15595" y="9042"/>
                    <a:pt x="7988" y="4458"/>
                    <a:pt x="0" y="0"/>
                  </a:cubicBezTo>
                  <a:close/>
                  <a:moveTo>
                    <a:pt x="0" y="239280"/>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22" name="Freeform 576"/>
            <p:cNvSpPr/>
            <p:nvPr/>
          </p:nvSpPr>
          <p:spPr>
            <a:xfrm>
              <a:off x="5501185" y="2439882"/>
              <a:ext cx="13690" cy="233882"/>
            </a:xfrm>
            <a:custGeom>
              <a:avLst/>
              <a:gdLst/>
              <a:ahLst/>
              <a:cxnLst/>
              <a:rect l="0" t="0" r="0" b="0"/>
              <a:pathLst>
                <a:path w="13690" h="233882">
                  <a:moveTo>
                    <a:pt x="0" y="226936"/>
                  </a:moveTo>
                  <a:cubicBezTo>
                    <a:pt x="5181" y="229374"/>
                    <a:pt x="9728" y="231698"/>
                    <a:pt x="13690" y="233882"/>
                  </a:cubicBezTo>
                  <a:lnTo>
                    <a:pt x="13690" y="11468"/>
                  </a:lnTo>
                  <a:cubicBezTo>
                    <a:pt x="9372" y="7595"/>
                    <a:pt x="4813" y="3772"/>
                    <a:pt x="0" y="0"/>
                  </a:cubicBezTo>
                  <a:close/>
                  <a:moveTo>
                    <a:pt x="0" y="226936"/>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pic>
          <p:nvPicPr>
            <p:cNvPr id="123" name="Picture 577"/>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a:xfrm>
              <a:off x="3492500" y="2258440"/>
              <a:ext cx="3073400" cy="1229500"/>
            </a:xfrm>
            <a:prstGeom prst="rect">
              <a:avLst/>
            </a:prstGeom>
            <a:noFill/>
          </p:spPr>
        </p:pic>
        <p:sp>
          <p:nvSpPr>
            <p:cNvPr id="124" name="Rectangle 581"/>
            <p:cNvSpPr/>
            <p:nvPr/>
          </p:nvSpPr>
          <p:spPr>
            <a:xfrm>
              <a:off x="2837901" y="3491344"/>
              <a:ext cx="4929333" cy="540807"/>
            </a:xfrm>
            <a:prstGeom prst="rect">
              <a:avLst/>
            </a:prstGeom>
          </p:spPr>
          <p:txBody>
            <a:bodyPr wrap="square" lIns="0" tIns="0" rIns="0" bIns="0">
              <a:spAutoFit/>
            </a:bodyPr>
            <a:lstStyle/>
            <a:p>
              <a:pPr marL="0"/>
              <a:r>
                <a:rPr lang="en-US" sz="1200" b="1" i="0" spc="0" baseline="0" dirty="0"/>
                <a:t>As of April 2022, Del</a:t>
              </a:r>
              <a:r>
                <a:rPr lang="en-US" sz="1200" b="1" i="0" spc="-13" baseline="0" dirty="0"/>
                <a:t>a</a:t>
              </a:r>
              <a:r>
                <a:rPr lang="en-US" sz="1200" b="1" i="0" spc="-15" baseline="0" dirty="0"/>
                <a:t>w</a:t>
              </a:r>
              <a:r>
                <a:rPr lang="en-US" sz="1200" b="1" i="0" spc="0" baseline="0" dirty="0"/>
                <a:t>a</a:t>
              </a:r>
              <a:r>
                <a:rPr lang="en-US" sz="1200" b="1" i="0" spc="-16" baseline="0" dirty="0"/>
                <a:t>r</a:t>
              </a:r>
              <a:r>
                <a:rPr lang="en-US" sz="1200" b="1" i="0" spc="0" baseline="0" dirty="0"/>
                <a:t>e had </a:t>
              </a:r>
              <a:r>
                <a:rPr lang="en-US" sz="1200" b="1" i="0" spc="-16" baseline="0" dirty="0"/>
                <a:t>r</a:t>
              </a:r>
              <a:r>
                <a:rPr lang="en-US" sz="1200" b="1" i="0" spc="0" baseline="0" dirty="0"/>
                <a:t>ecei</a:t>
              </a:r>
              <a:r>
                <a:rPr lang="en-US" sz="1200" b="1" i="0" spc="-12" baseline="0" dirty="0"/>
                <a:t>v</a:t>
              </a:r>
              <a:r>
                <a:rPr lang="en-US" sz="1200" b="1" i="0" spc="0" baseline="0" dirty="0"/>
                <a:t>ed </a:t>
              </a:r>
            </a:p>
            <a:p>
              <a:pPr marL="461212">
                <a:lnSpc>
                  <a:spcPts val="1800"/>
                </a:lnSpc>
              </a:pPr>
              <a:r>
                <a:rPr lang="en-US" sz="1200" b="1" i="0" spc="0" baseline="0" dirty="0"/>
                <a:t>$483 million in </a:t>
              </a:r>
              <a:r>
                <a:rPr lang="en-US" sz="1200" b="1" i="0" spc="-20" baseline="0" dirty="0"/>
                <a:t>r</a:t>
              </a:r>
              <a:r>
                <a:rPr lang="en-US" sz="1200" b="1" i="0" spc="0" baseline="0" dirty="0"/>
                <a:t>eli</a:t>
              </a:r>
              <a:r>
                <a:rPr lang="en-US" sz="1200" b="1" i="0" spc="-11" baseline="0" dirty="0"/>
                <a:t>e</a:t>
              </a:r>
              <a:r>
                <a:rPr lang="en-US" sz="1200" b="1" i="0" spc="0" baseline="0" dirty="0"/>
                <a:t>f funds.</a:t>
              </a:r>
            </a:p>
          </p:txBody>
        </p:sp>
      </p:grpSp>
      <p:sp>
        <p:nvSpPr>
          <p:cNvPr id="125" name="Rectangle 582"/>
          <p:cNvSpPr/>
          <p:nvPr/>
        </p:nvSpPr>
        <p:spPr>
          <a:xfrm>
            <a:off x="1074249" y="5341366"/>
            <a:ext cx="3448122" cy="553998"/>
          </a:xfrm>
          <a:prstGeom prst="rect">
            <a:avLst/>
          </a:prstGeom>
        </p:spPr>
        <p:txBody>
          <a:bodyPr wrap="square" lIns="0" tIns="0" rIns="0" bIns="0">
            <a:spAutoFit/>
          </a:bodyPr>
          <a:lstStyle/>
          <a:p>
            <a:pPr marL="128015" algn="ctr"/>
            <a:r>
              <a:rPr lang="en-US" sz="1200" b="1" i="0" spc="0" baseline="0" dirty="0"/>
              <a:t>As of Ma</a:t>
            </a:r>
            <a:r>
              <a:rPr lang="en-US" sz="1200" b="1" i="0" spc="-20" baseline="0" dirty="0"/>
              <a:t>r</a:t>
            </a:r>
            <a:r>
              <a:rPr lang="en-US" sz="1200" b="1" i="0" spc="0" baseline="0" dirty="0"/>
              <a:t>ch 30, 2022, Del</a:t>
            </a:r>
            <a:r>
              <a:rPr lang="en-US" sz="1200" b="1" i="0" spc="-13" baseline="0" dirty="0"/>
              <a:t>a</a:t>
            </a:r>
            <a:r>
              <a:rPr lang="en-US" sz="1200" b="1" i="0" spc="-15" baseline="0" dirty="0"/>
              <a:t>w</a:t>
            </a:r>
            <a:r>
              <a:rPr lang="en-US" sz="1200" b="1" i="0" spc="0" baseline="0" dirty="0"/>
              <a:t>a</a:t>
            </a:r>
            <a:r>
              <a:rPr lang="en-US" sz="1200" b="1" i="0" spc="-16" baseline="0" dirty="0"/>
              <a:t>r</a:t>
            </a:r>
            <a:r>
              <a:rPr lang="en-US" sz="1200" b="1" i="0" spc="0" baseline="0" dirty="0"/>
              <a:t>e had di</a:t>
            </a:r>
            <a:r>
              <a:rPr lang="en-US" sz="1200" b="1" i="0" spc="-18" baseline="0" dirty="0"/>
              <a:t>s</a:t>
            </a:r>
            <a:r>
              <a:rPr lang="en-US" sz="1200" b="1" i="0" spc="0" baseline="0" dirty="0"/>
              <a:t>tribu</a:t>
            </a:r>
            <a:r>
              <a:rPr lang="en-US" sz="1200" b="1" i="0" spc="-19" baseline="0" dirty="0"/>
              <a:t>t</a:t>
            </a:r>
            <a:r>
              <a:rPr lang="en-US" sz="1200" b="1" i="0" spc="0" baseline="0" dirty="0"/>
              <a:t>ed $122.1 </a:t>
            </a:r>
            <a:r>
              <a:rPr lang="en-US" sz="1200" b="1" dirty="0"/>
              <a:t>million to hospitals and other local health care operations.</a:t>
            </a:r>
          </a:p>
        </p:txBody>
      </p:sp>
      <p:sp>
        <p:nvSpPr>
          <p:cNvPr id="127" name="Rectangle 126">
            <a:extLst>
              <a:ext uri="{FF2B5EF4-FFF2-40B4-BE49-F238E27FC236}">
                <a16:creationId xmlns:a16="http://schemas.microsoft.com/office/drawing/2014/main" id="{84ECF0C3-2B20-4B89-B41D-D111BE88EAFB}"/>
              </a:ext>
            </a:extLst>
          </p:cNvPr>
          <p:cNvSpPr/>
          <p:nvPr/>
        </p:nvSpPr>
        <p:spPr>
          <a:xfrm>
            <a:off x="7358743" y="4693920"/>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Rectangle 583"/>
          <p:cNvSpPr/>
          <p:nvPr/>
        </p:nvSpPr>
        <p:spPr>
          <a:xfrm>
            <a:off x="4793938" y="5336909"/>
            <a:ext cx="3376098" cy="553998"/>
          </a:xfrm>
          <a:prstGeom prst="rect">
            <a:avLst/>
          </a:prstGeom>
        </p:spPr>
        <p:txBody>
          <a:bodyPr wrap="square" lIns="0" tIns="0" rIns="0" bIns="0">
            <a:spAutoFit/>
          </a:bodyPr>
          <a:lstStyle/>
          <a:p>
            <a:pPr marL="200202" algn="ctr"/>
            <a:r>
              <a:rPr lang="en-US" sz="1200" b="1" i="0" spc="0" baseline="0" dirty="0"/>
              <a:t>In 2020 and 2021, DHSS di</a:t>
            </a:r>
            <a:r>
              <a:rPr lang="en-US" sz="1200" b="1" i="0" spc="-22" baseline="0" dirty="0"/>
              <a:t>s</a:t>
            </a:r>
            <a:r>
              <a:rPr lang="en-US" sz="1200" b="1" i="0" spc="0" baseline="0" dirty="0"/>
              <a:t>tribu</a:t>
            </a:r>
            <a:r>
              <a:rPr lang="en-US" sz="1200" b="1" i="0" spc="-20" baseline="0" dirty="0"/>
              <a:t>t</a:t>
            </a:r>
            <a:r>
              <a:rPr lang="en-US" sz="1200" b="1" i="0" spc="0" baseline="0" dirty="0"/>
              <a:t>ed </a:t>
            </a:r>
            <a:br>
              <a:rPr lang="en-US" sz="1200" b="1" i="0" spc="0" baseline="0" dirty="0"/>
            </a:br>
            <a:r>
              <a:rPr lang="en-US" sz="1200" b="1" i="0" spc="0" baseline="0" dirty="0"/>
              <a:t>$92 million in  CAR</a:t>
            </a:r>
            <a:r>
              <a:rPr lang="en-US" sz="1200" b="1" i="0" spc="-14" baseline="0" dirty="0"/>
              <a:t>E</a:t>
            </a:r>
            <a:r>
              <a:rPr lang="en-US" sz="1200" b="1" i="0" spc="0" baseline="0" dirty="0"/>
              <a:t>S Act funds </a:t>
            </a:r>
            <a:r>
              <a:rPr lang="en-US" sz="1200" b="1" i="0" spc="-16" baseline="0" dirty="0"/>
              <a:t>t</a:t>
            </a:r>
            <a:r>
              <a:rPr lang="en-US" sz="1200" b="1" i="0" spc="0" baseline="0" dirty="0"/>
              <a:t>o mo</a:t>
            </a:r>
            <a:r>
              <a:rPr lang="en-US" sz="1200" b="1" i="0" spc="-16" baseline="0" dirty="0"/>
              <a:t>r</a:t>
            </a:r>
            <a:r>
              <a:rPr lang="en-US" sz="1200" b="1" i="0" spc="0" baseline="0" dirty="0"/>
              <a:t>e than 359 health </a:t>
            </a:r>
            <a:r>
              <a:rPr lang="en-US" sz="1200" b="1" i="0" spc="-12" baseline="0" dirty="0"/>
              <a:t>c</a:t>
            </a:r>
            <a:r>
              <a:rPr lang="en-US" sz="1200" b="1" i="0" spc="0" baseline="0" dirty="0"/>
              <a:t>a</a:t>
            </a:r>
            <a:r>
              <a:rPr lang="en-US" sz="1200" b="1" i="0" spc="-16" baseline="0" dirty="0"/>
              <a:t>r</a:t>
            </a:r>
            <a:r>
              <a:rPr lang="en-US" sz="1200" b="1" i="0" spc="0" baseline="0" dirty="0"/>
              <a:t>e e</a:t>
            </a:r>
            <a:r>
              <a:rPr lang="en-US" sz="1200" b="1" i="0" spc="-13" baseline="0" dirty="0"/>
              <a:t>n</a:t>
            </a:r>
            <a:r>
              <a:rPr lang="en-US" sz="1200" b="1" i="0" spc="0" baseline="0" dirty="0"/>
              <a:t>tities.</a:t>
            </a:r>
          </a:p>
        </p:txBody>
      </p:sp>
      <p:pic>
        <p:nvPicPr>
          <p:cNvPr id="71" name="Picture 525"/>
          <p:cNvPicPr>
            <a:picLocks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a:xfrm>
            <a:off x="5245143" y="4392854"/>
            <a:ext cx="2537901" cy="822174"/>
          </a:xfrm>
          <a:prstGeom prst="rect">
            <a:avLst/>
          </a:prstGeom>
          <a:noFill/>
        </p:spPr>
      </p:pic>
      <p:sp>
        <p:nvSpPr>
          <p:cNvPr id="6" name="TextBox 5"/>
          <p:cNvSpPr txBox="1"/>
          <p:nvPr/>
        </p:nvSpPr>
        <p:spPr>
          <a:xfrm>
            <a:off x="556520" y="6091773"/>
            <a:ext cx="6679769" cy="246221"/>
          </a:xfrm>
          <a:prstGeom prst="rect">
            <a:avLst/>
          </a:prstGeom>
          <a:noFill/>
        </p:spPr>
        <p:txBody>
          <a:bodyPr wrap="square" rtlCol="0">
            <a:spAutoFit/>
          </a:bodyPr>
          <a:lstStyle/>
          <a:p>
            <a:r>
              <a:rPr lang="en-US" sz="1000" dirty="0"/>
              <a:t>Note: The COVID-19 relief monies are not included in the benchmark spending data.</a:t>
            </a:r>
          </a:p>
        </p:txBody>
      </p:sp>
    </p:spTree>
    <p:extLst>
      <p:ext uri="{BB962C8B-B14F-4D97-AF65-F5344CB8AC3E}">
        <p14:creationId xmlns:p14="http://schemas.microsoft.com/office/powerpoint/2010/main" val="2861563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FC460-2812-44FC-A02F-69ED51AE8B3F}"/>
              </a:ext>
            </a:extLst>
          </p:cNvPr>
          <p:cNvSpPr>
            <a:spLocks noGrp="1"/>
          </p:cNvSpPr>
          <p:nvPr>
            <p:ph type="title"/>
          </p:nvPr>
        </p:nvSpPr>
        <p:spPr/>
        <p:txBody>
          <a:bodyPr anchor="b">
            <a:normAutofit/>
          </a:bodyPr>
          <a:lstStyle/>
          <a:p>
            <a:r>
              <a:rPr lang="en-US" dirty="0"/>
              <a:t>Total Health Care Expenditures (THCE)</a:t>
            </a:r>
          </a:p>
        </p:txBody>
      </p:sp>
      <p:sp>
        <p:nvSpPr>
          <p:cNvPr id="10"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471765" y="6208118"/>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DHCC Presentation on health care spending benchmark</a:t>
            </a:r>
          </a:p>
        </p:txBody>
      </p:sp>
      <p:sp>
        <p:nvSpPr>
          <p:cNvPr id="5" name="Slide Number Placeholder 4">
            <a:extLst>
              <a:ext uri="{FF2B5EF4-FFF2-40B4-BE49-F238E27FC236}">
                <a16:creationId xmlns:a16="http://schemas.microsoft.com/office/drawing/2014/main" id="{914F1C9F-154B-46A2-9FF1-8DFBDAA4DE62}"/>
              </a:ext>
            </a:extLst>
          </p:cNvPr>
          <p:cNvSpPr>
            <a:spLocks noGrp="1"/>
          </p:cNvSpPr>
          <p:nvPr>
            <p:ph type="sldNum" sz="quarter" idx="12"/>
          </p:nvPr>
        </p:nvSpPr>
        <p:spPr/>
        <p:txBody>
          <a:bodyPr anchor="ctr">
            <a:normAutofit/>
          </a:bodyPr>
          <a:lstStyle/>
          <a:p>
            <a:pPr>
              <a:spcAft>
                <a:spcPts val="600"/>
              </a:spcAft>
            </a:pPr>
            <a:fld id="{C9C541C6-75BC-4360-B680-4A647707B817}" type="slidenum">
              <a:rPr lang="en-US" altLang="en-US" smtClean="0"/>
              <a:pPr>
                <a:spcAft>
                  <a:spcPts val="600"/>
                </a:spcAft>
              </a:pPr>
              <a:t>4</a:t>
            </a:fld>
            <a:endParaRPr lang="en-US" altLang="en-US" dirty="0"/>
          </a:p>
        </p:txBody>
      </p:sp>
      <p:sp>
        <p:nvSpPr>
          <p:cNvPr id="11" name="Rectangle 10">
            <a:extLst>
              <a:ext uri="{FF2B5EF4-FFF2-40B4-BE49-F238E27FC236}">
                <a16:creationId xmlns:a16="http://schemas.microsoft.com/office/drawing/2014/main" id="{84ECF0C3-2B20-4B89-B41D-D111BE88EAFB}"/>
              </a:ext>
            </a:extLst>
          </p:cNvPr>
          <p:cNvSpPr/>
          <p:nvPr/>
        </p:nvSpPr>
        <p:spPr>
          <a:xfrm>
            <a:off x="7358743" y="4693920"/>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5068485" y="5698417"/>
            <a:ext cx="2032145" cy="307777"/>
          </a:xfrm>
          <a:prstGeom prst="rect">
            <a:avLst/>
          </a:prstGeom>
          <a:noFill/>
        </p:spPr>
        <p:txBody>
          <a:bodyPr wrap="square" rtlCol="0">
            <a:spAutoFit/>
          </a:bodyPr>
          <a:lstStyle/>
          <a:p>
            <a:pPr algn="ctr"/>
            <a:r>
              <a:rPr lang="en-US" sz="1400" b="1" i="1" dirty="0">
                <a:solidFill>
                  <a:srgbClr val="9D2235"/>
                </a:solidFill>
              </a:rPr>
              <a:t>+0.5% or $39 million</a:t>
            </a:r>
          </a:p>
        </p:txBody>
      </p:sp>
      <p:sp>
        <p:nvSpPr>
          <p:cNvPr id="18" name="TextBox 17"/>
          <p:cNvSpPr txBox="1"/>
          <p:nvPr/>
        </p:nvSpPr>
        <p:spPr>
          <a:xfrm>
            <a:off x="1837500" y="5698417"/>
            <a:ext cx="2032145" cy="307777"/>
          </a:xfrm>
          <a:prstGeom prst="rect">
            <a:avLst/>
          </a:prstGeom>
          <a:noFill/>
        </p:spPr>
        <p:txBody>
          <a:bodyPr wrap="square" rtlCol="0">
            <a:spAutoFit/>
          </a:bodyPr>
          <a:lstStyle/>
          <a:p>
            <a:pPr algn="ctr"/>
            <a:r>
              <a:rPr lang="en-US" sz="1400" b="1" i="1" dirty="0">
                <a:solidFill>
                  <a:srgbClr val="9D2235"/>
                </a:solidFill>
              </a:rPr>
              <a:t>+6.5% or $494 million</a:t>
            </a:r>
          </a:p>
        </p:txBody>
      </p:sp>
      <p:sp>
        <p:nvSpPr>
          <p:cNvPr id="27" name="Freeform 735"/>
          <p:cNvSpPr/>
          <p:nvPr/>
        </p:nvSpPr>
        <p:spPr>
          <a:xfrm>
            <a:off x="5485817" y="2580213"/>
            <a:ext cx="598741" cy="1318856"/>
          </a:xfrm>
          <a:custGeom>
            <a:avLst/>
            <a:gdLst/>
            <a:ahLst/>
            <a:cxnLst/>
            <a:rect l="0" t="0" r="0" b="0"/>
            <a:pathLst>
              <a:path w="598741" h="1318856">
                <a:moveTo>
                  <a:pt x="598741" y="1318856"/>
                </a:moveTo>
                <a:lnTo>
                  <a:pt x="0" y="143751"/>
                </a:lnTo>
                <a:cubicBezTo>
                  <a:pt x="194031" y="44869"/>
                  <a:pt x="380949" y="0"/>
                  <a:pt x="598741" y="0"/>
                </a:cubicBezTo>
                <a:close/>
                <a:moveTo>
                  <a:pt x="598741" y="1318856"/>
                </a:moveTo>
              </a:path>
            </a:pathLst>
          </a:custGeom>
          <a:solidFill>
            <a:srgbClr val="79C79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8" name="Freeform 736"/>
          <p:cNvSpPr/>
          <p:nvPr/>
        </p:nvSpPr>
        <p:spPr>
          <a:xfrm>
            <a:off x="5485817" y="2580213"/>
            <a:ext cx="598741" cy="1318856"/>
          </a:xfrm>
          <a:custGeom>
            <a:avLst/>
            <a:gdLst/>
            <a:ahLst/>
            <a:cxnLst/>
            <a:rect l="0" t="0" r="0" b="0"/>
            <a:pathLst>
              <a:path w="598741" h="1318856">
                <a:moveTo>
                  <a:pt x="598741" y="1318856"/>
                </a:moveTo>
                <a:lnTo>
                  <a:pt x="0" y="143751"/>
                </a:lnTo>
                <a:cubicBezTo>
                  <a:pt x="194031" y="44869"/>
                  <a:pt x="380949" y="0"/>
                  <a:pt x="598741" y="0"/>
                </a:cubicBezTo>
                <a:lnTo>
                  <a:pt x="598741" y="1318856"/>
                </a:lnTo>
                <a:close/>
                <a:moveTo>
                  <a:pt x="598741" y="1318856"/>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9" name="Freeform 737"/>
          <p:cNvSpPr/>
          <p:nvPr/>
        </p:nvSpPr>
        <p:spPr>
          <a:xfrm>
            <a:off x="5272584" y="2723964"/>
            <a:ext cx="811974" cy="1175105"/>
          </a:xfrm>
          <a:custGeom>
            <a:avLst/>
            <a:gdLst/>
            <a:ahLst/>
            <a:cxnLst/>
            <a:rect l="0" t="0" r="0" b="0"/>
            <a:pathLst>
              <a:path w="811974" h="1175105">
                <a:moveTo>
                  <a:pt x="811974" y="1175105"/>
                </a:moveTo>
                <a:lnTo>
                  <a:pt x="0" y="135826"/>
                </a:lnTo>
                <a:cubicBezTo>
                  <a:pt x="66586" y="83807"/>
                  <a:pt x="137947" y="38341"/>
                  <a:pt x="213233" y="0"/>
                </a:cubicBezTo>
                <a:close/>
                <a:moveTo>
                  <a:pt x="811974" y="1175105"/>
                </a:moveTo>
              </a:path>
            </a:pathLst>
          </a:custGeom>
          <a:solidFill>
            <a:srgbClr val="F16237">
              <a:alpha val="100000"/>
            </a:srgbClr>
          </a:solidFill>
          <a:ln w="12941">
            <a:noFill/>
          </a:ln>
        </p:spPr>
        <p:style>
          <a:lnRef idx="2">
            <a:schemeClr val="accent1">
              <a:shade val="50000"/>
            </a:schemeClr>
          </a:lnRef>
          <a:fillRef idx="1">
            <a:schemeClr val="accent1"/>
          </a:fillRef>
          <a:effectRef idx="0">
            <a:schemeClr val="accent1"/>
          </a:effectRef>
          <a:fontRef idx="minor">
            <a:schemeClr val="lt1"/>
          </a:fontRef>
        </p:style>
      </p:sp>
      <p:sp>
        <p:nvSpPr>
          <p:cNvPr id="30" name="Freeform 738"/>
          <p:cNvSpPr/>
          <p:nvPr/>
        </p:nvSpPr>
        <p:spPr>
          <a:xfrm>
            <a:off x="5272584" y="2723964"/>
            <a:ext cx="811974" cy="1175105"/>
          </a:xfrm>
          <a:custGeom>
            <a:avLst/>
            <a:gdLst/>
            <a:ahLst/>
            <a:cxnLst/>
            <a:rect l="0" t="0" r="0" b="0"/>
            <a:pathLst>
              <a:path w="811974" h="1175105">
                <a:moveTo>
                  <a:pt x="811974" y="1175105"/>
                </a:moveTo>
                <a:lnTo>
                  <a:pt x="0" y="135826"/>
                </a:lnTo>
                <a:cubicBezTo>
                  <a:pt x="66586" y="83807"/>
                  <a:pt x="137947" y="38341"/>
                  <a:pt x="213233" y="0"/>
                </a:cubicBezTo>
                <a:lnTo>
                  <a:pt x="811974" y="1175105"/>
                </a:lnTo>
                <a:close/>
                <a:moveTo>
                  <a:pt x="811974" y="1175105"/>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1" name="Freeform 739"/>
          <p:cNvSpPr/>
          <p:nvPr/>
        </p:nvSpPr>
        <p:spPr>
          <a:xfrm>
            <a:off x="4686758" y="2859790"/>
            <a:ext cx="1397800" cy="2348306"/>
          </a:xfrm>
          <a:custGeom>
            <a:avLst/>
            <a:gdLst/>
            <a:ahLst/>
            <a:cxnLst/>
            <a:rect l="0" t="0" r="0" b="0"/>
            <a:pathLst>
              <a:path w="1397800" h="2348306">
                <a:moveTo>
                  <a:pt x="1397800" y="1039279"/>
                </a:moveTo>
                <a:lnTo>
                  <a:pt x="1237069" y="2348306"/>
                </a:lnTo>
                <a:cubicBezTo>
                  <a:pt x="514109" y="2259533"/>
                  <a:pt x="0" y="1601508"/>
                  <a:pt x="88773" y="878548"/>
                </a:cubicBezTo>
                <a:cubicBezTo>
                  <a:pt x="132893" y="519240"/>
                  <a:pt x="300571" y="222873"/>
                  <a:pt x="585826" y="0"/>
                </a:cubicBezTo>
                <a:close/>
                <a:moveTo>
                  <a:pt x="1397800" y="1039279"/>
                </a:moveTo>
              </a:path>
            </a:pathLst>
          </a:custGeom>
          <a:solidFill>
            <a:srgbClr val="00AFDD">
              <a:alpha val="100000"/>
            </a:srgbClr>
          </a:solidFill>
          <a:ln w="12941">
            <a:noFill/>
          </a:ln>
        </p:spPr>
        <p:style>
          <a:lnRef idx="2">
            <a:schemeClr val="accent1">
              <a:shade val="50000"/>
            </a:schemeClr>
          </a:lnRef>
          <a:fillRef idx="1">
            <a:schemeClr val="accent1"/>
          </a:fillRef>
          <a:effectRef idx="0">
            <a:schemeClr val="accent1"/>
          </a:effectRef>
          <a:fontRef idx="minor">
            <a:schemeClr val="lt1"/>
          </a:fontRef>
        </p:style>
      </p:sp>
      <p:sp>
        <p:nvSpPr>
          <p:cNvPr id="32" name="Freeform 740"/>
          <p:cNvSpPr/>
          <p:nvPr/>
        </p:nvSpPr>
        <p:spPr>
          <a:xfrm>
            <a:off x="4686758" y="2859790"/>
            <a:ext cx="1397800" cy="2348306"/>
          </a:xfrm>
          <a:custGeom>
            <a:avLst/>
            <a:gdLst/>
            <a:ahLst/>
            <a:cxnLst/>
            <a:rect l="0" t="0" r="0" b="0"/>
            <a:pathLst>
              <a:path w="1397800" h="2348306">
                <a:moveTo>
                  <a:pt x="1397800" y="1039279"/>
                </a:moveTo>
                <a:lnTo>
                  <a:pt x="1237069" y="2348306"/>
                </a:lnTo>
                <a:cubicBezTo>
                  <a:pt x="514109" y="2259533"/>
                  <a:pt x="0" y="1601508"/>
                  <a:pt x="88773" y="878548"/>
                </a:cubicBezTo>
                <a:cubicBezTo>
                  <a:pt x="132893" y="519240"/>
                  <a:pt x="300571" y="222873"/>
                  <a:pt x="585826" y="0"/>
                </a:cubicBezTo>
                <a:lnTo>
                  <a:pt x="1397800" y="1039279"/>
                </a:lnTo>
                <a:close/>
                <a:moveTo>
                  <a:pt x="1397800" y="1039279"/>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3" name="Freeform 741"/>
          <p:cNvSpPr/>
          <p:nvPr/>
        </p:nvSpPr>
        <p:spPr>
          <a:xfrm>
            <a:off x="5923827" y="3899069"/>
            <a:ext cx="1476387" cy="1366456"/>
          </a:xfrm>
          <a:custGeom>
            <a:avLst/>
            <a:gdLst/>
            <a:ahLst/>
            <a:cxnLst/>
            <a:rect l="0" t="0" r="0" b="0"/>
            <a:pathLst>
              <a:path w="1476387" h="1366456">
                <a:moveTo>
                  <a:pt x="160731" y="0"/>
                </a:moveTo>
                <a:lnTo>
                  <a:pt x="1476387" y="91998"/>
                </a:lnTo>
                <a:cubicBezTo>
                  <a:pt x="1425562" y="818616"/>
                  <a:pt x="795350" y="1366456"/>
                  <a:pt x="68733" y="1315656"/>
                </a:cubicBezTo>
                <a:cubicBezTo>
                  <a:pt x="40399" y="1313662"/>
                  <a:pt x="28194" y="1312494"/>
                  <a:pt x="0" y="1309027"/>
                </a:cubicBezTo>
                <a:close/>
                <a:moveTo>
                  <a:pt x="160731" y="0"/>
                </a:moveTo>
              </a:path>
            </a:pathLst>
          </a:custGeom>
          <a:solidFill>
            <a:srgbClr val="EE3C80">
              <a:alpha val="100000"/>
            </a:srgbClr>
          </a:solidFill>
          <a:ln w="12941">
            <a:noFill/>
          </a:ln>
        </p:spPr>
        <p:style>
          <a:lnRef idx="2">
            <a:schemeClr val="accent1">
              <a:shade val="50000"/>
            </a:schemeClr>
          </a:lnRef>
          <a:fillRef idx="1">
            <a:schemeClr val="accent1"/>
          </a:fillRef>
          <a:effectRef idx="0">
            <a:schemeClr val="accent1"/>
          </a:effectRef>
          <a:fontRef idx="minor">
            <a:schemeClr val="lt1"/>
          </a:fontRef>
        </p:style>
      </p:sp>
      <p:sp>
        <p:nvSpPr>
          <p:cNvPr id="34" name="Freeform 742"/>
          <p:cNvSpPr/>
          <p:nvPr/>
        </p:nvSpPr>
        <p:spPr>
          <a:xfrm>
            <a:off x="5923827" y="3899069"/>
            <a:ext cx="1476387" cy="1366456"/>
          </a:xfrm>
          <a:custGeom>
            <a:avLst/>
            <a:gdLst/>
            <a:ahLst/>
            <a:cxnLst/>
            <a:rect l="0" t="0" r="0" b="0"/>
            <a:pathLst>
              <a:path w="1476387" h="1366456">
                <a:moveTo>
                  <a:pt x="160731" y="0"/>
                </a:moveTo>
                <a:lnTo>
                  <a:pt x="1476387" y="91998"/>
                </a:lnTo>
                <a:cubicBezTo>
                  <a:pt x="1425562" y="818616"/>
                  <a:pt x="795350" y="1366456"/>
                  <a:pt x="68733" y="1315656"/>
                </a:cubicBezTo>
                <a:cubicBezTo>
                  <a:pt x="40399" y="1313662"/>
                  <a:pt x="28194" y="1312494"/>
                  <a:pt x="0" y="1309027"/>
                </a:cubicBezTo>
                <a:lnTo>
                  <a:pt x="160731" y="0"/>
                </a:lnTo>
                <a:close/>
                <a:moveTo>
                  <a:pt x="160731" y="0"/>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5" name="Freeform 743"/>
          <p:cNvSpPr/>
          <p:nvPr/>
        </p:nvSpPr>
        <p:spPr>
          <a:xfrm>
            <a:off x="6084558" y="2580213"/>
            <a:ext cx="1318856" cy="1410854"/>
          </a:xfrm>
          <a:custGeom>
            <a:avLst/>
            <a:gdLst/>
            <a:ahLst/>
            <a:cxnLst/>
            <a:rect l="0" t="0" r="0" b="0"/>
            <a:pathLst>
              <a:path w="1318856" h="1410854">
                <a:moveTo>
                  <a:pt x="0" y="1318856"/>
                </a:moveTo>
                <a:lnTo>
                  <a:pt x="0" y="0"/>
                </a:lnTo>
                <a:cubicBezTo>
                  <a:pt x="728383" y="0"/>
                  <a:pt x="1318856" y="590473"/>
                  <a:pt x="1318856" y="1318856"/>
                </a:cubicBezTo>
                <a:cubicBezTo>
                  <a:pt x="1318856" y="1353095"/>
                  <a:pt x="1318044" y="1376704"/>
                  <a:pt x="1315656" y="1410854"/>
                </a:cubicBezTo>
                <a:close/>
                <a:moveTo>
                  <a:pt x="0" y="1318856"/>
                </a:moveTo>
              </a:path>
            </a:pathLst>
          </a:custGeom>
          <a:solidFill>
            <a:srgbClr val="834B9B">
              <a:alpha val="100000"/>
            </a:srgbClr>
          </a:solidFill>
          <a:ln w="12941">
            <a:noFill/>
          </a:ln>
        </p:spPr>
        <p:style>
          <a:lnRef idx="2">
            <a:schemeClr val="accent1">
              <a:shade val="50000"/>
            </a:schemeClr>
          </a:lnRef>
          <a:fillRef idx="1">
            <a:schemeClr val="accent1"/>
          </a:fillRef>
          <a:effectRef idx="0">
            <a:schemeClr val="accent1"/>
          </a:effectRef>
          <a:fontRef idx="minor">
            <a:schemeClr val="lt1"/>
          </a:fontRef>
        </p:style>
      </p:sp>
      <p:sp>
        <p:nvSpPr>
          <p:cNvPr id="36" name="Freeform 744"/>
          <p:cNvSpPr/>
          <p:nvPr/>
        </p:nvSpPr>
        <p:spPr>
          <a:xfrm>
            <a:off x="6084558" y="2580213"/>
            <a:ext cx="1318856" cy="1410854"/>
          </a:xfrm>
          <a:custGeom>
            <a:avLst/>
            <a:gdLst/>
            <a:ahLst/>
            <a:cxnLst/>
            <a:rect l="0" t="0" r="0" b="0"/>
            <a:pathLst>
              <a:path w="1318856" h="1410854">
                <a:moveTo>
                  <a:pt x="0" y="1318856"/>
                </a:moveTo>
                <a:lnTo>
                  <a:pt x="0" y="0"/>
                </a:lnTo>
                <a:cubicBezTo>
                  <a:pt x="728383" y="0"/>
                  <a:pt x="1318856" y="590473"/>
                  <a:pt x="1318856" y="1318856"/>
                </a:cubicBezTo>
                <a:cubicBezTo>
                  <a:pt x="1318856" y="1353095"/>
                  <a:pt x="1318044" y="1376704"/>
                  <a:pt x="1315656" y="1410854"/>
                </a:cubicBezTo>
                <a:lnTo>
                  <a:pt x="0" y="1318856"/>
                </a:lnTo>
                <a:close/>
                <a:moveTo>
                  <a:pt x="0" y="1318856"/>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49" name="Freeform 757"/>
          <p:cNvSpPr/>
          <p:nvPr/>
        </p:nvSpPr>
        <p:spPr>
          <a:xfrm>
            <a:off x="4383170" y="2699552"/>
            <a:ext cx="1031252" cy="160858"/>
          </a:xfrm>
          <a:custGeom>
            <a:avLst/>
            <a:gdLst/>
            <a:ahLst/>
            <a:cxnLst/>
            <a:rect l="0" t="0" r="0" b="0"/>
            <a:pathLst>
              <a:path w="1031252" h="160858">
                <a:moveTo>
                  <a:pt x="1031252" y="160858"/>
                </a:moveTo>
                <a:lnTo>
                  <a:pt x="959764" y="0"/>
                </a:lnTo>
                <a:lnTo>
                  <a:pt x="0" y="0"/>
                </a:lnTo>
              </a:path>
            </a:pathLst>
          </a:custGeom>
          <a:noFill/>
          <a:ln w="12941" cap="flat" cmpd="sng">
            <a:solidFill>
              <a:srgbClr val="F16237">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50" name="Freeform 758"/>
          <p:cNvSpPr/>
          <p:nvPr/>
        </p:nvSpPr>
        <p:spPr>
          <a:xfrm>
            <a:off x="5757650" y="2489669"/>
            <a:ext cx="1031252" cy="160858"/>
          </a:xfrm>
          <a:custGeom>
            <a:avLst/>
            <a:gdLst/>
            <a:ahLst/>
            <a:cxnLst/>
            <a:rect l="0" t="0" r="0" b="0"/>
            <a:pathLst>
              <a:path w="1031252" h="160858">
                <a:moveTo>
                  <a:pt x="0" y="160858"/>
                </a:moveTo>
                <a:lnTo>
                  <a:pt x="71488" y="0"/>
                </a:lnTo>
                <a:lnTo>
                  <a:pt x="1031252" y="0"/>
                </a:lnTo>
              </a:path>
            </a:pathLst>
          </a:custGeom>
          <a:noFill/>
          <a:ln w="12941" cap="flat" cmpd="sng">
            <a:solidFill>
              <a:srgbClr val="79C79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51" name="Freeform 759"/>
          <p:cNvSpPr/>
          <p:nvPr/>
        </p:nvSpPr>
        <p:spPr>
          <a:xfrm>
            <a:off x="2532387" y="2563889"/>
            <a:ext cx="451078" cy="1318856"/>
          </a:xfrm>
          <a:custGeom>
            <a:avLst/>
            <a:gdLst/>
            <a:ahLst/>
            <a:cxnLst/>
            <a:rect l="0" t="0" r="0" b="0"/>
            <a:pathLst>
              <a:path w="451078" h="1318856">
                <a:moveTo>
                  <a:pt x="451078" y="1318856"/>
                </a:moveTo>
                <a:lnTo>
                  <a:pt x="0" y="79540"/>
                </a:lnTo>
                <a:cubicBezTo>
                  <a:pt x="148526" y="25476"/>
                  <a:pt x="293014" y="0"/>
                  <a:pt x="451078" y="0"/>
                </a:cubicBezTo>
                <a:close/>
                <a:moveTo>
                  <a:pt x="451078" y="1318856"/>
                </a:moveTo>
              </a:path>
            </a:pathLst>
          </a:custGeom>
          <a:solidFill>
            <a:srgbClr val="79C79F">
              <a:alpha val="100000"/>
            </a:srgbClr>
          </a:solidFill>
          <a:ln w="12941">
            <a:noFill/>
          </a:ln>
        </p:spPr>
        <p:style>
          <a:lnRef idx="2">
            <a:schemeClr val="accent1">
              <a:shade val="50000"/>
            </a:schemeClr>
          </a:lnRef>
          <a:fillRef idx="1">
            <a:schemeClr val="accent1"/>
          </a:fillRef>
          <a:effectRef idx="0">
            <a:schemeClr val="accent1"/>
          </a:effectRef>
          <a:fontRef idx="minor">
            <a:schemeClr val="lt1"/>
          </a:fontRef>
        </p:style>
      </p:sp>
      <p:sp>
        <p:nvSpPr>
          <p:cNvPr id="52" name="Freeform 760"/>
          <p:cNvSpPr/>
          <p:nvPr/>
        </p:nvSpPr>
        <p:spPr>
          <a:xfrm>
            <a:off x="2532387" y="2563889"/>
            <a:ext cx="451078" cy="1318856"/>
          </a:xfrm>
          <a:custGeom>
            <a:avLst/>
            <a:gdLst/>
            <a:ahLst/>
            <a:cxnLst/>
            <a:rect l="0" t="0" r="0" b="0"/>
            <a:pathLst>
              <a:path w="451078" h="1318856">
                <a:moveTo>
                  <a:pt x="451078" y="1318856"/>
                </a:moveTo>
                <a:lnTo>
                  <a:pt x="0" y="79540"/>
                </a:lnTo>
                <a:cubicBezTo>
                  <a:pt x="148526" y="25476"/>
                  <a:pt x="293014" y="0"/>
                  <a:pt x="451078" y="0"/>
                </a:cubicBezTo>
                <a:lnTo>
                  <a:pt x="451078" y="1318856"/>
                </a:lnTo>
                <a:close/>
                <a:moveTo>
                  <a:pt x="451078" y="1318856"/>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53" name="Freeform 761"/>
          <p:cNvSpPr/>
          <p:nvPr/>
        </p:nvSpPr>
        <p:spPr>
          <a:xfrm>
            <a:off x="2344072" y="2643429"/>
            <a:ext cx="639394" cy="1239316"/>
          </a:xfrm>
          <a:custGeom>
            <a:avLst/>
            <a:gdLst/>
            <a:ahLst/>
            <a:cxnLst/>
            <a:rect l="0" t="0" r="0" b="0"/>
            <a:pathLst>
              <a:path w="639394" h="1239316">
                <a:moveTo>
                  <a:pt x="639394" y="1239316"/>
                </a:moveTo>
                <a:lnTo>
                  <a:pt x="0" y="85814"/>
                </a:lnTo>
                <a:cubicBezTo>
                  <a:pt x="64974" y="49796"/>
                  <a:pt x="118504" y="25400"/>
                  <a:pt x="188316" y="0"/>
                </a:cubicBezTo>
                <a:close/>
                <a:moveTo>
                  <a:pt x="639394" y="1239316"/>
                </a:moveTo>
              </a:path>
            </a:pathLst>
          </a:custGeom>
          <a:solidFill>
            <a:srgbClr val="F16237">
              <a:alpha val="100000"/>
            </a:srgbClr>
          </a:solidFill>
          <a:ln w="12941">
            <a:noFill/>
          </a:ln>
        </p:spPr>
        <p:style>
          <a:lnRef idx="2">
            <a:schemeClr val="accent1">
              <a:shade val="50000"/>
            </a:schemeClr>
          </a:lnRef>
          <a:fillRef idx="1">
            <a:schemeClr val="accent1"/>
          </a:fillRef>
          <a:effectRef idx="0">
            <a:schemeClr val="accent1"/>
          </a:effectRef>
          <a:fontRef idx="minor">
            <a:schemeClr val="lt1"/>
          </a:fontRef>
        </p:style>
      </p:sp>
      <p:sp>
        <p:nvSpPr>
          <p:cNvPr id="54" name="Freeform 762"/>
          <p:cNvSpPr/>
          <p:nvPr/>
        </p:nvSpPr>
        <p:spPr>
          <a:xfrm>
            <a:off x="2344072" y="2643429"/>
            <a:ext cx="639394" cy="1239316"/>
          </a:xfrm>
          <a:custGeom>
            <a:avLst/>
            <a:gdLst/>
            <a:ahLst/>
            <a:cxnLst/>
            <a:rect l="0" t="0" r="0" b="0"/>
            <a:pathLst>
              <a:path w="639394" h="1239316">
                <a:moveTo>
                  <a:pt x="639394" y="1239316"/>
                </a:moveTo>
                <a:lnTo>
                  <a:pt x="0" y="85814"/>
                </a:lnTo>
                <a:cubicBezTo>
                  <a:pt x="64974" y="49796"/>
                  <a:pt x="118504" y="25400"/>
                  <a:pt x="188316" y="0"/>
                </a:cubicBezTo>
                <a:lnTo>
                  <a:pt x="639394" y="1239316"/>
                </a:lnTo>
                <a:close/>
                <a:moveTo>
                  <a:pt x="639394" y="1239316"/>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55" name="Freeform 763"/>
          <p:cNvSpPr/>
          <p:nvPr/>
        </p:nvSpPr>
        <p:spPr>
          <a:xfrm>
            <a:off x="1534561" y="2729243"/>
            <a:ext cx="1448904" cy="2438564"/>
          </a:xfrm>
          <a:custGeom>
            <a:avLst/>
            <a:gdLst/>
            <a:ahLst/>
            <a:cxnLst/>
            <a:rect l="0" t="0" r="0" b="0"/>
            <a:pathLst>
              <a:path w="1448904" h="2438564">
                <a:moveTo>
                  <a:pt x="1448904" y="1153502"/>
                </a:moveTo>
                <a:lnTo>
                  <a:pt x="1152220" y="2438564"/>
                </a:lnTo>
                <a:cubicBezTo>
                  <a:pt x="442506" y="2274708"/>
                  <a:pt x="0" y="1566531"/>
                  <a:pt x="163842" y="856818"/>
                </a:cubicBezTo>
                <a:cubicBezTo>
                  <a:pt x="249872" y="484225"/>
                  <a:pt x="475056" y="185394"/>
                  <a:pt x="809510" y="0"/>
                </a:cubicBezTo>
                <a:close/>
                <a:moveTo>
                  <a:pt x="1448904" y="1153502"/>
                </a:moveTo>
              </a:path>
            </a:pathLst>
          </a:custGeom>
          <a:solidFill>
            <a:srgbClr val="00AFDD">
              <a:alpha val="100000"/>
            </a:srgbClr>
          </a:solidFill>
          <a:ln w="12941">
            <a:noFill/>
          </a:ln>
        </p:spPr>
        <p:style>
          <a:lnRef idx="2">
            <a:schemeClr val="accent1">
              <a:shade val="50000"/>
            </a:schemeClr>
          </a:lnRef>
          <a:fillRef idx="1">
            <a:schemeClr val="accent1"/>
          </a:fillRef>
          <a:effectRef idx="0">
            <a:schemeClr val="accent1"/>
          </a:effectRef>
          <a:fontRef idx="minor">
            <a:schemeClr val="lt1"/>
          </a:fontRef>
        </p:style>
      </p:sp>
      <p:sp>
        <p:nvSpPr>
          <p:cNvPr id="56" name="Freeform 764"/>
          <p:cNvSpPr/>
          <p:nvPr/>
        </p:nvSpPr>
        <p:spPr>
          <a:xfrm>
            <a:off x="1534561" y="2729243"/>
            <a:ext cx="1448904" cy="2438564"/>
          </a:xfrm>
          <a:custGeom>
            <a:avLst/>
            <a:gdLst/>
            <a:ahLst/>
            <a:cxnLst/>
            <a:rect l="0" t="0" r="0" b="0"/>
            <a:pathLst>
              <a:path w="1448904" h="2438564">
                <a:moveTo>
                  <a:pt x="1448904" y="1153502"/>
                </a:moveTo>
                <a:lnTo>
                  <a:pt x="1152220" y="2438564"/>
                </a:lnTo>
                <a:cubicBezTo>
                  <a:pt x="442506" y="2274708"/>
                  <a:pt x="0" y="1566531"/>
                  <a:pt x="163842" y="856818"/>
                </a:cubicBezTo>
                <a:cubicBezTo>
                  <a:pt x="249872" y="484225"/>
                  <a:pt x="475056" y="185394"/>
                  <a:pt x="809510" y="0"/>
                </a:cubicBezTo>
                <a:lnTo>
                  <a:pt x="1448904" y="1153502"/>
                </a:lnTo>
                <a:close/>
                <a:moveTo>
                  <a:pt x="1448904" y="1153502"/>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57" name="Freeform 765"/>
          <p:cNvSpPr/>
          <p:nvPr/>
        </p:nvSpPr>
        <p:spPr>
          <a:xfrm>
            <a:off x="2686781" y="3882746"/>
            <a:ext cx="1605711" cy="1397800"/>
          </a:xfrm>
          <a:custGeom>
            <a:avLst/>
            <a:gdLst/>
            <a:ahLst/>
            <a:cxnLst/>
            <a:rect l="0" t="0" r="0" b="0"/>
            <a:pathLst>
              <a:path w="1605711" h="1397800">
                <a:moveTo>
                  <a:pt x="296684" y="0"/>
                </a:moveTo>
                <a:lnTo>
                  <a:pt x="1605711" y="160731"/>
                </a:lnTo>
                <a:cubicBezTo>
                  <a:pt x="1516938" y="883691"/>
                  <a:pt x="858913" y="1397800"/>
                  <a:pt x="135953" y="1309027"/>
                </a:cubicBezTo>
                <a:cubicBezTo>
                  <a:pt x="84620" y="1302727"/>
                  <a:pt x="50406" y="1296695"/>
                  <a:pt x="0" y="1285062"/>
                </a:cubicBezTo>
                <a:close/>
                <a:moveTo>
                  <a:pt x="296684" y="0"/>
                </a:moveTo>
              </a:path>
            </a:pathLst>
          </a:custGeom>
          <a:solidFill>
            <a:srgbClr val="EE3C80">
              <a:alpha val="100000"/>
            </a:srgbClr>
          </a:solidFill>
          <a:ln w="12941">
            <a:noFill/>
          </a:ln>
        </p:spPr>
        <p:style>
          <a:lnRef idx="2">
            <a:schemeClr val="accent1">
              <a:shade val="50000"/>
            </a:schemeClr>
          </a:lnRef>
          <a:fillRef idx="1">
            <a:schemeClr val="accent1"/>
          </a:fillRef>
          <a:effectRef idx="0">
            <a:schemeClr val="accent1"/>
          </a:effectRef>
          <a:fontRef idx="minor">
            <a:schemeClr val="lt1"/>
          </a:fontRef>
        </p:style>
      </p:sp>
      <p:sp>
        <p:nvSpPr>
          <p:cNvPr id="58" name="Freeform 766"/>
          <p:cNvSpPr/>
          <p:nvPr/>
        </p:nvSpPr>
        <p:spPr>
          <a:xfrm>
            <a:off x="2686781" y="3882746"/>
            <a:ext cx="1605711" cy="1397800"/>
          </a:xfrm>
          <a:custGeom>
            <a:avLst/>
            <a:gdLst/>
            <a:ahLst/>
            <a:cxnLst/>
            <a:rect l="0" t="0" r="0" b="0"/>
            <a:pathLst>
              <a:path w="1605711" h="1397800">
                <a:moveTo>
                  <a:pt x="296684" y="0"/>
                </a:moveTo>
                <a:lnTo>
                  <a:pt x="1605711" y="160731"/>
                </a:lnTo>
                <a:cubicBezTo>
                  <a:pt x="1516938" y="883691"/>
                  <a:pt x="858913" y="1397800"/>
                  <a:pt x="135953" y="1309027"/>
                </a:cubicBezTo>
                <a:cubicBezTo>
                  <a:pt x="84620" y="1302727"/>
                  <a:pt x="50406" y="1296695"/>
                  <a:pt x="0" y="1285062"/>
                </a:cubicBezTo>
                <a:lnTo>
                  <a:pt x="296684" y="0"/>
                </a:lnTo>
                <a:close/>
                <a:moveTo>
                  <a:pt x="296684" y="0"/>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59" name="Freeform 767"/>
          <p:cNvSpPr/>
          <p:nvPr/>
        </p:nvSpPr>
        <p:spPr>
          <a:xfrm>
            <a:off x="2983466" y="2563889"/>
            <a:ext cx="1318856" cy="1479587"/>
          </a:xfrm>
          <a:custGeom>
            <a:avLst/>
            <a:gdLst/>
            <a:ahLst/>
            <a:cxnLst/>
            <a:rect l="0" t="0" r="0" b="0"/>
            <a:pathLst>
              <a:path w="1318856" h="1479587">
                <a:moveTo>
                  <a:pt x="0" y="1318856"/>
                </a:moveTo>
                <a:lnTo>
                  <a:pt x="0" y="0"/>
                </a:lnTo>
                <a:cubicBezTo>
                  <a:pt x="728383" y="0"/>
                  <a:pt x="1318856" y="590473"/>
                  <a:pt x="1318856" y="1318856"/>
                </a:cubicBezTo>
                <a:cubicBezTo>
                  <a:pt x="1318856" y="1378584"/>
                  <a:pt x="1316316" y="1420303"/>
                  <a:pt x="1309027" y="1479587"/>
                </a:cubicBezTo>
                <a:close/>
                <a:moveTo>
                  <a:pt x="0" y="1318856"/>
                </a:moveTo>
              </a:path>
            </a:pathLst>
          </a:custGeom>
          <a:solidFill>
            <a:srgbClr val="834B9B">
              <a:alpha val="100000"/>
            </a:srgbClr>
          </a:solidFill>
          <a:ln w="12941">
            <a:noFill/>
          </a:ln>
        </p:spPr>
        <p:style>
          <a:lnRef idx="2">
            <a:schemeClr val="accent1">
              <a:shade val="50000"/>
            </a:schemeClr>
          </a:lnRef>
          <a:fillRef idx="1">
            <a:schemeClr val="accent1"/>
          </a:fillRef>
          <a:effectRef idx="0">
            <a:schemeClr val="accent1"/>
          </a:effectRef>
          <a:fontRef idx="minor">
            <a:schemeClr val="lt1"/>
          </a:fontRef>
        </p:style>
      </p:sp>
      <p:sp>
        <p:nvSpPr>
          <p:cNvPr id="60" name="Freeform 768"/>
          <p:cNvSpPr/>
          <p:nvPr/>
        </p:nvSpPr>
        <p:spPr>
          <a:xfrm>
            <a:off x="2983466" y="2563889"/>
            <a:ext cx="1318856" cy="1479587"/>
          </a:xfrm>
          <a:custGeom>
            <a:avLst/>
            <a:gdLst/>
            <a:ahLst/>
            <a:cxnLst/>
            <a:rect l="0" t="0" r="0" b="0"/>
            <a:pathLst>
              <a:path w="1318856" h="1479587">
                <a:moveTo>
                  <a:pt x="0" y="1318856"/>
                </a:moveTo>
                <a:lnTo>
                  <a:pt x="0" y="0"/>
                </a:lnTo>
                <a:cubicBezTo>
                  <a:pt x="728383" y="0"/>
                  <a:pt x="1318856" y="590473"/>
                  <a:pt x="1318856" y="1318856"/>
                </a:cubicBezTo>
                <a:cubicBezTo>
                  <a:pt x="1318856" y="1378584"/>
                  <a:pt x="1316316" y="1420303"/>
                  <a:pt x="1309027" y="1479587"/>
                </a:cubicBezTo>
                <a:lnTo>
                  <a:pt x="0" y="1318856"/>
                </a:lnTo>
                <a:close/>
                <a:moveTo>
                  <a:pt x="0" y="1318856"/>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61" name="Freeform 769"/>
          <p:cNvSpPr/>
          <p:nvPr/>
        </p:nvSpPr>
        <p:spPr>
          <a:xfrm>
            <a:off x="1436171" y="2571871"/>
            <a:ext cx="1031252" cy="160858"/>
          </a:xfrm>
          <a:custGeom>
            <a:avLst/>
            <a:gdLst/>
            <a:ahLst/>
            <a:cxnLst/>
            <a:rect l="0" t="0" r="0" b="0"/>
            <a:pathLst>
              <a:path w="1031252" h="160858">
                <a:moveTo>
                  <a:pt x="1031252" y="160858"/>
                </a:moveTo>
                <a:lnTo>
                  <a:pt x="959764" y="0"/>
                </a:lnTo>
                <a:lnTo>
                  <a:pt x="0" y="0"/>
                </a:lnTo>
              </a:path>
            </a:pathLst>
          </a:custGeom>
          <a:noFill/>
          <a:ln w="12941" cap="flat" cmpd="sng">
            <a:solidFill>
              <a:srgbClr val="F16237">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62" name="Freeform 770"/>
          <p:cNvSpPr/>
          <p:nvPr/>
        </p:nvSpPr>
        <p:spPr>
          <a:xfrm>
            <a:off x="2753114" y="2462677"/>
            <a:ext cx="1031252" cy="160858"/>
          </a:xfrm>
          <a:custGeom>
            <a:avLst/>
            <a:gdLst/>
            <a:ahLst/>
            <a:cxnLst/>
            <a:rect l="0" t="0" r="0" b="0"/>
            <a:pathLst>
              <a:path w="1031252" h="160858">
                <a:moveTo>
                  <a:pt x="0" y="160858"/>
                </a:moveTo>
                <a:lnTo>
                  <a:pt x="71488" y="0"/>
                </a:lnTo>
                <a:lnTo>
                  <a:pt x="1031252" y="0"/>
                </a:lnTo>
              </a:path>
            </a:pathLst>
          </a:custGeom>
          <a:noFill/>
          <a:ln w="12941" cap="flat" cmpd="sng">
            <a:solidFill>
              <a:srgbClr val="79C79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69" name="Rectangle 788"/>
          <p:cNvSpPr/>
          <p:nvPr/>
        </p:nvSpPr>
        <p:spPr>
          <a:xfrm>
            <a:off x="1637959" y="2139507"/>
            <a:ext cx="511358" cy="369332"/>
          </a:xfrm>
          <a:prstGeom prst="rect">
            <a:avLst/>
          </a:prstGeom>
        </p:spPr>
        <p:txBody>
          <a:bodyPr wrap="none" lIns="0" tIns="0" rIns="0" bIns="0" anchor="t">
            <a:spAutoFit/>
          </a:bodyPr>
          <a:lstStyle/>
          <a:p>
            <a:pPr algn="ctr"/>
            <a:r>
              <a:rPr lang="en-US" sz="1200" b="1" dirty="0">
                <a:solidFill>
                  <a:srgbClr val="FF3300"/>
                </a:solidFill>
                <a:latin typeface="Calibri-Bold"/>
              </a:rPr>
              <a:t>VHA</a:t>
            </a:r>
          </a:p>
          <a:p>
            <a:pPr marL="0" algn="ctr"/>
            <a:r>
              <a:rPr lang="en-US" sz="1200" b="1" i="0" spc="0" baseline="0" dirty="0">
                <a:solidFill>
                  <a:srgbClr val="FF3300"/>
                </a:solidFill>
                <a:latin typeface="Calibri-Bold"/>
              </a:rPr>
              <a:t>$206 M</a:t>
            </a:r>
            <a:endParaRPr lang="en-US" sz="1200" dirty="0"/>
          </a:p>
        </p:txBody>
      </p:sp>
      <p:sp>
        <p:nvSpPr>
          <p:cNvPr id="70" name="Rectangle 789"/>
          <p:cNvSpPr/>
          <p:nvPr/>
        </p:nvSpPr>
        <p:spPr>
          <a:xfrm>
            <a:off x="3025620" y="2018251"/>
            <a:ext cx="528671" cy="380553"/>
          </a:xfrm>
          <a:prstGeom prst="rect">
            <a:avLst/>
          </a:prstGeom>
        </p:spPr>
        <p:txBody>
          <a:bodyPr wrap="none" lIns="0" tIns="0" rIns="0" bIns="0">
            <a:spAutoFit/>
          </a:bodyPr>
          <a:lstStyle/>
          <a:p>
            <a:pPr marL="39613"/>
            <a:r>
              <a:rPr lang="en-US" sz="1223" b="1" i="0" spc="0" baseline="0" dirty="0">
                <a:solidFill>
                  <a:srgbClr val="79C79F"/>
                </a:solidFill>
                <a:latin typeface="Calibri-Bold"/>
              </a:rPr>
              <a:t>NCPHI</a:t>
            </a:r>
          </a:p>
          <a:p>
            <a:pPr marL="0">
              <a:lnSpc>
                <a:spcPts val="1467"/>
              </a:lnSpc>
            </a:pPr>
            <a:r>
              <a:rPr lang="en-US" sz="1223" b="1" i="0" spc="0" baseline="0" dirty="0">
                <a:solidFill>
                  <a:srgbClr val="79C79F"/>
                </a:solidFill>
                <a:latin typeface="Calibri-Bold"/>
              </a:rPr>
              <a:t>$438 M</a:t>
            </a:r>
          </a:p>
        </p:txBody>
      </p:sp>
      <p:sp>
        <p:nvSpPr>
          <p:cNvPr id="71" name="Rectangle 790"/>
          <p:cNvSpPr/>
          <p:nvPr/>
        </p:nvSpPr>
        <p:spPr>
          <a:xfrm>
            <a:off x="6299545" y="4195742"/>
            <a:ext cx="597928" cy="445160"/>
          </a:xfrm>
          <a:prstGeom prst="rect">
            <a:avLst/>
          </a:prstGeom>
        </p:spPr>
        <p:txBody>
          <a:bodyPr wrap="none" lIns="0" tIns="0" rIns="0" bIns="0">
            <a:spAutoFit/>
          </a:bodyPr>
          <a:lstStyle/>
          <a:p>
            <a:pPr marL="0"/>
            <a:r>
              <a:rPr lang="en-US" sz="1223" b="1" i="0" spc="0" baseline="0" dirty="0">
                <a:solidFill>
                  <a:srgbClr val="FFFFFF"/>
                </a:solidFill>
                <a:latin typeface="Calibri-Bold"/>
              </a:rPr>
              <a:t>Medicaid</a:t>
            </a:r>
          </a:p>
          <a:p>
            <a:pPr marL="98955">
              <a:lnSpc>
                <a:spcPts val="1467"/>
              </a:lnSpc>
            </a:pPr>
            <a:r>
              <a:rPr lang="en-US" sz="1223" b="1" i="0" spc="0" baseline="0" dirty="0">
                <a:solidFill>
                  <a:srgbClr val="FFFFFF"/>
                </a:solidFill>
                <a:latin typeface="Calibri-Bold"/>
              </a:rPr>
              <a:t>$2.1 B</a:t>
            </a:r>
          </a:p>
        </p:txBody>
      </p:sp>
      <p:sp>
        <p:nvSpPr>
          <p:cNvPr id="72" name="Rectangle 791"/>
          <p:cNvSpPr/>
          <p:nvPr/>
        </p:nvSpPr>
        <p:spPr>
          <a:xfrm>
            <a:off x="6245795" y="3144513"/>
            <a:ext cx="767597" cy="445160"/>
          </a:xfrm>
          <a:prstGeom prst="rect">
            <a:avLst/>
          </a:prstGeom>
        </p:spPr>
        <p:txBody>
          <a:bodyPr wrap="none" lIns="0" tIns="0" rIns="0" bIns="0">
            <a:spAutoFit/>
          </a:bodyPr>
          <a:lstStyle/>
          <a:p>
            <a:pPr marL="0"/>
            <a:r>
              <a:rPr lang="en-US" sz="1223" b="1" i="0" spc="0" baseline="0" dirty="0">
                <a:solidFill>
                  <a:srgbClr val="FFFFFF"/>
                </a:solidFill>
                <a:latin typeface="Calibri-Bold"/>
              </a:rPr>
              <a:t>Comme</a:t>
            </a:r>
            <a:r>
              <a:rPr lang="en-US" sz="1223" b="1" i="0" spc="-17" baseline="0" dirty="0">
                <a:solidFill>
                  <a:srgbClr val="FFFFFF"/>
                </a:solidFill>
                <a:latin typeface="Calibri-Bold"/>
              </a:rPr>
              <a:t>r</a:t>
            </a:r>
            <a:r>
              <a:rPr lang="en-US" sz="1223" b="1" i="0" spc="0" baseline="0" dirty="0">
                <a:solidFill>
                  <a:srgbClr val="FFFFFF"/>
                </a:solidFill>
                <a:latin typeface="Calibri-Bold"/>
              </a:rPr>
              <a:t>cial</a:t>
            </a:r>
          </a:p>
          <a:p>
            <a:pPr marL="183930">
              <a:lnSpc>
                <a:spcPts val="1467"/>
              </a:lnSpc>
            </a:pPr>
            <a:r>
              <a:rPr lang="en-US" sz="1223" b="1" i="0" spc="0" baseline="0" dirty="0">
                <a:solidFill>
                  <a:srgbClr val="FFFFFF"/>
                </a:solidFill>
                <a:latin typeface="Calibri-Bold"/>
              </a:rPr>
              <a:t>$2.1 B</a:t>
            </a:r>
          </a:p>
        </p:txBody>
      </p:sp>
      <p:sp>
        <p:nvSpPr>
          <p:cNvPr id="73" name="Rectangle 792"/>
          <p:cNvSpPr/>
          <p:nvPr/>
        </p:nvSpPr>
        <p:spPr>
          <a:xfrm>
            <a:off x="5160390" y="3695371"/>
            <a:ext cx="607979" cy="445160"/>
          </a:xfrm>
          <a:prstGeom prst="rect">
            <a:avLst/>
          </a:prstGeom>
        </p:spPr>
        <p:txBody>
          <a:bodyPr wrap="none" lIns="0" tIns="0" rIns="0" bIns="0">
            <a:spAutoFit/>
          </a:bodyPr>
          <a:lstStyle/>
          <a:p>
            <a:pPr marL="0"/>
            <a:r>
              <a:rPr lang="en-US" sz="1223" b="1" i="0" spc="0" baseline="0" dirty="0">
                <a:solidFill>
                  <a:srgbClr val="FFFFFF"/>
                </a:solidFill>
                <a:latin typeface="Calibri-Bold"/>
              </a:rPr>
              <a:t>Medica</a:t>
            </a:r>
            <a:r>
              <a:rPr lang="en-US" sz="1223" b="1" i="0" spc="-14" baseline="0" dirty="0">
                <a:solidFill>
                  <a:srgbClr val="FFFFFF"/>
                </a:solidFill>
                <a:latin typeface="Calibri-Bold"/>
              </a:rPr>
              <a:t>re</a:t>
            </a:r>
          </a:p>
          <a:p>
            <a:pPr marL="104082">
              <a:lnSpc>
                <a:spcPts val="1467"/>
              </a:lnSpc>
            </a:pPr>
            <a:r>
              <a:rPr lang="en-US" sz="1223" b="1" i="0" spc="0" baseline="0" dirty="0">
                <a:solidFill>
                  <a:srgbClr val="FFFFFF"/>
                </a:solidFill>
                <a:latin typeface="Calibri-Bold"/>
              </a:rPr>
              <a:t>$3.0 B</a:t>
            </a:r>
          </a:p>
        </p:txBody>
      </p:sp>
      <p:sp>
        <p:nvSpPr>
          <p:cNvPr id="74" name="Rectangle 793"/>
          <p:cNvSpPr/>
          <p:nvPr/>
        </p:nvSpPr>
        <p:spPr>
          <a:xfrm>
            <a:off x="4655821" y="2254391"/>
            <a:ext cx="485923" cy="445160"/>
          </a:xfrm>
          <a:prstGeom prst="rect">
            <a:avLst/>
          </a:prstGeom>
        </p:spPr>
        <p:txBody>
          <a:bodyPr wrap="none" lIns="0" tIns="0" rIns="0" bIns="0">
            <a:spAutoFit/>
          </a:bodyPr>
          <a:lstStyle/>
          <a:p>
            <a:pPr marL="100975"/>
            <a:r>
              <a:rPr lang="en-US" sz="1223" b="1" i="0" spc="0" baseline="0" dirty="0">
                <a:solidFill>
                  <a:srgbClr val="FF3300"/>
                </a:solidFill>
                <a:latin typeface="Calibri-Bold"/>
              </a:rPr>
              <a:t>VHA</a:t>
            </a:r>
          </a:p>
          <a:p>
            <a:pPr marL="0">
              <a:lnSpc>
                <a:spcPts val="1467"/>
              </a:lnSpc>
            </a:pPr>
            <a:r>
              <a:rPr lang="en-US" sz="1223" b="1" i="0" spc="0" baseline="0" dirty="0">
                <a:solidFill>
                  <a:srgbClr val="FF3300"/>
                </a:solidFill>
                <a:latin typeface="Calibri-Bold"/>
              </a:rPr>
              <a:t>$235 M</a:t>
            </a:r>
          </a:p>
        </p:txBody>
      </p:sp>
      <p:sp>
        <p:nvSpPr>
          <p:cNvPr id="75" name="Rectangle 794"/>
          <p:cNvSpPr/>
          <p:nvPr/>
        </p:nvSpPr>
        <p:spPr>
          <a:xfrm>
            <a:off x="6030334" y="2057414"/>
            <a:ext cx="528671" cy="380553"/>
          </a:xfrm>
          <a:prstGeom prst="rect">
            <a:avLst/>
          </a:prstGeom>
        </p:spPr>
        <p:txBody>
          <a:bodyPr wrap="none" lIns="0" tIns="0" rIns="0" bIns="0">
            <a:spAutoFit/>
          </a:bodyPr>
          <a:lstStyle/>
          <a:p>
            <a:pPr marL="39613"/>
            <a:r>
              <a:rPr lang="en-US" sz="1223" b="1" i="0" spc="0" baseline="0" dirty="0">
                <a:solidFill>
                  <a:srgbClr val="79C79F"/>
                </a:solidFill>
                <a:latin typeface="Calibri-Bold"/>
              </a:rPr>
              <a:t>NCPHI</a:t>
            </a:r>
          </a:p>
          <a:p>
            <a:pPr marL="0">
              <a:lnSpc>
                <a:spcPts val="1467"/>
              </a:lnSpc>
            </a:pPr>
            <a:r>
              <a:rPr lang="en-US" sz="1223" b="1" i="0" spc="0" baseline="0" dirty="0">
                <a:solidFill>
                  <a:srgbClr val="79C79F"/>
                </a:solidFill>
                <a:latin typeface="Calibri-Bold"/>
              </a:rPr>
              <a:t>$605 M</a:t>
            </a:r>
          </a:p>
        </p:txBody>
      </p:sp>
      <p:sp>
        <p:nvSpPr>
          <p:cNvPr id="76" name="Rectangle 795"/>
          <p:cNvSpPr/>
          <p:nvPr/>
        </p:nvSpPr>
        <p:spPr>
          <a:xfrm>
            <a:off x="3134862" y="4195854"/>
            <a:ext cx="597928" cy="445160"/>
          </a:xfrm>
          <a:prstGeom prst="rect">
            <a:avLst/>
          </a:prstGeom>
        </p:spPr>
        <p:txBody>
          <a:bodyPr wrap="none" lIns="0" tIns="0" rIns="0" bIns="0">
            <a:spAutoFit/>
          </a:bodyPr>
          <a:lstStyle/>
          <a:p>
            <a:pPr marL="0"/>
            <a:r>
              <a:rPr lang="en-US" sz="1223" b="1" i="0" spc="0" baseline="0" dirty="0">
                <a:solidFill>
                  <a:srgbClr val="FFFFFF"/>
                </a:solidFill>
                <a:latin typeface="Calibri-Bold"/>
              </a:rPr>
              <a:t>Medicaid</a:t>
            </a:r>
          </a:p>
          <a:p>
            <a:pPr marL="98955">
              <a:lnSpc>
                <a:spcPts val="1467"/>
              </a:lnSpc>
            </a:pPr>
            <a:r>
              <a:rPr lang="en-US" sz="1223" b="1" i="0" spc="0" baseline="0" dirty="0">
                <a:solidFill>
                  <a:srgbClr val="FFFFFF"/>
                </a:solidFill>
                <a:latin typeface="Calibri-Bold"/>
              </a:rPr>
              <a:t>$2.2 B</a:t>
            </a:r>
          </a:p>
        </p:txBody>
      </p:sp>
      <p:sp>
        <p:nvSpPr>
          <p:cNvPr id="77" name="Rectangle 796"/>
          <p:cNvSpPr/>
          <p:nvPr/>
        </p:nvSpPr>
        <p:spPr>
          <a:xfrm>
            <a:off x="3186903" y="3146334"/>
            <a:ext cx="767597" cy="445160"/>
          </a:xfrm>
          <a:prstGeom prst="rect">
            <a:avLst/>
          </a:prstGeom>
        </p:spPr>
        <p:txBody>
          <a:bodyPr wrap="none" lIns="0" tIns="0" rIns="0" bIns="0">
            <a:spAutoFit/>
          </a:bodyPr>
          <a:lstStyle/>
          <a:p>
            <a:pPr marL="0"/>
            <a:r>
              <a:rPr lang="en-US" sz="1223" b="1" i="0" spc="0" baseline="0" dirty="0">
                <a:solidFill>
                  <a:srgbClr val="FFFFFF"/>
                </a:solidFill>
                <a:latin typeface="Calibri-Bold"/>
              </a:rPr>
              <a:t>Comme</a:t>
            </a:r>
            <a:r>
              <a:rPr lang="en-US" sz="1223" b="1" i="0" spc="-17" baseline="0" dirty="0">
                <a:solidFill>
                  <a:srgbClr val="FFFFFF"/>
                </a:solidFill>
                <a:latin typeface="Calibri-Bold"/>
              </a:rPr>
              <a:t>r</a:t>
            </a:r>
            <a:r>
              <a:rPr lang="en-US" sz="1223" b="1" i="0" spc="0" baseline="0" dirty="0">
                <a:solidFill>
                  <a:srgbClr val="FFFFFF"/>
                </a:solidFill>
                <a:latin typeface="Calibri-Bold"/>
              </a:rPr>
              <a:t>cial</a:t>
            </a:r>
          </a:p>
          <a:p>
            <a:pPr marL="183930">
              <a:lnSpc>
                <a:spcPts val="1467"/>
              </a:lnSpc>
            </a:pPr>
            <a:r>
              <a:rPr lang="en-US" sz="1223" b="1" i="0" spc="0" baseline="0" dirty="0">
                <a:solidFill>
                  <a:srgbClr val="FFFFFF"/>
                </a:solidFill>
                <a:latin typeface="Calibri-Bold"/>
              </a:rPr>
              <a:t>$2.2 B</a:t>
            </a:r>
          </a:p>
        </p:txBody>
      </p:sp>
      <p:sp>
        <p:nvSpPr>
          <p:cNvPr id="78" name="Rectangle 797"/>
          <p:cNvSpPr/>
          <p:nvPr/>
        </p:nvSpPr>
        <p:spPr>
          <a:xfrm>
            <a:off x="2056603" y="3695483"/>
            <a:ext cx="607979" cy="445160"/>
          </a:xfrm>
          <a:prstGeom prst="rect">
            <a:avLst/>
          </a:prstGeom>
        </p:spPr>
        <p:txBody>
          <a:bodyPr wrap="none" lIns="0" tIns="0" rIns="0" bIns="0">
            <a:spAutoFit/>
          </a:bodyPr>
          <a:lstStyle/>
          <a:p>
            <a:pPr marL="0"/>
            <a:r>
              <a:rPr lang="en-US" sz="1223" b="1" i="0" spc="0" baseline="0" dirty="0">
                <a:solidFill>
                  <a:srgbClr val="FFFFFF"/>
                </a:solidFill>
                <a:latin typeface="Calibri-Bold"/>
              </a:rPr>
              <a:t>Medica</a:t>
            </a:r>
            <a:r>
              <a:rPr lang="en-US" sz="1223" b="1" i="0" spc="-14" baseline="0" dirty="0">
                <a:solidFill>
                  <a:srgbClr val="FFFFFF"/>
                </a:solidFill>
                <a:latin typeface="Calibri-Bold"/>
              </a:rPr>
              <a:t>re</a:t>
            </a:r>
          </a:p>
          <a:p>
            <a:pPr marL="104082">
              <a:lnSpc>
                <a:spcPts val="1467"/>
              </a:lnSpc>
            </a:pPr>
            <a:r>
              <a:rPr lang="en-US" sz="1223" b="1" i="0" spc="0" baseline="0" dirty="0">
                <a:solidFill>
                  <a:srgbClr val="FFFFFF"/>
                </a:solidFill>
                <a:latin typeface="Calibri-Bold"/>
              </a:rPr>
              <a:t>$3.1 B</a:t>
            </a:r>
          </a:p>
        </p:txBody>
      </p:sp>
      <p:sp>
        <p:nvSpPr>
          <p:cNvPr id="79" name="Rectangle 798"/>
          <p:cNvSpPr/>
          <p:nvPr/>
        </p:nvSpPr>
        <p:spPr>
          <a:xfrm>
            <a:off x="2126438" y="5352022"/>
            <a:ext cx="5120640" cy="190117"/>
          </a:xfrm>
          <a:prstGeom prst="rect">
            <a:avLst/>
          </a:prstGeom>
        </p:spPr>
        <p:txBody>
          <a:bodyPr wrap="square" lIns="0" tIns="0" rIns="0" bIns="0">
            <a:spAutoFit/>
          </a:bodyPr>
          <a:lstStyle/>
          <a:p>
            <a:pPr marL="0">
              <a:tabLst>
                <a:tab pos="3096364" algn="l"/>
                <a:tab pos="6201583" algn="l"/>
              </a:tabLst>
            </a:pPr>
            <a:r>
              <a:rPr lang="en-US" sz="1853" b="1" i="0" spc="0" baseline="-1100" dirty="0"/>
              <a:t>CY 2019 </a:t>
            </a:r>
            <a:r>
              <a:rPr lang="en-US" sz="1853" b="1" i="0" spc="-106" baseline="-1100" dirty="0"/>
              <a:t>T</a:t>
            </a:r>
            <a:r>
              <a:rPr lang="en-US" sz="1853" b="1" i="0" spc="0" baseline="-1100" dirty="0"/>
              <a:t>o</a:t>
            </a:r>
            <a:r>
              <a:rPr lang="en-US" sz="1853" b="1" i="0" spc="-13" baseline="-1100" dirty="0"/>
              <a:t>t</a:t>
            </a:r>
            <a:r>
              <a:rPr lang="en-US" sz="1853" b="1" i="0" spc="0" baseline="-1100" dirty="0"/>
              <a:t>al: $8.1 B	</a:t>
            </a:r>
            <a:r>
              <a:rPr lang="en-US" sz="1223" b="1" i="0" spc="0" baseline="0" dirty="0"/>
              <a:t>CY 2020 </a:t>
            </a:r>
            <a:r>
              <a:rPr lang="en-US" sz="1223" b="1" i="0" spc="-106" baseline="0" dirty="0"/>
              <a:t>T</a:t>
            </a:r>
            <a:r>
              <a:rPr lang="en-US" sz="1223" b="1" i="0" spc="0" baseline="0" dirty="0"/>
              <a:t>o</a:t>
            </a:r>
            <a:r>
              <a:rPr lang="en-US" sz="1223" b="1" i="0" spc="-13" baseline="0" dirty="0"/>
              <a:t>t</a:t>
            </a:r>
            <a:r>
              <a:rPr lang="en-US" sz="1223" b="1" i="0" spc="0" baseline="0" dirty="0"/>
              <a:t>al: $8.1 B</a:t>
            </a:r>
          </a:p>
        </p:txBody>
      </p:sp>
    </p:spTree>
    <p:extLst>
      <p:ext uri="{BB962C8B-B14F-4D97-AF65-F5344CB8AC3E}">
        <p14:creationId xmlns:p14="http://schemas.microsoft.com/office/powerpoint/2010/main" val="891317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FC460-2812-44FC-A02F-69ED51AE8B3F}"/>
              </a:ext>
            </a:extLst>
          </p:cNvPr>
          <p:cNvSpPr>
            <a:spLocks noGrp="1"/>
          </p:cNvSpPr>
          <p:nvPr>
            <p:ph type="title"/>
          </p:nvPr>
        </p:nvSpPr>
        <p:spPr/>
        <p:txBody>
          <a:bodyPr anchor="b">
            <a:normAutofit/>
          </a:bodyPr>
          <a:lstStyle/>
          <a:p>
            <a:r>
              <a:rPr lang="en-US" dirty="0"/>
              <a:t>State Level THCE Per Capita</a:t>
            </a:r>
          </a:p>
        </p:txBody>
      </p:sp>
      <p:sp>
        <p:nvSpPr>
          <p:cNvPr id="7"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333002" y="6177088"/>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t>DHCC Presentation on health care spending benchmark</a:t>
            </a:r>
            <a:endParaRPr lang="en-US" dirty="0"/>
          </a:p>
        </p:txBody>
      </p:sp>
      <p:sp>
        <p:nvSpPr>
          <p:cNvPr id="5" name="Slide Number Placeholder 4">
            <a:extLst>
              <a:ext uri="{FF2B5EF4-FFF2-40B4-BE49-F238E27FC236}">
                <a16:creationId xmlns:a16="http://schemas.microsoft.com/office/drawing/2014/main" id="{914F1C9F-154B-46A2-9FF1-8DFBDAA4DE62}"/>
              </a:ext>
            </a:extLst>
          </p:cNvPr>
          <p:cNvSpPr>
            <a:spLocks noGrp="1"/>
          </p:cNvSpPr>
          <p:nvPr>
            <p:ph type="sldNum" sz="quarter" idx="12"/>
          </p:nvPr>
        </p:nvSpPr>
        <p:spPr/>
        <p:txBody>
          <a:bodyPr anchor="ctr">
            <a:normAutofit/>
          </a:bodyPr>
          <a:lstStyle/>
          <a:p>
            <a:pPr>
              <a:spcAft>
                <a:spcPts val="600"/>
              </a:spcAft>
            </a:pPr>
            <a:fld id="{C9C541C6-75BC-4360-B680-4A647707B817}" type="slidenum">
              <a:rPr lang="en-US" altLang="en-US" smtClean="0"/>
              <a:pPr>
                <a:spcAft>
                  <a:spcPts val="600"/>
                </a:spcAft>
              </a:pPr>
              <a:t>5</a:t>
            </a:fld>
            <a:endParaRPr lang="en-US" altLang="en-US" dirty="0"/>
          </a:p>
        </p:txBody>
      </p:sp>
      <p:sp>
        <p:nvSpPr>
          <p:cNvPr id="11" name="Rectangle 10">
            <a:extLst>
              <a:ext uri="{FF2B5EF4-FFF2-40B4-BE49-F238E27FC236}">
                <a16:creationId xmlns:a16="http://schemas.microsoft.com/office/drawing/2014/main" id="{84ECF0C3-2B20-4B89-B41D-D111BE88EAFB}"/>
              </a:ext>
            </a:extLst>
          </p:cNvPr>
          <p:cNvSpPr/>
          <p:nvPr/>
        </p:nvSpPr>
        <p:spPr>
          <a:xfrm>
            <a:off x="7368268" y="4693920"/>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651262" y="2200005"/>
            <a:ext cx="739690" cy="307777"/>
          </a:xfrm>
          <a:prstGeom prst="rect">
            <a:avLst/>
          </a:prstGeom>
          <a:noFill/>
        </p:spPr>
        <p:txBody>
          <a:bodyPr wrap="square" rtlCol="0">
            <a:spAutoFit/>
          </a:bodyPr>
          <a:lstStyle/>
          <a:p>
            <a:pPr algn="ctr"/>
            <a:r>
              <a:rPr lang="en-US" sz="1400" b="1" i="1" dirty="0">
                <a:solidFill>
                  <a:srgbClr val="9D2235"/>
                </a:solidFill>
              </a:rPr>
              <a:t>+1.7%</a:t>
            </a:r>
          </a:p>
        </p:txBody>
      </p:sp>
      <p:sp>
        <p:nvSpPr>
          <p:cNvPr id="14" name="TextBox 13"/>
          <p:cNvSpPr txBox="1"/>
          <p:nvPr/>
        </p:nvSpPr>
        <p:spPr>
          <a:xfrm>
            <a:off x="8306775" y="2808289"/>
            <a:ext cx="685003" cy="307777"/>
          </a:xfrm>
          <a:prstGeom prst="rect">
            <a:avLst/>
          </a:prstGeom>
          <a:noFill/>
        </p:spPr>
        <p:txBody>
          <a:bodyPr wrap="square" rtlCol="0">
            <a:spAutoFit/>
          </a:bodyPr>
          <a:lstStyle/>
          <a:p>
            <a:pPr algn="ctr"/>
            <a:r>
              <a:rPr lang="en-US" sz="1400" b="1" i="1" dirty="0">
                <a:solidFill>
                  <a:srgbClr val="9D2235"/>
                </a:solidFill>
              </a:rPr>
              <a:t>-1.2%</a:t>
            </a:r>
          </a:p>
        </p:txBody>
      </p:sp>
      <p:sp>
        <p:nvSpPr>
          <p:cNvPr id="15" name="TextBox 14"/>
          <p:cNvSpPr txBox="1"/>
          <p:nvPr/>
        </p:nvSpPr>
        <p:spPr>
          <a:xfrm>
            <a:off x="8305160" y="3610527"/>
            <a:ext cx="711115" cy="307777"/>
          </a:xfrm>
          <a:prstGeom prst="rect">
            <a:avLst/>
          </a:prstGeom>
          <a:noFill/>
        </p:spPr>
        <p:txBody>
          <a:bodyPr wrap="square" rtlCol="0">
            <a:spAutoFit/>
          </a:bodyPr>
          <a:lstStyle/>
          <a:p>
            <a:pPr algn="ctr"/>
            <a:r>
              <a:rPr lang="en-US" sz="1400" b="1" i="1" dirty="0">
                <a:solidFill>
                  <a:srgbClr val="9D2235"/>
                </a:solidFill>
              </a:rPr>
              <a:t>+5.8%</a:t>
            </a:r>
          </a:p>
        </p:txBody>
      </p:sp>
      <p:sp>
        <p:nvSpPr>
          <p:cNvPr id="16" name="TextBox 15"/>
          <p:cNvSpPr txBox="1"/>
          <p:nvPr/>
        </p:nvSpPr>
        <p:spPr>
          <a:xfrm>
            <a:off x="1873377" y="2239104"/>
            <a:ext cx="739690" cy="307777"/>
          </a:xfrm>
          <a:prstGeom prst="rect">
            <a:avLst/>
          </a:prstGeom>
          <a:noFill/>
        </p:spPr>
        <p:txBody>
          <a:bodyPr wrap="square" rtlCol="0">
            <a:spAutoFit/>
          </a:bodyPr>
          <a:lstStyle/>
          <a:p>
            <a:pPr algn="ctr"/>
            <a:r>
              <a:rPr lang="en-US" sz="1400" b="1" i="1" dirty="0">
                <a:solidFill>
                  <a:srgbClr val="9D2235"/>
                </a:solidFill>
              </a:rPr>
              <a:t>+0.7%</a:t>
            </a:r>
          </a:p>
        </p:txBody>
      </p:sp>
      <p:sp>
        <p:nvSpPr>
          <p:cNvPr id="24" name="Freeform 628"/>
          <p:cNvSpPr/>
          <p:nvPr/>
        </p:nvSpPr>
        <p:spPr>
          <a:xfrm>
            <a:off x="2750137" y="2522275"/>
            <a:ext cx="538810" cy="2701099"/>
          </a:xfrm>
          <a:custGeom>
            <a:avLst/>
            <a:gdLst/>
            <a:ahLst/>
            <a:cxnLst/>
            <a:rect l="0" t="0" r="0" b="0"/>
            <a:pathLst>
              <a:path w="538810" h="2701099">
                <a:moveTo>
                  <a:pt x="0" y="0"/>
                </a:moveTo>
                <a:lnTo>
                  <a:pt x="538810" y="0"/>
                </a:lnTo>
                <a:lnTo>
                  <a:pt x="538810" y="2701099"/>
                </a:lnTo>
                <a:lnTo>
                  <a:pt x="0" y="2701099"/>
                </a:lnTo>
                <a:lnTo>
                  <a:pt x="0" y="0"/>
                </a:lnTo>
                <a:close/>
              </a:path>
            </a:pathLst>
          </a:custGeom>
          <a:solidFill>
            <a:srgbClr val="79C79F">
              <a:alpha val="100000"/>
            </a:srgbClr>
          </a:solidFill>
          <a:ln w="19050">
            <a:noFill/>
          </a:ln>
        </p:spPr>
        <p:style>
          <a:lnRef idx="2">
            <a:schemeClr val="accent1">
              <a:shade val="50000"/>
            </a:schemeClr>
          </a:lnRef>
          <a:fillRef idx="1">
            <a:schemeClr val="accent1"/>
          </a:fillRef>
          <a:effectRef idx="0">
            <a:schemeClr val="accent1"/>
          </a:effectRef>
          <a:fontRef idx="minor">
            <a:schemeClr val="lt1"/>
          </a:fontRef>
        </p:style>
      </p:sp>
      <p:sp>
        <p:nvSpPr>
          <p:cNvPr id="25" name="Freeform 629"/>
          <p:cNvSpPr/>
          <p:nvPr/>
        </p:nvSpPr>
        <p:spPr>
          <a:xfrm>
            <a:off x="1970814" y="2566432"/>
            <a:ext cx="538810" cy="2656942"/>
          </a:xfrm>
          <a:custGeom>
            <a:avLst/>
            <a:gdLst/>
            <a:ahLst/>
            <a:cxnLst/>
            <a:rect l="0" t="0" r="0" b="0"/>
            <a:pathLst>
              <a:path w="538810" h="2656942">
                <a:moveTo>
                  <a:pt x="0" y="0"/>
                </a:moveTo>
                <a:lnTo>
                  <a:pt x="538810" y="0"/>
                </a:lnTo>
                <a:lnTo>
                  <a:pt x="538810" y="2656942"/>
                </a:lnTo>
                <a:lnTo>
                  <a:pt x="0" y="2656942"/>
                </a:lnTo>
                <a:lnTo>
                  <a:pt x="0" y="0"/>
                </a:lnTo>
                <a:close/>
              </a:path>
            </a:pathLst>
          </a:custGeom>
          <a:solidFill>
            <a:srgbClr val="00AFDD">
              <a:alpha val="100000"/>
            </a:srgbClr>
          </a:solidFill>
          <a:ln w="19050">
            <a:noFill/>
          </a:ln>
        </p:spPr>
        <p:style>
          <a:lnRef idx="2">
            <a:schemeClr val="accent1">
              <a:shade val="50000"/>
            </a:schemeClr>
          </a:lnRef>
          <a:fillRef idx="1">
            <a:schemeClr val="accent1"/>
          </a:fillRef>
          <a:effectRef idx="0">
            <a:schemeClr val="accent1"/>
          </a:effectRef>
          <a:fontRef idx="minor">
            <a:schemeClr val="lt1"/>
          </a:fontRef>
        </p:style>
      </p:sp>
      <p:sp>
        <p:nvSpPr>
          <p:cNvPr id="26" name="Freeform 630"/>
          <p:cNvSpPr/>
          <p:nvPr/>
        </p:nvSpPr>
        <p:spPr>
          <a:xfrm>
            <a:off x="1205016" y="2584416"/>
            <a:ext cx="538811" cy="2638958"/>
          </a:xfrm>
          <a:custGeom>
            <a:avLst/>
            <a:gdLst/>
            <a:ahLst/>
            <a:cxnLst/>
            <a:rect l="0" t="0" r="0" b="0"/>
            <a:pathLst>
              <a:path w="538811" h="2638958">
                <a:moveTo>
                  <a:pt x="0" y="0"/>
                </a:moveTo>
                <a:lnTo>
                  <a:pt x="538811" y="0"/>
                </a:lnTo>
                <a:lnTo>
                  <a:pt x="538811" y="2638958"/>
                </a:lnTo>
                <a:lnTo>
                  <a:pt x="0" y="2638958"/>
                </a:lnTo>
                <a:lnTo>
                  <a:pt x="0" y="0"/>
                </a:lnTo>
                <a:close/>
              </a:path>
            </a:pathLst>
          </a:custGeom>
          <a:solidFill>
            <a:srgbClr val="834B9B">
              <a:alpha val="100000"/>
            </a:srgbClr>
          </a:solidFill>
          <a:ln w="19050">
            <a:noFill/>
          </a:ln>
        </p:spPr>
        <p:style>
          <a:lnRef idx="2">
            <a:schemeClr val="accent1">
              <a:shade val="50000"/>
            </a:schemeClr>
          </a:lnRef>
          <a:fillRef idx="1">
            <a:schemeClr val="accent1"/>
          </a:fillRef>
          <a:effectRef idx="0">
            <a:schemeClr val="accent1"/>
          </a:effectRef>
          <a:fontRef idx="minor">
            <a:schemeClr val="lt1"/>
          </a:fontRef>
        </p:style>
      </p:sp>
      <p:sp>
        <p:nvSpPr>
          <p:cNvPr id="27" name="Freeform 631"/>
          <p:cNvSpPr/>
          <p:nvPr/>
        </p:nvSpPr>
        <p:spPr>
          <a:xfrm>
            <a:off x="899978" y="5223377"/>
            <a:ext cx="2579281" cy="0"/>
          </a:xfrm>
          <a:custGeom>
            <a:avLst/>
            <a:gdLst/>
            <a:ahLst/>
            <a:cxnLst/>
            <a:rect l="0" t="0" r="0" b="0"/>
            <a:pathLst>
              <a:path w="2579281">
                <a:moveTo>
                  <a:pt x="0" y="0"/>
                </a:moveTo>
                <a:lnTo>
                  <a:pt x="2579281"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8" name="Freeform 632"/>
          <p:cNvSpPr/>
          <p:nvPr/>
        </p:nvSpPr>
        <p:spPr>
          <a:xfrm>
            <a:off x="899978" y="5155165"/>
            <a:ext cx="0" cy="68211"/>
          </a:xfrm>
          <a:custGeom>
            <a:avLst/>
            <a:gdLst/>
            <a:ahLst/>
            <a:cxnLst/>
            <a:rect l="0" t="0" r="0" b="0"/>
            <a:pathLst>
              <a:path h="68211">
                <a:moveTo>
                  <a:pt x="0" y="68211"/>
                </a:moveTo>
                <a:lnTo>
                  <a:pt x="0"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9" name="Freeform 633"/>
          <p:cNvSpPr/>
          <p:nvPr/>
        </p:nvSpPr>
        <p:spPr>
          <a:xfrm>
            <a:off x="3479255" y="5155165"/>
            <a:ext cx="0" cy="68211"/>
          </a:xfrm>
          <a:custGeom>
            <a:avLst/>
            <a:gdLst/>
            <a:ahLst/>
            <a:cxnLst/>
            <a:rect l="0" t="0" r="0" b="0"/>
            <a:pathLst>
              <a:path h="68211">
                <a:moveTo>
                  <a:pt x="0" y="68211"/>
                </a:moveTo>
                <a:lnTo>
                  <a:pt x="0"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0" name="Freeform 634"/>
          <p:cNvSpPr/>
          <p:nvPr/>
        </p:nvSpPr>
        <p:spPr>
          <a:xfrm>
            <a:off x="899978" y="2494845"/>
            <a:ext cx="0" cy="2728531"/>
          </a:xfrm>
          <a:custGeom>
            <a:avLst/>
            <a:gdLst/>
            <a:ahLst/>
            <a:cxnLst/>
            <a:rect l="0" t="0" r="0" b="0"/>
            <a:pathLst>
              <a:path h="2728531">
                <a:moveTo>
                  <a:pt x="0" y="2728531"/>
                </a:moveTo>
                <a:lnTo>
                  <a:pt x="0"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1" name="Freeform 635"/>
          <p:cNvSpPr/>
          <p:nvPr/>
        </p:nvSpPr>
        <p:spPr>
          <a:xfrm>
            <a:off x="899978" y="5223377"/>
            <a:ext cx="56121" cy="0"/>
          </a:xfrm>
          <a:custGeom>
            <a:avLst/>
            <a:gdLst/>
            <a:ahLst/>
            <a:cxnLst/>
            <a:rect l="0" t="0" r="0" b="0"/>
            <a:pathLst>
              <a:path w="56121">
                <a:moveTo>
                  <a:pt x="0" y="0"/>
                </a:moveTo>
                <a:lnTo>
                  <a:pt x="56121"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2" name="Freeform 636"/>
          <p:cNvSpPr/>
          <p:nvPr/>
        </p:nvSpPr>
        <p:spPr>
          <a:xfrm>
            <a:off x="899978" y="4677671"/>
            <a:ext cx="56121" cy="0"/>
          </a:xfrm>
          <a:custGeom>
            <a:avLst/>
            <a:gdLst/>
            <a:ahLst/>
            <a:cxnLst/>
            <a:rect l="0" t="0" r="0" b="0"/>
            <a:pathLst>
              <a:path w="56121">
                <a:moveTo>
                  <a:pt x="0" y="0"/>
                </a:moveTo>
                <a:lnTo>
                  <a:pt x="56121"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3" name="Freeform 637"/>
          <p:cNvSpPr/>
          <p:nvPr/>
        </p:nvSpPr>
        <p:spPr>
          <a:xfrm>
            <a:off x="899978" y="4131965"/>
            <a:ext cx="56121" cy="0"/>
          </a:xfrm>
          <a:custGeom>
            <a:avLst/>
            <a:gdLst/>
            <a:ahLst/>
            <a:cxnLst/>
            <a:rect l="0" t="0" r="0" b="0"/>
            <a:pathLst>
              <a:path w="56121">
                <a:moveTo>
                  <a:pt x="0" y="0"/>
                </a:moveTo>
                <a:lnTo>
                  <a:pt x="56121"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4" name="Freeform 638"/>
          <p:cNvSpPr/>
          <p:nvPr/>
        </p:nvSpPr>
        <p:spPr>
          <a:xfrm>
            <a:off x="899978" y="3586260"/>
            <a:ext cx="56121" cy="0"/>
          </a:xfrm>
          <a:custGeom>
            <a:avLst/>
            <a:gdLst/>
            <a:ahLst/>
            <a:cxnLst/>
            <a:rect l="0" t="0" r="0" b="0"/>
            <a:pathLst>
              <a:path w="56121">
                <a:moveTo>
                  <a:pt x="0" y="0"/>
                </a:moveTo>
                <a:lnTo>
                  <a:pt x="56121"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5" name="Freeform 639"/>
          <p:cNvSpPr/>
          <p:nvPr/>
        </p:nvSpPr>
        <p:spPr>
          <a:xfrm>
            <a:off x="899978" y="3040554"/>
            <a:ext cx="56121" cy="0"/>
          </a:xfrm>
          <a:custGeom>
            <a:avLst/>
            <a:gdLst/>
            <a:ahLst/>
            <a:cxnLst/>
            <a:rect l="0" t="0" r="0" b="0"/>
            <a:pathLst>
              <a:path w="56121">
                <a:moveTo>
                  <a:pt x="0" y="0"/>
                </a:moveTo>
                <a:lnTo>
                  <a:pt x="56121"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6" name="Freeform 640"/>
          <p:cNvSpPr/>
          <p:nvPr/>
        </p:nvSpPr>
        <p:spPr>
          <a:xfrm>
            <a:off x="899978" y="2494849"/>
            <a:ext cx="56121" cy="0"/>
          </a:xfrm>
          <a:custGeom>
            <a:avLst/>
            <a:gdLst/>
            <a:ahLst/>
            <a:cxnLst/>
            <a:rect l="0" t="0" r="0" b="0"/>
            <a:pathLst>
              <a:path w="56121">
                <a:moveTo>
                  <a:pt x="0" y="0"/>
                </a:moveTo>
                <a:lnTo>
                  <a:pt x="56121"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41" name="Rectangle 653"/>
          <p:cNvSpPr/>
          <p:nvPr/>
        </p:nvSpPr>
        <p:spPr>
          <a:xfrm>
            <a:off x="754549" y="5103899"/>
            <a:ext cx="64389" cy="203910"/>
          </a:xfrm>
          <a:prstGeom prst="rect">
            <a:avLst/>
          </a:prstGeom>
        </p:spPr>
        <p:txBody>
          <a:bodyPr wrap="none" lIns="0" tIns="0" rIns="0" bIns="0">
            <a:spAutoFit/>
          </a:bodyPr>
          <a:lstStyle/>
          <a:p>
            <a:pPr marL="0"/>
            <a:r>
              <a:rPr lang="en-US" sz="1000" b="0" i="0" spc="0" baseline="0" dirty="0">
                <a:latin typeface="Calibri"/>
              </a:rPr>
              <a:t>0</a:t>
            </a:r>
          </a:p>
        </p:txBody>
      </p:sp>
      <p:sp>
        <p:nvSpPr>
          <p:cNvPr id="42" name="Rectangle 654"/>
          <p:cNvSpPr/>
          <p:nvPr/>
        </p:nvSpPr>
        <p:spPr>
          <a:xfrm>
            <a:off x="400981" y="4558180"/>
            <a:ext cx="418084" cy="203910"/>
          </a:xfrm>
          <a:prstGeom prst="rect">
            <a:avLst/>
          </a:prstGeom>
        </p:spPr>
        <p:txBody>
          <a:bodyPr wrap="none" lIns="0" tIns="0" rIns="0" bIns="0">
            <a:spAutoFit/>
          </a:bodyPr>
          <a:lstStyle/>
          <a:p>
            <a:pPr marL="0"/>
            <a:r>
              <a:rPr lang="en-US" sz="1000" b="0" i="0" spc="0" baseline="0" dirty="0">
                <a:latin typeface="Calibri"/>
              </a:rPr>
              <a:t>200,000</a:t>
            </a:r>
          </a:p>
        </p:txBody>
      </p:sp>
      <p:sp>
        <p:nvSpPr>
          <p:cNvPr id="43" name="Rectangle 655"/>
          <p:cNvSpPr/>
          <p:nvPr/>
        </p:nvSpPr>
        <p:spPr>
          <a:xfrm>
            <a:off x="400981" y="4012461"/>
            <a:ext cx="418084" cy="203910"/>
          </a:xfrm>
          <a:prstGeom prst="rect">
            <a:avLst/>
          </a:prstGeom>
        </p:spPr>
        <p:txBody>
          <a:bodyPr wrap="none" lIns="0" tIns="0" rIns="0" bIns="0">
            <a:spAutoFit/>
          </a:bodyPr>
          <a:lstStyle/>
          <a:p>
            <a:pPr marL="0"/>
            <a:r>
              <a:rPr lang="en-US" sz="1000" b="0" i="0" spc="0" baseline="0" dirty="0">
                <a:latin typeface="Calibri"/>
              </a:rPr>
              <a:t>400,000</a:t>
            </a:r>
          </a:p>
        </p:txBody>
      </p:sp>
      <p:sp>
        <p:nvSpPr>
          <p:cNvPr id="44" name="Rectangle 656"/>
          <p:cNvSpPr/>
          <p:nvPr/>
        </p:nvSpPr>
        <p:spPr>
          <a:xfrm>
            <a:off x="400981" y="3466742"/>
            <a:ext cx="418084" cy="203910"/>
          </a:xfrm>
          <a:prstGeom prst="rect">
            <a:avLst/>
          </a:prstGeom>
        </p:spPr>
        <p:txBody>
          <a:bodyPr wrap="none" lIns="0" tIns="0" rIns="0" bIns="0">
            <a:spAutoFit/>
          </a:bodyPr>
          <a:lstStyle/>
          <a:p>
            <a:pPr marL="0"/>
            <a:r>
              <a:rPr lang="en-US" sz="1000" b="0" i="0" spc="0" baseline="0" dirty="0">
                <a:latin typeface="Calibri"/>
              </a:rPr>
              <a:t>600,000</a:t>
            </a:r>
          </a:p>
        </p:txBody>
      </p:sp>
      <p:sp>
        <p:nvSpPr>
          <p:cNvPr id="45" name="Rectangle 657"/>
          <p:cNvSpPr/>
          <p:nvPr/>
        </p:nvSpPr>
        <p:spPr>
          <a:xfrm>
            <a:off x="400981" y="2921023"/>
            <a:ext cx="418084" cy="203910"/>
          </a:xfrm>
          <a:prstGeom prst="rect">
            <a:avLst/>
          </a:prstGeom>
        </p:spPr>
        <p:txBody>
          <a:bodyPr wrap="none" lIns="0" tIns="0" rIns="0" bIns="0">
            <a:spAutoFit/>
          </a:bodyPr>
          <a:lstStyle/>
          <a:p>
            <a:pPr marL="0"/>
            <a:r>
              <a:rPr lang="en-US" sz="1000" b="0" i="0" spc="0" baseline="0" dirty="0">
                <a:latin typeface="Calibri"/>
              </a:rPr>
              <a:t>800,000</a:t>
            </a:r>
          </a:p>
        </p:txBody>
      </p:sp>
      <p:sp>
        <p:nvSpPr>
          <p:cNvPr id="46" name="Rectangle 658"/>
          <p:cNvSpPr/>
          <p:nvPr/>
        </p:nvSpPr>
        <p:spPr>
          <a:xfrm>
            <a:off x="304969" y="2375304"/>
            <a:ext cx="514223" cy="203910"/>
          </a:xfrm>
          <a:prstGeom prst="rect">
            <a:avLst/>
          </a:prstGeom>
        </p:spPr>
        <p:txBody>
          <a:bodyPr wrap="none" lIns="0" tIns="0" rIns="0" bIns="0">
            <a:spAutoFit/>
          </a:bodyPr>
          <a:lstStyle/>
          <a:p>
            <a:pPr marL="0"/>
            <a:r>
              <a:rPr lang="en-US" sz="1000" b="0" i="0" spc="0" baseline="0" dirty="0">
                <a:latin typeface="Calibri"/>
              </a:rPr>
              <a:t>1,000,000</a:t>
            </a:r>
          </a:p>
        </p:txBody>
      </p:sp>
      <p:sp>
        <p:nvSpPr>
          <p:cNvPr id="47" name="Rectangle 659"/>
          <p:cNvSpPr/>
          <p:nvPr/>
        </p:nvSpPr>
        <p:spPr>
          <a:xfrm>
            <a:off x="1224789" y="2625178"/>
            <a:ext cx="495328" cy="307777"/>
          </a:xfrm>
          <a:prstGeom prst="rect">
            <a:avLst/>
          </a:prstGeom>
        </p:spPr>
        <p:txBody>
          <a:bodyPr wrap="none" lIns="0" tIns="0" rIns="0" bIns="0">
            <a:spAutoFit/>
          </a:bodyPr>
          <a:lstStyle/>
          <a:p>
            <a:pPr marL="0" algn="ctr"/>
            <a:r>
              <a:rPr lang="en-US" sz="1000" b="1" i="0" spc="0" baseline="0" dirty="0">
                <a:solidFill>
                  <a:srgbClr val="FFFFFF"/>
                </a:solidFill>
                <a:latin typeface="Calibri-Bold"/>
              </a:rPr>
              <a:t>CY 2018</a:t>
            </a:r>
          </a:p>
          <a:p>
            <a:pPr marL="254" algn="ctr">
              <a:lnSpc>
                <a:spcPts val="1200"/>
              </a:lnSpc>
            </a:pPr>
            <a:r>
              <a:rPr lang="en-US" sz="1000" b="1" i="0" spc="0" baseline="0" dirty="0">
                <a:solidFill>
                  <a:srgbClr val="FFFFFF"/>
                </a:solidFill>
                <a:latin typeface="Calibri-Bold"/>
              </a:rPr>
              <a:t>967,171</a:t>
            </a:r>
          </a:p>
        </p:txBody>
      </p:sp>
      <p:sp>
        <p:nvSpPr>
          <p:cNvPr id="48" name="Rectangle 660"/>
          <p:cNvSpPr/>
          <p:nvPr/>
        </p:nvSpPr>
        <p:spPr>
          <a:xfrm>
            <a:off x="1996187" y="2625178"/>
            <a:ext cx="495328" cy="307777"/>
          </a:xfrm>
          <a:prstGeom prst="rect">
            <a:avLst/>
          </a:prstGeom>
        </p:spPr>
        <p:txBody>
          <a:bodyPr wrap="none" lIns="0" tIns="0" rIns="0" bIns="0">
            <a:spAutoFit/>
          </a:bodyPr>
          <a:lstStyle/>
          <a:p>
            <a:pPr marL="0" algn="ctr"/>
            <a:r>
              <a:rPr lang="en-US" sz="1000" b="1" i="0" spc="0" baseline="0" dirty="0">
                <a:solidFill>
                  <a:srgbClr val="FFFFFF"/>
                </a:solidFill>
                <a:latin typeface="Calibri-Bold"/>
              </a:rPr>
              <a:t>CY 2019</a:t>
            </a:r>
          </a:p>
          <a:p>
            <a:pPr marL="254" algn="ctr">
              <a:lnSpc>
                <a:spcPts val="1200"/>
              </a:lnSpc>
            </a:pPr>
            <a:r>
              <a:rPr lang="en-US" sz="1000" b="1" i="0" spc="0" baseline="0" dirty="0">
                <a:solidFill>
                  <a:srgbClr val="FFFFFF"/>
                </a:solidFill>
                <a:latin typeface="Calibri-Bold"/>
              </a:rPr>
              <a:t>973,764</a:t>
            </a:r>
          </a:p>
        </p:txBody>
      </p:sp>
      <p:sp>
        <p:nvSpPr>
          <p:cNvPr id="49" name="Rectangle 661"/>
          <p:cNvSpPr/>
          <p:nvPr/>
        </p:nvSpPr>
        <p:spPr>
          <a:xfrm>
            <a:off x="2768295" y="2625178"/>
            <a:ext cx="495328" cy="307777"/>
          </a:xfrm>
          <a:prstGeom prst="rect">
            <a:avLst/>
          </a:prstGeom>
        </p:spPr>
        <p:txBody>
          <a:bodyPr wrap="none" lIns="0" tIns="0" rIns="0" bIns="0">
            <a:spAutoFit/>
          </a:bodyPr>
          <a:lstStyle/>
          <a:p>
            <a:pPr marL="0" algn="ctr"/>
            <a:r>
              <a:rPr lang="en-US" sz="1000" b="1" i="0" spc="0" baseline="0" dirty="0">
                <a:solidFill>
                  <a:srgbClr val="FFFFFF"/>
                </a:solidFill>
                <a:latin typeface="Calibri-Bold"/>
              </a:rPr>
              <a:t>CY 2020</a:t>
            </a:r>
          </a:p>
          <a:p>
            <a:pPr marL="253" algn="ctr">
              <a:lnSpc>
                <a:spcPts val="1200"/>
              </a:lnSpc>
            </a:pPr>
            <a:r>
              <a:rPr lang="en-US" sz="1000" b="1" i="0" spc="0" baseline="0" dirty="0">
                <a:solidFill>
                  <a:srgbClr val="FFFFFF"/>
                </a:solidFill>
                <a:latin typeface="Calibri-Bold"/>
              </a:rPr>
              <a:t>989,948</a:t>
            </a:r>
          </a:p>
        </p:txBody>
      </p:sp>
      <p:sp>
        <p:nvSpPr>
          <p:cNvPr id="50" name="Rectangle 662"/>
          <p:cNvSpPr/>
          <p:nvPr/>
        </p:nvSpPr>
        <p:spPr>
          <a:xfrm>
            <a:off x="1655931" y="5594424"/>
            <a:ext cx="973793" cy="169277"/>
          </a:xfrm>
          <a:prstGeom prst="rect">
            <a:avLst/>
          </a:prstGeom>
        </p:spPr>
        <p:txBody>
          <a:bodyPr wrap="none" lIns="0" tIns="0" rIns="0" bIns="0">
            <a:spAutoFit/>
          </a:bodyPr>
          <a:lstStyle/>
          <a:p>
            <a:pPr marL="0"/>
            <a:r>
              <a:rPr lang="en-US" sz="1100" b="1" i="0" spc="0" baseline="0" dirty="0">
                <a:latin typeface="Calibri"/>
              </a:rPr>
              <a:t>S</a:t>
            </a:r>
            <a:r>
              <a:rPr lang="en-US" sz="1100" b="1" i="0" spc="-12" baseline="0" dirty="0">
                <a:latin typeface="Calibri"/>
              </a:rPr>
              <a:t>t</a:t>
            </a:r>
            <a:r>
              <a:rPr lang="en-US" sz="1100" b="1" i="0" spc="0" baseline="0" dirty="0">
                <a:latin typeface="Calibri"/>
              </a:rPr>
              <a:t>a</a:t>
            </a:r>
            <a:r>
              <a:rPr lang="en-US" sz="1100" b="1" i="0" spc="-11" baseline="0" dirty="0">
                <a:latin typeface="Calibri"/>
              </a:rPr>
              <a:t>t</a:t>
            </a:r>
            <a:r>
              <a:rPr lang="en-US" sz="1100" b="1" i="0" spc="0" baseline="0" dirty="0">
                <a:latin typeface="Calibri"/>
              </a:rPr>
              <a:t>e </a:t>
            </a:r>
            <a:r>
              <a:rPr lang="en-US" sz="1100" b="1" i="0" spc="-21" baseline="0" dirty="0">
                <a:latin typeface="Calibri"/>
              </a:rPr>
              <a:t>P</a:t>
            </a:r>
            <a:r>
              <a:rPr lang="en-US" sz="1100" b="1" i="0" spc="0" baseline="0" dirty="0">
                <a:latin typeface="Calibri"/>
              </a:rPr>
              <a:t>opulation</a:t>
            </a:r>
          </a:p>
        </p:txBody>
      </p:sp>
      <p:sp>
        <p:nvSpPr>
          <p:cNvPr id="54" name="Freeform 623"/>
          <p:cNvSpPr/>
          <p:nvPr/>
        </p:nvSpPr>
        <p:spPr>
          <a:xfrm>
            <a:off x="5361594" y="5062649"/>
            <a:ext cx="0" cy="145656"/>
          </a:xfrm>
          <a:custGeom>
            <a:avLst/>
            <a:gdLst/>
            <a:ahLst/>
            <a:cxnLst/>
            <a:rect l="0" t="0" r="0" b="0"/>
            <a:pathLst>
              <a:path h="145656">
                <a:moveTo>
                  <a:pt x="0" y="145656"/>
                </a:moveTo>
                <a:lnTo>
                  <a:pt x="0"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55" name="Freeform 624"/>
          <p:cNvSpPr/>
          <p:nvPr/>
        </p:nvSpPr>
        <p:spPr>
          <a:xfrm>
            <a:off x="7071616" y="5062649"/>
            <a:ext cx="0" cy="145656"/>
          </a:xfrm>
          <a:custGeom>
            <a:avLst/>
            <a:gdLst/>
            <a:ahLst/>
            <a:cxnLst/>
            <a:rect l="0" t="0" r="0" b="0"/>
            <a:pathLst>
              <a:path h="145656">
                <a:moveTo>
                  <a:pt x="0" y="145656"/>
                </a:moveTo>
                <a:lnTo>
                  <a:pt x="0"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3970271" y="2456169"/>
            <a:ext cx="4902624" cy="3045468"/>
            <a:chOff x="3691121" y="2128089"/>
            <a:chExt cx="5311932" cy="3045468"/>
          </a:xfrm>
        </p:grpSpPr>
        <p:sp>
          <p:nvSpPr>
            <p:cNvPr id="51" name="Freeform 620"/>
            <p:cNvSpPr/>
            <p:nvPr/>
          </p:nvSpPr>
          <p:spPr>
            <a:xfrm>
              <a:off x="3749870" y="2403632"/>
              <a:ext cx="4654041" cy="538810"/>
            </a:xfrm>
            <a:custGeom>
              <a:avLst/>
              <a:gdLst/>
              <a:ahLst/>
              <a:cxnLst/>
              <a:rect l="0" t="0" r="0" b="0"/>
              <a:pathLst>
                <a:path w="4654041" h="538810">
                  <a:moveTo>
                    <a:pt x="5626" y="0"/>
                  </a:moveTo>
                  <a:lnTo>
                    <a:pt x="4654041" y="0"/>
                  </a:lnTo>
                  <a:lnTo>
                    <a:pt x="4654041" y="538810"/>
                  </a:lnTo>
                  <a:lnTo>
                    <a:pt x="0" y="538810"/>
                  </a:lnTo>
                  <a:close/>
                  <a:moveTo>
                    <a:pt x="5626" y="0"/>
                  </a:moveTo>
                </a:path>
              </a:pathLst>
            </a:custGeom>
            <a:solidFill>
              <a:srgbClr val="79C79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52" name="Freeform 621"/>
            <p:cNvSpPr/>
            <p:nvPr/>
          </p:nvSpPr>
          <p:spPr>
            <a:xfrm>
              <a:off x="3755496" y="3182958"/>
              <a:ext cx="4701844" cy="538810"/>
            </a:xfrm>
            <a:custGeom>
              <a:avLst/>
              <a:gdLst/>
              <a:ahLst/>
              <a:cxnLst/>
              <a:rect l="0" t="0" r="0" b="0"/>
              <a:pathLst>
                <a:path w="4701844" h="538810">
                  <a:moveTo>
                    <a:pt x="0" y="0"/>
                  </a:moveTo>
                  <a:lnTo>
                    <a:pt x="4701844" y="0"/>
                  </a:lnTo>
                  <a:lnTo>
                    <a:pt x="4701844" y="538810"/>
                  </a:lnTo>
                  <a:lnTo>
                    <a:pt x="10033" y="538810"/>
                  </a:lnTo>
                  <a:close/>
                  <a:moveTo>
                    <a:pt x="0" y="0"/>
                  </a:moveTo>
                </a:path>
              </a:pathLst>
            </a:custGeom>
            <a:solidFill>
              <a:srgbClr val="00AFDD">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53" name="Freeform 622"/>
            <p:cNvSpPr/>
            <p:nvPr/>
          </p:nvSpPr>
          <p:spPr>
            <a:xfrm>
              <a:off x="3755496" y="3962286"/>
              <a:ext cx="4449115" cy="538810"/>
            </a:xfrm>
            <a:custGeom>
              <a:avLst/>
              <a:gdLst/>
              <a:ahLst/>
              <a:cxnLst/>
              <a:rect l="0" t="0" r="0" b="0"/>
              <a:pathLst>
                <a:path w="4449115" h="538810">
                  <a:moveTo>
                    <a:pt x="0" y="0"/>
                  </a:moveTo>
                  <a:lnTo>
                    <a:pt x="4449115" y="0"/>
                  </a:lnTo>
                  <a:lnTo>
                    <a:pt x="4449115" y="538810"/>
                  </a:lnTo>
                  <a:lnTo>
                    <a:pt x="0" y="538810"/>
                  </a:lnTo>
                  <a:lnTo>
                    <a:pt x="0" y="0"/>
                  </a:lnTo>
                  <a:close/>
                </a:path>
              </a:pathLst>
            </a:custGeom>
            <a:solidFill>
              <a:srgbClr val="834B9B">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57" name="Freeform 626"/>
            <p:cNvSpPr/>
            <p:nvPr/>
          </p:nvSpPr>
          <p:spPr>
            <a:xfrm>
              <a:off x="3744855" y="4741611"/>
              <a:ext cx="5139778" cy="145656"/>
            </a:xfrm>
            <a:custGeom>
              <a:avLst/>
              <a:gdLst/>
              <a:ahLst/>
              <a:cxnLst/>
              <a:rect l="0" t="0" r="0" b="0"/>
              <a:pathLst>
                <a:path w="5139778" h="145656">
                  <a:moveTo>
                    <a:pt x="0" y="145656"/>
                  </a:moveTo>
                  <a:lnTo>
                    <a:pt x="5139778" y="145656"/>
                  </a:lnTo>
                  <a:lnTo>
                    <a:pt x="5139778"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58" name="Freeform 627"/>
            <p:cNvSpPr/>
            <p:nvPr/>
          </p:nvSpPr>
          <p:spPr>
            <a:xfrm>
              <a:off x="3755496" y="2128089"/>
              <a:ext cx="0" cy="2772092"/>
            </a:xfrm>
            <a:custGeom>
              <a:avLst/>
              <a:gdLst/>
              <a:ahLst/>
              <a:cxnLst/>
              <a:rect l="0" t="0" r="0" b="0"/>
              <a:pathLst>
                <a:path h="2772092">
                  <a:moveTo>
                    <a:pt x="0" y="2772092"/>
                  </a:moveTo>
                  <a:lnTo>
                    <a:pt x="0" y="0"/>
                  </a:lnTo>
                </a:path>
              </a:pathLst>
            </a:custGeom>
            <a:noFill/>
            <a:ln w="19050"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59" name="Rectangle 647"/>
            <p:cNvSpPr/>
            <p:nvPr/>
          </p:nvSpPr>
          <p:spPr>
            <a:xfrm>
              <a:off x="6892860" y="2524573"/>
              <a:ext cx="1101242" cy="253836"/>
            </a:xfrm>
            <a:prstGeom prst="rect">
              <a:avLst/>
            </a:prstGeom>
          </p:spPr>
          <p:txBody>
            <a:bodyPr wrap="none" lIns="0" tIns="0" rIns="0" bIns="0">
              <a:spAutoFit/>
            </a:bodyPr>
            <a:lstStyle/>
            <a:p>
              <a:pPr marL="0"/>
              <a:r>
                <a:rPr lang="en-US" sz="1200" b="1" i="0" spc="0" baseline="0" dirty="0">
                  <a:solidFill>
                    <a:srgbClr val="FFFFFF"/>
                  </a:solidFill>
                  <a:latin typeface="Calibri-Bold"/>
                </a:rPr>
                <a:t>CY 2020     $8,173</a:t>
              </a:r>
            </a:p>
          </p:txBody>
        </p:sp>
        <p:sp>
          <p:nvSpPr>
            <p:cNvPr id="60" name="Rectangle 649"/>
            <p:cNvSpPr/>
            <p:nvPr/>
          </p:nvSpPr>
          <p:spPr>
            <a:xfrm>
              <a:off x="6950345" y="3303905"/>
              <a:ext cx="1101242" cy="253836"/>
            </a:xfrm>
            <a:prstGeom prst="rect">
              <a:avLst/>
            </a:prstGeom>
          </p:spPr>
          <p:txBody>
            <a:bodyPr wrap="none" lIns="0" tIns="0" rIns="0" bIns="0">
              <a:spAutoFit/>
            </a:bodyPr>
            <a:lstStyle/>
            <a:p>
              <a:pPr marL="0"/>
              <a:r>
                <a:rPr lang="en-US" sz="1200" b="1" i="0" spc="0" baseline="0" dirty="0">
                  <a:solidFill>
                    <a:srgbClr val="FFFFFF"/>
                  </a:solidFill>
                  <a:latin typeface="Calibri-Bold"/>
                </a:rPr>
                <a:t>CY 2019     $8,268</a:t>
              </a:r>
            </a:p>
          </p:txBody>
        </p:sp>
        <p:sp>
          <p:nvSpPr>
            <p:cNvPr id="61" name="Rectangle 650"/>
            <p:cNvSpPr/>
            <p:nvPr/>
          </p:nvSpPr>
          <p:spPr>
            <a:xfrm>
              <a:off x="6689586" y="4089643"/>
              <a:ext cx="1101120" cy="253836"/>
            </a:xfrm>
            <a:prstGeom prst="rect">
              <a:avLst/>
            </a:prstGeom>
          </p:spPr>
          <p:txBody>
            <a:bodyPr wrap="none" lIns="0" tIns="0" rIns="0" bIns="0">
              <a:spAutoFit/>
            </a:bodyPr>
            <a:lstStyle/>
            <a:p>
              <a:pPr marL="0"/>
              <a:r>
                <a:rPr lang="en-US" sz="1200" b="1" i="0" spc="0" baseline="0" dirty="0">
                  <a:solidFill>
                    <a:srgbClr val="FFFFFF"/>
                  </a:solidFill>
                  <a:latin typeface="Calibri-Bold"/>
                </a:rPr>
                <a:t>CY 2018     $7,814</a:t>
              </a:r>
            </a:p>
          </p:txBody>
        </p:sp>
        <p:sp>
          <p:nvSpPr>
            <p:cNvPr id="62" name="Rectangle 651"/>
            <p:cNvSpPr/>
            <p:nvPr/>
          </p:nvSpPr>
          <p:spPr>
            <a:xfrm>
              <a:off x="3691121" y="5019669"/>
              <a:ext cx="5311932" cy="153888"/>
            </a:xfrm>
            <a:prstGeom prst="rect">
              <a:avLst/>
            </a:prstGeom>
          </p:spPr>
          <p:txBody>
            <a:bodyPr wrap="none" lIns="0" tIns="0" rIns="0" bIns="0">
              <a:spAutoFit/>
            </a:bodyPr>
            <a:lstStyle/>
            <a:p>
              <a:pPr marL="0">
                <a:tabLst>
                  <a:tab pos="1597659" algn="l"/>
                  <a:tab pos="3301238" algn="l"/>
                  <a:tab pos="5016880" algn="l"/>
                </a:tabLst>
              </a:pPr>
              <a:r>
                <a:rPr lang="en-US" sz="1000" b="0" i="0" spc="0" baseline="0" dirty="0">
                  <a:latin typeface="Calibri"/>
                </a:rPr>
                <a:t>$0                                     $3,000	                                               $6,000                                           $9,000</a:t>
              </a:r>
            </a:p>
          </p:txBody>
        </p:sp>
      </p:grpSp>
      <p:sp>
        <p:nvSpPr>
          <p:cNvPr id="56" name="Rectangle 662"/>
          <p:cNvSpPr/>
          <p:nvPr/>
        </p:nvSpPr>
        <p:spPr>
          <a:xfrm>
            <a:off x="5771039" y="5621125"/>
            <a:ext cx="937757" cy="169277"/>
          </a:xfrm>
          <a:prstGeom prst="rect">
            <a:avLst/>
          </a:prstGeom>
        </p:spPr>
        <p:txBody>
          <a:bodyPr wrap="none" lIns="0" tIns="0" rIns="0" bIns="0">
            <a:spAutoFit/>
          </a:bodyPr>
          <a:lstStyle/>
          <a:p>
            <a:pPr marL="0"/>
            <a:r>
              <a:rPr lang="en-US" sz="1100" b="1" i="0" spc="0" baseline="0" dirty="0">
                <a:latin typeface="Calibri"/>
              </a:rPr>
              <a:t>THCE</a:t>
            </a:r>
            <a:r>
              <a:rPr lang="en-US" sz="1100" b="1" i="0" spc="0" dirty="0">
                <a:latin typeface="Calibri"/>
              </a:rPr>
              <a:t> Per Capita</a:t>
            </a:r>
            <a:endParaRPr lang="en-US" sz="1100" b="1" i="0" spc="0" baseline="0" dirty="0">
              <a:latin typeface="Calibri"/>
            </a:endParaRPr>
          </a:p>
        </p:txBody>
      </p:sp>
    </p:spTree>
    <p:extLst>
      <p:ext uri="{BB962C8B-B14F-4D97-AF65-F5344CB8AC3E}">
        <p14:creationId xmlns:p14="http://schemas.microsoft.com/office/powerpoint/2010/main" val="2183891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FC460-2812-44FC-A02F-69ED51AE8B3F}"/>
              </a:ext>
            </a:extLst>
          </p:cNvPr>
          <p:cNvSpPr>
            <a:spLocks noGrp="1"/>
          </p:cNvSpPr>
          <p:nvPr>
            <p:ph type="title"/>
          </p:nvPr>
        </p:nvSpPr>
        <p:spPr/>
        <p:txBody>
          <a:bodyPr anchor="b">
            <a:normAutofit/>
          </a:bodyPr>
          <a:lstStyle/>
          <a:p>
            <a:r>
              <a:rPr lang="en-US" dirty="0"/>
              <a:t>THCE Per capita Change versus Benchmark</a:t>
            </a:r>
          </a:p>
        </p:txBody>
      </p:sp>
      <p:sp>
        <p:nvSpPr>
          <p:cNvPr id="7"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11481" y="6189787"/>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t>DHCC Presentation on health care spending benchmark</a:t>
            </a:r>
            <a:endParaRPr lang="en-US" dirty="0"/>
          </a:p>
        </p:txBody>
      </p:sp>
      <p:sp>
        <p:nvSpPr>
          <p:cNvPr id="5" name="Slide Number Placeholder 4">
            <a:extLst>
              <a:ext uri="{FF2B5EF4-FFF2-40B4-BE49-F238E27FC236}">
                <a16:creationId xmlns:a16="http://schemas.microsoft.com/office/drawing/2014/main" id="{914F1C9F-154B-46A2-9FF1-8DFBDAA4DE62}"/>
              </a:ext>
            </a:extLst>
          </p:cNvPr>
          <p:cNvSpPr>
            <a:spLocks noGrp="1"/>
          </p:cNvSpPr>
          <p:nvPr>
            <p:ph type="sldNum" sz="quarter" idx="12"/>
          </p:nvPr>
        </p:nvSpPr>
        <p:spPr/>
        <p:txBody>
          <a:bodyPr anchor="ctr">
            <a:normAutofit/>
          </a:bodyPr>
          <a:lstStyle/>
          <a:p>
            <a:pPr>
              <a:spcAft>
                <a:spcPts val="600"/>
              </a:spcAft>
            </a:pPr>
            <a:fld id="{C9C541C6-75BC-4360-B680-4A647707B817}" type="slidenum">
              <a:rPr lang="en-US" altLang="en-US" smtClean="0"/>
              <a:pPr>
                <a:spcAft>
                  <a:spcPts val="600"/>
                </a:spcAft>
              </a:pPr>
              <a:t>6</a:t>
            </a:fld>
            <a:endParaRPr lang="en-US" altLang="en-US" dirty="0"/>
          </a:p>
        </p:txBody>
      </p:sp>
      <p:sp>
        <p:nvSpPr>
          <p:cNvPr id="11" name="Rectangle 10">
            <a:extLst>
              <a:ext uri="{FF2B5EF4-FFF2-40B4-BE49-F238E27FC236}">
                <a16:creationId xmlns:a16="http://schemas.microsoft.com/office/drawing/2014/main" id="{84ECF0C3-2B20-4B89-B41D-D111BE88EAFB}"/>
              </a:ext>
            </a:extLst>
          </p:cNvPr>
          <p:cNvSpPr/>
          <p:nvPr/>
        </p:nvSpPr>
        <p:spPr>
          <a:xfrm>
            <a:off x="7358743" y="4693920"/>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p:cNvGrpSpPr/>
          <p:nvPr/>
        </p:nvGrpSpPr>
        <p:grpSpPr>
          <a:xfrm>
            <a:off x="493073" y="2348549"/>
            <a:ext cx="8123426" cy="3524389"/>
            <a:chOff x="559968" y="1825660"/>
            <a:chExt cx="9077551" cy="3761224"/>
          </a:xfrm>
        </p:grpSpPr>
        <p:sp>
          <p:nvSpPr>
            <p:cNvPr id="9" name="Freeform 670"/>
            <p:cNvSpPr/>
            <p:nvPr/>
          </p:nvSpPr>
          <p:spPr>
            <a:xfrm>
              <a:off x="4441606" y="4540214"/>
              <a:ext cx="344741" cy="0"/>
            </a:xfrm>
            <a:custGeom>
              <a:avLst/>
              <a:gdLst/>
              <a:ahLst/>
              <a:cxnLst/>
              <a:rect l="0" t="0" r="0" b="0"/>
              <a:pathLst>
                <a:path w="344741">
                  <a:moveTo>
                    <a:pt x="0" y="0"/>
                  </a:moveTo>
                  <a:lnTo>
                    <a:pt x="344741" y="0"/>
                  </a:lnTo>
                  <a:close/>
                  <a:moveTo>
                    <a:pt x="0" y="0"/>
                  </a:moveTo>
                </a:path>
              </a:pathLst>
            </a:custGeom>
            <a:solidFill>
              <a:srgbClr val="373535">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671"/>
            <p:cNvSpPr/>
            <p:nvPr/>
          </p:nvSpPr>
          <p:spPr>
            <a:xfrm>
              <a:off x="4441597" y="4540214"/>
              <a:ext cx="344741" cy="0"/>
            </a:xfrm>
            <a:custGeom>
              <a:avLst/>
              <a:gdLst/>
              <a:ahLst/>
              <a:cxnLst/>
              <a:rect l="0" t="0" r="0" b="0"/>
              <a:pathLst>
                <a:path w="344741">
                  <a:moveTo>
                    <a:pt x="0" y="0"/>
                  </a:moveTo>
                  <a:lnTo>
                    <a:pt x="344741" y="0"/>
                  </a:lnTo>
                  <a:lnTo>
                    <a:pt x="0" y="0"/>
                  </a:lnTo>
                  <a:close/>
                  <a:moveTo>
                    <a:pt x="0" y="0"/>
                  </a:moveTo>
                </a:path>
              </a:pathLst>
            </a:custGeom>
            <a:noFill/>
            <a:ln w="655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12" name="Freeform 672"/>
            <p:cNvSpPr/>
            <p:nvPr/>
          </p:nvSpPr>
          <p:spPr>
            <a:xfrm>
              <a:off x="3675488" y="4540214"/>
              <a:ext cx="344754" cy="0"/>
            </a:xfrm>
            <a:custGeom>
              <a:avLst/>
              <a:gdLst/>
              <a:ahLst/>
              <a:cxnLst/>
              <a:rect l="0" t="0" r="0" b="0"/>
              <a:pathLst>
                <a:path w="344754">
                  <a:moveTo>
                    <a:pt x="0" y="0"/>
                  </a:moveTo>
                  <a:lnTo>
                    <a:pt x="344754" y="0"/>
                  </a:lnTo>
                  <a:close/>
                  <a:moveTo>
                    <a:pt x="0" y="0"/>
                  </a:moveTo>
                </a:path>
              </a:pathLst>
            </a:custGeom>
            <a:solidFill>
              <a:srgbClr val="C8CACC">
                <a:alpha val="100000"/>
              </a:srgbClr>
            </a:solidFill>
            <a:ln w="6553">
              <a:noFill/>
            </a:ln>
          </p:spPr>
          <p:style>
            <a:lnRef idx="2">
              <a:schemeClr val="accent1">
                <a:shade val="50000"/>
              </a:schemeClr>
            </a:lnRef>
            <a:fillRef idx="1">
              <a:schemeClr val="accent1"/>
            </a:fillRef>
            <a:effectRef idx="0">
              <a:schemeClr val="accent1"/>
            </a:effectRef>
            <a:fontRef idx="minor">
              <a:schemeClr val="lt1"/>
            </a:fontRef>
          </p:style>
        </p:sp>
        <p:sp>
          <p:nvSpPr>
            <p:cNvPr id="13" name="Freeform 673"/>
            <p:cNvSpPr/>
            <p:nvPr/>
          </p:nvSpPr>
          <p:spPr>
            <a:xfrm>
              <a:off x="3675491" y="4540214"/>
              <a:ext cx="344741" cy="0"/>
            </a:xfrm>
            <a:custGeom>
              <a:avLst/>
              <a:gdLst/>
              <a:ahLst/>
              <a:cxnLst/>
              <a:rect l="0" t="0" r="0" b="0"/>
              <a:pathLst>
                <a:path w="344741">
                  <a:moveTo>
                    <a:pt x="0" y="0"/>
                  </a:moveTo>
                  <a:lnTo>
                    <a:pt x="344741" y="0"/>
                  </a:lnTo>
                  <a:lnTo>
                    <a:pt x="0" y="0"/>
                  </a:lnTo>
                  <a:close/>
                  <a:moveTo>
                    <a:pt x="0" y="0"/>
                  </a:moveTo>
                </a:path>
              </a:pathLst>
            </a:custGeom>
            <a:noFill/>
            <a:ln w="655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14" name="Freeform 674"/>
            <p:cNvSpPr/>
            <p:nvPr/>
          </p:nvSpPr>
          <p:spPr>
            <a:xfrm>
              <a:off x="2909380" y="4540214"/>
              <a:ext cx="344754" cy="0"/>
            </a:xfrm>
            <a:custGeom>
              <a:avLst/>
              <a:gdLst/>
              <a:ahLst/>
              <a:cxnLst/>
              <a:rect l="0" t="0" r="0" b="0"/>
              <a:pathLst>
                <a:path w="344754">
                  <a:moveTo>
                    <a:pt x="0" y="0"/>
                  </a:moveTo>
                  <a:lnTo>
                    <a:pt x="344754" y="0"/>
                  </a:lnTo>
                  <a:close/>
                  <a:moveTo>
                    <a:pt x="0" y="0"/>
                  </a:moveTo>
                </a:path>
              </a:pathLst>
            </a:custGeom>
            <a:solidFill>
              <a:srgbClr val="AFB1B3">
                <a:alpha val="100000"/>
              </a:srgbClr>
            </a:solidFill>
            <a:ln w="6553">
              <a:noFill/>
            </a:ln>
          </p:spPr>
          <p:style>
            <a:lnRef idx="2">
              <a:schemeClr val="accent1">
                <a:shade val="50000"/>
              </a:schemeClr>
            </a:lnRef>
            <a:fillRef idx="1">
              <a:schemeClr val="accent1"/>
            </a:fillRef>
            <a:effectRef idx="0">
              <a:schemeClr val="accent1"/>
            </a:effectRef>
            <a:fontRef idx="minor">
              <a:schemeClr val="lt1"/>
            </a:fontRef>
          </p:style>
        </p:sp>
        <p:sp>
          <p:nvSpPr>
            <p:cNvPr id="15" name="Freeform 675"/>
            <p:cNvSpPr/>
            <p:nvPr/>
          </p:nvSpPr>
          <p:spPr>
            <a:xfrm>
              <a:off x="2909385" y="4540214"/>
              <a:ext cx="344741" cy="0"/>
            </a:xfrm>
            <a:custGeom>
              <a:avLst/>
              <a:gdLst/>
              <a:ahLst/>
              <a:cxnLst/>
              <a:rect l="0" t="0" r="0" b="0"/>
              <a:pathLst>
                <a:path w="344741">
                  <a:moveTo>
                    <a:pt x="0" y="0"/>
                  </a:moveTo>
                  <a:lnTo>
                    <a:pt x="344741" y="0"/>
                  </a:lnTo>
                  <a:lnTo>
                    <a:pt x="0" y="0"/>
                  </a:lnTo>
                  <a:close/>
                  <a:moveTo>
                    <a:pt x="0" y="0"/>
                  </a:moveTo>
                </a:path>
              </a:pathLst>
            </a:custGeom>
            <a:noFill/>
            <a:ln w="655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16" name="Freeform 676"/>
            <p:cNvSpPr/>
            <p:nvPr/>
          </p:nvSpPr>
          <p:spPr>
            <a:xfrm>
              <a:off x="3284499" y="4540225"/>
              <a:ext cx="579082" cy="516534"/>
            </a:xfrm>
            <a:custGeom>
              <a:avLst/>
              <a:gdLst/>
              <a:ahLst/>
              <a:cxnLst/>
              <a:rect l="0" t="0" r="0" b="0"/>
              <a:pathLst>
                <a:path w="579082" h="516534">
                  <a:moveTo>
                    <a:pt x="0" y="516534"/>
                  </a:moveTo>
                  <a:lnTo>
                    <a:pt x="579082" y="516534"/>
                  </a:lnTo>
                  <a:lnTo>
                    <a:pt x="579082" y="0"/>
                  </a:lnTo>
                  <a:lnTo>
                    <a:pt x="0" y="0"/>
                  </a:lnTo>
                  <a:lnTo>
                    <a:pt x="0" y="516534"/>
                  </a:lnTo>
                  <a:close/>
                </a:path>
              </a:pathLst>
            </a:custGeom>
            <a:solidFill>
              <a:srgbClr val="00AFDD"/>
            </a:solidFill>
            <a:ln w="6553">
              <a:noFill/>
            </a:ln>
          </p:spPr>
          <p:style>
            <a:lnRef idx="2">
              <a:schemeClr val="accent1">
                <a:shade val="50000"/>
              </a:schemeClr>
            </a:lnRef>
            <a:fillRef idx="1">
              <a:schemeClr val="accent1"/>
            </a:fillRef>
            <a:effectRef idx="0">
              <a:schemeClr val="accent1"/>
            </a:effectRef>
            <a:fontRef idx="minor">
              <a:schemeClr val="lt1"/>
            </a:fontRef>
          </p:style>
        </p:sp>
        <p:sp>
          <p:nvSpPr>
            <p:cNvPr id="17" name="Freeform 677"/>
            <p:cNvSpPr/>
            <p:nvPr/>
          </p:nvSpPr>
          <p:spPr>
            <a:xfrm>
              <a:off x="1587855" y="2043596"/>
              <a:ext cx="579082" cy="2496629"/>
            </a:xfrm>
            <a:custGeom>
              <a:avLst/>
              <a:gdLst/>
              <a:ahLst/>
              <a:cxnLst/>
              <a:rect l="0" t="0" r="0" b="0"/>
              <a:pathLst>
                <a:path w="579082" h="2496629">
                  <a:moveTo>
                    <a:pt x="0" y="0"/>
                  </a:moveTo>
                  <a:lnTo>
                    <a:pt x="579082" y="0"/>
                  </a:lnTo>
                  <a:lnTo>
                    <a:pt x="579082" y="2496629"/>
                  </a:lnTo>
                  <a:lnTo>
                    <a:pt x="0" y="2496629"/>
                  </a:lnTo>
                  <a:lnTo>
                    <a:pt x="0" y="0"/>
                  </a:lnTo>
                  <a:close/>
                </a:path>
              </a:pathLst>
            </a:custGeom>
            <a:solidFill>
              <a:srgbClr val="00AFDD"/>
            </a:solidFill>
            <a:ln w="6553">
              <a:noFill/>
            </a:ln>
          </p:spPr>
          <p:style>
            <a:lnRef idx="2">
              <a:schemeClr val="accent1">
                <a:shade val="50000"/>
              </a:schemeClr>
            </a:lnRef>
            <a:fillRef idx="1">
              <a:schemeClr val="accent1"/>
            </a:fillRef>
            <a:effectRef idx="0">
              <a:schemeClr val="accent1"/>
            </a:effectRef>
            <a:fontRef idx="minor">
              <a:schemeClr val="lt1"/>
            </a:fontRef>
          </p:style>
        </p:sp>
        <p:sp>
          <p:nvSpPr>
            <p:cNvPr id="18" name="Freeform 678"/>
            <p:cNvSpPr/>
            <p:nvPr/>
          </p:nvSpPr>
          <p:spPr>
            <a:xfrm>
              <a:off x="927087" y="4540214"/>
              <a:ext cx="8618677" cy="0"/>
            </a:xfrm>
            <a:custGeom>
              <a:avLst/>
              <a:gdLst/>
              <a:ahLst/>
              <a:cxnLst/>
              <a:rect l="0" t="0" r="0" b="0"/>
              <a:pathLst>
                <a:path w="8618677">
                  <a:moveTo>
                    <a:pt x="0" y="0"/>
                  </a:moveTo>
                  <a:lnTo>
                    <a:pt x="8618677"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19" name="Freeform 679"/>
            <p:cNvSpPr/>
            <p:nvPr/>
          </p:nvSpPr>
          <p:spPr>
            <a:xfrm>
              <a:off x="927087" y="4454120"/>
              <a:ext cx="0" cy="86093"/>
            </a:xfrm>
            <a:custGeom>
              <a:avLst/>
              <a:gdLst/>
              <a:ahLst/>
              <a:cxnLst/>
              <a:rect l="0" t="0" r="0" b="0"/>
              <a:pathLst>
                <a:path h="86093">
                  <a:moveTo>
                    <a:pt x="0" y="86093"/>
                  </a:moveTo>
                  <a:lnTo>
                    <a:pt x="0"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0" name="Freeform 680"/>
            <p:cNvSpPr/>
            <p:nvPr/>
          </p:nvSpPr>
          <p:spPr>
            <a:xfrm>
              <a:off x="9545777" y="4454120"/>
              <a:ext cx="0" cy="86093"/>
            </a:xfrm>
            <a:custGeom>
              <a:avLst/>
              <a:gdLst/>
              <a:ahLst/>
              <a:cxnLst/>
              <a:rect l="0" t="0" r="0" b="0"/>
              <a:pathLst>
                <a:path h="86093">
                  <a:moveTo>
                    <a:pt x="0" y="86093"/>
                  </a:moveTo>
                  <a:lnTo>
                    <a:pt x="0"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1" name="Freeform 681"/>
            <p:cNvSpPr/>
            <p:nvPr/>
          </p:nvSpPr>
          <p:spPr>
            <a:xfrm>
              <a:off x="927087" y="1957502"/>
              <a:ext cx="0" cy="3443617"/>
            </a:xfrm>
            <a:custGeom>
              <a:avLst/>
              <a:gdLst/>
              <a:ahLst/>
              <a:cxnLst/>
              <a:rect l="0" t="0" r="0" b="0"/>
              <a:pathLst>
                <a:path h="3443617">
                  <a:moveTo>
                    <a:pt x="0" y="3443617"/>
                  </a:moveTo>
                  <a:lnTo>
                    <a:pt x="0"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2" name="Freeform 682"/>
            <p:cNvSpPr/>
            <p:nvPr/>
          </p:nvSpPr>
          <p:spPr>
            <a:xfrm>
              <a:off x="927087" y="5401120"/>
              <a:ext cx="215468" cy="0"/>
            </a:xfrm>
            <a:custGeom>
              <a:avLst/>
              <a:gdLst/>
              <a:ahLst/>
              <a:cxnLst/>
              <a:rect l="0" t="0" r="0" b="0"/>
              <a:pathLst>
                <a:path w="215468">
                  <a:moveTo>
                    <a:pt x="0" y="0"/>
                  </a:moveTo>
                  <a:lnTo>
                    <a:pt x="215468"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3" name="Freeform 683"/>
            <p:cNvSpPr/>
            <p:nvPr/>
          </p:nvSpPr>
          <p:spPr>
            <a:xfrm>
              <a:off x="927087" y="4970667"/>
              <a:ext cx="215468" cy="0"/>
            </a:xfrm>
            <a:custGeom>
              <a:avLst/>
              <a:gdLst/>
              <a:ahLst/>
              <a:cxnLst/>
              <a:rect l="0" t="0" r="0" b="0"/>
              <a:pathLst>
                <a:path w="215468">
                  <a:moveTo>
                    <a:pt x="0" y="0"/>
                  </a:moveTo>
                  <a:lnTo>
                    <a:pt x="215468"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4" name="Freeform 684"/>
            <p:cNvSpPr/>
            <p:nvPr/>
          </p:nvSpPr>
          <p:spPr>
            <a:xfrm>
              <a:off x="927087" y="4540214"/>
              <a:ext cx="215468" cy="0"/>
            </a:xfrm>
            <a:custGeom>
              <a:avLst/>
              <a:gdLst/>
              <a:ahLst/>
              <a:cxnLst/>
              <a:rect l="0" t="0" r="0" b="0"/>
              <a:pathLst>
                <a:path w="215468">
                  <a:moveTo>
                    <a:pt x="0" y="0"/>
                  </a:moveTo>
                  <a:lnTo>
                    <a:pt x="215468"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5" name="Freeform 685"/>
            <p:cNvSpPr/>
            <p:nvPr/>
          </p:nvSpPr>
          <p:spPr>
            <a:xfrm>
              <a:off x="927087" y="4109760"/>
              <a:ext cx="215468" cy="0"/>
            </a:xfrm>
            <a:custGeom>
              <a:avLst/>
              <a:gdLst/>
              <a:ahLst/>
              <a:cxnLst/>
              <a:rect l="0" t="0" r="0" b="0"/>
              <a:pathLst>
                <a:path w="215468">
                  <a:moveTo>
                    <a:pt x="0" y="0"/>
                  </a:moveTo>
                  <a:lnTo>
                    <a:pt x="215468"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6" name="Freeform 686"/>
            <p:cNvSpPr/>
            <p:nvPr/>
          </p:nvSpPr>
          <p:spPr>
            <a:xfrm>
              <a:off x="927087" y="3679308"/>
              <a:ext cx="215468" cy="0"/>
            </a:xfrm>
            <a:custGeom>
              <a:avLst/>
              <a:gdLst/>
              <a:ahLst/>
              <a:cxnLst/>
              <a:rect l="0" t="0" r="0" b="0"/>
              <a:pathLst>
                <a:path w="215468">
                  <a:moveTo>
                    <a:pt x="0" y="0"/>
                  </a:moveTo>
                  <a:lnTo>
                    <a:pt x="215468"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7" name="Freeform 687"/>
            <p:cNvSpPr/>
            <p:nvPr/>
          </p:nvSpPr>
          <p:spPr>
            <a:xfrm>
              <a:off x="927087" y="3248855"/>
              <a:ext cx="215468" cy="0"/>
            </a:xfrm>
            <a:custGeom>
              <a:avLst/>
              <a:gdLst/>
              <a:ahLst/>
              <a:cxnLst/>
              <a:rect l="0" t="0" r="0" b="0"/>
              <a:pathLst>
                <a:path w="215468">
                  <a:moveTo>
                    <a:pt x="0" y="0"/>
                  </a:moveTo>
                  <a:lnTo>
                    <a:pt x="215468"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8" name="Freeform 688"/>
            <p:cNvSpPr/>
            <p:nvPr/>
          </p:nvSpPr>
          <p:spPr>
            <a:xfrm>
              <a:off x="927087" y="2818401"/>
              <a:ext cx="215468" cy="0"/>
            </a:xfrm>
            <a:custGeom>
              <a:avLst/>
              <a:gdLst/>
              <a:ahLst/>
              <a:cxnLst/>
              <a:rect l="0" t="0" r="0" b="0"/>
              <a:pathLst>
                <a:path w="215468">
                  <a:moveTo>
                    <a:pt x="0" y="0"/>
                  </a:moveTo>
                  <a:lnTo>
                    <a:pt x="215468"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9" name="Freeform 689"/>
            <p:cNvSpPr/>
            <p:nvPr/>
          </p:nvSpPr>
          <p:spPr>
            <a:xfrm>
              <a:off x="927087" y="2387950"/>
              <a:ext cx="215468" cy="0"/>
            </a:xfrm>
            <a:custGeom>
              <a:avLst/>
              <a:gdLst/>
              <a:ahLst/>
              <a:cxnLst/>
              <a:rect l="0" t="0" r="0" b="0"/>
              <a:pathLst>
                <a:path w="215468">
                  <a:moveTo>
                    <a:pt x="0" y="0"/>
                  </a:moveTo>
                  <a:lnTo>
                    <a:pt x="215468"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0" name="Freeform 690"/>
            <p:cNvSpPr/>
            <p:nvPr/>
          </p:nvSpPr>
          <p:spPr>
            <a:xfrm>
              <a:off x="927087" y="1957496"/>
              <a:ext cx="215468" cy="0"/>
            </a:xfrm>
            <a:custGeom>
              <a:avLst/>
              <a:gdLst/>
              <a:ahLst/>
              <a:cxnLst/>
              <a:rect l="0" t="0" r="0" b="0"/>
              <a:pathLst>
                <a:path w="215468">
                  <a:moveTo>
                    <a:pt x="0" y="0"/>
                  </a:moveTo>
                  <a:lnTo>
                    <a:pt x="215468"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1" name="Freeform 691"/>
            <p:cNvSpPr/>
            <p:nvPr/>
          </p:nvSpPr>
          <p:spPr>
            <a:xfrm>
              <a:off x="8975981" y="3251752"/>
              <a:ext cx="26238" cy="0"/>
            </a:xfrm>
            <a:custGeom>
              <a:avLst/>
              <a:gdLst/>
              <a:ahLst/>
              <a:cxnLst/>
              <a:rect l="0" t="0" r="0" b="0"/>
              <a:pathLst>
                <a:path w="26238">
                  <a:moveTo>
                    <a:pt x="26238" y="0"/>
                  </a:moveTo>
                  <a:lnTo>
                    <a:pt x="0"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2" name="Freeform 692"/>
            <p:cNvSpPr/>
            <p:nvPr/>
          </p:nvSpPr>
          <p:spPr>
            <a:xfrm>
              <a:off x="979581" y="2904813"/>
              <a:ext cx="7943887" cy="346938"/>
            </a:xfrm>
            <a:custGeom>
              <a:avLst/>
              <a:gdLst/>
              <a:ahLst/>
              <a:cxnLst/>
              <a:rect l="0" t="0" r="0" b="0"/>
              <a:pathLst>
                <a:path w="7943887" h="346938">
                  <a:moveTo>
                    <a:pt x="7943887" y="346938"/>
                  </a:moveTo>
                  <a:lnTo>
                    <a:pt x="6206134" y="346938"/>
                  </a:lnTo>
                  <a:lnTo>
                    <a:pt x="4397641" y="238061"/>
                  </a:lnTo>
                  <a:lnTo>
                    <a:pt x="2603068" y="131026"/>
                  </a:lnTo>
                  <a:lnTo>
                    <a:pt x="889101" y="0"/>
                  </a:lnTo>
                  <a:lnTo>
                    <a:pt x="0" y="0"/>
                  </a:lnTo>
                </a:path>
              </a:pathLst>
            </a:custGeom>
            <a:noFill/>
            <a:ln w="13119" cap="flat" cmpd="sng">
              <a:solidFill>
                <a:srgbClr val="373535">
                  <a:alpha val="100000"/>
                </a:srgbClr>
              </a:solidFill>
              <a:custDash>
                <a:ds d="400290" sp="400290"/>
              </a:custDash>
              <a:miter lim="127000"/>
            </a:ln>
          </p:spPr>
          <p:style>
            <a:lnRef idx="2">
              <a:schemeClr val="accent1">
                <a:shade val="50000"/>
              </a:schemeClr>
            </a:lnRef>
            <a:fillRef idx="1">
              <a:schemeClr val="accent1"/>
            </a:fillRef>
            <a:effectRef idx="0">
              <a:schemeClr val="accent1"/>
            </a:effectRef>
            <a:fontRef idx="minor">
              <a:schemeClr val="lt1"/>
            </a:fontRef>
          </p:style>
        </p:sp>
        <p:sp>
          <p:nvSpPr>
            <p:cNvPr id="33" name="Freeform 693"/>
            <p:cNvSpPr/>
            <p:nvPr/>
          </p:nvSpPr>
          <p:spPr>
            <a:xfrm>
              <a:off x="927087" y="2904817"/>
              <a:ext cx="26238" cy="0"/>
            </a:xfrm>
            <a:custGeom>
              <a:avLst/>
              <a:gdLst/>
              <a:ahLst/>
              <a:cxnLst/>
              <a:rect l="0" t="0" r="0" b="0"/>
              <a:pathLst>
                <a:path w="26238">
                  <a:moveTo>
                    <a:pt x="26238" y="0"/>
                  </a:moveTo>
                  <a:lnTo>
                    <a:pt x="0" y="0"/>
                  </a:lnTo>
                </a:path>
              </a:pathLst>
            </a:custGeom>
            <a:noFill/>
            <a:ln w="13119"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4" name="Freeform 694"/>
            <p:cNvSpPr/>
            <p:nvPr/>
          </p:nvSpPr>
          <p:spPr>
            <a:xfrm>
              <a:off x="1829320" y="2868499"/>
              <a:ext cx="78715" cy="78714"/>
            </a:xfrm>
            <a:custGeom>
              <a:avLst/>
              <a:gdLst/>
              <a:ahLst/>
              <a:cxnLst/>
              <a:rect l="0" t="0" r="0" b="0"/>
              <a:pathLst>
                <a:path w="78715" h="78714">
                  <a:moveTo>
                    <a:pt x="0" y="0"/>
                  </a:moveTo>
                  <a:lnTo>
                    <a:pt x="78715" y="0"/>
                  </a:lnTo>
                  <a:lnTo>
                    <a:pt x="78715" y="78714"/>
                  </a:lnTo>
                  <a:lnTo>
                    <a:pt x="0" y="78714"/>
                  </a:lnTo>
                  <a:lnTo>
                    <a:pt x="0" y="0"/>
                  </a:lnTo>
                  <a:close/>
                </a:path>
              </a:pathLst>
            </a:custGeom>
            <a:solidFill>
              <a:srgbClr val="373535">
                <a:alpha val="100000"/>
              </a:srgbClr>
            </a:solidFill>
            <a:ln w="13119">
              <a:noFill/>
            </a:ln>
          </p:spPr>
          <p:style>
            <a:lnRef idx="2">
              <a:schemeClr val="accent1">
                <a:shade val="50000"/>
              </a:schemeClr>
            </a:lnRef>
            <a:fillRef idx="1">
              <a:schemeClr val="accent1"/>
            </a:fillRef>
            <a:effectRef idx="0">
              <a:schemeClr val="accent1"/>
            </a:effectRef>
            <a:fontRef idx="minor">
              <a:schemeClr val="lt1"/>
            </a:fontRef>
          </p:style>
        </p:sp>
        <p:sp>
          <p:nvSpPr>
            <p:cNvPr id="35" name="Freeform 695"/>
            <p:cNvSpPr/>
            <p:nvPr/>
          </p:nvSpPr>
          <p:spPr>
            <a:xfrm>
              <a:off x="1829322" y="2868495"/>
              <a:ext cx="78714" cy="78714"/>
            </a:xfrm>
            <a:custGeom>
              <a:avLst/>
              <a:gdLst/>
              <a:ahLst/>
              <a:cxnLst/>
              <a:rect l="0" t="0" r="0" b="0"/>
              <a:pathLst>
                <a:path w="78714" h="78714">
                  <a:moveTo>
                    <a:pt x="0" y="0"/>
                  </a:moveTo>
                  <a:lnTo>
                    <a:pt x="78714" y="0"/>
                  </a:lnTo>
                  <a:lnTo>
                    <a:pt x="78714" y="78714"/>
                  </a:lnTo>
                  <a:lnTo>
                    <a:pt x="0" y="78714"/>
                  </a:lnTo>
                  <a:close/>
                  <a:moveTo>
                    <a:pt x="0" y="0"/>
                  </a:moveTo>
                </a:path>
              </a:pathLst>
            </a:custGeom>
            <a:noFill/>
            <a:ln w="655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6" name="Freeform 696"/>
            <p:cNvSpPr/>
            <p:nvPr/>
          </p:nvSpPr>
          <p:spPr>
            <a:xfrm>
              <a:off x="3543287" y="2996311"/>
              <a:ext cx="78714" cy="78715"/>
            </a:xfrm>
            <a:custGeom>
              <a:avLst/>
              <a:gdLst/>
              <a:ahLst/>
              <a:cxnLst/>
              <a:rect l="0" t="0" r="0" b="0"/>
              <a:pathLst>
                <a:path w="78714" h="78715">
                  <a:moveTo>
                    <a:pt x="0" y="0"/>
                  </a:moveTo>
                  <a:lnTo>
                    <a:pt x="78714" y="0"/>
                  </a:lnTo>
                  <a:lnTo>
                    <a:pt x="78714" y="78715"/>
                  </a:lnTo>
                  <a:lnTo>
                    <a:pt x="0" y="78715"/>
                  </a:lnTo>
                  <a:lnTo>
                    <a:pt x="0" y="0"/>
                  </a:lnTo>
                  <a:close/>
                </a:path>
              </a:pathLst>
            </a:custGeom>
            <a:solidFill>
              <a:srgbClr val="373535">
                <a:alpha val="100000"/>
              </a:srgbClr>
            </a:solidFill>
            <a:ln w="6553">
              <a:noFill/>
            </a:ln>
          </p:spPr>
          <p:style>
            <a:lnRef idx="2">
              <a:schemeClr val="accent1">
                <a:shade val="50000"/>
              </a:schemeClr>
            </a:lnRef>
            <a:fillRef idx="1">
              <a:schemeClr val="accent1"/>
            </a:fillRef>
            <a:effectRef idx="0">
              <a:schemeClr val="accent1"/>
            </a:effectRef>
            <a:fontRef idx="minor">
              <a:schemeClr val="lt1"/>
            </a:fontRef>
          </p:style>
        </p:sp>
        <p:sp>
          <p:nvSpPr>
            <p:cNvPr id="37" name="Freeform 697"/>
            <p:cNvSpPr/>
            <p:nvPr/>
          </p:nvSpPr>
          <p:spPr>
            <a:xfrm>
              <a:off x="3543293" y="2996314"/>
              <a:ext cx="78714" cy="78714"/>
            </a:xfrm>
            <a:custGeom>
              <a:avLst/>
              <a:gdLst/>
              <a:ahLst/>
              <a:cxnLst/>
              <a:rect l="0" t="0" r="0" b="0"/>
              <a:pathLst>
                <a:path w="78714" h="78714">
                  <a:moveTo>
                    <a:pt x="0" y="0"/>
                  </a:moveTo>
                  <a:lnTo>
                    <a:pt x="78714" y="0"/>
                  </a:lnTo>
                  <a:lnTo>
                    <a:pt x="78714" y="78714"/>
                  </a:lnTo>
                  <a:lnTo>
                    <a:pt x="0" y="78714"/>
                  </a:lnTo>
                  <a:close/>
                  <a:moveTo>
                    <a:pt x="0" y="0"/>
                  </a:moveTo>
                </a:path>
              </a:pathLst>
            </a:custGeom>
            <a:noFill/>
            <a:ln w="655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8" name="Freeform 698"/>
            <p:cNvSpPr/>
            <p:nvPr/>
          </p:nvSpPr>
          <p:spPr>
            <a:xfrm>
              <a:off x="5337873" y="3102839"/>
              <a:ext cx="78715" cy="78715"/>
            </a:xfrm>
            <a:custGeom>
              <a:avLst/>
              <a:gdLst/>
              <a:ahLst/>
              <a:cxnLst/>
              <a:rect l="0" t="0" r="0" b="0"/>
              <a:pathLst>
                <a:path w="78715" h="78715">
                  <a:moveTo>
                    <a:pt x="0" y="0"/>
                  </a:moveTo>
                  <a:lnTo>
                    <a:pt x="78715" y="0"/>
                  </a:lnTo>
                  <a:lnTo>
                    <a:pt x="78715" y="78715"/>
                  </a:lnTo>
                  <a:lnTo>
                    <a:pt x="0" y="78715"/>
                  </a:lnTo>
                  <a:lnTo>
                    <a:pt x="0" y="0"/>
                  </a:lnTo>
                  <a:close/>
                </a:path>
              </a:pathLst>
            </a:custGeom>
            <a:solidFill>
              <a:srgbClr val="373535">
                <a:alpha val="100000"/>
              </a:srgbClr>
            </a:solidFill>
            <a:ln w="6553">
              <a:noFill/>
            </a:ln>
          </p:spPr>
          <p:style>
            <a:lnRef idx="2">
              <a:schemeClr val="accent1">
                <a:shade val="50000"/>
              </a:schemeClr>
            </a:lnRef>
            <a:fillRef idx="1">
              <a:schemeClr val="accent1"/>
            </a:fillRef>
            <a:effectRef idx="0">
              <a:schemeClr val="accent1"/>
            </a:effectRef>
            <a:fontRef idx="minor">
              <a:schemeClr val="lt1"/>
            </a:fontRef>
          </p:style>
        </p:sp>
        <p:sp>
          <p:nvSpPr>
            <p:cNvPr id="39" name="Freeform 699"/>
            <p:cNvSpPr/>
            <p:nvPr/>
          </p:nvSpPr>
          <p:spPr>
            <a:xfrm>
              <a:off x="5337868" y="3102841"/>
              <a:ext cx="78714" cy="78714"/>
            </a:xfrm>
            <a:custGeom>
              <a:avLst/>
              <a:gdLst/>
              <a:ahLst/>
              <a:cxnLst/>
              <a:rect l="0" t="0" r="0" b="0"/>
              <a:pathLst>
                <a:path w="78714" h="78714">
                  <a:moveTo>
                    <a:pt x="0" y="0"/>
                  </a:moveTo>
                  <a:lnTo>
                    <a:pt x="78714" y="0"/>
                  </a:lnTo>
                  <a:lnTo>
                    <a:pt x="78714" y="78714"/>
                  </a:lnTo>
                  <a:lnTo>
                    <a:pt x="0" y="78714"/>
                  </a:lnTo>
                  <a:close/>
                  <a:moveTo>
                    <a:pt x="0" y="0"/>
                  </a:moveTo>
                </a:path>
              </a:pathLst>
            </a:custGeom>
            <a:noFill/>
            <a:ln w="655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40" name="Freeform 700"/>
            <p:cNvSpPr/>
            <p:nvPr/>
          </p:nvSpPr>
          <p:spPr>
            <a:xfrm>
              <a:off x="7146366" y="3209354"/>
              <a:ext cx="78714" cy="78714"/>
            </a:xfrm>
            <a:custGeom>
              <a:avLst/>
              <a:gdLst/>
              <a:ahLst/>
              <a:cxnLst/>
              <a:rect l="0" t="0" r="0" b="0"/>
              <a:pathLst>
                <a:path w="78714" h="78714">
                  <a:moveTo>
                    <a:pt x="0" y="0"/>
                  </a:moveTo>
                  <a:lnTo>
                    <a:pt x="78714" y="0"/>
                  </a:lnTo>
                  <a:lnTo>
                    <a:pt x="78714" y="78714"/>
                  </a:lnTo>
                  <a:lnTo>
                    <a:pt x="0" y="78714"/>
                  </a:lnTo>
                  <a:lnTo>
                    <a:pt x="0" y="0"/>
                  </a:lnTo>
                  <a:close/>
                </a:path>
              </a:pathLst>
            </a:custGeom>
            <a:solidFill>
              <a:srgbClr val="373535">
                <a:alpha val="100000"/>
              </a:srgbClr>
            </a:solidFill>
            <a:ln w="6553">
              <a:noFill/>
            </a:ln>
          </p:spPr>
          <p:style>
            <a:lnRef idx="2">
              <a:schemeClr val="accent1">
                <a:shade val="50000"/>
              </a:schemeClr>
            </a:lnRef>
            <a:fillRef idx="1">
              <a:schemeClr val="accent1"/>
            </a:fillRef>
            <a:effectRef idx="0">
              <a:schemeClr val="accent1"/>
            </a:effectRef>
            <a:fontRef idx="minor">
              <a:schemeClr val="lt1"/>
            </a:fontRef>
          </p:style>
        </p:sp>
        <p:sp>
          <p:nvSpPr>
            <p:cNvPr id="41" name="Freeform 701"/>
            <p:cNvSpPr/>
            <p:nvPr/>
          </p:nvSpPr>
          <p:spPr>
            <a:xfrm>
              <a:off x="7146362" y="3209355"/>
              <a:ext cx="78714" cy="78714"/>
            </a:xfrm>
            <a:custGeom>
              <a:avLst/>
              <a:gdLst/>
              <a:ahLst/>
              <a:cxnLst/>
              <a:rect l="0" t="0" r="0" b="0"/>
              <a:pathLst>
                <a:path w="78714" h="78714">
                  <a:moveTo>
                    <a:pt x="0" y="0"/>
                  </a:moveTo>
                  <a:lnTo>
                    <a:pt x="78714" y="0"/>
                  </a:lnTo>
                  <a:lnTo>
                    <a:pt x="78714" y="78714"/>
                  </a:lnTo>
                  <a:lnTo>
                    <a:pt x="0" y="78714"/>
                  </a:lnTo>
                  <a:close/>
                  <a:moveTo>
                    <a:pt x="0" y="0"/>
                  </a:moveTo>
                </a:path>
              </a:pathLst>
            </a:custGeom>
            <a:noFill/>
            <a:ln w="655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42" name="Freeform 702"/>
            <p:cNvSpPr/>
            <p:nvPr/>
          </p:nvSpPr>
          <p:spPr>
            <a:xfrm>
              <a:off x="8962859" y="3209354"/>
              <a:ext cx="78715" cy="78714"/>
            </a:xfrm>
            <a:custGeom>
              <a:avLst/>
              <a:gdLst/>
              <a:ahLst/>
              <a:cxnLst/>
              <a:rect l="0" t="0" r="0" b="0"/>
              <a:pathLst>
                <a:path w="78715" h="78714">
                  <a:moveTo>
                    <a:pt x="0" y="0"/>
                  </a:moveTo>
                  <a:lnTo>
                    <a:pt x="78715" y="0"/>
                  </a:lnTo>
                  <a:lnTo>
                    <a:pt x="78715" y="78714"/>
                  </a:lnTo>
                  <a:lnTo>
                    <a:pt x="0" y="78714"/>
                  </a:lnTo>
                  <a:lnTo>
                    <a:pt x="0" y="0"/>
                  </a:lnTo>
                  <a:close/>
                </a:path>
              </a:pathLst>
            </a:custGeom>
            <a:solidFill>
              <a:srgbClr val="373535">
                <a:alpha val="100000"/>
              </a:srgbClr>
            </a:solidFill>
            <a:ln w="6553">
              <a:noFill/>
            </a:ln>
          </p:spPr>
          <p:style>
            <a:lnRef idx="2">
              <a:schemeClr val="accent1">
                <a:shade val="50000"/>
              </a:schemeClr>
            </a:lnRef>
            <a:fillRef idx="1">
              <a:schemeClr val="accent1"/>
            </a:fillRef>
            <a:effectRef idx="0">
              <a:schemeClr val="accent1"/>
            </a:effectRef>
            <a:fontRef idx="minor">
              <a:schemeClr val="lt1"/>
            </a:fontRef>
          </p:style>
        </p:sp>
        <p:sp>
          <p:nvSpPr>
            <p:cNvPr id="43" name="Freeform 703"/>
            <p:cNvSpPr/>
            <p:nvPr/>
          </p:nvSpPr>
          <p:spPr>
            <a:xfrm>
              <a:off x="8962858" y="3209355"/>
              <a:ext cx="78714" cy="78714"/>
            </a:xfrm>
            <a:custGeom>
              <a:avLst/>
              <a:gdLst/>
              <a:ahLst/>
              <a:cxnLst/>
              <a:rect l="0" t="0" r="0" b="0"/>
              <a:pathLst>
                <a:path w="78714" h="78714">
                  <a:moveTo>
                    <a:pt x="0" y="0"/>
                  </a:moveTo>
                  <a:lnTo>
                    <a:pt x="78714" y="0"/>
                  </a:lnTo>
                  <a:lnTo>
                    <a:pt x="78714" y="78714"/>
                  </a:lnTo>
                  <a:lnTo>
                    <a:pt x="0" y="78714"/>
                  </a:lnTo>
                  <a:close/>
                  <a:moveTo>
                    <a:pt x="0" y="0"/>
                  </a:moveTo>
                </a:path>
              </a:pathLst>
            </a:custGeom>
            <a:noFill/>
            <a:ln w="655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44" name="Freeform 704"/>
            <p:cNvSpPr/>
            <p:nvPr/>
          </p:nvSpPr>
          <p:spPr>
            <a:xfrm>
              <a:off x="7258050" y="1947672"/>
              <a:ext cx="261620" cy="261633"/>
            </a:xfrm>
            <a:custGeom>
              <a:avLst/>
              <a:gdLst/>
              <a:ahLst/>
              <a:cxnLst/>
              <a:rect l="0" t="0" r="0" b="0"/>
              <a:pathLst>
                <a:path w="261620" h="261633">
                  <a:moveTo>
                    <a:pt x="0" y="261633"/>
                  </a:moveTo>
                  <a:lnTo>
                    <a:pt x="261620" y="261633"/>
                  </a:lnTo>
                  <a:lnTo>
                    <a:pt x="261620" y="0"/>
                  </a:lnTo>
                  <a:lnTo>
                    <a:pt x="0" y="0"/>
                  </a:lnTo>
                  <a:lnTo>
                    <a:pt x="0" y="261633"/>
                  </a:lnTo>
                  <a:close/>
                </a:path>
              </a:pathLst>
            </a:custGeom>
            <a:solidFill>
              <a:srgbClr val="00AFDD"/>
            </a:solidFill>
            <a:ln w="6553">
              <a:noFill/>
            </a:ln>
          </p:spPr>
          <p:style>
            <a:lnRef idx="2">
              <a:schemeClr val="accent1">
                <a:shade val="50000"/>
              </a:schemeClr>
            </a:lnRef>
            <a:fillRef idx="1">
              <a:schemeClr val="accent1"/>
            </a:fillRef>
            <a:effectRef idx="0">
              <a:schemeClr val="accent1"/>
            </a:effectRef>
            <a:fontRef idx="minor">
              <a:schemeClr val="lt1"/>
            </a:fontRef>
          </p:style>
        </p:sp>
        <p:sp>
          <p:nvSpPr>
            <p:cNvPr id="45" name="Freeform 705"/>
            <p:cNvSpPr/>
            <p:nvPr/>
          </p:nvSpPr>
          <p:spPr>
            <a:xfrm>
              <a:off x="7258050" y="2412753"/>
              <a:ext cx="258318" cy="0"/>
            </a:xfrm>
            <a:custGeom>
              <a:avLst/>
              <a:gdLst/>
              <a:ahLst/>
              <a:cxnLst/>
              <a:rect l="0" t="0" r="0" b="0"/>
              <a:pathLst>
                <a:path w="258318">
                  <a:moveTo>
                    <a:pt x="0" y="0"/>
                  </a:moveTo>
                  <a:lnTo>
                    <a:pt x="258318" y="0"/>
                  </a:lnTo>
                </a:path>
              </a:pathLst>
            </a:custGeom>
            <a:noFill/>
            <a:ln w="12700" cap="flat" cmpd="sng">
              <a:solidFill>
                <a:srgbClr val="373535">
                  <a:alpha val="100000"/>
                </a:srgbClr>
              </a:solidFill>
              <a:custDash>
                <a:ds d="333400" sp="233400"/>
              </a:custDash>
              <a:miter lim="50800"/>
            </a:ln>
          </p:spPr>
          <p:style>
            <a:lnRef idx="2">
              <a:schemeClr val="accent1">
                <a:shade val="50000"/>
              </a:schemeClr>
            </a:lnRef>
            <a:fillRef idx="1">
              <a:schemeClr val="accent1"/>
            </a:fillRef>
            <a:effectRef idx="0">
              <a:schemeClr val="accent1"/>
            </a:effectRef>
            <a:fontRef idx="minor">
              <a:schemeClr val="lt1"/>
            </a:fontRef>
          </p:style>
        </p:sp>
        <p:sp>
          <p:nvSpPr>
            <p:cNvPr id="46" name="Freeform 706"/>
            <p:cNvSpPr/>
            <p:nvPr/>
          </p:nvSpPr>
          <p:spPr>
            <a:xfrm>
              <a:off x="7355205" y="2374392"/>
              <a:ext cx="69596" cy="74168"/>
            </a:xfrm>
            <a:custGeom>
              <a:avLst/>
              <a:gdLst/>
              <a:ahLst/>
              <a:cxnLst/>
              <a:rect l="0" t="0" r="0" b="0"/>
              <a:pathLst>
                <a:path w="69596" h="74168">
                  <a:moveTo>
                    <a:pt x="0" y="74168"/>
                  </a:moveTo>
                  <a:lnTo>
                    <a:pt x="69596" y="74168"/>
                  </a:lnTo>
                  <a:lnTo>
                    <a:pt x="69596" y="0"/>
                  </a:lnTo>
                  <a:lnTo>
                    <a:pt x="0" y="0"/>
                  </a:lnTo>
                  <a:lnTo>
                    <a:pt x="0" y="74168"/>
                  </a:lnTo>
                  <a:close/>
                </a:path>
              </a:pathLst>
            </a:custGeom>
            <a:solidFill>
              <a:srgbClr val="373535">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47" name="Rectangle 713"/>
            <p:cNvSpPr/>
            <p:nvPr/>
          </p:nvSpPr>
          <p:spPr>
            <a:xfrm>
              <a:off x="559968" y="5269564"/>
              <a:ext cx="307472" cy="215862"/>
            </a:xfrm>
            <a:prstGeom prst="rect">
              <a:avLst/>
            </a:prstGeom>
          </p:spPr>
          <p:txBody>
            <a:bodyPr wrap="none" lIns="0" tIns="0" rIns="0" bIns="0">
              <a:spAutoFit/>
            </a:bodyPr>
            <a:lstStyle/>
            <a:p>
              <a:pPr marL="0"/>
              <a:r>
                <a:rPr lang="en-US" sz="1058" b="0" i="0" spc="0" baseline="0" dirty="0">
                  <a:latin typeface="Calibri"/>
                </a:rPr>
                <a:t>-2.0%</a:t>
              </a:r>
            </a:p>
          </p:txBody>
        </p:sp>
        <p:sp>
          <p:nvSpPr>
            <p:cNvPr id="48" name="Rectangle 715"/>
            <p:cNvSpPr/>
            <p:nvPr/>
          </p:nvSpPr>
          <p:spPr>
            <a:xfrm>
              <a:off x="559968" y="4839076"/>
              <a:ext cx="307472" cy="215862"/>
            </a:xfrm>
            <a:prstGeom prst="rect">
              <a:avLst/>
            </a:prstGeom>
          </p:spPr>
          <p:txBody>
            <a:bodyPr wrap="none" lIns="0" tIns="0" rIns="0" bIns="0">
              <a:spAutoFit/>
            </a:bodyPr>
            <a:lstStyle/>
            <a:p>
              <a:pPr marL="0"/>
              <a:r>
                <a:rPr lang="en-US" sz="1058" b="0" i="0" spc="0" baseline="0" dirty="0">
                  <a:latin typeface="Calibri"/>
                </a:rPr>
                <a:t>-1.0%</a:t>
              </a:r>
            </a:p>
          </p:txBody>
        </p:sp>
        <p:sp>
          <p:nvSpPr>
            <p:cNvPr id="49" name="Rectangle 716"/>
            <p:cNvSpPr/>
            <p:nvPr/>
          </p:nvSpPr>
          <p:spPr>
            <a:xfrm>
              <a:off x="631626" y="4408587"/>
              <a:ext cx="164289" cy="215862"/>
            </a:xfrm>
            <a:prstGeom prst="rect">
              <a:avLst/>
            </a:prstGeom>
          </p:spPr>
          <p:txBody>
            <a:bodyPr wrap="none" lIns="0" tIns="0" rIns="0" bIns="0">
              <a:spAutoFit/>
            </a:bodyPr>
            <a:lstStyle/>
            <a:p>
              <a:pPr marL="0"/>
              <a:r>
                <a:rPr lang="en-US" sz="1058" b="0" i="0" spc="0" baseline="0" dirty="0">
                  <a:latin typeface="Calibri"/>
                </a:rPr>
                <a:t>0%</a:t>
              </a:r>
            </a:p>
          </p:txBody>
        </p:sp>
        <p:sp>
          <p:nvSpPr>
            <p:cNvPr id="50" name="Rectangle 717"/>
            <p:cNvSpPr/>
            <p:nvPr/>
          </p:nvSpPr>
          <p:spPr>
            <a:xfrm>
              <a:off x="580538" y="3978100"/>
              <a:ext cx="266332" cy="215862"/>
            </a:xfrm>
            <a:prstGeom prst="rect">
              <a:avLst/>
            </a:prstGeom>
          </p:spPr>
          <p:txBody>
            <a:bodyPr wrap="none" lIns="0" tIns="0" rIns="0" bIns="0">
              <a:spAutoFit/>
            </a:bodyPr>
            <a:lstStyle/>
            <a:p>
              <a:pPr marL="0"/>
              <a:r>
                <a:rPr lang="en-US" sz="1058" b="0" i="0" spc="0" baseline="0" dirty="0">
                  <a:latin typeface="Calibri"/>
                </a:rPr>
                <a:t>1.0%</a:t>
              </a:r>
            </a:p>
          </p:txBody>
        </p:sp>
        <p:sp>
          <p:nvSpPr>
            <p:cNvPr id="51" name="Rectangle 718"/>
            <p:cNvSpPr/>
            <p:nvPr/>
          </p:nvSpPr>
          <p:spPr>
            <a:xfrm>
              <a:off x="580538" y="3547612"/>
              <a:ext cx="266332" cy="215862"/>
            </a:xfrm>
            <a:prstGeom prst="rect">
              <a:avLst/>
            </a:prstGeom>
          </p:spPr>
          <p:txBody>
            <a:bodyPr wrap="none" lIns="0" tIns="0" rIns="0" bIns="0">
              <a:spAutoFit/>
            </a:bodyPr>
            <a:lstStyle/>
            <a:p>
              <a:pPr marL="0"/>
              <a:r>
                <a:rPr lang="en-US" sz="1058" b="0" i="0" spc="0" baseline="0" dirty="0">
                  <a:latin typeface="Calibri"/>
                </a:rPr>
                <a:t>2.0%</a:t>
              </a:r>
            </a:p>
          </p:txBody>
        </p:sp>
        <p:sp>
          <p:nvSpPr>
            <p:cNvPr id="52" name="Rectangle 719"/>
            <p:cNvSpPr/>
            <p:nvPr/>
          </p:nvSpPr>
          <p:spPr>
            <a:xfrm>
              <a:off x="580538" y="3117123"/>
              <a:ext cx="266332" cy="215862"/>
            </a:xfrm>
            <a:prstGeom prst="rect">
              <a:avLst/>
            </a:prstGeom>
          </p:spPr>
          <p:txBody>
            <a:bodyPr wrap="none" lIns="0" tIns="0" rIns="0" bIns="0">
              <a:spAutoFit/>
            </a:bodyPr>
            <a:lstStyle/>
            <a:p>
              <a:pPr marL="0"/>
              <a:r>
                <a:rPr lang="en-US" sz="1058" b="0" i="0" spc="0" baseline="0" dirty="0">
                  <a:latin typeface="Calibri"/>
                </a:rPr>
                <a:t>3.0%</a:t>
              </a:r>
            </a:p>
          </p:txBody>
        </p:sp>
        <p:sp>
          <p:nvSpPr>
            <p:cNvPr id="53" name="Rectangle 720"/>
            <p:cNvSpPr/>
            <p:nvPr/>
          </p:nvSpPr>
          <p:spPr>
            <a:xfrm>
              <a:off x="580538" y="2686635"/>
              <a:ext cx="266332" cy="215862"/>
            </a:xfrm>
            <a:prstGeom prst="rect">
              <a:avLst/>
            </a:prstGeom>
          </p:spPr>
          <p:txBody>
            <a:bodyPr wrap="none" lIns="0" tIns="0" rIns="0" bIns="0">
              <a:spAutoFit/>
            </a:bodyPr>
            <a:lstStyle/>
            <a:p>
              <a:pPr marL="0"/>
              <a:r>
                <a:rPr lang="en-US" sz="1058" b="0" i="0" spc="0" baseline="0" dirty="0">
                  <a:latin typeface="Calibri"/>
                </a:rPr>
                <a:t>4.0%</a:t>
              </a:r>
            </a:p>
          </p:txBody>
        </p:sp>
        <p:sp>
          <p:nvSpPr>
            <p:cNvPr id="54" name="Rectangle 721"/>
            <p:cNvSpPr/>
            <p:nvPr/>
          </p:nvSpPr>
          <p:spPr>
            <a:xfrm>
              <a:off x="580538" y="2256148"/>
              <a:ext cx="266332" cy="215862"/>
            </a:xfrm>
            <a:prstGeom prst="rect">
              <a:avLst/>
            </a:prstGeom>
          </p:spPr>
          <p:txBody>
            <a:bodyPr wrap="none" lIns="0" tIns="0" rIns="0" bIns="0">
              <a:spAutoFit/>
            </a:bodyPr>
            <a:lstStyle/>
            <a:p>
              <a:pPr marL="0"/>
              <a:r>
                <a:rPr lang="en-US" sz="1058" b="0" i="0" spc="0" baseline="0" dirty="0">
                  <a:latin typeface="Calibri"/>
                </a:rPr>
                <a:t>5.0%</a:t>
              </a:r>
            </a:p>
          </p:txBody>
        </p:sp>
        <p:sp>
          <p:nvSpPr>
            <p:cNvPr id="55" name="Rectangle 722"/>
            <p:cNvSpPr/>
            <p:nvPr/>
          </p:nvSpPr>
          <p:spPr>
            <a:xfrm>
              <a:off x="580538" y="1825660"/>
              <a:ext cx="266332" cy="215862"/>
            </a:xfrm>
            <a:prstGeom prst="rect">
              <a:avLst/>
            </a:prstGeom>
          </p:spPr>
          <p:txBody>
            <a:bodyPr wrap="none" lIns="0" tIns="0" rIns="0" bIns="0">
              <a:spAutoFit/>
            </a:bodyPr>
            <a:lstStyle/>
            <a:p>
              <a:pPr marL="0"/>
              <a:r>
                <a:rPr lang="en-US" sz="1058" b="0" i="0" spc="0" baseline="0" dirty="0">
                  <a:latin typeface="Calibri"/>
                </a:rPr>
                <a:t>6.0%</a:t>
              </a:r>
            </a:p>
          </p:txBody>
        </p:sp>
        <p:sp>
          <p:nvSpPr>
            <p:cNvPr id="56" name="Rectangle 723"/>
            <p:cNvSpPr/>
            <p:nvPr/>
          </p:nvSpPr>
          <p:spPr>
            <a:xfrm>
              <a:off x="1719196" y="2040900"/>
              <a:ext cx="316432" cy="262213"/>
            </a:xfrm>
            <a:prstGeom prst="rect">
              <a:avLst/>
            </a:prstGeom>
          </p:spPr>
          <p:txBody>
            <a:bodyPr wrap="none" lIns="0" tIns="0" rIns="0" bIns="0">
              <a:spAutoFit/>
            </a:bodyPr>
            <a:lstStyle/>
            <a:p>
              <a:pPr marL="0"/>
              <a:r>
                <a:rPr lang="en-US" sz="1239" b="1" i="0" spc="0" baseline="0" dirty="0">
                  <a:solidFill>
                    <a:srgbClr val="FFFFFF"/>
                  </a:solidFill>
                  <a:latin typeface="Calibri-Bold"/>
                </a:rPr>
                <a:t>5.8%</a:t>
              </a:r>
            </a:p>
          </p:txBody>
        </p:sp>
        <p:sp>
          <p:nvSpPr>
            <p:cNvPr id="57" name="Rectangle 725"/>
            <p:cNvSpPr/>
            <p:nvPr/>
          </p:nvSpPr>
          <p:spPr>
            <a:xfrm>
              <a:off x="1643030" y="5413143"/>
              <a:ext cx="7994489" cy="173741"/>
            </a:xfrm>
            <a:prstGeom prst="rect">
              <a:avLst/>
            </a:prstGeom>
          </p:spPr>
          <p:txBody>
            <a:bodyPr wrap="none" lIns="0" tIns="0" rIns="0" bIns="0">
              <a:spAutoFit/>
            </a:bodyPr>
            <a:lstStyle/>
            <a:p>
              <a:pPr marL="0">
                <a:tabLst>
                  <a:tab pos="1705684" algn="l"/>
                  <a:tab pos="3514218" algn="l"/>
                  <a:tab pos="5322751" algn="l"/>
                  <a:tab pos="7131284" algn="l"/>
                </a:tabLst>
              </a:pPr>
              <a:r>
                <a:rPr lang="en-US" sz="1058" b="0" i="0" spc="0" baseline="0" dirty="0">
                  <a:latin typeface="Calibri"/>
                </a:rPr>
                <a:t>CY 2019 </a:t>
              </a:r>
              <a:r>
                <a:rPr lang="en-US" sz="1058" b="0" i="0" spc="0" dirty="0">
                  <a:latin typeface="Calibri"/>
                </a:rPr>
                <a:t>                                  </a:t>
              </a:r>
              <a:r>
                <a:rPr lang="en-US" sz="1058" b="0" i="0" spc="0" baseline="0" dirty="0">
                  <a:latin typeface="Calibri"/>
                </a:rPr>
                <a:t>CY 2020                                        CY 2021                                               CY 2022        </a:t>
              </a:r>
              <a:r>
                <a:rPr lang="en-US" sz="1058" b="0" i="0" spc="0" dirty="0">
                  <a:latin typeface="Calibri"/>
                </a:rPr>
                <a:t>                               </a:t>
              </a:r>
              <a:r>
                <a:rPr lang="en-US" sz="1058" b="0" i="0" spc="0" baseline="0" dirty="0">
                  <a:latin typeface="Calibri"/>
                </a:rPr>
                <a:t>CY 2023</a:t>
              </a:r>
            </a:p>
          </p:txBody>
        </p:sp>
        <p:sp>
          <p:nvSpPr>
            <p:cNvPr id="58" name="Rectangle 726"/>
            <p:cNvSpPr/>
            <p:nvPr/>
          </p:nvSpPr>
          <p:spPr>
            <a:xfrm>
              <a:off x="3386429" y="4744460"/>
              <a:ext cx="364606" cy="262213"/>
            </a:xfrm>
            <a:prstGeom prst="rect">
              <a:avLst/>
            </a:prstGeom>
          </p:spPr>
          <p:txBody>
            <a:bodyPr wrap="none" lIns="0" tIns="0" rIns="0" bIns="0">
              <a:spAutoFit/>
            </a:bodyPr>
            <a:lstStyle/>
            <a:p>
              <a:pPr marL="0"/>
              <a:r>
                <a:rPr lang="en-US" sz="1239" b="1" i="0" spc="0" baseline="0" dirty="0">
                  <a:solidFill>
                    <a:srgbClr val="FFFFFF"/>
                  </a:solidFill>
                  <a:latin typeface="Calibri-Bold"/>
                </a:rPr>
                <a:t>-1.2%</a:t>
              </a:r>
            </a:p>
          </p:txBody>
        </p:sp>
        <p:sp>
          <p:nvSpPr>
            <p:cNvPr id="59" name="Rectangle 727"/>
            <p:cNvSpPr/>
            <p:nvPr/>
          </p:nvSpPr>
          <p:spPr>
            <a:xfrm>
              <a:off x="1710490" y="2934933"/>
              <a:ext cx="316432" cy="262213"/>
            </a:xfrm>
            <a:prstGeom prst="rect">
              <a:avLst/>
            </a:prstGeom>
          </p:spPr>
          <p:txBody>
            <a:bodyPr wrap="none" lIns="0" tIns="0" rIns="0" bIns="0">
              <a:spAutoFit/>
            </a:bodyPr>
            <a:lstStyle/>
            <a:p>
              <a:pPr marL="0"/>
              <a:r>
                <a:rPr lang="en-US" sz="1239" b="1" i="0" spc="0" baseline="0" dirty="0">
                  <a:latin typeface="Calibri-Bold"/>
                </a:rPr>
                <a:t>3.8%</a:t>
              </a:r>
            </a:p>
          </p:txBody>
        </p:sp>
        <p:sp>
          <p:nvSpPr>
            <p:cNvPr id="60" name="Rectangle 728"/>
            <p:cNvSpPr/>
            <p:nvPr/>
          </p:nvSpPr>
          <p:spPr>
            <a:xfrm>
              <a:off x="3424422" y="3060089"/>
              <a:ext cx="316432" cy="262213"/>
            </a:xfrm>
            <a:prstGeom prst="rect">
              <a:avLst/>
            </a:prstGeom>
          </p:spPr>
          <p:txBody>
            <a:bodyPr wrap="none" lIns="0" tIns="0" rIns="0" bIns="0">
              <a:spAutoFit/>
            </a:bodyPr>
            <a:lstStyle/>
            <a:p>
              <a:pPr marL="0"/>
              <a:r>
                <a:rPr lang="en-US" sz="1239" b="1" i="0" spc="0" baseline="0" dirty="0">
                  <a:latin typeface="Calibri-Bold"/>
                </a:rPr>
                <a:t>3.5%</a:t>
              </a:r>
            </a:p>
          </p:txBody>
        </p:sp>
        <p:sp>
          <p:nvSpPr>
            <p:cNvPr id="61" name="Rectangle 729"/>
            <p:cNvSpPr/>
            <p:nvPr/>
          </p:nvSpPr>
          <p:spPr>
            <a:xfrm>
              <a:off x="5179128" y="3180207"/>
              <a:ext cx="3981384" cy="365802"/>
            </a:xfrm>
            <a:prstGeom prst="rect">
              <a:avLst/>
            </a:prstGeom>
          </p:spPr>
          <p:txBody>
            <a:bodyPr wrap="none" lIns="0" tIns="0" rIns="0" bIns="0">
              <a:spAutoFit/>
            </a:bodyPr>
            <a:lstStyle/>
            <a:p>
              <a:pPr marL="0">
                <a:tabLst>
                  <a:tab pos="1848376" algn="l"/>
                  <a:tab pos="3664952" algn="l"/>
                </a:tabLst>
              </a:pPr>
              <a:r>
                <a:rPr lang="en-US" sz="1239" b="1" i="0" spc="0" baseline="0" dirty="0">
                  <a:latin typeface="Calibri-Bold"/>
                </a:rPr>
                <a:t>3.25%	</a:t>
              </a:r>
              <a:r>
                <a:rPr lang="en-US" sz="1877" b="1" i="0" spc="0" baseline="-64000" dirty="0">
                  <a:latin typeface="Calibri-Bold"/>
                </a:rPr>
                <a:t>3.0%	</a:t>
              </a:r>
              <a:r>
                <a:rPr lang="en-US" sz="1877" b="1" i="0" spc="0" baseline="-65800" dirty="0">
                  <a:latin typeface="Calibri-Bold"/>
                </a:rPr>
                <a:t>3.0%</a:t>
              </a:r>
            </a:p>
          </p:txBody>
        </p:sp>
        <p:sp>
          <p:nvSpPr>
            <p:cNvPr id="62" name="Rectangle 730"/>
            <p:cNvSpPr/>
            <p:nvPr/>
          </p:nvSpPr>
          <p:spPr>
            <a:xfrm>
              <a:off x="7587233" y="1983349"/>
              <a:ext cx="1399779" cy="550169"/>
            </a:xfrm>
            <a:prstGeom prst="rect">
              <a:avLst/>
            </a:prstGeom>
          </p:spPr>
          <p:txBody>
            <a:bodyPr wrap="none" lIns="0" tIns="0" rIns="0" bIns="0">
              <a:spAutoFit/>
            </a:bodyPr>
            <a:lstStyle/>
            <a:p>
              <a:pPr marL="0"/>
              <a:r>
                <a:rPr lang="en-US" sz="1100" b="0" i="0" spc="-23" baseline="0" dirty="0"/>
                <a:t>P</a:t>
              </a:r>
              <a:r>
                <a:rPr lang="en-US" sz="1100" b="0" i="0" spc="0" baseline="0" dirty="0"/>
                <a:t>er Capi</a:t>
              </a:r>
              <a:r>
                <a:rPr lang="en-US" sz="1100" b="0" i="0" spc="-14" baseline="0" dirty="0"/>
                <a:t>t</a:t>
              </a:r>
              <a:r>
                <a:rPr lang="en-US" sz="1100" b="0" i="0" spc="0" baseline="0" dirty="0"/>
                <a:t>a </a:t>
              </a:r>
              <a:r>
                <a:rPr lang="en-US" sz="1100" b="0" i="0" spc="-20" baseline="0" dirty="0"/>
                <a:t>R</a:t>
              </a:r>
              <a:r>
                <a:rPr lang="en-US" sz="1100" b="0" i="0" spc="0" baseline="0" dirty="0"/>
                <a:t>esults </a:t>
              </a:r>
            </a:p>
            <a:p>
              <a:pPr marL="2285">
                <a:lnSpc>
                  <a:spcPts val="2700"/>
                </a:lnSpc>
              </a:pPr>
              <a:r>
                <a:rPr lang="en-US" sz="1100" b="0" i="0" spc="0" baseline="0" dirty="0"/>
                <a:t>Benchmark</a:t>
              </a:r>
            </a:p>
          </p:txBody>
        </p:sp>
      </p:grpSp>
    </p:spTree>
    <p:extLst>
      <p:ext uri="{BB962C8B-B14F-4D97-AF65-F5344CB8AC3E}">
        <p14:creationId xmlns:p14="http://schemas.microsoft.com/office/powerpoint/2010/main" val="2780170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FC460-2812-44FC-A02F-69ED51AE8B3F}"/>
              </a:ext>
            </a:extLst>
          </p:cNvPr>
          <p:cNvSpPr>
            <a:spLocks noGrp="1"/>
          </p:cNvSpPr>
          <p:nvPr>
            <p:ph type="title"/>
          </p:nvPr>
        </p:nvSpPr>
        <p:spPr/>
        <p:txBody>
          <a:bodyPr anchor="b">
            <a:normAutofit/>
          </a:bodyPr>
          <a:lstStyle/>
          <a:p>
            <a:r>
              <a:rPr lang="en-US" dirty="0"/>
              <a:t>Market THCE Per CAPITA Change versus Benchmark</a:t>
            </a:r>
          </a:p>
        </p:txBody>
      </p:sp>
      <p:sp>
        <p:nvSpPr>
          <p:cNvPr id="7"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61542" y="6229602"/>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t>DHCC Presentation on health care spending benchmark</a:t>
            </a:r>
            <a:endParaRPr lang="en-US" dirty="0"/>
          </a:p>
        </p:txBody>
      </p:sp>
      <p:sp>
        <p:nvSpPr>
          <p:cNvPr id="5" name="Slide Number Placeholder 4">
            <a:extLst>
              <a:ext uri="{FF2B5EF4-FFF2-40B4-BE49-F238E27FC236}">
                <a16:creationId xmlns:a16="http://schemas.microsoft.com/office/drawing/2014/main" id="{914F1C9F-154B-46A2-9FF1-8DFBDAA4DE62}"/>
              </a:ext>
            </a:extLst>
          </p:cNvPr>
          <p:cNvSpPr>
            <a:spLocks noGrp="1"/>
          </p:cNvSpPr>
          <p:nvPr>
            <p:ph type="sldNum" sz="quarter" idx="12"/>
          </p:nvPr>
        </p:nvSpPr>
        <p:spPr/>
        <p:txBody>
          <a:bodyPr anchor="ctr">
            <a:normAutofit/>
          </a:bodyPr>
          <a:lstStyle/>
          <a:p>
            <a:pPr>
              <a:spcAft>
                <a:spcPts val="600"/>
              </a:spcAft>
            </a:pPr>
            <a:fld id="{C9C541C6-75BC-4360-B680-4A647707B817}" type="slidenum">
              <a:rPr lang="en-US" altLang="en-US" smtClean="0"/>
              <a:pPr>
                <a:spcAft>
                  <a:spcPts val="600"/>
                </a:spcAft>
              </a:pPr>
              <a:t>7</a:t>
            </a:fld>
            <a:endParaRPr lang="en-US" altLang="en-US" dirty="0"/>
          </a:p>
        </p:txBody>
      </p:sp>
      <p:sp>
        <p:nvSpPr>
          <p:cNvPr id="11" name="Rectangle 10">
            <a:extLst>
              <a:ext uri="{FF2B5EF4-FFF2-40B4-BE49-F238E27FC236}">
                <a16:creationId xmlns:a16="http://schemas.microsoft.com/office/drawing/2014/main" id="{84ECF0C3-2B20-4B89-B41D-D111BE88EAFB}"/>
              </a:ext>
            </a:extLst>
          </p:cNvPr>
          <p:cNvSpPr/>
          <p:nvPr/>
        </p:nvSpPr>
        <p:spPr>
          <a:xfrm>
            <a:off x="7358743" y="4693920"/>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p:cNvGrpSpPr/>
          <p:nvPr/>
        </p:nvGrpSpPr>
        <p:grpSpPr>
          <a:xfrm>
            <a:off x="1650437" y="2085008"/>
            <a:ext cx="5282939" cy="3876332"/>
            <a:chOff x="2021289" y="1448833"/>
            <a:chExt cx="5716504" cy="4194456"/>
          </a:xfrm>
        </p:grpSpPr>
        <p:sp>
          <p:nvSpPr>
            <p:cNvPr id="9" name="Freeform 1238"/>
            <p:cNvSpPr/>
            <p:nvPr/>
          </p:nvSpPr>
          <p:spPr>
            <a:xfrm>
              <a:off x="3736426" y="1679372"/>
              <a:ext cx="494982" cy="666484"/>
            </a:xfrm>
            <a:custGeom>
              <a:avLst/>
              <a:gdLst/>
              <a:ahLst/>
              <a:cxnLst/>
              <a:rect l="0" t="0" r="0" b="0"/>
              <a:pathLst>
                <a:path w="494982" h="666484">
                  <a:moveTo>
                    <a:pt x="494982" y="0"/>
                  </a:moveTo>
                  <a:lnTo>
                    <a:pt x="0" y="0"/>
                  </a:lnTo>
                  <a:lnTo>
                    <a:pt x="0" y="666484"/>
                  </a:lnTo>
                  <a:lnTo>
                    <a:pt x="494982" y="666484"/>
                  </a:lnTo>
                  <a:lnTo>
                    <a:pt x="494982" y="0"/>
                  </a:lnTo>
                  <a:close/>
                </a:path>
              </a:pathLst>
            </a:custGeom>
            <a:solidFill>
              <a:srgbClr val="834B9B">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1239"/>
            <p:cNvSpPr/>
            <p:nvPr/>
          </p:nvSpPr>
          <p:spPr>
            <a:xfrm>
              <a:off x="3750359" y="2605050"/>
              <a:ext cx="494722" cy="666483"/>
            </a:xfrm>
            <a:custGeom>
              <a:avLst/>
              <a:gdLst/>
              <a:ahLst/>
              <a:cxnLst/>
              <a:rect l="0" t="0" r="0" b="0"/>
              <a:pathLst>
                <a:path w="408902" h="666483">
                  <a:moveTo>
                    <a:pt x="408902" y="0"/>
                  </a:moveTo>
                  <a:lnTo>
                    <a:pt x="0" y="0"/>
                  </a:lnTo>
                  <a:lnTo>
                    <a:pt x="0" y="666483"/>
                  </a:lnTo>
                  <a:lnTo>
                    <a:pt x="408902" y="666483"/>
                  </a:lnTo>
                  <a:lnTo>
                    <a:pt x="408902" y="0"/>
                  </a:lnTo>
                  <a:close/>
                </a:path>
              </a:pathLst>
            </a:custGeom>
            <a:solidFill>
              <a:srgbClr val="EE3C80">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1240"/>
            <p:cNvSpPr/>
            <p:nvPr/>
          </p:nvSpPr>
          <p:spPr>
            <a:xfrm>
              <a:off x="3478184" y="3530702"/>
              <a:ext cx="753224" cy="666483"/>
            </a:xfrm>
            <a:custGeom>
              <a:avLst/>
              <a:gdLst/>
              <a:ahLst/>
              <a:cxnLst/>
              <a:rect l="0" t="0" r="0" b="0"/>
              <a:pathLst>
                <a:path w="753224" h="666483">
                  <a:moveTo>
                    <a:pt x="753224" y="0"/>
                  </a:moveTo>
                  <a:lnTo>
                    <a:pt x="0" y="0"/>
                  </a:lnTo>
                  <a:lnTo>
                    <a:pt x="0" y="666483"/>
                  </a:lnTo>
                  <a:lnTo>
                    <a:pt x="753224" y="666483"/>
                  </a:lnTo>
                  <a:lnTo>
                    <a:pt x="753224" y="0"/>
                  </a:lnTo>
                  <a:close/>
                </a:path>
              </a:pathLst>
            </a:custGeom>
            <a:solidFill>
              <a:srgbClr val="00AFDD">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3" name="Freeform 1241"/>
            <p:cNvSpPr/>
            <p:nvPr/>
          </p:nvSpPr>
          <p:spPr>
            <a:xfrm>
              <a:off x="4241715" y="4456392"/>
              <a:ext cx="2776157" cy="666484"/>
            </a:xfrm>
            <a:custGeom>
              <a:avLst/>
              <a:gdLst/>
              <a:ahLst/>
              <a:cxnLst/>
              <a:rect l="0" t="0" r="0" b="0"/>
              <a:pathLst>
                <a:path w="2776157" h="666484">
                  <a:moveTo>
                    <a:pt x="0" y="0"/>
                  </a:moveTo>
                  <a:lnTo>
                    <a:pt x="2776157" y="0"/>
                  </a:lnTo>
                  <a:lnTo>
                    <a:pt x="2776157" y="666484"/>
                  </a:lnTo>
                  <a:lnTo>
                    <a:pt x="0" y="666484"/>
                  </a:lnTo>
                  <a:lnTo>
                    <a:pt x="0" y="0"/>
                  </a:lnTo>
                  <a:close/>
                </a:path>
              </a:pathLst>
            </a:custGeom>
            <a:solidFill>
              <a:srgbClr val="F16237">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1243"/>
            <p:cNvSpPr/>
            <p:nvPr/>
          </p:nvSpPr>
          <p:spPr>
            <a:xfrm>
              <a:off x="2868027" y="5285344"/>
              <a:ext cx="0" cy="115709"/>
            </a:xfrm>
            <a:custGeom>
              <a:avLst/>
              <a:gdLst/>
              <a:ahLst/>
              <a:cxnLst/>
              <a:rect l="0" t="0" r="0" b="0"/>
              <a:pathLst>
                <a:path h="115709">
                  <a:moveTo>
                    <a:pt x="0" y="115709"/>
                  </a:moveTo>
                  <a:lnTo>
                    <a:pt x="0" y="0"/>
                  </a:lnTo>
                </a:path>
              </a:pathLst>
            </a:custGeom>
            <a:noFill/>
            <a:ln w="1639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15" name="Freeform 1244"/>
            <p:cNvSpPr/>
            <p:nvPr/>
          </p:nvSpPr>
          <p:spPr>
            <a:xfrm>
              <a:off x="3534260" y="5285344"/>
              <a:ext cx="0" cy="115709"/>
            </a:xfrm>
            <a:custGeom>
              <a:avLst/>
              <a:gdLst/>
              <a:ahLst/>
              <a:cxnLst/>
              <a:rect l="0" t="0" r="0" b="0"/>
              <a:pathLst>
                <a:path h="115709">
                  <a:moveTo>
                    <a:pt x="0" y="115709"/>
                  </a:moveTo>
                  <a:lnTo>
                    <a:pt x="0" y="0"/>
                  </a:lnTo>
                </a:path>
              </a:pathLst>
            </a:custGeom>
            <a:noFill/>
            <a:ln w="1639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16" name="Freeform 1246"/>
            <p:cNvSpPr/>
            <p:nvPr/>
          </p:nvSpPr>
          <p:spPr>
            <a:xfrm>
              <a:off x="4804886" y="5285344"/>
              <a:ext cx="0" cy="115709"/>
            </a:xfrm>
            <a:custGeom>
              <a:avLst/>
              <a:gdLst/>
              <a:ahLst/>
              <a:cxnLst/>
              <a:rect l="0" t="0" r="0" b="0"/>
              <a:pathLst>
                <a:path h="115709">
                  <a:moveTo>
                    <a:pt x="0" y="115709"/>
                  </a:moveTo>
                  <a:lnTo>
                    <a:pt x="0" y="0"/>
                  </a:lnTo>
                </a:path>
              </a:pathLst>
            </a:custGeom>
            <a:noFill/>
            <a:ln w="1639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17" name="Freeform 1247"/>
            <p:cNvSpPr/>
            <p:nvPr/>
          </p:nvSpPr>
          <p:spPr>
            <a:xfrm>
              <a:off x="5615410" y="5285344"/>
              <a:ext cx="0" cy="115709"/>
            </a:xfrm>
            <a:custGeom>
              <a:avLst/>
              <a:gdLst/>
              <a:ahLst/>
              <a:cxnLst/>
              <a:rect l="0" t="0" r="0" b="0"/>
              <a:pathLst>
                <a:path h="115709">
                  <a:moveTo>
                    <a:pt x="0" y="115709"/>
                  </a:moveTo>
                  <a:lnTo>
                    <a:pt x="0" y="0"/>
                  </a:lnTo>
                </a:path>
              </a:pathLst>
            </a:custGeom>
            <a:noFill/>
            <a:ln w="1639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18" name="Freeform 1248"/>
            <p:cNvSpPr/>
            <p:nvPr/>
          </p:nvSpPr>
          <p:spPr>
            <a:xfrm>
              <a:off x="6291950" y="5285344"/>
              <a:ext cx="0" cy="115709"/>
            </a:xfrm>
            <a:custGeom>
              <a:avLst/>
              <a:gdLst/>
              <a:ahLst/>
              <a:cxnLst/>
              <a:rect l="0" t="0" r="0" b="0"/>
              <a:pathLst>
                <a:path h="115709">
                  <a:moveTo>
                    <a:pt x="0" y="115709"/>
                  </a:moveTo>
                  <a:lnTo>
                    <a:pt x="0" y="0"/>
                  </a:lnTo>
                </a:path>
              </a:pathLst>
            </a:custGeom>
            <a:noFill/>
            <a:ln w="1639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19" name="Freeform 1249"/>
            <p:cNvSpPr/>
            <p:nvPr/>
          </p:nvSpPr>
          <p:spPr>
            <a:xfrm>
              <a:off x="7030329" y="5285344"/>
              <a:ext cx="0" cy="115709"/>
            </a:xfrm>
            <a:custGeom>
              <a:avLst/>
              <a:gdLst/>
              <a:ahLst/>
              <a:cxnLst/>
              <a:rect l="0" t="0" r="0" b="0"/>
              <a:pathLst>
                <a:path h="115709">
                  <a:moveTo>
                    <a:pt x="0" y="115709"/>
                  </a:moveTo>
                  <a:lnTo>
                    <a:pt x="0" y="0"/>
                  </a:lnTo>
                </a:path>
              </a:pathLst>
            </a:custGeom>
            <a:noFill/>
            <a:ln w="1639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0" name="Freeform 1250"/>
            <p:cNvSpPr/>
            <p:nvPr/>
          </p:nvSpPr>
          <p:spPr>
            <a:xfrm>
              <a:off x="7737793" y="5285344"/>
              <a:ext cx="0" cy="115709"/>
            </a:xfrm>
            <a:custGeom>
              <a:avLst/>
              <a:gdLst/>
              <a:ahLst/>
              <a:cxnLst/>
              <a:rect l="0" t="0" r="0" b="0"/>
              <a:pathLst>
                <a:path h="115709">
                  <a:moveTo>
                    <a:pt x="0" y="115709"/>
                  </a:moveTo>
                  <a:lnTo>
                    <a:pt x="0" y="0"/>
                  </a:lnTo>
                </a:path>
              </a:pathLst>
            </a:custGeom>
            <a:noFill/>
            <a:ln w="1639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1" name="Freeform 1252"/>
            <p:cNvSpPr/>
            <p:nvPr/>
          </p:nvSpPr>
          <p:spPr>
            <a:xfrm>
              <a:off x="4912489" y="1448833"/>
              <a:ext cx="0" cy="3952227"/>
            </a:xfrm>
            <a:custGeom>
              <a:avLst/>
              <a:gdLst/>
              <a:ahLst/>
              <a:cxnLst/>
              <a:rect l="0" t="0" r="0" b="0"/>
              <a:pathLst>
                <a:path h="3952227">
                  <a:moveTo>
                    <a:pt x="0" y="0"/>
                  </a:moveTo>
                  <a:lnTo>
                    <a:pt x="0" y="3952227"/>
                  </a:lnTo>
                </a:path>
              </a:pathLst>
            </a:custGeom>
            <a:noFill/>
            <a:ln w="16395" cap="flat" cmpd="sng">
              <a:solidFill>
                <a:srgbClr val="373535">
                  <a:alpha val="100000"/>
                </a:srgbClr>
              </a:solidFill>
              <a:custDash>
                <a:ds d="606119" sp="606119"/>
              </a:custDash>
              <a:miter lim="127000"/>
            </a:ln>
          </p:spPr>
          <p:style>
            <a:lnRef idx="2">
              <a:schemeClr val="accent1">
                <a:shade val="50000"/>
              </a:schemeClr>
            </a:lnRef>
            <a:fillRef idx="1">
              <a:schemeClr val="accent1"/>
            </a:fillRef>
            <a:effectRef idx="0">
              <a:schemeClr val="accent1"/>
            </a:effectRef>
            <a:fontRef idx="minor">
              <a:schemeClr val="lt1"/>
            </a:fontRef>
          </p:style>
        </p:sp>
        <p:sp>
          <p:nvSpPr>
            <p:cNvPr id="22" name="Rectangle 1259"/>
            <p:cNvSpPr/>
            <p:nvPr/>
          </p:nvSpPr>
          <p:spPr>
            <a:xfrm>
              <a:off x="2691206" y="5423967"/>
              <a:ext cx="4845290" cy="219322"/>
            </a:xfrm>
            <a:prstGeom prst="rect">
              <a:avLst/>
            </a:prstGeom>
          </p:spPr>
          <p:txBody>
            <a:bodyPr wrap="none" lIns="0" tIns="0" rIns="0" bIns="0">
              <a:spAutoFit/>
            </a:bodyPr>
            <a:lstStyle/>
            <a:p>
              <a:pPr marL="0">
                <a:tabLst>
                  <a:tab pos="645565" algn="l"/>
                  <a:tab pos="1312166" algn="l"/>
                  <a:tab pos="1957731" algn="l"/>
                  <a:tab pos="2603297" algn="l"/>
                  <a:tab pos="3248862" algn="l"/>
                  <a:tab pos="3859868" algn="l"/>
                  <a:tab pos="4505433" algn="l"/>
                </a:tabLst>
              </a:pPr>
              <a:r>
                <a:rPr lang="en-US" sz="1075" b="0" i="0" spc="0" baseline="0" dirty="0">
                  <a:latin typeface="Calibri"/>
                </a:rPr>
                <a:t>-6.0%	-3.0%	0.0%	3.0%	6.0%	9.0%	12.0%	15.0%</a:t>
              </a:r>
            </a:p>
          </p:txBody>
        </p:sp>
        <p:sp>
          <p:nvSpPr>
            <p:cNvPr id="23" name="Rectangle 1261"/>
            <p:cNvSpPr/>
            <p:nvPr/>
          </p:nvSpPr>
          <p:spPr>
            <a:xfrm>
              <a:off x="2170864" y="2813729"/>
              <a:ext cx="777082" cy="199821"/>
            </a:xfrm>
            <a:prstGeom prst="rect">
              <a:avLst/>
            </a:prstGeom>
          </p:spPr>
          <p:txBody>
            <a:bodyPr wrap="none" lIns="0" tIns="0" rIns="0" bIns="0">
              <a:spAutoFit/>
            </a:bodyPr>
            <a:lstStyle/>
            <a:p>
              <a:pPr marL="0"/>
              <a:r>
                <a:rPr lang="en-US" sz="1200" b="0" i="0" spc="0" baseline="0" dirty="0"/>
                <a:t>Medicaid</a:t>
              </a:r>
            </a:p>
          </p:txBody>
        </p:sp>
        <p:sp>
          <p:nvSpPr>
            <p:cNvPr id="24" name="Rectangle 1262"/>
            <p:cNvSpPr/>
            <p:nvPr/>
          </p:nvSpPr>
          <p:spPr>
            <a:xfrm>
              <a:off x="2160210" y="3758718"/>
              <a:ext cx="783327" cy="199821"/>
            </a:xfrm>
            <a:prstGeom prst="rect">
              <a:avLst/>
            </a:prstGeom>
          </p:spPr>
          <p:txBody>
            <a:bodyPr wrap="none" lIns="0" tIns="0" rIns="0" bIns="0">
              <a:spAutoFit/>
            </a:bodyPr>
            <a:lstStyle/>
            <a:p>
              <a:pPr marL="0"/>
              <a:r>
                <a:rPr lang="en-US" sz="1200" b="0" i="0" spc="0" baseline="0" dirty="0"/>
                <a:t>Medica</a:t>
              </a:r>
              <a:r>
                <a:rPr lang="en-US" sz="1200" b="0" i="0" spc="-15" baseline="0" dirty="0"/>
                <a:t>re</a:t>
              </a:r>
            </a:p>
          </p:txBody>
        </p:sp>
        <p:sp>
          <p:nvSpPr>
            <p:cNvPr id="25" name="Rectangle 1263"/>
            <p:cNvSpPr/>
            <p:nvPr/>
          </p:nvSpPr>
          <p:spPr>
            <a:xfrm>
              <a:off x="2021289" y="1879803"/>
              <a:ext cx="1000217" cy="199821"/>
            </a:xfrm>
            <a:prstGeom prst="rect">
              <a:avLst/>
            </a:prstGeom>
          </p:spPr>
          <p:txBody>
            <a:bodyPr wrap="none" lIns="0" tIns="0" rIns="0" bIns="0">
              <a:spAutoFit/>
            </a:bodyPr>
            <a:lstStyle/>
            <a:p>
              <a:pPr marL="0"/>
              <a:r>
                <a:rPr lang="en-US" sz="1200" b="0" i="0" spc="0" baseline="0" dirty="0"/>
                <a:t>Comme</a:t>
              </a:r>
              <a:r>
                <a:rPr lang="en-US" sz="1200" b="0" i="0" spc="-17" baseline="0" dirty="0"/>
                <a:t>r</a:t>
              </a:r>
              <a:r>
                <a:rPr lang="en-US" sz="1200" b="0" i="0" spc="0" baseline="0" dirty="0"/>
                <a:t>cial</a:t>
              </a:r>
            </a:p>
          </p:txBody>
        </p:sp>
        <p:sp>
          <p:nvSpPr>
            <p:cNvPr id="26" name="Rectangle 1264"/>
            <p:cNvSpPr/>
            <p:nvPr/>
          </p:nvSpPr>
          <p:spPr>
            <a:xfrm>
              <a:off x="2442942" y="4670197"/>
              <a:ext cx="353851" cy="199821"/>
            </a:xfrm>
            <a:prstGeom prst="rect">
              <a:avLst/>
            </a:prstGeom>
          </p:spPr>
          <p:txBody>
            <a:bodyPr wrap="none" lIns="0" tIns="0" rIns="0" bIns="0">
              <a:spAutoFit/>
            </a:bodyPr>
            <a:lstStyle/>
            <a:p>
              <a:pPr marL="0"/>
              <a:r>
                <a:rPr lang="en-US" sz="1200" b="0" i="0" spc="0" baseline="0" dirty="0"/>
                <a:t>VHA</a:t>
              </a:r>
            </a:p>
          </p:txBody>
        </p:sp>
        <p:sp>
          <p:nvSpPr>
            <p:cNvPr id="27" name="Rectangle 1267"/>
            <p:cNvSpPr/>
            <p:nvPr/>
          </p:nvSpPr>
          <p:spPr>
            <a:xfrm>
              <a:off x="3760666" y="2795161"/>
              <a:ext cx="379636" cy="273022"/>
            </a:xfrm>
            <a:prstGeom prst="rect">
              <a:avLst/>
            </a:prstGeom>
          </p:spPr>
          <p:txBody>
            <a:bodyPr wrap="none" lIns="0" tIns="0" rIns="0" bIns="0">
              <a:spAutoFit/>
            </a:bodyPr>
            <a:lstStyle/>
            <a:p>
              <a:pPr marL="0"/>
              <a:r>
                <a:rPr lang="en-US" sz="1290" b="1" i="0" spc="0" baseline="0" dirty="0">
                  <a:solidFill>
                    <a:srgbClr val="FFFFFF"/>
                  </a:solidFill>
                  <a:latin typeface="Calibri-Bold"/>
                </a:rPr>
                <a:t>-1.9%</a:t>
              </a:r>
            </a:p>
          </p:txBody>
        </p:sp>
        <p:sp>
          <p:nvSpPr>
            <p:cNvPr id="28" name="Rectangle 1268"/>
            <p:cNvSpPr/>
            <p:nvPr/>
          </p:nvSpPr>
          <p:spPr>
            <a:xfrm>
              <a:off x="5053895" y="3318662"/>
              <a:ext cx="2331248" cy="214808"/>
            </a:xfrm>
            <a:prstGeom prst="rect">
              <a:avLst/>
            </a:prstGeom>
          </p:spPr>
          <p:txBody>
            <a:bodyPr wrap="none" lIns="0" tIns="0" rIns="0" bIns="0">
              <a:spAutoFit/>
            </a:bodyPr>
            <a:lstStyle/>
            <a:p>
              <a:pPr marL="0"/>
              <a:r>
                <a:rPr lang="en-US" sz="1290" b="0" i="0" spc="0" baseline="0" dirty="0"/>
                <a:t>3.5% = CY 2020 Benchmark</a:t>
              </a:r>
            </a:p>
          </p:txBody>
        </p:sp>
        <p:sp>
          <p:nvSpPr>
            <p:cNvPr id="29" name="Rectangle 1269"/>
            <p:cNvSpPr/>
            <p:nvPr/>
          </p:nvSpPr>
          <p:spPr>
            <a:xfrm>
              <a:off x="3571218" y="3757707"/>
              <a:ext cx="379636" cy="273022"/>
            </a:xfrm>
            <a:prstGeom prst="rect">
              <a:avLst/>
            </a:prstGeom>
          </p:spPr>
          <p:txBody>
            <a:bodyPr wrap="none" lIns="0" tIns="0" rIns="0" bIns="0">
              <a:spAutoFit/>
            </a:bodyPr>
            <a:lstStyle/>
            <a:p>
              <a:pPr marL="0"/>
              <a:r>
                <a:rPr lang="en-US" sz="1290" b="1" i="0" spc="0" baseline="0" dirty="0">
                  <a:solidFill>
                    <a:srgbClr val="FFFFFF"/>
                  </a:solidFill>
                  <a:latin typeface="Calibri-Bold"/>
                </a:rPr>
                <a:t>-3.5%</a:t>
              </a:r>
            </a:p>
          </p:txBody>
        </p:sp>
        <p:sp>
          <p:nvSpPr>
            <p:cNvPr id="30" name="Rectangle 1270"/>
            <p:cNvSpPr/>
            <p:nvPr/>
          </p:nvSpPr>
          <p:spPr>
            <a:xfrm>
              <a:off x="6376574" y="4631652"/>
              <a:ext cx="412583" cy="273022"/>
            </a:xfrm>
            <a:prstGeom prst="rect">
              <a:avLst/>
            </a:prstGeom>
          </p:spPr>
          <p:txBody>
            <a:bodyPr wrap="none" lIns="0" tIns="0" rIns="0" bIns="0">
              <a:spAutoFit/>
            </a:bodyPr>
            <a:lstStyle/>
            <a:p>
              <a:pPr marL="0"/>
              <a:r>
                <a:rPr lang="en-US" sz="1290" b="1" i="0" spc="0" baseline="0" dirty="0">
                  <a:solidFill>
                    <a:srgbClr val="FFFFFF"/>
                  </a:solidFill>
                  <a:latin typeface="Calibri-Bold"/>
                </a:rPr>
                <a:t>12.9%</a:t>
              </a:r>
            </a:p>
          </p:txBody>
        </p:sp>
      </p:grpSp>
      <p:sp>
        <p:nvSpPr>
          <p:cNvPr id="31" name="Rectangle 1267"/>
          <p:cNvSpPr/>
          <p:nvPr/>
        </p:nvSpPr>
        <p:spPr>
          <a:xfrm>
            <a:off x="3254542" y="2489409"/>
            <a:ext cx="431208" cy="198516"/>
          </a:xfrm>
          <a:prstGeom prst="rect">
            <a:avLst/>
          </a:prstGeom>
        </p:spPr>
        <p:txBody>
          <a:bodyPr wrap="none" lIns="0" tIns="0" rIns="0" bIns="0">
            <a:spAutoFit/>
          </a:bodyPr>
          <a:lstStyle/>
          <a:p>
            <a:pPr marL="0"/>
            <a:r>
              <a:rPr lang="en-US" sz="1290" b="1" i="0" spc="0" baseline="0" dirty="0">
                <a:solidFill>
                  <a:srgbClr val="FFFFFF"/>
                </a:solidFill>
                <a:latin typeface="Calibri-Bold"/>
              </a:rPr>
              <a:t>-2.3%</a:t>
            </a:r>
          </a:p>
        </p:txBody>
      </p:sp>
      <p:sp>
        <p:nvSpPr>
          <p:cNvPr id="32" name="Freeform 1242"/>
          <p:cNvSpPr/>
          <p:nvPr/>
        </p:nvSpPr>
        <p:spPr>
          <a:xfrm>
            <a:off x="2421172" y="5731634"/>
            <a:ext cx="4519345" cy="0"/>
          </a:xfrm>
          <a:custGeom>
            <a:avLst/>
            <a:gdLst/>
            <a:ahLst/>
            <a:cxnLst/>
            <a:rect l="0" t="0" r="0" b="0"/>
            <a:pathLst>
              <a:path w="4519345">
                <a:moveTo>
                  <a:pt x="0" y="0"/>
                </a:moveTo>
                <a:lnTo>
                  <a:pt x="4519345" y="0"/>
                </a:lnTo>
              </a:path>
            </a:pathLst>
          </a:custGeom>
          <a:noFill/>
          <a:ln w="1639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4" name="Freeform 1251"/>
          <p:cNvSpPr/>
          <p:nvPr/>
        </p:nvSpPr>
        <p:spPr>
          <a:xfrm>
            <a:off x="3705568" y="1970834"/>
            <a:ext cx="0" cy="3749040"/>
          </a:xfrm>
          <a:custGeom>
            <a:avLst/>
            <a:gdLst/>
            <a:ahLst/>
            <a:cxnLst/>
            <a:rect l="0" t="0" r="0" b="0"/>
            <a:pathLst>
              <a:path h="3952227">
                <a:moveTo>
                  <a:pt x="0" y="3952227"/>
                </a:moveTo>
                <a:lnTo>
                  <a:pt x="0" y="0"/>
                </a:lnTo>
              </a:path>
            </a:pathLst>
          </a:custGeom>
          <a:noFill/>
          <a:ln w="1639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58215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F0184-ABEB-4B53-B83B-A53E368373E2}"/>
              </a:ext>
            </a:extLst>
          </p:cNvPr>
          <p:cNvSpPr>
            <a:spLocks noGrp="1"/>
          </p:cNvSpPr>
          <p:nvPr>
            <p:ph type="title"/>
          </p:nvPr>
        </p:nvSpPr>
        <p:spPr/>
        <p:txBody>
          <a:bodyPr anchor="b">
            <a:normAutofit/>
          </a:bodyPr>
          <a:lstStyle/>
          <a:p>
            <a:r>
              <a:rPr lang="en-US" dirty="0"/>
              <a:t>Total Medical Expense (TME) by service category</a:t>
            </a:r>
          </a:p>
        </p:txBody>
      </p:sp>
      <p:sp>
        <p:nvSpPr>
          <p:cNvPr id="8"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51126" y="6279638"/>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DHCC Presentation on health care spending benchmark</a:t>
            </a:r>
          </a:p>
        </p:txBody>
      </p:sp>
      <p:sp>
        <p:nvSpPr>
          <p:cNvPr id="6" name="Slide Number Placeholder 5">
            <a:extLst>
              <a:ext uri="{FF2B5EF4-FFF2-40B4-BE49-F238E27FC236}">
                <a16:creationId xmlns:a16="http://schemas.microsoft.com/office/drawing/2014/main" id="{32A29386-016F-45DD-92AC-27A70B84AF4D}"/>
              </a:ext>
            </a:extLst>
          </p:cNvPr>
          <p:cNvSpPr>
            <a:spLocks noGrp="1"/>
          </p:cNvSpPr>
          <p:nvPr>
            <p:ph type="sldNum" sz="quarter" idx="12"/>
          </p:nvPr>
        </p:nvSpPr>
        <p:spPr/>
        <p:txBody>
          <a:bodyPr anchor="ctr">
            <a:normAutofit/>
          </a:bodyPr>
          <a:lstStyle/>
          <a:p>
            <a:pPr>
              <a:spcAft>
                <a:spcPts val="600"/>
              </a:spcAft>
            </a:pPr>
            <a:fld id="{DD3FF57B-5F25-B54A-A918-FB50C2689073}" type="slidenum">
              <a:rPr lang="en-US" smtClean="0"/>
              <a:pPr>
                <a:spcAft>
                  <a:spcPts val="600"/>
                </a:spcAft>
              </a:pPr>
              <a:t>8</a:t>
            </a:fld>
            <a:endParaRPr lang="en-US" dirty="0"/>
          </a:p>
        </p:txBody>
      </p:sp>
      <p:sp>
        <p:nvSpPr>
          <p:cNvPr id="10" name="Rectangle 9">
            <a:extLst>
              <a:ext uri="{FF2B5EF4-FFF2-40B4-BE49-F238E27FC236}">
                <a16:creationId xmlns:a16="http://schemas.microsoft.com/office/drawing/2014/main" id="{84ECF0C3-2B20-4B89-B41D-D111BE88EAFB}"/>
              </a:ext>
            </a:extLst>
          </p:cNvPr>
          <p:cNvSpPr/>
          <p:nvPr/>
        </p:nvSpPr>
        <p:spPr>
          <a:xfrm>
            <a:off x="7358743" y="4693920"/>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p:nvPr/>
        </p:nvGrpSpPr>
        <p:grpSpPr>
          <a:xfrm>
            <a:off x="281143" y="2024009"/>
            <a:ext cx="8634257" cy="3923488"/>
            <a:chOff x="443579" y="1378109"/>
            <a:chExt cx="9142560" cy="4370246"/>
          </a:xfrm>
        </p:grpSpPr>
        <p:sp>
          <p:nvSpPr>
            <p:cNvPr id="12" name="Freeform 908"/>
            <p:cNvSpPr/>
            <p:nvPr/>
          </p:nvSpPr>
          <p:spPr>
            <a:xfrm>
              <a:off x="9232315" y="4655960"/>
              <a:ext cx="307759" cy="135954"/>
            </a:xfrm>
            <a:custGeom>
              <a:avLst/>
              <a:gdLst/>
              <a:ahLst/>
              <a:cxnLst/>
              <a:rect l="0" t="0" r="0" b="0"/>
              <a:pathLst>
                <a:path w="307759" h="135954">
                  <a:moveTo>
                    <a:pt x="0" y="0"/>
                  </a:moveTo>
                  <a:lnTo>
                    <a:pt x="307759" y="0"/>
                  </a:lnTo>
                  <a:lnTo>
                    <a:pt x="307759" y="135954"/>
                  </a:lnTo>
                  <a:lnTo>
                    <a:pt x="0" y="135954"/>
                  </a:lnTo>
                  <a:lnTo>
                    <a:pt x="0" y="0"/>
                  </a:lnTo>
                  <a:close/>
                </a:path>
              </a:pathLst>
            </a:custGeom>
            <a:solidFill>
              <a:srgbClr val="79C79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3" name="Freeform 909"/>
            <p:cNvSpPr/>
            <p:nvPr/>
          </p:nvSpPr>
          <p:spPr>
            <a:xfrm>
              <a:off x="1660220" y="2010144"/>
              <a:ext cx="304215" cy="2645816"/>
            </a:xfrm>
            <a:custGeom>
              <a:avLst/>
              <a:gdLst/>
              <a:ahLst/>
              <a:cxnLst/>
              <a:rect l="0" t="0" r="0" b="0"/>
              <a:pathLst>
                <a:path w="304215" h="2645816">
                  <a:moveTo>
                    <a:pt x="0" y="0"/>
                  </a:moveTo>
                  <a:lnTo>
                    <a:pt x="304215" y="0"/>
                  </a:lnTo>
                  <a:lnTo>
                    <a:pt x="304215" y="2645816"/>
                  </a:lnTo>
                  <a:lnTo>
                    <a:pt x="0" y="2645816"/>
                  </a:lnTo>
                  <a:lnTo>
                    <a:pt x="0" y="0"/>
                  </a:lnTo>
                  <a:close/>
                </a:path>
              </a:pathLst>
            </a:custGeom>
            <a:solidFill>
              <a:srgbClr val="79C79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910"/>
            <p:cNvSpPr/>
            <p:nvPr/>
          </p:nvSpPr>
          <p:spPr>
            <a:xfrm>
              <a:off x="1333144" y="1995983"/>
              <a:ext cx="307759" cy="2659977"/>
            </a:xfrm>
            <a:custGeom>
              <a:avLst/>
              <a:gdLst/>
              <a:ahLst/>
              <a:cxnLst/>
              <a:rect l="0" t="0" r="0" b="0"/>
              <a:pathLst>
                <a:path w="307759" h="2659977">
                  <a:moveTo>
                    <a:pt x="0" y="0"/>
                  </a:moveTo>
                  <a:lnTo>
                    <a:pt x="307759" y="0"/>
                  </a:lnTo>
                  <a:lnTo>
                    <a:pt x="307759" y="2659977"/>
                  </a:lnTo>
                  <a:lnTo>
                    <a:pt x="0" y="2659977"/>
                  </a:lnTo>
                  <a:lnTo>
                    <a:pt x="0" y="0"/>
                  </a:lnTo>
                  <a:close/>
                </a:path>
              </a:pathLst>
            </a:custGeom>
            <a:solidFill>
              <a:srgbClr val="00AFDD">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5" name="Freeform 911"/>
            <p:cNvSpPr/>
            <p:nvPr/>
          </p:nvSpPr>
          <p:spPr>
            <a:xfrm>
              <a:off x="1006055" y="2096885"/>
              <a:ext cx="307760" cy="2559075"/>
            </a:xfrm>
            <a:custGeom>
              <a:avLst/>
              <a:gdLst/>
              <a:ahLst/>
              <a:cxnLst/>
              <a:rect l="0" t="0" r="0" b="0"/>
              <a:pathLst>
                <a:path w="307760" h="2559075">
                  <a:moveTo>
                    <a:pt x="0" y="0"/>
                  </a:moveTo>
                  <a:lnTo>
                    <a:pt x="307760" y="0"/>
                  </a:lnTo>
                  <a:lnTo>
                    <a:pt x="307760" y="2559075"/>
                  </a:lnTo>
                  <a:lnTo>
                    <a:pt x="0" y="2559075"/>
                  </a:lnTo>
                  <a:lnTo>
                    <a:pt x="0" y="0"/>
                  </a:lnTo>
                  <a:close/>
                </a:path>
              </a:pathLst>
            </a:custGeom>
            <a:solidFill>
              <a:srgbClr val="834B9B">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6" name="Freeform 912"/>
            <p:cNvSpPr/>
            <p:nvPr/>
          </p:nvSpPr>
          <p:spPr>
            <a:xfrm>
              <a:off x="2737345" y="2488857"/>
              <a:ext cx="312052" cy="2167116"/>
            </a:xfrm>
            <a:custGeom>
              <a:avLst/>
              <a:gdLst/>
              <a:ahLst/>
              <a:cxnLst/>
              <a:rect l="0" t="0" r="0" b="0"/>
              <a:pathLst>
                <a:path w="312052" h="2167116">
                  <a:moveTo>
                    <a:pt x="0" y="0"/>
                  </a:moveTo>
                  <a:lnTo>
                    <a:pt x="312052" y="0"/>
                  </a:lnTo>
                  <a:lnTo>
                    <a:pt x="312052" y="2167116"/>
                  </a:lnTo>
                  <a:lnTo>
                    <a:pt x="0" y="2167116"/>
                  </a:lnTo>
                  <a:lnTo>
                    <a:pt x="0" y="0"/>
                  </a:lnTo>
                  <a:close/>
                </a:path>
              </a:pathLst>
            </a:custGeom>
            <a:solidFill>
              <a:srgbClr val="79C79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7" name="Freeform 913"/>
            <p:cNvSpPr/>
            <p:nvPr/>
          </p:nvSpPr>
          <p:spPr>
            <a:xfrm>
              <a:off x="2410269" y="2277936"/>
              <a:ext cx="307759" cy="2378024"/>
            </a:xfrm>
            <a:custGeom>
              <a:avLst/>
              <a:gdLst/>
              <a:ahLst/>
              <a:cxnLst/>
              <a:rect l="0" t="0" r="0" b="0"/>
              <a:pathLst>
                <a:path w="307759" h="2378024">
                  <a:moveTo>
                    <a:pt x="0" y="0"/>
                  </a:moveTo>
                  <a:lnTo>
                    <a:pt x="307759" y="0"/>
                  </a:lnTo>
                  <a:lnTo>
                    <a:pt x="307759" y="2378024"/>
                  </a:lnTo>
                  <a:lnTo>
                    <a:pt x="0" y="2378024"/>
                  </a:lnTo>
                  <a:lnTo>
                    <a:pt x="0" y="0"/>
                  </a:lnTo>
                  <a:close/>
                </a:path>
              </a:pathLst>
            </a:custGeom>
            <a:solidFill>
              <a:srgbClr val="00AFDD">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8" name="Freeform 914"/>
            <p:cNvSpPr/>
            <p:nvPr/>
          </p:nvSpPr>
          <p:spPr>
            <a:xfrm>
              <a:off x="2083193" y="2460054"/>
              <a:ext cx="307759" cy="2195893"/>
            </a:xfrm>
            <a:custGeom>
              <a:avLst/>
              <a:gdLst/>
              <a:ahLst/>
              <a:cxnLst/>
              <a:rect l="0" t="0" r="0" b="0"/>
              <a:pathLst>
                <a:path w="307759" h="2195893">
                  <a:moveTo>
                    <a:pt x="0" y="0"/>
                  </a:moveTo>
                  <a:lnTo>
                    <a:pt x="307759" y="0"/>
                  </a:lnTo>
                  <a:lnTo>
                    <a:pt x="307759" y="2195893"/>
                  </a:lnTo>
                  <a:lnTo>
                    <a:pt x="0" y="2195893"/>
                  </a:lnTo>
                  <a:lnTo>
                    <a:pt x="0" y="0"/>
                  </a:lnTo>
                  <a:close/>
                </a:path>
              </a:pathLst>
            </a:custGeom>
            <a:solidFill>
              <a:srgbClr val="834B9B">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9" name="Freeform 915"/>
            <p:cNvSpPr/>
            <p:nvPr/>
          </p:nvSpPr>
          <p:spPr>
            <a:xfrm>
              <a:off x="3824541" y="2829954"/>
              <a:ext cx="307543" cy="1826006"/>
            </a:xfrm>
            <a:custGeom>
              <a:avLst/>
              <a:gdLst/>
              <a:ahLst/>
              <a:cxnLst/>
              <a:rect l="0" t="0" r="0" b="0"/>
              <a:pathLst>
                <a:path w="307543" h="1826006">
                  <a:moveTo>
                    <a:pt x="0" y="0"/>
                  </a:moveTo>
                  <a:lnTo>
                    <a:pt x="307543" y="0"/>
                  </a:lnTo>
                  <a:lnTo>
                    <a:pt x="307543" y="1826006"/>
                  </a:lnTo>
                  <a:lnTo>
                    <a:pt x="0" y="1826006"/>
                  </a:lnTo>
                  <a:lnTo>
                    <a:pt x="0" y="0"/>
                  </a:lnTo>
                  <a:close/>
                </a:path>
              </a:pathLst>
            </a:custGeom>
            <a:solidFill>
              <a:srgbClr val="79C79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0" name="Freeform 916"/>
            <p:cNvSpPr/>
            <p:nvPr/>
          </p:nvSpPr>
          <p:spPr>
            <a:xfrm>
              <a:off x="3497465" y="2660574"/>
              <a:ext cx="307759" cy="1995386"/>
            </a:xfrm>
            <a:custGeom>
              <a:avLst/>
              <a:gdLst/>
              <a:ahLst/>
              <a:cxnLst/>
              <a:rect l="0" t="0" r="0" b="0"/>
              <a:pathLst>
                <a:path w="307759" h="1995386">
                  <a:moveTo>
                    <a:pt x="0" y="0"/>
                  </a:moveTo>
                  <a:lnTo>
                    <a:pt x="307759" y="0"/>
                  </a:lnTo>
                  <a:lnTo>
                    <a:pt x="307759" y="1995386"/>
                  </a:lnTo>
                  <a:lnTo>
                    <a:pt x="0" y="1995386"/>
                  </a:lnTo>
                  <a:lnTo>
                    <a:pt x="0" y="0"/>
                  </a:lnTo>
                  <a:close/>
                </a:path>
              </a:pathLst>
            </a:custGeom>
            <a:solidFill>
              <a:srgbClr val="00AFDD">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1" name="Freeform 917"/>
            <p:cNvSpPr/>
            <p:nvPr/>
          </p:nvSpPr>
          <p:spPr>
            <a:xfrm>
              <a:off x="3170377" y="2749919"/>
              <a:ext cx="307759" cy="1906041"/>
            </a:xfrm>
            <a:custGeom>
              <a:avLst/>
              <a:gdLst/>
              <a:ahLst/>
              <a:cxnLst/>
              <a:rect l="0" t="0" r="0" b="0"/>
              <a:pathLst>
                <a:path w="307759" h="1906041">
                  <a:moveTo>
                    <a:pt x="0" y="0"/>
                  </a:moveTo>
                  <a:lnTo>
                    <a:pt x="307759" y="0"/>
                  </a:lnTo>
                  <a:lnTo>
                    <a:pt x="307759" y="1906041"/>
                  </a:lnTo>
                  <a:lnTo>
                    <a:pt x="0" y="1906041"/>
                  </a:lnTo>
                  <a:lnTo>
                    <a:pt x="0" y="0"/>
                  </a:lnTo>
                  <a:close/>
                </a:path>
              </a:pathLst>
            </a:custGeom>
            <a:solidFill>
              <a:srgbClr val="834B9B">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2" name="Freeform 918"/>
            <p:cNvSpPr/>
            <p:nvPr/>
          </p:nvSpPr>
          <p:spPr>
            <a:xfrm>
              <a:off x="4907432" y="3976777"/>
              <a:ext cx="307759" cy="679170"/>
            </a:xfrm>
            <a:custGeom>
              <a:avLst/>
              <a:gdLst/>
              <a:ahLst/>
              <a:cxnLst/>
              <a:rect l="0" t="0" r="0" b="0"/>
              <a:pathLst>
                <a:path w="307759" h="679170">
                  <a:moveTo>
                    <a:pt x="0" y="0"/>
                  </a:moveTo>
                  <a:lnTo>
                    <a:pt x="307759" y="0"/>
                  </a:lnTo>
                  <a:lnTo>
                    <a:pt x="307759" y="679170"/>
                  </a:lnTo>
                  <a:lnTo>
                    <a:pt x="0" y="679170"/>
                  </a:lnTo>
                  <a:lnTo>
                    <a:pt x="0" y="0"/>
                  </a:lnTo>
                  <a:close/>
                </a:path>
              </a:pathLst>
            </a:custGeom>
            <a:solidFill>
              <a:srgbClr val="79C79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3" name="Freeform 919"/>
            <p:cNvSpPr/>
            <p:nvPr/>
          </p:nvSpPr>
          <p:spPr>
            <a:xfrm>
              <a:off x="4580356" y="3982695"/>
              <a:ext cx="307759" cy="673252"/>
            </a:xfrm>
            <a:custGeom>
              <a:avLst/>
              <a:gdLst/>
              <a:ahLst/>
              <a:cxnLst/>
              <a:rect l="0" t="0" r="0" b="0"/>
              <a:pathLst>
                <a:path w="307759" h="673252">
                  <a:moveTo>
                    <a:pt x="0" y="0"/>
                  </a:moveTo>
                  <a:lnTo>
                    <a:pt x="307759" y="0"/>
                  </a:lnTo>
                  <a:lnTo>
                    <a:pt x="307759" y="673252"/>
                  </a:lnTo>
                  <a:lnTo>
                    <a:pt x="0" y="673252"/>
                  </a:lnTo>
                  <a:lnTo>
                    <a:pt x="0" y="0"/>
                  </a:lnTo>
                  <a:close/>
                </a:path>
              </a:pathLst>
            </a:custGeom>
            <a:solidFill>
              <a:srgbClr val="00AFDD">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4" name="Freeform 920"/>
            <p:cNvSpPr/>
            <p:nvPr/>
          </p:nvSpPr>
          <p:spPr>
            <a:xfrm>
              <a:off x="4253268" y="4123538"/>
              <a:ext cx="307759" cy="532409"/>
            </a:xfrm>
            <a:custGeom>
              <a:avLst/>
              <a:gdLst/>
              <a:ahLst/>
              <a:cxnLst/>
              <a:rect l="0" t="0" r="0" b="0"/>
              <a:pathLst>
                <a:path w="307759" h="532409">
                  <a:moveTo>
                    <a:pt x="0" y="0"/>
                  </a:moveTo>
                  <a:lnTo>
                    <a:pt x="307759" y="0"/>
                  </a:lnTo>
                  <a:lnTo>
                    <a:pt x="307759" y="532409"/>
                  </a:lnTo>
                  <a:lnTo>
                    <a:pt x="0" y="532409"/>
                  </a:lnTo>
                  <a:lnTo>
                    <a:pt x="0" y="0"/>
                  </a:lnTo>
                  <a:close/>
                </a:path>
              </a:pathLst>
            </a:custGeom>
            <a:solidFill>
              <a:srgbClr val="834B9B">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5" name="Freeform 921"/>
            <p:cNvSpPr/>
            <p:nvPr/>
          </p:nvSpPr>
          <p:spPr>
            <a:xfrm>
              <a:off x="5990335" y="2588997"/>
              <a:ext cx="307760" cy="2066963"/>
            </a:xfrm>
            <a:custGeom>
              <a:avLst/>
              <a:gdLst/>
              <a:ahLst/>
              <a:cxnLst/>
              <a:rect l="0" t="0" r="0" b="0"/>
              <a:pathLst>
                <a:path w="307760" h="2066963">
                  <a:moveTo>
                    <a:pt x="0" y="0"/>
                  </a:moveTo>
                  <a:lnTo>
                    <a:pt x="307760" y="0"/>
                  </a:lnTo>
                  <a:lnTo>
                    <a:pt x="307760" y="2066963"/>
                  </a:lnTo>
                  <a:lnTo>
                    <a:pt x="0" y="2066963"/>
                  </a:lnTo>
                  <a:lnTo>
                    <a:pt x="0" y="0"/>
                  </a:lnTo>
                  <a:close/>
                </a:path>
              </a:pathLst>
            </a:custGeom>
            <a:solidFill>
              <a:srgbClr val="79C79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6" name="Freeform 922"/>
            <p:cNvSpPr/>
            <p:nvPr/>
          </p:nvSpPr>
          <p:spPr>
            <a:xfrm>
              <a:off x="5663260" y="2769248"/>
              <a:ext cx="307759" cy="1886712"/>
            </a:xfrm>
            <a:custGeom>
              <a:avLst/>
              <a:gdLst/>
              <a:ahLst/>
              <a:cxnLst/>
              <a:rect l="0" t="0" r="0" b="0"/>
              <a:pathLst>
                <a:path w="307759" h="1886712">
                  <a:moveTo>
                    <a:pt x="0" y="0"/>
                  </a:moveTo>
                  <a:lnTo>
                    <a:pt x="307759" y="0"/>
                  </a:lnTo>
                  <a:lnTo>
                    <a:pt x="307759" y="1886712"/>
                  </a:lnTo>
                  <a:lnTo>
                    <a:pt x="0" y="1886712"/>
                  </a:lnTo>
                  <a:lnTo>
                    <a:pt x="0" y="0"/>
                  </a:lnTo>
                  <a:close/>
                </a:path>
              </a:pathLst>
            </a:custGeom>
            <a:solidFill>
              <a:srgbClr val="00AFDD">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7" name="Freeform 923"/>
            <p:cNvSpPr/>
            <p:nvPr/>
          </p:nvSpPr>
          <p:spPr>
            <a:xfrm>
              <a:off x="5336171" y="2898280"/>
              <a:ext cx="306159" cy="1757680"/>
            </a:xfrm>
            <a:custGeom>
              <a:avLst/>
              <a:gdLst/>
              <a:ahLst/>
              <a:cxnLst/>
              <a:rect l="0" t="0" r="0" b="0"/>
              <a:pathLst>
                <a:path w="306159" h="1757680">
                  <a:moveTo>
                    <a:pt x="0" y="0"/>
                  </a:moveTo>
                  <a:lnTo>
                    <a:pt x="306159" y="0"/>
                  </a:lnTo>
                  <a:lnTo>
                    <a:pt x="306159" y="1757680"/>
                  </a:lnTo>
                  <a:lnTo>
                    <a:pt x="0" y="1757680"/>
                  </a:lnTo>
                  <a:lnTo>
                    <a:pt x="0" y="0"/>
                  </a:lnTo>
                  <a:close/>
                </a:path>
              </a:pathLst>
            </a:custGeom>
            <a:solidFill>
              <a:srgbClr val="834B9B">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8" name="Freeform 924"/>
            <p:cNvSpPr/>
            <p:nvPr/>
          </p:nvSpPr>
          <p:spPr>
            <a:xfrm>
              <a:off x="7076414" y="3022969"/>
              <a:ext cx="303670" cy="1632978"/>
            </a:xfrm>
            <a:custGeom>
              <a:avLst/>
              <a:gdLst/>
              <a:ahLst/>
              <a:cxnLst/>
              <a:rect l="0" t="0" r="0" b="0"/>
              <a:pathLst>
                <a:path w="303670" h="1632978">
                  <a:moveTo>
                    <a:pt x="0" y="0"/>
                  </a:moveTo>
                  <a:lnTo>
                    <a:pt x="303670" y="0"/>
                  </a:lnTo>
                  <a:lnTo>
                    <a:pt x="303670" y="1632978"/>
                  </a:lnTo>
                  <a:lnTo>
                    <a:pt x="0" y="1632978"/>
                  </a:lnTo>
                  <a:lnTo>
                    <a:pt x="0" y="0"/>
                  </a:lnTo>
                  <a:close/>
                </a:path>
              </a:pathLst>
            </a:custGeom>
            <a:solidFill>
              <a:srgbClr val="79C79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9" name="Freeform 925"/>
            <p:cNvSpPr/>
            <p:nvPr/>
          </p:nvSpPr>
          <p:spPr>
            <a:xfrm>
              <a:off x="6749338" y="3018638"/>
              <a:ext cx="307759" cy="1637322"/>
            </a:xfrm>
            <a:custGeom>
              <a:avLst/>
              <a:gdLst/>
              <a:ahLst/>
              <a:cxnLst/>
              <a:rect l="0" t="0" r="0" b="0"/>
              <a:pathLst>
                <a:path w="307759" h="1637322">
                  <a:moveTo>
                    <a:pt x="0" y="0"/>
                  </a:moveTo>
                  <a:lnTo>
                    <a:pt x="307759" y="0"/>
                  </a:lnTo>
                  <a:lnTo>
                    <a:pt x="307759" y="1637322"/>
                  </a:lnTo>
                  <a:lnTo>
                    <a:pt x="0" y="1637322"/>
                  </a:lnTo>
                  <a:lnTo>
                    <a:pt x="0" y="0"/>
                  </a:lnTo>
                  <a:close/>
                </a:path>
              </a:pathLst>
            </a:custGeom>
            <a:solidFill>
              <a:srgbClr val="00AFDD">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30" name="Freeform 926"/>
            <p:cNvSpPr/>
            <p:nvPr/>
          </p:nvSpPr>
          <p:spPr>
            <a:xfrm>
              <a:off x="6422263" y="3107259"/>
              <a:ext cx="307759" cy="1548688"/>
            </a:xfrm>
            <a:custGeom>
              <a:avLst/>
              <a:gdLst/>
              <a:ahLst/>
              <a:cxnLst/>
              <a:rect l="0" t="0" r="0" b="0"/>
              <a:pathLst>
                <a:path w="307759" h="1548688">
                  <a:moveTo>
                    <a:pt x="0" y="0"/>
                  </a:moveTo>
                  <a:lnTo>
                    <a:pt x="307759" y="0"/>
                  </a:lnTo>
                  <a:lnTo>
                    <a:pt x="307759" y="1548688"/>
                  </a:lnTo>
                  <a:lnTo>
                    <a:pt x="0" y="1548688"/>
                  </a:lnTo>
                  <a:lnTo>
                    <a:pt x="0" y="0"/>
                  </a:lnTo>
                  <a:close/>
                </a:path>
              </a:pathLst>
            </a:custGeom>
            <a:solidFill>
              <a:srgbClr val="834B9B">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31" name="Freeform 927"/>
            <p:cNvSpPr/>
            <p:nvPr/>
          </p:nvSpPr>
          <p:spPr>
            <a:xfrm>
              <a:off x="8155228" y="4163225"/>
              <a:ext cx="307759" cy="492722"/>
            </a:xfrm>
            <a:custGeom>
              <a:avLst/>
              <a:gdLst/>
              <a:ahLst/>
              <a:cxnLst/>
              <a:rect l="0" t="0" r="0" b="0"/>
              <a:pathLst>
                <a:path w="307759" h="492722">
                  <a:moveTo>
                    <a:pt x="0" y="0"/>
                  </a:moveTo>
                  <a:lnTo>
                    <a:pt x="307759" y="0"/>
                  </a:lnTo>
                  <a:lnTo>
                    <a:pt x="307759" y="492722"/>
                  </a:lnTo>
                  <a:lnTo>
                    <a:pt x="0" y="492722"/>
                  </a:lnTo>
                  <a:lnTo>
                    <a:pt x="0" y="0"/>
                  </a:lnTo>
                  <a:close/>
                </a:path>
              </a:pathLst>
            </a:custGeom>
            <a:solidFill>
              <a:srgbClr val="79C79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32" name="Freeform 928"/>
            <p:cNvSpPr/>
            <p:nvPr/>
          </p:nvSpPr>
          <p:spPr>
            <a:xfrm>
              <a:off x="7828140" y="4160736"/>
              <a:ext cx="307759" cy="495224"/>
            </a:xfrm>
            <a:custGeom>
              <a:avLst/>
              <a:gdLst/>
              <a:ahLst/>
              <a:cxnLst/>
              <a:rect l="0" t="0" r="0" b="0"/>
              <a:pathLst>
                <a:path w="307759" h="495224">
                  <a:moveTo>
                    <a:pt x="0" y="0"/>
                  </a:moveTo>
                  <a:lnTo>
                    <a:pt x="307759" y="0"/>
                  </a:lnTo>
                  <a:lnTo>
                    <a:pt x="307759" y="495224"/>
                  </a:lnTo>
                  <a:lnTo>
                    <a:pt x="0" y="495224"/>
                  </a:lnTo>
                  <a:lnTo>
                    <a:pt x="0" y="0"/>
                  </a:lnTo>
                  <a:close/>
                </a:path>
              </a:pathLst>
            </a:custGeom>
            <a:solidFill>
              <a:srgbClr val="00AFDD">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33" name="Freeform 929"/>
            <p:cNvSpPr/>
            <p:nvPr/>
          </p:nvSpPr>
          <p:spPr>
            <a:xfrm>
              <a:off x="7501064" y="4203167"/>
              <a:ext cx="307759" cy="452793"/>
            </a:xfrm>
            <a:custGeom>
              <a:avLst/>
              <a:gdLst/>
              <a:ahLst/>
              <a:cxnLst/>
              <a:rect l="0" t="0" r="0" b="0"/>
              <a:pathLst>
                <a:path w="307759" h="452793">
                  <a:moveTo>
                    <a:pt x="0" y="0"/>
                  </a:moveTo>
                  <a:lnTo>
                    <a:pt x="307759" y="0"/>
                  </a:lnTo>
                  <a:lnTo>
                    <a:pt x="307759" y="452793"/>
                  </a:lnTo>
                  <a:lnTo>
                    <a:pt x="0" y="452793"/>
                  </a:lnTo>
                  <a:lnTo>
                    <a:pt x="0" y="0"/>
                  </a:lnTo>
                  <a:close/>
                </a:path>
              </a:pathLst>
            </a:custGeom>
            <a:solidFill>
              <a:srgbClr val="834B9B">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34" name="Freeform 930"/>
            <p:cNvSpPr/>
            <p:nvPr/>
          </p:nvSpPr>
          <p:spPr>
            <a:xfrm>
              <a:off x="8578151" y="4519994"/>
              <a:ext cx="307759" cy="135953"/>
            </a:xfrm>
            <a:custGeom>
              <a:avLst/>
              <a:gdLst/>
              <a:ahLst/>
              <a:cxnLst/>
              <a:rect l="0" t="0" r="0" b="0"/>
              <a:pathLst>
                <a:path w="307759" h="135953">
                  <a:moveTo>
                    <a:pt x="0" y="0"/>
                  </a:moveTo>
                  <a:lnTo>
                    <a:pt x="307759" y="0"/>
                  </a:lnTo>
                  <a:lnTo>
                    <a:pt x="307759" y="135953"/>
                  </a:lnTo>
                  <a:lnTo>
                    <a:pt x="0" y="135953"/>
                  </a:lnTo>
                  <a:lnTo>
                    <a:pt x="0" y="0"/>
                  </a:lnTo>
                  <a:close/>
                </a:path>
              </a:pathLst>
            </a:custGeom>
            <a:solidFill>
              <a:srgbClr val="834B9B">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35" name="Freeform 931"/>
            <p:cNvSpPr/>
            <p:nvPr/>
          </p:nvSpPr>
          <p:spPr>
            <a:xfrm>
              <a:off x="965380" y="4655956"/>
              <a:ext cx="8620759" cy="0"/>
            </a:xfrm>
            <a:custGeom>
              <a:avLst/>
              <a:gdLst/>
              <a:ahLst/>
              <a:cxnLst/>
              <a:rect l="0" t="0" r="0" b="0"/>
              <a:pathLst>
                <a:path w="8620759">
                  <a:moveTo>
                    <a:pt x="0" y="0"/>
                  </a:moveTo>
                  <a:lnTo>
                    <a:pt x="8620759" y="0"/>
                  </a:lnTo>
                </a:path>
              </a:pathLst>
            </a:custGeom>
            <a:noFill/>
            <a:ln w="1356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6" name="Freeform 932"/>
            <p:cNvSpPr/>
            <p:nvPr/>
          </p:nvSpPr>
          <p:spPr>
            <a:xfrm>
              <a:off x="873895" y="4655956"/>
              <a:ext cx="132168" cy="0"/>
            </a:xfrm>
            <a:custGeom>
              <a:avLst/>
              <a:gdLst/>
              <a:ahLst/>
              <a:cxnLst/>
              <a:rect l="0" t="0" r="0" b="0"/>
              <a:pathLst>
                <a:path w="132168">
                  <a:moveTo>
                    <a:pt x="0" y="0"/>
                  </a:moveTo>
                  <a:lnTo>
                    <a:pt x="132168" y="0"/>
                  </a:lnTo>
                </a:path>
              </a:pathLst>
            </a:custGeom>
            <a:noFill/>
            <a:ln w="1356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7" name="Freeform 933"/>
            <p:cNvSpPr/>
            <p:nvPr/>
          </p:nvSpPr>
          <p:spPr>
            <a:xfrm>
              <a:off x="873895" y="3867911"/>
              <a:ext cx="91490" cy="0"/>
            </a:xfrm>
            <a:custGeom>
              <a:avLst/>
              <a:gdLst/>
              <a:ahLst/>
              <a:cxnLst/>
              <a:rect l="0" t="0" r="0" b="0"/>
              <a:pathLst>
                <a:path w="91490">
                  <a:moveTo>
                    <a:pt x="0" y="0"/>
                  </a:moveTo>
                  <a:lnTo>
                    <a:pt x="91490" y="0"/>
                  </a:lnTo>
                </a:path>
              </a:pathLst>
            </a:custGeom>
            <a:noFill/>
            <a:ln w="1356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8" name="Freeform 934"/>
            <p:cNvSpPr/>
            <p:nvPr/>
          </p:nvSpPr>
          <p:spPr>
            <a:xfrm>
              <a:off x="873895" y="3079867"/>
              <a:ext cx="91490" cy="0"/>
            </a:xfrm>
            <a:custGeom>
              <a:avLst/>
              <a:gdLst/>
              <a:ahLst/>
              <a:cxnLst/>
              <a:rect l="0" t="0" r="0" b="0"/>
              <a:pathLst>
                <a:path w="91490">
                  <a:moveTo>
                    <a:pt x="0" y="0"/>
                  </a:moveTo>
                  <a:lnTo>
                    <a:pt x="91490" y="0"/>
                  </a:lnTo>
                </a:path>
              </a:pathLst>
            </a:custGeom>
            <a:noFill/>
            <a:ln w="1356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9" name="Freeform 935"/>
            <p:cNvSpPr/>
            <p:nvPr/>
          </p:nvSpPr>
          <p:spPr>
            <a:xfrm>
              <a:off x="873895" y="2291821"/>
              <a:ext cx="91490" cy="0"/>
            </a:xfrm>
            <a:custGeom>
              <a:avLst/>
              <a:gdLst/>
              <a:ahLst/>
              <a:cxnLst/>
              <a:rect l="0" t="0" r="0" b="0"/>
              <a:pathLst>
                <a:path w="91490">
                  <a:moveTo>
                    <a:pt x="0" y="0"/>
                  </a:moveTo>
                  <a:lnTo>
                    <a:pt x="91490" y="0"/>
                  </a:lnTo>
                </a:path>
              </a:pathLst>
            </a:custGeom>
            <a:noFill/>
            <a:ln w="1356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40" name="Freeform 936"/>
            <p:cNvSpPr/>
            <p:nvPr/>
          </p:nvSpPr>
          <p:spPr>
            <a:xfrm>
              <a:off x="873895" y="1503776"/>
              <a:ext cx="91490" cy="0"/>
            </a:xfrm>
            <a:custGeom>
              <a:avLst/>
              <a:gdLst/>
              <a:ahLst/>
              <a:cxnLst/>
              <a:rect l="0" t="0" r="0" b="0"/>
              <a:pathLst>
                <a:path w="91490">
                  <a:moveTo>
                    <a:pt x="0" y="0"/>
                  </a:moveTo>
                  <a:lnTo>
                    <a:pt x="91490" y="0"/>
                  </a:lnTo>
                </a:path>
              </a:pathLst>
            </a:custGeom>
            <a:noFill/>
            <a:ln w="1356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41" name="Freeform 937"/>
            <p:cNvSpPr/>
            <p:nvPr/>
          </p:nvSpPr>
          <p:spPr>
            <a:xfrm>
              <a:off x="873889" y="1503776"/>
              <a:ext cx="91490" cy="3940225"/>
            </a:xfrm>
            <a:custGeom>
              <a:avLst/>
              <a:gdLst/>
              <a:ahLst/>
              <a:cxnLst/>
              <a:rect l="0" t="0" r="0" b="0"/>
              <a:pathLst>
                <a:path w="91490" h="3940225">
                  <a:moveTo>
                    <a:pt x="91490" y="3940225"/>
                  </a:moveTo>
                  <a:lnTo>
                    <a:pt x="0" y="3940225"/>
                  </a:lnTo>
                  <a:lnTo>
                    <a:pt x="0" y="0"/>
                  </a:lnTo>
                </a:path>
              </a:pathLst>
            </a:custGeom>
            <a:noFill/>
            <a:ln w="13563"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42" name="Rectangle 944"/>
            <p:cNvSpPr/>
            <p:nvPr/>
          </p:nvSpPr>
          <p:spPr>
            <a:xfrm>
              <a:off x="1262602" y="5367308"/>
              <a:ext cx="473348" cy="300276"/>
            </a:xfrm>
            <a:prstGeom prst="rect">
              <a:avLst/>
            </a:prstGeom>
          </p:spPr>
          <p:txBody>
            <a:bodyPr wrap="none" lIns="0" tIns="0" rIns="0" bIns="0">
              <a:spAutoFit/>
            </a:bodyPr>
            <a:lstStyle/>
            <a:p>
              <a:pPr marL="21357"/>
              <a:r>
                <a:rPr lang="en-US" sz="960" b="0" i="0" spc="0" baseline="0" dirty="0">
                  <a:latin typeface="Calibri"/>
                </a:rPr>
                <a:t>Hospi</a:t>
              </a:r>
              <a:r>
                <a:rPr lang="en-US" sz="960" b="0" i="0" spc="-11" baseline="0" dirty="0">
                  <a:latin typeface="Calibri"/>
                </a:rPr>
                <a:t>t</a:t>
              </a:r>
              <a:r>
                <a:rPr lang="en-US" sz="960" b="0" i="0" spc="0" baseline="0" dirty="0">
                  <a:latin typeface="Calibri"/>
                </a:rPr>
                <a:t>al</a:t>
              </a:r>
            </a:p>
            <a:p>
              <a:pPr marL="0">
                <a:lnSpc>
                  <a:spcPts val="1067"/>
                </a:lnSpc>
              </a:pPr>
              <a:r>
                <a:rPr lang="en-US" sz="960" b="0" i="0" spc="0" baseline="0" dirty="0">
                  <a:latin typeface="Calibri"/>
                </a:rPr>
                <a:t>Inpatient</a:t>
              </a:r>
            </a:p>
          </p:txBody>
        </p:sp>
        <p:sp>
          <p:nvSpPr>
            <p:cNvPr id="43" name="Rectangle 946"/>
            <p:cNvSpPr/>
            <p:nvPr/>
          </p:nvSpPr>
          <p:spPr>
            <a:xfrm>
              <a:off x="1035801" y="2132374"/>
              <a:ext cx="248282" cy="174178"/>
            </a:xfrm>
            <a:prstGeom prst="rect">
              <a:avLst/>
            </a:prstGeom>
          </p:spPr>
          <p:txBody>
            <a:bodyPr wrap="none" lIns="0" tIns="0" rIns="0" bIns="0">
              <a:spAutoFit/>
            </a:bodyPr>
            <a:lstStyle/>
            <a:p>
              <a:pPr marL="0"/>
              <a:r>
                <a:rPr lang="en-US" sz="854" b="0" i="0" spc="-43" baseline="0" dirty="0">
                  <a:solidFill>
                    <a:srgbClr val="FFFFFF"/>
                  </a:solidFill>
                  <a:latin typeface="Calibri"/>
                </a:rPr>
                <a:t>$1</a:t>
              </a:r>
              <a:r>
                <a:rPr lang="en-US" sz="854" b="0" i="0" spc="-21" baseline="0" dirty="0">
                  <a:solidFill>
                    <a:srgbClr val="FFFFFF"/>
                  </a:solidFill>
                  <a:latin typeface="Calibri"/>
                </a:rPr>
                <a:t>.</a:t>
              </a:r>
              <a:r>
                <a:rPr lang="en-US" sz="854" b="0" i="0" spc="-43" baseline="0" dirty="0">
                  <a:solidFill>
                    <a:srgbClr val="FFFFFF"/>
                  </a:solidFill>
                  <a:latin typeface="Calibri"/>
                </a:rPr>
                <a:t>6</a:t>
              </a:r>
              <a:r>
                <a:rPr lang="en-US" sz="854" b="0" i="0" spc="-19" baseline="0" dirty="0">
                  <a:solidFill>
                    <a:srgbClr val="FFFFFF"/>
                  </a:solidFill>
                  <a:latin typeface="Calibri"/>
                </a:rPr>
                <a:t> B</a:t>
              </a:r>
            </a:p>
          </p:txBody>
        </p:sp>
        <p:sp>
          <p:nvSpPr>
            <p:cNvPr id="44" name="Rectangle 947"/>
            <p:cNvSpPr/>
            <p:nvPr/>
          </p:nvSpPr>
          <p:spPr>
            <a:xfrm>
              <a:off x="2297090" y="5367295"/>
              <a:ext cx="570018" cy="300276"/>
            </a:xfrm>
            <a:prstGeom prst="rect">
              <a:avLst/>
            </a:prstGeom>
          </p:spPr>
          <p:txBody>
            <a:bodyPr wrap="none" lIns="0" tIns="0" rIns="0" bIns="0">
              <a:spAutoFit/>
            </a:bodyPr>
            <a:lstStyle/>
            <a:p>
              <a:pPr marL="66879"/>
              <a:r>
                <a:rPr lang="en-US" sz="960" b="0" i="0" spc="0" baseline="0" dirty="0">
                  <a:latin typeface="Calibri"/>
                </a:rPr>
                <a:t>Hospi</a:t>
              </a:r>
              <a:r>
                <a:rPr lang="en-US" sz="960" b="0" i="0" spc="-11" baseline="0" dirty="0">
                  <a:latin typeface="Calibri"/>
                </a:rPr>
                <a:t>t</a:t>
              </a:r>
              <a:r>
                <a:rPr lang="en-US" sz="960" b="0" i="0" spc="0" baseline="0" dirty="0">
                  <a:latin typeface="Calibri"/>
                </a:rPr>
                <a:t>al</a:t>
              </a:r>
            </a:p>
            <a:p>
              <a:pPr marL="0">
                <a:lnSpc>
                  <a:spcPts val="1067"/>
                </a:lnSpc>
              </a:pPr>
              <a:r>
                <a:rPr lang="en-US" sz="960" b="0" i="0" spc="0" baseline="0" dirty="0">
                  <a:latin typeface="Calibri"/>
                </a:rPr>
                <a:t>Outpatient</a:t>
              </a:r>
            </a:p>
          </p:txBody>
        </p:sp>
        <p:sp>
          <p:nvSpPr>
            <p:cNvPr id="45" name="Rectangle 948"/>
            <p:cNvSpPr/>
            <p:nvPr/>
          </p:nvSpPr>
          <p:spPr>
            <a:xfrm>
              <a:off x="3422817" y="5367295"/>
              <a:ext cx="1628263" cy="195952"/>
            </a:xfrm>
            <a:prstGeom prst="rect">
              <a:avLst/>
            </a:prstGeom>
          </p:spPr>
          <p:txBody>
            <a:bodyPr wrap="none" lIns="0" tIns="0" rIns="0" bIns="0">
              <a:spAutoFit/>
            </a:bodyPr>
            <a:lstStyle/>
            <a:p>
              <a:pPr marL="0">
                <a:tabLst>
                  <a:tab pos="994407" algn="l"/>
                </a:tabLst>
              </a:pPr>
              <a:r>
                <a:rPr lang="en-US" sz="960" b="0" i="0" spc="0" baseline="0" dirty="0">
                  <a:latin typeface="Calibri"/>
                </a:rPr>
                <a:t>P</a:t>
              </a:r>
              <a:r>
                <a:rPr lang="en-US" sz="960" b="0" i="0" spc="-18" baseline="0" dirty="0">
                  <a:latin typeface="Calibri"/>
                </a:rPr>
                <a:t>h</a:t>
              </a:r>
              <a:r>
                <a:rPr lang="en-US" sz="960" b="0" i="0" spc="0" baseline="0" dirty="0">
                  <a:latin typeface="Calibri"/>
                </a:rPr>
                <a:t>ysician	P</a:t>
              </a:r>
              <a:r>
                <a:rPr lang="en-US" sz="960" b="0" i="0" spc="-17" baseline="0" dirty="0">
                  <a:latin typeface="Calibri"/>
                </a:rPr>
                <a:t>r</a:t>
              </a:r>
              <a:r>
                <a:rPr lang="en-US" sz="960" b="0" i="0" spc="0" baseline="0" dirty="0">
                  <a:latin typeface="Calibri"/>
                </a:rPr>
                <a:t>o</a:t>
              </a:r>
              <a:r>
                <a:rPr lang="en-US" sz="960" b="0" i="0" spc="-24" baseline="0" dirty="0">
                  <a:latin typeface="Calibri"/>
                </a:rPr>
                <a:t>f</a:t>
              </a:r>
              <a:r>
                <a:rPr lang="en-US" sz="960" b="0" i="0" spc="0" baseline="0" dirty="0">
                  <a:latin typeface="Calibri"/>
                </a:rPr>
                <a:t>essional:</a:t>
              </a:r>
            </a:p>
          </p:txBody>
        </p:sp>
        <p:sp>
          <p:nvSpPr>
            <p:cNvPr id="46" name="Rectangle 949"/>
            <p:cNvSpPr/>
            <p:nvPr/>
          </p:nvSpPr>
          <p:spPr>
            <a:xfrm>
              <a:off x="4589672" y="5552403"/>
              <a:ext cx="289120" cy="195952"/>
            </a:xfrm>
            <a:prstGeom prst="rect">
              <a:avLst/>
            </a:prstGeom>
          </p:spPr>
          <p:txBody>
            <a:bodyPr wrap="none" lIns="0" tIns="0" rIns="0" bIns="0">
              <a:spAutoFit/>
            </a:bodyPr>
            <a:lstStyle/>
            <a:p>
              <a:pPr marL="0"/>
              <a:r>
                <a:rPr lang="en-US" sz="960" b="0" i="0" spc="0" baseline="0" dirty="0">
                  <a:latin typeface="Calibri"/>
                </a:rPr>
                <a:t>Other</a:t>
              </a:r>
            </a:p>
          </p:txBody>
        </p:sp>
        <p:sp>
          <p:nvSpPr>
            <p:cNvPr id="47" name="Rectangle 950"/>
            <p:cNvSpPr/>
            <p:nvPr/>
          </p:nvSpPr>
          <p:spPr>
            <a:xfrm>
              <a:off x="5571631" y="5416813"/>
              <a:ext cx="491101" cy="195952"/>
            </a:xfrm>
            <a:prstGeom prst="rect">
              <a:avLst/>
            </a:prstGeom>
          </p:spPr>
          <p:txBody>
            <a:bodyPr wrap="none" lIns="0" tIns="0" rIns="0" bIns="0">
              <a:spAutoFit/>
            </a:bodyPr>
            <a:lstStyle/>
            <a:p>
              <a:pPr marL="0"/>
              <a:r>
                <a:rPr lang="en-US" sz="960" b="0" i="0" spc="0" baseline="0" dirty="0">
                  <a:latin typeface="Calibri"/>
                </a:rPr>
                <a:t>Pharmacy</a:t>
              </a:r>
            </a:p>
          </p:txBody>
        </p:sp>
        <p:sp>
          <p:nvSpPr>
            <p:cNvPr id="48" name="Rectangle 951"/>
            <p:cNvSpPr/>
            <p:nvPr/>
          </p:nvSpPr>
          <p:spPr>
            <a:xfrm>
              <a:off x="5433600" y="5502885"/>
              <a:ext cx="767017" cy="195952"/>
            </a:xfrm>
            <a:prstGeom prst="rect">
              <a:avLst/>
            </a:prstGeom>
          </p:spPr>
          <p:txBody>
            <a:bodyPr wrap="none" lIns="0" tIns="0" rIns="0" bIns="0">
              <a:spAutoFit/>
            </a:bodyPr>
            <a:lstStyle/>
            <a:p>
              <a:pPr marL="0"/>
              <a:r>
                <a:rPr lang="en-US" sz="960" b="0" i="0" spc="0" baseline="0" dirty="0">
                  <a:latin typeface="Calibri"/>
                </a:rPr>
                <a:t>(net of </a:t>
              </a:r>
              <a:r>
                <a:rPr lang="en-US" sz="960" b="0" i="0" spc="-13" baseline="0" dirty="0">
                  <a:latin typeface="Calibri"/>
                </a:rPr>
                <a:t>r</a:t>
              </a:r>
              <a:r>
                <a:rPr lang="en-US" sz="960" b="0" i="0" spc="0" baseline="0" dirty="0">
                  <a:latin typeface="Calibri"/>
                </a:rPr>
                <a:t>eba</a:t>
              </a:r>
              <a:r>
                <a:rPr lang="en-US" sz="960" b="0" i="0" spc="-11" baseline="0" dirty="0">
                  <a:latin typeface="Calibri"/>
                </a:rPr>
                <a:t>t</a:t>
              </a:r>
              <a:r>
                <a:rPr lang="en-US" sz="960" b="0" i="0" spc="0" baseline="0" dirty="0">
                  <a:latin typeface="Calibri"/>
                </a:rPr>
                <a:t>es)</a:t>
              </a:r>
            </a:p>
          </p:txBody>
        </p:sp>
        <p:sp>
          <p:nvSpPr>
            <p:cNvPr id="49" name="Rectangle 952"/>
            <p:cNvSpPr/>
            <p:nvPr/>
          </p:nvSpPr>
          <p:spPr>
            <a:xfrm>
              <a:off x="6646099" y="5367295"/>
              <a:ext cx="514338" cy="331542"/>
            </a:xfrm>
            <a:prstGeom prst="rect">
              <a:avLst/>
            </a:prstGeom>
          </p:spPr>
          <p:txBody>
            <a:bodyPr wrap="none" lIns="0" tIns="0" rIns="0" bIns="0">
              <a:spAutoFit/>
            </a:bodyPr>
            <a:lstStyle/>
            <a:p>
              <a:pPr marL="0"/>
              <a:r>
                <a:rPr lang="en-US" sz="960" b="0" i="0" spc="0" baseline="0" dirty="0">
                  <a:latin typeface="Calibri"/>
                </a:rPr>
                <a:t>Long </a:t>
              </a:r>
              <a:r>
                <a:rPr lang="en-US" sz="960" b="0" i="0" spc="-85" baseline="0" dirty="0">
                  <a:latin typeface="Calibri"/>
                </a:rPr>
                <a:t>T</a:t>
              </a:r>
              <a:r>
                <a:rPr lang="en-US" sz="960" b="0" i="0" spc="0" baseline="0" dirty="0">
                  <a:latin typeface="Calibri"/>
                </a:rPr>
                <a:t>erm</a:t>
              </a:r>
            </a:p>
            <a:p>
              <a:pPr marL="144498">
                <a:lnSpc>
                  <a:spcPts val="1067"/>
                </a:lnSpc>
              </a:pPr>
              <a:r>
                <a:rPr lang="en-US" sz="960" b="0" i="0" spc="0" baseline="0" dirty="0">
                  <a:latin typeface="Calibri"/>
                </a:rPr>
                <a:t>Ca</a:t>
              </a:r>
              <a:r>
                <a:rPr lang="en-US" sz="960" b="0" i="0" spc="-13" baseline="0" dirty="0">
                  <a:latin typeface="Calibri"/>
                </a:rPr>
                <a:t>re</a:t>
              </a:r>
            </a:p>
          </p:txBody>
        </p:sp>
        <p:sp>
          <p:nvSpPr>
            <p:cNvPr id="50" name="Rectangle 953"/>
            <p:cNvSpPr/>
            <p:nvPr/>
          </p:nvSpPr>
          <p:spPr>
            <a:xfrm>
              <a:off x="7838217" y="5367295"/>
              <a:ext cx="1513823" cy="195952"/>
            </a:xfrm>
            <a:prstGeom prst="rect">
              <a:avLst/>
            </a:prstGeom>
          </p:spPr>
          <p:txBody>
            <a:bodyPr wrap="none" lIns="0" tIns="0" rIns="0" bIns="0">
              <a:spAutoFit/>
            </a:bodyPr>
            <a:lstStyle/>
            <a:p>
              <a:pPr marL="0">
                <a:tabLst>
                  <a:tab pos="944614" algn="l"/>
                </a:tabLst>
              </a:pPr>
              <a:r>
                <a:rPr lang="en-US" sz="960" b="0" i="0" spc="0" baseline="0" dirty="0">
                  <a:latin typeface="Calibri"/>
                </a:rPr>
                <a:t>Other	Non-Claims</a:t>
              </a:r>
            </a:p>
          </p:txBody>
        </p:sp>
        <p:sp>
          <p:nvSpPr>
            <p:cNvPr id="51" name="Rectangle 954"/>
            <p:cNvSpPr/>
            <p:nvPr/>
          </p:nvSpPr>
          <p:spPr>
            <a:xfrm>
              <a:off x="667581" y="4550319"/>
              <a:ext cx="123751" cy="195952"/>
            </a:xfrm>
            <a:prstGeom prst="rect">
              <a:avLst/>
            </a:prstGeom>
          </p:spPr>
          <p:txBody>
            <a:bodyPr wrap="none" lIns="0" tIns="0" rIns="0" bIns="0">
              <a:spAutoFit/>
            </a:bodyPr>
            <a:lstStyle/>
            <a:p>
              <a:pPr marL="0"/>
              <a:r>
                <a:rPr lang="en-US" sz="960" b="0" i="0" spc="0" baseline="0" dirty="0">
                  <a:latin typeface="Calibri"/>
                </a:rPr>
                <a:t>$0</a:t>
              </a:r>
            </a:p>
          </p:txBody>
        </p:sp>
        <p:sp>
          <p:nvSpPr>
            <p:cNvPr id="52" name="Rectangle 955"/>
            <p:cNvSpPr/>
            <p:nvPr/>
          </p:nvSpPr>
          <p:spPr>
            <a:xfrm>
              <a:off x="480977" y="3762286"/>
              <a:ext cx="310355" cy="195952"/>
            </a:xfrm>
            <a:prstGeom prst="rect">
              <a:avLst/>
            </a:prstGeom>
          </p:spPr>
          <p:txBody>
            <a:bodyPr wrap="none" lIns="0" tIns="0" rIns="0" bIns="0">
              <a:spAutoFit/>
            </a:bodyPr>
            <a:lstStyle/>
            <a:p>
              <a:pPr marL="0"/>
              <a:r>
                <a:rPr lang="en-US" sz="960" b="0" i="0" spc="0" baseline="0" dirty="0">
                  <a:latin typeface="Calibri"/>
                </a:rPr>
                <a:t>$0.5 B</a:t>
              </a:r>
            </a:p>
          </p:txBody>
        </p:sp>
        <p:sp>
          <p:nvSpPr>
            <p:cNvPr id="53" name="Rectangle 956"/>
            <p:cNvSpPr/>
            <p:nvPr/>
          </p:nvSpPr>
          <p:spPr>
            <a:xfrm>
              <a:off x="480977" y="2974253"/>
              <a:ext cx="310355" cy="195952"/>
            </a:xfrm>
            <a:prstGeom prst="rect">
              <a:avLst/>
            </a:prstGeom>
          </p:spPr>
          <p:txBody>
            <a:bodyPr wrap="none" lIns="0" tIns="0" rIns="0" bIns="0">
              <a:spAutoFit/>
            </a:bodyPr>
            <a:lstStyle/>
            <a:p>
              <a:pPr marL="0"/>
              <a:r>
                <a:rPr lang="en-US" sz="960" b="0" i="0" spc="0" baseline="0" dirty="0">
                  <a:latin typeface="Calibri"/>
                </a:rPr>
                <a:t>$1.0 B</a:t>
              </a:r>
            </a:p>
          </p:txBody>
        </p:sp>
        <p:sp>
          <p:nvSpPr>
            <p:cNvPr id="54" name="Rectangle 957"/>
            <p:cNvSpPr/>
            <p:nvPr/>
          </p:nvSpPr>
          <p:spPr>
            <a:xfrm>
              <a:off x="480977" y="2186220"/>
              <a:ext cx="310355" cy="195952"/>
            </a:xfrm>
            <a:prstGeom prst="rect">
              <a:avLst/>
            </a:prstGeom>
          </p:spPr>
          <p:txBody>
            <a:bodyPr wrap="none" lIns="0" tIns="0" rIns="0" bIns="0">
              <a:spAutoFit/>
            </a:bodyPr>
            <a:lstStyle/>
            <a:p>
              <a:pPr marL="0"/>
              <a:r>
                <a:rPr lang="en-US" sz="960" b="0" i="0" spc="0" baseline="0" dirty="0">
                  <a:latin typeface="Calibri"/>
                </a:rPr>
                <a:t>$1.5 B</a:t>
              </a:r>
            </a:p>
          </p:txBody>
        </p:sp>
        <p:sp>
          <p:nvSpPr>
            <p:cNvPr id="55" name="Rectangle 958"/>
            <p:cNvSpPr/>
            <p:nvPr/>
          </p:nvSpPr>
          <p:spPr>
            <a:xfrm>
              <a:off x="480977" y="1398187"/>
              <a:ext cx="310355" cy="195952"/>
            </a:xfrm>
            <a:prstGeom prst="rect">
              <a:avLst/>
            </a:prstGeom>
          </p:spPr>
          <p:txBody>
            <a:bodyPr wrap="none" lIns="0" tIns="0" rIns="0" bIns="0">
              <a:spAutoFit/>
            </a:bodyPr>
            <a:lstStyle/>
            <a:p>
              <a:pPr marL="0"/>
              <a:r>
                <a:rPr lang="en-US" sz="960" b="0" i="0" spc="0" baseline="0" dirty="0">
                  <a:latin typeface="Calibri"/>
                </a:rPr>
                <a:t>$2.0 B</a:t>
              </a:r>
            </a:p>
          </p:txBody>
        </p:sp>
        <p:sp>
          <p:nvSpPr>
            <p:cNvPr id="56" name="Rectangle 959"/>
            <p:cNvSpPr/>
            <p:nvPr/>
          </p:nvSpPr>
          <p:spPr>
            <a:xfrm>
              <a:off x="1356184" y="2039437"/>
              <a:ext cx="573598" cy="174178"/>
            </a:xfrm>
            <a:prstGeom prst="rect">
              <a:avLst/>
            </a:prstGeom>
          </p:spPr>
          <p:txBody>
            <a:bodyPr wrap="none" lIns="0" tIns="0" rIns="0" bIns="0">
              <a:spAutoFit/>
            </a:bodyPr>
            <a:lstStyle/>
            <a:p>
              <a:pPr marL="0">
                <a:tabLst>
                  <a:tab pos="325315" algn="l"/>
                </a:tabLst>
              </a:pPr>
              <a:r>
                <a:rPr lang="en-US" sz="854" b="0" i="0" spc="-43" baseline="0" dirty="0">
                  <a:solidFill>
                    <a:srgbClr val="FFFFFF"/>
                  </a:solidFill>
                  <a:latin typeface="Calibri"/>
                </a:rPr>
                <a:t>$1</a:t>
              </a:r>
              <a:r>
                <a:rPr lang="en-US" sz="854" b="0" i="0" spc="-21" baseline="0" dirty="0">
                  <a:solidFill>
                    <a:srgbClr val="FFFFFF"/>
                  </a:solidFill>
                  <a:latin typeface="Calibri"/>
                </a:rPr>
                <a:t>.</a:t>
              </a:r>
              <a:r>
                <a:rPr lang="en-US" sz="854" b="0" i="0" spc="-43" baseline="0" dirty="0">
                  <a:solidFill>
                    <a:srgbClr val="FFFFFF"/>
                  </a:solidFill>
                  <a:latin typeface="Calibri"/>
                </a:rPr>
                <a:t>7</a:t>
              </a:r>
              <a:r>
                <a:rPr lang="en-US" sz="854" b="0" i="0" spc="-19" baseline="0" dirty="0">
                  <a:solidFill>
                    <a:srgbClr val="FFFFFF"/>
                  </a:solidFill>
                  <a:latin typeface="Calibri"/>
                </a:rPr>
                <a:t> </a:t>
              </a:r>
              <a:r>
                <a:rPr lang="en-US" sz="854" b="0" i="0" spc="0" baseline="0" dirty="0">
                  <a:solidFill>
                    <a:srgbClr val="FFFFFF"/>
                  </a:solidFill>
                  <a:latin typeface="Calibri"/>
                </a:rPr>
                <a:t>B	</a:t>
              </a:r>
              <a:r>
                <a:rPr lang="en-US" sz="854" b="0" i="0" spc="-43" baseline="0" dirty="0">
                  <a:solidFill>
                    <a:srgbClr val="FFFFFF"/>
                  </a:solidFill>
                  <a:latin typeface="Calibri"/>
                </a:rPr>
                <a:t>$1</a:t>
              </a:r>
              <a:r>
                <a:rPr lang="en-US" sz="854" b="0" i="0" spc="-21" baseline="0" dirty="0">
                  <a:solidFill>
                    <a:srgbClr val="FFFFFF"/>
                  </a:solidFill>
                  <a:latin typeface="Calibri"/>
                </a:rPr>
                <a:t>.</a:t>
              </a:r>
              <a:r>
                <a:rPr lang="en-US" sz="854" b="0" i="0" spc="-43" baseline="0" dirty="0">
                  <a:solidFill>
                    <a:srgbClr val="FFFFFF"/>
                  </a:solidFill>
                  <a:latin typeface="Calibri"/>
                </a:rPr>
                <a:t>7</a:t>
              </a:r>
              <a:r>
                <a:rPr lang="en-US" sz="854" b="0" i="0" spc="-19" baseline="0" dirty="0">
                  <a:solidFill>
                    <a:srgbClr val="FFFFFF"/>
                  </a:solidFill>
                  <a:latin typeface="Calibri"/>
                </a:rPr>
                <a:t> B</a:t>
              </a:r>
            </a:p>
          </p:txBody>
        </p:sp>
        <p:sp>
          <p:nvSpPr>
            <p:cNvPr id="57" name="Rectangle 960"/>
            <p:cNvSpPr/>
            <p:nvPr/>
          </p:nvSpPr>
          <p:spPr>
            <a:xfrm>
              <a:off x="2112901" y="2486819"/>
              <a:ext cx="248282" cy="174178"/>
            </a:xfrm>
            <a:prstGeom prst="rect">
              <a:avLst/>
            </a:prstGeom>
          </p:spPr>
          <p:txBody>
            <a:bodyPr wrap="none" lIns="0" tIns="0" rIns="0" bIns="0">
              <a:spAutoFit/>
            </a:bodyPr>
            <a:lstStyle/>
            <a:p>
              <a:pPr marL="0"/>
              <a:r>
                <a:rPr lang="en-US" sz="854" b="0" i="0" spc="-43" baseline="0" dirty="0">
                  <a:solidFill>
                    <a:srgbClr val="FFFFFF"/>
                  </a:solidFill>
                  <a:latin typeface="Calibri"/>
                </a:rPr>
                <a:t>$1</a:t>
              </a:r>
              <a:r>
                <a:rPr lang="en-US" sz="854" b="0" i="0" spc="-21" baseline="0" dirty="0">
                  <a:solidFill>
                    <a:srgbClr val="FFFFFF"/>
                  </a:solidFill>
                  <a:latin typeface="Calibri"/>
                </a:rPr>
                <a:t>.</a:t>
              </a:r>
              <a:r>
                <a:rPr lang="en-US" sz="854" b="0" i="0" spc="-43" baseline="0" dirty="0">
                  <a:solidFill>
                    <a:srgbClr val="FFFFFF"/>
                  </a:solidFill>
                  <a:latin typeface="Calibri"/>
                </a:rPr>
                <a:t>4</a:t>
              </a:r>
              <a:r>
                <a:rPr lang="en-US" sz="854" b="0" i="0" spc="-19" baseline="0" dirty="0">
                  <a:solidFill>
                    <a:srgbClr val="FFFFFF"/>
                  </a:solidFill>
                  <a:latin typeface="Calibri"/>
                </a:rPr>
                <a:t> B</a:t>
              </a:r>
            </a:p>
          </p:txBody>
        </p:sp>
        <p:sp>
          <p:nvSpPr>
            <p:cNvPr id="58" name="Rectangle 961"/>
            <p:cNvSpPr/>
            <p:nvPr/>
          </p:nvSpPr>
          <p:spPr>
            <a:xfrm>
              <a:off x="2439974" y="2311293"/>
              <a:ext cx="248282" cy="174178"/>
            </a:xfrm>
            <a:prstGeom prst="rect">
              <a:avLst/>
            </a:prstGeom>
          </p:spPr>
          <p:txBody>
            <a:bodyPr wrap="none" lIns="0" tIns="0" rIns="0" bIns="0">
              <a:spAutoFit/>
            </a:bodyPr>
            <a:lstStyle/>
            <a:p>
              <a:pPr marL="0"/>
              <a:r>
                <a:rPr lang="en-US" sz="854" b="0" i="0" spc="-43" baseline="0" dirty="0">
                  <a:solidFill>
                    <a:srgbClr val="FFFFFF"/>
                  </a:solidFill>
                  <a:latin typeface="Calibri"/>
                </a:rPr>
                <a:t>$1</a:t>
              </a:r>
              <a:r>
                <a:rPr lang="en-US" sz="854" b="0" i="0" spc="-21" baseline="0" dirty="0">
                  <a:solidFill>
                    <a:srgbClr val="FFFFFF"/>
                  </a:solidFill>
                  <a:latin typeface="Calibri"/>
                </a:rPr>
                <a:t>.</a:t>
              </a:r>
              <a:r>
                <a:rPr lang="en-US" sz="854" b="0" i="0" spc="-43" baseline="0" dirty="0">
                  <a:solidFill>
                    <a:srgbClr val="FFFFFF"/>
                  </a:solidFill>
                  <a:latin typeface="Calibri"/>
                </a:rPr>
                <a:t>5</a:t>
              </a:r>
              <a:r>
                <a:rPr lang="en-US" sz="854" b="0" i="0" spc="-19" baseline="0" dirty="0">
                  <a:solidFill>
                    <a:srgbClr val="FFFFFF"/>
                  </a:solidFill>
                  <a:latin typeface="Calibri"/>
                </a:rPr>
                <a:t> B</a:t>
              </a:r>
            </a:p>
          </p:txBody>
        </p:sp>
        <p:sp>
          <p:nvSpPr>
            <p:cNvPr id="59" name="Rectangle 962"/>
            <p:cNvSpPr/>
            <p:nvPr/>
          </p:nvSpPr>
          <p:spPr>
            <a:xfrm>
              <a:off x="2769196" y="2517952"/>
              <a:ext cx="248282" cy="174178"/>
            </a:xfrm>
            <a:prstGeom prst="rect">
              <a:avLst/>
            </a:prstGeom>
          </p:spPr>
          <p:txBody>
            <a:bodyPr wrap="none" lIns="0" tIns="0" rIns="0" bIns="0">
              <a:spAutoFit/>
            </a:bodyPr>
            <a:lstStyle/>
            <a:p>
              <a:pPr marL="0"/>
              <a:r>
                <a:rPr lang="en-US" sz="854" b="0" i="0" spc="-43" baseline="0" dirty="0">
                  <a:solidFill>
                    <a:srgbClr val="FFFFFF"/>
                  </a:solidFill>
                  <a:latin typeface="Calibri"/>
                </a:rPr>
                <a:t>$1</a:t>
              </a:r>
              <a:r>
                <a:rPr lang="en-US" sz="854" b="0" i="0" spc="-21" baseline="0" dirty="0">
                  <a:solidFill>
                    <a:srgbClr val="FFFFFF"/>
                  </a:solidFill>
                  <a:latin typeface="Calibri"/>
                </a:rPr>
                <a:t>.</a:t>
              </a:r>
              <a:r>
                <a:rPr lang="en-US" sz="854" b="0" i="0" spc="-43" baseline="0" dirty="0">
                  <a:solidFill>
                    <a:srgbClr val="FFFFFF"/>
                  </a:solidFill>
                  <a:latin typeface="Calibri"/>
                </a:rPr>
                <a:t>4</a:t>
              </a:r>
              <a:r>
                <a:rPr lang="en-US" sz="854" b="0" i="0" spc="-19" baseline="0" dirty="0">
                  <a:solidFill>
                    <a:srgbClr val="FFFFFF"/>
                  </a:solidFill>
                  <a:latin typeface="Calibri"/>
                </a:rPr>
                <a:t> B</a:t>
              </a:r>
            </a:p>
          </p:txBody>
        </p:sp>
        <p:sp>
          <p:nvSpPr>
            <p:cNvPr id="60" name="Rectangle 963"/>
            <p:cNvSpPr/>
            <p:nvPr/>
          </p:nvSpPr>
          <p:spPr>
            <a:xfrm>
              <a:off x="3171851" y="2797801"/>
              <a:ext cx="620087" cy="137938"/>
            </a:xfrm>
            <a:prstGeom prst="rect">
              <a:avLst/>
            </a:prstGeom>
          </p:spPr>
          <p:txBody>
            <a:bodyPr wrap="none" lIns="0" tIns="0" rIns="0" bIns="0">
              <a:spAutoFit/>
            </a:bodyPr>
            <a:lstStyle/>
            <a:p>
              <a:pPr marL="0">
                <a:tabLst>
                  <a:tab pos="327073" algn="l"/>
                </a:tabLst>
              </a:pPr>
              <a:r>
                <a:rPr lang="en-US" sz="854" b="0" i="0" spc="-43" baseline="0" dirty="0">
                  <a:solidFill>
                    <a:srgbClr val="FFFFFF"/>
                  </a:solidFill>
                  <a:latin typeface="Calibri"/>
                </a:rPr>
                <a:t> $1</a:t>
              </a:r>
              <a:r>
                <a:rPr lang="en-US" sz="854" b="0" i="0" spc="-21" baseline="0" dirty="0">
                  <a:solidFill>
                    <a:srgbClr val="FFFFFF"/>
                  </a:solidFill>
                  <a:latin typeface="Calibri"/>
                </a:rPr>
                <a:t>.</a:t>
              </a:r>
              <a:r>
                <a:rPr lang="en-US" sz="854" b="0" i="0" spc="-43" baseline="0" dirty="0">
                  <a:solidFill>
                    <a:srgbClr val="FFFFFF"/>
                  </a:solidFill>
                  <a:latin typeface="Calibri"/>
                </a:rPr>
                <a:t>2</a:t>
              </a:r>
              <a:r>
                <a:rPr lang="en-US" sz="854" b="0" i="0" spc="-19" baseline="0" dirty="0">
                  <a:solidFill>
                    <a:srgbClr val="FFFFFF"/>
                  </a:solidFill>
                  <a:latin typeface="Calibri"/>
                </a:rPr>
                <a:t> </a:t>
              </a:r>
              <a:r>
                <a:rPr lang="en-US" sz="854" b="0" i="0" spc="0" baseline="0" dirty="0">
                  <a:solidFill>
                    <a:srgbClr val="FFFFFF"/>
                  </a:solidFill>
                  <a:latin typeface="Calibri"/>
                </a:rPr>
                <a:t>B	</a:t>
              </a:r>
              <a:r>
                <a:rPr lang="en-US" sz="1293" b="0" i="0" spc="-43" baseline="76699" dirty="0">
                  <a:solidFill>
                    <a:srgbClr val="FFFFFF"/>
                  </a:solidFill>
                  <a:latin typeface="Calibri"/>
                </a:rPr>
                <a:t>$1</a:t>
              </a:r>
              <a:r>
                <a:rPr lang="en-US" sz="1293" b="0" i="0" spc="-21" baseline="76699" dirty="0">
                  <a:solidFill>
                    <a:srgbClr val="FFFFFF"/>
                  </a:solidFill>
                  <a:latin typeface="Calibri"/>
                </a:rPr>
                <a:t>.</a:t>
              </a:r>
              <a:r>
                <a:rPr lang="en-US" sz="1293" b="0" i="0" spc="-43" baseline="76699" dirty="0">
                  <a:solidFill>
                    <a:srgbClr val="FFFFFF"/>
                  </a:solidFill>
                  <a:latin typeface="Calibri"/>
                </a:rPr>
                <a:t>3</a:t>
              </a:r>
              <a:r>
                <a:rPr lang="en-US" sz="1293" b="0" i="0" spc="-19" baseline="76699" dirty="0">
                  <a:solidFill>
                    <a:srgbClr val="FFFFFF"/>
                  </a:solidFill>
                  <a:latin typeface="Calibri"/>
                </a:rPr>
                <a:t> B</a:t>
              </a:r>
            </a:p>
          </p:txBody>
        </p:sp>
        <p:sp>
          <p:nvSpPr>
            <p:cNvPr id="61" name="Rectangle 964"/>
            <p:cNvSpPr/>
            <p:nvPr/>
          </p:nvSpPr>
          <p:spPr>
            <a:xfrm>
              <a:off x="3847407" y="2864552"/>
              <a:ext cx="248282" cy="174178"/>
            </a:xfrm>
            <a:prstGeom prst="rect">
              <a:avLst/>
            </a:prstGeom>
          </p:spPr>
          <p:txBody>
            <a:bodyPr wrap="none" lIns="0" tIns="0" rIns="0" bIns="0">
              <a:spAutoFit/>
            </a:bodyPr>
            <a:lstStyle/>
            <a:p>
              <a:pPr marL="0"/>
              <a:r>
                <a:rPr lang="en-US" sz="854" b="0" i="0" spc="-43" baseline="0" dirty="0">
                  <a:solidFill>
                    <a:srgbClr val="FFFFFF"/>
                  </a:solidFill>
                  <a:latin typeface="Calibri"/>
                </a:rPr>
                <a:t>$1</a:t>
              </a:r>
              <a:r>
                <a:rPr lang="en-US" sz="854" b="0" i="0" spc="-21" baseline="0" dirty="0">
                  <a:solidFill>
                    <a:srgbClr val="FFFFFF"/>
                  </a:solidFill>
                  <a:latin typeface="Calibri"/>
                </a:rPr>
                <a:t>.</a:t>
              </a:r>
              <a:r>
                <a:rPr lang="en-US" sz="854" b="0" i="0" spc="-43" baseline="0" dirty="0">
                  <a:solidFill>
                    <a:srgbClr val="FFFFFF"/>
                  </a:solidFill>
                  <a:latin typeface="Calibri"/>
                </a:rPr>
                <a:t>2</a:t>
              </a:r>
              <a:r>
                <a:rPr lang="en-US" sz="854" b="0" i="0" spc="-19" baseline="0" dirty="0">
                  <a:solidFill>
                    <a:srgbClr val="FFFFFF"/>
                  </a:solidFill>
                  <a:latin typeface="Calibri"/>
                </a:rPr>
                <a:t> B</a:t>
              </a:r>
            </a:p>
          </p:txBody>
        </p:sp>
        <p:sp>
          <p:nvSpPr>
            <p:cNvPr id="62" name="Rectangle 965"/>
            <p:cNvSpPr/>
            <p:nvPr/>
          </p:nvSpPr>
          <p:spPr>
            <a:xfrm>
              <a:off x="4269632" y="4164060"/>
              <a:ext cx="248282" cy="174178"/>
            </a:xfrm>
            <a:prstGeom prst="rect">
              <a:avLst/>
            </a:prstGeom>
          </p:spPr>
          <p:txBody>
            <a:bodyPr wrap="none" lIns="0" tIns="0" rIns="0" bIns="0">
              <a:spAutoFit/>
            </a:bodyPr>
            <a:lstStyle/>
            <a:p>
              <a:pPr marL="0"/>
              <a:r>
                <a:rPr lang="en-US" sz="854" b="0" i="0" spc="-43" baseline="0" dirty="0">
                  <a:solidFill>
                    <a:srgbClr val="FFFFFF"/>
                  </a:solidFill>
                  <a:latin typeface="Calibri"/>
                </a:rPr>
                <a:t>$0</a:t>
              </a:r>
              <a:r>
                <a:rPr lang="en-US" sz="854" b="0" i="0" spc="-21" baseline="0" dirty="0">
                  <a:solidFill>
                    <a:srgbClr val="FFFFFF"/>
                  </a:solidFill>
                  <a:latin typeface="Calibri"/>
                </a:rPr>
                <a:t>.</a:t>
              </a:r>
              <a:r>
                <a:rPr lang="en-US" sz="854" b="0" i="0" spc="-43" baseline="0" dirty="0">
                  <a:solidFill>
                    <a:srgbClr val="FFFFFF"/>
                  </a:solidFill>
                  <a:latin typeface="Calibri"/>
                </a:rPr>
                <a:t>3</a:t>
              </a:r>
              <a:r>
                <a:rPr lang="en-US" sz="854" b="0" i="0" spc="-19" baseline="0" dirty="0">
                  <a:solidFill>
                    <a:srgbClr val="FFFFFF"/>
                  </a:solidFill>
                  <a:latin typeface="Calibri"/>
                </a:rPr>
                <a:t> B</a:t>
              </a:r>
            </a:p>
          </p:txBody>
        </p:sp>
        <p:sp>
          <p:nvSpPr>
            <p:cNvPr id="63" name="Rectangle 966"/>
            <p:cNvSpPr/>
            <p:nvPr/>
          </p:nvSpPr>
          <p:spPr>
            <a:xfrm>
              <a:off x="4610081" y="4023250"/>
              <a:ext cx="575356" cy="174178"/>
            </a:xfrm>
            <a:prstGeom prst="rect">
              <a:avLst/>
            </a:prstGeom>
          </p:spPr>
          <p:txBody>
            <a:bodyPr wrap="none" lIns="0" tIns="0" rIns="0" bIns="0">
              <a:spAutoFit/>
            </a:bodyPr>
            <a:lstStyle/>
            <a:p>
              <a:pPr marL="0">
                <a:tabLst>
                  <a:tab pos="327073" algn="l"/>
                </a:tabLst>
              </a:pPr>
              <a:r>
                <a:rPr lang="en-US" sz="854" b="0" i="0" spc="-43" baseline="0" dirty="0">
                  <a:solidFill>
                    <a:srgbClr val="FFFFFF"/>
                  </a:solidFill>
                  <a:latin typeface="Calibri"/>
                </a:rPr>
                <a:t>$0</a:t>
              </a:r>
              <a:r>
                <a:rPr lang="en-US" sz="854" b="0" i="0" spc="-21" baseline="0" dirty="0">
                  <a:solidFill>
                    <a:srgbClr val="FFFFFF"/>
                  </a:solidFill>
                  <a:latin typeface="Calibri"/>
                </a:rPr>
                <a:t>.</a:t>
              </a:r>
              <a:r>
                <a:rPr lang="en-US" sz="854" b="0" i="0" spc="-43" baseline="0" dirty="0">
                  <a:solidFill>
                    <a:srgbClr val="FFFFFF"/>
                  </a:solidFill>
                  <a:latin typeface="Calibri"/>
                </a:rPr>
                <a:t>4</a:t>
              </a:r>
              <a:r>
                <a:rPr lang="en-US" sz="854" b="0" i="0" spc="-19" baseline="0" dirty="0">
                  <a:solidFill>
                    <a:srgbClr val="FFFFFF"/>
                  </a:solidFill>
                  <a:latin typeface="Calibri"/>
                </a:rPr>
                <a:t> </a:t>
              </a:r>
              <a:r>
                <a:rPr lang="en-US" sz="854" b="0" i="0" spc="0" baseline="0" dirty="0">
                  <a:solidFill>
                    <a:srgbClr val="FFFFFF"/>
                  </a:solidFill>
                  <a:latin typeface="Calibri"/>
                </a:rPr>
                <a:t>B	</a:t>
              </a:r>
              <a:r>
                <a:rPr lang="en-US" sz="854" b="0" i="0" spc="-43" baseline="0" dirty="0">
                  <a:solidFill>
                    <a:srgbClr val="FFFFFF"/>
                  </a:solidFill>
                  <a:latin typeface="Calibri"/>
                </a:rPr>
                <a:t>$0</a:t>
              </a:r>
              <a:r>
                <a:rPr lang="en-US" sz="854" b="0" i="0" spc="-21" baseline="0" dirty="0">
                  <a:solidFill>
                    <a:srgbClr val="FFFFFF"/>
                  </a:solidFill>
                  <a:latin typeface="Calibri"/>
                </a:rPr>
                <a:t>.</a:t>
              </a:r>
              <a:r>
                <a:rPr lang="en-US" sz="854" b="0" i="0" spc="-43" baseline="0" dirty="0">
                  <a:solidFill>
                    <a:srgbClr val="FFFFFF"/>
                  </a:solidFill>
                  <a:latin typeface="Calibri"/>
                </a:rPr>
                <a:t>4</a:t>
              </a:r>
              <a:r>
                <a:rPr lang="en-US" sz="854" b="0" i="0" spc="-19" baseline="0" dirty="0">
                  <a:solidFill>
                    <a:srgbClr val="FFFFFF"/>
                  </a:solidFill>
                  <a:latin typeface="Calibri"/>
                </a:rPr>
                <a:t> B</a:t>
              </a:r>
            </a:p>
          </p:txBody>
        </p:sp>
        <p:sp>
          <p:nvSpPr>
            <p:cNvPr id="64" name="Rectangle 967"/>
            <p:cNvSpPr/>
            <p:nvPr/>
          </p:nvSpPr>
          <p:spPr>
            <a:xfrm>
              <a:off x="5358388" y="2936259"/>
              <a:ext cx="248282" cy="174178"/>
            </a:xfrm>
            <a:prstGeom prst="rect">
              <a:avLst/>
            </a:prstGeom>
          </p:spPr>
          <p:txBody>
            <a:bodyPr wrap="none" lIns="0" tIns="0" rIns="0" bIns="0">
              <a:spAutoFit/>
            </a:bodyPr>
            <a:lstStyle/>
            <a:p>
              <a:pPr marL="0"/>
              <a:r>
                <a:rPr lang="en-US" sz="854" b="0" i="0" spc="-43" baseline="0" dirty="0">
                  <a:solidFill>
                    <a:srgbClr val="FFFFFF"/>
                  </a:solidFill>
                  <a:latin typeface="Calibri"/>
                </a:rPr>
                <a:t>$1</a:t>
              </a:r>
              <a:r>
                <a:rPr lang="en-US" sz="854" b="0" i="0" spc="-21" baseline="0" dirty="0">
                  <a:solidFill>
                    <a:srgbClr val="FFFFFF"/>
                  </a:solidFill>
                  <a:latin typeface="Calibri"/>
                </a:rPr>
                <a:t>.</a:t>
              </a:r>
              <a:r>
                <a:rPr lang="en-US" sz="854" b="0" i="0" spc="-43" baseline="0" dirty="0">
                  <a:solidFill>
                    <a:srgbClr val="FFFFFF"/>
                  </a:solidFill>
                  <a:latin typeface="Calibri"/>
                </a:rPr>
                <a:t>1</a:t>
              </a:r>
              <a:r>
                <a:rPr lang="en-US" sz="854" b="0" i="0" spc="-19" baseline="0" dirty="0">
                  <a:solidFill>
                    <a:srgbClr val="FFFFFF"/>
                  </a:solidFill>
                  <a:latin typeface="Calibri"/>
                </a:rPr>
                <a:t> B</a:t>
              </a:r>
            </a:p>
          </p:txBody>
        </p:sp>
        <p:sp>
          <p:nvSpPr>
            <p:cNvPr id="65" name="Rectangle 968"/>
            <p:cNvSpPr/>
            <p:nvPr/>
          </p:nvSpPr>
          <p:spPr>
            <a:xfrm>
              <a:off x="5686243" y="2804563"/>
              <a:ext cx="248282" cy="174178"/>
            </a:xfrm>
            <a:prstGeom prst="rect">
              <a:avLst/>
            </a:prstGeom>
          </p:spPr>
          <p:txBody>
            <a:bodyPr wrap="none" lIns="0" tIns="0" rIns="0" bIns="0">
              <a:spAutoFit/>
            </a:bodyPr>
            <a:lstStyle/>
            <a:p>
              <a:pPr marL="0"/>
              <a:r>
                <a:rPr lang="en-US" sz="854" b="0" i="0" spc="-43" baseline="0" dirty="0">
                  <a:solidFill>
                    <a:srgbClr val="FFFFFF"/>
                  </a:solidFill>
                  <a:latin typeface="Calibri"/>
                </a:rPr>
                <a:t>$1</a:t>
              </a:r>
              <a:r>
                <a:rPr lang="en-US" sz="854" b="0" i="0" spc="-21" baseline="0" dirty="0">
                  <a:solidFill>
                    <a:srgbClr val="FFFFFF"/>
                  </a:solidFill>
                  <a:latin typeface="Calibri"/>
                </a:rPr>
                <a:t>.</a:t>
              </a:r>
              <a:r>
                <a:rPr lang="en-US" sz="854" b="0" i="0" spc="-43" baseline="0" dirty="0">
                  <a:solidFill>
                    <a:srgbClr val="FFFFFF"/>
                  </a:solidFill>
                  <a:latin typeface="Calibri"/>
                </a:rPr>
                <a:t>2</a:t>
              </a:r>
              <a:r>
                <a:rPr lang="en-US" sz="854" b="0" i="0" spc="-19" baseline="0" dirty="0">
                  <a:solidFill>
                    <a:srgbClr val="FFFFFF"/>
                  </a:solidFill>
                  <a:latin typeface="Calibri"/>
                </a:rPr>
                <a:t> B</a:t>
              </a:r>
            </a:p>
          </p:txBody>
        </p:sp>
        <p:sp>
          <p:nvSpPr>
            <p:cNvPr id="66" name="Rectangle 969"/>
            <p:cNvSpPr/>
            <p:nvPr/>
          </p:nvSpPr>
          <p:spPr>
            <a:xfrm>
              <a:off x="6013315" y="2628712"/>
              <a:ext cx="248282" cy="174178"/>
            </a:xfrm>
            <a:prstGeom prst="rect">
              <a:avLst/>
            </a:prstGeom>
          </p:spPr>
          <p:txBody>
            <a:bodyPr wrap="none" lIns="0" tIns="0" rIns="0" bIns="0">
              <a:spAutoFit/>
            </a:bodyPr>
            <a:lstStyle/>
            <a:p>
              <a:pPr marL="0"/>
              <a:r>
                <a:rPr lang="en-US" sz="854" b="0" i="0" spc="-43" baseline="0" dirty="0">
                  <a:solidFill>
                    <a:srgbClr val="FFFFFF"/>
                  </a:solidFill>
                  <a:latin typeface="Calibri"/>
                </a:rPr>
                <a:t>$1</a:t>
              </a:r>
              <a:r>
                <a:rPr lang="en-US" sz="854" b="0" i="0" spc="-21" baseline="0" dirty="0">
                  <a:solidFill>
                    <a:srgbClr val="FFFFFF"/>
                  </a:solidFill>
                  <a:latin typeface="Calibri"/>
                </a:rPr>
                <a:t>.</a:t>
              </a:r>
              <a:r>
                <a:rPr lang="en-US" sz="854" b="0" i="0" spc="-43" baseline="0" dirty="0">
                  <a:solidFill>
                    <a:srgbClr val="FFFFFF"/>
                  </a:solidFill>
                  <a:latin typeface="Calibri"/>
                </a:rPr>
                <a:t>3</a:t>
              </a:r>
              <a:r>
                <a:rPr lang="en-US" sz="854" b="0" i="0" spc="-19" baseline="0" dirty="0">
                  <a:solidFill>
                    <a:srgbClr val="FFFFFF"/>
                  </a:solidFill>
                  <a:latin typeface="Calibri"/>
                </a:rPr>
                <a:t> B</a:t>
              </a:r>
            </a:p>
          </p:txBody>
        </p:sp>
        <p:sp>
          <p:nvSpPr>
            <p:cNvPr id="67" name="Rectangle 970"/>
            <p:cNvSpPr/>
            <p:nvPr/>
          </p:nvSpPr>
          <p:spPr>
            <a:xfrm>
              <a:off x="6451942" y="3153223"/>
              <a:ext cx="248282" cy="174178"/>
            </a:xfrm>
            <a:prstGeom prst="rect">
              <a:avLst/>
            </a:prstGeom>
          </p:spPr>
          <p:txBody>
            <a:bodyPr wrap="none" lIns="0" tIns="0" rIns="0" bIns="0">
              <a:spAutoFit/>
            </a:bodyPr>
            <a:lstStyle/>
            <a:p>
              <a:pPr marL="0"/>
              <a:r>
                <a:rPr lang="en-US" sz="854" b="0" i="0" spc="-43" baseline="0" dirty="0">
                  <a:solidFill>
                    <a:srgbClr val="FFFFFF"/>
                  </a:solidFill>
                  <a:latin typeface="Calibri"/>
                </a:rPr>
                <a:t>$1</a:t>
              </a:r>
              <a:r>
                <a:rPr lang="en-US" sz="854" b="0" i="0" spc="-21" baseline="0" dirty="0">
                  <a:solidFill>
                    <a:srgbClr val="FFFFFF"/>
                  </a:solidFill>
                  <a:latin typeface="Calibri"/>
                </a:rPr>
                <a:t>.</a:t>
              </a:r>
              <a:r>
                <a:rPr lang="en-US" sz="854" b="0" i="0" spc="-43" baseline="0" dirty="0">
                  <a:solidFill>
                    <a:srgbClr val="FFFFFF"/>
                  </a:solidFill>
                  <a:latin typeface="Calibri"/>
                </a:rPr>
                <a:t>0</a:t>
              </a:r>
              <a:r>
                <a:rPr lang="en-US" sz="854" b="0" i="0" spc="-19" baseline="0" dirty="0">
                  <a:solidFill>
                    <a:srgbClr val="FFFFFF"/>
                  </a:solidFill>
                  <a:latin typeface="Calibri"/>
                </a:rPr>
                <a:t> B</a:t>
              </a:r>
            </a:p>
          </p:txBody>
        </p:sp>
        <p:sp>
          <p:nvSpPr>
            <p:cNvPr id="68" name="Rectangle 971"/>
            <p:cNvSpPr/>
            <p:nvPr/>
          </p:nvSpPr>
          <p:spPr>
            <a:xfrm>
              <a:off x="6772320" y="3056457"/>
              <a:ext cx="575355" cy="174178"/>
            </a:xfrm>
            <a:prstGeom prst="rect">
              <a:avLst/>
            </a:prstGeom>
          </p:spPr>
          <p:txBody>
            <a:bodyPr wrap="none" lIns="0" tIns="0" rIns="0" bIns="0">
              <a:spAutoFit/>
            </a:bodyPr>
            <a:lstStyle/>
            <a:p>
              <a:pPr marL="0">
                <a:tabLst>
                  <a:tab pos="327073" algn="l"/>
                </a:tabLst>
              </a:pPr>
              <a:r>
                <a:rPr lang="en-US" sz="854" b="0" i="0" spc="-43" baseline="0" dirty="0">
                  <a:solidFill>
                    <a:srgbClr val="FFFFFF"/>
                  </a:solidFill>
                  <a:latin typeface="Calibri"/>
                </a:rPr>
                <a:t>$1</a:t>
              </a:r>
              <a:r>
                <a:rPr lang="en-US" sz="854" b="0" i="0" spc="-21" baseline="0" dirty="0">
                  <a:solidFill>
                    <a:srgbClr val="FFFFFF"/>
                  </a:solidFill>
                  <a:latin typeface="Calibri"/>
                </a:rPr>
                <a:t>.</a:t>
              </a:r>
              <a:r>
                <a:rPr lang="en-US" sz="854" b="0" i="0" spc="-43" baseline="0" dirty="0">
                  <a:solidFill>
                    <a:srgbClr val="FFFFFF"/>
                  </a:solidFill>
                  <a:latin typeface="Calibri"/>
                </a:rPr>
                <a:t>0</a:t>
              </a:r>
              <a:r>
                <a:rPr lang="en-US" sz="854" b="0" i="0" spc="-19" baseline="0" dirty="0">
                  <a:solidFill>
                    <a:srgbClr val="FFFFFF"/>
                  </a:solidFill>
                  <a:latin typeface="Calibri"/>
                </a:rPr>
                <a:t> </a:t>
              </a:r>
              <a:r>
                <a:rPr lang="en-US" sz="854" b="0" i="0" spc="0" baseline="0" dirty="0">
                  <a:solidFill>
                    <a:srgbClr val="FFFFFF"/>
                  </a:solidFill>
                  <a:latin typeface="Calibri"/>
                </a:rPr>
                <a:t>B	</a:t>
              </a:r>
              <a:r>
                <a:rPr lang="en-US" sz="854" b="0" i="0" spc="-43" baseline="0" dirty="0">
                  <a:solidFill>
                    <a:srgbClr val="FFFFFF"/>
                  </a:solidFill>
                  <a:latin typeface="Calibri"/>
                </a:rPr>
                <a:t>$1</a:t>
              </a:r>
              <a:r>
                <a:rPr lang="en-US" sz="854" b="0" i="0" spc="-21" baseline="0" dirty="0">
                  <a:solidFill>
                    <a:srgbClr val="FFFFFF"/>
                  </a:solidFill>
                  <a:latin typeface="Calibri"/>
                </a:rPr>
                <a:t>.</a:t>
              </a:r>
              <a:r>
                <a:rPr lang="en-US" sz="854" b="0" i="0" spc="-43" baseline="0" dirty="0">
                  <a:solidFill>
                    <a:srgbClr val="FFFFFF"/>
                  </a:solidFill>
                  <a:latin typeface="Calibri"/>
                </a:rPr>
                <a:t>0</a:t>
              </a:r>
              <a:r>
                <a:rPr lang="en-US" sz="854" b="0" i="0" spc="-19" baseline="0" dirty="0">
                  <a:solidFill>
                    <a:srgbClr val="FFFFFF"/>
                  </a:solidFill>
                  <a:latin typeface="Calibri"/>
                </a:rPr>
                <a:t> B</a:t>
              </a:r>
            </a:p>
          </p:txBody>
        </p:sp>
        <p:sp>
          <p:nvSpPr>
            <p:cNvPr id="69" name="Rectangle 972"/>
            <p:cNvSpPr/>
            <p:nvPr/>
          </p:nvSpPr>
          <p:spPr>
            <a:xfrm>
              <a:off x="7517406" y="4233271"/>
              <a:ext cx="908896" cy="137938"/>
            </a:xfrm>
            <a:prstGeom prst="rect">
              <a:avLst/>
            </a:prstGeom>
          </p:spPr>
          <p:txBody>
            <a:bodyPr wrap="none" lIns="0" tIns="0" rIns="0" bIns="0">
              <a:spAutoFit/>
            </a:bodyPr>
            <a:lstStyle/>
            <a:p>
              <a:pPr marL="0">
                <a:tabLst>
                  <a:tab pos="323265" algn="l"/>
                  <a:tab pos="654146" algn="l"/>
                </a:tabLst>
              </a:pPr>
              <a:r>
                <a:rPr lang="en-US" sz="854" b="0" i="0" spc="-43" baseline="0" dirty="0">
                  <a:solidFill>
                    <a:srgbClr val="FFFFFF"/>
                  </a:solidFill>
                  <a:latin typeface="Calibri"/>
                </a:rPr>
                <a:t>$0</a:t>
              </a:r>
              <a:r>
                <a:rPr lang="en-US" sz="854" b="0" i="0" spc="-21" baseline="0" dirty="0">
                  <a:solidFill>
                    <a:srgbClr val="FFFFFF"/>
                  </a:solidFill>
                  <a:latin typeface="Calibri"/>
                </a:rPr>
                <a:t>.</a:t>
              </a:r>
              <a:r>
                <a:rPr lang="en-US" sz="854" b="0" i="0" spc="-43" baseline="0" dirty="0">
                  <a:solidFill>
                    <a:srgbClr val="FFFFFF"/>
                  </a:solidFill>
                  <a:latin typeface="Calibri"/>
                </a:rPr>
                <a:t>3</a:t>
              </a:r>
              <a:r>
                <a:rPr lang="en-US" sz="854" b="0" i="0" spc="-19" baseline="0" dirty="0">
                  <a:solidFill>
                    <a:srgbClr val="FFFFFF"/>
                  </a:solidFill>
                  <a:latin typeface="Calibri"/>
                </a:rPr>
                <a:t> </a:t>
              </a:r>
              <a:r>
                <a:rPr lang="en-US" sz="854" b="0" i="0" spc="0" baseline="0" dirty="0">
                  <a:solidFill>
                    <a:srgbClr val="FFFFFF"/>
                  </a:solidFill>
                  <a:latin typeface="Calibri"/>
                </a:rPr>
                <a:t>B	</a:t>
              </a:r>
              <a:r>
                <a:rPr lang="en-US" sz="1293" b="0" i="0" spc="-43" baseline="37800" dirty="0">
                  <a:solidFill>
                    <a:srgbClr val="FFFFFF"/>
                  </a:solidFill>
                  <a:latin typeface="Calibri"/>
                </a:rPr>
                <a:t>$0</a:t>
              </a:r>
              <a:r>
                <a:rPr lang="en-US" sz="1293" b="0" i="0" spc="-21" baseline="37800" dirty="0">
                  <a:solidFill>
                    <a:srgbClr val="FFFFFF"/>
                  </a:solidFill>
                  <a:latin typeface="Calibri"/>
                </a:rPr>
                <a:t>.</a:t>
              </a:r>
              <a:r>
                <a:rPr lang="en-US" sz="1293" b="0" i="0" spc="-43" baseline="37800" dirty="0">
                  <a:solidFill>
                    <a:srgbClr val="FFFFFF"/>
                  </a:solidFill>
                  <a:latin typeface="Calibri"/>
                </a:rPr>
                <a:t>3</a:t>
              </a:r>
              <a:r>
                <a:rPr lang="en-US" sz="1293" b="0" i="0" spc="-19" baseline="37800" dirty="0">
                  <a:solidFill>
                    <a:srgbClr val="FFFFFF"/>
                  </a:solidFill>
                  <a:latin typeface="Calibri"/>
                </a:rPr>
                <a:t> </a:t>
              </a:r>
              <a:r>
                <a:rPr lang="en-US" sz="1293" b="0" i="0" spc="0" baseline="37800" dirty="0">
                  <a:solidFill>
                    <a:srgbClr val="FFFFFF"/>
                  </a:solidFill>
                  <a:latin typeface="Calibri"/>
                </a:rPr>
                <a:t>B	</a:t>
              </a:r>
              <a:r>
                <a:rPr lang="en-US" sz="1293" b="0" i="0" spc="-43" baseline="37800" dirty="0">
                  <a:solidFill>
                    <a:srgbClr val="FFFFFF"/>
                  </a:solidFill>
                  <a:latin typeface="Calibri"/>
                </a:rPr>
                <a:t>0</a:t>
              </a:r>
              <a:r>
                <a:rPr lang="en-US" sz="1293" b="0" i="0" spc="-21" baseline="37800" dirty="0">
                  <a:solidFill>
                    <a:srgbClr val="FFFFFF"/>
                  </a:solidFill>
                  <a:latin typeface="Calibri"/>
                </a:rPr>
                <a:t>.</a:t>
              </a:r>
              <a:r>
                <a:rPr lang="en-US" sz="1293" b="0" i="0" spc="-43" baseline="37800" dirty="0">
                  <a:solidFill>
                    <a:srgbClr val="FFFFFF"/>
                  </a:solidFill>
                  <a:latin typeface="Calibri"/>
                </a:rPr>
                <a:t>3</a:t>
              </a:r>
              <a:r>
                <a:rPr lang="en-US" sz="1293" b="0" i="0" spc="-19" baseline="37800" dirty="0">
                  <a:solidFill>
                    <a:srgbClr val="FFFFFF"/>
                  </a:solidFill>
                  <a:latin typeface="Calibri"/>
                </a:rPr>
                <a:t> B</a:t>
              </a:r>
            </a:p>
          </p:txBody>
        </p:sp>
        <p:sp>
          <p:nvSpPr>
            <p:cNvPr id="70" name="Rectangle 973"/>
            <p:cNvSpPr/>
            <p:nvPr/>
          </p:nvSpPr>
          <p:spPr>
            <a:xfrm>
              <a:off x="8608184" y="4372219"/>
              <a:ext cx="264941" cy="136671"/>
            </a:xfrm>
            <a:prstGeom prst="rect">
              <a:avLst/>
            </a:prstGeom>
          </p:spPr>
          <p:txBody>
            <a:bodyPr wrap="none" lIns="0" tIns="0" rIns="0" bIns="0">
              <a:spAutoFit/>
            </a:bodyPr>
            <a:lstStyle/>
            <a:p>
              <a:pPr marL="0"/>
              <a:r>
                <a:rPr lang="en-US" sz="854" b="0" i="0" spc="-43" baseline="0" dirty="0">
                  <a:solidFill>
                    <a:srgbClr val="834B9B"/>
                  </a:solidFill>
                  <a:latin typeface="Calibri"/>
                </a:rPr>
                <a:t>$0</a:t>
              </a:r>
              <a:r>
                <a:rPr lang="en-US" sz="854" b="0" i="0" spc="-21" baseline="0" dirty="0">
                  <a:solidFill>
                    <a:srgbClr val="834B9B"/>
                  </a:solidFill>
                  <a:latin typeface="Calibri"/>
                </a:rPr>
                <a:t>.</a:t>
              </a:r>
              <a:r>
                <a:rPr lang="en-US" sz="854" b="0" i="0" spc="-43" baseline="0" dirty="0">
                  <a:solidFill>
                    <a:srgbClr val="834B9B"/>
                  </a:solidFill>
                  <a:latin typeface="Calibri"/>
                </a:rPr>
                <a:t>1</a:t>
              </a:r>
              <a:r>
                <a:rPr lang="en-US" sz="854" b="0" i="0" spc="-19" baseline="0" dirty="0">
                  <a:solidFill>
                    <a:srgbClr val="834B9B"/>
                  </a:solidFill>
                  <a:latin typeface="Calibri"/>
                </a:rPr>
                <a:t> B</a:t>
              </a:r>
            </a:p>
          </p:txBody>
        </p:sp>
        <p:sp>
          <p:nvSpPr>
            <p:cNvPr id="71" name="Rectangle 974"/>
            <p:cNvSpPr/>
            <p:nvPr/>
          </p:nvSpPr>
          <p:spPr>
            <a:xfrm>
              <a:off x="8935746" y="4472470"/>
              <a:ext cx="623153" cy="136671"/>
            </a:xfrm>
            <a:prstGeom prst="rect">
              <a:avLst/>
            </a:prstGeom>
          </p:spPr>
          <p:txBody>
            <a:bodyPr wrap="none" lIns="0" tIns="0" rIns="0" bIns="0">
              <a:spAutoFit/>
            </a:bodyPr>
            <a:lstStyle/>
            <a:p>
              <a:pPr marL="0">
                <a:tabLst>
                  <a:tab pos="311354" algn="l"/>
                </a:tabLst>
              </a:pPr>
              <a:r>
                <a:rPr lang="en-US" sz="854" b="0" i="0" spc="-43" baseline="0" dirty="0">
                  <a:solidFill>
                    <a:srgbClr val="00AFDD"/>
                  </a:solidFill>
                  <a:latin typeface="Calibri"/>
                </a:rPr>
                <a:t>$0</a:t>
              </a:r>
              <a:r>
                <a:rPr lang="en-US" sz="854" b="0" i="0" spc="-21" baseline="0" dirty="0">
                  <a:solidFill>
                    <a:srgbClr val="00AFDD"/>
                  </a:solidFill>
                  <a:latin typeface="Calibri"/>
                </a:rPr>
                <a:t>.</a:t>
              </a:r>
              <a:r>
                <a:rPr lang="en-US" sz="854" b="0" i="0" spc="-43" baseline="0" dirty="0">
                  <a:solidFill>
                    <a:srgbClr val="00AFDD"/>
                  </a:solidFill>
                  <a:latin typeface="Calibri"/>
                </a:rPr>
                <a:t>0</a:t>
              </a:r>
              <a:r>
                <a:rPr lang="en-US" sz="854" b="0" i="0" spc="-19" baseline="0" dirty="0">
                  <a:solidFill>
                    <a:srgbClr val="00AFDD"/>
                  </a:solidFill>
                  <a:latin typeface="Calibri"/>
                </a:rPr>
                <a:t> </a:t>
              </a:r>
              <a:r>
                <a:rPr lang="en-US" sz="854" b="0" i="0" spc="0" baseline="0" dirty="0">
                  <a:solidFill>
                    <a:srgbClr val="00AFDD"/>
                  </a:solidFill>
                  <a:latin typeface="Calibri"/>
                </a:rPr>
                <a:t>B</a:t>
              </a:r>
              <a:r>
                <a:rPr lang="en-US" sz="854" b="0" i="0" spc="0" baseline="0" dirty="0">
                  <a:solidFill>
                    <a:srgbClr val="79C79F"/>
                  </a:solidFill>
                  <a:latin typeface="Calibri"/>
                </a:rPr>
                <a:t>	</a:t>
              </a:r>
              <a:r>
                <a:rPr lang="en-US" sz="854" b="0" i="0" spc="-26" baseline="0" dirty="0">
                  <a:solidFill>
                    <a:srgbClr val="79C79F"/>
                  </a:solidFill>
                  <a:latin typeface="Calibri"/>
                </a:rPr>
                <a:t>-</a:t>
              </a:r>
              <a:r>
                <a:rPr lang="en-US" sz="854" b="0" i="0" spc="-43" baseline="0" dirty="0">
                  <a:solidFill>
                    <a:srgbClr val="79C79F"/>
                  </a:solidFill>
                  <a:latin typeface="Calibri"/>
                </a:rPr>
                <a:t>$0</a:t>
              </a:r>
              <a:r>
                <a:rPr lang="en-US" sz="854" b="0" i="0" spc="-21" baseline="0" dirty="0">
                  <a:solidFill>
                    <a:srgbClr val="79C79F"/>
                  </a:solidFill>
                  <a:latin typeface="Calibri"/>
                </a:rPr>
                <a:t>.</a:t>
              </a:r>
              <a:r>
                <a:rPr lang="en-US" sz="854" b="0" i="0" spc="-43" baseline="0" dirty="0">
                  <a:solidFill>
                    <a:srgbClr val="79C79F"/>
                  </a:solidFill>
                  <a:latin typeface="Calibri"/>
                </a:rPr>
                <a:t>1</a:t>
              </a:r>
              <a:r>
                <a:rPr lang="en-US" sz="854" b="0" i="0" spc="-19" baseline="0" dirty="0">
                  <a:solidFill>
                    <a:srgbClr val="79C79F"/>
                  </a:solidFill>
                  <a:latin typeface="Calibri"/>
                </a:rPr>
                <a:t> B</a:t>
              </a:r>
            </a:p>
          </p:txBody>
        </p:sp>
        <p:sp>
          <p:nvSpPr>
            <p:cNvPr id="72" name="Rectangle 975"/>
            <p:cNvSpPr/>
            <p:nvPr/>
          </p:nvSpPr>
          <p:spPr>
            <a:xfrm>
              <a:off x="443579" y="5333346"/>
              <a:ext cx="347701" cy="195952"/>
            </a:xfrm>
            <a:prstGeom prst="rect">
              <a:avLst/>
            </a:prstGeom>
          </p:spPr>
          <p:txBody>
            <a:bodyPr wrap="none" lIns="0" tIns="0" rIns="0" bIns="0">
              <a:spAutoFit/>
            </a:bodyPr>
            <a:lstStyle/>
            <a:p>
              <a:pPr marL="0"/>
              <a:r>
                <a:rPr lang="en-US" sz="960" b="0" i="0" spc="0" baseline="0" dirty="0">
                  <a:latin typeface="Calibri"/>
                </a:rPr>
                <a:t>$-0.5 B</a:t>
              </a:r>
            </a:p>
          </p:txBody>
        </p:sp>
        <p:sp>
          <p:nvSpPr>
            <p:cNvPr id="73" name="Rectangle 978"/>
            <p:cNvSpPr/>
            <p:nvPr/>
          </p:nvSpPr>
          <p:spPr>
            <a:xfrm>
              <a:off x="7258051" y="1378109"/>
              <a:ext cx="2192802" cy="512017"/>
            </a:xfrm>
            <a:prstGeom prst="rect">
              <a:avLst/>
            </a:prstGeom>
          </p:spPr>
          <p:txBody>
            <a:bodyPr wrap="none" lIns="0" tIns="0" rIns="0" bIns="0">
              <a:spAutoFit/>
            </a:bodyPr>
            <a:lstStyle/>
            <a:p>
              <a:pPr marL="0"/>
              <a:r>
                <a:rPr lang="en-US" sz="1200" b="1" i="0" spc="0" baseline="0" dirty="0">
                  <a:solidFill>
                    <a:srgbClr val="9D2235"/>
                  </a:solidFill>
                </a:rPr>
                <a:t>TME by CY (</a:t>
              </a:r>
              <a:r>
                <a:rPr lang="en-US" sz="1200" b="1" i="0" spc="-23" baseline="0" dirty="0">
                  <a:solidFill>
                    <a:srgbClr val="9D2235"/>
                  </a:solidFill>
                </a:rPr>
                <a:t>e</a:t>
              </a:r>
              <a:r>
                <a:rPr lang="en-US" sz="1200" b="1" i="0" spc="-32" baseline="0" dirty="0">
                  <a:solidFill>
                    <a:srgbClr val="9D2235"/>
                  </a:solidFill>
                </a:rPr>
                <a:t>x</a:t>
              </a:r>
              <a:r>
                <a:rPr lang="en-US" sz="1200" b="1" i="0" spc="0" baseline="0" dirty="0">
                  <a:solidFill>
                    <a:srgbClr val="9D2235"/>
                  </a:solidFill>
                </a:rPr>
                <a:t>cluding VHA) </a:t>
              </a:r>
            </a:p>
            <a:p>
              <a:pPr marL="0">
                <a:lnSpc>
                  <a:spcPts val="2399"/>
                </a:lnSpc>
              </a:pPr>
              <a:r>
                <a:rPr lang="en-US" sz="1200" b="1" i="0" spc="0" baseline="0" dirty="0">
                  <a:solidFill>
                    <a:srgbClr val="79C79F"/>
                  </a:solidFill>
                </a:rPr>
                <a:t>$7.3 B in CY 2020 </a:t>
              </a:r>
            </a:p>
          </p:txBody>
        </p:sp>
        <p:sp>
          <p:nvSpPr>
            <p:cNvPr id="74" name="Rectangle 979"/>
            <p:cNvSpPr/>
            <p:nvPr/>
          </p:nvSpPr>
          <p:spPr>
            <a:xfrm>
              <a:off x="7258051" y="1889524"/>
              <a:ext cx="1397413" cy="192006"/>
            </a:xfrm>
            <a:prstGeom prst="rect">
              <a:avLst/>
            </a:prstGeom>
          </p:spPr>
          <p:txBody>
            <a:bodyPr wrap="none" lIns="0" tIns="0" rIns="0" bIns="0">
              <a:spAutoFit/>
            </a:bodyPr>
            <a:lstStyle/>
            <a:p>
              <a:pPr marL="0"/>
              <a:r>
                <a:rPr lang="en-US" sz="1200" b="1" i="0" spc="0" baseline="0" dirty="0">
                  <a:solidFill>
                    <a:srgbClr val="00AFDD"/>
                  </a:solidFill>
                  <a:latin typeface="Calibri-Bold"/>
                </a:rPr>
                <a:t>$7.4 B in CY </a:t>
              </a:r>
              <a:r>
                <a:rPr lang="en-US" sz="1200" b="1" i="0" spc="0" baseline="0" dirty="0">
                  <a:solidFill>
                    <a:srgbClr val="00AFDD"/>
                  </a:solidFill>
                </a:rPr>
                <a:t>2019</a:t>
              </a:r>
              <a:r>
                <a:rPr lang="en-US" sz="1200" b="1" i="0" spc="0" baseline="0" dirty="0">
                  <a:solidFill>
                    <a:srgbClr val="00AFDD"/>
                  </a:solidFill>
                  <a:latin typeface="Calibri-Bold"/>
                </a:rPr>
                <a:t> </a:t>
              </a:r>
            </a:p>
          </p:txBody>
        </p:sp>
        <p:sp>
          <p:nvSpPr>
            <p:cNvPr id="75" name="Rectangle 980"/>
            <p:cNvSpPr/>
            <p:nvPr/>
          </p:nvSpPr>
          <p:spPr>
            <a:xfrm>
              <a:off x="7258051" y="2109578"/>
              <a:ext cx="1390623" cy="192006"/>
            </a:xfrm>
            <a:prstGeom prst="rect">
              <a:avLst/>
            </a:prstGeom>
          </p:spPr>
          <p:txBody>
            <a:bodyPr wrap="none" lIns="0" tIns="0" rIns="0" bIns="0">
              <a:spAutoFit/>
            </a:bodyPr>
            <a:lstStyle/>
            <a:p>
              <a:pPr marL="0"/>
              <a:r>
                <a:rPr lang="en-US" sz="1200" b="1" i="0" spc="0" baseline="0" dirty="0">
                  <a:solidFill>
                    <a:srgbClr val="834B9B"/>
                  </a:solidFill>
                </a:rPr>
                <a:t>$7.0 B in CY 2018 </a:t>
              </a:r>
            </a:p>
          </p:txBody>
        </p:sp>
      </p:grpSp>
    </p:spTree>
    <p:extLst>
      <p:ext uri="{BB962C8B-B14F-4D97-AF65-F5344CB8AC3E}">
        <p14:creationId xmlns:p14="http://schemas.microsoft.com/office/powerpoint/2010/main" val="411570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30F77-C30C-4701-8C9C-E8FDA9DD55FB}"/>
              </a:ext>
            </a:extLst>
          </p:cNvPr>
          <p:cNvSpPr>
            <a:spLocks noGrp="1"/>
          </p:cNvSpPr>
          <p:nvPr>
            <p:ph type="title"/>
          </p:nvPr>
        </p:nvSpPr>
        <p:spPr/>
        <p:txBody>
          <a:bodyPr/>
          <a:lstStyle/>
          <a:p>
            <a:r>
              <a:rPr lang="en-US" dirty="0"/>
              <a:t>Change in TME by service category </a:t>
            </a:r>
          </a:p>
        </p:txBody>
      </p:sp>
      <p:sp>
        <p:nvSpPr>
          <p:cNvPr id="10"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73056" y="6290365"/>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DHCC Presentation on health care spending benchmark</a:t>
            </a:r>
          </a:p>
        </p:txBody>
      </p:sp>
      <p:sp>
        <p:nvSpPr>
          <p:cNvPr id="6" name="Slide Number Placeholder 5">
            <a:extLst>
              <a:ext uri="{FF2B5EF4-FFF2-40B4-BE49-F238E27FC236}">
                <a16:creationId xmlns:a16="http://schemas.microsoft.com/office/drawing/2014/main" id="{70E4A318-A328-4268-866B-735719766F8D}"/>
              </a:ext>
            </a:extLst>
          </p:cNvPr>
          <p:cNvSpPr>
            <a:spLocks noGrp="1"/>
          </p:cNvSpPr>
          <p:nvPr>
            <p:ph type="sldNum" sz="quarter" idx="12"/>
          </p:nvPr>
        </p:nvSpPr>
        <p:spPr/>
        <p:txBody>
          <a:bodyPr/>
          <a:lstStyle/>
          <a:p>
            <a:fld id="{DD3FF57B-5F25-B54A-A918-FB50C2689073}" type="slidenum">
              <a:rPr lang="en-US" smtClean="0"/>
              <a:pPr/>
              <a:t>9</a:t>
            </a:fld>
            <a:endParaRPr lang="en-US" dirty="0"/>
          </a:p>
        </p:txBody>
      </p:sp>
      <p:sp>
        <p:nvSpPr>
          <p:cNvPr id="8" name="TextBox 7"/>
          <p:cNvSpPr txBox="1"/>
          <p:nvPr/>
        </p:nvSpPr>
        <p:spPr>
          <a:xfrm>
            <a:off x="5842000" y="1957781"/>
            <a:ext cx="2844800" cy="738664"/>
          </a:xfrm>
          <a:prstGeom prst="rect">
            <a:avLst/>
          </a:prstGeom>
          <a:noFill/>
        </p:spPr>
        <p:txBody>
          <a:bodyPr wrap="square" rtlCol="0">
            <a:spAutoFit/>
          </a:bodyPr>
          <a:lstStyle/>
          <a:p>
            <a:r>
              <a:rPr lang="en-US" sz="1400" b="1" dirty="0">
                <a:solidFill>
                  <a:srgbClr val="9D2235"/>
                </a:solidFill>
              </a:rPr>
              <a:t>CY 2020 versus CY 2019</a:t>
            </a:r>
          </a:p>
          <a:p>
            <a:r>
              <a:rPr lang="en-US" sz="1400" b="1" dirty="0">
                <a:solidFill>
                  <a:srgbClr val="9D2235"/>
                </a:solidFill>
              </a:rPr>
              <a:t>Commercial, Medicaid, and Medicare Markets Combined</a:t>
            </a:r>
          </a:p>
        </p:txBody>
      </p:sp>
      <p:grpSp>
        <p:nvGrpSpPr>
          <p:cNvPr id="9" name="Group 8"/>
          <p:cNvGrpSpPr/>
          <p:nvPr/>
        </p:nvGrpSpPr>
        <p:grpSpPr>
          <a:xfrm>
            <a:off x="641350" y="2106202"/>
            <a:ext cx="6616944" cy="4974984"/>
            <a:chOff x="668925" y="1478125"/>
            <a:chExt cx="6690969" cy="5164911"/>
          </a:xfrm>
        </p:grpSpPr>
        <p:sp>
          <p:nvSpPr>
            <p:cNvPr id="11" name="Freeform 989"/>
            <p:cNvSpPr/>
            <p:nvPr/>
          </p:nvSpPr>
          <p:spPr>
            <a:xfrm>
              <a:off x="1628571" y="1615148"/>
              <a:ext cx="39307" cy="369177"/>
            </a:xfrm>
            <a:custGeom>
              <a:avLst/>
              <a:gdLst/>
              <a:ahLst/>
              <a:cxnLst/>
              <a:rect l="0" t="0" r="0" b="0"/>
              <a:pathLst>
                <a:path w="39307" h="369177">
                  <a:moveTo>
                    <a:pt x="39307" y="0"/>
                  </a:moveTo>
                  <a:lnTo>
                    <a:pt x="0" y="0"/>
                  </a:lnTo>
                  <a:lnTo>
                    <a:pt x="0" y="369177"/>
                  </a:lnTo>
                  <a:lnTo>
                    <a:pt x="39307" y="369177"/>
                  </a:lnTo>
                  <a:lnTo>
                    <a:pt x="39307" y="0"/>
                  </a:lnTo>
                  <a:close/>
                </a:path>
              </a:pathLst>
            </a:custGeom>
            <a:solidFill>
              <a:srgbClr val="FDBA2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990"/>
            <p:cNvSpPr/>
            <p:nvPr/>
          </p:nvSpPr>
          <p:spPr>
            <a:xfrm>
              <a:off x="968298" y="2077276"/>
              <a:ext cx="699580" cy="369176"/>
            </a:xfrm>
            <a:custGeom>
              <a:avLst/>
              <a:gdLst/>
              <a:ahLst/>
              <a:cxnLst/>
              <a:rect l="0" t="0" r="0" b="0"/>
              <a:pathLst>
                <a:path w="699580" h="369176">
                  <a:moveTo>
                    <a:pt x="699580" y="0"/>
                  </a:moveTo>
                  <a:lnTo>
                    <a:pt x="0" y="0"/>
                  </a:lnTo>
                  <a:lnTo>
                    <a:pt x="0" y="369176"/>
                  </a:lnTo>
                  <a:lnTo>
                    <a:pt x="699580" y="369176"/>
                  </a:lnTo>
                  <a:lnTo>
                    <a:pt x="699580" y="0"/>
                  </a:lnTo>
                  <a:close/>
                </a:path>
              </a:pathLst>
            </a:custGeom>
            <a:solidFill>
              <a:srgbClr val="F16237">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3" name="Freeform 991"/>
            <p:cNvSpPr/>
            <p:nvPr/>
          </p:nvSpPr>
          <p:spPr>
            <a:xfrm>
              <a:off x="999743" y="2539391"/>
              <a:ext cx="668135" cy="369176"/>
            </a:xfrm>
            <a:custGeom>
              <a:avLst/>
              <a:gdLst/>
              <a:ahLst/>
              <a:cxnLst/>
              <a:rect l="0" t="0" r="0" b="0"/>
              <a:pathLst>
                <a:path w="668135" h="369176">
                  <a:moveTo>
                    <a:pt x="668135" y="0"/>
                  </a:moveTo>
                  <a:lnTo>
                    <a:pt x="0" y="0"/>
                  </a:lnTo>
                  <a:lnTo>
                    <a:pt x="0" y="369176"/>
                  </a:lnTo>
                  <a:lnTo>
                    <a:pt x="668135" y="369176"/>
                  </a:lnTo>
                  <a:lnTo>
                    <a:pt x="668135" y="0"/>
                  </a:lnTo>
                  <a:close/>
                </a:path>
              </a:pathLst>
            </a:custGeom>
            <a:solidFill>
              <a:srgbClr val="A45660">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992"/>
            <p:cNvSpPr/>
            <p:nvPr/>
          </p:nvSpPr>
          <p:spPr>
            <a:xfrm>
              <a:off x="1667878" y="3001518"/>
              <a:ext cx="70739" cy="369177"/>
            </a:xfrm>
            <a:custGeom>
              <a:avLst/>
              <a:gdLst/>
              <a:ahLst/>
              <a:cxnLst/>
              <a:rect l="0" t="0" r="0" b="0"/>
              <a:pathLst>
                <a:path w="70739" h="369177">
                  <a:moveTo>
                    <a:pt x="0" y="0"/>
                  </a:moveTo>
                  <a:lnTo>
                    <a:pt x="70739" y="0"/>
                  </a:lnTo>
                  <a:lnTo>
                    <a:pt x="70739" y="369177"/>
                  </a:lnTo>
                  <a:lnTo>
                    <a:pt x="0" y="369177"/>
                  </a:lnTo>
                  <a:lnTo>
                    <a:pt x="0" y="0"/>
                  </a:lnTo>
                  <a:close/>
                </a:path>
              </a:pathLst>
            </a:custGeom>
            <a:solidFill>
              <a:srgbClr val="EE3C80">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5" name="Freeform 993"/>
            <p:cNvSpPr/>
            <p:nvPr/>
          </p:nvSpPr>
          <p:spPr>
            <a:xfrm>
              <a:off x="1667878" y="3463633"/>
              <a:ext cx="754608" cy="369177"/>
            </a:xfrm>
            <a:custGeom>
              <a:avLst/>
              <a:gdLst/>
              <a:ahLst/>
              <a:cxnLst/>
              <a:rect l="0" t="0" r="0" b="0"/>
              <a:pathLst>
                <a:path w="754608" h="369177">
                  <a:moveTo>
                    <a:pt x="0" y="0"/>
                  </a:moveTo>
                  <a:lnTo>
                    <a:pt x="754608" y="0"/>
                  </a:lnTo>
                  <a:lnTo>
                    <a:pt x="754608" y="369177"/>
                  </a:lnTo>
                  <a:lnTo>
                    <a:pt x="0" y="369177"/>
                  </a:lnTo>
                  <a:lnTo>
                    <a:pt x="0" y="0"/>
                  </a:lnTo>
                  <a:close/>
                </a:path>
              </a:pathLst>
            </a:custGeom>
            <a:solidFill>
              <a:srgbClr val="834B9B">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6" name="Freeform 994"/>
            <p:cNvSpPr/>
            <p:nvPr/>
          </p:nvSpPr>
          <p:spPr>
            <a:xfrm>
              <a:off x="1644307" y="3925761"/>
              <a:ext cx="23571" cy="369176"/>
            </a:xfrm>
            <a:custGeom>
              <a:avLst/>
              <a:gdLst/>
              <a:ahLst/>
              <a:cxnLst/>
              <a:rect l="0" t="0" r="0" b="0"/>
              <a:pathLst>
                <a:path w="23571" h="369176">
                  <a:moveTo>
                    <a:pt x="23571" y="0"/>
                  </a:moveTo>
                  <a:lnTo>
                    <a:pt x="0" y="0"/>
                  </a:lnTo>
                  <a:lnTo>
                    <a:pt x="0" y="369176"/>
                  </a:lnTo>
                  <a:lnTo>
                    <a:pt x="23571" y="369176"/>
                  </a:lnTo>
                  <a:lnTo>
                    <a:pt x="23571" y="0"/>
                  </a:lnTo>
                  <a:close/>
                </a:path>
              </a:pathLst>
            </a:custGeom>
            <a:solidFill>
              <a:srgbClr val="006AA7">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7" name="Freeform 995"/>
            <p:cNvSpPr/>
            <p:nvPr/>
          </p:nvSpPr>
          <p:spPr>
            <a:xfrm>
              <a:off x="1628571" y="4387888"/>
              <a:ext cx="39307" cy="369177"/>
            </a:xfrm>
            <a:custGeom>
              <a:avLst/>
              <a:gdLst/>
              <a:ahLst/>
              <a:cxnLst/>
              <a:rect l="0" t="0" r="0" b="0"/>
              <a:pathLst>
                <a:path w="39307" h="369177">
                  <a:moveTo>
                    <a:pt x="39307" y="0"/>
                  </a:moveTo>
                  <a:lnTo>
                    <a:pt x="0" y="0"/>
                  </a:lnTo>
                  <a:lnTo>
                    <a:pt x="0" y="369177"/>
                  </a:lnTo>
                  <a:lnTo>
                    <a:pt x="39307" y="369177"/>
                  </a:lnTo>
                  <a:lnTo>
                    <a:pt x="39307" y="0"/>
                  </a:lnTo>
                  <a:close/>
                </a:path>
              </a:pathLst>
            </a:custGeom>
            <a:solidFill>
              <a:srgbClr val="00AFDD">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8" name="Freeform 996"/>
            <p:cNvSpPr/>
            <p:nvPr/>
          </p:nvSpPr>
          <p:spPr>
            <a:xfrm>
              <a:off x="1667878" y="4850003"/>
              <a:ext cx="4771326" cy="369177"/>
            </a:xfrm>
            <a:custGeom>
              <a:avLst/>
              <a:gdLst/>
              <a:ahLst/>
              <a:cxnLst/>
              <a:rect l="0" t="0" r="0" b="0"/>
              <a:pathLst>
                <a:path w="4771326" h="369177">
                  <a:moveTo>
                    <a:pt x="0" y="0"/>
                  </a:moveTo>
                  <a:lnTo>
                    <a:pt x="4771326" y="0"/>
                  </a:lnTo>
                  <a:lnTo>
                    <a:pt x="4771326" y="369177"/>
                  </a:lnTo>
                  <a:lnTo>
                    <a:pt x="0" y="369177"/>
                  </a:lnTo>
                  <a:lnTo>
                    <a:pt x="0" y="0"/>
                  </a:lnTo>
                  <a:close/>
                </a:path>
              </a:pathLst>
            </a:custGeom>
            <a:solidFill>
              <a:srgbClr val="79C79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9" name="Freeform 997"/>
            <p:cNvSpPr/>
            <p:nvPr/>
          </p:nvSpPr>
          <p:spPr>
            <a:xfrm>
              <a:off x="881821" y="5289649"/>
              <a:ext cx="0" cy="102552"/>
            </a:xfrm>
            <a:custGeom>
              <a:avLst/>
              <a:gdLst/>
              <a:ahLst/>
              <a:cxnLst/>
              <a:rect l="0" t="0" r="0" b="0"/>
              <a:pathLst>
                <a:path h="102552">
                  <a:moveTo>
                    <a:pt x="0" y="102552"/>
                  </a:moveTo>
                  <a:lnTo>
                    <a:pt x="0" y="0"/>
                  </a:lnTo>
                </a:path>
              </a:pathLst>
            </a:custGeom>
            <a:noFill/>
            <a:ln w="1686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0" name="Freeform 998"/>
            <p:cNvSpPr/>
            <p:nvPr/>
          </p:nvSpPr>
          <p:spPr>
            <a:xfrm>
              <a:off x="2453921" y="5289649"/>
              <a:ext cx="0" cy="102552"/>
            </a:xfrm>
            <a:custGeom>
              <a:avLst/>
              <a:gdLst/>
              <a:ahLst/>
              <a:cxnLst/>
              <a:rect l="0" t="0" r="0" b="0"/>
              <a:pathLst>
                <a:path h="102552">
                  <a:moveTo>
                    <a:pt x="0" y="102552"/>
                  </a:moveTo>
                  <a:lnTo>
                    <a:pt x="0" y="0"/>
                  </a:lnTo>
                </a:path>
              </a:pathLst>
            </a:custGeom>
            <a:noFill/>
            <a:ln w="1686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1" name="Freeform 999"/>
            <p:cNvSpPr/>
            <p:nvPr/>
          </p:nvSpPr>
          <p:spPr>
            <a:xfrm>
              <a:off x="3239972" y="5289649"/>
              <a:ext cx="0" cy="102552"/>
            </a:xfrm>
            <a:custGeom>
              <a:avLst/>
              <a:gdLst/>
              <a:ahLst/>
              <a:cxnLst/>
              <a:rect l="0" t="0" r="0" b="0"/>
              <a:pathLst>
                <a:path h="102552">
                  <a:moveTo>
                    <a:pt x="0" y="102552"/>
                  </a:moveTo>
                  <a:lnTo>
                    <a:pt x="0" y="0"/>
                  </a:lnTo>
                </a:path>
              </a:pathLst>
            </a:custGeom>
            <a:noFill/>
            <a:ln w="1686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2" name="Freeform 1000"/>
            <p:cNvSpPr/>
            <p:nvPr/>
          </p:nvSpPr>
          <p:spPr>
            <a:xfrm>
              <a:off x="4026022" y="5289649"/>
              <a:ext cx="0" cy="102552"/>
            </a:xfrm>
            <a:custGeom>
              <a:avLst/>
              <a:gdLst/>
              <a:ahLst/>
              <a:cxnLst/>
              <a:rect l="0" t="0" r="0" b="0"/>
              <a:pathLst>
                <a:path h="102552">
                  <a:moveTo>
                    <a:pt x="0" y="102552"/>
                  </a:moveTo>
                  <a:lnTo>
                    <a:pt x="0" y="0"/>
                  </a:lnTo>
                </a:path>
              </a:pathLst>
            </a:custGeom>
            <a:noFill/>
            <a:ln w="1686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3" name="Freeform 1001"/>
            <p:cNvSpPr/>
            <p:nvPr/>
          </p:nvSpPr>
          <p:spPr>
            <a:xfrm>
              <a:off x="4812070" y="5289649"/>
              <a:ext cx="0" cy="102552"/>
            </a:xfrm>
            <a:custGeom>
              <a:avLst/>
              <a:gdLst/>
              <a:ahLst/>
              <a:cxnLst/>
              <a:rect l="0" t="0" r="0" b="0"/>
              <a:pathLst>
                <a:path h="102552">
                  <a:moveTo>
                    <a:pt x="0" y="102552"/>
                  </a:moveTo>
                  <a:lnTo>
                    <a:pt x="0" y="0"/>
                  </a:lnTo>
                </a:path>
              </a:pathLst>
            </a:custGeom>
            <a:noFill/>
            <a:ln w="1686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4" name="Freeform 1002"/>
            <p:cNvSpPr/>
            <p:nvPr/>
          </p:nvSpPr>
          <p:spPr>
            <a:xfrm>
              <a:off x="5598120" y="5289649"/>
              <a:ext cx="0" cy="102552"/>
            </a:xfrm>
            <a:custGeom>
              <a:avLst/>
              <a:gdLst/>
              <a:ahLst/>
              <a:cxnLst/>
              <a:rect l="0" t="0" r="0" b="0"/>
              <a:pathLst>
                <a:path h="102552">
                  <a:moveTo>
                    <a:pt x="0" y="102552"/>
                  </a:moveTo>
                  <a:lnTo>
                    <a:pt x="0" y="0"/>
                  </a:lnTo>
                </a:path>
              </a:pathLst>
            </a:custGeom>
            <a:noFill/>
            <a:ln w="1686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5" name="Freeform 1003"/>
            <p:cNvSpPr/>
            <p:nvPr/>
          </p:nvSpPr>
          <p:spPr>
            <a:xfrm>
              <a:off x="6384171" y="5289649"/>
              <a:ext cx="0" cy="102552"/>
            </a:xfrm>
            <a:custGeom>
              <a:avLst/>
              <a:gdLst/>
              <a:ahLst/>
              <a:cxnLst/>
              <a:rect l="0" t="0" r="0" b="0"/>
              <a:pathLst>
                <a:path h="102552">
                  <a:moveTo>
                    <a:pt x="0" y="102552"/>
                  </a:moveTo>
                  <a:lnTo>
                    <a:pt x="0" y="0"/>
                  </a:lnTo>
                </a:path>
              </a:pathLst>
            </a:custGeom>
            <a:noFill/>
            <a:ln w="1686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6" name="Freeform 1004"/>
            <p:cNvSpPr/>
            <p:nvPr/>
          </p:nvSpPr>
          <p:spPr>
            <a:xfrm>
              <a:off x="881821" y="5289649"/>
              <a:ext cx="6288404" cy="102552"/>
            </a:xfrm>
            <a:custGeom>
              <a:avLst/>
              <a:gdLst/>
              <a:ahLst/>
              <a:cxnLst/>
              <a:rect l="0" t="0" r="0" b="0"/>
              <a:pathLst>
                <a:path w="6288404" h="102552">
                  <a:moveTo>
                    <a:pt x="0" y="102552"/>
                  </a:moveTo>
                  <a:lnTo>
                    <a:pt x="6288404" y="102552"/>
                  </a:lnTo>
                  <a:lnTo>
                    <a:pt x="6288404" y="0"/>
                  </a:lnTo>
                </a:path>
              </a:pathLst>
            </a:custGeom>
            <a:noFill/>
            <a:ln w="1686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7" name="Freeform 1005"/>
            <p:cNvSpPr/>
            <p:nvPr/>
          </p:nvSpPr>
          <p:spPr>
            <a:xfrm>
              <a:off x="1667873" y="1478125"/>
              <a:ext cx="0" cy="3914076"/>
            </a:xfrm>
            <a:custGeom>
              <a:avLst/>
              <a:gdLst/>
              <a:ahLst/>
              <a:cxnLst/>
              <a:rect l="0" t="0" r="0" b="0"/>
              <a:pathLst>
                <a:path h="3914076">
                  <a:moveTo>
                    <a:pt x="0" y="3914076"/>
                  </a:moveTo>
                  <a:lnTo>
                    <a:pt x="0" y="0"/>
                  </a:lnTo>
                </a:path>
              </a:pathLst>
            </a:custGeom>
            <a:noFill/>
            <a:ln w="16865" cap="flat" cmpd="sng">
              <a:solidFill>
                <a:srgbClr val="373535">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28" name="Freeform 1006"/>
            <p:cNvSpPr/>
            <p:nvPr/>
          </p:nvSpPr>
          <p:spPr>
            <a:xfrm>
              <a:off x="5570484" y="6487246"/>
              <a:ext cx="155790" cy="155790"/>
            </a:xfrm>
            <a:custGeom>
              <a:avLst/>
              <a:gdLst/>
              <a:ahLst/>
              <a:cxnLst/>
              <a:rect l="0" t="0" r="0" b="0"/>
              <a:pathLst>
                <a:path w="155790" h="155790">
                  <a:moveTo>
                    <a:pt x="77901" y="0"/>
                  </a:moveTo>
                  <a:cubicBezTo>
                    <a:pt x="88657" y="0"/>
                    <a:pt x="97382" y="8724"/>
                    <a:pt x="97382" y="19481"/>
                  </a:cubicBezTo>
                  <a:lnTo>
                    <a:pt x="97382" y="58419"/>
                  </a:lnTo>
                  <a:lnTo>
                    <a:pt x="136320" y="58419"/>
                  </a:lnTo>
                  <a:cubicBezTo>
                    <a:pt x="147077" y="58419"/>
                    <a:pt x="155790" y="67144"/>
                    <a:pt x="155790" y="77889"/>
                  </a:cubicBezTo>
                  <a:cubicBezTo>
                    <a:pt x="155790" y="88646"/>
                    <a:pt x="147077" y="97358"/>
                    <a:pt x="136320" y="97358"/>
                  </a:cubicBezTo>
                  <a:lnTo>
                    <a:pt x="97382" y="97358"/>
                  </a:lnTo>
                  <a:lnTo>
                    <a:pt x="97382" y="136309"/>
                  </a:lnTo>
                  <a:cubicBezTo>
                    <a:pt x="97382" y="147065"/>
                    <a:pt x="88657" y="155790"/>
                    <a:pt x="77901" y="155790"/>
                  </a:cubicBezTo>
                  <a:cubicBezTo>
                    <a:pt x="67145" y="155790"/>
                    <a:pt x="58420" y="147065"/>
                    <a:pt x="58420" y="136309"/>
                  </a:cubicBezTo>
                  <a:lnTo>
                    <a:pt x="58420" y="97358"/>
                  </a:lnTo>
                  <a:lnTo>
                    <a:pt x="19482" y="97358"/>
                  </a:lnTo>
                  <a:cubicBezTo>
                    <a:pt x="8725" y="97358"/>
                    <a:pt x="0" y="88646"/>
                    <a:pt x="0" y="77889"/>
                  </a:cubicBezTo>
                  <a:cubicBezTo>
                    <a:pt x="0" y="67144"/>
                    <a:pt x="8725" y="58419"/>
                    <a:pt x="19482" y="58419"/>
                  </a:cubicBezTo>
                  <a:lnTo>
                    <a:pt x="58420" y="58419"/>
                  </a:lnTo>
                  <a:lnTo>
                    <a:pt x="58420" y="19481"/>
                  </a:lnTo>
                  <a:cubicBezTo>
                    <a:pt x="58420" y="8724"/>
                    <a:pt x="67145" y="0"/>
                    <a:pt x="77901" y="0"/>
                  </a:cubicBezTo>
                </a:path>
              </a:pathLst>
            </a:custGeom>
            <a:solidFill>
              <a:srgbClr val="FFFFFF">
                <a:alpha val="100000"/>
              </a:srgbClr>
            </a:solidFill>
            <a:ln w="16865">
              <a:noFill/>
            </a:ln>
          </p:spPr>
          <p:style>
            <a:lnRef idx="2">
              <a:schemeClr val="accent1">
                <a:shade val="50000"/>
              </a:schemeClr>
            </a:lnRef>
            <a:fillRef idx="1">
              <a:schemeClr val="accent1"/>
            </a:fillRef>
            <a:effectRef idx="0">
              <a:schemeClr val="accent1"/>
            </a:effectRef>
            <a:fontRef idx="minor">
              <a:schemeClr val="lt1"/>
            </a:fontRef>
          </p:style>
        </p:sp>
        <p:sp>
          <p:nvSpPr>
            <p:cNvPr id="29" name="Rectangle 1014"/>
            <p:cNvSpPr/>
            <p:nvPr/>
          </p:nvSpPr>
          <p:spPr>
            <a:xfrm>
              <a:off x="1799930" y="1706013"/>
              <a:ext cx="1123244" cy="186732"/>
            </a:xfrm>
            <a:prstGeom prst="rect">
              <a:avLst/>
            </a:prstGeom>
          </p:spPr>
          <p:txBody>
            <a:bodyPr wrap="none" lIns="0" tIns="0" rIns="0" bIns="0">
              <a:spAutoFit/>
            </a:bodyPr>
            <a:lstStyle/>
            <a:p>
              <a:pPr marL="0"/>
              <a:r>
                <a:rPr lang="en-US" sz="1200" b="0" i="0" spc="0" baseline="0" dirty="0">
                  <a:latin typeface="Calibri"/>
                </a:rPr>
                <a:t>Hospi</a:t>
              </a:r>
              <a:r>
                <a:rPr lang="en-US" sz="1200" b="0" i="0" spc="-14" baseline="0" dirty="0">
                  <a:latin typeface="Calibri"/>
                </a:rPr>
                <a:t>t</a:t>
              </a:r>
              <a:r>
                <a:rPr lang="en-US" sz="1200" b="0" i="0" spc="0" baseline="0" dirty="0">
                  <a:latin typeface="Calibri"/>
                </a:rPr>
                <a:t>al Inpatient</a:t>
              </a:r>
              <a:endParaRPr lang="en-US" sz="1200" b="0" i="0" spc="-12" baseline="0" dirty="0">
                <a:latin typeface="Calibri"/>
              </a:endParaRPr>
            </a:p>
          </p:txBody>
        </p:sp>
        <p:sp>
          <p:nvSpPr>
            <p:cNvPr id="30" name="Rectangle 1015"/>
            <p:cNvSpPr/>
            <p:nvPr/>
          </p:nvSpPr>
          <p:spPr>
            <a:xfrm>
              <a:off x="1799930" y="2177611"/>
              <a:ext cx="1239951" cy="186732"/>
            </a:xfrm>
            <a:prstGeom prst="rect">
              <a:avLst/>
            </a:prstGeom>
          </p:spPr>
          <p:txBody>
            <a:bodyPr wrap="none" lIns="0" tIns="0" rIns="0" bIns="0">
              <a:spAutoFit/>
            </a:bodyPr>
            <a:lstStyle/>
            <a:p>
              <a:pPr marL="0"/>
              <a:r>
                <a:rPr lang="en-US" sz="1200" b="0" i="0" spc="0" baseline="0" dirty="0">
                  <a:latin typeface="Calibri"/>
                </a:rPr>
                <a:t>Hospi</a:t>
              </a:r>
              <a:r>
                <a:rPr lang="en-US" sz="1200" b="0" i="0" spc="-14" baseline="0" dirty="0">
                  <a:latin typeface="Calibri"/>
                </a:rPr>
                <a:t>t</a:t>
              </a:r>
              <a:r>
                <a:rPr lang="en-US" sz="1200" b="0" i="0" spc="0" baseline="0" dirty="0">
                  <a:latin typeface="Calibri"/>
                </a:rPr>
                <a:t>al Outpatient</a:t>
              </a:r>
              <a:endParaRPr lang="en-US" sz="1200" b="0" i="0" spc="-12" baseline="0" dirty="0">
                <a:latin typeface="Calibri"/>
              </a:endParaRPr>
            </a:p>
          </p:txBody>
        </p:sp>
        <p:sp>
          <p:nvSpPr>
            <p:cNvPr id="31" name="Rectangle 1016"/>
            <p:cNvSpPr/>
            <p:nvPr/>
          </p:nvSpPr>
          <p:spPr>
            <a:xfrm>
              <a:off x="1799930" y="2587557"/>
              <a:ext cx="570402" cy="244692"/>
            </a:xfrm>
            <a:prstGeom prst="rect">
              <a:avLst/>
            </a:prstGeom>
          </p:spPr>
          <p:txBody>
            <a:bodyPr wrap="none" lIns="0" tIns="0" rIns="0" bIns="0">
              <a:spAutoFit/>
            </a:bodyPr>
            <a:lstStyle/>
            <a:p>
              <a:pPr marL="0"/>
              <a:r>
                <a:rPr lang="en-US" sz="1200" b="0" i="0" spc="0" baseline="0" dirty="0">
                  <a:latin typeface="Calibri"/>
                </a:rPr>
                <a:t>P</a:t>
              </a:r>
              <a:r>
                <a:rPr lang="en-US" sz="1200" b="0" i="0" spc="-23" baseline="0" dirty="0">
                  <a:latin typeface="Calibri"/>
                </a:rPr>
                <a:t>h</a:t>
              </a:r>
              <a:r>
                <a:rPr lang="en-US" sz="1200" b="0" i="0" spc="-12" baseline="0" dirty="0">
                  <a:latin typeface="Calibri"/>
                </a:rPr>
                <a:t>y</a:t>
              </a:r>
              <a:r>
                <a:rPr lang="en-US" sz="1200" b="0" i="0" spc="0" baseline="0" dirty="0">
                  <a:latin typeface="Calibri"/>
                </a:rPr>
                <a:t>sician</a:t>
              </a:r>
            </a:p>
          </p:txBody>
        </p:sp>
        <p:sp>
          <p:nvSpPr>
            <p:cNvPr id="32" name="Rectangle 1018"/>
            <p:cNvSpPr/>
            <p:nvPr/>
          </p:nvSpPr>
          <p:spPr>
            <a:xfrm>
              <a:off x="2334550" y="3112859"/>
              <a:ext cx="1186997" cy="244692"/>
            </a:xfrm>
            <a:prstGeom prst="rect">
              <a:avLst/>
            </a:prstGeom>
          </p:spPr>
          <p:txBody>
            <a:bodyPr wrap="none" lIns="0" tIns="0" rIns="0" bIns="0">
              <a:spAutoFit/>
            </a:bodyPr>
            <a:lstStyle/>
            <a:p>
              <a:pPr marL="0"/>
              <a:r>
                <a:rPr lang="en-US" sz="1200" b="0" i="0" spc="0" baseline="0" dirty="0">
                  <a:latin typeface="Calibri"/>
                </a:rPr>
                <a:t>P</a:t>
              </a:r>
              <a:r>
                <a:rPr lang="en-US" sz="1200" b="0" i="0" spc="-21" baseline="0" dirty="0">
                  <a:latin typeface="Calibri"/>
                </a:rPr>
                <a:t>r</a:t>
              </a:r>
              <a:r>
                <a:rPr lang="en-US" sz="1200" b="0" i="0" spc="0" baseline="0" dirty="0">
                  <a:latin typeface="Calibri"/>
                </a:rPr>
                <a:t>o</a:t>
              </a:r>
              <a:r>
                <a:rPr lang="en-US" sz="1200" b="0" i="0" spc="-30" baseline="0" dirty="0">
                  <a:latin typeface="Calibri"/>
                </a:rPr>
                <a:t>f</a:t>
              </a:r>
              <a:r>
                <a:rPr lang="en-US" sz="1200" b="0" i="0" spc="0" baseline="0" dirty="0">
                  <a:latin typeface="Calibri"/>
                </a:rPr>
                <a:t>essional: Other</a:t>
              </a:r>
            </a:p>
          </p:txBody>
        </p:sp>
        <p:sp>
          <p:nvSpPr>
            <p:cNvPr id="33" name="Rectangle 1019"/>
            <p:cNvSpPr/>
            <p:nvPr/>
          </p:nvSpPr>
          <p:spPr>
            <a:xfrm>
              <a:off x="2554615" y="3549779"/>
              <a:ext cx="1605351" cy="244692"/>
            </a:xfrm>
            <a:prstGeom prst="rect">
              <a:avLst/>
            </a:prstGeom>
          </p:spPr>
          <p:txBody>
            <a:bodyPr wrap="none" lIns="0" tIns="0" rIns="0" bIns="0">
              <a:spAutoFit/>
            </a:bodyPr>
            <a:lstStyle/>
            <a:p>
              <a:pPr marL="0"/>
              <a:r>
                <a:rPr lang="en-US" sz="1200" b="0" i="0" spc="0" baseline="0" dirty="0">
                  <a:latin typeface="Calibri"/>
                </a:rPr>
                <a:t>Pharmacy (net of </a:t>
              </a:r>
              <a:r>
                <a:rPr lang="en-US" sz="1200" b="0" i="0" spc="-16" baseline="0" dirty="0">
                  <a:latin typeface="Calibri"/>
                </a:rPr>
                <a:t>r</a:t>
              </a:r>
              <a:r>
                <a:rPr lang="en-US" sz="1200" b="0" i="0" spc="0" baseline="0" dirty="0">
                  <a:latin typeface="Calibri"/>
                </a:rPr>
                <a:t>eb</a:t>
              </a:r>
              <a:r>
                <a:rPr lang="en-US" sz="1200" b="0" i="0" spc="-12" baseline="0" dirty="0">
                  <a:latin typeface="Calibri"/>
                </a:rPr>
                <a:t>a</a:t>
              </a:r>
              <a:r>
                <a:rPr lang="en-US" sz="1200" b="0" i="0" spc="-13" baseline="0" dirty="0">
                  <a:latin typeface="Calibri"/>
                </a:rPr>
                <a:t>t</a:t>
              </a:r>
              <a:r>
                <a:rPr lang="en-US" sz="1200" b="0" i="0" spc="0" baseline="0" dirty="0">
                  <a:latin typeface="Calibri"/>
                </a:rPr>
                <a:t>es)</a:t>
              </a:r>
            </a:p>
          </p:txBody>
        </p:sp>
        <p:sp>
          <p:nvSpPr>
            <p:cNvPr id="34" name="Rectangle 1020"/>
            <p:cNvSpPr/>
            <p:nvPr/>
          </p:nvSpPr>
          <p:spPr>
            <a:xfrm>
              <a:off x="1786734" y="4019983"/>
              <a:ext cx="957849" cy="244692"/>
            </a:xfrm>
            <a:prstGeom prst="rect">
              <a:avLst/>
            </a:prstGeom>
          </p:spPr>
          <p:txBody>
            <a:bodyPr wrap="none" lIns="0" tIns="0" rIns="0" bIns="0">
              <a:spAutoFit/>
            </a:bodyPr>
            <a:lstStyle/>
            <a:p>
              <a:pPr marL="0"/>
              <a:r>
                <a:rPr lang="en-US" sz="1200" b="0" i="0" spc="0" baseline="0" dirty="0">
                  <a:latin typeface="Calibri"/>
                </a:rPr>
                <a:t>Long </a:t>
              </a:r>
              <a:r>
                <a:rPr lang="en-US" sz="1200" b="0" i="0" spc="-106" baseline="0" dirty="0">
                  <a:latin typeface="Calibri"/>
                </a:rPr>
                <a:t>T</a:t>
              </a:r>
              <a:r>
                <a:rPr lang="en-US" sz="1200" b="0" i="0" spc="0" baseline="0" dirty="0">
                  <a:latin typeface="Calibri"/>
                </a:rPr>
                <a:t>erm Ca</a:t>
              </a:r>
              <a:r>
                <a:rPr lang="en-US" sz="1200" b="0" i="0" spc="-18" baseline="0" dirty="0">
                  <a:latin typeface="Calibri"/>
                </a:rPr>
                <a:t>re</a:t>
              </a:r>
            </a:p>
          </p:txBody>
        </p:sp>
        <p:sp>
          <p:nvSpPr>
            <p:cNvPr id="35" name="Rectangle 1021"/>
            <p:cNvSpPr/>
            <p:nvPr/>
          </p:nvSpPr>
          <p:spPr>
            <a:xfrm>
              <a:off x="1799930" y="4408127"/>
              <a:ext cx="361035" cy="244692"/>
            </a:xfrm>
            <a:prstGeom prst="rect">
              <a:avLst/>
            </a:prstGeom>
          </p:spPr>
          <p:txBody>
            <a:bodyPr wrap="none" lIns="0" tIns="0" rIns="0" bIns="0">
              <a:spAutoFit/>
            </a:bodyPr>
            <a:lstStyle/>
            <a:p>
              <a:pPr marL="0"/>
              <a:r>
                <a:rPr lang="en-US" sz="1200" b="0" i="0" spc="0" baseline="0" dirty="0">
                  <a:latin typeface="Calibri"/>
                </a:rPr>
                <a:t>Other</a:t>
              </a:r>
            </a:p>
          </p:txBody>
        </p:sp>
        <p:sp>
          <p:nvSpPr>
            <p:cNvPr id="36" name="Rectangle 1022"/>
            <p:cNvSpPr/>
            <p:nvPr/>
          </p:nvSpPr>
          <p:spPr>
            <a:xfrm>
              <a:off x="6502232" y="4947937"/>
              <a:ext cx="710793" cy="244692"/>
            </a:xfrm>
            <a:prstGeom prst="rect">
              <a:avLst/>
            </a:prstGeom>
          </p:spPr>
          <p:txBody>
            <a:bodyPr wrap="none" lIns="0" tIns="0" rIns="0" bIns="0">
              <a:spAutoFit/>
            </a:bodyPr>
            <a:lstStyle/>
            <a:p>
              <a:pPr marL="0"/>
              <a:r>
                <a:rPr lang="en-US" sz="1200" b="0" i="0" spc="0" baseline="0" dirty="0">
                  <a:latin typeface="Calibri"/>
                </a:rPr>
                <a:t>Non-Claims</a:t>
              </a:r>
            </a:p>
          </p:txBody>
        </p:sp>
        <p:sp>
          <p:nvSpPr>
            <p:cNvPr id="37" name="Rectangle 1023"/>
            <p:cNvSpPr/>
            <p:nvPr/>
          </p:nvSpPr>
          <p:spPr>
            <a:xfrm>
              <a:off x="1054190" y="1697686"/>
              <a:ext cx="423550" cy="802037"/>
            </a:xfrm>
            <a:prstGeom prst="rect">
              <a:avLst/>
            </a:prstGeom>
          </p:spPr>
          <p:txBody>
            <a:bodyPr wrap="none" lIns="0" tIns="0" rIns="0" bIns="0">
              <a:spAutoFit/>
            </a:bodyPr>
            <a:lstStyle/>
            <a:p>
              <a:pPr marL="0"/>
              <a:r>
                <a:rPr lang="en-US" sz="1439" b="1" i="0" spc="0" baseline="0" dirty="0">
                  <a:solidFill>
                    <a:srgbClr val="FFB300"/>
                  </a:solidFill>
                  <a:latin typeface="Calibri-Bold"/>
                </a:rPr>
                <a:t>-0.5%</a:t>
              </a:r>
            </a:p>
            <a:p>
              <a:pPr marL="0">
                <a:lnSpc>
                  <a:spcPts val="3916"/>
                </a:lnSpc>
              </a:pPr>
              <a:r>
                <a:rPr lang="en-US" sz="1439" b="1" i="0" spc="0" baseline="0" dirty="0">
                  <a:solidFill>
                    <a:srgbClr val="FFFFFF"/>
                  </a:solidFill>
                  <a:latin typeface="Calibri-Bold"/>
                </a:rPr>
                <a:t>-8.9%</a:t>
              </a:r>
            </a:p>
          </p:txBody>
        </p:sp>
        <p:sp>
          <p:nvSpPr>
            <p:cNvPr id="38" name="Rectangle 1025"/>
            <p:cNvSpPr/>
            <p:nvPr/>
          </p:nvSpPr>
          <p:spPr>
            <a:xfrm>
              <a:off x="1111431" y="2582684"/>
              <a:ext cx="423550" cy="304604"/>
            </a:xfrm>
            <a:prstGeom prst="rect">
              <a:avLst/>
            </a:prstGeom>
          </p:spPr>
          <p:txBody>
            <a:bodyPr wrap="none" lIns="0" tIns="0" rIns="0" bIns="0">
              <a:spAutoFit/>
            </a:bodyPr>
            <a:lstStyle/>
            <a:p>
              <a:pPr marL="0"/>
              <a:r>
                <a:rPr lang="en-US" sz="1439" b="1" i="0" spc="0" baseline="0" dirty="0">
                  <a:solidFill>
                    <a:srgbClr val="FFFFFF"/>
                  </a:solidFill>
                  <a:latin typeface="Calibri-Bold"/>
                </a:rPr>
                <a:t>-8.5%</a:t>
              </a:r>
            </a:p>
          </p:txBody>
        </p:sp>
        <p:sp>
          <p:nvSpPr>
            <p:cNvPr id="39" name="Rectangle 1026"/>
            <p:cNvSpPr/>
            <p:nvPr/>
          </p:nvSpPr>
          <p:spPr>
            <a:xfrm>
              <a:off x="1799791" y="3099847"/>
              <a:ext cx="547876" cy="716713"/>
            </a:xfrm>
            <a:prstGeom prst="rect">
              <a:avLst/>
            </a:prstGeom>
          </p:spPr>
          <p:txBody>
            <a:bodyPr wrap="none" lIns="0" tIns="0" rIns="0" bIns="0">
              <a:spAutoFit/>
            </a:bodyPr>
            <a:lstStyle/>
            <a:p>
              <a:pPr marL="0"/>
              <a:r>
                <a:rPr lang="en-US" sz="1439" b="1" i="0" spc="0" baseline="0" dirty="0">
                  <a:solidFill>
                    <a:srgbClr val="EE3C80"/>
                  </a:solidFill>
                  <a:latin typeface="Calibri-Bold"/>
                </a:rPr>
                <a:t>0.9%</a:t>
              </a:r>
            </a:p>
            <a:p>
              <a:pPr marL="120883">
                <a:lnSpc>
                  <a:spcPts val="3833"/>
                </a:lnSpc>
              </a:pPr>
              <a:r>
                <a:rPr lang="en-US" sz="1439" b="1" i="0" spc="0" baseline="0" dirty="0">
                  <a:solidFill>
                    <a:schemeClr val="bg1"/>
                  </a:solidFill>
                  <a:latin typeface="Calibri-Bold"/>
                </a:rPr>
                <a:t>9.6%</a:t>
              </a:r>
            </a:p>
          </p:txBody>
        </p:sp>
        <p:sp>
          <p:nvSpPr>
            <p:cNvPr id="40" name="Rectangle 1027"/>
            <p:cNvSpPr/>
            <p:nvPr/>
          </p:nvSpPr>
          <p:spPr>
            <a:xfrm>
              <a:off x="1111248" y="3986166"/>
              <a:ext cx="486281" cy="703746"/>
            </a:xfrm>
            <a:prstGeom prst="rect">
              <a:avLst/>
            </a:prstGeom>
          </p:spPr>
          <p:txBody>
            <a:bodyPr wrap="none" lIns="0" tIns="0" rIns="0" bIns="0">
              <a:spAutoFit/>
            </a:bodyPr>
            <a:lstStyle/>
            <a:p>
              <a:pPr marL="0"/>
              <a:r>
                <a:rPr lang="en-US" sz="1439" b="1" i="0" spc="0" baseline="0" dirty="0">
                  <a:solidFill>
                    <a:srgbClr val="0077A0"/>
                  </a:solidFill>
                  <a:latin typeface="Calibri-Bold"/>
                </a:rPr>
                <a:t>-0.3%</a:t>
              </a:r>
            </a:p>
            <a:p>
              <a:pPr marL="0">
                <a:lnSpc>
                  <a:spcPts val="3674"/>
                </a:lnSpc>
              </a:pPr>
              <a:r>
                <a:rPr lang="en-US" sz="1439" b="1" i="0" spc="0" baseline="0" dirty="0">
                  <a:solidFill>
                    <a:srgbClr val="00AFDD"/>
                  </a:solidFill>
                  <a:latin typeface="Calibri-Bold"/>
                </a:rPr>
                <a:t>-0.5%</a:t>
              </a:r>
            </a:p>
          </p:txBody>
        </p:sp>
        <p:sp>
          <p:nvSpPr>
            <p:cNvPr id="41" name="Rectangle 1028"/>
            <p:cNvSpPr/>
            <p:nvPr/>
          </p:nvSpPr>
          <p:spPr>
            <a:xfrm>
              <a:off x="5845463" y="4912271"/>
              <a:ext cx="460308" cy="304604"/>
            </a:xfrm>
            <a:prstGeom prst="rect">
              <a:avLst/>
            </a:prstGeom>
          </p:spPr>
          <p:txBody>
            <a:bodyPr wrap="none" lIns="0" tIns="0" rIns="0" bIns="0">
              <a:spAutoFit/>
            </a:bodyPr>
            <a:lstStyle/>
            <a:p>
              <a:pPr marL="0"/>
              <a:r>
                <a:rPr lang="en-US" sz="1439" b="1" i="0" spc="0" baseline="0" dirty="0">
                  <a:solidFill>
                    <a:srgbClr val="FFFFFF"/>
                  </a:solidFill>
                  <a:latin typeface="Calibri-Bold"/>
                </a:rPr>
                <a:t>60.7%</a:t>
              </a:r>
            </a:p>
          </p:txBody>
        </p:sp>
        <p:sp>
          <p:nvSpPr>
            <p:cNvPr id="42" name="Rectangle 1029"/>
            <p:cNvSpPr/>
            <p:nvPr/>
          </p:nvSpPr>
          <p:spPr>
            <a:xfrm>
              <a:off x="668925" y="5406636"/>
              <a:ext cx="6690969" cy="244692"/>
            </a:xfrm>
            <a:prstGeom prst="rect">
              <a:avLst/>
            </a:prstGeom>
          </p:spPr>
          <p:txBody>
            <a:bodyPr wrap="none" lIns="0" tIns="0" rIns="0" bIns="0">
              <a:spAutoFit/>
            </a:bodyPr>
            <a:lstStyle/>
            <a:p>
              <a:pPr marL="0">
                <a:tabLst>
                  <a:tab pos="847953" algn="l"/>
                  <a:tab pos="1595323" algn="l"/>
                  <a:tab pos="2381402" algn="l"/>
                  <a:tab pos="3167481" algn="l"/>
                  <a:tab pos="3953561" algn="l"/>
                  <a:tab pos="4739640" algn="l"/>
                  <a:tab pos="5525719" algn="l"/>
                  <a:tab pos="6311798" algn="l"/>
                </a:tabLst>
              </a:pPr>
              <a:r>
                <a:rPr lang="en-US" sz="1200" b="0" i="0" spc="0" baseline="0" dirty="0">
                  <a:latin typeface="Calibri"/>
                </a:rPr>
                <a:t>-10.0%	0.0%	10.0%	20.0%	30.0%	40.0%	50.0%	60.0%	70.0%</a:t>
              </a:r>
            </a:p>
          </p:txBody>
        </p:sp>
      </p:grpSp>
      <p:sp>
        <p:nvSpPr>
          <p:cNvPr id="43" name="Rectangle 42">
            <a:extLst>
              <a:ext uri="{FF2B5EF4-FFF2-40B4-BE49-F238E27FC236}">
                <a16:creationId xmlns:a16="http://schemas.microsoft.com/office/drawing/2014/main" id="{84ECF0C3-2B20-4B89-B41D-D111BE88EAFB}"/>
              </a:ext>
            </a:extLst>
          </p:cNvPr>
          <p:cNvSpPr/>
          <p:nvPr/>
        </p:nvSpPr>
        <p:spPr>
          <a:xfrm>
            <a:off x="7381279" y="4690354"/>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27416655"/>
      </p:ext>
    </p:extLst>
  </p:cSld>
  <p:clrMapOvr>
    <a:masterClrMapping/>
  </p:clrMapOvr>
</p:sld>
</file>

<file path=ppt/theme/theme1.xml><?xml version="1.0" encoding="utf-8"?>
<a:theme xmlns:a="http://schemas.openxmlformats.org/drawingml/2006/main" name="Kara DHSS">
  <a:themeElements>
    <a:clrScheme name="Custom 2">
      <a:dk1>
        <a:sysClr val="windowText" lastClr="000000"/>
      </a:dk1>
      <a:lt1>
        <a:sysClr val="window" lastClr="FFFFFF"/>
      </a:lt1>
      <a:dk2>
        <a:srgbClr val="3D3D3D"/>
      </a:dk2>
      <a:lt2>
        <a:srgbClr val="EBEBEB"/>
      </a:lt2>
      <a:accent1>
        <a:srgbClr val="6F1F2E"/>
      </a:accent1>
      <a:accent2>
        <a:srgbClr val="48141E"/>
      </a:accent2>
      <a:accent3>
        <a:srgbClr val="66B1CE"/>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Kara DHSS" id="{F02942D3-ED83-4A43-9686-560F33F8BC63}" vid="{613DBA36-AC9A-4581-8C69-A590BFE5BA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C74A2729ADB4D41817B498CDA66B939" ma:contentTypeVersion="14" ma:contentTypeDescription="Create a new document." ma:contentTypeScope="" ma:versionID="cdc69d982b40212c1418cdf4fe41ef1e">
  <xsd:schema xmlns:xsd="http://www.w3.org/2001/XMLSchema" xmlns:xs="http://www.w3.org/2001/XMLSchema" xmlns:p="http://schemas.microsoft.com/office/2006/metadata/properties" xmlns:ns3="1f127128-5043-4294-9349-50e1091a444e" xmlns:ns4="2ca06632-3693-45b8-b1dd-7d5cacf12720" targetNamespace="http://schemas.microsoft.com/office/2006/metadata/properties" ma:root="true" ma:fieldsID="b5d1939f91d1a39773f59ed5e97eb9d3" ns3:_="" ns4:_="">
    <xsd:import namespace="1f127128-5043-4294-9349-50e1091a444e"/>
    <xsd:import namespace="2ca06632-3693-45b8-b1dd-7d5cacf1272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127128-5043-4294-9349-50e1091a444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ca06632-3693-45b8-b1dd-7d5cacf1272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1 6 " ? > < M M C O A _ O b j e c t T a g s   x m l n s : x s i = " h t t p : / / w w w . w 3 . o r g / 2 0 0 1 / X M L S c h e m a - i n s t a n c e "   x m l n s : x s d = " h t t p : / / w w w . w 3 . o r g / 2 0 0 1 / X M L S c h e m a " >  
     < P r e s e n t a t i o n O b j e c t T a g   T a g N a m e = " M M C 0 9 _ P O P U L A T E T E X T " > { C l i e n t N a m e } { B R E A K } { P r e s e n t a t i o n D a t e } { B R E A K } { P r e s e n t e r C o v e r T e x t B l o c k } < / P r e s e n t a t i o n O b j e c t T a g >  
 < / M M C O A _ O b j e c t T a g s > 
</file>

<file path=customXml/itemProps1.xml><?xml version="1.0" encoding="utf-8"?>
<ds:datastoreItem xmlns:ds="http://schemas.openxmlformats.org/officeDocument/2006/customXml" ds:itemID="{CB4A977D-4842-4140-89F2-334128B82D5F}">
  <ds:schemaRefs>
    <ds:schemaRef ds:uri="http://purl.org/dc/elements/1.1/"/>
    <ds:schemaRef ds:uri="http://schemas.microsoft.com/office/2006/metadata/properties"/>
    <ds:schemaRef ds:uri="1f127128-5043-4294-9349-50e1091a444e"/>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2ca06632-3693-45b8-b1dd-7d5cacf12720"/>
    <ds:schemaRef ds:uri="http://www.w3.org/XML/1998/namespace"/>
    <ds:schemaRef ds:uri="http://purl.org/dc/dcmitype/"/>
  </ds:schemaRefs>
</ds:datastoreItem>
</file>

<file path=customXml/itemProps2.xml><?xml version="1.0" encoding="utf-8"?>
<ds:datastoreItem xmlns:ds="http://schemas.openxmlformats.org/officeDocument/2006/customXml" ds:itemID="{CE123641-DD3A-461F-98F1-8686FB69F7D8}">
  <ds:schemaRefs>
    <ds:schemaRef ds:uri="http://schemas.microsoft.com/sharepoint/v3/contenttype/forms"/>
  </ds:schemaRefs>
</ds:datastoreItem>
</file>

<file path=customXml/itemProps3.xml><?xml version="1.0" encoding="utf-8"?>
<ds:datastoreItem xmlns:ds="http://schemas.openxmlformats.org/officeDocument/2006/customXml" ds:itemID="{6E14720D-1BD3-4E3F-909E-287CA8E4DA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127128-5043-4294-9349-50e1091a444e"/>
    <ds:schemaRef ds:uri="2ca06632-3693-45b8-b1dd-7d5cacf12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D39DF63-D74D-4908-8C6C-545FE16F3FC8}">
  <ds:schemaRef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45925</TotalTime>
  <Words>1391</Words>
  <Application>Microsoft Office PowerPoint</Application>
  <PresentationFormat>On-screen Show (4:3)</PresentationFormat>
  <Paragraphs>251</Paragraphs>
  <Slides>13</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Calibri-Bold</vt:lpstr>
      <vt:lpstr>Gill Sans MT</vt:lpstr>
      <vt:lpstr>Microsoft New Tai Lue</vt:lpstr>
      <vt:lpstr>Wingdings 2</vt:lpstr>
      <vt:lpstr>Kara DHSS</vt:lpstr>
      <vt:lpstr>Department of Health and Social Services</vt:lpstr>
      <vt:lpstr>Collection of Benchmark Spending data</vt:lpstr>
      <vt:lpstr>COVID-19: Delaware’s State and Federal Health Care Relief Payments</vt:lpstr>
      <vt:lpstr>Total Health Care Expenditures (THCE)</vt:lpstr>
      <vt:lpstr>State Level THCE Per Capita</vt:lpstr>
      <vt:lpstr>THCE Per capita Change versus Benchmark</vt:lpstr>
      <vt:lpstr>Market THCE Per CAPITA Change versus Benchmark</vt:lpstr>
      <vt:lpstr>Total Medical Expense (TME) by service category</vt:lpstr>
      <vt:lpstr>Change in TME by service category </vt:lpstr>
      <vt:lpstr>Per Member Per Year net cost of private health insurance (ncphi) </vt:lpstr>
      <vt:lpstr>Quality Benchmark Results</vt:lpstr>
      <vt:lpstr>THANK YOU!</vt:lpstr>
      <vt:lpstr>Glossary of key terms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Lianna Cohen</dc:creator>
  <cp:lastModifiedBy>Aysola, Karuna (DHSS)</cp:lastModifiedBy>
  <cp:revision>1157</cp:revision>
  <cp:lastPrinted>2021-12-22T13:45:39Z</cp:lastPrinted>
  <dcterms:created xsi:type="dcterms:W3CDTF">2015-01-23T15:42:03Z</dcterms:created>
  <dcterms:modified xsi:type="dcterms:W3CDTF">2022-05-05T17:25:39Z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8f1469a-2c2a-4aee-b92b-090d4c5468ff_Enabled">
    <vt:lpwstr>true</vt:lpwstr>
  </property>
  <property fmtid="{D5CDD505-2E9C-101B-9397-08002B2CF9AE}" pid="3" name="MSIP_Label_38f1469a-2c2a-4aee-b92b-090d4c5468ff_SetDate">
    <vt:lpwstr>2022-04-03T17:33:51Z</vt:lpwstr>
  </property>
  <property fmtid="{D5CDD505-2E9C-101B-9397-08002B2CF9AE}" pid="4" name="MSIP_Label_38f1469a-2c2a-4aee-b92b-090d4c5468ff_Method">
    <vt:lpwstr>Standard</vt:lpwstr>
  </property>
  <property fmtid="{D5CDD505-2E9C-101B-9397-08002B2CF9AE}" pid="5" name="MSIP_Label_38f1469a-2c2a-4aee-b92b-090d4c5468ff_Name">
    <vt:lpwstr>Confidential - Unmarked</vt:lpwstr>
  </property>
  <property fmtid="{D5CDD505-2E9C-101B-9397-08002B2CF9AE}" pid="6" name="MSIP_Label_38f1469a-2c2a-4aee-b92b-090d4c5468ff_SiteId">
    <vt:lpwstr>2a6e6092-73e4-4752-b1a5-477a17f5056d</vt:lpwstr>
  </property>
  <property fmtid="{D5CDD505-2E9C-101B-9397-08002B2CF9AE}" pid="7" name="MSIP_Label_38f1469a-2c2a-4aee-b92b-090d4c5468ff_ActionId">
    <vt:lpwstr>2d9d2897-d544-4b0a-8264-50dda854a6c6</vt:lpwstr>
  </property>
  <property fmtid="{D5CDD505-2E9C-101B-9397-08002B2CF9AE}" pid="8" name="MSIP_Label_38f1469a-2c2a-4aee-b92b-090d4c5468ff_ContentBits">
    <vt:lpwstr>0</vt:lpwstr>
  </property>
  <property fmtid="{D5CDD505-2E9C-101B-9397-08002B2CF9AE}" pid="9" name="ContentTypeId">
    <vt:lpwstr>0x010100CC74A2729ADB4D41817B498CDA66B939</vt:lpwstr>
  </property>
</Properties>
</file>