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0" r:id="rId5"/>
  </p:sldMasterIdLst>
  <p:notesMasterIdLst>
    <p:notesMasterId r:id="rId20"/>
  </p:notesMasterIdLst>
  <p:handoutMasterIdLst>
    <p:handoutMasterId r:id="rId21"/>
  </p:handoutMasterIdLst>
  <p:sldIdLst>
    <p:sldId id="506" r:id="rId6"/>
    <p:sldId id="505" r:id="rId7"/>
    <p:sldId id="507" r:id="rId8"/>
    <p:sldId id="504" r:id="rId9"/>
    <p:sldId id="283" r:id="rId10"/>
    <p:sldId id="499" r:id="rId11"/>
    <p:sldId id="500" r:id="rId12"/>
    <p:sldId id="501" r:id="rId13"/>
    <p:sldId id="502" r:id="rId14"/>
    <p:sldId id="503" r:id="rId15"/>
    <p:sldId id="287" r:id="rId16"/>
    <p:sldId id="498" r:id="rId17"/>
    <p:sldId id="282" r:id="rId18"/>
    <p:sldId id="29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0C5E1B-06DB-6637-48A5-D38BCB654764}" name="Mary Jo Condon" initials="MJC" userId="S::mcondon@freedmanhealthcare.com::e1863231-621d-4b76-9d3b-7714c30497f0" providerId="AD"/>
  <p188:author id="{E4E22031-2091-56CF-B1B3-B1A73CF1BB02}" name="Vinayak Sinha" initials="VS" userId="S::vsinha@freedmanhealthcare.com::436ff24d-0ffc-437e-9200-44891070db9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umner, Daniele" initials="SD" lastIdx="4" clrIdx="6">
    <p:extLst>
      <p:ext uri="{19B8F6BF-5375-455C-9EA6-DF929625EA0E}">
        <p15:presenceInfo xmlns:p15="http://schemas.microsoft.com/office/powerpoint/2012/main" userId="Sumner, Daniele" providerId="None"/>
      </p:ext>
    </p:extLst>
  </p:cmAuthor>
  <p:cmAuthor id="1" name="Mary Jo Condon" initials="MJC" lastIdx="10" clrIdx="0">
    <p:extLst>
      <p:ext uri="{19B8F6BF-5375-455C-9EA6-DF929625EA0E}">
        <p15:presenceInfo xmlns:p15="http://schemas.microsoft.com/office/powerpoint/2012/main" userId="S::mcondon@freedmanhealthcare.com::e1863231-621d-4b76-9d3b-7714c30497f0" providerId="AD"/>
      </p:ext>
    </p:extLst>
  </p:cmAuthor>
  <p:cmAuthor id="2" name="Vinayak Sinha" initials="VS" lastIdx="5" clrIdx="1">
    <p:extLst>
      <p:ext uri="{19B8F6BF-5375-455C-9EA6-DF929625EA0E}">
        <p15:presenceInfo xmlns:p15="http://schemas.microsoft.com/office/powerpoint/2012/main" userId="S-1-5-21-809434411-2252498337-1474787099-2152" providerId="AD"/>
      </p:ext>
    </p:extLst>
  </p:cmAuthor>
  <p:cmAuthor id="3" name="Jonathan Mathieu" initials="JM" lastIdx="1" clrIdx="2">
    <p:extLst>
      <p:ext uri="{19B8F6BF-5375-455C-9EA6-DF929625EA0E}">
        <p15:presenceInfo xmlns:p15="http://schemas.microsoft.com/office/powerpoint/2012/main" userId="S::jmathieu@freedmanhealthcare.com::c68741c4-773f-4c70-a5a2-902c6afa26bc" providerId="AD"/>
      </p:ext>
    </p:extLst>
  </p:cmAuthor>
  <p:cmAuthor id="4" name="Bledsoe, Roxanne" initials="BR" lastIdx="1" clrIdx="3">
    <p:extLst>
      <p:ext uri="{19B8F6BF-5375-455C-9EA6-DF929625EA0E}">
        <p15:presenceInfo xmlns:p15="http://schemas.microsoft.com/office/powerpoint/2012/main" userId="Bledsoe, Roxanne" providerId="None"/>
      </p:ext>
    </p:extLst>
  </p:cmAuthor>
  <p:cmAuthor id="5" name="Ramsaier, Alyson" initials="RA" lastIdx="21" clrIdx="4">
    <p:extLst>
      <p:ext uri="{19B8F6BF-5375-455C-9EA6-DF929625EA0E}">
        <p15:presenceInfo xmlns:p15="http://schemas.microsoft.com/office/powerpoint/2012/main" userId="Ramsaier, Alyson" providerId="None"/>
      </p:ext>
    </p:extLst>
  </p:cmAuthor>
  <p:cmAuthor id="6" name="Alyson Ramsaier" initials="AR" lastIdx="1" clrIdx="5">
    <p:extLst>
      <p:ext uri="{19B8F6BF-5375-455C-9EA6-DF929625EA0E}">
        <p15:presenceInfo xmlns:p15="http://schemas.microsoft.com/office/powerpoint/2012/main" userId="Alyson Ramsai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CC0000"/>
    <a:srgbClr val="F7AB21"/>
    <a:srgbClr val="07327A"/>
    <a:srgbClr val="4BC1D2"/>
    <a:srgbClr val="2A69A2"/>
    <a:srgbClr val="ED7D31"/>
    <a:srgbClr val="5BBDDB"/>
    <a:srgbClr val="E6E6E6"/>
    <a:srgbClr val="0A3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64" autoAdjust="0"/>
    <p:restoredTop sz="83955" autoAdjust="0"/>
  </p:normalViewPr>
  <p:slideViewPr>
    <p:cSldViewPr snapToGrid="0">
      <p:cViewPr varScale="1">
        <p:scale>
          <a:sx n="37" d="100"/>
          <a:sy n="37" d="100"/>
        </p:scale>
        <p:origin x="1674" y="54"/>
      </p:cViewPr>
      <p:guideLst/>
    </p:cSldViewPr>
  </p:slideViewPr>
  <p:notesTextViewPr>
    <p:cViewPr>
      <p:scale>
        <a:sx n="1" d="1"/>
        <a:sy n="1" d="1"/>
      </p:scale>
      <p:origin x="0" y="0"/>
    </p:cViewPr>
  </p:notesTextViewPr>
  <p:sorterViewPr>
    <p:cViewPr varScale="1">
      <p:scale>
        <a:sx n="1" d="1"/>
        <a:sy n="1" d="1"/>
      </p:scale>
      <p:origin x="0" y="-2744"/>
    </p:cViewPr>
  </p:sorterViewPr>
  <p:notesViewPr>
    <p:cSldViewPr snapToGrid="0">
      <p:cViewPr varScale="1">
        <p:scale>
          <a:sx n="99" d="100"/>
          <a:sy n="99" d="100"/>
        </p:scale>
        <p:origin x="3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48E1279-D211-4773-B53F-0110068D0E5B}" type="datetimeFigureOut">
              <a:rPr lang="en-US" smtClean="0"/>
              <a:t>5/4/2023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 2015 Freedman HealthCare, LLC</a:t>
            </a: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CDC9359-AE99-4C9C-997A-C04F29580913}" type="slidenum">
              <a:rPr lang="en-US" smtClean="0"/>
              <a:t>‹#›</a:t>
            </a:fld>
            <a:endParaRPr lang="en-US" dirty="0"/>
          </a:p>
        </p:txBody>
      </p:sp>
    </p:spTree>
    <p:extLst>
      <p:ext uri="{BB962C8B-B14F-4D97-AF65-F5344CB8AC3E}">
        <p14:creationId xmlns:p14="http://schemas.microsoft.com/office/powerpoint/2010/main" val="320138178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A602128-AAFC-4824-8AFA-1C404296AB0B}" type="datetimeFigureOut">
              <a:rPr lang="en-US" smtClean="0"/>
              <a:t>5/4/2023</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 2015 Freedman HealthCare, LLC</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69252B7-F259-4049-BC17-CADDE7C6546C}" type="slidenum">
              <a:rPr lang="en-US" smtClean="0"/>
              <a:t>‹#›</a:t>
            </a:fld>
            <a:endParaRPr lang="en-US" dirty="0"/>
          </a:p>
        </p:txBody>
      </p:sp>
    </p:spTree>
    <p:extLst>
      <p:ext uri="{BB962C8B-B14F-4D97-AF65-F5344CB8AC3E}">
        <p14:creationId xmlns:p14="http://schemas.microsoft.com/office/powerpoint/2010/main" val="154820314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spcAft>
                <a:spcPts val="400"/>
              </a:spcAft>
              <a:buFont typeface="Arial" panose="020B0604020202020204" pitchFamily="34" charset="0"/>
              <a:buChar char="•"/>
            </a:pPr>
            <a:r>
              <a:rPr lang="en-US" sz="1200" u="none" strike="noStrike" kern="1200" dirty="0">
                <a:solidFill>
                  <a:schemeClr val="tx1"/>
                </a:solidFill>
                <a:effectLst/>
                <a:latin typeface="+mn-lt"/>
                <a:ea typeface="+mn-ea"/>
                <a:cs typeface="+mn-cs"/>
              </a:rPr>
              <a:t>This is a summary of the calendar year 2021 benchmark trend report.</a:t>
            </a:r>
          </a:p>
          <a:p>
            <a:pPr marL="171450" lvl="0" indent="-171450">
              <a:buFont typeface="Arial" panose="020B0604020202020204" pitchFamily="34" charset="0"/>
              <a:buChar char="•"/>
            </a:pPr>
            <a:r>
              <a:rPr lang="en-US" sz="1200" u="none" strike="noStrike" kern="1200" dirty="0">
                <a:solidFill>
                  <a:schemeClr val="tx1"/>
                </a:solidFill>
                <a:effectLst/>
                <a:latin typeface="+mn-lt"/>
                <a:ea typeface="+mn-ea"/>
                <a:cs typeface="+mn-cs"/>
              </a:rPr>
              <a:t>At the end of the day, the complete report will be available on the DHSS website along with an Appendix of data tables.</a:t>
            </a:r>
          </a:p>
          <a:p>
            <a:pPr marL="171450" lvl="0" indent="-171450">
              <a:buFont typeface="Arial" panose="020B0604020202020204" pitchFamily="34" charset="0"/>
              <a:buChar char="•"/>
            </a:pPr>
            <a:r>
              <a:rPr lang="en-US" dirty="0"/>
              <a:t>DHSS is also developing a new, on-line benchmark dashboard where the public can view and download benchmark data. The dashboard is expected to go live soon.</a:t>
            </a:r>
            <a:endParaRPr lang="en-US" sz="1200" u="none" strike="noStrike" kern="1200" dirty="0">
              <a:solidFill>
                <a:schemeClr val="tx1"/>
              </a:solidFill>
              <a:effectLst/>
              <a:latin typeface="+mn-lt"/>
              <a:ea typeface="+mn-ea"/>
              <a:cs typeface="+mn-cs"/>
            </a:endParaRPr>
          </a:p>
          <a:p>
            <a:endParaRPr lang="en-US" dirty="0"/>
          </a:p>
        </p:txBody>
      </p:sp>
      <p:sp>
        <p:nvSpPr>
          <p:cNvPr id="5" name="Slide Number Placeholder 4"/>
          <p:cNvSpPr>
            <a:spLocks noGrp="1"/>
          </p:cNvSpPr>
          <p:nvPr>
            <p:ph type="sldNum" sz="quarter" idx="11"/>
          </p:nvPr>
        </p:nvSpPr>
        <p:spPr/>
        <p:txBody>
          <a:bodyPr/>
          <a:lstStyle/>
          <a:p>
            <a:fld id="{169252B7-F259-4049-BC17-CADDE7C6546C}" type="slidenum">
              <a:rPr lang="en-US" smtClean="0"/>
              <a:t>1</a:t>
            </a:fld>
            <a:endParaRPr lang="en-US" dirty="0"/>
          </a:p>
        </p:txBody>
      </p:sp>
    </p:spTree>
    <p:extLst>
      <p:ext uri="{BB962C8B-B14F-4D97-AF65-F5344CB8AC3E}">
        <p14:creationId xmlns:p14="http://schemas.microsoft.com/office/powerpoint/2010/main" val="3133617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400"/>
              </a:spcAft>
              <a:buFont typeface="Arial" panose="020B0604020202020204" pitchFamily="34" charset="0"/>
              <a:buChar char="•"/>
            </a:pPr>
            <a:r>
              <a:rPr lang="en-US" b="0" dirty="0"/>
              <a:t>Spending in six of the seven major service categories increased in 2021 relative to 2020 with Professional:</a:t>
            </a:r>
            <a:r>
              <a:rPr lang="en-US" b="0" baseline="0" dirty="0"/>
              <a:t> Other and Hospital Outpatient increasing </a:t>
            </a:r>
            <a:r>
              <a:rPr lang="en-US" b="0" dirty="0"/>
              <a:t>the most. </a:t>
            </a:r>
          </a:p>
          <a:p>
            <a:pPr marL="171450" indent="-171450">
              <a:spcAft>
                <a:spcPts val="400"/>
              </a:spcAft>
              <a:buFont typeface="Arial" panose="020B0604020202020204" pitchFamily="34" charset="0"/>
              <a:buChar char="•"/>
            </a:pPr>
            <a:r>
              <a:rPr lang="en-US" b="0" dirty="0"/>
              <a:t>Pharmacy spending increased nearly 11 percent.</a:t>
            </a:r>
          </a:p>
          <a:p>
            <a:pPr marL="171450" indent="-171450">
              <a:spcAft>
                <a:spcPts val="400"/>
              </a:spcAft>
              <a:buFont typeface="Arial" panose="020B0604020202020204" pitchFamily="34" charset="0"/>
              <a:buChar char="•"/>
            </a:pPr>
            <a:r>
              <a:rPr lang="en-US" dirty="0"/>
              <a:t>Non-claims is very small piece of total medical spending, so the change in this category does not impact total results. </a:t>
            </a:r>
          </a:p>
          <a:p>
            <a:endParaRPr lang="en-US" dirty="0"/>
          </a:p>
        </p:txBody>
      </p:sp>
      <p:sp>
        <p:nvSpPr>
          <p:cNvPr id="5" name="Slide Number Placeholder 4"/>
          <p:cNvSpPr>
            <a:spLocks noGrp="1"/>
          </p:cNvSpPr>
          <p:nvPr>
            <p:ph type="sldNum" sz="quarter" idx="11"/>
          </p:nvPr>
        </p:nvSpPr>
        <p:spPr/>
        <p:txBody>
          <a:bodyPr/>
          <a:lstStyle/>
          <a:p>
            <a:fld id="{169252B7-F259-4049-BC17-CADDE7C6546C}" type="slidenum">
              <a:rPr lang="en-US" smtClean="0"/>
              <a:t>10</a:t>
            </a:fld>
            <a:endParaRPr lang="en-US" dirty="0"/>
          </a:p>
        </p:txBody>
      </p:sp>
    </p:spTree>
    <p:extLst>
      <p:ext uri="{BB962C8B-B14F-4D97-AF65-F5344CB8AC3E}">
        <p14:creationId xmlns:p14="http://schemas.microsoft.com/office/powerpoint/2010/main" val="77648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4356075"/>
          </a:xfrm>
        </p:spPr>
        <p:txBody>
          <a:bodyPr/>
          <a:lstStyle/>
          <a:p>
            <a:pPr marL="171450" indent="-171450">
              <a:spcAft>
                <a:spcPts val="400"/>
              </a:spcAft>
              <a:buFont typeface="Arial" panose="020B0604020202020204" pitchFamily="34" charset="0"/>
              <a:buChar char="•"/>
            </a:pPr>
            <a:r>
              <a:rPr lang="en-US" dirty="0"/>
              <a:t>Separate from spending on medical services and benefits, the benchmark process estimates insurers’ net cost of private health insurance. This applies only to insurers and the respective markets and/or lines of business they participate in. Not all insurers participate in the same markets or lines of business.</a:t>
            </a:r>
          </a:p>
          <a:p>
            <a:pPr marL="171450" indent="-171450">
              <a:spcAft>
                <a:spcPts val="400"/>
              </a:spcAft>
              <a:buFont typeface="Arial" panose="020B0604020202020204" pitchFamily="34" charset="0"/>
              <a:buChar char="•"/>
            </a:pPr>
            <a:r>
              <a:rPr lang="en-US" dirty="0"/>
              <a:t>Net cost of private health insurance represents the difference between insurers’ premium revenues and their expenditures on member benefits and services. It is intended to capture the insurers’ administrative and </a:t>
            </a:r>
            <a:r>
              <a:rPr lang="en-US" b="0" dirty="0"/>
              <a:t>operating costs as well as any gains/losses. </a:t>
            </a:r>
          </a:p>
          <a:p>
            <a:pPr marL="628650" lvl="1" indent="-171450">
              <a:spcAft>
                <a:spcPts val="400"/>
              </a:spcAft>
              <a:buFont typeface="Arial" panose="020B0604020202020204" pitchFamily="34" charset="0"/>
              <a:buChar char="•"/>
            </a:pPr>
            <a:r>
              <a:rPr lang="en-US" b="0" dirty="0"/>
              <a:t>Insurers were asked to report their premium revenues and/or paid expenditures net of any applicable risk corridors, settlements, medical loss ratio rebates or other payments to/from entities.</a:t>
            </a:r>
          </a:p>
          <a:p>
            <a:pPr marL="171450" indent="-171450">
              <a:spcAft>
                <a:spcPts val="400"/>
              </a:spcAft>
              <a:buFont typeface="Arial" panose="020B0604020202020204" pitchFamily="34" charset="0"/>
              <a:buChar char="•"/>
            </a:pPr>
            <a:r>
              <a:rPr lang="en-US" b="0" dirty="0"/>
              <a:t>Administrative and operating costs vary by line of business based contractual requirements, needs of members, complexity of care, etc. Therefore, comparisons across insurance products is not recommended and the focus should be on the year-over-year changes within a product line. </a:t>
            </a:r>
          </a:p>
          <a:p>
            <a:pPr marL="171450" indent="-171450">
              <a:spcAft>
                <a:spcPts val="400"/>
              </a:spcAft>
              <a:buFont typeface="Arial" panose="020B0604020202020204" pitchFamily="34" charset="0"/>
              <a:buChar char="•"/>
            </a:pPr>
            <a:r>
              <a:rPr lang="en-US" b="0" dirty="0"/>
              <a:t>Estimated number of enrollees was used to compute per member per year values.</a:t>
            </a:r>
          </a:p>
          <a:p>
            <a:pPr marL="171450" indent="-171450">
              <a:spcAft>
                <a:spcPts val="400"/>
              </a:spcAft>
              <a:buFont typeface="Arial" panose="020B0604020202020204" pitchFamily="34" charset="0"/>
              <a:buChar char="•"/>
            </a:pPr>
            <a:r>
              <a:rPr lang="en-US" b="0" dirty="0"/>
              <a:t>Medicare Advantage had the highest value in 2021 at $2,793 per member per year while the Student Market</a:t>
            </a:r>
            <a:r>
              <a:rPr lang="en-US" b="0" baseline="0" dirty="0"/>
              <a:t> </a:t>
            </a:r>
            <a:r>
              <a:rPr lang="en-US" b="0" dirty="0"/>
              <a:t>line of business had the lowest value at $260 per member per year. </a:t>
            </a:r>
          </a:p>
          <a:p>
            <a:endParaRPr lang="en-US" b="1" dirty="0"/>
          </a:p>
        </p:txBody>
      </p:sp>
      <p:sp>
        <p:nvSpPr>
          <p:cNvPr id="5" name="Slide Number Placeholder 4"/>
          <p:cNvSpPr>
            <a:spLocks noGrp="1"/>
          </p:cNvSpPr>
          <p:nvPr>
            <p:ph type="sldNum" sz="quarter" idx="11"/>
          </p:nvPr>
        </p:nvSpPr>
        <p:spPr/>
        <p:txBody>
          <a:bodyPr/>
          <a:lstStyle/>
          <a:p>
            <a:fld id="{169252B7-F259-4049-BC17-CADDE7C6546C}" type="slidenum">
              <a:rPr lang="en-US" smtClean="0"/>
              <a:t>11</a:t>
            </a:fld>
            <a:endParaRPr lang="en-US" dirty="0"/>
          </a:p>
        </p:txBody>
      </p:sp>
    </p:spTree>
    <p:extLst>
      <p:ext uri="{BB962C8B-B14F-4D97-AF65-F5344CB8AC3E}">
        <p14:creationId xmlns:p14="http://schemas.microsoft.com/office/powerpoint/2010/main" val="2332140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39" y="4473892"/>
            <a:ext cx="5665641" cy="4517708"/>
          </a:xfrm>
        </p:spPr>
        <p:txBody>
          <a:bodyPr/>
          <a:lstStyle/>
          <a:p>
            <a:pPr marL="171450" indent="-171450">
              <a:spcAft>
                <a:spcPts val="400"/>
              </a:spcAft>
              <a:buFont typeface="Arial" panose="020B0604020202020204" pitchFamily="34" charset="0"/>
              <a:buChar char="•"/>
            </a:pPr>
            <a:r>
              <a:rPr lang="en-US" b="0" dirty="0"/>
              <a:t>2021 had six quality benchmarks.</a:t>
            </a:r>
          </a:p>
          <a:p>
            <a:pPr marL="171450" indent="-171450">
              <a:spcAft>
                <a:spcPts val="400"/>
              </a:spcAft>
              <a:buFont typeface="Arial" panose="020B0604020202020204" pitchFamily="34" charset="0"/>
              <a:buChar char="•"/>
            </a:pPr>
            <a:r>
              <a:rPr lang="en-US" b="0" dirty="0"/>
              <a:t>In general, 2021 results were similar to 2020.</a:t>
            </a:r>
          </a:p>
          <a:p>
            <a:pPr marL="171450" indent="-171450">
              <a:spcAft>
                <a:spcPts val="400"/>
              </a:spcAft>
              <a:buFont typeface="Arial" panose="020B0604020202020204" pitchFamily="34" charset="0"/>
              <a:buChar char="•"/>
            </a:pPr>
            <a:r>
              <a:rPr lang="en-US" b="0" dirty="0"/>
              <a:t>For the 2021</a:t>
            </a:r>
            <a:r>
              <a:rPr lang="en-US" b="0" baseline="0" dirty="0"/>
              <a:t> benchmark trend report, additional quality data stratifications and demographic information related to age, gender, and ethnicity were requested from the carriers and will be shared in more detail within the 2021 trend report. The request for additional stratifications came from feedback last year that has since been incorporated into the process and will continue to be shared as data is available.</a:t>
            </a:r>
            <a:endParaRPr lang="en-US" b="0" dirty="0"/>
          </a:p>
          <a:p>
            <a:pPr marL="171450" indent="-171450">
              <a:spcAft>
                <a:spcPts val="400"/>
              </a:spcAft>
              <a:buFont typeface="Arial" panose="020B0604020202020204" pitchFamily="34" charset="0"/>
              <a:buChar char="•"/>
            </a:pPr>
            <a:r>
              <a:rPr lang="en-US" b="0" dirty="0"/>
              <a:t>Delaware met the 2021 quality benchmark for:</a:t>
            </a:r>
          </a:p>
          <a:p>
            <a:pPr marL="628650" lvl="1" indent="-171450">
              <a:spcAft>
                <a:spcPts val="400"/>
              </a:spcAft>
              <a:buFont typeface="Arial" panose="020B0604020202020204" pitchFamily="34" charset="0"/>
              <a:buChar char="•"/>
            </a:pPr>
            <a:r>
              <a:rPr lang="en-US" b="0" dirty="0"/>
              <a:t>Use of Opioids at High Dosages.</a:t>
            </a:r>
          </a:p>
          <a:p>
            <a:pPr marL="628650" lvl="1" indent="-171450">
              <a:spcAft>
                <a:spcPts val="400"/>
              </a:spcAft>
              <a:buFont typeface="Arial" panose="020B0604020202020204" pitchFamily="34" charset="0"/>
              <a:buChar char="•"/>
            </a:pPr>
            <a:r>
              <a:rPr lang="en-US" b="0" dirty="0"/>
              <a:t>Emergency</a:t>
            </a:r>
            <a:r>
              <a:rPr lang="en-US" b="0" baseline="0" dirty="0"/>
              <a:t> Department</a:t>
            </a:r>
            <a:r>
              <a:rPr lang="en-US" b="0" dirty="0"/>
              <a:t> Utilization.</a:t>
            </a:r>
          </a:p>
          <a:p>
            <a:pPr marL="628650" lvl="1" indent="-171450">
              <a:spcAft>
                <a:spcPts val="400"/>
              </a:spcAft>
              <a:buFont typeface="Arial" panose="020B0604020202020204" pitchFamily="34" charset="0"/>
              <a:buChar char="•"/>
            </a:pPr>
            <a:r>
              <a:rPr lang="en-US" b="0" dirty="0"/>
              <a:t>Persistence of Beta-Blocker Treatment after a Heart Attack.</a:t>
            </a:r>
          </a:p>
          <a:p>
            <a:pPr marL="1085850" lvl="2" indent="-171450">
              <a:spcAft>
                <a:spcPts val="400"/>
              </a:spcAft>
              <a:buFont typeface="Arial" panose="020B0604020202020204" pitchFamily="34" charset="0"/>
              <a:buChar char="•"/>
            </a:pPr>
            <a:r>
              <a:rPr lang="en-US" b="0" dirty="0"/>
              <a:t>Commercial market only met the benchmark, but the Medicaid insurers landed closer to the benchmark.</a:t>
            </a:r>
          </a:p>
          <a:p>
            <a:pPr marL="628650" lvl="1" indent="-171450">
              <a:spcAft>
                <a:spcPts val="400"/>
              </a:spcAft>
              <a:buFont typeface="Arial" panose="020B0604020202020204" pitchFamily="34" charset="0"/>
              <a:buChar char="•"/>
            </a:pPr>
            <a:r>
              <a:rPr lang="en-US" b="0" dirty="0"/>
              <a:t>Statin Therapy for Patients with Cardiovascular Disease – Statin Adherence 80%.</a:t>
            </a:r>
          </a:p>
          <a:p>
            <a:pPr marL="1085850" lvl="2" indent="-171450">
              <a:spcAft>
                <a:spcPts val="400"/>
              </a:spcAft>
              <a:buFont typeface="Arial" panose="020B0604020202020204" pitchFamily="34" charset="0"/>
              <a:buChar char="•"/>
            </a:pPr>
            <a:r>
              <a:rPr lang="en-US" b="0" dirty="0"/>
              <a:t>Both Commercial and Medicaid markets met their respective benchmark.</a:t>
            </a:r>
          </a:p>
          <a:p>
            <a:pPr marL="171450" lvl="0" indent="-171450">
              <a:spcAft>
                <a:spcPts val="400"/>
              </a:spcAft>
              <a:buFont typeface="Arial" panose="020B0604020202020204" pitchFamily="34" charset="0"/>
              <a:buChar char="•"/>
            </a:pPr>
            <a:r>
              <a:rPr lang="en-US" b="0" dirty="0"/>
              <a:t>Delaware’s opioid-related deaths per 100,000 continues to be very high, and increased from</a:t>
            </a:r>
            <a:r>
              <a:rPr lang="en-US" b="0" baseline="0" dirty="0"/>
              <a:t> 2020</a:t>
            </a:r>
            <a:r>
              <a:rPr lang="en-US" b="0" dirty="0"/>
              <a:t>.</a:t>
            </a:r>
          </a:p>
          <a:p>
            <a:pPr marL="171450" lvl="0" indent="-171450">
              <a:spcAft>
                <a:spcPts val="400"/>
              </a:spcAft>
              <a:buFont typeface="Arial" panose="020B0604020202020204" pitchFamily="34" charset="0"/>
              <a:buChar char="•"/>
            </a:pPr>
            <a:r>
              <a:rPr lang="en-US" dirty="0"/>
              <a:t>Changes to NCQA’s methodology for the EDU measure made results unavailable last year (2020) and current results are slightly different than how the original benchmark was set.</a:t>
            </a:r>
          </a:p>
        </p:txBody>
      </p:sp>
      <p:sp>
        <p:nvSpPr>
          <p:cNvPr id="5" name="Slide Number Placeholder 4"/>
          <p:cNvSpPr>
            <a:spLocks noGrp="1"/>
          </p:cNvSpPr>
          <p:nvPr>
            <p:ph type="sldNum" sz="quarter" idx="11"/>
          </p:nvPr>
        </p:nvSpPr>
        <p:spPr/>
        <p:txBody>
          <a:bodyPr/>
          <a:lstStyle/>
          <a:p>
            <a:fld id="{169252B7-F259-4049-BC17-CADDE7C6546C}" type="slidenum">
              <a:rPr lang="en-US" smtClean="0"/>
              <a:t>12</a:t>
            </a:fld>
            <a:endParaRPr lang="en-US" dirty="0"/>
          </a:p>
        </p:txBody>
      </p:sp>
    </p:spTree>
    <p:extLst>
      <p:ext uri="{BB962C8B-B14F-4D97-AF65-F5344CB8AC3E}">
        <p14:creationId xmlns:p14="http://schemas.microsoft.com/office/powerpoint/2010/main" val="505912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9303DE-3E45-4DD3-9505-92EF4803EF97}" type="slidenum">
              <a:rPr kumimoji="0" lang="en-US" sz="1000" b="0" i="0" u="none" strike="noStrike" kern="1200" cap="none" spc="0" normalizeH="0" baseline="0" noProof="0" smtClean="0">
                <a:ln>
                  <a:noFill/>
                </a:ln>
                <a:solidFill>
                  <a:srgbClr val="999683">
                    <a:lumMod val="75000"/>
                  </a:srgbClr>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r>
              <a:rPr kumimoji="0" lang="en-US" sz="1000" b="0" i="0" u="none" strike="noStrike" kern="1200" cap="none" spc="0" normalizeH="0" baseline="0" noProof="0" dirty="0">
                <a:ln>
                  <a:noFill/>
                </a:ln>
                <a:solidFill>
                  <a:srgbClr val="999683">
                    <a:lumMod val="75000"/>
                  </a:srgbClr>
                </a:solidFill>
                <a:effectLst/>
                <a:uLnTx/>
                <a:uFillTx/>
                <a:latin typeface="Arial" charset="0"/>
                <a:ea typeface="+mn-ea"/>
                <a:cs typeface="+mn-cs"/>
              </a:rPr>
              <a:t> </a:t>
            </a:r>
          </a:p>
        </p:txBody>
      </p:sp>
      <p:sp>
        <p:nvSpPr>
          <p:cNvPr id="4" name="Header Placeholder 3"/>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999683">
                  <a:lumMod val="75000"/>
                </a:srgbClr>
              </a:solidFill>
              <a:effectLst/>
              <a:uLnTx/>
              <a:uFillTx/>
              <a:latin typeface="Arial" charset="0"/>
              <a:ea typeface="+mn-ea"/>
              <a:cs typeface="+mn-cs"/>
            </a:endParaRPr>
          </a:p>
        </p:txBody>
      </p:sp>
      <p:sp>
        <p:nvSpPr>
          <p:cNvPr id="6" name="TextBox 5"/>
          <p:cNvSpPr txBox="1"/>
          <p:nvPr/>
        </p:nvSpPr>
        <p:spPr>
          <a:xfrm>
            <a:off x="4427220" y="8854810"/>
            <a:ext cx="2049508"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New Tai Lue"/>
              <a:ea typeface="+mn-ea"/>
              <a:cs typeface="+mn-cs"/>
            </a:endParaRPr>
          </a:p>
        </p:txBody>
      </p:sp>
      <p:sp>
        <p:nvSpPr>
          <p:cNvPr id="7" name="TextBox 6"/>
          <p:cNvSpPr txBox="1"/>
          <p:nvPr/>
        </p:nvSpPr>
        <p:spPr>
          <a:xfrm>
            <a:off x="107004" y="8854810"/>
            <a:ext cx="496111"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New Tai Lue"/>
              <a:ea typeface="+mn-ea"/>
              <a:cs typeface="+mn-cs"/>
            </a:endParaRPr>
          </a:p>
        </p:txBody>
      </p:sp>
    </p:spTree>
    <p:extLst>
      <p:ext uri="{BB962C8B-B14F-4D97-AF65-F5344CB8AC3E}">
        <p14:creationId xmlns:p14="http://schemas.microsoft.com/office/powerpoint/2010/main" val="1337281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169252B7-F259-4049-BC17-CADDE7C6546C}" type="slidenum">
              <a:rPr lang="en-US" smtClean="0"/>
              <a:t>14</a:t>
            </a:fld>
            <a:endParaRPr lang="en-US" dirty="0"/>
          </a:p>
        </p:txBody>
      </p:sp>
    </p:spTree>
    <p:extLst>
      <p:ext uri="{BB962C8B-B14F-4D97-AF65-F5344CB8AC3E}">
        <p14:creationId xmlns:p14="http://schemas.microsoft.com/office/powerpoint/2010/main" val="4027628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400"/>
              </a:spcAft>
              <a:buFont typeface="Arial" panose="020B0604020202020204" pitchFamily="34" charset="0"/>
              <a:buChar char="•"/>
            </a:pPr>
            <a:r>
              <a:rPr lang="en-US" dirty="0"/>
              <a:t>The focus of this report is on calendar year 2021 results. </a:t>
            </a:r>
          </a:p>
          <a:p>
            <a:pPr marL="171450" indent="-171450">
              <a:spcAft>
                <a:spcPts val="400"/>
              </a:spcAft>
              <a:buFont typeface="Arial" panose="020B0604020202020204" pitchFamily="34" charset="0"/>
              <a:buChar char="•"/>
            </a:pPr>
            <a:r>
              <a:rPr lang="en-US" dirty="0"/>
              <a:t>The spending benchmark is the annual change in the State level per capita value of total health care expenditures for all Delaware residents based on data submitted by Delaware payers.</a:t>
            </a:r>
          </a:p>
          <a:p>
            <a:pPr marL="171450" indent="-171450">
              <a:spcAft>
                <a:spcPts val="400"/>
              </a:spcAft>
              <a:buFont typeface="Arial" panose="020B0604020202020204" pitchFamily="34" charset="0"/>
              <a:buChar char="•"/>
            </a:pPr>
            <a:r>
              <a:rPr lang="en-US" dirty="0"/>
              <a:t>This report also includes Delaware’s results on several quality benchmarks.</a:t>
            </a:r>
          </a:p>
          <a:p>
            <a:pPr marL="171450" indent="-171450">
              <a:spcAft>
                <a:spcPts val="400"/>
              </a:spcAft>
              <a:buFont typeface="Arial" panose="020B0604020202020204" pitchFamily="34" charset="0"/>
              <a:buChar char="•"/>
            </a:pPr>
            <a:r>
              <a:rPr lang="en-US" dirty="0"/>
              <a:t>This data represents the third time DHSS collected benchmark spending and quality data from all payers. </a:t>
            </a:r>
          </a:p>
          <a:p>
            <a:pPr marL="628650" lvl="1" indent="-171450">
              <a:spcAft>
                <a:spcPts val="400"/>
              </a:spcAft>
              <a:buFont typeface="Arial" panose="020B0604020202020204" pitchFamily="34" charset="0"/>
              <a:buChar char="•"/>
            </a:pPr>
            <a:r>
              <a:rPr lang="en-US" dirty="0"/>
              <a:t>This was the first year payers were required to submit benchmark data via legislation.</a:t>
            </a:r>
          </a:p>
          <a:p>
            <a:pPr marL="171450" indent="-171450">
              <a:spcAft>
                <a:spcPts val="400"/>
              </a:spcAft>
              <a:buFont typeface="Arial" panose="020B0604020202020204" pitchFamily="34" charset="0"/>
              <a:buChar char="•"/>
            </a:pPr>
            <a:r>
              <a:rPr lang="en-US" dirty="0"/>
              <a:t>DHSS collected a refresh of calendar year 2020 spending data and new calendar year 2021 spending and quality data from payers as noted on this page.</a:t>
            </a:r>
          </a:p>
          <a:p>
            <a:pPr marL="628650" lvl="1" indent="-171450">
              <a:spcAft>
                <a:spcPts val="400"/>
              </a:spcAft>
              <a:buFont typeface="Arial" panose="020B0604020202020204" pitchFamily="34" charset="0"/>
              <a:buChar char="•"/>
            </a:pPr>
            <a:r>
              <a:rPr lang="en-US" dirty="0"/>
              <a:t>Calendar year 2020 spending data was largely the same as last year. </a:t>
            </a:r>
          </a:p>
          <a:p>
            <a:pPr marL="171450" indent="-171450">
              <a:spcAft>
                <a:spcPts val="400"/>
              </a:spcAft>
              <a:buFont typeface="Arial" panose="020B0604020202020204" pitchFamily="34" charset="0"/>
              <a:buChar char="•"/>
            </a:pPr>
            <a:r>
              <a:rPr lang="en-US" dirty="0"/>
              <a:t>Spending data includes Delaware’s Commercial, Medicaid, and Medicare markets as well as the Veterans Health Administration. Managed care and traditional fee-for-service spending is included. The Commercial market includes the insurers’ individual, fully insured and self-insured lines of business.</a:t>
            </a:r>
          </a:p>
          <a:p>
            <a:endParaRPr lang="en-US" dirty="0"/>
          </a:p>
        </p:txBody>
      </p:sp>
      <p:sp>
        <p:nvSpPr>
          <p:cNvPr id="5" name="Slide Number Placeholder 4"/>
          <p:cNvSpPr>
            <a:spLocks noGrp="1"/>
          </p:cNvSpPr>
          <p:nvPr>
            <p:ph type="sldNum" sz="quarter" idx="11"/>
          </p:nvPr>
        </p:nvSpPr>
        <p:spPr/>
        <p:txBody>
          <a:bodyPr/>
          <a:lstStyle/>
          <a:p>
            <a:fld id="{169252B7-F259-4049-BC17-CADDE7C6546C}" type="slidenum">
              <a:rPr lang="en-US" smtClean="0"/>
              <a:t>2</a:t>
            </a:fld>
            <a:endParaRPr lang="en-US" dirty="0"/>
          </a:p>
        </p:txBody>
      </p:sp>
    </p:spTree>
    <p:extLst>
      <p:ext uri="{BB962C8B-B14F-4D97-AF65-F5344CB8AC3E}">
        <p14:creationId xmlns:p14="http://schemas.microsoft.com/office/powerpoint/2010/main" val="1889047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information</a:t>
            </a:r>
            <a:r>
              <a:rPr lang="en-US" baseline="0" dirty="0"/>
              <a:t> comes from the Bureau of Economic Analysis and is shown for informational purposes only. The information collected herein is separate and not to be compared with the data collection process for the CY 2021 benchmarks trend report.</a:t>
            </a:r>
          </a:p>
          <a:p>
            <a:pPr marL="171450" indent="-171450">
              <a:buFont typeface="Arial" panose="020B0604020202020204" pitchFamily="34" charset="0"/>
              <a:buChar char="•"/>
            </a:pPr>
            <a:r>
              <a:rPr lang="en-US" baseline="0" dirty="0"/>
              <a:t>The intent of this summary is to show another data point for the change in health care expenditures from CY 2020 to CY 2021. Across all states/regions, CY 2021 reflects higher than average spending levels from CY 2020 as the suppressed spending and utilization during the beginning of the pandemic begins to return to more normal/pre-pandemic levels in CY 2021.</a:t>
            </a:r>
          </a:p>
          <a:p>
            <a:pPr marL="171450" indent="-171450">
              <a:buFont typeface="Arial" panose="020B0604020202020204" pitchFamily="34" charset="0"/>
              <a:buChar char="•"/>
            </a:pPr>
            <a:r>
              <a:rPr lang="en-US" baseline="0" dirty="0"/>
              <a:t>The State of Delaware, in this exhibit, is compared to neighboring states as well as other regions across the country.</a:t>
            </a:r>
          </a:p>
          <a:p>
            <a:pPr marL="171450" indent="-171450">
              <a:buFont typeface="Arial" panose="020B0604020202020204" pitchFamily="34" charset="0"/>
              <a:buChar char="•"/>
            </a:pPr>
            <a:endParaRPr lang="en-US" baseline="0" dirty="0"/>
          </a:p>
        </p:txBody>
      </p:sp>
      <p:sp>
        <p:nvSpPr>
          <p:cNvPr id="5" name="Slide Number Placeholder 4"/>
          <p:cNvSpPr>
            <a:spLocks noGrp="1"/>
          </p:cNvSpPr>
          <p:nvPr>
            <p:ph type="sldNum" sz="quarter" idx="11"/>
          </p:nvPr>
        </p:nvSpPr>
        <p:spPr/>
        <p:txBody>
          <a:bodyPr/>
          <a:lstStyle/>
          <a:p>
            <a:fld id="{169252B7-F259-4049-BC17-CADDE7C6546C}" type="slidenum">
              <a:rPr lang="en-US" smtClean="0"/>
              <a:t>3</a:t>
            </a:fld>
            <a:endParaRPr lang="en-US" dirty="0"/>
          </a:p>
        </p:txBody>
      </p:sp>
    </p:spTree>
    <p:extLst>
      <p:ext uri="{BB962C8B-B14F-4D97-AF65-F5344CB8AC3E}">
        <p14:creationId xmlns:p14="http://schemas.microsoft.com/office/powerpoint/2010/main" val="42721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400"/>
              </a:spcAft>
              <a:buFont typeface="Arial" panose="020B0604020202020204" pitchFamily="34" charset="0"/>
              <a:buChar char="•"/>
            </a:pPr>
            <a:r>
              <a:rPr lang="en-US" b="0" dirty="0"/>
              <a:t>Due to the pandemic, calendar year 2020 was an unprecedented year for the nation and Delaware. </a:t>
            </a:r>
          </a:p>
          <a:p>
            <a:pPr marL="171450" indent="-171450">
              <a:spcAft>
                <a:spcPts val="400"/>
              </a:spcAft>
              <a:buFont typeface="Arial" panose="020B0604020202020204" pitchFamily="34" charset="0"/>
              <a:buChar char="•"/>
            </a:pPr>
            <a:r>
              <a:rPr lang="en-US" b="0" dirty="0"/>
              <a:t>The pandemic impacted calendar years 2020 and</a:t>
            </a:r>
            <a:r>
              <a:rPr lang="en-US" b="0" baseline="0" dirty="0"/>
              <a:t> 2021</a:t>
            </a:r>
            <a:r>
              <a:rPr lang="en-US" b="0" dirty="0"/>
              <a:t> health care utilization and spending that is evidenced in this report. </a:t>
            </a:r>
          </a:p>
          <a:p>
            <a:pPr marL="171450" indent="-171450">
              <a:spcAft>
                <a:spcPts val="400"/>
              </a:spcAft>
              <a:buFont typeface="Arial" panose="020B0604020202020204" pitchFamily="34" charset="0"/>
              <a:buChar char="•"/>
            </a:pPr>
            <a:r>
              <a:rPr lang="en-US" b="0" dirty="0"/>
              <a:t>In support of states and local health care systems, the federal government made available hundreds of millions of dollars of special COVID-19 relief payments. Nearly half a billion dollars has been distributed directly by the federal government with an additional $276 million being distributed locally.</a:t>
            </a:r>
          </a:p>
          <a:p>
            <a:pPr marL="171450" indent="-171450">
              <a:spcAft>
                <a:spcPts val="400"/>
              </a:spcAft>
              <a:buFont typeface="Arial" panose="020B0604020202020204" pitchFamily="34" charset="0"/>
              <a:buChar char="•"/>
            </a:pPr>
            <a:r>
              <a:rPr lang="en-US" b="0" dirty="0"/>
              <a:t>In total, Delaware received approximately $700 million in health care-related relief monies. </a:t>
            </a:r>
          </a:p>
          <a:p>
            <a:pPr marL="171450" indent="-171450">
              <a:spcAft>
                <a:spcPts val="400"/>
              </a:spcAft>
              <a:buFont typeface="Arial" panose="020B0604020202020204" pitchFamily="34" charset="0"/>
              <a:buChar char="•"/>
            </a:pPr>
            <a:r>
              <a:rPr lang="en-US" b="0" dirty="0"/>
              <a:t>Since the COVID-19 monies are not easily allocated to a specific year or market, the COVID-19 relief monies are </a:t>
            </a:r>
            <a:r>
              <a:rPr lang="en-US" b="0" u="sng" dirty="0"/>
              <a:t>not</a:t>
            </a:r>
            <a:r>
              <a:rPr lang="en-US" b="0" dirty="0"/>
              <a:t> included in the spending totals contained in the benchmark trend report.</a:t>
            </a:r>
          </a:p>
          <a:p>
            <a:endParaRPr lang="en-US" dirty="0"/>
          </a:p>
        </p:txBody>
      </p:sp>
      <p:sp>
        <p:nvSpPr>
          <p:cNvPr id="4" name="Slide Number Placeholder 3"/>
          <p:cNvSpPr>
            <a:spLocks noGrp="1"/>
          </p:cNvSpPr>
          <p:nvPr>
            <p:ph type="sldNum" sz="quarter" idx="10"/>
          </p:nvPr>
        </p:nvSpPr>
        <p:spPr/>
        <p:txBody>
          <a:bodyPr/>
          <a:lstStyle/>
          <a:p>
            <a:fld id="{85D5E498-C05A-449F-862D-AFB32454D260}" type="slidenum">
              <a:rPr lang="en-US" smtClean="0"/>
              <a:t>4</a:t>
            </a:fld>
            <a:endParaRPr lang="en-US" dirty="0"/>
          </a:p>
        </p:txBody>
      </p:sp>
    </p:spTree>
    <p:extLst>
      <p:ext uri="{BB962C8B-B14F-4D97-AF65-F5344CB8AC3E}">
        <p14:creationId xmlns:p14="http://schemas.microsoft.com/office/powerpoint/2010/main" val="2346620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400"/>
              </a:spcAft>
              <a:buFont typeface="Arial" panose="020B0604020202020204" pitchFamily="34" charset="0"/>
              <a:buChar char="•"/>
            </a:pPr>
            <a:r>
              <a:rPr lang="en-US" dirty="0"/>
              <a:t>Total health care expenditures represents the sum of all reported health care spending as well as insurers’ administrative and operating costs and their </a:t>
            </a:r>
            <a:r>
              <a:rPr lang="en-US" b="0" dirty="0"/>
              <a:t>respective gains/losses. For 2021, the total was approximately </a:t>
            </a:r>
            <a:r>
              <a:rPr lang="en-US" b="0" dirty="0">
                <a:solidFill>
                  <a:srgbClr val="FF0000"/>
                </a:solidFill>
              </a:rPr>
              <a:t>$9.1 billion.</a:t>
            </a:r>
          </a:p>
          <a:p>
            <a:pPr marL="171450" indent="-171450">
              <a:spcAft>
                <a:spcPts val="400"/>
              </a:spcAft>
              <a:buFont typeface="Arial" panose="020B0604020202020204" pitchFamily="34" charset="0"/>
              <a:buChar char="•"/>
            </a:pPr>
            <a:r>
              <a:rPr lang="en-US" b="0" dirty="0"/>
              <a:t>Compared to the relatively small increase seen in calendar year 2020 (beginning of COVID-19), the 2021 change was a more significant 12.8% growth in total health care expenditures. </a:t>
            </a:r>
          </a:p>
          <a:p>
            <a:pPr marL="171450" indent="-171450">
              <a:spcAft>
                <a:spcPts val="400"/>
              </a:spcAft>
              <a:buFont typeface="Arial" panose="020B0604020202020204" pitchFamily="34" charset="0"/>
              <a:buChar char="•"/>
            </a:pPr>
            <a:r>
              <a:rPr lang="en-US" dirty="0"/>
              <a:t>Indicative of the “rebound” starting in 2021 relative to the depressed utilization/spending (i.e., deferred care) in 2020.</a:t>
            </a:r>
            <a:endParaRPr lang="en-US" b="0" dirty="0"/>
          </a:p>
          <a:p>
            <a:pPr marL="171450" indent="-171450">
              <a:spcAft>
                <a:spcPts val="400"/>
              </a:spcAft>
              <a:buFont typeface="Arial" panose="020B0604020202020204" pitchFamily="34" charset="0"/>
              <a:buChar char="•"/>
            </a:pPr>
            <a:r>
              <a:rPr lang="en-US" b="0" dirty="0"/>
              <a:t>All major markets increased from</a:t>
            </a:r>
            <a:r>
              <a:rPr lang="en-US" b="0" baseline="0" dirty="0"/>
              <a:t> CY 2020 to CY 2021</a:t>
            </a:r>
            <a:r>
              <a:rPr lang="en-US" b="0" dirty="0"/>
              <a:t>. </a:t>
            </a:r>
          </a:p>
          <a:p>
            <a:endParaRPr lang="en-US" dirty="0"/>
          </a:p>
        </p:txBody>
      </p:sp>
      <p:sp>
        <p:nvSpPr>
          <p:cNvPr id="4" name="Slide Number Placeholder 3"/>
          <p:cNvSpPr>
            <a:spLocks noGrp="1"/>
          </p:cNvSpPr>
          <p:nvPr>
            <p:ph type="sldNum" sz="quarter" idx="10"/>
          </p:nvPr>
        </p:nvSpPr>
        <p:spPr/>
        <p:txBody>
          <a:bodyPr/>
          <a:lstStyle/>
          <a:p>
            <a:fld id="{85D5E498-C05A-449F-862D-AFB32454D260}" type="slidenum">
              <a:rPr lang="en-US" smtClean="0"/>
              <a:t>5</a:t>
            </a:fld>
            <a:endParaRPr lang="en-US" dirty="0"/>
          </a:p>
        </p:txBody>
      </p:sp>
    </p:spTree>
    <p:extLst>
      <p:ext uri="{BB962C8B-B14F-4D97-AF65-F5344CB8AC3E}">
        <p14:creationId xmlns:p14="http://schemas.microsoft.com/office/powerpoint/2010/main" val="643236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400"/>
              </a:spcAft>
              <a:buFont typeface="Arial" panose="020B0604020202020204" pitchFamily="34" charset="0"/>
              <a:buChar char="•"/>
            </a:pPr>
            <a:r>
              <a:rPr lang="en-US" b="0" dirty="0"/>
              <a:t>Per capita is computed by dividing total health care expenditures by Delaware’s total population.</a:t>
            </a:r>
          </a:p>
          <a:p>
            <a:pPr marL="171450" indent="-171450">
              <a:spcAft>
                <a:spcPts val="400"/>
              </a:spcAft>
              <a:buFont typeface="Arial" panose="020B0604020202020204" pitchFamily="34" charset="0"/>
              <a:buChar char="•"/>
            </a:pPr>
            <a:r>
              <a:rPr lang="en-US" b="0" dirty="0"/>
              <a:t>Delaware’s total population increased 1.5% in 2021 whereas total health care spending increased </a:t>
            </a:r>
            <a:r>
              <a:rPr lang="en-US" dirty="0"/>
              <a:t>12.8</a:t>
            </a:r>
            <a:r>
              <a:rPr lang="en-US" b="0" dirty="0"/>
              <a:t>%.</a:t>
            </a:r>
          </a:p>
          <a:p>
            <a:pPr marL="171450" indent="-171450">
              <a:spcAft>
                <a:spcPts val="400"/>
              </a:spcAft>
              <a:buFont typeface="Arial" panose="020B0604020202020204" pitchFamily="34" charset="0"/>
              <a:buChar char="•"/>
            </a:pPr>
            <a:r>
              <a:rPr lang="en-US" b="0" dirty="0"/>
              <a:t>As a result, on a per capita basis, Delaware’s estimated 2021 State level per capita increased 11.2% to $9,088 compared to the 2020 figure of $8,174.</a:t>
            </a:r>
          </a:p>
          <a:p>
            <a:endParaRPr lang="en-US" dirty="0"/>
          </a:p>
        </p:txBody>
      </p:sp>
      <p:sp>
        <p:nvSpPr>
          <p:cNvPr id="5" name="Slide Number Placeholder 4"/>
          <p:cNvSpPr>
            <a:spLocks noGrp="1"/>
          </p:cNvSpPr>
          <p:nvPr>
            <p:ph type="sldNum" sz="quarter" idx="11"/>
          </p:nvPr>
        </p:nvSpPr>
        <p:spPr/>
        <p:txBody>
          <a:bodyPr/>
          <a:lstStyle/>
          <a:p>
            <a:fld id="{169252B7-F259-4049-BC17-CADDE7C6546C}" type="slidenum">
              <a:rPr lang="en-US" smtClean="0"/>
              <a:t>6</a:t>
            </a:fld>
            <a:endParaRPr lang="en-US" dirty="0"/>
          </a:p>
        </p:txBody>
      </p:sp>
    </p:spTree>
    <p:extLst>
      <p:ext uri="{BB962C8B-B14F-4D97-AF65-F5344CB8AC3E}">
        <p14:creationId xmlns:p14="http://schemas.microsoft.com/office/powerpoint/2010/main" val="784842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400"/>
              </a:spcAft>
              <a:buFont typeface="Arial" panose="020B0604020202020204" pitchFamily="34" charset="0"/>
              <a:buChar char="•"/>
            </a:pPr>
            <a:r>
              <a:rPr lang="en-US" dirty="0"/>
              <a:t>The 2021 benchmark was set at a 3.25% growth rate. </a:t>
            </a:r>
          </a:p>
          <a:p>
            <a:pPr marL="628650" lvl="1" indent="-171450">
              <a:spcAft>
                <a:spcPts val="400"/>
              </a:spcAft>
              <a:buFont typeface="Arial" panose="020B0604020202020204" pitchFamily="34" charset="0"/>
              <a:buChar char="•"/>
            </a:pPr>
            <a:r>
              <a:rPr lang="en-US" dirty="0"/>
              <a:t>The annual spending targets were originally set in 2018 and are subject to review by the Delaware Economic and Financial Advisory Council.</a:t>
            </a:r>
          </a:p>
          <a:p>
            <a:pPr marL="171450" indent="-171450">
              <a:spcAft>
                <a:spcPts val="400"/>
              </a:spcAft>
              <a:buFont typeface="Arial" panose="020B0604020202020204" pitchFamily="34" charset="0"/>
              <a:buChar char="•"/>
            </a:pPr>
            <a:r>
              <a:rPr lang="en-US" dirty="0"/>
              <a:t>2021’s computed per capita represents a </a:t>
            </a:r>
            <a:r>
              <a:rPr lang="en-US" b="0" dirty="0"/>
              <a:t>11.2% increase </a:t>
            </a:r>
            <a:r>
              <a:rPr lang="en-US" dirty="0"/>
              <a:t>from the 2020 per capita figure which is well above the 3.25% benchmark growth rate.</a:t>
            </a:r>
          </a:p>
          <a:p>
            <a:pPr marL="628650" lvl="1" indent="-171450">
              <a:spcAft>
                <a:spcPts val="400"/>
              </a:spcAft>
              <a:buFont typeface="Arial" panose="020B0604020202020204" pitchFamily="34" charset="0"/>
              <a:buChar char="•"/>
            </a:pPr>
            <a:r>
              <a:rPr lang="en-US" dirty="0"/>
              <a:t>As noted previously, the pandemic impacted access and utilization of health care services for much of the 2020 data period. These results may not be indicative of a “normal” year and hence should be taken in consideration of the pandemic’s effect on reported health care spending.</a:t>
            </a:r>
          </a:p>
          <a:p>
            <a:pPr marL="171450" indent="-171450">
              <a:spcAft>
                <a:spcPts val="400"/>
              </a:spcAft>
              <a:buFont typeface="Arial" panose="020B0604020202020204" pitchFamily="34" charset="0"/>
              <a:buChar char="•"/>
            </a:pPr>
            <a:r>
              <a:rPr lang="en-US" dirty="0"/>
              <a:t>Based on the refreshed 2020 data, the revised 2020 per capita change was a –1.1% decrease year over year. </a:t>
            </a:r>
          </a:p>
          <a:p>
            <a:pPr marL="171450" marR="0" lvl="0" indent="-1714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baseline="0" dirty="0"/>
              <a:t>Massachusetts recently released their new benchmark trend report, showing a 9.0% increase in its TCHE per capita change for 2021, following a 2.3% decline in 2020.</a:t>
            </a:r>
          </a:p>
          <a:p>
            <a:pPr marL="171450" marR="0" lvl="0" indent="-1714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dirty="0"/>
              <a:t>The CY 2023 benchmark was originally set at 3.0%, but based upon review of factors by DEFAC, the benchmark was revised to 3.1%. </a:t>
            </a:r>
          </a:p>
          <a:p>
            <a:pPr marL="171450" lvl="0" indent="-171450">
              <a:spcAft>
                <a:spcPts val="400"/>
              </a:spcAft>
              <a:buFont typeface="Arial" panose="020B0604020202020204" pitchFamily="34" charset="0"/>
              <a:buChar char="•"/>
              <a:defRPr/>
            </a:pPr>
            <a:r>
              <a:rPr lang="en-US" dirty="0"/>
              <a:t>DHSS will begin the process of collecting CY 2022 benchmark data later this year.</a:t>
            </a:r>
          </a:p>
          <a:p>
            <a:endParaRPr lang="en-US" dirty="0"/>
          </a:p>
        </p:txBody>
      </p:sp>
      <p:sp>
        <p:nvSpPr>
          <p:cNvPr id="5" name="Slide Number Placeholder 4"/>
          <p:cNvSpPr>
            <a:spLocks noGrp="1"/>
          </p:cNvSpPr>
          <p:nvPr>
            <p:ph type="sldNum" sz="quarter" idx="11"/>
          </p:nvPr>
        </p:nvSpPr>
        <p:spPr/>
        <p:txBody>
          <a:bodyPr/>
          <a:lstStyle/>
          <a:p>
            <a:fld id="{169252B7-F259-4049-BC17-CADDE7C6546C}" type="slidenum">
              <a:rPr lang="en-US" smtClean="0"/>
              <a:t>7</a:t>
            </a:fld>
            <a:endParaRPr lang="en-US" dirty="0"/>
          </a:p>
        </p:txBody>
      </p:sp>
    </p:spTree>
    <p:extLst>
      <p:ext uri="{BB962C8B-B14F-4D97-AF65-F5344CB8AC3E}">
        <p14:creationId xmlns:p14="http://schemas.microsoft.com/office/powerpoint/2010/main" val="2082497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400"/>
              </a:spcAft>
              <a:buFont typeface="Arial" panose="020B0604020202020204" pitchFamily="34" charset="0"/>
              <a:buChar char="•"/>
            </a:pPr>
            <a:r>
              <a:rPr lang="en-US" b="0" dirty="0"/>
              <a:t>This page is for informational purposes as the spending benchmark is set and measured at the State level.</a:t>
            </a:r>
          </a:p>
          <a:p>
            <a:pPr marL="171450" indent="-171450">
              <a:spcAft>
                <a:spcPts val="400"/>
              </a:spcAft>
              <a:buFont typeface="Arial" panose="020B0604020202020204" pitchFamily="34" charset="0"/>
              <a:buChar char="•"/>
            </a:pPr>
            <a:r>
              <a:rPr lang="en-US" b="0" dirty="0"/>
              <a:t>Using estimated number of enrollees in each market, the 2021 per capita changes are shown relative to the 3.25% benchmark. </a:t>
            </a:r>
          </a:p>
          <a:p>
            <a:pPr marL="171450" indent="-171450">
              <a:spcAft>
                <a:spcPts val="400"/>
              </a:spcAft>
              <a:buFont typeface="Arial" panose="020B0604020202020204" pitchFamily="34" charset="0"/>
              <a:buChar char="•"/>
            </a:pPr>
            <a:r>
              <a:rPr lang="en-US" b="0" dirty="0"/>
              <a:t>All markets except the Veterans Health Administration showed an increase in per capita spending,</a:t>
            </a:r>
            <a:r>
              <a:rPr lang="en-US" b="0" baseline="0" dirty="0"/>
              <a:t> most significantly in the Commercial market.</a:t>
            </a:r>
            <a:endParaRPr lang="en-US" b="0" dirty="0"/>
          </a:p>
          <a:p>
            <a:endParaRPr lang="en-US" dirty="0"/>
          </a:p>
        </p:txBody>
      </p:sp>
      <p:sp>
        <p:nvSpPr>
          <p:cNvPr id="5" name="Slide Number Placeholder 4"/>
          <p:cNvSpPr>
            <a:spLocks noGrp="1"/>
          </p:cNvSpPr>
          <p:nvPr>
            <p:ph type="sldNum" sz="quarter" idx="11"/>
          </p:nvPr>
        </p:nvSpPr>
        <p:spPr/>
        <p:txBody>
          <a:bodyPr/>
          <a:lstStyle/>
          <a:p>
            <a:fld id="{169252B7-F259-4049-BC17-CADDE7C6546C}" type="slidenum">
              <a:rPr lang="en-US" smtClean="0"/>
              <a:t>8</a:t>
            </a:fld>
            <a:endParaRPr lang="en-US" dirty="0"/>
          </a:p>
        </p:txBody>
      </p:sp>
    </p:spTree>
    <p:extLst>
      <p:ext uri="{BB962C8B-B14F-4D97-AF65-F5344CB8AC3E}">
        <p14:creationId xmlns:p14="http://schemas.microsoft.com/office/powerpoint/2010/main" val="425883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400"/>
              </a:spcAft>
              <a:buFont typeface="Arial" panose="020B0604020202020204" pitchFamily="34" charset="0"/>
              <a:buChar char="•"/>
            </a:pPr>
            <a:r>
              <a:rPr lang="en-US" dirty="0"/>
              <a:t>Total medical expenses or TME is spending on medical care and services reported by the payers. </a:t>
            </a:r>
          </a:p>
          <a:p>
            <a:pPr marL="628650" lvl="1" indent="-171450">
              <a:spcAft>
                <a:spcPts val="400"/>
              </a:spcAft>
              <a:buFont typeface="Arial" panose="020B0604020202020204" pitchFamily="34" charset="0"/>
              <a:buChar char="•"/>
            </a:pPr>
            <a:r>
              <a:rPr lang="en-US" b="0" dirty="0"/>
              <a:t>VHA data is excluded as well as insurers’ administrative and operating costs and gains/losses.</a:t>
            </a:r>
          </a:p>
          <a:p>
            <a:pPr marL="171450" indent="-171450">
              <a:spcAft>
                <a:spcPts val="400"/>
              </a:spcAft>
              <a:buFont typeface="Arial" panose="020B0604020202020204" pitchFamily="34" charset="0"/>
              <a:buChar char="•"/>
            </a:pPr>
            <a:r>
              <a:rPr lang="en-US" b="0" dirty="0"/>
              <a:t>Approximately $8.3 billion was reported in medical services spending in 2021, which was an increase of approximately 13.1% from $7.3 billion in 2020.</a:t>
            </a:r>
          </a:p>
          <a:p>
            <a:pPr marL="171450" indent="-171450">
              <a:spcAft>
                <a:spcPts val="400"/>
              </a:spcAft>
              <a:buFont typeface="Arial" panose="020B0604020202020204" pitchFamily="34" charset="0"/>
              <a:buChar char="•"/>
            </a:pPr>
            <a:r>
              <a:rPr lang="en-US" b="0" dirty="0"/>
              <a:t>Hospital Inpatient</a:t>
            </a:r>
            <a:r>
              <a:rPr lang="en-US" b="0" baseline="0" dirty="0"/>
              <a:t> </a:t>
            </a:r>
            <a:r>
              <a:rPr lang="en-US" b="0" dirty="0"/>
              <a:t>remained the largest single service category of benchmark spending representing $1.9 billion or close to one-quarter of total medical spending in 2021.</a:t>
            </a:r>
          </a:p>
          <a:p>
            <a:pPr marL="171450" indent="-171450">
              <a:spcAft>
                <a:spcPts val="400"/>
              </a:spcAft>
              <a:buFont typeface="Arial" panose="020B0604020202020204" pitchFamily="34" charset="0"/>
              <a:buChar char="•"/>
            </a:pPr>
            <a:r>
              <a:rPr lang="en-US" b="0" dirty="0"/>
              <a:t>Reported spending in Hospital Outpatient services increased in 2021 by over $</a:t>
            </a:r>
            <a:r>
              <a:rPr lang="en-US" dirty="0"/>
              <a:t>235 million and Physician grew by nearly $170 million</a:t>
            </a:r>
            <a:r>
              <a:rPr lang="en-US" b="0" dirty="0"/>
              <a:t> which is likely due to “rebounding”</a:t>
            </a:r>
            <a:r>
              <a:rPr lang="en-US" b="0" baseline="0" dirty="0"/>
              <a:t> from</a:t>
            </a:r>
            <a:r>
              <a:rPr lang="en-US" b="0" dirty="0"/>
              <a:t> the pandemic.</a:t>
            </a:r>
          </a:p>
          <a:p>
            <a:pPr marL="171450" indent="-171450">
              <a:spcAft>
                <a:spcPts val="400"/>
              </a:spcAft>
              <a:buFont typeface="Arial" panose="020B0604020202020204" pitchFamily="34" charset="0"/>
              <a:buChar char="•"/>
            </a:pPr>
            <a:r>
              <a:rPr lang="en-US" b="0" dirty="0"/>
              <a:t>Pharmacy spending, net of rebates, grew by over $136 million. </a:t>
            </a:r>
            <a:endParaRPr lang="en-US" dirty="0"/>
          </a:p>
        </p:txBody>
      </p:sp>
      <p:sp>
        <p:nvSpPr>
          <p:cNvPr id="4" name="Slide Number Placeholder 3"/>
          <p:cNvSpPr>
            <a:spLocks noGrp="1"/>
          </p:cNvSpPr>
          <p:nvPr>
            <p:ph type="sldNum" sz="quarter" idx="10"/>
          </p:nvPr>
        </p:nvSpPr>
        <p:spPr/>
        <p:txBody>
          <a:bodyPr/>
          <a:lstStyle/>
          <a:p>
            <a:fld id="{85D5E498-C05A-449F-862D-AFB32454D260}" type="slidenum">
              <a:rPr lang="en-US" smtClean="0"/>
              <a:t>9</a:t>
            </a:fld>
            <a:endParaRPr lang="en-US" dirty="0"/>
          </a:p>
        </p:txBody>
      </p:sp>
    </p:spTree>
    <p:extLst>
      <p:ext uri="{BB962C8B-B14F-4D97-AF65-F5344CB8AC3E}">
        <p14:creationId xmlns:p14="http://schemas.microsoft.com/office/powerpoint/2010/main" val="27244857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dirty="0"/>
              <a:t>DHSS Presentation on Health Care Benchmarks</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8" name="Picture 7"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990600"/>
            <a:ext cx="1013460" cy="1036320"/>
          </a:xfrm>
          <a:prstGeom prst="rect">
            <a:avLst/>
          </a:prstGeom>
          <a:noFill/>
          <a:ln>
            <a:noFill/>
          </a:ln>
        </p:spPr>
      </p:pic>
    </p:spTree>
    <p:extLst>
      <p:ext uri="{BB962C8B-B14F-4D97-AF65-F5344CB8AC3E}">
        <p14:creationId xmlns:p14="http://schemas.microsoft.com/office/powerpoint/2010/main" val="2841264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a:t>DHSS Presentation on Health Care Benchmarks</a:t>
            </a:r>
            <a:endParaRPr lang="en-US" dirty="0"/>
          </a:p>
        </p:txBody>
      </p:sp>
      <p:sp>
        <p:nvSpPr>
          <p:cNvPr id="6" name="Slide Number Placeholder 5"/>
          <p:cNvSpPr>
            <a:spLocks noGrp="1"/>
          </p:cNvSpPr>
          <p:nvPr>
            <p:ph type="sldNum" sz="quarter" idx="12"/>
          </p:nvPr>
        </p:nvSpPr>
        <p:spPr/>
        <p:txBody>
          <a:bodyPr/>
          <a:lstStyle/>
          <a:p>
            <a:fld id="{C9C541C6-75BC-4360-B680-4A647707B817}" type="slidenum">
              <a:rPr lang="en-US" altLang="en-US" smtClean="0"/>
              <a:pPr/>
              <a:t>‹#›</a:t>
            </a:fld>
            <a:endParaRPr lang="en-US" altLang="en-US" dirty="0"/>
          </a:p>
        </p:txBody>
      </p:sp>
    </p:spTree>
    <p:extLst>
      <p:ext uri="{BB962C8B-B14F-4D97-AF65-F5344CB8AC3E}">
        <p14:creationId xmlns:p14="http://schemas.microsoft.com/office/powerpoint/2010/main" val="728504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DHSS Presentation on Health Care Benchmarks</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9" name="Picture 8"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757196" y="858393"/>
            <a:ext cx="1802131" cy="1838706"/>
          </a:xfrm>
          <a:prstGeom prst="rect">
            <a:avLst/>
          </a:prstGeom>
          <a:noFill/>
          <a:ln>
            <a:noFill/>
          </a:ln>
        </p:spPr>
      </p:pic>
    </p:spTree>
    <p:extLst>
      <p:ext uri="{BB962C8B-B14F-4D97-AF65-F5344CB8AC3E}">
        <p14:creationId xmlns:p14="http://schemas.microsoft.com/office/powerpoint/2010/main" val="85568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3642026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a:t>DHSS Presentation on Health Care Benchmarks</a:t>
            </a:r>
            <a:endParaRPr lang="en-US" dirty="0"/>
          </a:p>
        </p:txBody>
      </p:sp>
      <p:sp>
        <p:nvSpPr>
          <p:cNvPr id="9" name="Slide Number Placeholder 8"/>
          <p:cNvSpPr>
            <a:spLocks noGrp="1"/>
          </p:cNvSpPr>
          <p:nvPr>
            <p:ph type="sldNum" sz="quarter" idx="12"/>
          </p:nvPr>
        </p:nvSpPr>
        <p:spPr/>
        <p:txBody>
          <a:bodyPr/>
          <a:lstStyle/>
          <a:p>
            <a:fld id="{DD3FF57B-5F25-B54A-A918-FB50C2689073}" type="slidenum">
              <a:rPr lang="en-US" smtClean="0"/>
              <a:pPr/>
              <a:t>‹#›</a:t>
            </a:fld>
            <a:endParaRPr lang="en-US" dirty="0"/>
          </a:p>
        </p:txBody>
      </p:sp>
      <p:pic>
        <p:nvPicPr>
          <p:cNvPr id="11" name="Picture 10"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3" y="4812030"/>
            <a:ext cx="1013460" cy="1036320"/>
          </a:xfrm>
          <a:prstGeom prst="rect">
            <a:avLst/>
          </a:prstGeom>
          <a:noFill/>
          <a:ln>
            <a:noFill/>
          </a:ln>
        </p:spPr>
      </p:pic>
    </p:spTree>
    <p:extLst>
      <p:ext uri="{BB962C8B-B14F-4D97-AF65-F5344CB8AC3E}">
        <p14:creationId xmlns:p14="http://schemas.microsoft.com/office/powerpoint/2010/main" val="132922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a:t>DHSS Presentation on Health Care Benchmarks</a:t>
            </a:r>
            <a:endParaRPr lang="en-US" dirty="0"/>
          </a:p>
        </p:txBody>
      </p:sp>
      <p:sp>
        <p:nvSpPr>
          <p:cNvPr id="5" name="Slide Number Placeholder 4"/>
          <p:cNvSpPr>
            <a:spLocks noGrp="1"/>
          </p:cNvSpPr>
          <p:nvPr>
            <p:ph type="sldNum" sz="quarter" idx="12"/>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1073417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a:t>DHSS Presentation on Health Care Benchmarks</a:t>
            </a:r>
            <a:endParaRPr lang="en-US" dirty="0"/>
          </a:p>
        </p:txBody>
      </p:sp>
      <p:sp>
        <p:nvSpPr>
          <p:cNvPr id="4" name="Slide Number Placeholder 3"/>
          <p:cNvSpPr>
            <a:spLocks noGrp="1"/>
          </p:cNvSpPr>
          <p:nvPr>
            <p:ph type="sldNum" sz="quarter" idx="12"/>
          </p:nvPr>
        </p:nvSpPr>
        <p:spPr/>
        <p:txBody>
          <a:bodyPr/>
          <a:lstStyle/>
          <a:p>
            <a:fld id="{DD3FF57B-5F25-B54A-A918-FB50C2689073}" type="slidenum">
              <a:rPr lang="en-US" smtClean="0"/>
              <a:pPr/>
              <a:t>‹#›</a:t>
            </a:fld>
            <a:endParaRPr lang="en-US" dirty="0"/>
          </a:p>
        </p:txBody>
      </p:sp>
      <p:pic>
        <p:nvPicPr>
          <p:cNvPr id="5" name="Picture 4"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752600"/>
            <a:ext cx="2971800" cy="2865120"/>
          </a:xfrm>
          <a:prstGeom prst="rect">
            <a:avLst/>
          </a:prstGeom>
          <a:noFill/>
          <a:ln>
            <a:noFill/>
          </a:ln>
        </p:spPr>
      </p:pic>
    </p:spTree>
    <p:extLst>
      <p:ext uri="{BB962C8B-B14F-4D97-AF65-F5344CB8AC3E}">
        <p14:creationId xmlns:p14="http://schemas.microsoft.com/office/powerpoint/2010/main" val="4137621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DHSS Presentation on Health Care Benchmarks</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D3FF57B-5F25-B54A-A918-FB50C2689073}" type="slidenum">
              <a:rPr lang="en-US" smtClean="0"/>
              <a:pPr/>
              <a:t>‹#›</a:t>
            </a:fld>
            <a:endParaRPr lang="en-US" dirty="0"/>
          </a:p>
        </p:txBody>
      </p:sp>
      <p:pic>
        <p:nvPicPr>
          <p:cNvPr id="10" name="Picture 9" descr="DHSS Logo Red 3D"/>
          <p:cNvPicPr/>
          <p:nvPr/>
        </p:nvPicPr>
        <p:blipFill>
          <a:blip r:embed="rId2">
            <a:extLst>
              <a:ext uri="{28A0092B-C50C-407E-A947-70E740481C1C}">
                <a14:useLocalDpi xmlns:a14="http://schemas.microsoft.com/office/drawing/2010/main" val="0"/>
              </a:ext>
            </a:extLst>
          </a:blip>
          <a:srcRect/>
          <a:stretch>
            <a:fillRect/>
          </a:stretch>
        </p:blipFill>
        <p:spPr bwMode="auto">
          <a:xfrm>
            <a:off x="7557484" y="3761110"/>
            <a:ext cx="1013460" cy="1036320"/>
          </a:xfrm>
          <a:prstGeom prst="rect">
            <a:avLst/>
          </a:prstGeom>
          <a:noFill/>
          <a:ln>
            <a:noFill/>
          </a:ln>
        </p:spPr>
      </p:pic>
    </p:spTree>
    <p:extLst>
      <p:ext uri="{BB962C8B-B14F-4D97-AF65-F5344CB8AC3E}">
        <p14:creationId xmlns:p14="http://schemas.microsoft.com/office/powerpoint/2010/main" val="276975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a:t>DHSS Presentation on Health Care Benchmarks</a:t>
            </a:r>
            <a:endParaRPr lang="en-US" dirty="0"/>
          </a:p>
        </p:txBody>
      </p:sp>
      <p:sp>
        <p:nvSpPr>
          <p:cNvPr id="7" name="Slide Number Placeholder 6"/>
          <p:cNvSpPr>
            <a:spLocks noGrp="1"/>
          </p:cNvSpPr>
          <p:nvPr>
            <p:ph type="sldNum" sz="quarter" idx="12"/>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138472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r>
              <a:rPr lang="en-US" dirty="0"/>
              <a:t>DHSS Presentation on Health Care Benchmarks</a:t>
            </a:r>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D3FF57B-5F25-B54A-A918-FB50C2689073}" type="slidenum">
              <a:rPr lang="en-US" smtClean="0"/>
              <a:pPr/>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12" name="Picture 11" descr="DHSS Logo Red 3D"/>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570184" y="4915490"/>
            <a:ext cx="1013460" cy="1036320"/>
          </a:xfrm>
          <a:prstGeom prst="rect">
            <a:avLst/>
          </a:prstGeom>
          <a:noFill/>
          <a:ln>
            <a:noFill/>
          </a:ln>
        </p:spPr>
      </p:pic>
    </p:spTree>
    <p:extLst>
      <p:ext uri="{BB962C8B-B14F-4D97-AF65-F5344CB8AC3E}">
        <p14:creationId xmlns:p14="http://schemas.microsoft.com/office/powerpoint/2010/main" val="317262271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sldNum="0"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hyperlink" Target="https://dhss.delaware.gov/dhcc/global.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4.xml"/><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8287D2-D606-4A54-A5F3-3490311B621F}"/>
              </a:ext>
            </a:extLst>
          </p:cNvPr>
          <p:cNvSpPr>
            <a:spLocks noGrp="1"/>
          </p:cNvSpPr>
          <p:nvPr>
            <p:ph type="ctrTitle"/>
          </p:nvPr>
        </p:nvSpPr>
        <p:spPr/>
        <p:txBody>
          <a:bodyPr/>
          <a:lstStyle/>
          <a:p>
            <a:r>
              <a:rPr lang="en-US" dirty="0"/>
              <a:t>Department of Health and Social Services</a:t>
            </a:r>
          </a:p>
        </p:txBody>
      </p:sp>
      <p:sp>
        <p:nvSpPr>
          <p:cNvPr id="2" name="TextBox 1">
            <a:extLst>
              <a:ext uri="{FF2B5EF4-FFF2-40B4-BE49-F238E27FC236}">
                <a16:creationId xmlns:a16="http://schemas.microsoft.com/office/drawing/2014/main" id="{5A1B98EF-F318-4029-A16A-B81D74183D4E}"/>
              </a:ext>
            </a:extLst>
          </p:cNvPr>
          <p:cNvSpPr txBox="1"/>
          <p:nvPr/>
        </p:nvSpPr>
        <p:spPr>
          <a:xfrm>
            <a:off x="581191" y="5263199"/>
            <a:ext cx="7427167"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rPr>
              <a:t>Molly K. Magarik, 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prstClr val="white"/>
                </a:solidFill>
                <a:latin typeface="Gill Sans MT" panose="020B0502020104020203"/>
              </a:rPr>
              <a:t>Cabinet Secretary</a:t>
            </a:r>
            <a:endPar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rPr>
              <a:t>Delaware Department of Health and Social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Gill Sans MT" panose="020B0502020104020203"/>
                <a:ea typeface="+mn-ea"/>
                <a:cs typeface="+mn-cs"/>
              </a:rPr>
              <a:t>April 6, 2023</a:t>
            </a:r>
          </a:p>
        </p:txBody>
      </p:sp>
      <p:sp>
        <p:nvSpPr>
          <p:cNvPr id="3" name="TextBox 2">
            <a:extLst>
              <a:ext uri="{FF2B5EF4-FFF2-40B4-BE49-F238E27FC236}">
                <a16:creationId xmlns:a16="http://schemas.microsoft.com/office/drawing/2014/main" id="{358FE3A9-2BBE-4E6A-AA77-44267FBB9502}"/>
              </a:ext>
            </a:extLst>
          </p:cNvPr>
          <p:cNvSpPr txBox="1"/>
          <p:nvPr/>
        </p:nvSpPr>
        <p:spPr>
          <a:xfrm>
            <a:off x="299899" y="3429000"/>
            <a:ext cx="7989752" cy="1754326"/>
          </a:xfrm>
          <a:prstGeom prst="rect">
            <a:avLst/>
          </a:prstGeom>
          <a:noFill/>
        </p:spPr>
        <p:txBody>
          <a:bodyPr wrap="square" rtlCol="0">
            <a:spAutoFit/>
          </a:bodyPr>
          <a:lstStyle/>
          <a:p>
            <a:pPr algn="ctr"/>
            <a:r>
              <a:rPr lang="en-US" sz="3600" dirty="0">
                <a:solidFill>
                  <a:schemeClr val="bg1"/>
                </a:solidFill>
                <a:latin typeface="+mj-lt"/>
              </a:rPr>
              <a:t>Overview of Benchmark</a:t>
            </a:r>
          </a:p>
          <a:p>
            <a:pPr algn="ctr"/>
            <a:r>
              <a:rPr lang="en-US" sz="3600" dirty="0">
                <a:solidFill>
                  <a:schemeClr val="bg1"/>
                </a:solidFill>
                <a:latin typeface="+mj-lt"/>
              </a:rPr>
              <a:t>Trend Report</a:t>
            </a:r>
            <a:br>
              <a:rPr lang="en-US" sz="3600" dirty="0">
                <a:solidFill>
                  <a:schemeClr val="bg1"/>
                </a:solidFill>
                <a:latin typeface="+mj-lt"/>
              </a:rPr>
            </a:br>
            <a:r>
              <a:rPr lang="en-US" sz="3600" dirty="0">
                <a:solidFill>
                  <a:schemeClr val="bg1"/>
                </a:solidFill>
                <a:latin typeface="+mj-lt"/>
              </a:rPr>
              <a:t>Calendar Year 2021 Results</a:t>
            </a:r>
          </a:p>
        </p:txBody>
      </p:sp>
    </p:spTree>
    <p:extLst>
      <p:ext uri="{BB962C8B-B14F-4D97-AF65-F5344CB8AC3E}">
        <p14:creationId xmlns:p14="http://schemas.microsoft.com/office/powerpoint/2010/main" val="3403242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30F77-C30C-4701-8C9C-E8FDA9DD55FB}"/>
              </a:ext>
            </a:extLst>
          </p:cNvPr>
          <p:cNvSpPr>
            <a:spLocks noGrp="1"/>
          </p:cNvSpPr>
          <p:nvPr>
            <p:ph type="title"/>
          </p:nvPr>
        </p:nvSpPr>
        <p:spPr/>
        <p:txBody>
          <a:bodyPr/>
          <a:lstStyle/>
          <a:p>
            <a:r>
              <a:rPr lang="en-US" dirty="0"/>
              <a:t>Change in TME by service category </a:t>
            </a:r>
          </a:p>
        </p:txBody>
      </p:sp>
      <p:sp>
        <p:nvSpPr>
          <p:cNvPr id="10"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73056" y="6290365"/>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DHSS Presentation on Health Care Benchmarks</a:t>
            </a:r>
          </a:p>
        </p:txBody>
      </p:sp>
      <p:sp>
        <p:nvSpPr>
          <p:cNvPr id="43" name="Rectangle 42">
            <a:extLst>
              <a:ext uri="{FF2B5EF4-FFF2-40B4-BE49-F238E27FC236}">
                <a16:creationId xmlns:a16="http://schemas.microsoft.com/office/drawing/2014/main" id="{84ECF0C3-2B20-4B89-B41D-D111BE88EAFB}"/>
              </a:ext>
            </a:extLst>
          </p:cNvPr>
          <p:cNvSpPr/>
          <p:nvPr/>
        </p:nvSpPr>
        <p:spPr>
          <a:xfrm>
            <a:off x="7381279" y="4690354"/>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3"/>
          <a:stretch>
            <a:fillRect/>
          </a:stretch>
        </p:blipFill>
        <p:spPr>
          <a:xfrm>
            <a:off x="999921" y="1997860"/>
            <a:ext cx="7152293" cy="4323401"/>
          </a:xfrm>
          <a:prstGeom prst="rect">
            <a:avLst/>
          </a:prstGeom>
        </p:spPr>
      </p:pic>
      <p:sp>
        <p:nvSpPr>
          <p:cNvPr id="8" name="TextBox 7"/>
          <p:cNvSpPr txBox="1"/>
          <p:nvPr/>
        </p:nvSpPr>
        <p:spPr>
          <a:xfrm>
            <a:off x="581191" y="2282733"/>
            <a:ext cx="2844800" cy="738664"/>
          </a:xfrm>
          <a:prstGeom prst="rect">
            <a:avLst/>
          </a:prstGeom>
          <a:noFill/>
        </p:spPr>
        <p:txBody>
          <a:bodyPr wrap="square" rtlCol="0">
            <a:spAutoFit/>
          </a:bodyPr>
          <a:lstStyle/>
          <a:p>
            <a:r>
              <a:rPr lang="en-US" sz="1400" b="1" dirty="0">
                <a:solidFill>
                  <a:srgbClr val="9D2235"/>
                </a:solidFill>
              </a:rPr>
              <a:t>CY 2021 versus CY 2020</a:t>
            </a:r>
          </a:p>
          <a:p>
            <a:r>
              <a:rPr lang="en-US" sz="1400" b="1" dirty="0">
                <a:solidFill>
                  <a:srgbClr val="9D2235"/>
                </a:solidFill>
              </a:rPr>
              <a:t>Commercial, Medicaid, and Medicare Markets Combined</a:t>
            </a:r>
          </a:p>
        </p:txBody>
      </p:sp>
    </p:spTree>
    <p:extLst>
      <p:ext uri="{BB962C8B-B14F-4D97-AF65-F5344CB8AC3E}">
        <p14:creationId xmlns:p14="http://schemas.microsoft.com/office/powerpoint/2010/main" val="2627416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AD506-0E1A-4A83-B5EF-87CA7CD180F8}"/>
              </a:ext>
            </a:extLst>
          </p:cNvPr>
          <p:cNvSpPr>
            <a:spLocks noGrp="1"/>
          </p:cNvSpPr>
          <p:nvPr>
            <p:ph type="title"/>
          </p:nvPr>
        </p:nvSpPr>
        <p:spPr/>
        <p:txBody>
          <a:bodyPr/>
          <a:lstStyle/>
          <a:p>
            <a:r>
              <a:rPr lang="en-US" dirty="0"/>
              <a:t>Per Member Per Year net cost of private health insurance (ncphi) </a:t>
            </a:r>
          </a:p>
        </p:txBody>
      </p:sp>
      <p:sp>
        <p:nvSpPr>
          <p:cNvPr id="10"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464678" y="6321261"/>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DHSS Presentation on Health Care Benchmarks</a:t>
            </a:r>
          </a:p>
        </p:txBody>
      </p:sp>
      <p:pic>
        <p:nvPicPr>
          <p:cNvPr id="4" name="Picture 3"/>
          <p:cNvPicPr>
            <a:picLocks noChangeAspect="1"/>
          </p:cNvPicPr>
          <p:nvPr/>
        </p:nvPicPr>
        <p:blipFill>
          <a:blip r:embed="rId3"/>
          <a:stretch>
            <a:fillRect/>
          </a:stretch>
        </p:blipFill>
        <p:spPr>
          <a:xfrm>
            <a:off x="176052" y="1955405"/>
            <a:ext cx="8800031" cy="4490737"/>
          </a:xfrm>
          <a:prstGeom prst="rect">
            <a:avLst/>
          </a:prstGeom>
        </p:spPr>
      </p:pic>
    </p:spTree>
    <p:extLst>
      <p:ext uri="{BB962C8B-B14F-4D97-AF65-F5344CB8AC3E}">
        <p14:creationId xmlns:p14="http://schemas.microsoft.com/office/powerpoint/2010/main" val="3113088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4ECF0C3-2B20-4B89-B41D-D111BE88EAFB}"/>
              </a:ext>
            </a:extLst>
          </p:cNvPr>
          <p:cNvSpPr/>
          <p:nvPr/>
        </p:nvSpPr>
        <p:spPr>
          <a:xfrm>
            <a:off x="7434542" y="469824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2AD506-0E1A-4A83-B5EF-87CA7CD180F8}"/>
              </a:ext>
            </a:extLst>
          </p:cNvPr>
          <p:cNvSpPr>
            <a:spLocks noGrp="1"/>
          </p:cNvSpPr>
          <p:nvPr>
            <p:ph type="title"/>
          </p:nvPr>
        </p:nvSpPr>
        <p:spPr>
          <a:xfrm>
            <a:off x="581194" y="687480"/>
            <a:ext cx="7989752" cy="1097777"/>
          </a:xfrm>
        </p:spPr>
        <p:txBody>
          <a:bodyPr/>
          <a:lstStyle/>
          <a:p>
            <a:r>
              <a:rPr lang="en-US" dirty="0"/>
              <a:t>Quality Benchmark Results</a:t>
            </a:r>
          </a:p>
        </p:txBody>
      </p:sp>
      <p:sp>
        <p:nvSpPr>
          <p:cNvPr id="10"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437357" y="6170520"/>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DHSS Presentation on Health Care Benchmarks</a:t>
            </a:r>
          </a:p>
        </p:txBody>
      </p:sp>
      <p:graphicFrame>
        <p:nvGraphicFramePr>
          <p:cNvPr id="9" name="Content Placeholder 3"/>
          <p:cNvGraphicFramePr>
            <a:graphicFrameLocks/>
          </p:cNvGraphicFramePr>
          <p:nvPr>
            <p:extLst>
              <p:ext uri="{D42A27DB-BD31-4B8C-83A1-F6EECF244321}">
                <p14:modId xmlns:p14="http://schemas.microsoft.com/office/powerpoint/2010/main" val="4008557745"/>
              </p:ext>
            </p:extLst>
          </p:nvPr>
        </p:nvGraphicFramePr>
        <p:xfrm>
          <a:off x="437357" y="1992984"/>
          <a:ext cx="8209388" cy="3520045"/>
        </p:xfrm>
        <a:graphic>
          <a:graphicData uri="http://schemas.openxmlformats.org/drawingml/2006/table">
            <a:tbl>
              <a:tblPr firstRow="1" bandRow="1">
                <a:tableStyleId>{EB9631B5-78F2-41C9-869B-9F39066F8104}</a:tableStyleId>
              </a:tblPr>
              <a:tblGrid>
                <a:gridCol w="1810614">
                  <a:extLst>
                    <a:ext uri="{9D8B030D-6E8A-4147-A177-3AD203B41FA5}">
                      <a16:colId xmlns:a16="http://schemas.microsoft.com/office/drawing/2014/main" val="2440064536"/>
                    </a:ext>
                  </a:extLst>
                </a:gridCol>
                <a:gridCol w="1636443">
                  <a:extLst>
                    <a:ext uri="{9D8B030D-6E8A-4147-A177-3AD203B41FA5}">
                      <a16:colId xmlns:a16="http://schemas.microsoft.com/office/drawing/2014/main" val="1130628614"/>
                    </a:ext>
                  </a:extLst>
                </a:gridCol>
                <a:gridCol w="1659385">
                  <a:extLst>
                    <a:ext uri="{9D8B030D-6E8A-4147-A177-3AD203B41FA5}">
                      <a16:colId xmlns:a16="http://schemas.microsoft.com/office/drawing/2014/main" val="1750150689"/>
                    </a:ext>
                  </a:extLst>
                </a:gridCol>
                <a:gridCol w="1559975">
                  <a:extLst>
                    <a:ext uri="{9D8B030D-6E8A-4147-A177-3AD203B41FA5}">
                      <a16:colId xmlns:a16="http://schemas.microsoft.com/office/drawing/2014/main" val="1493440235"/>
                    </a:ext>
                  </a:extLst>
                </a:gridCol>
                <a:gridCol w="1542971">
                  <a:extLst>
                    <a:ext uri="{9D8B030D-6E8A-4147-A177-3AD203B41FA5}">
                      <a16:colId xmlns:a16="http://schemas.microsoft.com/office/drawing/2014/main" val="3803174574"/>
                    </a:ext>
                  </a:extLst>
                </a:gridCol>
              </a:tblGrid>
              <a:tr h="407110">
                <a:tc>
                  <a:txBody>
                    <a:bodyPr/>
                    <a:lstStyle/>
                    <a:p>
                      <a:pPr algn="l"/>
                      <a:r>
                        <a:rPr lang="en-US" sz="1200" dirty="0"/>
                        <a:t>Quality Measure</a:t>
                      </a:r>
                      <a:endParaRPr lang="en-US" sz="1200" b="0" dirty="0">
                        <a:solidFill>
                          <a:schemeClr val="bg1"/>
                        </a:solidFill>
                      </a:endParaRPr>
                    </a:p>
                  </a:txBody>
                  <a:tcPr marL="99366" marR="99366" anchor="ctr"/>
                </a:tc>
                <a:tc>
                  <a:txBody>
                    <a:bodyPr/>
                    <a:lstStyle/>
                    <a:p>
                      <a:pPr algn="l"/>
                      <a:r>
                        <a:rPr lang="en-US" sz="1200" dirty="0"/>
                        <a:t>CY 2021 Benchmark </a:t>
                      </a:r>
                      <a:endParaRPr lang="en-US" sz="1200" b="0" dirty="0">
                        <a:solidFill>
                          <a:schemeClr val="bg1"/>
                        </a:solidFill>
                      </a:endParaRPr>
                    </a:p>
                  </a:txBody>
                  <a:tcPr marL="99366" marR="99366" anchor="ctr"/>
                </a:tc>
                <a:tc>
                  <a:txBody>
                    <a:bodyPr/>
                    <a:lstStyle/>
                    <a:p>
                      <a:pPr algn="l"/>
                      <a:r>
                        <a:rPr lang="en-US" sz="1200" dirty="0"/>
                        <a:t>CY 2021 Results</a:t>
                      </a:r>
                      <a:endParaRPr lang="en-US" sz="1200" b="0" dirty="0">
                        <a:solidFill>
                          <a:schemeClr val="bg1"/>
                        </a:solidFill>
                      </a:endParaRPr>
                    </a:p>
                  </a:txBody>
                  <a:tcPr marL="99366" marR="99366" anchor="ctr"/>
                </a:tc>
                <a:tc>
                  <a:txBody>
                    <a:bodyPr/>
                    <a:lstStyle/>
                    <a:p>
                      <a:pPr algn="l"/>
                      <a:r>
                        <a:rPr lang="en-US" sz="1200" b="1" dirty="0">
                          <a:solidFill>
                            <a:schemeClr val="bg1"/>
                          </a:solidFill>
                        </a:rPr>
                        <a:t>CY 2020 Results</a:t>
                      </a:r>
                    </a:p>
                  </a:txBody>
                  <a:tcPr marL="99366" marR="99366" anchor="ctr"/>
                </a:tc>
                <a:tc>
                  <a:txBody>
                    <a:bodyPr/>
                    <a:lstStyle/>
                    <a:p>
                      <a:pPr algn="l"/>
                      <a:r>
                        <a:rPr lang="en-US" sz="1200" b="1" dirty="0">
                          <a:solidFill>
                            <a:schemeClr val="bg1"/>
                          </a:solidFill>
                        </a:rPr>
                        <a:t>Notes</a:t>
                      </a:r>
                    </a:p>
                  </a:txBody>
                  <a:tcPr marL="99366" marR="99366" anchor="ctr"/>
                </a:tc>
                <a:extLst>
                  <a:ext uri="{0D108BD9-81ED-4DB2-BD59-A6C34878D82A}">
                    <a16:rowId xmlns:a16="http://schemas.microsoft.com/office/drawing/2014/main" val="907638952"/>
                  </a:ext>
                </a:extLst>
              </a:tr>
              <a:tr h="398519">
                <a:tc>
                  <a:txBody>
                    <a:bodyPr/>
                    <a:lstStyle/>
                    <a:p>
                      <a:pPr marL="0" marR="0" algn="l">
                        <a:lnSpc>
                          <a:spcPts val="1300"/>
                        </a:lnSpc>
                        <a:spcBef>
                          <a:spcPts val="0"/>
                        </a:spcBef>
                        <a:spcAft>
                          <a:spcPts val="100"/>
                        </a:spcAft>
                      </a:pPr>
                      <a:r>
                        <a:rPr lang="en-US" sz="1200" b="0" dirty="0">
                          <a:solidFill>
                            <a:schemeClr val="tx1"/>
                          </a:solidFill>
                          <a:effectLst/>
                          <a:latin typeface="+mn-lt"/>
                        </a:rPr>
                        <a:t>Adult Obesity</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28.7%</a:t>
                      </a:r>
                    </a:p>
                  </a:txBody>
                  <a:tcPr marL="74525" marR="74525" marT="0" marB="0" anchor="ctr"/>
                </a:tc>
                <a:tc>
                  <a:txBody>
                    <a:bodyPr/>
                    <a:lstStyle/>
                    <a:p>
                      <a:pPr marL="0" marR="0" algn="l">
                        <a:lnSpc>
                          <a:spcPts val="1400"/>
                        </a:lnSpc>
                        <a:spcBef>
                          <a:spcPts val="0"/>
                        </a:spcBef>
                        <a:spcAft>
                          <a:spcPts val="100"/>
                        </a:spcAft>
                      </a:pPr>
                      <a:r>
                        <a:rPr lang="en-US" sz="1200" b="0" dirty="0">
                          <a:solidFill>
                            <a:srgbClr val="FF0000"/>
                          </a:solidFill>
                          <a:effectLst/>
                          <a:latin typeface="+mn-lt"/>
                        </a:rPr>
                        <a:t>33.9%</a:t>
                      </a:r>
                      <a:endParaRPr lang="en-US" sz="1200" b="0" dirty="0">
                        <a:solidFill>
                          <a:srgbClr val="FF0000"/>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rgbClr val="FF0000"/>
                          </a:solidFill>
                          <a:effectLst/>
                          <a:latin typeface="+mn-lt"/>
                        </a:rPr>
                        <a:t>36.5%</a:t>
                      </a:r>
                      <a:endParaRPr lang="en-US" sz="1200" b="0" dirty="0">
                        <a:solidFill>
                          <a:srgbClr val="FF0000"/>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Lower result is better</a:t>
                      </a:r>
                    </a:p>
                  </a:txBody>
                  <a:tcPr marL="74525" marR="74525" marT="0" marB="0" anchor="ctr"/>
                </a:tc>
                <a:extLst>
                  <a:ext uri="{0D108BD9-81ED-4DB2-BD59-A6C34878D82A}">
                    <a16:rowId xmlns:a16="http://schemas.microsoft.com/office/drawing/2014/main" val="1167183625"/>
                  </a:ext>
                </a:extLst>
              </a:tr>
              <a:tr h="316641">
                <a:tc>
                  <a:txBody>
                    <a:bodyPr/>
                    <a:lstStyle/>
                    <a:p>
                      <a:pPr marL="0" marR="0" algn="l">
                        <a:lnSpc>
                          <a:spcPts val="1300"/>
                        </a:lnSpc>
                        <a:spcBef>
                          <a:spcPts val="0"/>
                        </a:spcBef>
                        <a:spcAft>
                          <a:spcPts val="100"/>
                        </a:spcAft>
                      </a:pPr>
                      <a:r>
                        <a:rPr lang="en-US" sz="1200" b="0" dirty="0">
                          <a:solidFill>
                            <a:schemeClr val="tx1"/>
                          </a:solidFill>
                          <a:effectLst/>
                          <a:latin typeface="+mn-lt"/>
                        </a:rPr>
                        <a:t>Use of Opioids at High Dosages</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11.6%</a:t>
                      </a:r>
                    </a:p>
                  </a:txBody>
                  <a:tcPr marL="74525" marR="74525" marT="0" marB="0" anchor="ctr"/>
                </a:tc>
                <a:tc>
                  <a:txBody>
                    <a:bodyPr/>
                    <a:lstStyle/>
                    <a:p>
                      <a:pPr marL="0" marR="0" algn="l">
                        <a:lnSpc>
                          <a:spcPts val="1400"/>
                        </a:lnSpc>
                        <a:spcBef>
                          <a:spcPts val="0"/>
                        </a:spcBef>
                        <a:spcAft>
                          <a:spcPts val="100"/>
                        </a:spcAft>
                      </a:pPr>
                      <a:r>
                        <a:rPr lang="en-US" sz="1200" b="0" dirty="0">
                          <a:solidFill>
                            <a:srgbClr val="00B050"/>
                          </a:solidFill>
                          <a:effectLst/>
                          <a:latin typeface="+mn-lt"/>
                        </a:rPr>
                        <a:t>9.6%</a:t>
                      </a:r>
                      <a:endParaRPr lang="en-US" sz="1200" b="0" dirty="0">
                        <a:solidFill>
                          <a:srgbClr val="00B050"/>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rgbClr val="00B050"/>
                          </a:solidFill>
                          <a:effectLst/>
                          <a:latin typeface="+mn-lt"/>
                        </a:rPr>
                        <a:t>11.1%</a:t>
                      </a:r>
                      <a:endParaRPr lang="en-US" sz="1200" b="0" dirty="0">
                        <a:solidFill>
                          <a:srgbClr val="00B050"/>
                        </a:solidFill>
                        <a:effectLst/>
                        <a:latin typeface="+mn-lt"/>
                        <a:ea typeface="Times New Roman" panose="02020603050405020304" pitchFamily="18" charset="0"/>
                      </a:endParaRPr>
                    </a:p>
                  </a:txBody>
                  <a:tcPr marL="74525" marR="74525" marT="0" marB="0" anchor="ctr"/>
                </a:tc>
                <a:tc>
                  <a:txBody>
                    <a:bodyPr/>
                    <a:lstStyle/>
                    <a:p>
                      <a:pPr marL="0" marR="0" lvl="0" indent="0" algn="l" defTabSz="457200" rtl="0" eaLnBrk="1" fontAlgn="auto" latinLnBrk="0" hangingPunct="1">
                        <a:lnSpc>
                          <a:spcPts val="14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Lower result is better</a:t>
                      </a:r>
                    </a:p>
                  </a:txBody>
                  <a:tcPr marL="74525" marR="74525" marT="0" marB="0" anchor="ctr"/>
                </a:tc>
                <a:extLst>
                  <a:ext uri="{0D108BD9-81ED-4DB2-BD59-A6C34878D82A}">
                    <a16:rowId xmlns:a16="http://schemas.microsoft.com/office/drawing/2014/main" val="615988465"/>
                  </a:ext>
                </a:extLst>
              </a:tr>
              <a:tr h="338340">
                <a:tc>
                  <a:txBody>
                    <a:bodyPr/>
                    <a:lstStyle/>
                    <a:p>
                      <a:pPr marL="0" marR="0" algn="l">
                        <a:lnSpc>
                          <a:spcPts val="1300"/>
                        </a:lnSpc>
                        <a:spcBef>
                          <a:spcPts val="0"/>
                        </a:spcBef>
                        <a:spcAft>
                          <a:spcPts val="100"/>
                        </a:spcAft>
                      </a:pPr>
                      <a:r>
                        <a:rPr lang="en-US" sz="1200" b="0" dirty="0">
                          <a:solidFill>
                            <a:schemeClr val="tx1"/>
                          </a:solidFill>
                          <a:effectLst/>
                          <a:latin typeface="+mn-lt"/>
                        </a:rPr>
                        <a:t>Opioid-related Overdose Deaths</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14.7 deaths per 100,000</a:t>
                      </a:r>
                    </a:p>
                  </a:txBody>
                  <a:tcPr marL="74525" marR="74525" marT="0" marB="0" anchor="ctr"/>
                </a:tc>
                <a:tc>
                  <a:txBody>
                    <a:bodyPr/>
                    <a:lstStyle/>
                    <a:p>
                      <a:pPr marL="0" marR="0" algn="l">
                        <a:lnSpc>
                          <a:spcPts val="1300"/>
                        </a:lnSpc>
                        <a:spcBef>
                          <a:spcPts val="0"/>
                        </a:spcBef>
                        <a:spcAft>
                          <a:spcPts val="100"/>
                        </a:spcAft>
                      </a:pPr>
                      <a:r>
                        <a:rPr lang="en-US" sz="1200" b="0" dirty="0">
                          <a:solidFill>
                            <a:srgbClr val="FF0000"/>
                          </a:solidFill>
                          <a:effectLst/>
                          <a:latin typeface="+mn-lt"/>
                        </a:rPr>
                        <a:t>48.1 deaths per 100,000</a:t>
                      </a:r>
                      <a:endParaRPr lang="en-US" sz="1200" b="0" dirty="0">
                        <a:solidFill>
                          <a:srgbClr val="FF0000"/>
                        </a:solidFill>
                        <a:effectLst/>
                        <a:latin typeface="+mn-lt"/>
                        <a:ea typeface="Times New Roman" panose="02020603050405020304" pitchFamily="18" charset="0"/>
                      </a:endParaRPr>
                    </a:p>
                  </a:txBody>
                  <a:tcPr marL="74525" marR="74525" marT="0" marB="0" anchor="ctr"/>
                </a:tc>
                <a:tc>
                  <a:txBody>
                    <a:bodyPr/>
                    <a:lstStyle/>
                    <a:p>
                      <a:pPr marL="0" marR="0" algn="l">
                        <a:lnSpc>
                          <a:spcPts val="1300"/>
                        </a:lnSpc>
                        <a:spcBef>
                          <a:spcPts val="0"/>
                        </a:spcBef>
                        <a:spcAft>
                          <a:spcPts val="100"/>
                        </a:spcAft>
                      </a:pPr>
                      <a:r>
                        <a:rPr lang="en-US" sz="1200" b="0" dirty="0">
                          <a:solidFill>
                            <a:srgbClr val="FF0000"/>
                          </a:solidFill>
                          <a:effectLst/>
                          <a:latin typeface="+mn-lt"/>
                        </a:rPr>
                        <a:t>43.9 deaths per 100,000</a:t>
                      </a:r>
                      <a:endParaRPr lang="en-US" sz="1200" b="0" dirty="0">
                        <a:solidFill>
                          <a:srgbClr val="FF0000"/>
                        </a:solidFill>
                        <a:effectLst/>
                        <a:latin typeface="+mn-lt"/>
                        <a:ea typeface="Times New Roman" panose="02020603050405020304" pitchFamily="18" charset="0"/>
                      </a:endParaRP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Lower result is better</a:t>
                      </a:r>
                    </a:p>
                  </a:txBody>
                  <a:tcPr marL="74525" marR="74525" marT="0" marB="0" anchor="ctr"/>
                </a:tc>
                <a:extLst>
                  <a:ext uri="{0D108BD9-81ED-4DB2-BD59-A6C34878D82A}">
                    <a16:rowId xmlns:a16="http://schemas.microsoft.com/office/drawing/2014/main" val="3641718507"/>
                  </a:ext>
                </a:extLst>
              </a:tr>
              <a:tr h="450342">
                <a:tc>
                  <a:txBody>
                    <a:bodyPr/>
                    <a:lstStyle/>
                    <a:p>
                      <a:pPr marL="0" marR="0" algn="l">
                        <a:lnSpc>
                          <a:spcPts val="1300"/>
                        </a:lnSpc>
                        <a:spcBef>
                          <a:spcPts val="0"/>
                        </a:spcBef>
                        <a:spcAft>
                          <a:spcPts val="100"/>
                        </a:spcAft>
                      </a:pPr>
                      <a:r>
                        <a:rPr lang="en-US" sz="1200" b="0" dirty="0">
                          <a:solidFill>
                            <a:schemeClr val="tx1"/>
                          </a:solidFill>
                          <a:effectLst/>
                          <a:latin typeface="+mn-lt"/>
                        </a:rPr>
                        <a:t>Emergency Department Utilization</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0"/>
                        </a:spcBef>
                        <a:spcAft>
                          <a:spcPts val="100"/>
                        </a:spcAft>
                      </a:pPr>
                      <a:r>
                        <a:rPr lang="en-US" sz="1200" b="0" dirty="0">
                          <a:solidFill>
                            <a:schemeClr val="tx1"/>
                          </a:solidFill>
                          <a:effectLst/>
                          <a:latin typeface="+mn-lt"/>
                          <a:ea typeface="Times New Roman" panose="02020603050405020304" pitchFamily="18" charset="0"/>
                        </a:rPr>
                        <a:t>178.0 visits per 1,000 (Commercial only)</a:t>
                      </a:r>
                    </a:p>
                  </a:txBody>
                  <a:tcPr marL="74525" marR="74525" marT="0" marB="0" anchor="ctr"/>
                </a:tc>
                <a:tc>
                  <a:txBody>
                    <a:bodyPr/>
                    <a:lstStyle/>
                    <a:p>
                      <a:pPr marL="0" marR="0" algn="l">
                        <a:lnSpc>
                          <a:spcPts val="1400"/>
                        </a:lnSpc>
                        <a:spcBef>
                          <a:spcPts val="0"/>
                        </a:spcBef>
                        <a:spcAft>
                          <a:spcPts val="100"/>
                        </a:spcAft>
                      </a:pPr>
                      <a:r>
                        <a:rPr lang="en-US" sz="1200" b="0" kern="1200" dirty="0">
                          <a:solidFill>
                            <a:srgbClr val="00B050"/>
                          </a:solidFill>
                          <a:effectLst/>
                          <a:latin typeface="+mn-lt"/>
                          <a:ea typeface="Times New Roman" panose="02020603050405020304" pitchFamily="18" charset="0"/>
                          <a:cs typeface="+mn-cs"/>
                        </a:rPr>
                        <a:t>163.0 visits per 1,000 (Commercial only)*</a:t>
                      </a:r>
                    </a:p>
                  </a:txBody>
                  <a:tcPr marL="74525" marR="74525" marT="0" marB="0" anchor="ctr"/>
                </a:tc>
                <a:tc>
                  <a:txBody>
                    <a:bodyPr/>
                    <a:lstStyle/>
                    <a:p>
                      <a:pPr marL="0" marR="0" algn="l">
                        <a:lnSpc>
                          <a:spcPts val="1300"/>
                        </a:lnSpc>
                        <a:spcBef>
                          <a:spcPts val="0"/>
                        </a:spcBef>
                        <a:spcAft>
                          <a:spcPts val="100"/>
                        </a:spcAft>
                      </a:pPr>
                      <a:r>
                        <a:rPr lang="en-US" sz="1200" b="0" dirty="0">
                          <a:solidFill>
                            <a:schemeClr val="tx1"/>
                          </a:solidFill>
                          <a:effectLst/>
                          <a:latin typeface="+mn-lt"/>
                        </a:rPr>
                        <a:t>Not Available**</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Lower result is better</a:t>
                      </a:r>
                    </a:p>
                  </a:txBody>
                  <a:tcPr marL="74525" marR="74525" marT="0" marB="0" anchor="ctr"/>
                </a:tc>
                <a:extLst>
                  <a:ext uri="{0D108BD9-81ED-4DB2-BD59-A6C34878D82A}">
                    <a16:rowId xmlns:a16="http://schemas.microsoft.com/office/drawing/2014/main" val="626793681"/>
                  </a:ext>
                </a:extLst>
              </a:tr>
              <a:tr h="677284">
                <a:tc>
                  <a:txBody>
                    <a:bodyPr/>
                    <a:lstStyle/>
                    <a:p>
                      <a:pPr marL="0" marR="0" algn="l">
                        <a:lnSpc>
                          <a:spcPts val="1300"/>
                        </a:lnSpc>
                        <a:spcBef>
                          <a:spcPts val="0"/>
                        </a:spcBef>
                        <a:spcAft>
                          <a:spcPts val="100"/>
                        </a:spcAft>
                      </a:pPr>
                      <a:r>
                        <a:rPr lang="en-US" sz="1200" b="0" dirty="0">
                          <a:solidFill>
                            <a:schemeClr val="tx1"/>
                          </a:solidFill>
                          <a:effectLst/>
                          <a:latin typeface="+mn-lt"/>
                        </a:rPr>
                        <a:t>Persistence of </a:t>
                      </a:r>
                      <a:br>
                        <a:rPr lang="en-US" sz="1200" b="0" dirty="0">
                          <a:solidFill>
                            <a:schemeClr val="tx1"/>
                          </a:solidFill>
                          <a:effectLst/>
                          <a:latin typeface="+mn-lt"/>
                        </a:rPr>
                      </a:br>
                      <a:r>
                        <a:rPr lang="en-US" sz="1200" b="0" dirty="0">
                          <a:solidFill>
                            <a:schemeClr val="tx1"/>
                          </a:solidFill>
                          <a:effectLst/>
                          <a:latin typeface="+mn-lt"/>
                        </a:rPr>
                        <a:t>Beta-Blocker Treatment after a Heart Attack</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600"/>
                        </a:spcBef>
                        <a:spcAft>
                          <a:spcPts val="100"/>
                        </a:spcAft>
                      </a:pPr>
                      <a:r>
                        <a:rPr lang="en-US" sz="1200" b="0" dirty="0">
                          <a:solidFill>
                            <a:schemeClr val="tx1"/>
                          </a:solidFill>
                          <a:effectLst/>
                          <a:latin typeface="+mn-lt"/>
                          <a:ea typeface="Times New Roman" panose="02020603050405020304" pitchFamily="18" charset="0"/>
                        </a:rPr>
                        <a:t>87.2% Commercial</a:t>
                      </a:r>
                    </a:p>
                    <a:p>
                      <a:pPr marL="0" marR="0" algn="l">
                        <a:lnSpc>
                          <a:spcPts val="1400"/>
                        </a:lnSpc>
                        <a:spcBef>
                          <a:spcPts val="600"/>
                        </a:spcBef>
                        <a:spcAft>
                          <a:spcPts val="100"/>
                        </a:spcAft>
                      </a:pPr>
                      <a:r>
                        <a:rPr lang="en-US" sz="1200" b="0" dirty="0">
                          <a:solidFill>
                            <a:schemeClr val="tx1"/>
                          </a:solidFill>
                          <a:effectLst/>
                          <a:latin typeface="+mn-lt"/>
                          <a:ea typeface="Times New Roman" panose="02020603050405020304" pitchFamily="18" charset="0"/>
                        </a:rPr>
                        <a:t>81.3% Medicaid</a:t>
                      </a:r>
                    </a:p>
                  </a:txBody>
                  <a:tcPr marL="74525" marR="74525" marT="0" marB="0" anchor="ctr"/>
                </a:tc>
                <a:tc>
                  <a:txBody>
                    <a:bodyPr/>
                    <a:lstStyle/>
                    <a:p>
                      <a:pPr marL="0" marR="0" algn="l">
                        <a:lnSpc>
                          <a:spcPts val="1300"/>
                        </a:lnSpc>
                        <a:spcBef>
                          <a:spcPts val="600"/>
                        </a:spcBef>
                        <a:spcAft>
                          <a:spcPts val="100"/>
                        </a:spcAft>
                      </a:pPr>
                      <a:r>
                        <a:rPr lang="en-US" sz="1200" b="0" dirty="0">
                          <a:solidFill>
                            <a:srgbClr val="00B050"/>
                          </a:solidFill>
                          <a:effectLst/>
                          <a:latin typeface="+mn-lt"/>
                          <a:ea typeface="Times New Roman" panose="02020603050405020304" pitchFamily="18" charset="0"/>
                        </a:rPr>
                        <a:t>88.5% Commercial</a:t>
                      </a:r>
                    </a:p>
                    <a:p>
                      <a:pPr marL="0" marR="0" algn="l">
                        <a:lnSpc>
                          <a:spcPts val="1300"/>
                        </a:lnSpc>
                        <a:spcBef>
                          <a:spcPts val="600"/>
                        </a:spcBef>
                        <a:spcAft>
                          <a:spcPts val="100"/>
                        </a:spcAft>
                      </a:pPr>
                      <a:r>
                        <a:rPr lang="en-US" sz="1200" b="0" dirty="0">
                          <a:solidFill>
                            <a:srgbClr val="FF0000"/>
                          </a:solidFill>
                          <a:effectLst/>
                          <a:latin typeface="+mn-lt"/>
                          <a:ea typeface="Times New Roman" panose="02020603050405020304" pitchFamily="18" charset="0"/>
                        </a:rPr>
                        <a:t>80.7% Medicaid</a:t>
                      </a:r>
                    </a:p>
                  </a:txBody>
                  <a:tcPr marL="74525" marR="74525" marT="0" marB="0" anchor="ctr"/>
                </a:tc>
                <a:tc>
                  <a:txBody>
                    <a:bodyPr/>
                    <a:lstStyle/>
                    <a:p>
                      <a:pPr marL="0" marR="0" algn="l">
                        <a:lnSpc>
                          <a:spcPts val="1300"/>
                        </a:lnSpc>
                        <a:spcBef>
                          <a:spcPts val="600"/>
                        </a:spcBef>
                        <a:spcAft>
                          <a:spcPts val="100"/>
                        </a:spcAft>
                      </a:pPr>
                      <a:r>
                        <a:rPr lang="en-US" sz="1200" b="0" dirty="0">
                          <a:solidFill>
                            <a:srgbClr val="00B050"/>
                          </a:solidFill>
                          <a:effectLst/>
                          <a:latin typeface="+mn-lt"/>
                          <a:ea typeface="Times New Roman" panose="02020603050405020304" pitchFamily="18" charset="0"/>
                        </a:rPr>
                        <a:t>91.7% Commercial</a:t>
                      </a:r>
                    </a:p>
                    <a:p>
                      <a:pPr marL="0" marR="0" algn="l">
                        <a:lnSpc>
                          <a:spcPts val="1300"/>
                        </a:lnSpc>
                        <a:spcBef>
                          <a:spcPts val="600"/>
                        </a:spcBef>
                        <a:spcAft>
                          <a:spcPts val="100"/>
                        </a:spcAft>
                      </a:pPr>
                      <a:r>
                        <a:rPr lang="en-US" sz="1200" b="0" dirty="0">
                          <a:solidFill>
                            <a:srgbClr val="FF0000"/>
                          </a:solidFill>
                          <a:effectLst/>
                          <a:latin typeface="+mn-lt"/>
                          <a:ea typeface="Times New Roman" panose="02020603050405020304" pitchFamily="18" charset="0"/>
                        </a:rPr>
                        <a:t>78.1% Medicaid</a:t>
                      </a: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Higher result is better</a:t>
                      </a:r>
                    </a:p>
                  </a:txBody>
                  <a:tcPr marL="74525" marR="74525" marT="0" marB="0" anchor="ctr"/>
                </a:tc>
                <a:extLst>
                  <a:ext uri="{0D108BD9-81ED-4DB2-BD59-A6C34878D82A}">
                    <a16:rowId xmlns:a16="http://schemas.microsoft.com/office/drawing/2014/main" val="3894556239"/>
                  </a:ext>
                </a:extLst>
              </a:tr>
              <a:tr h="735059">
                <a:tc>
                  <a:txBody>
                    <a:bodyPr/>
                    <a:lstStyle/>
                    <a:p>
                      <a:pPr marL="0" marR="0" algn="l">
                        <a:lnSpc>
                          <a:spcPts val="1300"/>
                        </a:lnSpc>
                        <a:spcBef>
                          <a:spcPts val="0"/>
                        </a:spcBef>
                        <a:spcAft>
                          <a:spcPts val="100"/>
                        </a:spcAft>
                      </a:pPr>
                      <a:r>
                        <a:rPr lang="en-US" sz="1200" b="0" dirty="0">
                          <a:solidFill>
                            <a:schemeClr val="tx1"/>
                          </a:solidFill>
                          <a:effectLst/>
                          <a:latin typeface="+mn-lt"/>
                        </a:rPr>
                        <a:t>Statin Therapy for Patients With Cardiovascular Disease — Statin Adherence 80%</a:t>
                      </a:r>
                      <a:endParaRPr lang="en-US" sz="1200" b="0" dirty="0">
                        <a:solidFill>
                          <a:schemeClr val="tx1"/>
                        </a:solidFill>
                        <a:effectLst/>
                        <a:latin typeface="+mn-lt"/>
                        <a:ea typeface="Times New Roman" panose="02020603050405020304" pitchFamily="18" charset="0"/>
                      </a:endParaRPr>
                    </a:p>
                  </a:txBody>
                  <a:tcPr marL="74525" marR="74525" marT="0" marB="0" anchor="ctr"/>
                </a:tc>
                <a:tc>
                  <a:txBody>
                    <a:bodyPr/>
                    <a:lstStyle/>
                    <a:p>
                      <a:pPr marL="0" marR="0" algn="l">
                        <a:lnSpc>
                          <a:spcPts val="1400"/>
                        </a:lnSpc>
                        <a:spcBef>
                          <a:spcPts val="600"/>
                        </a:spcBef>
                        <a:spcAft>
                          <a:spcPts val="100"/>
                        </a:spcAft>
                      </a:pPr>
                      <a:r>
                        <a:rPr lang="en-US" sz="1200" b="0" dirty="0">
                          <a:solidFill>
                            <a:schemeClr val="tx1"/>
                          </a:solidFill>
                          <a:effectLst/>
                          <a:latin typeface="+mn-lt"/>
                          <a:ea typeface="Times New Roman" panose="02020603050405020304" pitchFamily="18" charset="0"/>
                        </a:rPr>
                        <a:t>81.0% Commercial</a:t>
                      </a:r>
                    </a:p>
                    <a:p>
                      <a:pPr marL="0" marR="0" algn="l">
                        <a:lnSpc>
                          <a:spcPts val="1400"/>
                        </a:lnSpc>
                        <a:spcBef>
                          <a:spcPts val="600"/>
                        </a:spcBef>
                        <a:spcAft>
                          <a:spcPts val="100"/>
                        </a:spcAft>
                      </a:pPr>
                      <a:r>
                        <a:rPr lang="en-US" sz="1200" b="0" dirty="0">
                          <a:solidFill>
                            <a:schemeClr val="tx1"/>
                          </a:solidFill>
                          <a:effectLst/>
                          <a:latin typeface="+mn-lt"/>
                          <a:ea typeface="Times New Roman" panose="02020603050405020304" pitchFamily="18" charset="0"/>
                        </a:rPr>
                        <a:t>63.7% Medicaid</a:t>
                      </a:r>
                    </a:p>
                  </a:txBody>
                  <a:tcPr marL="74525" marR="74525" marT="0" marB="0" anchor="ctr"/>
                </a:tc>
                <a:tc>
                  <a:txBody>
                    <a:bodyPr/>
                    <a:lstStyle/>
                    <a:p>
                      <a:pPr marL="0" marR="0" algn="l">
                        <a:lnSpc>
                          <a:spcPts val="1300"/>
                        </a:lnSpc>
                        <a:spcBef>
                          <a:spcPts val="600"/>
                        </a:spcBef>
                        <a:spcAft>
                          <a:spcPts val="100"/>
                        </a:spcAft>
                      </a:pPr>
                      <a:r>
                        <a:rPr lang="en-US" sz="1200" b="0" kern="1200" dirty="0">
                          <a:solidFill>
                            <a:srgbClr val="00B050"/>
                          </a:solidFill>
                          <a:effectLst/>
                          <a:latin typeface="+mn-lt"/>
                          <a:ea typeface="+mn-ea"/>
                          <a:cs typeface="+mn-cs"/>
                        </a:rPr>
                        <a:t>81.8% Commercial</a:t>
                      </a:r>
                    </a:p>
                    <a:p>
                      <a:pPr marL="0" marR="0" algn="l">
                        <a:lnSpc>
                          <a:spcPts val="1300"/>
                        </a:lnSpc>
                        <a:spcBef>
                          <a:spcPts val="600"/>
                        </a:spcBef>
                        <a:spcAft>
                          <a:spcPts val="100"/>
                        </a:spcAft>
                      </a:pPr>
                      <a:r>
                        <a:rPr lang="en-US" sz="1200" b="0" kern="1200" dirty="0">
                          <a:solidFill>
                            <a:srgbClr val="00B050"/>
                          </a:solidFill>
                          <a:effectLst/>
                          <a:latin typeface="+mn-lt"/>
                          <a:ea typeface="+mn-ea"/>
                          <a:cs typeface="+mn-cs"/>
                        </a:rPr>
                        <a:t>66.1% Medicaid</a:t>
                      </a:r>
                    </a:p>
                  </a:txBody>
                  <a:tcPr marL="74525" marR="74525" marT="0" marB="0" anchor="ctr"/>
                </a:tc>
                <a:tc>
                  <a:txBody>
                    <a:bodyPr/>
                    <a:lstStyle/>
                    <a:p>
                      <a:pPr marL="0" marR="0" algn="l">
                        <a:lnSpc>
                          <a:spcPts val="1300"/>
                        </a:lnSpc>
                        <a:spcBef>
                          <a:spcPts val="600"/>
                        </a:spcBef>
                        <a:spcAft>
                          <a:spcPts val="100"/>
                        </a:spcAft>
                      </a:pPr>
                      <a:r>
                        <a:rPr lang="en-US" sz="1200" b="0" kern="1200" dirty="0">
                          <a:solidFill>
                            <a:srgbClr val="00B050"/>
                          </a:solidFill>
                          <a:effectLst/>
                          <a:latin typeface="+mn-lt"/>
                          <a:ea typeface="+mn-ea"/>
                          <a:cs typeface="+mn-cs"/>
                        </a:rPr>
                        <a:t>83.6% Commercial</a:t>
                      </a:r>
                    </a:p>
                    <a:p>
                      <a:pPr marL="0" marR="0" algn="l">
                        <a:lnSpc>
                          <a:spcPts val="1300"/>
                        </a:lnSpc>
                        <a:spcBef>
                          <a:spcPts val="600"/>
                        </a:spcBef>
                        <a:spcAft>
                          <a:spcPts val="100"/>
                        </a:spcAft>
                      </a:pPr>
                      <a:r>
                        <a:rPr lang="en-US" sz="1200" b="0" kern="1200" dirty="0">
                          <a:solidFill>
                            <a:srgbClr val="00B050"/>
                          </a:solidFill>
                          <a:effectLst/>
                          <a:latin typeface="+mn-lt"/>
                          <a:ea typeface="+mn-ea"/>
                          <a:cs typeface="+mn-cs"/>
                        </a:rPr>
                        <a:t>72.6% Medicaid</a:t>
                      </a:r>
                    </a:p>
                  </a:txBody>
                  <a:tcPr marL="74525" marR="74525" marT="0" marB="0" anchor="ctr"/>
                </a:tc>
                <a:tc>
                  <a:txBody>
                    <a:bodyPr/>
                    <a:lstStyle/>
                    <a:p>
                      <a:pPr marL="0" marR="0" lvl="0" indent="0" algn="l" defTabSz="457200" rtl="0" eaLnBrk="1" fontAlgn="auto" latinLnBrk="0" hangingPunct="1">
                        <a:lnSpc>
                          <a:spcPts val="1300"/>
                        </a:lnSpc>
                        <a:spcBef>
                          <a:spcPts val="0"/>
                        </a:spcBef>
                        <a:spcAft>
                          <a:spcPts val="100"/>
                        </a:spcAft>
                        <a:buClrTx/>
                        <a:buSzTx/>
                        <a:buFontTx/>
                        <a:buNone/>
                        <a:tabLst/>
                        <a:defRPr/>
                      </a:pPr>
                      <a:r>
                        <a:rPr lang="en-US" sz="1200" b="0" dirty="0">
                          <a:solidFill>
                            <a:schemeClr val="tx1"/>
                          </a:solidFill>
                          <a:effectLst/>
                          <a:latin typeface="+mn-lt"/>
                          <a:ea typeface="Times New Roman" panose="02020603050405020304" pitchFamily="18" charset="0"/>
                        </a:rPr>
                        <a:t>Higher result is better</a:t>
                      </a:r>
                    </a:p>
                  </a:txBody>
                  <a:tcPr marL="74525" marR="74525" marT="0" marB="0" anchor="ctr"/>
                </a:tc>
                <a:extLst>
                  <a:ext uri="{0D108BD9-81ED-4DB2-BD59-A6C34878D82A}">
                    <a16:rowId xmlns:a16="http://schemas.microsoft.com/office/drawing/2014/main" val="3605600723"/>
                  </a:ext>
                </a:extLst>
              </a:tr>
            </a:tbl>
          </a:graphicData>
        </a:graphic>
      </p:graphicFrame>
      <p:sp>
        <p:nvSpPr>
          <p:cNvPr id="6" name="TextBox 5"/>
          <p:cNvSpPr txBox="1"/>
          <p:nvPr/>
        </p:nvSpPr>
        <p:spPr>
          <a:xfrm>
            <a:off x="437356" y="5513029"/>
            <a:ext cx="8209389" cy="707886"/>
          </a:xfrm>
          <a:prstGeom prst="rect">
            <a:avLst/>
          </a:prstGeom>
          <a:solidFill>
            <a:schemeClr val="bg1"/>
          </a:solidFill>
        </p:spPr>
        <p:txBody>
          <a:bodyPr wrap="square" rtlCol="0">
            <a:spAutoFit/>
          </a:bodyPr>
          <a:lstStyle/>
          <a:p>
            <a:r>
              <a:rPr lang="en-US" sz="1000" i="1" dirty="0"/>
              <a:t>*The 2021 result was calculated using the updated measure year (MY) 2021 methodology. The benchmark, however, was determined using the MY 2018 methodology. Therefore, caution should be exercised when interpreting this result. </a:t>
            </a:r>
          </a:p>
          <a:p>
            <a:r>
              <a:rPr lang="en-US" sz="1000" i="1" dirty="0"/>
              <a:t>**Per the National Committee for Quality Assurance (NCQA), the measure steward, this measure was given first year status for </a:t>
            </a:r>
            <a:br>
              <a:rPr lang="en-US" sz="1000" i="1" dirty="0"/>
            </a:br>
            <a:r>
              <a:rPr lang="en-US" sz="1000" i="1" dirty="0"/>
              <a:t>MY 2020 due to significant changes in the methodology. There is no public reporting of EDU data for 2020.</a:t>
            </a:r>
          </a:p>
        </p:txBody>
      </p:sp>
    </p:spTree>
    <p:extLst>
      <p:ext uri="{BB962C8B-B14F-4D97-AF65-F5344CB8AC3E}">
        <p14:creationId xmlns:p14="http://schemas.microsoft.com/office/powerpoint/2010/main" val="3570865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4" y="627798"/>
            <a:ext cx="8247017" cy="1183586"/>
          </a:xfrm>
        </p:spPr>
        <p:txBody>
          <a:bodyPr>
            <a:normAutofit/>
          </a:bodyPr>
          <a:lstStyle/>
          <a:p>
            <a:pPr algn="ctr"/>
            <a:r>
              <a:rPr lang="en-US" sz="4400" cap="none" dirty="0"/>
              <a:t>THANK YOU!</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81194" y="6311742"/>
            <a:ext cx="4870585" cy="365125"/>
          </a:xfrm>
        </p:spPr>
        <p:txBody>
          <a:bodyPr/>
          <a:lstStyle/>
          <a:p>
            <a:pPr>
              <a:defRPr/>
            </a:pPr>
            <a:r>
              <a:rPr lang="en-US" dirty="0"/>
              <a:t>DHSS Presentation on Health Care Benchmarks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720" y="3403438"/>
            <a:ext cx="1790700" cy="2552700"/>
          </a:xfrm>
          <a:prstGeom prst="rect">
            <a:avLst/>
          </a:prstGeom>
        </p:spPr>
      </p:pic>
      <p:sp>
        <p:nvSpPr>
          <p:cNvPr id="10" name="Content Placeholder 2">
            <a:extLst>
              <a:ext uri="{FF2B5EF4-FFF2-40B4-BE49-F238E27FC236}">
                <a16:creationId xmlns:a16="http://schemas.microsoft.com/office/drawing/2014/main" id="{DACB1655-629F-414E-9708-1A8131924A6E}"/>
              </a:ext>
            </a:extLst>
          </p:cNvPr>
          <p:cNvSpPr txBox="1">
            <a:spLocks/>
          </p:cNvSpPr>
          <p:nvPr/>
        </p:nvSpPr>
        <p:spPr>
          <a:xfrm>
            <a:off x="581194" y="2228009"/>
            <a:ext cx="7989752" cy="3630795"/>
          </a:xfrm>
          <a:prstGeom prst="rect">
            <a:avLst/>
          </a:prstGeom>
        </p:spPr>
        <p:txBody>
          <a:bodyP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dirty="0"/>
              <a:t>For more information about the health care spending benchmark, visit:  </a:t>
            </a:r>
            <a:r>
              <a:rPr lang="en-US" dirty="0">
                <a:hlinkClick r:id="rId4"/>
              </a:rPr>
              <a:t>https://dhss.delaware.gov/dhcc/global.html</a:t>
            </a:r>
            <a:endParaRPr lang="en-US" dirty="0"/>
          </a:p>
        </p:txBody>
      </p:sp>
      <p:sp>
        <p:nvSpPr>
          <p:cNvPr id="8" name="Title 1">
            <a:extLst>
              <a:ext uri="{FF2B5EF4-FFF2-40B4-BE49-F238E27FC236}">
                <a16:creationId xmlns:a16="http://schemas.microsoft.com/office/drawing/2014/main" id="{EACF6BA8-B08D-46DB-9693-65F3596AA7F5}"/>
              </a:ext>
            </a:extLst>
          </p:cNvPr>
          <p:cNvSpPr txBox="1">
            <a:spLocks/>
          </p:cNvSpPr>
          <p:nvPr/>
        </p:nvSpPr>
        <p:spPr>
          <a:xfrm>
            <a:off x="426720" y="3496202"/>
            <a:ext cx="8247017" cy="1183586"/>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cap="none" dirty="0">
                <a:solidFill>
                  <a:schemeClr val="tx1"/>
                </a:solidFill>
              </a:rPr>
              <a:t>Questions?</a:t>
            </a:r>
          </a:p>
        </p:txBody>
      </p:sp>
    </p:spTree>
    <p:extLst>
      <p:ext uri="{BB962C8B-B14F-4D97-AF65-F5344CB8AC3E}">
        <p14:creationId xmlns:p14="http://schemas.microsoft.com/office/powerpoint/2010/main" val="25092361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0112F3-8539-4727-BB2B-CC1A70BB61E8}"/>
              </a:ext>
            </a:extLst>
          </p:cNvPr>
          <p:cNvSpPr/>
          <p:nvPr/>
        </p:nvSpPr>
        <p:spPr>
          <a:xfrm>
            <a:off x="7502326" y="469824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1DBF34-EF17-4CB9-AA1C-B093277BD22F}"/>
              </a:ext>
            </a:extLst>
          </p:cNvPr>
          <p:cNvSpPr>
            <a:spLocks noGrp="1"/>
          </p:cNvSpPr>
          <p:nvPr>
            <p:ph type="title"/>
          </p:nvPr>
        </p:nvSpPr>
        <p:spPr/>
        <p:txBody>
          <a:bodyPr/>
          <a:lstStyle/>
          <a:p>
            <a:r>
              <a:rPr lang="en-US" dirty="0"/>
              <a:t>Glossary of key terms</a:t>
            </a:r>
          </a:p>
        </p:txBody>
      </p:sp>
      <p:sp>
        <p:nvSpPr>
          <p:cNvPr id="3" name="Content Placeholder 2">
            <a:extLst>
              <a:ext uri="{FF2B5EF4-FFF2-40B4-BE49-F238E27FC236}">
                <a16:creationId xmlns:a16="http://schemas.microsoft.com/office/drawing/2014/main" id="{5D31CA63-EEC2-485D-B427-3748CD0DF85A}"/>
              </a:ext>
            </a:extLst>
          </p:cNvPr>
          <p:cNvSpPr>
            <a:spLocks noGrp="1"/>
          </p:cNvSpPr>
          <p:nvPr>
            <p:ph idx="1"/>
          </p:nvPr>
        </p:nvSpPr>
        <p:spPr>
          <a:xfrm>
            <a:off x="381000" y="2012109"/>
            <a:ext cx="8407820" cy="4223433"/>
          </a:xfrm>
        </p:spPr>
        <p:txBody>
          <a:bodyPr>
            <a:noAutofit/>
          </a:bodyPr>
          <a:lstStyle/>
          <a:p>
            <a:pPr>
              <a:spcAft>
                <a:spcPts val="400"/>
              </a:spcAft>
            </a:pPr>
            <a:r>
              <a:rPr lang="en-US" sz="1200" b="1" dirty="0"/>
              <a:t>Allowed Amount:</a:t>
            </a:r>
            <a:r>
              <a:rPr lang="en-US" sz="1200" dirty="0"/>
              <a:t> The amount the payer paid plus any member cost sharing for a claim. Allowed amount is the basis for measuring the claims component of medical expenses for purposes of the benchmark spending data.</a:t>
            </a:r>
          </a:p>
          <a:p>
            <a:pPr>
              <a:spcAft>
                <a:spcPts val="400"/>
              </a:spcAft>
            </a:pPr>
            <a:r>
              <a:rPr lang="en-US" sz="1200" b="1" dirty="0"/>
              <a:t>Insurer:</a:t>
            </a:r>
            <a:r>
              <a:rPr lang="en-US" sz="1200" dirty="0"/>
              <a:t> A private health insurance company that offers one or more of the following, commercial insurance, Medicare managed care products, and/or are Medicaid/Children’s Health Insurance Program (CHIP) managed care organization products. </a:t>
            </a:r>
          </a:p>
          <a:p>
            <a:pPr>
              <a:spcAft>
                <a:spcPts val="400"/>
              </a:spcAft>
            </a:pPr>
            <a:r>
              <a:rPr lang="en-US" sz="1200" b="1" dirty="0"/>
              <a:t>Market:</a:t>
            </a:r>
            <a:r>
              <a:rPr lang="en-US" sz="1200" dirty="0"/>
              <a:t> The highest level of categorization of the health insurance market. For example, Medicare and Medicare managed care are collectively referred to as the “Medicare market”. Medicaid/CHIP FFS and Medicaid/CHIP MCO managed care are collectively referred to as the “Medicaid market”. Individual, self‑insured, small and large group markets, and student health insurance are collectively referred to as the “Commercial market”.</a:t>
            </a:r>
          </a:p>
          <a:p>
            <a:pPr>
              <a:spcAft>
                <a:spcPts val="400"/>
              </a:spcAft>
            </a:pPr>
            <a:r>
              <a:rPr lang="en-US" sz="1200" b="1" dirty="0"/>
              <a:t>Net Cost of Private Health Insurance (NCPHI)</a:t>
            </a:r>
            <a:r>
              <a:rPr lang="en-US" sz="1200" dirty="0"/>
              <a:t>: Difference between premiums revenues and net paid expenditures. Estimates insurers’ administrative &amp; operating expenses and gain/loss. Applies to insurers only.</a:t>
            </a:r>
          </a:p>
          <a:p>
            <a:pPr>
              <a:spcAft>
                <a:spcPts val="400"/>
              </a:spcAft>
            </a:pPr>
            <a:r>
              <a:rPr lang="en-US" sz="1200" b="1" dirty="0"/>
              <a:t>Payer:</a:t>
            </a:r>
            <a:r>
              <a:rPr lang="en-US" sz="1200" dirty="0"/>
              <a:t> A term used to refer collectively to all entities submitting data to DHSS. </a:t>
            </a:r>
          </a:p>
          <a:p>
            <a:pPr>
              <a:spcAft>
                <a:spcPts val="400"/>
              </a:spcAft>
            </a:pPr>
            <a:r>
              <a:rPr lang="en-US" sz="1200" b="1" dirty="0"/>
              <a:t>Total Health Care Expenditures (THCE)</a:t>
            </a:r>
            <a:r>
              <a:rPr lang="en-US" sz="1200" dirty="0"/>
              <a:t>: TME (as defined below) incurred by Delaware residents for all health care benefits/services by all payers reporting to DHSS plus insurers’ NCPHI. </a:t>
            </a:r>
          </a:p>
          <a:p>
            <a:pPr>
              <a:spcAft>
                <a:spcPts val="400"/>
              </a:spcAft>
            </a:pPr>
            <a:r>
              <a:rPr lang="en-US" sz="1200" b="1" dirty="0"/>
              <a:t>Total Health Care Expenditures Per Capita</a:t>
            </a:r>
            <a:r>
              <a:rPr lang="en-US" sz="1200" dirty="0"/>
              <a:t>: THCE (as defined above) divided by Delaware’s total state population.</a:t>
            </a:r>
          </a:p>
          <a:p>
            <a:r>
              <a:rPr lang="en-US" sz="1200" b="1" dirty="0"/>
              <a:t>Total Medical Expense (TME)</a:t>
            </a:r>
            <a:r>
              <a:rPr lang="en-US" sz="1200" dirty="0"/>
              <a:t>: The total claims and non-claims medical expense incurred by Delaware residents for all health care benefits/services as reported by payers submitting data to DHSS. </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81194" y="6369797"/>
            <a:ext cx="4870585" cy="365125"/>
          </a:xfrm>
        </p:spPr>
        <p:txBody>
          <a:bodyPr/>
          <a:lstStyle/>
          <a:p>
            <a:pPr>
              <a:defRPr/>
            </a:pPr>
            <a:r>
              <a:rPr lang="en-US" dirty="0"/>
              <a:t>DHSS Presentation on Health Care Benchmarks</a:t>
            </a:r>
          </a:p>
        </p:txBody>
      </p:sp>
    </p:spTree>
    <p:extLst>
      <p:ext uri="{BB962C8B-B14F-4D97-AF65-F5344CB8AC3E}">
        <p14:creationId xmlns:p14="http://schemas.microsoft.com/office/powerpoint/2010/main" val="158178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490CC-D843-407E-8DD1-E8C1D788D368}"/>
              </a:ext>
            </a:extLst>
          </p:cNvPr>
          <p:cNvSpPr>
            <a:spLocks noGrp="1"/>
          </p:cNvSpPr>
          <p:nvPr>
            <p:ph type="title"/>
          </p:nvPr>
        </p:nvSpPr>
        <p:spPr/>
        <p:txBody>
          <a:bodyPr/>
          <a:lstStyle/>
          <a:p>
            <a:r>
              <a:rPr lang="en-US" dirty="0"/>
              <a:t>Collection of Benchmark Spending data</a:t>
            </a:r>
          </a:p>
        </p:txBody>
      </p:sp>
      <p:sp>
        <p:nvSpPr>
          <p:cNvPr id="3" name="Content Placeholder 2">
            <a:extLst>
              <a:ext uri="{FF2B5EF4-FFF2-40B4-BE49-F238E27FC236}">
                <a16:creationId xmlns:a16="http://schemas.microsoft.com/office/drawing/2014/main" id="{214036A4-A259-47DB-88CA-C237D6B3E290}"/>
              </a:ext>
            </a:extLst>
          </p:cNvPr>
          <p:cNvSpPr>
            <a:spLocks noGrp="1"/>
          </p:cNvSpPr>
          <p:nvPr>
            <p:ph idx="1"/>
          </p:nvPr>
        </p:nvSpPr>
        <p:spPr>
          <a:xfrm>
            <a:off x="581193" y="-585627"/>
            <a:ext cx="7989753" cy="6831569"/>
          </a:xfrm>
        </p:spPr>
        <p:txBody>
          <a:bodyPr>
            <a:normAutofit/>
          </a:bodyPr>
          <a:lstStyle/>
          <a:p>
            <a:pPr marL="305435" indent="-305435"/>
            <a:r>
              <a:rPr lang="en-US" sz="1400" dirty="0"/>
              <a:t>The spending benchmark is a target value for the change from the prior calendar year (CY) in State level per capita total health care expenditures.</a:t>
            </a:r>
          </a:p>
          <a:p>
            <a:pPr marL="305435" indent="-305435"/>
            <a:r>
              <a:rPr lang="en-US" sz="1400" dirty="0"/>
              <a:t>DHSS collected final CY 2020 data and/or initial CY 2021 data from all payers:  Aetna, ACDE, Cigna, Highmark, United, CMS, DMMA, and VHA. CY 2020 data from VHA was not refreshed. Data sources:</a:t>
            </a:r>
          </a:p>
        </p:txBody>
      </p:sp>
      <p:sp>
        <p:nvSpPr>
          <p:cNvPr id="8"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81194" y="6324442"/>
            <a:ext cx="4870585" cy="365125"/>
          </a:xfrm>
        </p:spPr>
        <p:txBody>
          <a:bodyPr/>
          <a:lstStyle/>
          <a:p>
            <a:pPr>
              <a:defRPr/>
            </a:pPr>
            <a:r>
              <a:rPr lang="en-US" dirty="0"/>
              <a:t>DHSS Presentation on Health Care Benchmarks</a:t>
            </a:r>
          </a:p>
        </p:txBody>
      </p:sp>
      <p:graphicFrame>
        <p:nvGraphicFramePr>
          <p:cNvPr id="7" name="Table 6">
            <a:extLst>
              <a:ext uri="{FF2B5EF4-FFF2-40B4-BE49-F238E27FC236}">
                <a16:creationId xmlns:a16="http://schemas.microsoft.com/office/drawing/2014/main" id="{CD158B60-752D-49EB-A1C7-930D00BF9330}"/>
              </a:ext>
            </a:extLst>
          </p:cNvPr>
          <p:cNvGraphicFramePr>
            <a:graphicFrameLocks noGrp="1"/>
          </p:cNvGraphicFramePr>
          <p:nvPr>
            <p:extLst>
              <p:ext uri="{D42A27DB-BD31-4B8C-83A1-F6EECF244321}">
                <p14:modId xmlns:p14="http://schemas.microsoft.com/office/powerpoint/2010/main" val="1944509313"/>
              </p:ext>
            </p:extLst>
          </p:nvPr>
        </p:nvGraphicFramePr>
        <p:xfrm>
          <a:off x="669701" y="3568698"/>
          <a:ext cx="7901245" cy="2608870"/>
        </p:xfrm>
        <a:graphic>
          <a:graphicData uri="http://schemas.openxmlformats.org/drawingml/2006/table">
            <a:tbl>
              <a:tblPr firstRow="1" bandRow="1">
                <a:tableStyleId>{5C22544A-7EE6-4342-B048-85BDC9FD1C3A}</a:tableStyleId>
              </a:tblPr>
              <a:tblGrid>
                <a:gridCol w="1800682">
                  <a:extLst>
                    <a:ext uri="{9D8B030D-6E8A-4147-A177-3AD203B41FA5}">
                      <a16:colId xmlns:a16="http://schemas.microsoft.com/office/drawing/2014/main" val="29643443"/>
                    </a:ext>
                  </a:extLst>
                </a:gridCol>
                <a:gridCol w="1275805">
                  <a:extLst>
                    <a:ext uri="{9D8B030D-6E8A-4147-A177-3AD203B41FA5}">
                      <a16:colId xmlns:a16="http://schemas.microsoft.com/office/drawing/2014/main" val="3144876791"/>
                    </a:ext>
                  </a:extLst>
                </a:gridCol>
                <a:gridCol w="4824758">
                  <a:extLst>
                    <a:ext uri="{9D8B030D-6E8A-4147-A177-3AD203B41FA5}">
                      <a16:colId xmlns:a16="http://schemas.microsoft.com/office/drawing/2014/main" val="3282337730"/>
                    </a:ext>
                  </a:extLst>
                </a:gridCol>
              </a:tblGrid>
              <a:tr h="439478">
                <a:tc>
                  <a:txBody>
                    <a:bodyPr/>
                    <a:lstStyle/>
                    <a:p>
                      <a:r>
                        <a:rPr lang="en-US" sz="1050" dirty="0"/>
                        <a:t>Market/Spending</a:t>
                      </a:r>
                      <a:r>
                        <a:rPr lang="en-US" sz="1050" baseline="0" dirty="0"/>
                        <a:t> Component</a:t>
                      </a:r>
                      <a:endParaRPr lang="en-US" sz="1050" dirty="0"/>
                    </a:p>
                  </a:txBody>
                  <a:tcPr/>
                </a:tc>
                <a:tc>
                  <a:txBody>
                    <a:bodyPr/>
                    <a:lstStyle/>
                    <a:p>
                      <a:r>
                        <a:rPr lang="en-US" sz="1050" dirty="0"/>
                        <a:t>Data Source</a:t>
                      </a:r>
                    </a:p>
                  </a:txBody>
                  <a:tcPr/>
                </a:tc>
                <a:tc>
                  <a:txBody>
                    <a:bodyPr/>
                    <a:lstStyle/>
                    <a:p>
                      <a:r>
                        <a:rPr lang="en-US" sz="1050" dirty="0"/>
                        <a:t>Data</a:t>
                      </a:r>
                    </a:p>
                  </a:txBody>
                  <a:tcPr/>
                </a:tc>
                <a:extLst>
                  <a:ext uri="{0D108BD9-81ED-4DB2-BD59-A6C34878D82A}">
                    <a16:rowId xmlns:a16="http://schemas.microsoft.com/office/drawing/2014/main" val="1534853605"/>
                  </a:ext>
                </a:extLst>
              </a:tr>
              <a:tr h="439478">
                <a:tc>
                  <a:txBody>
                    <a:bodyPr/>
                    <a:lstStyle/>
                    <a:p>
                      <a:r>
                        <a:rPr lang="en-US" sz="1050" dirty="0"/>
                        <a:t>Commercial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dirty="0"/>
                        <a:t>Insurers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dirty="0"/>
                        <a:t>Summary</a:t>
                      </a:r>
                      <a:r>
                        <a:rPr lang="en-US" sz="1050" baseline="0" dirty="0"/>
                        <a:t> medical expenditures, including pharmacy rebate data on fully-insured, self-insured, and small and large group product lines</a:t>
                      </a:r>
                      <a:endParaRPr lang="en-US" sz="1050" dirty="0"/>
                    </a:p>
                  </a:txBody>
                  <a:tcPr/>
                </a:tc>
                <a:extLst>
                  <a:ext uri="{0D108BD9-81ED-4DB2-BD59-A6C34878D82A}">
                    <a16:rowId xmlns:a16="http://schemas.microsoft.com/office/drawing/2014/main" val="3390383017"/>
                  </a:ext>
                </a:extLst>
              </a:tr>
              <a:tr h="439478">
                <a:tc>
                  <a:txBody>
                    <a:bodyPr/>
                    <a:lstStyle/>
                    <a:p>
                      <a:r>
                        <a:rPr lang="en-US" sz="1050" dirty="0"/>
                        <a:t>Medicaid</a:t>
                      </a:r>
                    </a:p>
                  </a:txBody>
                  <a:tcPr/>
                </a:tc>
                <a:tc>
                  <a:txBody>
                    <a:bodyPr/>
                    <a:lstStyle/>
                    <a:p>
                      <a:r>
                        <a:rPr lang="en-US" sz="1050" dirty="0"/>
                        <a:t>DMMA and Insurers</a:t>
                      </a:r>
                    </a:p>
                  </a:txBody>
                  <a:tcPr/>
                </a:tc>
                <a:tc>
                  <a:txBody>
                    <a:bodyPr/>
                    <a:lstStyle/>
                    <a:p>
                      <a:r>
                        <a:rPr lang="en-US" sz="1050" dirty="0"/>
                        <a:t>Summary FFS and managed care, including pharmacy rebate data</a:t>
                      </a:r>
                    </a:p>
                  </a:txBody>
                  <a:tcPr/>
                </a:tc>
                <a:extLst>
                  <a:ext uri="{0D108BD9-81ED-4DB2-BD59-A6C34878D82A}">
                    <a16:rowId xmlns:a16="http://schemas.microsoft.com/office/drawing/2014/main" val="3756262782"/>
                  </a:ext>
                </a:extLst>
              </a:tr>
              <a:tr h="394159">
                <a:tc>
                  <a:txBody>
                    <a:bodyPr/>
                    <a:lstStyle/>
                    <a:p>
                      <a:r>
                        <a:rPr lang="en-US" sz="1050" dirty="0"/>
                        <a:t>Medicare</a:t>
                      </a:r>
                    </a:p>
                  </a:txBody>
                  <a:tcPr/>
                </a:tc>
                <a:tc>
                  <a:txBody>
                    <a:bodyPr/>
                    <a:lstStyle/>
                    <a:p>
                      <a:r>
                        <a:rPr lang="en-US" sz="1050" dirty="0"/>
                        <a:t>CMS and Insurers</a:t>
                      </a:r>
                    </a:p>
                  </a:txBody>
                  <a:tcPr/>
                </a:tc>
                <a:tc>
                  <a:txBody>
                    <a:bodyPr/>
                    <a:lstStyle/>
                    <a:p>
                      <a:r>
                        <a:rPr lang="en-US" sz="1050" dirty="0"/>
                        <a:t>Summary FFS and managed care, including drug spending and limited pharmacy</a:t>
                      </a:r>
                      <a:r>
                        <a:rPr lang="en-US" sz="1050" baseline="0" dirty="0"/>
                        <a:t> rebate data (from Insurers only)</a:t>
                      </a:r>
                      <a:endParaRPr lang="en-US" sz="1050" dirty="0"/>
                    </a:p>
                  </a:txBody>
                  <a:tcPr/>
                </a:tc>
                <a:extLst>
                  <a:ext uri="{0D108BD9-81ED-4DB2-BD59-A6C34878D82A}">
                    <a16:rowId xmlns:a16="http://schemas.microsoft.com/office/drawing/2014/main" val="3595470133"/>
                  </a:ext>
                </a:extLst>
              </a:tr>
              <a:tr h="439478">
                <a:tc>
                  <a:txBody>
                    <a:bodyPr/>
                    <a:lstStyle/>
                    <a:p>
                      <a:r>
                        <a:rPr lang="en-US" sz="1050" dirty="0"/>
                        <a:t>Veterans Health Administration</a:t>
                      </a:r>
                    </a:p>
                  </a:txBody>
                  <a:tcPr/>
                </a:tc>
                <a:tc>
                  <a:txBody>
                    <a:bodyPr/>
                    <a:lstStyle/>
                    <a:p>
                      <a:r>
                        <a:rPr lang="en-US" sz="1050" dirty="0"/>
                        <a:t>VHA</a:t>
                      </a:r>
                      <a:r>
                        <a:rPr lang="en-US" sz="1050" baseline="0" dirty="0"/>
                        <a:t> website</a:t>
                      </a:r>
                      <a:endParaRPr lang="en-US" sz="1050" dirty="0"/>
                    </a:p>
                  </a:txBody>
                  <a:tcPr/>
                </a:tc>
                <a:tc>
                  <a:txBody>
                    <a:bodyPr/>
                    <a:lstStyle/>
                    <a:p>
                      <a:r>
                        <a:rPr lang="en-US" sz="1050" dirty="0"/>
                        <a:t>Aggregate data from the US Department of Veterans Affairs</a:t>
                      </a:r>
                    </a:p>
                  </a:txBody>
                  <a:tcPr/>
                </a:tc>
                <a:extLst>
                  <a:ext uri="{0D108BD9-81ED-4DB2-BD59-A6C34878D82A}">
                    <a16:rowId xmlns:a16="http://schemas.microsoft.com/office/drawing/2014/main" val="1794909821"/>
                  </a:ext>
                </a:extLst>
              </a:tr>
              <a:tr h="439478">
                <a:tc>
                  <a:txBody>
                    <a:bodyPr/>
                    <a:lstStyle/>
                    <a:p>
                      <a:r>
                        <a:rPr lang="en-US" sz="1050" dirty="0"/>
                        <a:t>Net Cost of Private Health Insurance</a:t>
                      </a:r>
                    </a:p>
                  </a:txBody>
                  <a:tcPr/>
                </a:tc>
                <a:tc>
                  <a:txBody>
                    <a:bodyPr/>
                    <a:lstStyle/>
                    <a:p>
                      <a:r>
                        <a:rPr lang="en-US" sz="1050" dirty="0"/>
                        <a:t>Insurer or public</a:t>
                      </a:r>
                      <a:r>
                        <a:rPr lang="en-US" sz="1050" baseline="0" dirty="0"/>
                        <a:t> </a:t>
                      </a:r>
                      <a:r>
                        <a:rPr lang="en-US" sz="1050" dirty="0"/>
                        <a:t>reports</a:t>
                      </a:r>
                    </a:p>
                  </a:txBody>
                  <a:tcPr/>
                </a:tc>
                <a:tc>
                  <a:txBody>
                    <a:bodyPr/>
                    <a:lstStyle/>
                    <a:p>
                      <a:r>
                        <a:rPr lang="en-US" sz="1050" dirty="0"/>
                        <a:t>Summary level data</a:t>
                      </a:r>
                      <a:r>
                        <a:rPr lang="en-US" sz="1050" baseline="0" dirty="0"/>
                        <a:t> on revenues and expenses</a:t>
                      </a:r>
                      <a:endParaRPr lang="en-US" sz="1050" dirty="0"/>
                    </a:p>
                  </a:txBody>
                  <a:tcPr/>
                </a:tc>
                <a:extLst>
                  <a:ext uri="{0D108BD9-81ED-4DB2-BD59-A6C34878D82A}">
                    <a16:rowId xmlns:a16="http://schemas.microsoft.com/office/drawing/2014/main" val="3060233096"/>
                  </a:ext>
                </a:extLst>
              </a:tr>
            </a:tbl>
          </a:graphicData>
        </a:graphic>
      </p:graphicFrame>
    </p:spTree>
    <p:extLst>
      <p:ext uri="{BB962C8B-B14F-4D97-AF65-F5344CB8AC3E}">
        <p14:creationId xmlns:p14="http://schemas.microsoft.com/office/powerpoint/2010/main" val="2801134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4ECF0C3-2B20-4B89-B41D-D111BE88EAFB}"/>
              </a:ext>
            </a:extLst>
          </p:cNvPr>
          <p:cNvSpPr/>
          <p:nvPr/>
        </p:nvSpPr>
        <p:spPr>
          <a:xfrm>
            <a:off x="7382690" y="4707961"/>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fontScale="90000"/>
          </a:bodyPr>
          <a:lstStyle/>
          <a:p>
            <a:r>
              <a:rPr lang="en-US" dirty="0"/>
              <a:t>Bureau of Economic Analysis — Per capita personal consumption expenditures:</a:t>
            </a:r>
            <a:br>
              <a:rPr lang="en-US" dirty="0"/>
            </a:br>
            <a:r>
              <a:rPr lang="en-US" dirty="0"/>
              <a:t>Health Care 2021 change from 2020</a:t>
            </a:r>
          </a:p>
        </p:txBody>
      </p:sp>
      <p:pic>
        <p:nvPicPr>
          <p:cNvPr id="6" name="Picture 5"/>
          <p:cNvPicPr>
            <a:picLocks noChangeAspect="1"/>
          </p:cNvPicPr>
          <p:nvPr/>
        </p:nvPicPr>
        <p:blipFill>
          <a:blip r:embed="rId3"/>
          <a:stretch>
            <a:fillRect/>
          </a:stretch>
        </p:blipFill>
        <p:spPr>
          <a:xfrm>
            <a:off x="1143857" y="1927041"/>
            <a:ext cx="6858676" cy="4745813"/>
          </a:xfrm>
          <a:prstGeom prst="rect">
            <a:avLst/>
          </a:prstGeom>
        </p:spPr>
      </p:pic>
    </p:spTree>
    <p:extLst>
      <p:ext uri="{BB962C8B-B14F-4D97-AF65-F5344CB8AC3E}">
        <p14:creationId xmlns:p14="http://schemas.microsoft.com/office/powerpoint/2010/main" val="20799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COVID-19: Delaware’s State and Federal Health Care Relief Payments</a:t>
            </a:r>
          </a:p>
        </p:txBody>
      </p:sp>
      <p:sp>
        <p:nvSpPr>
          <p:cNvPr id="4" name="Footer Placeholder 3"/>
          <p:cNvSpPr>
            <a:spLocks noGrp="1"/>
          </p:cNvSpPr>
          <p:nvPr>
            <p:ph type="ftr" sz="quarter" idx="11"/>
          </p:nvPr>
        </p:nvSpPr>
        <p:spPr>
          <a:xfrm>
            <a:off x="537252" y="6321267"/>
            <a:ext cx="4870585" cy="365125"/>
          </a:xfrm>
        </p:spPr>
        <p:txBody>
          <a:bodyPr/>
          <a:lstStyle/>
          <a:p>
            <a:pPr>
              <a:defRPr/>
            </a:pPr>
            <a:r>
              <a:rPr lang="en-US" dirty="0"/>
              <a:t>DHSS Presentation on Health Care Benchmarks</a:t>
            </a:r>
          </a:p>
        </p:txBody>
      </p:sp>
      <p:pic>
        <p:nvPicPr>
          <p:cNvPr id="70" name="Picture 52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1076500" y="4389378"/>
            <a:ext cx="3496813" cy="793954"/>
          </a:xfrm>
          <a:prstGeom prst="rect">
            <a:avLst/>
          </a:prstGeom>
          <a:noFill/>
        </p:spPr>
      </p:pic>
      <p:grpSp>
        <p:nvGrpSpPr>
          <p:cNvPr id="3" name="Group 2"/>
          <p:cNvGrpSpPr/>
          <p:nvPr/>
        </p:nvGrpSpPr>
        <p:grpSpPr>
          <a:xfrm>
            <a:off x="3048058" y="1931577"/>
            <a:ext cx="3657599" cy="2220348"/>
            <a:chOff x="2837901" y="1006830"/>
            <a:chExt cx="4929333" cy="3056479"/>
          </a:xfrm>
        </p:grpSpPr>
        <p:sp>
          <p:nvSpPr>
            <p:cNvPr id="72" name="Freeform 526"/>
            <p:cNvSpPr/>
            <p:nvPr/>
          </p:nvSpPr>
          <p:spPr>
            <a:xfrm>
              <a:off x="4801727" y="1006830"/>
              <a:ext cx="158291" cy="294233"/>
            </a:xfrm>
            <a:custGeom>
              <a:avLst/>
              <a:gdLst/>
              <a:ahLst/>
              <a:cxnLst/>
              <a:rect l="0" t="0" r="0" b="0"/>
              <a:pathLst>
                <a:path w="158291" h="294233">
                  <a:moveTo>
                    <a:pt x="105282" y="232854"/>
                  </a:moveTo>
                  <a:cubicBezTo>
                    <a:pt x="112394" y="225895"/>
                    <a:pt x="116826" y="216205"/>
                    <a:pt x="116826" y="205473"/>
                  </a:cubicBezTo>
                  <a:cubicBezTo>
                    <a:pt x="116826" y="189141"/>
                    <a:pt x="106590" y="175235"/>
                    <a:pt x="92202" y="169723"/>
                  </a:cubicBezTo>
                  <a:cubicBezTo>
                    <a:pt x="92290" y="120980"/>
                    <a:pt x="94576" y="117983"/>
                    <a:pt x="110031" y="117018"/>
                  </a:cubicBezTo>
                  <a:cubicBezTo>
                    <a:pt x="125894" y="116027"/>
                    <a:pt x="105079" y="94209"/>
                    <a:pt x="105079" y="76365"/>
                  </a:cubicBezTo>
                  <a:cubicBezTo>
                    <a:pt x="105079" y="58509"/>
                    <a:pt x="95161" y="46609"/>
                    <a:pt x="95161" y="46609"/>
                  </a:cubicBezTo>
                  <a:cubicBezTo>
                    <a:pt x="120941" y="34696"/>
                    <a:pt x="95161" y="22809"/>
                    <a:pt x="95161" y="22809"/>
                  </a:cubicBezTo>
                  <a:cubicBezTo>
                    <a:pt x="79286" y="0"/>
                    <a:pt x="77304" y="22809"/>
                    <a:pt x="77304" y="22809"/>
                  </a:cubicBezTo>
                  <a:cubicBezTo>
                    <a:pt x="63423" y="30734"/>
                    <a:pt x="56489" y="35700"/>
                    <a:pt x="62433" y="43637"/>
                  </a:cubicBezTo>
                  <a:cubicBezTo>
                    <a:pt x="68376" y="51575"/>
                    <a:pt x="87223" y="44615"/>
                    <a:pt x="69380" y="56528"/>
                  </a:cubicBezTo>
                  <a:cubicBezTo>
                    <a:pt x="51523" y="68428"/>
                    <a:pt x="74320" y="63462"/>
                    <a:pt x="62433" y="78334"/>
                  </a:cubicBezTo>
                  <a:cubicBezTo>
                    <a:pt x="50533" y="93218"/>
                    <a:pt x="49542" y="111074"/>
                    <a:pt x="60452" y="123965"/>
                  </a:cubicBezTo>
                  <a:cubicBezTo>
                    <a:pt x="71285" y="136779"/>
                    <a:pt x="68427" y="168161"/>
                    <a:pt x="68376" y="168567"/>
                  </a:cubicBezTo>
                  <a:cubicBezTo>
                    <a:pt x="52158" y="173012"/>
                    <a:pt x="40208" y="187820"/>
                    <a:pt x="40208" y="205473"/>
                  </a:cubicBezTo>
                  <a:cubicBezTo>
                    <a:pt x="40208" y="216294"/>
                    <a:pt x="44716" y="226047"/>
                    <a:pt x="51930" y="233006"/>
                  </a:cubicBezTo>
                  <a:cubicBezTo>
                    <a:pt x="25933" y="242213"/>
                    <a:pt x="6057" y="264337"/>
                    <a:pt x="0" y="291680"/>
                  </a:cubicBezTo>
                  <a:cubicBezTo>
                    <a:pt x="23494" y="280872"/>
                    <a:pt x="87210" y="258711"/>
                    <a:pt x="158291" y="294233"/>
                  </a:cubicBezTo>
                  <a:cubicBezTo>
                    <a:pt x="152919" y="265531"/>
                    <a:pt x="132345" y="242213"/>
                    <a:pt x="105282" y="232854"/>
                  </a:cubicBez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73" name="Freeform 527"/>
            <p:cNvSpPr/>
            <p:nvPr/>
          </p:nvSpPr>
          <p:spPr>
            <a:xfrm>
              <a:off x="4313638" y="1914859"/>
              <a:ext cx="1139837" cy="353579"/>
            </a:xfrm>
            <a:custGeom>
              <a:avLst/>
              <a:gdLst/>
              <a:ahLst/>
              <a:cxnLst/>
              <a:rect l="0" t="0" r="0" b="0"/>
              <a:pathLst>
                <a:path w="1139837" h="353579">
                  <a:moveTo>
                    <a:pt x="1109980" y="157695"/>
                  </a:moveTo>
                  <a:cubicBezTo>
                    <a:pt x="1089153" y="138353"/>
                    <a:pt x="891287" y="0"/>
                    <a:pt x="525323" y="17856"/>
                  </a:cubicBezTo>
                  <a:cubicBezTo>
                    <a:pt x="159347" y="35699"/>
                    <a:pt x="20994" y="154724"/>
                    <a:pt x="20994" y="154724"/>
                  </a:cubicBezTo>
                  <a:cubicBezTo>
                    <a:pt x="0" y="183717"/>
                    <a:pt x="17298" y="210006"/>
                    <a:pt x="30912" y="224141"/>
                  </a:cubicBezTo>
                  <a:lnTo>
                    <a:pt x="30912" y="353579"/>
                  </a:lnTo>
                  <a:cubicBezTo>
                    <a:pt x="30912" y="353567"/>
                    <a:pt x="165799" y="282155"/>
                    <a:pt x="443497" y="268273"/>
                  </a:cubicBezTo>
                  <a:cubicBezTo>
                    <a:pt x="721195" y="254392"/>
                    <a:pt x="923532" y="270267"/>
                    <a:pt x="1100062" y="353579"/>
                  </a:cubicBezTo>
                  <a:lnTo>
                    <a:pt x="1100062" y="230720"/>
                  </a:lnTo>
                  <a:cubicBezTo>
                    <a:pt x="1139837" y="177189"/>
                    <a:pt x="1109980" y="157695"/>
                    <a:pt x="1109980" y="157695"/>
                  </a:cubicBez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74" name="Freeform 528"/>
            <p:cNvSpPr/>
            <p:nvPr/>
          </p:nvSpPr>
          <p:spPr>
            <a:xfrm>
              <a:off x="4761477" y="1294736"/>
              <a:ext cx="235939" cy="221740"/>
            </a:xfrm>
            <a:custGeom>
              <a:avLst/>
              <a:gdLst/>
              <a:ahLst/>
              <a:cxnLst/>
              <a:rect l="0" t="0" r="0" b="0"/>
              <a:pathLst>
                <a:path w="235939" h="221740">
                  <a:moveTo>
                    <a:pt x="209143" y="26034"/>
                  </a:moveTo>
                  <a:cubicBezTo>
                    <a:pt x="180137" y="5956"/>
                    <a:pt x="142938" y="0"/>
                    <a:pt x="114668" y="749"/>
                  </a:cubicBezTo>
                  <a:cubicBezTo>
                    <a:pt x="86398" y="1485"/>
                    <a:pt x="41034" y="5207"/>
                    <a:pt x="18720" y="37197"/>
                  </a:cubicBezTo>
                  <a:cubicBezTo>
                    <a:pt x="0" y="64032"/>
                    <a:pt x="19977" y="78256"/>
                    <a:pt x="26898" y="82155"/>
                  </a:cubicBezTo>
                  <a:lnTo>
                    <a:pt x="26898" y="220102"/>
                  </a:lnTo>
                  <a:cubicBezTo>
                    <a:pt x="73203" y="202462"/>
                    <a:pt x="137096" y="192632"/>
                    <a:pt x="209892" y="221740"/>
                  </a:cubicBezTo>
                  <a:lnTo>
                    <a:pt x="209892" y="79856"/>
                  </a:lnTo>
                  <a:cubicBezTo>
                    <a:pt x="224649" y="73227"/>
                    <a:pt x="235939" y="44576"/>
                    <a:pt x="209143" y="26034"/>
                  </a:cubicBez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75" name="Picture 52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a:xfrm>
              <a:off x="4365700" y="1473449"/>
              <a:ext cx="1035078" cy="567182"/>
            </a:xfrm>
            <a:prstGeom prst="rect">
              <a:avLst/>
            </a:prstGeom>
            <a:noFill/>
          </p:spPr>
        </p:pic>
        <p:sp>
          <p:nvSpPr>
            <p:cNvPr id="76" name="Freeform 530"/>
            <p:cNvSpPr/>
            <p:nvPr/>
          </p:nvSpPr>
          <p:spPr>
            <a:xfrm>
              <a:off x="4190081" y="2175201"/>
              <a:ext cx="1386776" cy="549248"/>
            </a:xfrm>
            <a:custGeom>
              <a:avLst/>
              <a:gdLst/>
              <a:ahLst/>
              <a:cxnLst/>
              <a:rect l="0" t="0" r="0" b="0"/>
              <a:pathLst>
                <a:path w="1386776" h="549248">
                  <a:moveTo>
                    <a:pt x="40411" y="297192"/>
                  </a:moveTo>
                  <a:lnTo>
                    <a:pt x="40411" y="549248"/>
                  </a:lnTo>
                  <a:cubicBezTo>
                    <a:pt x="73837" y="519848"/>
                    <a:pt x="166801" y="473620"/>
                    <a:pt x="428700" y="450760"/>
                  </a:cubicBezTo>
                  <a:cubicBezTo>
                    <a:pt x="788809" y="419340"/>
                    <a:pt x="1228318" y="454773"/>
                    <a:pt x="1340649" y="541844"/>
                  </a:cubicBezTo>
                  <a:lnTo>
                    <a:pt x="1340649" y="295999"/>
                  </a:lnTo>
                  <a:cubicBezTo>
                    <a:pt x="1359064" y="287502"/>
                    <a:pt x="1386776" y="269684"/>
                    <a:pt x="1364449" y="245961"/>
                  </a:cubicBezTo>
                  <a:cubicBezTo>
                    <a:pt x="1332712" y="212242"/>
                    <a:pt x="1332712" y="187452"/>
                    <a:pt x="1332712" y="187452"/>
                  </a:cubicBezTo>
                  <a:cubicBezTo>
                    <a:pt x="1176019" y="35699"/>
                    <a:pt x="858646" y="0"/>
                    <a:pt x="511504" y="29756"/>
                  </a:cubicBezTo>
                  <a:cubicBezTo>
                    <a:pt x="164388" y="59512"/>
                    <a:pt x="45376" y="176542"/>
                    <a:pt x="45376" y="176542"/>
                  </a:cubicBezTo>
                  <a:cubicBezTo>
                    <a:pt x="49339" y="192417"/>
                    <a:pt x="41401" y="208280"/>
                    <a:pt x="17602" y="243979"/>
                  </a:cubicBezTo>
                  <a:cubicBezTo>
                    <a:pt x="0" y="270383"/>
                    <a:pt x="25794" y="289192"/>
                    <a:pt x="40411" y="297192"/>
                  </a:cubicBez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77" name="Picture 53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a:xfrm>
              <a:off x="4177136" y="2617908"/>
              <a:ext cx="1409941" cy="298803"/>
            </a:xfrm>
            <a:prstGeom prst="rect">
              <a:avLst/>
            </a:prstGeom>
            <a:noFill/>
          </p:spPr>
        </p:pic>
        <p:sp>
          <p:nvSpPr>
            <p:cNvPr id="78" name="Freeform 532"/>
            <p:cNvSpPr/>
            <p:nvPr/>
          </p:nvSpPr>
          <p:spPr>
            <a:xfrm>
              <a:off x="3787828" y="2663960"/>
              <a:ext cx="1970595" cy="426935"/>
            </a:xfrm>
            <a:custGeom>
              <a:avLst/>
              <a:gdLst/>
              <a:ahLst/>
              <a:cxnLst/>
              <a:rect l="0" t="0" r="0" b="0"/>
              <a:pathLst>
                <a:path w="1970595" h="426935">
                  <a:moveTo>
                    <a:pt x="1970595" y="319265"/>
                  </a:moveTo>
                  <a:lnTo>
                    <a:pt x="0" y="426935"/>
                  </a:lnTo>
                  <a:lnTo>
                    <a:pt x="1090536" y="0"/>
                  </a:lnTo>
                  <a:close/>
                  <a:moveTo>
                    <a:pt x="1970595" y="319265"/>
                  </a:moveTo>
                </a:path>
              </a:pathLst>
            </a:custGeom>
            <a:solidFill>
              <a:srgbClr val="3B668A">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79" name="Picture 53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a:xfrm>
              <a:off x="5237608" y="1785375"/>
              <a:ext cx="49199" cy="75984"/>
            </a:xfrm>
            <a:prstGeom prst="rect">
              <a:avLst/>
            </a:prstGeom>
            <a:noFill/>
          </p:spPr>
        </p:pic>
        <p:pic>
          <p:nvPicPr>
            <p:cNvPr id="80" name="Picture 534"/>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a:xfrm>
              <a:off x="5190817" y="1758119"/>
              <a:ext cx="50546" cy="73964"/>
            </a:xfrm>
            <a:prstGeom prst="rect">
              <a:avLst/>
            </a:prstGeom>
            <a:noFill/>
          </p:spPr>
        </p:pic>
        <p:pic>
          <p:nvPicPr>
            <p:cNvPr id="81" name="Picture 535"/>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a:xfrm>
              <a:off x="5138021" y="1734047"/>
              <a:ext cx="54978" cy="78219"/>
            </a:xfrm>
            <a:prstGeom prst="rect">
              <a:avLst/>
            </a:prstGeom>
            <a:noFill/>
          </p:spPr>
        </p:pic>
        <p:pic>
          <p:nvPicPr>
            <p:cNvPr id="82" name="Picture 536"/>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a:xfrm>
              <a:off x="5076195" y="1713224"/>
              <a:ext cx="52920" cy="78956"/>
            </a:xfrm>
            <a:prstGeom prst="rect">
              <a:avLst/>
            </a:prstGeom>
            <a:noFill/>
          </p:spPr>
        </p:pic>
        <p:pic>
          <p:nvPicPr>
            <p:cNvPr id="83" name="Picture 537"/>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a:xfrm>
              <a:off x="5005532" y="1699096"/>
              <a:ext cx="55892" cy="78206"/>
            </a:xfrm>
            <a:prstGeom prst="rect">
              <a:avLst/>
            </a:prstGeom>
            <a:noFill/>
          </p:spPr>
        </p:pic>
        <p:pic>
          <p:nvPicPr>
            <p:cNvPr id="84" name="Picture 538"/>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a:xfrm>
              <a:off x="4930394" y="1691275"/>
              <a:ext cx="55155" cy="75615"/>
            </a:xfrm>
            <a:prstGeom prst="rect">
              <a:avLst/>
            </a:prstGeom>
            <a:noFill/>
          </p:spPr>
        </p:pic>
        <p:sp>
          <p:nvSpPr>
            <p:cNvPr id="85" name="Freeform 539"/>
            <p:cNvSpPr/>
            <p:nvPr/>
          </p:nvSpPr>
          <p:spPr>
            <a:xfrm>
              <a:off x="4868712" y="1703613"/>
              <a:ext cx="28638" cy="48348"/>
            </a:xfrm>
            <a:custGeom>
              <a:avLst/>
              <a:gdLst/>
              <a:ahLst/>
              <a:cxnLst/>
              <a:rect l="0" t="0" r="0" b="0"/>
              <a:pathLst>
                <a:path w="28638" h="48348">
                  <a:moveTo>
                    <a:pt x="28638" y="47599"/>
                  </a:moveTo>
                  <a:lnTo>
                    <a:pt x="27153" y="0"/>
                  </a:lnTo>
                  <a:lnTo>
                    <a:pt x="0" y="0"/>
                  </a:lnTo>
                  <a:lnTo>
                    <a:pt x="0" y="48348"/>
                  </a:lnTo>
                  <a:close/>
                  <a:moveTo>
                    <a:pt x="28638" y="47599"/>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86" name="Picture 540"/>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a:xfrm>
              <a:off x="4772440" y="1694256"/>
              <a:ext cx="54297" cy="74117"/>
            </a:xfrm>
            <a:prstGeom prst="rect">
              <a:avLst/>
            </a:prstGeom>
            <a:noFill/>
          </p:spPr>
        </p:pic>
        <p:pic>
          <p:nvPicPr>
            <p:cNvPr id="87" name="Picture 541"/>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a:xfrm>
              <a:off x="4693850" y="1707273"/>
              <a:ext cx="48463" cy="73748"/>
            </a:xfrm>
            <a:prstGeom prst="rect">
              <a:avLst/>
            </a:prstGeom>
            <a:noFill/>
          </p:spPr>
        </p:pic>
        <p:pic>
          <p:nvPicPr>
            <p:cNvPr id="88" name="Picture 542"/>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a:xfrm>
              <a:off x="4621701" y="1723636"/>
              <a:ext cx="42138" cy="70777"/>
            </a:xfrm>
            <a:prstGeom prst="rect">
              <a:avLst/>
            </a:prstGeom>
            <a:noFill/>
          </p:spPr>
        </p:pic>
        <p:sp>
          <p:nvSpPr>
            <p:cNvPr id="89" name="Freeform 543"/>
            <p:cNvSpPr/>
            <p:nvPr/>
          </p:nvSpPr>
          <p:spPr>
            <a:xfrm>
              <a:off x="5380468" y="2127515"/>
              <a:ext cx="8762" cy="111683"/>
            </a:xfrm>
            <a:custGeom>
              <a:avLst/>
              <a:gdLst/>
              <a:ahLst/>
              <a:cxnLst/>
              <a:rect l="0" t="0" r="0" b="0"/>
              <a:pathLst>
                <a:path w="8762" h="111683">
                  <a:moveTo>
                    <a:pt x="8762" y="111683"/>
                  </a:moveTo>
                  <a:lnTo>
                    <a:pt x="7492" y="4940"/>
                  </a:lnTo>
                  <a:cubicBezTo>
                    <a:pt x="7467" y="2895"/>
                    <a:pt x="5765" y="0"/>
                    <a:pt x="3708" y="38"/>
                  </a:cubicBezTo>
                  <a:cubicBezTo>
                    <a:pt x="1650" y="51"/>
                    <a:pt x="0" y="749"/>
                    <a:pt x="25" y="2806"/>
                  </a:cubicBezTo>
                  <a:lnTo>
                    <a:pt x="1295" y="108623"/>
                  </a:lnTo>
                  <a:cubicBezTo>
                    <a:pt x="3784" y="109639"/>
                    <a:pt x="6286" y="110629"/>
                    <a:pt x="8762" y="111683"/>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0" name="Freeform 544"/>
            <p:cNvSpPr/>
            <p:nvPr/>
          </p:nvSpPr>
          <p:spPr>
            <a:xfrm>
              <a:off x="5341026" y="2105634"/>
              <a:ext cx="13322" cy="119786"/>
            </a:xfrm>
            <a:custGeom>
              <a:avLst/>
              <a:gdLst/>
              <a:ahLst/>
              <a:cxnLst/>
              <a:rect l="0" t="0" r="0" b="0"/>
              <a:pathLst>
                <a:path w="13322" h="119786">
                  <a:moveTo>
                    <a:pt x="13322" y="119786"/>
                  </a:moveTo>
                  <a:lnTo>
                    <a:pt x="11976" y="6909"/>
                  </a:lnTo>
                  <a:cubicBezTo>
                    <a:pt x="11938" y="3620"/>
                    <a:pt x="9233" y="0"/>
                    <a:pt x="5931" y="38"/>
                  </a:cubicBezTo>
                  <a:cubicBezTo>
                    <a:pt x="2642" y="76"/>
                    <a:pt x="0" y="1537"/>
                    <a:pt x="38" y="4826"/>
                  </a:cubicBezTo>
                  <a:lnTo>
                    <a:pt x="1372" y="115342"/>
                  </a:lnTo>
                  <a:cubicBezTo>
                    <a:pt x="5372" y="116777"/>
                    <a:pt x="9335" y="118288"/>
                    <a:pt x="13322" y="119786"/>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1" name="Freeform 545"/>
            <p:cNvSpPr/>
            <p:nvPr/>
          </p:nvSpPr>
          <p:spPr>
            <a:xfrm>
              <a:off x="5283239" y="2081978"/>
              <a:ext cx="19329" cy="125577"/>
            </a:xfrm>
            <a:custGeom>
              <a:avLst/>
              <a:gdLst/>
              <a:ahLst/>
              <a:cxnLst/>
              <a:rect l="0" t="0" r="0" b="0"/>
              <a:pathLst>
                <a:path w="19329" h="125577">
                  <a:moveTo>
                    <a:pt x="19329" y="125577"/>
                  </a:moveTo>
                  <a:lnTo>
                    <a:pt x="17945" y="10350"/>
                  </a:lnTo>
                  <a:cubicBezTo>
                    <a:pt x="17882" y="5423"/>
                    <a:pt x="13830" y="0"/>
                    <a:pt x="8890" y="51"/>
                  </a:cubicBezTo>
                  <a:cubicBezTo>
                    <a:pt x="3975" y="114"/>
                    <a:pt x="0" y="2426"/>
                    <a:pt x="51" y="7353"/>
                  </a:cubicBezTo>
                  <a:lnTo>
                    <a:pt x="1410" y="120142"/>
                  </a:lnTo>
                  <a:cubicBezTo>
                    <a:pt x="7392" y="121920"/>
                    <a:pt x="13361" y="123711"/>
                    <a:pt x="19329" y="125577"/>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2" name="Freeform 546"/>
            <p:cNvSpPr/>
            <p:nvPr/>
          </p:nvSpPr>
          <p:spPr>
            <a:xfrm>
              <a:off x="5216542" y="2060424"/>
              <a:ext cx="22326" cy="129235"/>
            </a:xfrm>
            <a:custGeom>
              <a:avLst/>
              <a:gdLst/>
              <a:ahLst/>
              <a:cxnLst/>
              <a:rect l="0" t="0" r="0" b="0"/>
              <a:pathLst>
                <a:path w="22326" h="129235">
                  <a:moveTo>
                    <a:pt x="22326" y="129235"/>
                  </a:moveTo>
                  <a:lnTo>
                    <a:pt x="20930" y="11862"/>
                  </a:lnTo>
                  <a:cubicBezTo>
                    <a:pt x="20853" y="6096"/>
                    <a:pt x="16116" y="0"/>
                    <a:pt x="10363" y="64"/>
                  </a:cubicBezTo>
                  <a:cubicBezTo>
                    <a:pt x="4610" y="140"/>
                    <a:pt x="0" y="3620"/>
                    <a:pt x="51" y="9373"/>
                  </a:cubicBezTo>
                  <a:lnTo>
                    <a:pt x="1448" y="124257"/>
                  </a:lnTo>
                  <a:cubicBezTo>
                    <a:pt x="8407" y="125845"/>
                    <a:pt x="15367" y="127508"/>
                    <a:pt x="22326" y="129235"/>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3" name="Freeform 547"/>
            <p:cNvSpPr/>
            <p:nvPr/>
          </p:nvSpPr>
          <p:spPr>
            <a:xfrm>
              <a:off x="5133007" y="2041518"/>
              <a:ext cx="30289" cy="131914"/>
            </a:xfrm>
            <a:custGeom>
              <a:avLst/>
              <a:gdLst/>
              <a:ahLst/>
              <a:cxnLst/>
              <a:rect l="0" t="0" r="0" b="0"/>
              <a:pathLst>
                <a:path w="30289" h="131914">
                  <a:moveTo>
                    <a:pt x="30289" y="131914"/>
                  </a:moveTo>
                  <a:lnTo>
                    <a:pt x="28905" y="16281"/>
                  </a:lnTo>
                  <a:cubicBezTo>
                    <a:pt x="28816" y="8356"/>
                    <a:pt x="22263" y="0"/>
                    <a:pt x="14326" y="101"/>
                  </a:cubicBezTo>
                  <a:cubicBezTo>
                    <a:pt x="6388" y="190"/>
                    <a:pt x="0" y="4470"/>
                    <a:pt x="89" y="12420"/>
                  </a:cubicBezTo>
                  <a:lnTo>
                    <a:pt x="1461" y="127089"/>
                  </a:lnTo>
                  <a:cubicBezTo>
                    <a:pt x="11074" y="128600"/>
                    <a:pt x="20676" y="130175"/>
                    <a:pt x="30289" y="13191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4" name="Freeform 548"/>
            <p:cNvSpPr/>
            <p:nvPr/>
          </p:nvSpPr>
          <p:spPr>
            <a:xfrm>
              <a:off x="5043607" y="2028644"/>
              <a:ext cx="36194" cy="132524"/>
            </a:xfrm>
            <a:custGeom>
              <a:avLst/>
              <a:gdLst/>
              <a:ahLst/>
              <a:cxnLst/>
              <a:rect l="0" t="0" r="0" b="0"/>
              <a:pathLst>
                <a:path w="36194" h="132524">
                  <a:moveTo>
                    <a:pt x="35902" y="132524"/>
                  </a:moveTo>
                  <a:cubicBezTo>
                    <a:pt x="36092" y="131483"/>
                    <a:pt x="36194" y="130429"/>
                    <a:pt x="36181" y="129337"/>
                  </a:cubicBezTo>
                  <a:lnTo>
                    <a:pt x="34874" y="18758"/>
                  </a:lnTo>
                  <a:cubicBezTo>
                    <a:pt x="34747" y="9169"/>
                    <a:pt x="26873" y="0"/>
                    <a:pt x="17272" y="114"/>
                  </a:cubicBezTo>
                  <a:cubicBezTo>
                    <a:pt x="7683" y="241"/>
                    <a:pt x="0" y="5867"/>
                    <a:pt x="101" y="15456"/>
                  </a:cubicBezTo>
                  <a:lnTo>
                    <a:pt x="1460" y="129057"/>
                  </a:lnTo>
                  <a:cubicBezTo>
                    <a:pt x="12903" y="130061"/>
                    <a:pt x="24396" y="131216"/>
                    <a:pt x="35902" y="13252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5" name="Freeform 549"/>
            <p:cNvSpPr/>
            <p:nvPr/>
          </p:nvSpPr>
          <p:spPr>
            <a:xfrm>
              <a:off x="4943364" y="2020892"/>
              <a:ext cx="39153" cy="132600"/>
            </a:xfrm>
            <a:custGeom>
              <a:avLst/>
              <a:gdLst/>
              <a:ahLst/>
              <a:cxnLst/>
              <a:rect l="0" t="0" r="0" b="0"/>
              <a:pathLst>
                <a:path w="39153" h="132600">
                  <a:moveTo>
                    <a:pt x="38988" y="132600"/>
                  </a:moveTo>
                  <a:cubicBezTo>
                    <a:pt x="39038" y="131991"/>
                    <a:pt x="39153" y="131419"/>
                    <a:pt x="39140" y="130810"/>
                  </a:cubicBezTo>
                  <a:lnTo>
                    <a:pt x="37807" y="19736"/>
                  </a:lnTo>
                  <a:cubicBezTo>
                    <a:pt x="37680" y="8775"/>
                    <a:pt x="29146" y="0"/>
                    <a:pt x="18745" y="127"/>
                  </a:cubicBezTo>
                  <a:cubicBezTo>
                    <a:pt x="8331" y="254"/>
                    <a:pt x="0" y="9233"/>
                    <a:pt x="127" y="20193"/>
                  </a:cubicBezTo>
                  <a:lnTo>
                    <a:pt x="1460" y="131267"/>
                  </a:lnTo>
                  <a:cubicBezTo>
                    <a:pt x="1460" y="131292"/>
                    <a:pt x="1460" y="131305"/>
                    <a:pt x="1460" y="131318"/>
                  </a:cubicBezTo>
                  <a:cubicBezTo>
                    <a:pt x="13881" y="131585"/>
                    <a:pt x="26403" y="132016"/>
                    <a:pt x="38988" y="132600"/>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6" name="Freeform 550"/>
            <p:cNvSpPr/>
            <p:nvPr/>
          </p:nvSpPr>
          <p:spPr>
            <a:xfrm>
              <a:off x="4644699" y="2036447"/>
              <a:ext cx="32803" cy="133578"/>
            </a:xfrm>
            <a:custGeom>
              <a:avLst/>
              <a:gdLst/>
              <a:ahLst/>
              <a:cxnLst/>
              <a:rect l="0" t="0" r="0" b="0"/>
              <a:pathLst>
                <a:path w="32803" h="133578">
                  <a:moveTo>
                    <a:pt x="15570" y="101"/>
                  </a:moveTo>
                  <a:cubicBezTo>
                    <a:pt x="6922" y="202"/>
                    <a:pt x="0" y="8051"/>
                    <a:pt x="115" y="17639"/>
                  </a:cubicBezTo>
                  <a:lnTo>
                    <a:pt x="140" y="19760"/>
                  </a:lnTo>
                  <a:cubicBezTo>
                    <a:pt x="559" y="19697"/>
                    <a:pt x="978" y="19620"/>
                    <a:pt x="1410" y="19608"/>
                  </a:cubicBezTo>
                  <a:cubicBezTo>
                    <a:pt x="7989" y="19531"/>
                    <a:pt x="13386" y="24789"/>
                    <a:pt x="13462" y="31368"/>
                  </a:cubicBezTo>
                  <a:lnTo>
                    <a:pt x="14694" y="133578"/>
                  </a:lnTo>
                  <a:cubicBezTo>
                    <a:pt x="20662" y="132752"/>
                    <a:pt x="26682" y="131927"/>
                    <a:pt x="32803" y="131114"/>
                  </a:cubicBezTo>
                  <a:lnTo>
                    <a:pt x="31445" y="17271"/>
                  </a:lnTo>
                  <a:cubicBezTo>
                    <a:pt x="31330" y="7682"/>
                    <a:pt x="24218" y="0"/>
                    <a:pt x="15570" y="101"/>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7" name="Freeform 551"/>
            <p:cNvSpPr/>
            <p:nvPr/>
          </p:nvSpPr>
          <p:spPr>
            <a:xfrm>
              <a:off x="4564054" y="2055357"/>
              <a:ext cx="23062" cy="127926"/>
            </a:xfrm>
            <a:custGeom>
              <a:avLst/>
              <a:gdLst/>
              <a:ahLst/>
              <a:cxnLst/>
              <a:rect l="0" t="0" r="0" b="0"/>
              <a:pathLst>
                <a:path w="23062" h="127926">
                  <a:moveTo>
                    <a:pt x="12433" y="24968"/>
                  </a:moveTo>
                  <a:lnTo>
                    <a:pt x="13664" y="127609"/>
                  </a:lnTo>
                  <a:cubicBezTo>
                    <a:pt x="13664" y="127723"/>
                    <a:pt x="13626" y="127825"/>
                    <a:pt x="13626" y="127926"/>
                  </a:cubicBezTo>
                  <a:cubicBezTo>
                    <a:pt x="16789" y="127355"/>
                    <a:pt x="19837" y="126758"/>
                    <a:pt x="23062" y="126186"/>
                  </a:cubicBezTo>
                  <a:lnTo>
                    <a:pt x="20929" y="10110"/>
                  </a:lnTo>
                  <a:cubicBezTo>
                    <a:pt x="20865" y="4077"/>
                    <a:pt x="16674" y="0"/>
                    <a:pt x="10643" y="76"/>
                  </a:cubicBezTo>
                  <a:cubicBezTo>
                    <a:pt x="5118" y="127"/>
                    <a:pt x="673" y="5334"/>
                    <a:pt x="0" y="10833"/>
                  </a:cubicBezTo>
                  <a:cubicBezTo>
                    <a:pt x="6960" y="11837"/>
                    <a:pt x="12345" y="17730"/>
                    <a:pt x="12433" y="24968"/>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8" name="Freeform 552"/>
            <p:cNvSpPr/>
            <p:nvPr/>
          </p:nvSpPr>
          <p:spPr>
            <a:xfrm>
              <a:off x="4743274" y="2024310"/>
              <a:ext cx="37007" cy="134429"/>
            </a:xfrm>
            <a:custGeom>
              <a:avLst/>
              <a:gdLst/>
              <a:ahLst/>
              <a:cxnLst/>
              <a:rect l="0" t="0" r="0" b="0"/>
              <a:pathLst>
                <a:path w="37007" h="134429">
                  <a:moveTo>
                    <a:pt x="17513" y="114"/>
                  </a:moveTo>
                  <a:cubicBezTo>
                    <a:pt x="8242" y="228"/>
                    <a:pt x="788" y="7784"/>
                    <a:pt x="0" y="17309"/>
                  </a:cubicBezTo>
                  <a:cubicBezTo>
                    <a:pt x="8242" y="19583"/>
                    <a:pt x="14377" y="26999"/>
                    <a:pt x="14478" y="35991"/>
                  </a:cubicBezTo>
                  <a:lnTo>
                    <a:pt x="15672" y="134429"/>
                  </a:lnTo>
                  <a:cubicBezTo>
                    <a:pt x="22758" y="133806"/>
                    <a:pt x="29781" y="133133"/>
                    <a:pt x="37007" y="132600"/>
                  </a:cubicBezTo>
                  <a:lnTo>
                    <a:pt x="35648" y="18744"/>
                  </a:lnTo>
                  <a:cubicBezTo>
                    <a:pt x="35521" y="8343"/>
                    <a:pt x="27406" y="0"/>
                    <a:pt x="17513" y="11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9" name="Freeform 553"/>
            <p:cNvSpPr/>
            <p:nvPr/>
          </p:nvSpPr>
          <p:spPr>
            <a:xfrm>
              <a:off x="4846137" y="2019104"/>
              <a:ext cx="38200" cy="133692"/>
            </a:xfrm>
            <a:custGeom>
              <a:avLst/>
              <a:gdLst/>
              <a:ahLst/>
              <a:cxnLst/>
              <a:rect l="0" t="0" r="0" b="0"/>
              <a:pathLst>
                <a:path w="38200" h="133692">
                  <a:moveTo>
                    <a:pt x="18249" y="114"/>
                  </a:moveTo>
                  <a:cubicBezTo>
                    <a:pt x="8115" y="240"/>
                    <a:pt x="0" y="8546"/>
                    <a:pt x="114" y="18681"/>
                  </a:cubicBezTo>
                  <a:lnTo>
                    <a:pt x="114" y="18846"/>
                  </a:lnTo>
                  <a:cubicBezTo>
                    <a:pt x="6565" y="21475"/>
                    <a:pt x="11137" y="27774"/>
                    <a:pt x="11226" y="35165"/>
                  </a:cubicBezTo>
                  <a:lnTo>
                    <a:pt x="12407" y="133692"/>
                  </a:lnTo>
                  <a:cubicBezTo>
                    <a:pt x="20966" y="133413"/>
                    <a:pt x="29513" y="133133"/>
                    <a:pt x="38200" y="132994"/>
                  </a:cubicBezTo>
                  <a:lnTo>
                    <a:pt x="36816" y="18236"/>
                  </a:lnTo>
                  <a:cubicBezTo>
                    <a:pt x="36689" y="8114"/>
                    <a:pt x="28383" y="0"/>
                    <a:pt x="18249" y="11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0" name="Freeform 554"/>
            <p:cNvSpPr/>
            <p:nvPr/>
          </p:nvSpPr>
          <p:spPr>
            <a:xfrm>
              <a:off x="4491598" y="2077272"/>
              <a:ext cx="21525" cy="120890"/>
            </a:xfrm>
            <a:custGeom>
              <a:avLst/>
              <a:gdLst/>
              <a:ahLst/>
              <a:cxnLst/>
              <a:rect l="0" t="0" r="0" b="0"/>
              <a:pathLst>
                <a:path w="21525" h="120890">
                  <a:moveTo>
                    <a:pt x="14998" y="26860"/>
                  </a:moveTo>
                  <a:lnTo>
                    <a:pt x="16128" y="120890"/>
                  </a:lnTo>
                  <a:cubicBezTo>
                    <a:pt x="17906" y="120547"/>
                    <a:pt x="19684" y="120204"/>
                    <a:pt x="21525" y="119887"/>
                  </a:cubicBezTo>
                  <a:lnTo>
                    <a:pt x="19506" y="9614"/>
                  </a:lnTo>
                  <a:cubicBezTo>
                    <a:pt x="19430" y="3886"/>
                    <a:pt x="15455" y="0"/>
                    <a:pt x="9728" y="76"/>
                  </a:cubicBezTo>
                  <a:cubicBezTo>
                    <a:pt x="5093" y="127"/>
                    <a:pt x="1270" y="3988"/>
                    <a:pt x="0" y="8496"/>
                  </a:cubicBezTo>
                  <a:cubicBezTo>
                    <a:pt x="8483" y="10351"/>
                    <a:pt x="14884" y="17805"/>
                    <a:pt x="14998" y="26860"/>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1" name="Freeform 555"/>
            <p:cNvSpPr/>
            <p:nvPr/>
          </p:nvSpPr>
          <p:spPr>
            <a:xfrm>
              <a:off x="4431357" y="2098882"/>
              <a:ext cx="20459" cy="114833"/>
            </a:xfrm>
            <a:custGeom>
              <a:avLst/>
              <a:gdLst/>
              <a:ahLst/>
              <a:cxnLst/>
              <a:rect l="0" t="0" r="0" b="0"/>
              <a:pathLst>
                <a:path w="20459" h="114833">
                  <a:moveTo>
                    <a:pt x="14249" y="25514"/>
                  </a:moveTo>
                  <a:lnTo>
                    <a:pt x="15328" y="114833"/>
                  </a:lnTo>
                  <a:cubicBezTo>
                    <a:pt x="17017" y="114515"/>
                    <a:pt x="18706" y="114198"/>
                    <a:pt x="20459" y="113880"/>
                  </a:cubicBezTo>
                  <a:lnTo>
                    <a:pt x="18528" y="9119"/>
                  </a:lnTo>
                  <a:cubicBezTo>
                    <a:pt x="18452" y="3683"/>
                    <a:pt x="14680" y="0"/>
                    <a:pt x="9246" y="76"/>
                  </a:cubicBezTo>
                  <a:cubicBezTo>
                    <a:pt x="4839" y="114"/>
                    <a:pt x="1207" y="3785"/>
                    <a:pt x="0" y="8065"/>
                  </a:cubicBezTo>
                  <a:cubicBezTo>
                    <a:pt x="8052" y="9830"/>
                    <a:pt x="14148" y="16917"/>
                    <a:pt x="14249" y="25514"/>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2" name="Freeform 556"/>
            <p:cNvSpPr/>
            <p:nvPr/>
          </p:nvSpPr>
          <p:spPr>
            <a:xfrm>
              <a:off x="4379295" y="2121735"/>
              <a:ext cx="19430" cy="109092"/>
            </a:xfrm>
            <a:custGeom>
              <a:avLst/>
              <a:gdLst/>
              <a:ahLst/>
              <a:cxnLst/>
              <a:rect l="0" t="0" r="0" b="0"/>
              <a:pathLst>
                <a:path w="19430" h="109092">
                  <a:moveTo>
                    <a:pt x="13538" y="24231"/>
                  </a:moveTo>
                  <a:lnTo>
                    <a:pt x="14553" y="109092"/>
                  </a:lnTo>
                  <a:cubicBezTo>
                    <a:pt x="16166" y="108787"/>
                    <a:pt x="17767" y="108482"/>
                    <a:pt x="19430" y="108190"/>
                  </a:cubicBezTo>
                  <a:lnTo>
                    <a:pt x="17601" y="8674"/>
                  </a:lnTo>
                  <a:cubicBezTo>
                    <a:pt x="17538" y="3492"/>
                    <a:pt x="13944" y="0"/>
                    <a:pt x="8776" y="51"/>
                  </a:cubicBezTo>
                  <a:cubicBezTo>
                    <a:pt x="4598" y="102"/>
                    <a:pt x="1143" y="3581"/>
                    <a:pt x="0" y="7645"/>
                  </a:cubicBezTo>
                  <a:cubicBezTo>
                    <a:pt x="7646" y="9322"/>
                    <a:pt x="13437" y="16065"/>
                    <a:pt x="13538" y="24231"/>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3" name="Freeform 557"/>
            <p:cNvSpPr/>
            <p:nvPr/>
          </p:nvSpPr>
          <p:spPr>
            <a:xfrm>
              <a:off x="4908881" y="1355738"/>
              <a:ext cx="18592" cy="137299"/>
            </a:xfrm>
            <a:custGeom>
              <a:avLst/>
              <a:gdLst/>
              <a:ahLst/>
              <a:cxnLst/>
              <a:rect l="0" t="0" r="0" b="0"/>
              <a:pathLst>
                <a:path w="18592" h="137299">
                  <a:moveTo>
                    <a:pt x="18592" y="137299"/>
                  </a:moveTo>
                  <a:lnTo>
                    <a:pt x="18592" y="9296"/>
                  </a:lnTo>
                  <a:cubicBezTo>
                    <a:pt x="18592" y="4165"/>
                    <a:pt x="14427" y="0"/>
                    <a:pt x="9296" y="0"/>
                  </a:cubicBezTo>
                  <a:cubicBezTo>
                    <a:pt x="4153" y="0"/>
                    <a:pt x="0" y="4165"/>
                    <a:pt x="0" y="9296"/>
                  </a:cubicBezTo>
                  <a:lnTo>
                    <a:pt x="0" y="133667"/>
                  </a:lnTo>
                  <a:cubicBezTo>
                    <a:pt x="6096" y="134556"/>
                    <a:pt x="12293" y="135750"/>
                    <a:pt x="18592" y="137299"/>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4" name="Freeform 558"/>
            <p:cNvSpPr/>
            <p:nvPr/>
          </p:nvSpPr>
          <p:spPr>
            <a:xfrm>
              <a:off x="4801025" y="1366146"/>
              <a:ext cx="8178" cy="136257"/>
            </a:xfrm>
            <a:custGeom>
              <a:avLst/>
              <a:gdLst/>
              <a:ahLst/>
              <a:cxnLst/>
              <a:rect l="0" t="0" r="0" b="0"/>
              <a:pathLst>
                <a:path w="8178" h="136257">
                  <a:moveTo>
                    <a:pt x="8178" y="133197"/>
                  </a:moveTo>
                  <a:lnTo>
                    <a:pt x="8178" y="4089"/>
                  </a:lnTo>
                  <a:cubicBezTo>
                    <a:pt x="8178" y="1829"/>
                    <a:pt x="6350" y="0"/>
                    <a:pt x="4089" y="0"/>
                  </a:cubicBezTo>
                  <a:cubicBezTo>
                    <a:pt x="1828" y="0"/>
                    <a:pt x="0" y="1829"/>
                    <a:pt x="0" y="4089"/>
                  </a:cubicBezTo>
                  <a:lnTo>
                    <a:pt x="0" y="136257"/>
                  </a:lnTo>
                  <a:cubicBezTo>
                    <a:pt x="2552" y="135254"/>
                    <a:pt x="5245" y="134225"/>
                    <a:pt x="8178" y="133197"/>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5" name="Freeform 559"/>
            <p:cNvSpPr/>
            <p:nvPr/>
          </p:nvSpPr>
          <p:spPr>
            <a:xfrm>
              <a:off x="4946820" y="1366144"/>
              <a:ext cx="8178" cy="135762"/>
            </a:xfrm>
            <a:custGeom>
              <a:avLst/>
              <a:gdLst/>
              <a:ahLst/>
              <a:cxnLst/>
              <a:rect l="0" t="0" r="0" b="0"/>
              <a:pathLst>
                <a:path w="8178" h="135762">
                  <a:moveTo>
                    <a:pt x="8178" y="135762"/>
                  </a:moveTo>
                  <a:lnTo>
                    <a:pt x="8178" y="4102"/>
                  </a:lnTo>
                  <a:cubicBezTo>
                    <a:pt x="8178" y="1841"/>
                    <a:pt x="6350" y="0"/>
                    <a:pt x="4089" y="0"/>
                  </a:cubicBezTo>
                  <a:cubicBezTo>
                    <a:pt x="1828" y="0"/>
                    <a:pt x="0" y="1841"/>
                    <a:pt x="0" y="4102"/>
                  </a:cubicBezTo>
                  <a:lnTo>
                    <a:pt x="0" y="132664"/>
                  </a:lnTo>
                  <a:cubicBezTo>
                    <a:pt x="2705" y="133616"/>
                    <a:pt x="5435" y="134658"/>
                    <a:pt x="8178" y="135762"/>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6" name="Freeform 560"/>
            <p:cNvSpPr/>
            <p:nvPr/>
          </p:nvSpPr>
          <p:spPr>
            <a:xfrm>
              <a:off x="4824827" y="1355733"/>
              <a:ext cx="18592" cy="136486"/>
            </a:xfrm>
            <a:custGeom>
              <a:avLst/>
              <a:gdLst/>
              <a:ahLst/>
              <a:cxnLst/>
              <a:rect l="0" t="0" r="0" b="0"/>
              <a:pathLst>
                <a:path w="18592" h="136486">
                  <a:moveTo>
                    <a:pt x="9296" y="0"/>
                  </a:moveTo>
                  <a:cubicBezTo>
                    <a:pt x="4166" y="0"/>
                    <a:pt x="0" y="4165"/>
                    <a:pt x="0" y="9296"/>
                  </a:cubicBezTo>
                  <a:lnTo>
                    <a:pt x="0" y="15570"/>
                  </a:lnTo>
                  <a:cubicBezTo>
                    <a:pt x="711" y="15341"/>
                    <a:pt x="1435" y="15125"/>
                    <a:pt x="2223" y="15125"/>
                  </a:cubicBezTo>
                  <a:cubicBezTo>
                    <a:pt x="6350" y="15125"/>
                    <a:pt x="9664" y="18453"/>
                    <a:pt x="9664" y="22567"/>
                  </a:cubicBezTo>
                  <a:lnTo>
                    <a:pt x="9664" y="136486"/>
                  </a:lnTo>
                  <a:cubicBezTo>
                    <a:pt x="12559" y="135851"/>
                    <a:pt x="15519" y="135242"/>
                    <a:pt x="18592" y="134708"/>
                  </a:cubicBezTo>
                  <a:lnTo>
                    <a:pt x="18592" y="9296"/>
                  </a:lnTo>
                  <a:cubicBezTo>
                    <a:pt x="18592" y="4165"/>
                    <a:pt x="14426" y="0"/>
                    <a:pt x="9296" y="0"/>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7" name="Freeform 561"/>
            <p:cNvSpPr/>
            <p:nvPr/>
          </p:nvSpPr>
          <p:spPr>
            <a:xfrm>
              <a:off x="4864249" y="1349784"/>
              <a:ext cx="23798" cy="137731"/>
            </a:xfrm>
            <a:custGeom>
              <a:avLst/>
              <a:gdLst/>
              <a:ahLst/>
              <a:cxnLst/>
              <a:rect l="0" t="0" r="0" b="0"/>
              <a:pathLst>
                <a:path w="23798" h="137731">
                  <a:moveTo>
                    <a:pt x="11899" y="0"/>
                  </a:moveTo>
                  <a:cubicBezTo>
                    <a:pt x="5321" y="0"/>
                    <a:pt x="0" y="5333"/>
                    <a:pt x="0" y="11899"/>
                  </a:cubicBezTo>
                  <a:lnTo>
                    <a:pt x="0" y="15125"/>
                  </a:lnTo>
                  <a:cubicBezTo>
                    <a:pt x="3835" y="15125"/>
                    <a:pt x="6947" y="18237"/>
                    <a:pt x="6947" y="22059"/>
                  </a:cubicBezTo>
                  <a:lnTo>
                    <a:pt x="6947" y="137731"/>
                  </a:lnTo>
                  <a:cubicBezTo>
                    <a:pt x="12419" y="137502"/>
                    <a:pt x="18007" y="137413"/>
                    <a:pt x="23798" y="137655"/>
                  </a:cubicBezTo>
                  <a:lnTo>
                    <a:pt x="23798" y="11899"/>
                  </a:lnTo>
                  <a:cubicBezTo>
                    <a:pt x="23798" y="5333"/>
                    <a:pt x="18477" y="0"/>
                    <a:pt x="11899" y="0"/>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8" name="Freeform 562"/>
            <p:cNvSpPr/>
            <p:nvPr/>
          </p:nvSpPr>
          <p:spPr>
            <a:xfrm>
              <a:off x="4840440" y="2301248"/>
              <a:ext cx="75374" cy="276732"/>
            </a:xfrm>
            <a:custGeom>
              <a:avLst/>
              <a:gdLst/>
              <a:ahLst/>
              <a:cxnLst/>
              <a:rect l="0" t="0" r="0" b="0"/>
              <a:pathLst>
                <a:path w="75374" h="276732">
                  <a:moveTo>
                    <a:pt x="0" y="276428"/>
                  </a:moveTo>
                  <a:cubicBezTo>
                    <a:pt x="24765" y="276162"/>
                    <a:pt x="49911" y="276263"/>
                    <a:pt x="75374" y="276732"/>
                  </a:cubicBezTo>
                  <a:lnTo>
                    <a:pt x="75374" y="318"/>
                  </a:lnTo>
                  <a:cubicBezTo>
                    <a:pt x="50761" y="0"/>
                    <a:pt x="25641" y="102"/>
                    <a:pt x="0" y="648"/>
                  </a:cubicBezTo>
                  <a:close/>
                  <a:moveTo>
                    <a:pt x="0" y="276428"/>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9" name="Freeform 563"/>
            <p:cNvSpPr/>
            <p:nvPr/>
          </p:nvSpPr>
          <p:spPr>
            <a:xfrm>
              <a:off x="4713501" y="2303514"/>
              <a:ext cx="75374" cy="278663"/>
            </a:xfrm>
            <a:custGeom>
              <a:avLst/>
              <a:gdLst/>
              <a:ahLst/>
              <a:cxnLst/>
              <a:rect l="0" t="0" r="0" b="0"/>
              <a:pathLst>
                <a:path w="75374" h="278663">
                  <a:moveTo>
                    <a:pt x="0" y="278663"/>
                  </a:moveTo>
                  <a:cubicBezTo>
                    <a:pt x="24587" y="277152"/>
                    <a:pt x="49733" y="275997"/>
                    <a:pt x="75374" y="275222"/>
                  </a:cubicBezTo>
                  <a:lnTo>
                    <a:pt x="75374" y="0"/>
                  </a:lnTo>
                  <a:cubicBezTo>
                    <a:pt x="50673" y="1067"/>
                    <a:pt x="25526" y="2553"/>
                    <a:pt x="0" y="4458"/>
                  </a:cubicBezTo>
                  <a:close/>
                  <a:moveTo>
                    <a:pt x="0" y="278663"/>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0" name="Freeform 564"/>
            <p:cNvSpPr/>
            <p:nvPr/>
          </p:nvSpPr>
          <p:spPr>
            <a:xfrm>
              <a:off x="4596367" y="2311904"/>
              <a:ext cx="71602" cy="280352"/>
            </a:xfrm>
            <a:custGeom>
              <a:avLst/>
              <a:gdLst/>
              <a:ahLst/>
              <a:cxnLst/>
              <a:rect l="0" t="0" r="0" b="0"/>
              <a:pathLst>
                <a:path w="71602" h="280352">
                  <a:moveTo>
                    <a:pt x="0" y="280352"/>
                  </a:moveTo>
                  <a:cubicBezTo>
                    <a:pt x="23164" y="277749"/>
                    <a:pt x="47053" y="275425"/>
                    <a:pt x="71602" y="273456"/>
                  </a:cubicBezTo>
                  <a:lnTo>
                    <a:pt x="71602" y="0"/>
                  </a:lnTo>
                  <a:cubicBezTo>
                    <a:pt x="46367" y="2489"/>
                    <a:pt x="22529" y="5398"/>
                    <a:pt x="0" y="8649"/>
                  </a:cubicBezTo>
                  <a:close/>
                  <a:moveTo>
                    <a:pt x="0" y="280352"/>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1" name="Freeform 565"/>
            <p:cNvSpPr/>
            <p:nvPr/>
          </p:nvSpPr>
          <p:spPr>
            <a:xfrm>
              <a:off x="4485192" y="2327460"/>
              <a:ext cx="67843" cy="280479"/>
            </a:xfrm>
            <a:custGeom>
              <a:avLst/>
              <a:gdLst/>
              <a:ahLst/>
              <a:cxnLst/>
              <a:rect l="0" t="0" r="0" b="0"/>
              <a:pathLst>
                <a:path w="67843" h="280479">
                  <a:moveTo>
                    <a:pt x="0" y="280479"/>
                  </a:moveTo>
                  <a:cubicBezTo>
                    <a:pt x="21653" y="276758"/>
                    <a:pt x="44310" y="273291"/>
                    <a:pt x="67843" y="270129"/>
                  </a:cubicBezTo>
                  <a:lnTo>
                    <a:pt x="67843" y="0"/>
                  </a:lnTo>
                  <a:cubicBezTo>
                    <a:pt x="43522" y="4318"/>
                    <a:pt x="20967" y="9030"/>
                    <a:pt x="0" y="14059"/>
                  </a:cubicBezTo>
                  <a:close/>
                  <a:moveTo>
                    <a:pt x="0" y="280479"/>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2" name="Freeform 566"/>
            <p:cNvSpPr/>
            <p:nvPr/>
          </p:nvSpPr>
          <p:spPr>
            <a:xfrm>
              <a:off x="4394780" y="2350920"/>
              <a:ext cx="54267" cy="275488"/>
            </a:xfrm>
            <a:custGeom>
              <a:avLst/>
              <a:gdLst/>
              <a:ahLst/>
              <a:cxnLst/>
              <a:rect l="0" t="0" r="0" b="0"/>
              <a:pathLst>
                <a:path w="54267" h="275488">
                  <a:moveTo>
                    <a:pt x="0" y="275488"/>
                  </a:moveTo>
                  <a:cubicBezTo>
                    <a:pt x="17132" y="271374"/>
                    <a:pt x="35255" y="267424"/>
                    <a:pt x="54267" y="263690"/>
                  </a:cubicBezTo>
                  <a:lnTo>
                    <a:pt x="54267" y="0"/>
                  </a:lnTo>
                  <a:cubicBezTo>
                    <a:pt x="34582" y="5525"/>
                    <a:pt x="16535" y="11316"/>
                    <a:pt x="0" y="17259"/>
                  </a:cubicBezTo>
                  <a:close/>
                  <a:moveTo>
                    <a:pt x="0" y="275488"/>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3" name="Freeform 567"/>
            <p:cNvSpPr/>
            <p:nvPr/>
          </p:nvSpPr>
          <p:spPr>
            <a:xfrm>
              <a:off x="4327546" y="2379471"/>
              <a:ext cx="37985" cy="265607"/>
            </a:xfrm>
            <a:custGeom>
              <a:avLst/>
              <a:gdLst/>
              <a:ahLst/>
              <a:cxnLst/>
              <a:rect l="0" t="0" r="0" b="0"/>
              <a:pathLst>
                <a:path w="37985" h="265607">
                  <a:moveTo>
                    <a:pt x="0" y="265607"/>
                  </a:moveTo>
                  <a:cubicBezTo>
                    <a:pt x="11912" y="261772"/>
                    <a:pt x="24587" y="258038"/>
                    <a:pt x="37985" y="254419"/>
                  </a:cubicBezTo>
                  <a:lnTo>
                    <a:pt x="37985" y="0"/>
                  </a:lnTo>
                  <a:cubicBezTo>
                    <a:pt x="24091" y="5753"/>
                    <a:pt x="11455" y="11582"/>
                    <a:pt x="0" y="17373"/>
                  </a:cubicBezTo>
                  <a:close/>
                  <a:moveTo>
                    <a:pt x="0" y="265607"/>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4" name="Freeform 568"/>
            <p:cNvSpPr/>
            <p:nvPr/>
          </p:nvSpPr>
          <p:spPr>
            <a:xfrm>
              <a:off x="4279604" y="2410608"/>
              <a:ext cx="22796" cy="252107"/>
            </a:xfrm>
            <a:custGeom>
              <a:avLst/>
              <a:gdLst/>
              <a:ahLst/>
              <a:cxnLst/>
              <a:rect l="0" t="0" r="0" b="0"/>
              <a:pathLst>
                <a:path w="22796" h="252107">
                  <a:moveTo>
                    <a:pt x="0" y="252107"/>
                  </a:moveTo>
                  <a:cubicBezTo>
                    <a:pt x="7137" y="249072"/>
                    <a:pt x="14719" y="246062"/>
                    <a:pt x="22796" y="243091"/>
                  </a:cubicBezTo>
                  <a:lnTo>
                    <a:pt x="22796" y="0"/>
                  </a:lnTo>
                  <a:cubicBezTo>
                    <a:pt x="14401" y="4953"/>
                    <a:pt x="6819" y="9830"/>
                    <a:pt x="0" y="14567"/>
                  </a:cubicBezTo>
                  <a:close/>
                  <a:moveTo>
                    <a:pt x="0" y="252107"/>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5" name="Freeform 569"/>
            <p:cNvSpPr/>
            <p:nvPr/>
          </p:nvSpPr>
          <p:spPr>
            <a:xfrm>
              <a:off x="4242515" y="2443188"/>
              <a:ext cx="13665" cy="238200"/>
            </a:xfrm>
            <a:custGeom>
              <a:avLst/>
              <a:gdLst/>
              <a:ahLst/>
              <a:cxnLst/>
              <a:rect l="0" t="0" r="0" b="0"/>
              <a:pathLst>
                <a:path w="13665" h="238200">
                  <a:moveTo>
                    <a:pt x="0" y="12712"/>
                  </a:moveTo>
                  <a:lnTo>
                    <a:pt x="0" y="238200"/>
                  </a:lnTo>
                  <a:cubicBezTo>
                    <a:pt x="4216" y="235622"/>
                    <a:pt x="8762" y="233057"/>
                    <a:pt x="13665" y="230491"/>
                  </a:cubicBezTo>
                  <a:lnTo>
                    <a:pt x="13665" y="0"/>
                  </a:lnTo>
                  <a:cubicBezTo>
                    <a:pt x="8407" y="4508"/>
                    <a:pt x="3886" y="8775"/>
                    <a:pt x="0" y="12712"/>
                  </a:cubicBez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6" name="Freeform 570"/>
            <p:cNvSpPr/>
            <p:nvPr/>
          </p:nvSpPr>
          <p:spPr>
            <a:xfrm>
              <a:off x="4968502" y="2302836"/>
              <a:ext cx="75374" cy="280707"/>
            </a:xfrm>
            <a:custGeom>
              <a:avLst/>
              <a:gdLst/>
              <a:ahLst/>
              <a:cxnLst/>
              <a:rect l="0" t="0" r="0" b="0"/>
              <a:pathLst>
                <a:path w="75374" h="280707">
                  <a:moveTo>
                    <a:pt x="0" y="276669"/>
                  </a:moveTo>
                  <a:cubicBezTo>
                    <a:pt x="24892" y="277634"/>
                    <a:pt x="50038" y="278967"/>
                    <a:pt x="75374" y="280707"/>
                  </a:cubicBezTo>
                  <a:lnTo>
                    <a:pt x="75374" y="4343"/>
                  </a:lnTo>
                  <a:cubicBezTo>
                    <a:pt x="50914" y="2451"/>
                    <a:pt x="25780" y="1003"/>
                    <a:pt x="0" y="0"/>
                  </a:cubicBezTo>
                  <a:close/>
                  <a:moveTo>
                    <a:pt x="0" y="276669"/>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7" name="Freeform 571"/>
            <p:cNvSpPr/>
            <p:nvPr/>
          </p:nvSpPr>
          <p:spPr>
            <a:xfrm>
              <a:off x="5089399" y="2311361"/>
              <a:ext cx="71615" cy="282497"/>
            </a:xfrm>
            <a:custGeom>
              <a:avLst/>
              <a:gdLst/>
              <a:ahLst/>
              <a:cxnLst/>
              <a:rect l="0" t="0" r="0" b="0"/>
              <a:pathLst>
                <a:path w="71615" h="282497">
                  <a:moveTo>
                    <a:pt x="0" y="275678"/>
                  </a:moveTo>
                  <a:cubicBezTo>
                    <a:pt x="25247" y="277811"/>
                    <a:pt x="49085" y="280097"/>
                    <a:pt x="71615" y="282497"/>
                  </a:cubicBezTo>
                  <a:lnTo>
                    <a:pt x="71615" y="9055"/>
                  </a:lnTo>
                  <a:cubicBezTo>
                    <a:pt x="48552" y="5575"/>
                    <a:pt x="24638" y="2578"/>
                    <a:pt x="0" y="0"/>
                  </a:cubicBezTo>
                  <a:close/>
                  <a:moveTo>
                    <a:pt x="0" y="275678"/>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8" name="Freeform 572"/>
            <p:cNvSpPr/>
            <p:nvPr/>
          </p:nvSpPr>
          <p:spPr>
            <a:xfrm>
              <a:off x="5204348" y="2327653"/>
              <a:ext cx="67843" cy="280440"/>
            </a:xfrm>
            <a:custGeom>
              <a:avLst/>
              <a:gdLst/>
              <a:ahLst/>
              <a:cxnLst/>
              <a:rect l="0" t="0" r="0" b="0"/>
              <a:pathLst>
                <a:path w="67843" h="280440">
                  <a:moveTo>
                    <a:pt x="0" y="271157"/>
                  </a:moveTo>
                  <a:cubicBezTo>
                    <a:pt x="24295" y="274128"/>
                    <a:pt x="46888" y="277227"/>
                    <a:pt x="67843" y="280440"/>
                  </a:cubicBezTo>
                  <a:lnTo>
                    <a:pt x="67843" y="14338"/>
                  </a:lnTo>
                  <a:cubicBezTo>
                    <a:pt x="46240" y="9106"/>
                    <a:pt x="23583" y="4318"/>
                    <a:pt x="0" y="0"/>
                  </a:cubicBezTo>
                  <a:close/>
                  <a:moveTo>
                    <a:pt x="0" y="271157"/>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19" name="Freeform 573"/>
            <p:cNvSpPr/>
            <p:nvPr/>
          </p:nvSpPr>
          <p:spPr>
            <a:xfrm>
              <a:off x="5308332" y="2351463"/>
              <a:ext cx="54267" cy="272973"/>
            </a:xfrm>
            <a:custGeom>
              <a:avLst/>
              <a:gdLst/>
              <a:ahLst/>
              <a:cxnLst/>
              <a:rect l="0" t="0" r="0" b="0"/>
              <a:pathLst>
                <a:path w="54267" h="272973">
                  <a:moveTo>
                    <a:pt x="0" y="262534"/>
                  </a:moveTo>
                  <a:cubicBezTo>
                    <a:pt x="19684" y="265950"/>
                    <a:pt x="37719" y="269442"/>
                    <a:pt x="54267" y="272973"/>
                  </a:cubicBezTo>
                  <a:lnTo>
                    <a:pt x="54267" y="17145"/>
                  </a:lnTo>
                  <a:cubicBezTo>
                    <a:pt x="37109" y="11075"/>
                    <a:pt x="19037" y="5359"/>
                    <a:pt x="0" y="0"/>
                  </a:cubicBezTo>
                  <a:close/>
                  <a:moveTo>
                    <a:pt x="0" y="262534"/>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0" name="Freeform 574"/>
            <p:cNvSpPr/>
            <p:nvPr/>
          </p:nvSpPr>
          <p:spPr>
            <a:xfrm>
              <a:off x="5391843" y="2379551"/>
              <a:ext cx="37985" cy="261441"/>
            </a:xfrm>
            <a:custGeom>
              <a:avLst/>
              <a:gdLst/>
              <a:ahLst/>
              <a:cxnLst/>
              <a:rect l="0" t="0" r="0" b="0"/>
              <a:pathLst>
                <a:path w="37985" h="261441">
                  <a:moveTo>
                    <a:pt x="0" y="251485"/>
                  </a:moveTo>
                  <a:cubicBezTo>
                    <a:pt x="13868" y="254825"/>
                    <a:pt x="26517" y="258152"/>
                    <a:pt x="37985" y="261441"/>
                  </a:cubicBezTo>
                  <a:lnTo>
                    <a:pt x="37985" y="16790"/>
                  </a:lnTo>
                  <a:cubicBezTo>
                    <a:pt x="26022" y="10986"/>
                    <a:pt x="13360" y="5372"/>
                    <a:pt x="0" y="0"/>
                  </a:cubicBezTo>
                  <a:close/>
                  <a:moveTo>
                    <a:pt x="0" y="251485"/>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1" name="Freeform 575"/>
            <p:cNvSpPr/>
            <p:nvPr/>
          </p:nvSpPr>
          <p:spPr>
            <a:xfrm>
              <a:off x="5454975" y="2409488"/>
              <a:ext cx="22796" cy="247395"/>
            </a:xfrm>
            <a:custGeom>
              <a:avLst/>
              <a:gdLst/>
              <a:ahLst/>
              <a:cxnLst/>
              <a:rect l="0" t="0" r="0" b="0"/>
              <a:pathLst>
                <a:path w="22796" h="247395">
                  <a:moveTo>
                    <a:pt x="0" y="239280"/>
                  </a:moveTo>
                  <a:cubicBezTo>
                    <a:pt x="8356" y="242035"/>
                    <a:pt x="15938" y="244753"/>
                    <a:pt x="22796" y="247395"/>
                  </a:cubicBezTo>
                  <a:lnTo>
                    <a:pt x="22796" y="13716"/>
                  </a:lnTo>
                  <a:cubicBezTo>
                    <a:pt x="15595" y="9042"/>
                    <a:pt x="7988" y="4458"/>
                    <a:pt x="0" y="0"/>
                  </a:cubicBezTo>
                  <a:close/>
                  <a:moveTo>
                    <a:pt x="0" y="239280"/>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2" name="Freeform 576"/>
            <p:cNvSpPr/>
            <p:nvPr/>
          </p:nvSpPr>
          <p:spPr>
            <a:xfrm>
              <a:off x="5501185" y="2439882"/>
              <a:ext cx="13690" cy="233882"/>
            </a:xfrm>
            <a:custGeom>
              <a:avLst/>
              <a:gdLst/>
              <a:ahLst/>
              <a:cxnLst/>
              <a:rect l="0" t="0" r="0" b="0"/>
              <a:pathLst>
                <a:path w="13690" h="233882">
                  <a:moveTo>
                    <a:pt x="0" y="226936"/>
                  </a:moveTo>
                  <a:cubicBezTo>
                    <a:pt x="5181" y="229374"/>
                    <a:pt x="9728" y="231698"/>
                    <a:pt x="13690" y="233882"/>
                  </a:cubicBezTo>
                  <a:lnTo>
                    <a:pt x="13690" y="11468"/>
                  </a:lnTo>
                  <a:cubicBezTo>
                    <a:pt x="9372" y="7595"/>
                    <a:pt x="4813" y="3772"/>
                    <a:pt x="0" y="0"/>
                  </a:cubicBezTo>
                  <a:close/>
                  <a:moveTo>
                    <a:pt x="0" y="226936"/>
                  </a:moveTo>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123" name="Picture 577"/>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a:xfrm>
              <a:off x="3492500" y="2258440"/>
              <a:ext cx="3073400" cy="1229500"/>
            </a:xfrm>
            <a:prstGeom prst="rect">
              <a:avLst/>
            </a:prstGeom>
            <a:noFill/>
          </p:spPr>
        </p:pic>
        <p:sp>
          <p:nvSpPr>
            <p:cNvPr id="124" name="Rectangle 581"/>
            <p:cNvSpPr/>
            <p:nvPr/>
          </p:nvSpPr>
          <p:spPr>
            <a:xfrm>
              <a:off x="2837901" y="3491344"/>
              <a:ext cx="4929333" cy="571965"/>
            </a:xfrm>
            <a:prstGeom prst="rect">
              <a:avLst/>
            </a:prstGeom>
          </p:spPr>
          <p:txBody>
            <a:bodyPr wrap="square" lIns="0" tIns="0" rIns="0" bIns="0">
              <a:spAutoFit/>
            </a:bodyPr>
            <a:lstStyle/>
            <a:p>
              <a:pPr marL="0"/>
              <a:r>
                <a:rPr lang="en-US" sz="1200" b="1" i="0" spc="0" baseline="0" dirty="0"/>
                <a:t>As of March 2023, Del</a:t>
              </a:r>
              <a:r>
                <a:rPr lang="en-US" sz="1200" b="1" i="0" spc="-13" baseline="0" dirty="0"/>
                <a:t>a</a:t>
              </a:r>
              <a:r>
                <a:rPr lang="en-US" sz="1200" b="1" i="0" spc="-15" baseline="0" dirty="0"/>
                <a:t>w</a:t>
              </a:r>
              <a:r>
                <a:rPr lang="en-US" sz="1200" b="1" i="0" spc="0" baseline="0" dirty="0"/>
                <a:t>a</a:t>
              </a:r>
              <a:r>
                <a:rPr lang="en-US" sz="1200" b="1" i="0" spc="-16" baseline="0" dirty="0"/>
                <a:t>r</a:t>
              </a:r>
              <a:r>
                <a:rPr lang="en-US" sz="1200" b="1" i="0" spc="0" baseline="0" dirty="0"/>
                <a:t>e had </a:t>
              </a:r>
              <a:r>
                <a:rPr lang="en-US" sz="1200" b="1" i="0" spc="-16" baseline="0" dirty="0"/>
                <a:t>r</a:t>
              </a:r>
              <a:r>
                <a:rPr lang="en-US" sz="1200" b="1" i="0" spc="0" baseline="0" dirty="0"/>
                <a:t>ecei</a:t>
              </a:r>
              <a:r>
                <a:rPr lang="en-US" sz="1200" b="1" i="0" spc="-12" baseline="0" dirty="0"/>
                <a:t>v</a:t>
              </a:r>
              <a:r>
                <a:rPr lang="en-US" sz="1200" b="1" i="0" spc="0" baseline="0" dirty="0"/>
                <a:t>ed </a:t>
              </a:r>
            </a:p>
            <a:p>
              <a:pPr marL="461212">
                <a:lnSpc>
                  <a:spcPts val="1800"/>
                </a:lnSpc>
              </a:pPr>
              <a:r>
                <a:rPr lang="en-US" sz="1200" b="1" i="0" spc="0" baseline="0" dirty="0"/>
                <a:t>$423 million in </a:t>
              </a:r>
              <a:r>
                <a:rPr lang="en-US" sz="1200" b="1" i="0" spc="-20" baseline="0" dirty="0"/>
                <a:t>r</a:t>
              </a:r>
              <a:r>
                <a:rPr lang="en-US" sz="1200" b="1" i="0" spc="0" baseline="0" dirty="0"/>
                <a:t>eli</a:t>
              </a:r>
              <a:r>
                <a:rPr lang="en-US" sz="1200" b="1" i="0" spc="-11" baseline="0" dirty="0"/>
                <a:t>e</a:t>
              </a:r>
              <a:r>
                <a:rPr lang="en-US" sz="1200" b="1" i="0" spc="0" baseline="0" dirty="0"/>
                <a:t>f funds.</a:t>
              </a:r>
            </a:p>
          </p:txBody>
        </p:sp>
      </p:grpSp>
      <p:sp>
        <p:nvSpPr>
          <p:cNvPr id="125" name="Rectangle 582"/>
          <p:cNvSpPr/>
          <p:nvPr/>
        </p:nvSpPr>
        <p:spPr>
          <a:xfrm>
            <a:off x="1074249" y="5341366"/>
            <a:ext cx="3448122" cy="553998"/>
          </a:xfrm>
          <a:prstGeom prst="rect">
            <a:avLst/>
          </a:prstGeom>
        </p:spPr>
        <p:txBody>
          <a:bodyPr wrap="square" lIns="0" tIns="0" rIns="0" bIns="0">
            <a:spAutoFit/>
          </a:bodyPr>
          <a:lstStyle/>
          <a:p>
            <a:pPr marL="128015" algn="ctr"/>
            <a:r>
              <a:rPr lang="en-US" sz="1200" b="1" i="0" spc="0" baseline="0" dirty="0"/>
              <a:t>As of Ma</a:t>
            </a:r>
            <a:r>
              <a:rPr lang="en-US" sz="1200" b="1" i="0" spc="-20" baseline="0" dirty="0"/>
              <a:t>r</a:t>
            </a:r>
            <a:r>
              <a:rPr lang="en-US" sz="1200" b="1" i="0" spc="0" baseline="0" dirty="0"/>
              <a:t>ch </a:t>
            </a:r>
            <a:r>
              <a:rPr lang="en-US" sz="1200" b="1" dirty="0"/>
              <a:t>6</a:t>
            </a:r>
            <a:r>
              <a:rPr lang="en-US" sz="1200" b="1" i="0" spc="0" baseline="0" dirty="0"/>
              <a:t>, 2023, Del</a:t>
            </a:r>
            <a:r>
              <a:rPr lang="en-US" sz="1200" b="1" i="0" spc="-13" baseline="0" dirty="0"/>
              <a:t>a</a:t>
            </a:r>
            <a:r>
              <a:rPr lang="en-US" sz="1200" b="1" i="0" spc="-15" baseline="0" dirty="0"/>
              <a:t>w</a:t>
            </a:r>
            <a:r>
              <a:rPr lang="en-US" sz="1200" b="1" i="0" spc="0" baseline="0" dirty="0"/>
              <a:t>a</a:t>
            </a:r>
            <a:r>
              <a:rPr lang="en-US" sz="1200" b="1" i="0" spc="-16" baseline="0" dirty="0"/>
              <a:t>r</a:t>
            </a:r>
            <a:r>
              <a:rPr lang="en-US" sz="1200" b="1" i="0" spc="0" baseline="0" dirty="0"/>
              <a:t>e had di</a:t>
            </a:r>
            <a:r>
              <a:rPr lang="en-US" sz="1200" b="1" i="0" spc="-18" baseline="0" dirty="0"/>
              <a:t>s</a:t>
            </a:r>
            <a:r>
              <a:rPr lang="en-US" sz="1200" b="1" i="0" spc="0" baseline="0" dirty="0"/>
              <a:t>tribu</a:t>
            </a:r>
            <a:r>
              <a:rPr lang="en-US" sz="1200" b="1" i="0" spc="-19" baseline="0" dirty="0"/>
              <a:t>t</a:t>
            </a:r>
            <a:r>
              <a:rPr lang="en-US" sz="1200" b="1" i="0" spc="0" baseline="0" dirty="0"/>
              <a:t>ed $183.7 </a:t>
            </a:r>
            <a:r>
              <a:rPr lang="en-US" sz="1200" b="1" dirty="0"/>
              <a:t>million to hospitals and other local health care operations.</a:t>
            </a:r>
          </a:p>
        </p:txBody>
      </p:sp>
      <p:sp>
        <p:nvSpPr>
          <p:cNvPr id="127" name="Rectangle 126">
            <a:extLst>
              <a:ext uri="{FF2B5EF4-FFF2-40B4-BE49-F238E27FC236}">
                <a16:creationId xmlns:a16="http://schemas.microsoft.com/office/drawing/2014/main" id="{84ECF0C3-2B20-4B89-B41D-D111BE88EAFB}"/>
              </a:ext>
            </a:extLst>
          </p:cNvPr>
          <p:cNvSpPr/>
          <p:nvPr/>
        </p:nvSpPr>
        <p:spPr>
          <a:xfrm>
            <a:off x="7382690" y="4707961"/>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583"/>
          <p:cNvSpPr/>
          <p:nvPr/>
        </p:nvSpPr>
        <p:spPr>
          <a:xfrm>
            <a:off x="4793938" y="5336909"/>
            <a:ext cx="3376098" cy="553998"/>
          </a:xfrm>
          <a:prstGeom prst="rect">
            <a:avLst/>
          </a:prstGeom>
        </p:spPr>
        <p:txBody>
          <a:bodyPr wrap="square" lIns="0" tIns="0" rIns="0" bIns="0">
            <a:spAutoFit/>
          </a:bodyPr>
          <a:lstStyle/>
          <a:p>
            <a:pPr marL="200202" algn="ctr"/>
            <a:r>
              <a:rPr lang="en-US" sz="1200" b="1" i="0" spc="0" baseline="0" dirty="0"/>
              <a:t>In 2020 and 2021, DHSS di</a:t>
            </a:r>
            <a:r>
              <a:rPr lang="en-US" sz="1200" b="1" i="0" spc="-22" baseline="0" dirty="0"/>
              <a:t>s</a:t>
            </a:r>
            <a:r>
              <a:rPr lang="en-US" sz="1200" b="1" i="0" spc="0" baseline="0" dirty="0"/>
              <a:t>tribu</a:t>
            </a:r>
            <a:r>
              <a:rPr lang="en-US" sz="1200" b="1" i="0" spc="-20" baseline="0" dirty="0"/>
              <a:t>t</a:t>
            </a:r>
            <a:r>
              <a:rPr lang="en-US" sz="1200" b="1" i="0" spc="0" baseline="0" dirty="0"/>
              <a:t>ed </a:t>
            </a:r>
            <a:br>
              <a:rPr lang="en-US" sz="1200" b="1" i="0" spc="0" baseline="0" dirty="0"/>
            </a:br>
            <a:r>
              <a:rPr lang="en-US" sz="1200" b="1" i="0" spc="0" baseline="0" dirty="0"/>
              <a:t>$92 million in CAR</a:t>
            </a:r>
            <a:r>
              <a:rPr lang="en-US" sz="1200" b="1" i="0" spc="-14" baseline="0" dirty="0"/>
              <a:t>E</a:t>
            </a:r>
            <a:r>
              <a:rPr lang="en-US" sz="1200" b="1" i="0" spc="0" baseline="0" dirty="0"/>
              <a:t>S Act funds </a:t>
            </a:r>
            <a:r>
              <a:rPr lang="en-US" sz="1200" b="1" i="0" spc="-16" baseline="0" dirty="0"/>
              <a:t>t</a:t>
            </a:r>
            <a:r>
              <a:rPr lang="en-US" sz="1200" b="1" i="0" spc="0" baseline="0" dirty="0"/>
              <a:t>o mo</a:t>
            </a:r>
            <a:r>
              <a:rPr lang="en-US" sz="1200" b="1" i="0" spc="-16" baseline="0" dirty="0"/>
              <a:t>r</a:t>
            </a:r>
            <a:r>
              <a:rPr lang="en-US" sz="1200" b="1" i="0" spc="0" baseline="0" dirty="0"/>
              <a:t>e than 359 health </a:t>
            </a:r>
            <a:r>
              <a:rPr lang="en-US" sz="1200" b="1" i="0" spc="-12" baseline="0" dirty="0"/>
              <a:t>c</a:t>
            </a:r>
            <a:r>
              <a:rPr lang="en-US" sz="1200" b="1" i="0" spc="0" baseline="0" dirty="0"/>
              <a:t>a</a:t>
            </a:r>
            <a:r>
              <a:rPr lang="en-US" sz="1200" b="1" i="0" spc="-16" baseline="0" dirty="0"/>
              <a:t>r</a:t>
            </a:r>
            <a:r>
              <a:rPr lang="en-US" sz="1200" b="1" i="0" spc="0" baseline="0" dirty="0"/>
              <a:t>e e</a:t>
            </a:r>
            <a:r>
              <a:rPr lang="en-US" sz="1200" b="1" i="0" spc="-13" baseline="0" dirty="0"/>
              <a:t>n</a:t>
            </a:r>
            <a:r>
              <a:rPr lang="en-US" sz="1200" b="1" i="0" spc="0" baseline="0" dirty="0"/>
              <a:t>tities.</a:t>
            </a:r>
          </a:p>
        </p:txBody>
      </p:sp>
      <p:pic>
        <p:nvPicPr>
          <p:cNvPr id="71" name="Picture 525"/>
          <p:cNvPicPr>
            <a:picLocks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a:xfrm>
            <a:off x="5245143" y="4392854"/>
            <a:ext cx="2537901" cy="822174"/>
          </a:xfrm>
          <a:prstGeom prst="rect">
            <a:avLst/>
          </a:prstGeom>
          <a:noFill/>
        </p:spPr>
      </p:pic>
      <p:sp>
        <p:nvSpPr>
          <p:cNvPr id="6" name="TextBox 5"/>
          <p:cNvSpPr txBox="1"/>
          <p:nvPr/>
        </p:nvSpPr>
        <p:spPr>
          <a:xfrm>
            <a:off x="556520" y="6091773"/>
            <a:ext cx="6679769" cy="246221"/>
          </a:xfrm>
          <a:prstGeom prst="rect">
            <a:avLst/>
          </a:prstGeom>
          <a:noFill/>
        </p:spPr>
        <p:txBody>
          <a:bodyPr wrap="square" rtlCol="0">
            <a:spAutoFit/>
          </a:bodyPr>
          <a:lstStyle/>
          <a:p>
            <a:r>
              <a:rPr lang="en-US" sz="1000" dirty="0"/>
              <a:t>Note: The COVID-19 relief monies are not included in the benchmark spending data.</a:t>
            </a:r>
          </a:p>
        </p:txBody>
      </p:sp>
    </p:spTree>
    <p:extLst>
      <p:ext uri="{BB962C8B-B14F-4D97-AF65-F5344CB8AC3E}">
        <p14:creationId xmlns:p14="http://schemas.microsoft.com/office/powerpoint/2010/main" val="2861563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C460-2812-44FC-A02F-69ED51AE8B3F}"/>
              </a:ext>
            </a:extLst>
          </p:cNvPr>
          <p:cNvSpPr>
            <a:spLocks noGrp="1"/>
          </p:cNvSpPr>
          <p:nvPr>
            <p:ph type="title"/>
          </p:nvPr>
        </p:nvSpPr>
        <p:spPr/>
        <p:txBody>
          <a:bodyPr anchor="b">
            <a:normAutofit/>
          </a:bodyPr>
          <a:lstStyle/>
          <a:p>
            <a:r>
              <a:rPr lang="en-US" dirty="0"/>
              <a:t>Total Health Care Expenditures (THCE)</a:t>
            </a:r>
          </a:p>
        </p:txBody>
      </p:sp>
      <p:sp>
        <p:nvSpPr>
          <p:cNvPr id="10"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471765" y="6208118"/>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DHSS Presentation on Health Care Benchmarks</a:t>
            </a:r>
          </a:p>
        </p:txBody>
      </p:sp>
      <p:sp>
        <p:nvSpPr>
          <p:cNvPr id="11" name="Rectangle 10">
            <a:extLst>
              <a:ext uri="{FF2B5EF4-FFF2-40B4-BE49-F238E27FC236}">
                <a16:creationId xmlns:a16="http://schemas.microsoft.com/office/drawing/2014/main" id="{84ECF0C3-2B20-4B89-B41D-D111BE88EAFB}"/>
              </a:ext>
            </a:extLst>
          </p:cNvPr>
          <p:cNvSpPr/>
          <p:nvPr/>
        </p:nvSpPr>
        <p:spPr>
          <a:xfrm>
            <a:off x="7400214" y="469824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5326596" y="5900341"/>
            <a:ext cx="2032145" cy="307777"/>
          </a:xfrm>
          <a:prstGeom prst="rect">
            <a:avLst/>
          </a:prstGeom>
          <a:noFill/>
        </p:spPr>
        <p:txBody>
          <a:bodyPr wrap="square" rtlCol="0">
            <a:spAutoFit/>
          </a:bodyPr>
          <a:lstStyle/>
          <a:p>
            <a:pPr algn="ctr"/>
            <a:r>
              <a:rPr lang="en-US" sz="1400" b="1" i="1" dirty="0">
                <a:solidFill>
                  <a:srgbClr val="9D2235"/>
                </a:solidFill>
              </a:rPr>
              <a:t>+12.8% or $1.0 billion</a:t>
            </a:r>
          </a:p>
        </p:txBody>
      </p:sp>
      <p:sp>
        <p:nvSpPr>
          <p:cNvPr id="18" name="TextBox 17"/>
          <p:cNvSpPr txBox="1"/>
          <p:nvPr/>
        </p:nvSpPr>
        <p:spPr>
          <a:xfrm>
            <a:off x="2033981" y="5905907"/>
            <a:ext cx="2032145" cy="307777"/>
          </a:xfrm>
          <a:prstGeom prst="rect">
            <a:avLst/>
          </a:prstGeom>
          <a:noFill/>
        </p:spPr>
        <p:txBody>
          <a:bodyPr wrap="square" rtlCol="0">
            <a:spAutoFit/>
          </a:bodyPr>
          <a:lstStyle/>
          <a:p>
            <a:pPr algn="ctr"/>
            <a:r>
              <a:rPr lang="en-US" sz="1400" b="1" i="1" dirty="0">
                <a:solidFill>
                  <a:srgbClr val="9D2235"/>
                </a:solidFill>
              </a:rPr>
              <a:t>+0.5% or $40 million</a:t>
            </a:r>
          </a:p>
        </p:txBody>
      </p:sp>
      <p:sp>
        <p:nvSpPr>
          <p:cNvPr id="28" name="Freeform 736"/>
          <p:cNvSpPr/>
          <p:nvPr/>
        </p:nvSpPr>
        <p:spPr>
          <a:xfrm>
            <a:off x="5485817" y="2580213"/>
            <a:ext cx="598741" cy="1318856"/>
          </a:xfrm>
          <a:custGeom>
            <a:avLst/>
            <a:gdLst/>
            <a:ahLst/>
            <a:cxnLst/>
            <a:rect l="0" t="0" r="0" b="0"/>
            <a:pathLst>
              <a:path w="598741" h="1318856">
                <a:moveTo>
                  <a:pt x="598741" y="1318856"/>
                </a:moveTo>
                <a:lnTo>
                  <a:pt x="0" y="143751"/>
                </a:lnTo>
                <a:cubicBezTo>
                  <a:pt x="194031" y="44869"/>
                  <a:pt x="380949" y="0"/>
                  <a:pt x="598741" y="0"/>
                </a:cubicBezTo>
                <a:lnTo>
                  <a:pt x="598741" y="1318856"/>
                </a:lnTo>
                <a:close/>
                <a:moveTo>
                  <a:pt x="598741" y="1318856"/>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2" name="Freeform 740"/>
          <p:cNvSpPr/>
          <p:nvPr/>
        </p:nvSpPr>
        <p:spPr>
          <a:xfrm>
            <a:off x="4686758" y="2859790"/>
            <a:ext cx="1397800" cy="2348306"/>
          </a:xfrm>
          <a:custGeom>
            <a:avLst/>
            <a:gdLst/>
            <a:ahLst/>
            <a:cxnLst/>
            <a:rect l="0" t="0" r="0" b="0"/>
            <a:pathLst>
              <a:path w="1397800" h="2348306">
                <a:moveTo>
                  <a:pt x="1397800" y="1039279"/>
                </a:moveTo>
                <a:lnTo>
                  <a:pt x="1237069" y="2348306"/>
                </a:lnTo>
                <a:cubicBezTo>
                  <a:pt x="514109" y="2259533"/>
                  <a:pt x="0" y="1601508"/>
                  <a:pt x="88773" y="878548"/>
                </a:cubicBezTo>
                <a:cubicBezTo>
                  <a:pt x="132893" y="519240"/>
                  <a:pt x="300571" y="222873"/>
                  <a:pt x="585826" y="0"/>
                </a:cubicBezTo>
                <a:lnTo>
                  <a:pt x="1397800" y="1039279"/>
                </a:lnTo>
                <a:close/>
                <a:moveTo>
                  <a:pt x="1397800" y="1039279"/>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4" name="Freeform 742"/>
          <p:cNvSpPr/>
          <p:nvPr/>
        </p:nvSpPr>
        <p:spPr>
          <a:xfrm>
            <a:off x="5923827" y="3899069"/>
            <a:ext cx="1476387" cy="1366456"/>
          </a:xfrm>
          <a:custGeom>
            <a:avLst/>
            <a:gdLst/>
            <a:ahLst/>
            <a:cxnLst/>
            <a:rect l="0" t="0" r="0" b="0"/>
            <a:pathLst>
              <a:path w="1476387" h="1366456">
                <a:moveTo>
                  <a:pt x="160731" y="0"/>
                </a:moveTo>
                <a:lnTo>
                  <a:pt x="1476387" y="91998"/>
                </a:lnTo>
                <a:cubicBezTo>
                  <a:pt x="1425562" y="818616"/>
                  <a:pt x="795350" y="1366456"/>
                  <a:pt x="68733" y="1315656"/>
                </a:cubicBezTo>
                <a:cubicBezTo>
                  <a:pt x="40399" y="1313662"/>
                  <a:pt x="28194" y="1312494"/>
                  <a:pt x="0" y="1309027"/>
                </a:cubicBezTo>
                <a:lnTo>
                  <a:pt x="160731" y="0"/>
                </a:lnTo>
                <a:close/>
                <a:moveTo>
                  <a:pt x="160731" y="0"/>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36" name="Freeform 744"/>
          <p:cNvSpPr/>
          <p:nvPr/>
        </p:nvSpPr>
        <p:spPr>
          <a:xfrm>
            <a:off x="6084558" y="2580213"/>
            <a:ext cx="1318856" cy="1410854"/>
          </a:xfrm>
          <a:custGeom>
            <a:avLst/>
            <a:gdLst/>
            <a:ahLst/>
            <a:cxnLst/>
            <a:rect l="0" t="0" r="0" b="0"/>
            <a:pathLst>
              <a:path w="1318856" h="1410854">
                <a:moveTo>
                  <a:pt x="0" y="1318856"/>
                </a:moveTo>
                <a:lnTo>
                  <a:pt x="0" y="0"/>
                </a:lnTo>
                <a:cubicBezTo>
                  <a:pt x="728383" y="0"/>
                  <a:pt x="1318856" y="590473"/>
                  <a:pt x="1318856" y="1318856"/>
                </a:cubicBezTo>
                <a:cubicBezTo>
                  <a:pt x="1318856" y="1353095"/>
                  <a:pt x="1318044" y="1376704"/>
                  <a:pt x="1315656" y="1410854"/>
                </a:cubicBezTo>
                <a:lnTo>
                  <a:pt x="0" y="1318856"/>
                </a:lnTo>
                <a:close/>
                <a:moveTo>
                  <a:pt x="0" y="1318856"/>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58" name="Freeform 766"/>
          <p:cNvSpPr/>
          <p:nvPr/>
        </p:nvSpPr>
        <p:spPr>
          <a:xfrm>
            <a:off x="2686781" y="3882746"/>
            <a:ext cx="1605711" cy="1397800"/>
          </a:xfrm>
          <a:custGeom>
            <a:avLst/>
            <a:gdLst/>
            <a:ahLst/>
            <a:cxnLst/>
            <a:rect l="0" t="0" r="0" b="0"/>
            <a:pathLst>
              <a:path w="1605711" h="1397800">
                <a:moveTo>
                  <a:pt x="296684" y="0"/>
                </a:moveTo>
                <a:lnTo>
                  <a:pt x="1605711" y="160731"/>
                </a:lnTo>
                <a:cubicBezTo>
                  <a:pt x="1516938" y="883691"/>
                  <a:pt x="858913" y="1397800"/>
                  <a:pt x="135953" y="1309027"/>
                </a:cubicBezTo>
                <a:cubicBezTo>
                  <a:pt x="84620" y="1302727"/>
                  <a:pt x="50406" y="1296695"/>
                  <a:pt x="0" y="1285062"/>
                </a:cubicBezTo>
                <a:lnTo>
                  <a:pt x="296684" y="0"/>
                </a:lnTo>
                <a:close/>
                <a:moveTo>
                  <a:pt x="296684" y="0"/>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60" name="Freeform 768"/>
          <p:cNvSpPr/>
          <p:nvPr/>
        </p:nvSpPr>
        <p:spPr>
          <a:xfrm>
            <a:off x="2983466" y="2563889"/>
            <a:ext cx="1318856" cy="1479587"/>
          </a:xfrm>
          <a:custGeom>
            <a:avLst/>
            <a:gdLst/>
            <a:ahLst/>
            <a:cxnLst/>
            <a:rect l="0" t="0" r="0" b="0"/>
            <a:pathLst>
              <a:path w="1318856" h="1479587">
                <a:moveTo>
                  <a:pt x="0" y="1318856"/>
                </a:moveTo>
                <a:lnTo>
                  <a:pt x="0" y="0"/>
                </a:lnTo>
                <a:cubicBezTo>
                  <a:pt x="728383" y="0"/>
                  <a:pt x="1318856" y="590473"/>
                  <a:pt x="1318856" y="1318856"/>
                </a:cubicBezTo>
                <a:cubicBezTo>
                  <a:pt x="1318856" y="1378584"/>
                  <a:pt x="1316316" y="1420303"/>
                  <a:pt x="1309027" y="1479587"/>
                </a:cubicBezTo>
                <a:lnTo>
                  <a:pt x="0" y="1318856"/>
                </a:lnTo>
                <a:close/>
                <a:moveTo>
                  <a:pt x="0" y="1318856"/>
                </a:moveTo>
              </a:path>
            </a:pathLst>
          </a:custGeom>
          <a:noFill/>
          <a:ln w="12941" cap="flat" cmpd="sng">
            <a:solidFill>
              <a:srgbClr val="FFFFFF">
                <a:alpha val="100000"/>
              </a:srgbClr>
            </a:solidFill>
            <a:miter lim="127000"/>
          </a:ln>
        </p:spPr>
        <p:style>
          <a:lnRef idx="2">
            <a:schemeClr val="accent1">
              <a:shade val="50000"/>
            </a:schemeClr>
          </a:lnRef>
          <a:fillRef idx="1">
            <a:schemeClr val="accent1"/>
          </a:fillRef>
          <a:effectRef idx="0">
            <a:schemeClr val="accent1"/>
          </a:effectRef>
          <a:fontRef idx="minor">
            <a:schemeClr val="lt1"/>
          </a:fontRef>
        </p:style>
      </p:sp>
      <p:sp>
        <p:nvSpPr>
          <p:cNvPr id="71" name="Rectangle 790"/>
          <p:cNvSpPr/>
          <p:nvPr/>
        </p:nvSpPr>
        <p:spPr>
          <a:xfrm>
            <a:off x="6299545" y="4195742"/>
            <a:ext cx="670055" cy="380553"/>
          </a:xfrm>
          <a:prstGeom prst="rect">
            <a:avLst/>
          </a:prstGeom>
        </p:spPr>
        <p:txBody>
          <a:bodyPr wrap="none" lIns="0" tIns="0" rIns="0" bIns="0">
            <a:spAutoFit/>
          </a:bodyPr>
          <a:lstStyle/>
          <a:p>
            <a:pPr marL="0"/>
            <a:r>
              <a:rPr lang="en-US" sz="1223" b="1" i="0" spc="0" baseline="0" dirty="0">
                <a:solidFill>
                  <a:srgbClr val="FFFFFF"/>
                </a:solidFill>
                <a:latin typeface="Calibri-Bold"/>
              </a:rPr>
              <a:t>Medicaid</a:t>
            </a:r>
          </a:p>
          <a:p>
            <a:pPr marL="98955">
              <a:lnSpc>
                <a:spcPts val="1467"/>
              </a:lnSpc>
            </a:pPr>
            <a:r>
              <a:rPr lang="en-US" sz="1223" b="1" i="0" spc="0" baseline="0" dirty="0">
                <a:solidFill>
                  <a:srgbClr val="FFFFFF"/>
                </a:solidFill>
                <a:latin typeface="Calibri-Bold"/>
              </a:rPr>
              <a:t>$2.4 B</a:t>
            </a:r>
          </a:p>
        </p:txBody>
      </p:sp>
      <p:sp>
        <p:nvSpPr>
          <p:cNvPr id="73" name="Rectangle 792"/>
          <p:cNvSpPr/>
          <p:nvPr/>
        </p:nvSpPr>
        <p:spPr>
          <a:xfrm>
            <a:off x="5160390" y="3695371"/>
            <a:ext cx="674480" cy="380553"/>
          </a:xfrm>
          <a:prstGeom prst="rect">
            <a:avLst/>
          </a:prstGeom>
        </p:spPr>
        <p:txBody>
          <a:bodyPr wrap="none" lIns="0" tIns="0" rIns="0" bIns="0">
            <a:spAutoFit/>
          </a:bodyPr>
          <a:lstStyle/>
          <a:p>
            <a:pPr marL="0"/>
            <a:r>
              <a:rPr lang="en-US" sz="1223" b="1" i="0" spc="0" baseline="0" dirty="0">
                <a:solidFill>
                  <a:srgbClr val="FFFFFF"/>
                </a:solidFill>
                <a:latin typeface="Calibri-Bold"/>
              </a:rPr>
              <a:t>Medica</a:t>
            </a:r>
            <a:r>
              <a:rPr lang="en-US" sz="1223" b="1" i="0" spc="-14" baseline="0" dirty="0">
                <a:solidFill>
                  <a:srgbClr val="FFFFFF"/>
                </a:solidFill>
                <a:latin typeface="Calibri-Bold"/>
              </a:rPr>
              <a:t>re</a:t>
            </a:r>
          </a:p>
          <a:p>
            <a:pPr marL="104082">
              <a:lnSpc>
                <a:spcPts val="1467"/>
              </a:lnSpc>
            </a:pPr>
            <a:r>
              <a:rPr lang="en-US" sz="1223" b="1" i="0" spc="0" baseline="0" dirty="0">
                <a:solidFill>
                  <a:srgbClr val="FFFFFF"/>
                </a:solidFill>
                <a:latin typeface="Calibri-Bold"/>
              </a:rPr>
              <a:t>$3.4 B</a:t>
            </a:r>
          </a:p>
        </p:txBody>
      </p:sp>
      <p:sp>
        <p:nvSpPr>
          <p:cNvPr id="76" name="Rectangle 795"/>
          <p:cNvSpPr/>
          <p:nvPr/>
        </p:nvSpPr>
        <p:spPr>
          <a:xfrm>
            <a:off x="3134862" y="4195854"/>
            <a:ext cx="670055" cy="380553"/>
          </a:xfrm>
          <a:prstGeom prst="rect">
            <a:avLst/>
          </a:prstGeom>
        </p:spPr>
        <p:txBody>
          <a:bodyPr wrap="none" lIns="0" tIns="0" rIns="0" bIns="0">
            <a:spAutoFit/>
          </a:bodyPr>
          <a:lstStyle/>
          <a:p>
            <a:pPr marL="0"/>
            <a:r>
              <a:rPr lang="en-US" sz="1223" b="1" i="0" spc="0" baseline="0" dirty="0">
                <a:solidFill>
                  <a:srgbClr val="FFFFFF"/>
                </a:solidFill>
                <a:latin typeface="Calibri-Bold"/>
              </a:rPr>
              <a:t>Medicaid</a:t>
            </a:r>
          </a:p>
          <a:p>
            <a:pPr marL="98955">
              <a:lnSpc>
                <a:spcPts val="1467"/>
              </a:lnSpc>
            </a:pPr>
            <a:r>
              <a:rPr lang="en-US" sz="1223" b="1" i="0" spc="0" baseline="0" dirty="0">
                <a:solidFill>
                  <a:srgbClr val="FFFFFF"/>
                </a:solidFill>
                <a:latin typeface="Calibri-Bold"/>
              </a:rPr>
              <a:t>$2.1 B</a:t>
            </a:r>
          </a:p>
        </p:txBody>
      </p:sp>
      <p:sp>
        <p:nvSpPr>
          <p:cNvPr id="78" name="Rectangle 797"/>
          <p:cNvSpPr/>
          <p:nvPr/>
        </p:nvSpPr>
        <p:spPr>
          <a:xfrm>
            <a:off x="2056603" y="3695483"/>
            <a:ext cx="607979" cy="445160"/>
          </a:xfrm>
          <a:prstGeom prst="rect">
            <a:avLst/>
          </a:prstGeom>
        </p:spPr>
        <p:txBody>
          <a:bodyPr wrap="none" lIns="0" tIns="0" rIns="0" bIns="0">
            <a:spAutoFit/>
          </a:bodyPr>
          <a:lstStyle/>
          <a:p>
            <a:pPr marL="0"/>
            <a:r>
              <a:rPr lang="en-US" sz="1223" b="1" i="0" spc="0" baseline="0" dirty="0">
                <a:solidFill>
                  <a:srgbClr val="FFFFFF"/>
                </a:solidFill>
                <a:latin typeface="Calibri-Bold"/>
              </a:rPr>
              <a:t>Medica</a:t>
            </a:r>
            <a:r>
              <a:rPr lang="en-US" sz="1223" b="1" i="0" spc="-14" baseline="0" dirty="0">
                <a:solidFill>
                  <a:srgbClr val="FFFFFF"/>
                </a:solidFill>
                <a:latin typeface="Calibri-Bold"/>
              </a:rPr>
              <a:t>re</a:t>
            </a:r>
          </a:p>
          <a:p>
            <a:pPr marL="104082">
              <a:lnSpc>
                <a:spcPts val="1467"/>
              </a:lnSpc>
            </a:pPr>
            <a:r>
              <a:rPr lang="en-US" sz="1223" b="1" i="0" spc="0" baseline="0" dirty="0">
                <a:solidFill>
                  <a:srgbClr val="FFFFFF"/>
                </a:solidFill>
                <a:latin typeface="Calibri-Bold"/>
              </a:rPr>
              <a:t>$3.1 B</a:t>
            </a:r>
          </a:p>
        </p:txBody>
      </p:sp>
      <p:pic>
        <p:nvPicPr>
          <p:cNvPr id="4" name="Picture 3"/>
          <p:cNvPicPr>
            <a:picLocks noChangeAspect="1"/>
          </p:cNvPicPr>
          <p:nvPr/>
        </p:nvPicPr>
        <p:blipFill>
          <a:blip r:embed="rId3"/>
          <a:stretch>
            <a:fillRect/>
          </a:stretch>
        </p:blipFill>
        <p:spPr>
          <a:xfrm>
            <a:off x="1132300" y="1887284"/>
            <a:ext cx="6887536" cy="4096322"/>
          </a:xfrm>
          <a:prstGeom prst="rect">
            <a:avLst/>
          </a:prstGeom>
        </p:spPr>
      </p:pic>
    </p:spTree>
    <p:extLst>
      <p:ext uri="{BB962C8B-B14F-4D97-AF65-F5344CB8AC3E}">
        <p14:creationId xmlns:p14="http://schemas.microsoft.com/office/powerpoint/2010/main" val="891317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4ECF0C3-2B20-4B89-B41D-D111BE88EAFB}"/>
              </a:ext>
            </a:extLst>
          </p:cNvPr>
          <p:cNvSpPr/>
          <p:nvPr/>
        </p:nvSpPr>
        <p:spPr>
          <a:xfrm>
            <a:off x="7496184" y="4850344"/>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FCFC460-2812-44FC-A02F-69ED51AE8B3F}"/>
              </a:ext>
            </a:extLst>
          </p:cNvPr>
          <p:cNvSpPr>
            <a:spLocks noGrp="1"/>
          </p:cNvSpPr>
          <p:nvPr>
            <p:ph type="title"/>
          </p:nvPr>
        </p:nvSpPr>
        <p:spPr/>
        <p:txBody>
          <a:bodyPr anchor="b">
            <a:normAutofit/>
          </a:bodyPr>
          <a:lstStyle/>
          <a:p>
            <a:r>
              <a:rPr lang="en-US" dirty="0"/>
              <a:t>State Level THCE Per Capita</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333002" y="6177088"/>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DHSS Presentation on Health Care Benchmarks</a:t>
            </a:r>
          </a:p>
        </p:txBody>
      </p:sp>
      <p:pic>
        <p:nvPicPr>
          <p:cNvPr id="6" name="Picture 5"/>
          <p:cNvPicPr>
            <a:picLocks noChangeAspect="1"/>
          </p:cNvPicPr>
          <p:nvPr/>
        </p:nvPicPr>
        <p:blipFill>
          <a:blip r:embed="rId3"/>
          <a:stretch>
            <a:fillRect/>
          </a:stretch>
        </p:blipFill>
        <p:spPr>
          <a:xfrm>
            <a:off x="4253090" y="2656713"/>
            <a:ext cx="4616736" cy="2859021"/>
          </a:xfrm>
          <a:prstGeom prst="rect">
            <a:avLst/>
          </a:prstGeom>
        </p:spPr>
      </p:pic>
      <p:sp>
        <p:nvSpPr>
          <p:cNvPr id="15" name="TextBox 14"/>
          <p:cNvSpPr txBox="1"/>
          <p:nvPr/>
        </p:nvSpPr>
        <p:spPr>
          <a:xfrm>
            <a:off x="8102286" y="3846987"/>
            <a:ext cx="711115" cy="307777"/>
          </a:xfrm>
          <a:prstGeom prst="rect">
            <a:avLst/>
          </a:prstGeom>
          <a:noFill/>
        </p:spPr>
        <p:txBody>
          <a:bodyPr wrap="square" rtlCol="0">
            <a:spAutoFit/>
          </a:bodyPr>
          <a:lstStyle/>
          <a:p>
            <a:pPr algn="ctr"/>
            <a:r>
              <a:rPr lang="en-US" sz="1400" b="1" i="1" dirty="0">
                <a:solidFill>
                  <a:srgbClr val="9D2235"/>
                </a:solidFill>
              </a:rPr>
              <a:t>-1.1%</a:t>
            </a:r>
          </a:p>
        </p:txBody>
      </p:sp>
      <p:sp>
        <p:nvSpPr>
          <p:cNvPr id="14" name="TextBox 13"/>
          <p:cNvSpPr txBox="1"/>
          <p:nvPr/>
        </p:nvSpPr>
        <p:spPr>
          <a:xfrm>
            <a:off x="8102286" y="3086415"/>
            <a:ext cx="823963" cy="307777"/>
          </a:xfrm>
          <a:prstGeom prst="rect">
            <a:avLst/>
          </a:prstGeom>
          <a:noFill/>
        </p:spPr>
        <p:txBody>
          <a:bodyPr wrap="square" rtlCol="0">
            <a:spAutoFit/>
          </a:bodyPr>
          <a:lstStyle/>
          <a:p>
            <a:pPr algn="ctr"/>
            <a:r>
              <a:rPr lang="en-US" sz="1400" b="1" i="1" dirty="0">
                <a:solidFill>
                  <a:srgbClr val="9D2235"/>
                </a:solidFill>
              </a:rPr>
              <a:t>+11.2%</a:t>
            </a:r>
          </a:p>
        </p:txBody>
      </p:sp>
      <p:pic>
        <p:nvPicPr>
          <p:cNvPr id="8" name="Picture 7"/>
          <p:cNvPicPr>
            <a:picLocks noChangeAspect="1"/>
          </p:cNvPicPr>
          <p:nvPr/>
        </p:nvPicPr>
        <p:blipFill>
          <a:blip r:embed="rId4"/>
          <a:stretch>
            <a:fillRect/>
          </a:stretch>
        </p:blipFill>
        <p:spPr>
          <a:xfrm>
            <a:off x="585453" y="2452009"/>
            <a:ext cx="3667637" cy="3686689"/>
          </a:xfrm>
          <a:prstGeom prst="rect">
            <a:avLst/>
          </a:prstGeom>
        </p:spPr>
      </p:pic>
      <p:sp>
        <p:nvSpPr>
          <p:cNvPr id="16" name="TextBox 15"/>
          <p:cNvSpPr txBox="1"/>
          <p:nvPr/>
        </p:nvSpPr>
        <p:spPr>
          <a:xfrm>
            <a:off x="2275687" y="2656713"/>
            <a:ext cx="739690" cy="307777"/>
          </a:xfrm>
          <a:prstGeom prst="rect">
            <a:avLst/>
          </a:prstGeom>
          <a:noFill/>
        </p:spPr>
        <p:txBody>
          <a:bodyPr wrap="square" rtlCol="0">
            <a:spAutoFit/>
          </a:bodyPr>
          <a:lstStyle/>
          <a:p>
            <a:pPr algn="ctr"/>
            <a:r>
              <a:rPr lang="en-US" sz="1400" b="1" i="1" dirty="0">
                <a:solidFill>
                  <a:srgbClr val="9D2235"/>
                </a:solidFill>
              </a:rPr>
              <a:t>+1.7%</a:t>
            </a:r>
          </a:p>
        </p:txBody>
      </p:sp>
      <p:sp>
        <p:nvSpPr>
          <p:cNvPr id="13" name="TextBox 12"/>
          <p:cNvSpPr txBox="1"/>
          <p:nvPr/>
        </p:nvSpPr>
        <p:spPr>
          <a:xfrm>
            <a:off x="3015377" y="2662149"/>
            <a:ext cx="739690" cy="307777"/>
          </a:xfrm>
          <a:prstGeom prst="rect">
            <a:avLst/>
          </a:prstGeom>
          <a:noFill/>
        </p:spPr>
        <p:txBody>
          <a:bodyPr wrap="square" rtlCol="0">
            <a:spAutoFit/>
          </a:bodyPr>
          <a:lstStyle/>
          <a:p>
            <a:pPr algn="ctr"/>
            <a:r>
              <a:rPr lang="en-US" sz="1400" b="1" i="1" dirty="0">
                <a:solidFill>
                  <a:srgbClr val="9D2235"/>
                </a:solidFill>
              </a:rPr>
              <a:t>+1.5%</a:t>
            </a:r>
          </a:p>
        </p:txBody>
      </p:sp>
    </p:spTree>
    <p:extLst>
      <p:ext uri="{BB962C8B-B14F-4D97-AF65-F5344CB8AC3E}">
        <p14:creationId xmlns:p14="http://schemas.microsoft.com/office/powerpoint/2010/main" val="218389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C460-2812-44FC-A02F-69ED51AE8B3F}"/>
              </a:ext>
            </a:extLst>
          </p:cNvPr>
          <p:cNvSpPr>
            <a:spLocks noGrp="1"/>
          </p:cNvSpPr>
          <p:nvPr>
            <p:ph type="title"/>
          </p:nvPr>
        </p:nvSpPr>
        <p:spPr/>
        <p:txBody>
          <a:bodyPr anchor="b">
            <a:normAutofit/>
          </a:bodyPr>
          <a:lstStyle/>
          <a:p>
            <a:r>
              <a:rPr lang="en-US" dirty="0"/>
              <a:t>THCE Per capita Change versus Benchmark</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11481" y="6189787"/>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DHSS Presentation on Health Care Benchmarks</a:t>
            </a:r>
          </a:p>
        </p:txBody>
      </p:sp>
      <p:sp>
        <p:nvSpPr>
          <p:cNvPr id="11" name="Rectangle 10">
            <a:extLst>
              <a:ext uri="{FF2B5EF4-FFF2-40B4-BE49-F238E27FC236}">
                <a16:creationId xmlns:a16="http://schemas.microsoft.com/office/drawing/2014/main" id="{84ECF0C3-2B20-4B89-B41D-D111BE88EAFB}"/>
              </a:ext>
            </a:extLst>
          </p:cNvPr>
          <p:cNvSpPr/>
          <p:nvPr/>
        </p:nvSpPr>
        <p:spPr>
          <a:xfrm>
            <a:off x="7475928" y="4836516"/>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726"/>
          <p:cNvSpPr/>
          <p:nvPr/>
        </p:nvSpPr>
        <p:spPr>
          <a:xfrm>
            <a:off x="4546045" y="2679271"/>
            <a:ext cx="441659" cy="190693"/>
          </a:xfrm>
          <a:prstGeom prst="rect">
            <a:avLst/>
          </a:prstGeom>
        </p:spPr>
        <p:txBody>
          <a:bodyPr wrap="none" lIns="0" tIns="0" rIns="0" bIns="0">
            <a:spAutoFit/>
          </a:bodyPr>
          <a:lstStyle/>
          <a:p>
            <a:pPr marL="0"/>
            <a:r>
              <a:rPr lang="en-US" sz="1239" b="1" dirty="0">
                <a:solidFill>
                  <a:srgbClr val="FFFFFF"/>
                </a:solidFill>
                <a:latin typeface="Calibri-Bold"/>
              </a:rPr>
              <a:t>11</a:t>
            </a:r>
            <a:r>
              <a:rPr lang="en-US" sz="1239" b="1" i="0" spc="0" baseline="0" dirty="0">
                <a:solidFill>
                  <a:srgbClr val="FFFFFF"/>
                </a:solidFill>
                <a:latin typeface="Calibri-Bold"/>
              </a:rPr>
              <a:t>.2%</a:t>
            </a:r>
          </a:p>
        </p:txBody>
      </p:sp>
      <p:pic>
        <p:nvPicPr>
          <p:cNvPr id="3" name="Picture 2"/>
          <p:cNvPicPr>
            <a:picLocks noChangeAspect="1"/>
          </p:cNvPicPr>
          <p:nvPr/>
        </p:nvPicPr>
        <p:blipFill>
          <a:blip r:embed="rId3"/>
          <a:stretch>
            <a:fillRect/>
          </a:stretch>
        </p:blipFill>
        <p:spPr>
          <a:xfrm>
            <a:off x="133513" y="1903075"/>
            <a:ext cx="8825063" cy="4154440"/>
          </a:xfrm>
          <a:prstGeom prst="rect">
            <a:avLst/>
          </a:prstGeom>
        </p:spPr>
      </p:pic>
    </p:spTree>
    <p:extLst>
      <p:ext uri="{BB962C8B-B14F-4D97-AF65-F5344CB8AC3E}">
        <p14:creationId xmlns:p14="http://schemas.microsoft.com/office/powerpoint/2010/main" val="2780170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C460-2812-44FC-A02F-69ED51AE8B3F}"/>
              </a:ext>
            </a:extLst>
          </p:cNvPr>
          <p:cNvSpPr>
            <a:spLocks noGrp="1"/>
          </p:cNvSpPr>
          <p:nvPr>
            <p:ph type="title"/>
          </p:nvPr>
        </p:nvSpPr>
        <p:spPr/>
        <p:txBody>
          <a:bodyPr anchor="b">
            <a:normAutofit/>
          </a:bodyPr>
          <a:lstStyle/>
          <a:p>
            <a:r>
              <a:rPr lang="en-US" dirty="0"/>
              <a:t>Market THCE Per CAPITA Change versus Benchmark</a:t>
            </a:r>
          </a:p>
        </p:txBody>
      </p:sp>
      <p:sp>
        <p:nvSpPr>
          <p:cNvPr id="7"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61542" y="6229602"/>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DHSS Presentation on Health Care Benchmarks</a:t>
            </a:r>
          </a:p>
        </p:txBody>
      </p:sp>
      <p:sp>
        <p:nvSpPr>
          <p:cNvPr id="11" name="Rectangle 10">
            <a:extLst>
              <a:ext uri="{FF2B5EF4-FFF2-40B4-BE49-F238E27FC236}">
                <a16:creationId xmlns:a16="http://schemas.microsoft.com/office/drawing/2014/main" id="{84ECF0C3-2B20-4B89-B41D-D111BE88EAFB}"/>
              </a:ext>
            </a:extLst>
          </p:cNvPr>
          <p:cNvSpPr/>
          <p:nvPr/>
        </p:nvSpPr>
        <p:spPr>
          <a:xfrm>
            <a:off x="7434542" y="4698240"/>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1267"/>
          <p:cNvSpPr/>
          <p:nvPr/>
        </p:nvSpPr>
        <p:spPr>
          <a:xfrm>
            <a:off x="5836849" y="2481375"/>
            <a:ext cx="468077" cy="198516"/>
          </a:xfrm>
          <a:prstGeom prst="rect">
            <a:avLst/>
          </a:prstGeom>
        </p:spPr>
        <p:txBody>
          <a:bodyPr wrap="none" lIns="0" tIns="0" rIns="0" bIns="0">
            <a:spAutoFit/>
          </a:bodyPr>
          <a:lstStyle/>
          <a:p>
            <a:pPr marL="0"/>
            <a:r>
              <a:rPr lang="en-US" sz="1290" b="1" dirty="0">
                <a:solidFill>
                  <a:srgbClr val="FFFFFF"/>
                </a:solidFill>
                <a:latin typeface="Calibri-Bold"/>
              </a:rPr>
              <a:t>16.5</a:t>
            </a:r>
            <a:r>
              <a:rPr lang="en-US" sz="1290" b="1" i="0" spc="0" baseline="0" dirty="0">
                <a:solidFill>
                  <a:srgbClr val="FFFFFF"/>
                </a:solidFill>
                <a:latin typeface="Calibri-Bold"/>
              </a:rPr>
              <a:t>%</a:t>
            </a:r>
          </a:p>
        </p:txBody>
      </p:sp>
      <p:sp>
        <p:nvSpPr>
          <p:cNvPr id="33" name="Rectangle 1269"/>
          <p:cNvSpPr/>
          <p:nvPr/>
        </p:nvSpPr>
        <p:spPr>
          <a:xfrm>
            <a:off x="4308650" y="5057011"/>
            <a:ext cx="376706" cy="198516"/>
          </a:xfrm>
          <a:prstGeom prst="rect">
            <a:avLst/>
          </a:prstGeom>
        </p:spPr>
        <p:txBody>
          <a:bodyPr wrap="none" lIns="0" tIns="0" rIns="0" bIns="0">
            <a:spAutoFit/>
          </a:bodyPr>
          <a:lstStyle/>
          <a:p>
            <a:pPr marL="0"/>
            <a:r>
              <a:rPr lang="en-US" sz="1290" b="1" dirty="0">
                <a:solidFill>
                  <a:srgbClr val="FFFFFF"/>
                </a:solidFill>
                <a:latin typeface="Calibri-Bold"/>
              </a:rPr>
              <a:t>6.5</a:t>
            </a:r>
            <a:r>
              <a:rPr lang="en-US" sz="1290" b="1" i="0" spc="0" baseline="0" dirty="0">
                <a:solidFill>
                  <a:srgbClr val="FFFFFF"/>
                </a:solidFill>
                <a:latin typeface="Calibri-Bold"/>
              </a:rPr>
              <a:t>%</a:t>
            </a:r>
          </a:p>
        </p:txBody>
      </p:sp>
      <p:pic>
        <p:nvPicPr>
          <p:cNvPr id="4" name="Picture 3"/>
          <p:cNvPicPr>
            <a:picLocks noChangeAspect="1"/>
          </p:cNvPicPr>
          <p:nvPr/>
        </p:nvPicPr>
        <p:blipFill>
          <a:blip r:embed="rId3"/>
          <a:stretch>
            <a:fillRect/>
          </a:stretch>
        </p:blipFill>
        <p:spPr>
          <a:xfrm>
            <a:off x="2034424" y="1968235"/>
            <a:ext cx="4925157" cy="4261367"/>
          </a:xfrm>
          <a:prstGeom prst="rect">
            <a:avLst/>
          </a:prstGeom>
        </p:spPr>
      </p:pic>
    </p:spTree>
    <p:extLst>
      <p:ext uri="{BB962C8B-B14F-4D97-AF65-F5344CB8AC3E}">
        <p14:creationId xmlns:p14="http://schemas.microsoft.com/office/powerpoint/2010/main" val="3558215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F0184-ABEB-4B53-B83B-A53E368373E2}"/>
              </a:ext>
            </a:extLst>
          </p:cNvPr>
          <p:cNvSpPr>
            <a:spLocks noGrp="1"/>
          </p:cNvSpPr>
          <p:nvPr>
            <p:ph type="title"/>
          </p:nvPr>
        </p:nvSpPr>
        <p:spPr/>
        <p:txBody>
          <a:bodyPr anchor="b">
            <a:normAutofit/>
          </a:bodyPr>
          <a:lstStyle/>
          <a:p>
            <a:r>
              <a:rPr lang="en-US" dirty="0"/>
              <a:t>Total Medical Expense (TME) by service category</a:t>
            </a:r>
          </a:p>
        </p:txBody>
      </p:sp>
      <p:sp>
        <p:nvSpPr>
          <p:cNvPr id="8" name="Footer Placeholder 3">
            <a:extLst>
              <a:ext uri="{FF2B5EF4-FFF2-40B4-BE49-F238E27FC236}">
                <a16:creationId xmlns:a16="http://schemas.microsoft.com/office/drawing/2014/main" id="{97654868-F4CF-4B39-8AE5-2B28223FD23B}"/>
              </a:ext>
            </a:extLst>
          </p:cNvPr>
          <p:cNvSpPr>
            <a:spLocks noGrp="1"/>
          </p:cNvSpPr>
          <p:nvPr>
            <p:ph type="ftr" sz="quarter" idx="11"/>
          </p:nvPr>
        </p:nvSpPr>
        <p:spPr>
          <a:xfrm>
            <a:off x="551126" y="6279638"/>
            <a:ext cx="487058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DHSS Presentation on Health Care Benchmarks</a:t>
            </a:r>
          </a:p>
        </p:txBody>
      </p:sp>
      <p:sp>
        <p:nvSpPr>
          <p:cNvPr id="10" name="Rectangle 9">
            <a:extLst>
              <a:ext uri="{FF2B5EF4-FFF2-40B4-BE49-F238E27FC236}">
                <a16:creationId xmlns:a16="http://schemas.microsoft.com/office/drawing/2014/main" id="{84ECF0C3-2B20-4B89-B41D-D111BE88EAFB}"/>
              </a:ext>
            </a:extLst>
          </p:cNvPr>
          <p:cNvSpPr/>
          <p:nvPr/>
        </p:nvSpPr>
        <p:spPr>
          <a:xfrm>
            <a:off x="7471828" y="4669414"/>
            <a:ext cx="1212203" cy="1257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a:stretch>
            <a:fillRect/>
          </a:stretch>
        </p:blipFill>
        <p:spPr>
          <a:xfrm>
            <a:off x="149067" y="1770803"/>
            <a:ext cx="8854002" cy="4285003"/>
          </a:xfrm>
          <a:prstGeom prst="rect">
            <a:avLst/>
          </a:prstGeom>
        </p:spPr>
      </p:pic>
    </p:spTree>
    <p:extLst>
      <p:ext uri="{BB962C8B-B14F-4D97-AF65-F5344CB8AC3E}">
        <p14:creationId xmlns:p14="http://schemas.microsoft.com/office/powerpoint/2010/main" val="411570350"/>
      </p:ext>
    </p:extLst>
  </p:cSld>
  <p:clrMapOvr>
    <a:masterClrMapping/>
  </p:clrMapOvr>
</p:sld>
</file>

<file path=ppt/theme/theme1.xml><?xml version="1.0" encoding="utf-8"?>
<a:theme xmlns:a="http://schemas.openxmlformats.org/drawingml/2006/main" name="Kara DHSS">
  <a:themeElements>
    <a:clrScheme name="Custom 2">
      <a:dk1>
        <a:sysClr val="windowText" lastClr="000000"/>
      </a:dk1>
      <a:lt1>
        <a:sysClr val="window" lastClr="FFFFFF"/>
      </a:lt1>
      <a:dk2>
        <a:srgbClr val="3D3D3D"/>
      </a:dk2>
      <a:lt2>
        <a:srgbClr val="EBEBEB"/>
      </a:lt2>
      <a:accent1>
        <a:srgbClr val="6F1F2E"/>
      </a:accent1>
      <a:accent2>
        <a:srgbClr val="48141E"/>
      </a:accent2>
      <a:accent3>
        <a:srgbClr val="66B1CE"/>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Kara DHSS" id="{F02942D3-ED83-4A43-9686-560F33F8BC63}" vid="{613DBA36-AC9A-4581-8C69-A590BFE5BA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794EAB02B146243A7ED5D482057CD5F" ma:contentTypeVersion="12" ma:contentTypeDescription="Create a new document." ma:contentTypeScope="" ma:versionID="5ceb4ac5c5abc0bd3e61240b37187a3c">
  <xsd:schema xmlns:xsd="http://www.w3.org/2001/XMLSchema" xmlns:xs="http://www.w3.org/2001/XMLSchema" xmlns:p="http://schemas.microsoft.com/office/2006/metadata/properties" xmlns:ns2="960709f9-4837-44b1-a698-26bf3c4d2631" xmlns:ns3="23957ea6-faa4-4010-94b0-705a9347e5df" targetNamespace="http://schemas.microsoft.com/office/2006/metadata/properties" ma:root="true" ma:fieldsID="c7e059315f343c972673c3fa5c759cff" ns2:_="" ns3:_="">
    <xsd:import namespace="960709f9-4837-44b1-a698-26bf3c4d2631"/>
    <xsd:import namespace="23957ea6-faa4-4010-94b0-705a9347e5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0709f9-4837-44b1-a698-26bf3c4d26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957ea6-faa4-4010-94b0-705a9347e5d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1 6 " ? > < M M C O A _ O b j e c t T a g s   x m l n s : x s i = " h t t p : / / w w w . w 3 . o r g / 2 0 0 1 / X M L S c h e m a - i n s t a n c e "   x m l n s : x s d = " h t t p : / / w w w . w 3 . o r g / 2 0 0 1 / X M L S c h e m a " >  
     < P r e s e n t a t i o n O b j e c t T a g   T a g N a m e = " M M C 0 9 _ P O P U L A T E T E X T " > { C l i e n t N a m e } { B R E A K } { P r e s e n t a t i o n D a t e } { B R E A K } { P r e s e n t e r C o v e r T e x t B l o c k } < / P r e s e n t a t i o n O b j e c t T a g >  
 < / M M C O A _ O b j e c t T a g s > 
</file>

<file path=customXml/itemProps1.xml><?xml version="1.0" encoding="utf-8"?>
<ds:datastoreItem xmlns:ds="http://schemas.openxmlformats.org/officeDocument/2006/customXml" ds:itemID="{CE123641-DD3A-461F-98F1-8686FB69F7D8}">
  <ds:schemaRefs>
    <ds:schemaRef ds:uri="http://schemas.microsoft.com/sharepoint/v3/contenttype/forms"/>
  </ds:schemaRefs>
</ds:datastoreItem>
</file>

<file path=customXml/itemProps2.xml><?xml version="1.0" encoding="utf-8"?>
<ds:datastoreItem xmlns:ds="http://schemas.openxmlformats.org/officeDocument/2006/customXml" ds:itemID="{CB4A977D-4842-4140-89F2-334128B82D5F}">
  <ds:schemaRefs>
    <ds:schemaRef ds:uri="http://purl.org/dc/elements/1.1/"/>
    <ds:schemaRef ds:uri="http://schemas.microsoft.com/office/2006/metadata/properties"/>
    <ds:schemaRef ds:uri="23957ea6-faa4-4010-94b0-705a9347e5df"/>
    <ds:schemaRef ds:uri="960709f9-4837-44b1-a698-26bf3c4d263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7E88973-1151-4940-A223-8A1F65C3D1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0709f9-4837-44b1-a698-26bf3c4d2631"/>
    <ds:schemaRef ds:uri="23957ea6-faa4-4010-94b0-705a9347e5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D39DF63-D74D-4908-8C6C-545FE16F3FC8}">
  <ds:schemaRef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46709</TotalTime>
  <Words>2647</Words>
  <Application>Microsoft Office PowerPoint</Application>
  <PresentationFormat>On-screen Show (4:3)</PresentationFormat>
  <Paragraphs>207</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Calibri-Bold</vt:lpstr>
      <vt:lpstr>Gill Sans MT</vt:lpstr>
      <vt:lpstr>Microsoft New Tai Lue</vt:lpstr>
      <vt:lpstr>Wingdings 2</vt:lpstr>
      <vt:lpstr>Kara DHSS</vt:lpstr>
      <vt:lpstr>Department of Health and Social Services</vt:lpstr>
      <vt:lpstr>Collection of Benchmark Spending data</vt:lpstr>
      <vt:lpstr>Bureau of Economic Analysis — Per capita personal consumption expenditures: Health Care 2021 change from 2020</vt:lpstr>
      <vt:lpstr>COVID-19: Delaware’s State and Federal Health Care Relief Payments</vt:lpstr>
      <vt:lpstr>Total Health Care Expenditures (THCE)</vt:lpstr>
      <vt:lpstr>State Level THCE Per Capita</vt:lpstr>
      <vt:lpstr>THCE Per capita Change versus Benchmark</vt:lpstr>
      <vt:lpstr>Market THCE Per CAPITA Change versus Benchmark</vt:lpstr>
      <vt:lpstr>Total Medical Expense (TME) by service category</vt:lpstr>
      <vt:lpstr>Change in TME by service category </vt:lpstr>
      <vt:lpstr>Per Member Per Year net cost of private health insurance (ncphi) </vt:lpstr>
      <vt:lpstr>Quality Benchmark Results</vt:lpstr>
      <vt:lpstr>THANK YOU!</vt:lpstr>
      <vt:lpstr>Glossary of key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Lianna Cohen</dc:creator>
  <cp:lastModifiedBy>Aysola, Karuna (DHSS)</cp:lastModifiedBy>
  <cp:revision>1216</cp:revision>
  <cp:lastPrinted>2021-12-22T13:45:39Z</cp:lastPrinted>
  <dcterms:created xsi:type="dcterms:W3CDTF">2015-01-23T15:42:03Z</dcterms:created>
  <dcterms:modified xsi:type="dcterms:W3CDTF">2023-05-04T14:25:11Z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8f1469a-2c2a-4aee-b92b-090d4c5468ff_Enabled">
    <vt:lpwstr>true</vt:lpwstr>
  </property>
  <property fmtid="{D5CDD505-2E9C-101B-9397-08002B2CF9AE}" pid="3" name="MSIP_Label_38f1469a-2c2a-4aee-b92b-090d4c5468ff_SetDate">
    <vt:lpwstr>2022-04-03T17:33:51Z</vt:lpwstr>
  </property>
  <property fmtid="{D5CDD505-2E9C-101B-9397-08002B2CF9AE}" pid="4" name="MSIP_Label_38f1469a-2c2a-4aee-b92b-090d4c5468ff_Method">
    <vt:lpwstr>Standard</vt:lpwstr>
  </property>
  <property fmtid="{D5CDD505-2E9C-101B-9397-08002B2CF9AE}" pid="5" name="MSIP_Label_38f1469a-2c2a-4aee-b92b-090d4c5468ff_Name">
    <vt:lpwstr>Confidential - Unmarked</vt:lpwstr>
  </property>
  <property fmtid="{D5CDD505-2E9C-101B-9397-08002B2CF9AE}" pid="6" name="MSIP_Label_38f1469a-2c2a-4aee-b92b-090d4c5468ff_SiteId">
    <vt:lpwstr>2a6e6092-73e4-4752-b1a5-477a17f5056d</vt:lpwstr>
  </property>
  <property fmtid="{D5CDD505-2E9C-101B-9397-08002B2CF9AE}" pid="7" name="MSIP_Label_38f1469a-2c2a-4aee-b92b-090d4c5468ff_ActionId">
    <vt:lpwstr>2d9d2897-d544-4b0a-8264-50dda854a6c6</vt:lpwstr>
  </property>
  <property fmtid="{D5CDD505-2E9C-101B-9397-08002B2CF9AE}" pid="8" name="MSIP_Label_38f1469a-2c2a-4aee-b92b-090d4c5468ff_ContentBits">
    <vt:lpwstr>0</vt:lpwstr>
  </property>
  <property fmtid="{D5CDD505-2E9C-101B-9397-08002B2CF9AE}" pid="9" name="ContentTypeId">
    <vt:lpwstr>0x0101009794EAB02B146243A7ED5D482057CD5F</vt:lpwstr>
  </property>
  <property fmtid="{D5CDD505-2E9C-101B-9397-08002B2CF9AE}" pid="10" name="MPR_DocID">
    <vt:lpwstr>744a3c359d1d462294efce37d7b980b4</vt:lpwstr>
  </property>
</Properties>
</file>