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4" r:id="rId9"/>
    <p:sldId id="265" r:id="rId10"/>
  </p:sldIdLst>
  <p:sldSz cx="9601200" cy="6858000"/>
  <p:notesSz cx="96012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5" autoAdjust="0"/>
    <p:restoredTop sz="94426" autoAdjust="0"/>
  </p:normalViewPr>
  <p:slideViewPr>
    <p:cSldViewPr>
      <p:cViewPr varScale="1">
        <p:scale>
          <a:sx n="40" d="100"/>
          <a:sy n="40" d="100"/>
        </p:scale>
        <p:origin x="1506" y="5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2855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6004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0090" y="2125980"/>
            <a:ext cx="816102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40180" y="3840480"/>
            <a:ext cx="672083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0060" y="1577340"/>
            <a:ext cx="417652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44617" y="1577340"/>
            <a:ext cx="417652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70916" y="441959"/>
            <a:ext cx="2856230" cy="106680"/>
          </a:xfrm>
          <a:custGeom>
            <a:avLst/>
            <a:gdLst/>
            <a:ahLst/>
            <a:cxnLst/>
            <a:rect l="l" t="t" r="r" b="b"/>
            <a:pathLst>
              <a:path w="2856229" h="106679">
                <a:moveTo>
                  <a:pt x="0" y="106679"/>
                </a:moveTo>
                <a:lnTo>
                  <a:pt x="2855976" y="106679"/>
                </a:lnTo>
                <a:lnTo>
                  <a:pt x="2855976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6E1F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274308" y="441959"/>
            <a:ext cx="2847340" cy="106680"/>
          </a:xfrm>
          <a:custGeom>
            <a:avLst/>
            <a:gdLst/>
            <a:ahLst/>
            <a:cxnLst/>
            <a:rect l="l" t="t" r="r" b="b"/>
            <a:pathLst>
              <a:path w="2847340" h="106679">
                <a:moveTo>
                  <a:pt x="0" y="106679"/>
                </a:moveTo>
                <a:lnTo>
                  <a:pt x="2846832" y="106679"/>
                </a:lnTo>
                <a:lnTo>
                  <a:pt x="2846832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377184" y="441959"/>
            <a:ext cx="2847340" cy="106680"/>
          </a:xfrm>
          <a:custGeom>
            <a:avLst/>
            <a:gdLst/>
            <a:ahLst/>
            <a:cxnLst/>
            <a:rect l="l" t="t" r="r" b="b"/>
            <a:pathLst>
              <a:path w="2847340" h="106679">
                <a:moveTo>
                  <a:pt x="0" y="106679"/>
                </a:moveTo>
                <a:lnTo>
                  <a:pt x="2846832" y="106679"/>
                </a:lnTo>
                <a:lnTo>
                  <a:pt x="2846832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4713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0148" y="756885"/>
            <a:ext cx="8540902" cy="5283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3676" y="1657960"/>
            <a:ext cx="8473846" cy="4735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64408" y="6377940"/>
            <a:ext cx="3072383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0060" y="6377940"/>
            <a:ext cx="2208276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056369" y="6562285"/>
            <a:ext cx="11430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HCC@delaware.gov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35468" y="990600"/>
            <a:ext cx="1063752" cy="1036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94740" y="818544"/>
            <a:ext cx="7118984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25" dirty="0">
                <a:solidFill>
                  <a:srgbClr val="6E1F2D"/>
                </a:solidFill>
                <a:latin typeface="Gill Sans MT"/>
                <a:cs typeface="Gill Sans MT"/>
              </a:rPr>
              <a:t>DE</a:t>
            </a:r>
            <a:r>
              <a:rPr sz="4000" spc="-340" dirty="0">
                <a:solidFill>
                  <a:srgbClr val="6E1F2D"/>
                </a:solidFill>
                <a:latin typeface="Gill Sans MT"/>
                <a:cs typeface="Gill Sans MT"/>
              </a:rPr>
              <a:t>P</a:t>
            </a:r>
            <a:r>
              <a:rPr sz="4000" spc="-30" dirty="0">
                <a:solidFill>
                  <a:srgbClr val="6E1F2D"/>
                </a:solidFill>
                <a:latin typeface="Gill Sans MT"/>
                <a:cs typeface="Gill Sans MT"/>
              </a:rPr>
              <a:t>A</a:t>
            </a:r>
            <a:r>
              <a:rPr sz="4000" spc="-395" dirty="0">
                <a:solidFill>
                  <a:srgbClr val="6E1F2D"/>
                </a:solidFill>
                <a:latin typeface="Gill Sans MT"/>
                <a:cs typeface="Gill Sans MT"/>
              </a:rPr>
              <a:t>R</a:t>
            </a:r>
            <a:r>
              <a:rPr sz="4000" spc="-30" dirty="0">
                <a:solidFill>
                  <a:srgbClr val="6E1F2D"/>
                </a:solidFill>
                <a:latin typeface="Gill Sans MT"/>
                <a:cs typeface="Gill Sans MT"/>
              </a:rPr>
              <a:t>TMENT</a:t>
            </a:r>
            <a:r>
              <a:rPr sz="4000" dirty="0">
                <a:solidFill>
                  <a:srgbClr val="6E1F2D"/>
                </a:solidFill>
                <a:latin typeface="Gill Sans MT"/>
                <a:cs typeface="Gill Sans MT"/>
              </a:rPr>
              <a:t> </a:t>
            </a:r>
            <a:r>
              <a:rPr sz="4000" spc="-40" dirty="0">
                <a:solidFill>
                  <a:srgbClr val="6E1F2D"/>
                </a:solidFill>
                <a:latin typeface="Gill Sans MT"/>
                <a:cs typeface="Gill Sans MT"/>
              </a:rPr>
              <a:t>O</a:t>
            </a:r>
            <a:r>
              <a:rPr sz="4000" spc="-20" dirty="0">
                <a:solidFill>
                  <a:srgbClr val="6E1F2D"/>
                </a:solidFill>
                <a:latin typeface="Gill Sans MT"/>
                <a:cs typeface="Gill Sans MT"/>
              </a:rPr>
              <a:t>F</a:t>
            </a:r>
            <a:r>
              <a:rPr sz="4000" spc="-5" dirty="0">
                <a:solidFill>
                  <a:srgbClr val="6E1F2D"/>
                </a:solidFill>
                <a:latin typeface="Gill Sans MT"/>
                <a:cs typeface="Gill Sans MT"/>
              </a:rPr>
              <a:t> </a:t>
            </a:r>
            <a:r>
              <a:rPr sz="4000" spc="-30" dirty="0">
                <a:solidFill>
                  <a:srgbClr val="6E1F2D"/>
                </a:solidFill>
                <a:latin typeface="Gill Sans MT"/>
                <a:cs typeface="Gill Sans MT"/>
              </a:rPr>
              <a:t>HEA</a:t>
            </a:r>
            <a:r>
              <a:rPr sz="4000" spc="-405" dirty="0">
                <a:solidFill>
                  <a:srgbClr val="6E1F2D"/>
                </a:solidFill>
                <a:latin typeface="Gill Sans MT"/>
                <a:cs typeface="Gill Sans MT"/>
              </a:rPr>
              <a:t>L</a:t>
            </a:r>
            <a:r>
              <a:rPr sz="4000" spc="-30" dirty="0">
                <a:solidFill>
                  <a:srgbClr val="6E1F2D"/>
                </a:solidFill>
                <a:latin typeface="Gill Sans MT"/>
                <a:cs typeface="Gill Sans MT"/>
              </a:rPr>
              <a:t>TH</a:t>
            </a:r>
            <a:r>
              <a:rPr sz="4000" spc="-420" dirty="0">
                <a:solidFill>
                  <a:srgbClr val="6E1F2D"/>
                </a:solidFill>
                <a:latin typeface="Gill Sans MT"/>
                <a:cs typeface="Gill Sans MT"/>
              </a:rPr>
              <a:t> </a:t>
            </a:r>
            <a:r>
              <a:rPr lang="en-US" sz="4000" spc="-420" dirty="0">
                <a:solidFill>
                  <a:srgbClr val="6E1F2D"/>
                </a:solidFill>
                <a:latin typeface="Gill Sans MT"/>
                <a:cs typeface="Gill Sans MT"/>
              </a:rPr>
              <a:t> </a:t>
            </a:r>
            <a:r>
              <a:rPr sz="4000" spc="-30" dirty="0">
                <a:solidFill>
                  <a:srgbClr val="6E1F2D"/>
                </a:solidFill>
                <a:latin typeface="Gill Sans MT"/>
                <a:cs typeface="Gill Sans MT"/>
              </a:rPr>
              <a:t>AND</a:t>
            </a:r>
            <a:endParaRPr sz="4000" dirty="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</a:pPr>
            <a:r>
              <a:rPr sz="4000" spc="-25" dirty="0">
                <a:solidFill>
                  <a:srgbClr val="6E1F2D"/>
                </a:solidFill>
                <a:latin typeface="Gill Sans MT"/>
                <a:cs typeface="Gill Sans MT"/>
              </a:rPr>
              <a:t>SOCIAL</a:t>
            </a:r>
            <a:r>
              <a:rPr sz="4000" spc="10" dirty="0">
                <a:solidFill>
                  <a:srgbClr val="6E1F2D"/>
                </a:solidFill>
                <a:latin typeface="Gill Sans MT"/>
                <a:cs typeface="Gill Sans MT"/>
              </a:rPr>
              <a:t> </a:t>
            </a:r>
            <a:r>
              <a:rPr sz="4000" spc="-20" dirty="0">
                <a:solidFill>
                  <a:srgbClr val="6E1F2D"/>
                </a:solidFill>
                <a:latin typeface="Gill Sans MT"/>
                <a:cs typeface="Gill Sans MT"/>
              </a:rPr>
              <a:t>SE</a:t>
            </a:r>
            <a:r>
              <a:rPr sz="4000" spc="-345" dirty="0">
                <a:solidFill>
                  <a:srgbClr val="6E1F2D"/>
                </a:solidFill>
                <a:latin typeface="Gill Sans MT"/>
                <a:cs typeface="Gill Sans MT"/>
              </a:rPr>
              <a:t>R</a:t>
            </a:r>
            <a:r>
              <a:rPr sz="4000" spc="-25" dirty="0">
                <a:solidFill>
                  <a:srgbClr val="6E1F2D"/>
                </a:solidFill>
                <a:latin typeface="Gill Sans MT"/>
                <a:cs typeface="Gill Sans MT"/>
              </a:rPr>
              <a:t>VICES</a:t>
            </a:r>
            <a:r>
              <a:rPr sz="4000" spc="10" dirty="0">
                <a:solidFill>
                  <a:srgbClr val="6E1F2D"/>
                </a:solidFill>
                <a:latin typeface="Gill Sans MT"/>
                <a:cs typeface="Gill Sans MT"/>
              </a:rPr>
              <a:t> </a:t>
            </a:r>
            <a:r>
              <a:rPr sz="4000" spc="-30" dirty="0">
                <a:solidFill>
                  <a:srgbClr val="6E1F2D"/>
                </a:solidFill>
                <a:latin typeface="Gill Sans MT"/>
                <a:cs typeface="Gill Sans MT"/>
              </a:rPr>
              <a:t>(DH</a:t>
            </a:r>
            <a:r>
              <a:rPr sz="4000" spc="-10" dirty="0">
                <a:solidFill>
                  <a:srgbClr val="6E1F2D"/>
                </a:solidFill>
                <a:latin typeface="Gill Sans MT"/>
                <a:cs typeface="Gill Sans MT"/>
              </a:rPr>
              <a:t>S</a:t>
            </a:r>
            <a:r>
              <a:rPr sz="4000" spc="-20" dirty="0">
                <a:solidFill>
                  <a:srgbClr val="6E1F2D"/>
                </a:solidFill>
                <a:latin typeface="Gill Sans MT"/>
                <a:cs typeface="Gill Sans MT"/>
              </a:rPr>
              <a:t>S)</a:t>
            </a:r>
            <a:endParaRPr sz="4000" dirty="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470916" y="3086100"/>
            <a:ext cx="8651875" cy="3304540"/>
          </a:xfrm>
          <a:prstGeom prst="rect">
            <a:avLst/>
          </a:prstGeom>
          <a:solidFill>
            <a:srgbClr val="6E1F2D"/>
          </a:solidFill>
        </p:spPr>
        <p:txBody>
          <a:bodyPr vert="horz" wrap="square" lIns="0" tIns="0" rIns="0" bIns="0" rtlCol="0">
            <a:spAutoFit/>
          </a:bodyPr>
          <a:lstStyle/>
          <a:p>
            <a:pPr marL="3104515" marR="1372870" indent="-1728470">
              <a:lnSpc>
                <a:spcPct val="137900"/>
              </a:lnSpc>
            </a:pPr>
            <a:r>
              <a:rPr sz="2800" spc="-20" dirty="0">
                <a:solidFill>
                  <a:srgbClr val="FFFFFF"/>
                </a:solidFill>
                <a:latin typeface="Gill Sans MT"/>
                <a:cs typeface="Gill Sans MT"/>
              </a:rPr>
              <a:t>DE</a:t>
            </a:r>
            <a:r>
              <a:rPr sz="2800" spc="-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Gill Sans MT"/>
                <a:cs typeface="Gill Sans MT"/>
              </a:rPr>
              <a:t>1</a:t>
            </a:r>
            <a:r>
              <a:rPr sz="2800" spc="-10" dirty="0">
                <a:solidFill>
                  <a:srgbClr val="FFFFFF"/>
                </a:solidFill>
                <a:latin typeface="Gill Sans MT"/>
                <a:cs typeface="Gill Sans MT"/>
              </a:rPr>
              <a:t>3</a:t>
            </a:r>
            <a:r>
              <a:rPr sz="2800" spc="-15" dirty="0">
                <a:solidFill>
                  <a:srgbClr val="FFFFFF"/>
                </a:solidFill>
                <a:latin typeface="Gill Sans MT"/>
                <a:cs typeface="Gill Sans MT"/>
              </a:rPr>
              <a:t>32 S</a:t>
            </a:r>
            <a:r>
              <a:rPr sz="2800" spc="-290" dirty="0">
                <a:solidFill>
                  <a:srgbClr val="FFFFFF"/>
                </a:solidFill>
                <a:latin typeface="Gill Sans MT"/>
                <a:cs typeface="Gill Sans MT"/>
              </a:rPr>
              <a:t>T</a:t>
            </a:r>
            <a:r>
              <a:rPr sz="2800" spc="-300" dirty="0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r>
              <a:rPr sz="2800" spc="-20" dirty="0">
                <a:solidFill>
                  <a:srgbClr val="FFFFFF"/>
                </a:solidFill>
                <a:latin typeface="Gill Sans MT"/>
                <a:cs typeface="Gill Sans MT"/>
              </a:rPr>
              <a:t>TE</a:t>
            </a:r>
            <a:r>
              <a:rPr sz="2800" spc="-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Gill Sans MT"/>
                <a:cs typeface="Gill Sans MT"/>
              </a:rPr>
              <a:t>INN</a:t>
            </a:r>
            <a:r>
              <a:rPr sz="2800" spc="-13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2800" spc="-245" dirty="0">
                <a:solidFill>
                  <a:srgbClr val="FFFFFF"/>
                </a:solidFill>
                <a:latin typeface="Gill Sans MT"/>
                <a:cs typeface="Gill Sans MT"/>
              </a:rPr>
              <a:t>V</a:t>
            </a:r>
            <a:r>
              <a:rPr sz="2800" spc="-300" dirty="0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r>
              <a:rPr sz="2800" spc="-20" dirty="0">
                <a:solidFill>
                  <a:srgbClr val="FFFFFF"/>
                </a:solidFill>
                <a:latin typeface="Gill Sans MT"/>
                <a:cs typeface="Gill Sans MT"/>
              </a:rPr>
              <a:t>TION</a:t>
            </a:r>
            <a:r>
              <a:rPr sz="2800" spc="-36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2800" spc="-260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2800" spc="-15" dirty="0">
                <a:solidFill>
                  <a:srgbClr val="FFFFFF"/>
                </a:solidFill>
                <a:latin typeface="Gill Sans MT"/>
                <a:cs typeface="Gill Sans MT"/>
              </a:rPr>
              <a:t>AIVER PUBLIC</a:t>
            </a:r>
            <a:r>
              <a:rPr sz="2800" spc="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Gill Sans MT"/>
                <a:cs typeface="Gill Sans MT"/>
              </a:rPr>
              <a:t>FO</a:t>
            </a:r>
            <a:r>
              <a:rPr sz="2800" spc="-105" dirty="0">
                <a:solidFill>
                  <a:srgbClr val="FFFFFF"/>
                </a:solidFill>
                <a:latin typeface="Gill Sans MT"/>
                <a:cs typeface="Gill Sans MT"/>
              </a:rPr>
              <a:t>R</a:t>
            </a:r>
            <a:r>
              <a:rPr sz="2800" spc="-25" dirty="0">
                <a:solidFill>
                  <a:srgbClr val="FFFFFF"/>
                </a:solidFill>
                <a:latin typeface="Gill Sans MT"/>
                <a:cs typeface="Gill Sans MT"/>
              </a:rPr>
              <a:t>UM</a:t>
            </a:r>
            <a:endParaRPr sz="28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236220" marR="5480685">
              <a:lnSpc>
                <a:spcPct val="100000"/>
              </a:lnSpc>
              <a:spcBef>
                <a:spcPts val="2480"/>
              </a:spcBef>
            </a:pP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Elisa</a:t>
            </a:r>
            <a:r>
              <a:rPr sz="1600" spc="-5" dirty="0">
                <a:solidFill>
                  <a:srgbClr val="FFFFFF"/>
                </a:solidFill>
                <a:latin typeface="Gill Sans MT"/>
                <a:cs typeface="Gill Sans MT"/>
              </a:rPr>
              <a:t>b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eth</a:t>
            </a:r>
            <a:r>
              <a:rPr sz="160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Massa,</a:t>
            </a:r>
            <a:r>
              <a:rPr sz="1600" spc="-13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E</a:t>
            </a:r>
            <a:r>
              <a:rPr sz="1600" spc="-55" dirty="0">
                <a:solidFill>
                  <a:srgbClr val="FFFFFF"/>
                </a:solidFill>
                <a:latin typeface="Gill Sans MT"/>
                <a:cs typeface="Gill Sans MT"/>
              </a:rPr>
              <a:t>x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ecut</a:t>
            </a:r>
            <a:r>
              <a:rPr sz="1600" spc="-15" dirty="0">
                <a:solidFill>
                  <a:srgbClr val="FFFFFF"/>
                </a:solidFill>
                <a:latin typeface="Gill Sans MT"/>
                <a:cs typeface="Gill Sans MT"/>
              </a:rPr>
              <a:t>i</a:t>
            </a:r>
            <a:r>
              <a:rPr sz="1600" spc="-50" dirty="0">
                <a:solidFill>
                  <a:srgbClr val="FFFFFF"/>
                </a:solidFill>
                <a:latin typeface="Gill Sans MT"/>
                <a:cs typeface="Gill Sans MT"/>
              </a:rPr>
              <a:t>v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Gill Sans MT"/>
                <a:cs typeface="Gill Sans MT"/>
              </a:rPr>
              <a:t>D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i</a:t>
            </a:r>
            <a:r>
              <a:rPr sz="1600" spc="-45" dirty="0">
                <a:solidFill>
                  <a:srgbClr val="FFFFFF"/>
                </a:solidFill>
                <a:latin typeface="Gill Sans MT"/>
                <a:cs typeface="Gill Sans MT"/>
              </a:rPr>
              <a:t>r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ect</a:t>
            </a:r>
            <a:r>
              <a:rPr sz="1600" spc="-20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r Del</a:t>
            </a:r>
            <a:r>
              <a:rPr sz="1600" spc="-70" dirty="0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r>
              <a:rPr sz="1600" spc="-20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spc="-5" dirty="0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r>
              <a:rPr sz="1600" spc="-45" dirty="0">
                <a:solidFill>
                  <a:srgbClr val="FFFFFF"/>
                </a:solidFill>
                <a:latin typeface="Gill Sans MT"/>
                <a:cs typeface="Gill Sans MT"/>
              </a:rPr>
              <a:t>r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e</a:t>
            </a:r>
            <a:r>
              <a:rPr sz="1600" spc="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He</a:t>
            </a:r>
            <a:r>
              <a:rPr sz="1600" spc="-5" dirty="0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lth</a:t>
            </a:r>
            <a:r>
              <a:rPr sz="1600" spc="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Ca</a:t>
            </a:r>
            <a:r>
              <a:rPr sz="1600" spc="-45" dirty="0">
                <a:solidFill>
                  <a:srgbClr val="FFFFFF"/>
                </a:solidFill>
                <a:latin typeface="Gill Sans MT"/>
                <a:cs typeface="Gill Sans MT"/>
              </a:rPr>
              <a:t>r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e</a:t>
            </a:r>
            <a:r>
              <a:rPr sz="1600" spc="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Gill Sans MT"/>
                <a:cs typeface="Gill Sans MT"/>
              </a:rPr>
              <a:t>C</a:t>
            </a:r>
            <a:r>
              <a:rPr sz="1600" spc="-20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1600" spc="-15" dirty="0">
                <a:solidFill>
                  <a:srgbClr val="FFFFFF"/>
                </a:solidFill>
                <a:latin typeface="Gill Sans MT"/>
                <a:cs typeface="Gill Sans MT"/>
              </a:rPr>
              <a:t>mm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is</a:t>
            </a:r>
            <a:r>
              <a:rPr sz="1600" spc="-20" dirty="0">
                <a:solidFill>
                  <a:srgbClr val="FFFFFF"/>
                </a:solidFill>
                <a:latin typeface="Gill Sans MT"/>
                <a:cs typeface="Gill Sans MT"/>
              </a:rPr>
              <a:t>s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i</a:t>
            </a:r>
            <a:r>
              <a:rPr sz="1600" spc="-20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1600" spc="-10" dirty="0">
                <a:solidFill>
                  <a:srgbClr val="FFFFFF"/>
                </a:solidFill>
                <a:latin typeface="Gill Sans MT"/>
                <a:cs typeface="Gill Sans MT"/>
              </a:rPr>
              <a:t>n</a:t>
            </a:r>
            <a:endParaRPr sz="1600" dirty="0">
              <a:latin typeface="Gill Sans MT"/>
              <a:cs typeface="Gill Sans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7951" y="2590452"/>
            <a:ext cx="135564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45" dirty="0">
                <a:latin typeface="Gill Sans MT"/>
                <a:cs typeface="Gill Sans MT"/>
              </a:rPr>
              <a:t>J</a:t>
            </a:r>
            <a:r>
              <a:rPr sz="1600" spc="-10" dirty="0">
                <a:latin typeface="Gill Sans MT"/>
                <a:cs typeface="Gill Sans MT"/>
              </a:rPr>
              <a:t>une</a:t>
            </a:r>
            <a:r>
              <a:rPr sz="1600" spc="-5" dirty="0">
                <a:latin typeface="Gill Sans MT"/>
                <a:cs typeface="Gill Sans MT"/>
              </a:rPr>
              <a:t> </a:t>
            </a:r>
            <a:r>
              <a:rPr sz="1600" spc="-10" dirty="0">
                <a:latin typeface="Gill Sans MT"/>
                <a:cs typeface="Gill Sans MT"/>
              </a:rPr>
              <a:t>2</a:t>
            </a:r>
            <a:r>
              <a:rPr lang="en-US" sz="1600" spc="-10" dirty="0">
                <a:latin typeface="Gill Sans MT"/>
                <a:cs typeface="Gill Sans MT"/>
              </a:rPr>
              <a:t>4, </a:t>
            </a:r>
            <a:r>
              <a:rPr sz="1600" spc="-160" dirty="0">
                <a:latin typeface="Gill Sans MT"/>
                <a:cs typeface="Gill Sans MT"/>
              </a:rPr>
              <a:t> </a:t>
            </a:r>
            <a:r>
              <a:rPr sz="1600" spc="-10" dirty="0">
                <a:latin typeface="Gill Sans MT"/>
                <a:cs typeface="Gill Sans MT"/>
              </a:rPr>
              <a:t>2</a:t>
            </a:r>
            <a:r>
              <a:rPr sz="1600" spc="-5" dirty="0">
                <a:latin typeface="Gill Sans MT"/>
                <a:cs typeface="Gill Sans MT"/>
              </a:rPr>
              <a:t>0</a:t>
            </a:r>
            <a:r>
              <a:rPr lang="en-US" sz="1600" spc="-10" dirty="0">
                <a:latin typeface="Gill Sans MT"/>
                <a:cs typeface="Gill Sans MT"/>
              </a:rPr>
              <a:t>22</a:t>
            </a:r>
            <a:endParaRPr sz="16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35468" y="4821935"/>
            <a:ext cx="1063752" cy="10363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0916" y="600455"/>
            <a:ext cx="8650605" cy="1259205"/>
          </a:xfrm>
          <a:prstGeom prst="rect">
            <a:avLst/>
          </a:prstGeom>
          <a:solidFill>
            <a:srgbClr val="6E1F2D"/>
          </a:solidFill>
        </p:spPr>
        <p:txBody>
          <a:bodyPr vert="horz" wrap="square" lIns="0" tIns="0" rIns="0" bIns="0" rtlCol="0">
            <a:spAutoFit/>
          </a:bodyPr>
          <a:lstStyle/>
          <a:p>
            <a:pPr marL="293370">
              <a:lnSpc>
                <a:spcPct val="100000"/>
              </a:lnSpc>
            </a:pPr>
            <a:r>
              <a:rPr sz="3200" spc="50" dirty="0">
                <a:solidFill>
                  <a:srgbClr val="FFFFFF"/>
                </a:solidFill>
                <a:latin typeface="Gill Sans MT"/>
                <a:cs typeface="Gill Sans MT"/>
              </a:rPr>
              <a:t>B</a:t>
            </a:r>
            <a:r>
              <a:rPr sz="3200" spc="-135" dirty="0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r>
              <a:rPr sz="3200" dirty="0">
                <a:solidFill>
                  <a:srgbClr val="FFFFFF"/>
                </a:solidFill>
                <a:latin typeface="Gill Sans MT"/>
                <a:cs typeface="Gill Sans MT"/>
              </a:rPr>
              <a:t>CKG</a:t>
            </a:r>
            <a:r>
              <a:rPr sz="3200" spc="-200" dirty="0">
                <a:solidFill>
                  <a:srgbClr val="FFFFFF"/>
                </a:solidFill>
                <a:latin typeface="Gill Sans MT"/>
                <a:cs typeface="Gill Sans MT"/>
              </a:rPr>
              <a:t>R</a:t>
            </a:r>
            <a:r>
              <a:rPr sz="3200" spc="-5" dirty="0">
                <a:solidFill>
                  <a:srgbClr val="FFFFFF"/>
                </a:solidFill>
                <a:latin typeface="Gill Sans MT"/>
                <a:cs typeface="Gill Sans MT"/>
              </a:rPr>
              <a:t>OUND</a:t>
            </a:r>
            <a:endParaRPr sz="32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916" y="2180224"/>
            <a:ext cx="8414004" cy="36697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dirty="0"/>
              <a:t>  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2094" y="823042"/>
            <a:ext cx="8363306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8770" marR="5080" indent="-306070">
              <a:buClr>
                <a:srgbClr val="47131E"/>
              </a:buClr>
              <a:buSzPct val="91666"/>
              <a:buFont typeface="Wingdings 2"/>
              <a:buChar char=""/>
              <a:tabLst>
                <a:tab pos="319405" algn="l"/>
              </a:tabLst>
            </a:pPr>
            <a:r>
              <a:rPr lang="en-US" spc="-10" dirty="0">
                <a:solidFill>
                  <a:srgbClr val="3C3C3C"/>
                </a:solidFill>
                <a:latin typeface="Gill Sans MT"/>
              </a:rPr>
              <a:t>The first two years of the reinsurance program (2020 – 2021) resulted in an 18% decrease in average per member per month (PMPM) premiums, relative to 2019 average premiums.  In parallel, average monthly enrollment also increased by 25% from 2019 levels.</a:t>
            </a:r>
            <a:endParaRPr spc="-10" dirty="0">
              <a:solidFill>
                <a:srgbClr val="3C3C3C"/>
              </a:solidFill>
              <a:latin typeface="Gill Sans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E0F443A-547A-415B-A80B-044FCCC34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105398"/>
              </p:ext>
            </p:extLst>
          </p:nvPr>
        </p:nvGraphicFramePr>
        <p:xfrm>
          <a:off x="325930" y="1797271"/>
          <a:ext cx="8949339" cy="3515982"/>
        </p:xfrm>
        <a:graphic>
          <a:graphicData uri="http://schemas.openxmlformats.org/drawingml/2006/table">
            <a:tbl>
              <a:tblPr firstRow="1" bandRow="1"/>
              <a:tblGrid>
                <a:gridCol w="2000757">
                  <a:extLst>
                    <a:ext uri="{9D8B030D-6E8A-4147-A177-3AD203B41FA5}">
                      <a16:colId xmlns:a16="http://schemas.microsoft.com/office/drawing/2014/main" val="2988827713"/>
                    </a:ext>
                  </a:extLst>
                </a:gridCol>
                <a:gridCol w="1158097">
                  <a:extLst>
                    <a:ext uri="{9D8B030D-6E8A-4147-A177-3AD203B41FA5}">
                      <a16:colId xmlns:a16="http://schemas.microsoft.com/office/drawing/2014/main" val="3182700932"/>
                    </a:ext>
                  </a:extLst>
                </a:gridCol>
                <a:gridCol w="1158097">
                  <a:extLst>
                    <a:ext uri="{9D8B030D-6E8A-4147-A177-3AD203B41FA5}">
                      <a16:colId xmlns:a16="http://schemas.microsoft.com/office/drawing/2014/main" val="169159308"/>
                    </a:ext>
                  </a:extLst>
                </a:gridCol>
                <a:gridCol w="1158097">
                  <a:extLst>
                    <a:ext uri="{9D8B030D-6E8A-4147-A177-3AD203B41FA5}">
                      <a16:colId xmlns:a16="http://schemas.microsoft.com/office/drawing/2014/main" val="2653006113"/>
                    </a:ext>
                  </a:extLst>
                </a:gridCol>
                <a:gridCol w="1158097">
                  <a:extLst>
                    <a:ext uri="{9D8B030D-6E8A-4147-A177-3AD203B41FA5}">
                      <a16:colId xmlns:a16="http://schemas.microsoft.com/office/drawing/2014/main" val="1680982279"/>
                    </a:ext>
                  </a:extLst>
                </a:gridCol>
                <a:gridCol w="1158097">
                  <a:extLst>
                    <a:ext uri="{9D8B030D-6E8A-4147-A177-3AD203B41FA5}">
                      <a16:colId xmlns:a16="http://schemas.microsoft.com/office/drawing/2014/main" val="4170380079"/>
                    </a:ext>
                  </a:extLst>
                </a:gridCol>
                <a:gridCol w="1158097">
                  <a:extLst>
                    <a:ext uri="{9D8B030D-6E8A-4147-A177-3AD203B41FA5}">
                      <a16:colId xmlns:a16="http://schemas.microsoft.com/office/drawing/2014/main" val="2310700222"/>
                    </a:ext>
                  </a:extLst>
                </a:gridCol>
              </a:tblGrid>
              <a:tr h="542002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Table 1. Delaware Individual Market Membership and Premium – 2016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 2021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0515900"/>
                  </a:ext>
                </a:extLst>
              </a:tr>
              <a:tr h="542002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960676"/>
                  </a:ext>
                </a:extLst>
              </a:tr>
              <a:tr h="359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Monthly Members</a:t>
                      </a: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785900"/>
                  </a:ext>
                </a:extLst>
              </a:tr>
              <a:tr h="359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Premium</a:t>
                      </a: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$192,800,000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$200,270,000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$215,340,000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$228,820,000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$205,750,000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$235,040,000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615297"/>
                  </a:ext>
                </a:extLst>
              </a:tr>
              <a:tr h="359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Average Premium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PMPM</a:t>
                      </a: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$459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$556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$743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$817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$664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$672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928645"/>
                  </a:ext>
                </a:extLst>
              </a:tr>
              <a:tr h="359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Y-Y Monthly Member Change</a:t>
                      </a: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093887"/>
                  </a:ext>
                </a:extLst>
              </a:tr>
              <a:tr h="359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Y-Y Premium PMPM Change</a:t>
                      </a: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3175" marR="3175" marT="31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348086"/>
                  </a:ext>
                </a:extLst>
              </a:tr>
            </a:tbl>
          </a:graphicData>
        </a:graphic>
      </p:graphicFrame>
      <p:sp>
        <p:nvSpPr>
          <p:cNvPr id="8" name="object 2">
            <a:extLst>
              <a:ext uri="{FF2B5EF4-FFF2-40B4-BE49-F238E27FC236}">
                <a16:creationId xmlns:a16="http://schemas.microsoft.com/office/drawing/2014/main" id="{E308A6EA-61AF-4CD2-A4A4-008A6CF5851D}"/>
              </a:ext>
            </a:extLst>
          </p:cNvPr>
          <p:cNvSpPr txBox="1"/>
          <p:nvPr/>
        </p:nvSpPr>
        <p:spPr>
          <a:xfrm>
            <a:off x="568570" y="5867400"/>
            <a:ext cx="815213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buClr>
                <a:srgbClr val="47131E"/>
              </a:buClr>
              <a:buSzPct val="91666"/>
              <a:tabLst>
                <a:tab pos="319405" algn="l"/>
              </a:tabLst>
            </a:pPr>
            <a:r>
              <a:rPr lang="en-US" sz="1800" spc="-10" dirty="0">
                <a:solidFill>
                  <a:srgbClr val="3C3C3C"/>
                </a:solidFill>
                <a:latin typeface="Gill Sans MT"/>
                <a:cs typeface="Gill Sans MT"/>
              </a:rPr>
              <a:t>Note: Between 2016 and 2019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, the average premium PMPM increased by 78% and average </a:t>
            </a:r>
            <a:r>
              <a:rPr lang="en-US" sz="1800" spc="-10" dirty="0">
                <a:solidFill>
                  <a:srgbClr val="3C3C3C"/>
                </a:solidFill>
                <a:latin typeface="Gill Sans MT"/>
                <a:cs typeface="Gill Sans MT"/>
              </a:rPr>
              <a:t>monthly enrollment decreased by 33%</a:t>
            </a:r>
            <a:endParaRPr sz="1800" dirty="0">
              <a:latin typeface="Gill Sans MT"/>
              <a:cs typeface="Gill Sans MT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9B0B3ED-FD7D-48AE-930C-3EFF2AEB0984}"/>
              </a:ext>
            </a:extLst>
          </p:cNvPr>
          <p:cNvSpPr txBox="1"/>
          <p:nvPr/>
        </p:nvSpPr>
        <p:spPr>
          <a:xfrm>
            <a:off x="568570" y="5179486"/>
            <a:ext cx="815213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buClr>
                <a:srgbClr val="47131E"/>
              </a:buClr>
              <a:buSzPct val="91666"/>
              <a:tabLst>
                <a:tab pos="319405" algn="l"/>
              </a:tabLst>
            </a:pPr>
            <a:endParaRPr lang="en-US" sz="1800" spc="-10" dirty="0">
              <a:solidFill>
                <a:srgbClr val="3C3C3C"/>
              </a:solidFill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buClr>
                <a:srgbClr val="47131E"/>
              </a:buClr>
              <a:buSzPct val="91666"/>
              <a:tabLst>
                <a:tab pos="319405" algn="l"/>
              </a:tabLst>
            </a:pPr>
            <a:r>
              <a:rPr lang="en-US" sz="1000" spc="-10" dirty="0">
                <a:solidFill>
                  <a:srgbClr val="3C3C3C"/>
                </a:solidFill>
                <a:latin typeface="Gill Sans MT"/>
                <a:cs typeface="Gill Sans MT"/>
              </a:rPr>
              <a:t>Source: 2016 - 2020 based on carrier-reported MLR data; 2021 based on carrier-reported data in response to data request</a:t>
            </a:r>
            <a:endParaRPr sz="1000" dirty="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2094" y="753837"/>
            <a:ext cx="8152130" cy="4983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spc="-15" dirty="0">
                <a:latin typeface="Gill Sans MT"/>
                <a:cs typeface="Gill Sans MT"/>
              </a:rPr>
              <a:t>Legisl</a:t>
            </a:r>
            <a:r>
              <a:rPr sz="1800" b="1" spc="-5" dirty="0">
                <a:latin typeface="Gill Sans MT"/>
                <a:cs typeface="Gill Sans MT"/>
              </a:rPr>
              <a:t>a</a:t>
            </a:r>
            <a:r>
              <a:rPr sz="1800" b="1" spc="-10" dirty="0">
                <a:latin typeface="Gill Sans MT"/>
                <a:cs typeface="Gill Sans MT"/>
              </a:rPr>
              <a:t>ti</a:t>
            </a:r>
            <a:r>
              <a:rPr sz="1800" b="1" spc="-5" dirty="0">
                <a:latin typeface="Gill Sans MT"/>
                <a:cs typeface="Gill Sans MT"/>
              </a:rPr>
              <a:t>o</a:t>
            </a:r>
            <a:r>
              <a:rPr sz="1800" b="1" dirty="0">
                <a:latin typeface="Gill Sans MT"/>
                <a:cs typeface="Gill Sans MT"/>
              </a:rPr>
              <a:t>n</a:t>
            </a:r>
            <a:r>
              <a:rPr sz="1800" b="1" spc="-30" dirty="0">
                <a:latin typeface="Gill Sans MT"/>
                <a:cs typeface="Gill Sans MT"/>
              </a:rPr>
              <a:t> </a:t>
            </a:r>
            <a:r>
              <a:rPr sz="1800" b="1" spc="-15" dirty="0">
                <a:latin typeface="Gill Sans MT"/>
                <a:cs typeface="Gill Sans MT"/>
              </a:rPr>
              <a:t>was</a:t>
            </a:r>
            <a:r>
              <a:rPr sz="1800" b="1" spc="-20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passe</a:t>
            </a:r>
            <a:r>
              <a:rPr sz="1800" b="1" dirty="0">
                <a:latin typeface="Gill Sans MT"/>
                <a:cs typeface="Gill Sans MT"/>
              </a:rPr>
              <a:t>d</a:t>
            </a:r>
            <a:r>
              <a:rPr sz="1800" b="1" spc="-30" dirty="0">
                <a:latin typeface="Gill Sans MT"/>
                <a:cs typeface="Gill Sans MT"/>
              </a:rPr>
              <a:t> </a:t>
            </a:r>
            <a:r>
              <a:rPr sz="1800" b="1" dirty="0">
                <a:latin typeface="Gill Sans MT"/>
                <a:cs typeface="Gill Sans MT"/>
              </a:rPr>
              <a:t>to</a:t>
            </a:r>
            <a:r>
              <a:rPr sz="1800" b="1" spc="-5" dirty="0">
                <a:latin typeface="Gill Sans MT"/>
                <a:cs typeface="Gill Sans MT"/>
              </a:rPr>
              <a:t> a</a:t>
            </a:r>
            <a:r>
              <a:rPr sz="1800" b="1" spc="-10" dirty="0">
                <a:latin typeface="Gill Sans MT"/>
                <a:cs typeface="Gill Sans MT"/>
              </a:rPr>
              <a:t>u</a:t>
            </a:r>
            <a:r>
              <a:rPr sz="1800" b="1" dirty="0">
                <a:latin typeface="Gill Sans MT"/>
                <a:cs typeface="Gill Sans MT"/>
              </a:rPr>
              <a:t>th</a:t>
            </a:r>
            <a:r>
              <a:rPr sz="1800" b="1" spc="-10" dirty="0">
                <a:latin typeface="Gill Sans MT"/>
                <a:cs typeface="Gill Sans MT"/>
              </a:rPr>
              <a:t>o</a:t>
            </a:r>
            <a:r>
              <a:rPr sz="1800" b="1" spc="-5" dirty="0">
                <a:latin typeface="Gill Sans MT"/>
                <a:cs typeface="Gill Sans MT"/>
              </a:rPr>
              <a:t>ri</a:t>
            </a:r>
            <a:r>
              <a:rPr sz="1800" b="1" spc="-40" dirty="0">
                <a:latin typeface="Gill Sans MT"/>
                <a:cs typeface="Gill Sans MT"/>
              </a:rPr>
              <a:t>z</a:t>
            </a:r>
            <a:r>
              <a:rPr sz="1800" b="1" spc="-10" dirty="0">
                <a:latin typeface="Gill Sans MT"/>
                <a:cs typeface="Gill Sans MT"/>
              </a:rPr>
              <a:t>e</a:t>
            </a:r>
            <a:r>
              <a:rPr sz="1800" b="1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the</a:t>
            </a:r>
            <a:r>
              <a:rPr sz="1800" b="1" spc="-25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13</a:t>
            </a:r>
            <a:r>
              <a:rPr sz="1800" b="1" spc="-5" dirty="0">
                <a:latin typeface="Gill Sans MT"/>
                <a:cs typeface="Gill Sans MT"/>
              </a:rPr>
              <a:t>3</a:t>
            </a:r>
            <a:r>
              <a:rPr sz="1800" b="1" spc="-10" dirty="0">
                <a:latin typeface="Gill Sans MT"/>
                <a:cs typeface="Gill Sans MT"/>
              </a:rPr>
              <a:t>2</a:t>
            </a:r>
            <a:r>
              <a:rPr sz="1800" b="1" spc="-35" dirty="0">
                <a:latin typeface="Gill Sans MT"/>
                <a:cs typeface="Gill Sans MT"/>
              </a:rPr>
              <a:t> </a:t>
            </a:r>
            <a:r>
              <a:rPr sz="1800" b="1" spc="-15" dirty="0">
                <a:latin typeface="Gill Sans MT"/>
                <a:cs typeface="Gill Sans MT"/>
              </a:rPr>
              <a:t>wa</a:t>
            </a:r>
            <a:r>
              <a:rPr sz="1800" b="1" dirty="0">
                <a:latin typeface="Gill Sans MT"/>
                <a:cs typeface="Gill Sans MT"/>
              </a:rPr>
              <a:t>i</a:t>
            </a:r>
            <a:r>
              <a:rPr sz="1800" b="1" spc="-55" dirty="0">
                <a:latin typeface="Gill Sans MT"/>
                <a:cs typeface="Gill Sans MT"/>
              </a:rPr>
              <a:t>v</a:t>
            </a:r>
            <a:r>
              <a:rPr sz="1800" b="1" dirty="0">
                <a:latin typeface="Gill Sans MT"/>
                <a:cs typeface="Gill Sans MT"/>
              </a:rPr>
              <a:t>er</a:t>
            </a:r>
            <a:r>
              <a:rPr sz="1800" b="1" spc="-25" dirty="0">
                <a:latin typeface="Gill Sans MT"/>
                <a:cs typeface="Gill Sans MT"/>
              </a:rPr>
              <a:t> </a:t>
            </a:r>
            <a:r>
              <a:rPr sz="1800" b="1" spc="-20" dirty="0">
                <a:latin typeface="Gill Sans MT"/>
                <a:cs typeface="Gill Sans MT"/>
              </a:rPr>
              <a:t>a</a:t>
            </a:r>
            <a:r>
              <a:rPr sz="1800" b="1" spc="-10" dirty="0">
                <a:latin typeface="Gill Sans MT"/>
                <a:cs typeface="Gill Sans MT"/>
              </a:rPr>
              <a:t>pp</a:t>
            </a:r>
            <a:r>
              <a:rPr sz="1800" b="1" spc="-5" dirty="0">
                <a:latin typeface="Gill Sans MT"/>
                <a:cs typeface="Gill Sans MT"/>
              </a:rPr>
              <a:t>l</a:t>
            </a:r>
            <a:r>
              <a:rPr sz="1800" b="1" dirty="0">
                <a:latin typeface="Gill Sans MT"/>
                <a:cs typeface="Gill Sans MT"/>
              </a:rPr>
              <a:t>i</a:t>
            </a:r>
            <a:r>
              <a:rPr sz="1800" b="1" spc="-10" dirty="0">
                <a:latin typeface="Gill Sans MT"/>
                <a:cs typeface="Gill Sans MT"/>
              </a:rPr>
              <a:t>cat</a:t>
            </a:r>
            <a:r>
              <a:rPr sz="1800" b="1" dirty="0">
                <a:latin typeface="Gill Sans MT"/>
                <a:cs typeface="Gill Sans MT"/>
              </a:rPr>
              <a:t>i</a:t>
            </a:r>
            <a:r>
              <a:rPr sz="1800" b="1" spc="-5" dirty="0">
                <a:latin typeface="Gill Sans MT"/>
                <a:cs typeface="Gill Sans MT"/>
              </a:rPr>
              <a:t>o</a:t>
            </a:r>
            <a:r>
              <a:rPr sz="1800" b="1" dirty="0">
                <a:latin typeface="Gill Sans MT"/>
                <a:cs typeface="Gill Sans MT"/>
              </a:rPr>
              <a:t>n</a:t>
            </a:r>
            <a:r>
              <a:rPr sz="1800" b="1" spc="-30" dirty="0">
                <a:latin typeface="Gill Sans MT"/>
                <a:cs typeface="Gill Sans MT"/>
              </a:rPr>
              <a:t> </a:t>
            </a:r>
            <a:r>
              <a:rPr sz="1800" b="1" spc="-15" dirty="0">
                <a:latin typeface="Gill Sans MT"/>
                <a:cs typeface="Gill Sans MT"/>
              </a:rPr>
              <a:t>and</a:t>
            </a:r>
            <a:r>
              <a:rPr sz="1800" b="1" spc="-10" dirty="0">
                <a:latin typeface="Gill Sans MT"/>
                <a:cs typeface="Gill Sans MT"/>
              </a:rPr>
              <a:t> se</a:t>
            </a:r>
            <a:r>
              <a:rPr sz="1800" b="1" dirty="0">
                <a:latin typeface="Gill Sans MT"/>
                <a:cs typeface="Gill Sans MT"/>
              </a:rPr>
              <a:t>c</a:t>
            </a:r>
            <a:r>
              <a:rPr sz="1800" b="1" spc="-10" dirty="0">
                <a:latin typeface="Gill Sans MT"/>
                <a:cs typeface="Gill Sans MT"/>
              </a:rPr>
              <a:t>u</a:t>
            </a:r>
            <a:r>
              <a:rPr sz="1800" b="1" spc="-40" dirty="0">
                <a:latin typeface="Gill Sans MT"/>
                <a:cs typeface="Gill Sans MT"/>
              </a:rPr>
              <a:t>r</a:t>
            </a:r>
            <a:r>
              <a:rPr sz="1800" b="1" spc="-10" dirty="0">
                <a:latin typeface="Gill Sans MT"/>
                <a:cs typeface="Gill Sans MT"/>
              </a:rPr>
              <a:t>e</a:t>
            </a:r>
            <a:r>
              <a:rPr sz="1800" b="1" spc="-5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f</a:t>
            </a:r>
            <a:r>
              <a:rPr sz="1800" b="1" spc="-25" dirty="0">
                <a:latin typeface="Gill Sans MT"/>
                <a:cs typeface="Gill Sans MT"/>
              </a:rPr>
              <a:t>u</a:t>
            </a:r>
            <a:r>
              <a:rPr sz="1800" b="1" spc="-10" dirty="0">
                <a:latin typeface="Gill Sans MT"/>
                <a:cs typeface="Gill Sans MT"/>
              </a:rPr>
              <a:t>nding</a:t>
            </a:r>
            <a:r>
              <a:rPr sz="1800" b="1" spc="5" dirty="0">
                <a:latin typeface="Gill Sans MT"/>
                <a:cs typeface="Gill Sans MT"/>
              </a:rPr>
              <a:t> </a:t>
            </a:r>
            <a:r>
              <a:rPr sz="1800" b="1" spc="-30" dirty="0">
                <a:latin typeface="Gill Sans MT"/>
                <a:cs typeface="Gill Sans MT"/>
              </a:rPr>
              <a:t>f</a:t>
            </a:r>
            <a:r>
              <a:rPr sz="1800" b="1" spc="-5" dirty="0">
                <a:latin typeface="Gill Sans MT"/>
                <a:cs typeface="Gill Sans MT"/>
              </a:rPr>
              <a:t>o</a:t>
            </a:r>
            <a:r>
              <a:rPr sz="1800" b="1" dirty="0">
                <a:latin typeface="Gill Sans MT"/>
                <a:cs typeface="Gill Sans MT"/>
              </a:rPr>
              <a:t>r</a:t>
            </a:r>
            <a:r>
              <a:rPr sz="1800" b="1" spc="10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the</a:t>
            </a:r>
            <a:r>
              <a:rPr sz="1800" b="1" spc="-15" dirty="0">
                <a:latin typeface="Gill Sans MT"/>
                <a:cs typeface="Gill Sans MT"/>
              </a:rPr>
              <a:t> </a:t>
            </a:r>
            <a:r>
              <a:rPr sz="1800" b="1" spc="-40" dirty="0">
                <a:latin typeface="Gill Sans MT"/>
                <a:cs typeface="Gill Sans MT"/>
              </a:rPr>
              <a:t>r</a:t>
            </a:r>
            <a:r>
              <a:rPr sz="1800" b="1" spc="-10" dirty="0">
                <a:latin typeface="Gill Sans MT"/>
                <a:cs typeface="Gill Sans MT"/>
              </a:rPr>
              <a:t>e</a:t>
            </a:r>
            <a:r>
              <a:rPr sz="1800" b="1" dirty="0">
                <a:latin typeface="Gill Sans MT"/>
                <a:cs typeface="Gill Sans MT"/>
              </a:rPr>
              <a:t>i</a:t>
            </a:r>
            <a:r>
              <a:rPr sz="1800" b="1" spc="-10" dirty="0">
                <a:latin typeface="Gill Sans MT"/>
                <a:cs typeface="Gill Sans MT"/>
              </a:rPr>
              <a:t>ns</a:t>
            </a:r>
            <a:r>
              <a:rPr sz="1800" b="1" spc="-25" dirty="0">
                <a:latin typeface="Gill Sans MT"/>
                <a:cs typeface="Gill Sans MT"/>
              </a:rPr>
              <a:t>u</a:t>
            </a:r>
            <a:r>
              <a:rPr sz="1800" b="1" spc="-15" dirty="0">
                <a:latin typeface="Gill Sans MT"/>
                <a:cs typeface="Gill Sans MT"/>
              </a:rPr>
              <a:t>ranc</a:t>
            </a:r>
            <a:r>
              <a:rPr sz="1800" b="1" spc="-10" dirty="0">
                <a:latin typeface="Gill Sans MT"/>
                <a:cs typeface="Gill Sans MT"/>
              </a:rPr>
              <a:t>e</a:t>
            </a:r>
            <a:r>
              <a:rPr sz="1800" b="1" spc="-5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p</a:t>
            </a:r>
            <a:r>
              <a:rPr sz="1800" b="1" spc="-55" dirty="0">
                <a:latin typeface="Gill Sans MT"/>
                <a:cs typeface="Gill Sans MT"/>
              </a:rPr>
              <a:t>r</a:t>
            </a:r>
            <a:r>
              <a:rPr sz="1800" b="1" spc="-30" dirty="0">
                <a:latin typeface="Gill Sans MT"/>
                <a:cs typeface="Gill Sans MT"/>
              </a:rPr>
              <a:t>o</a:t>
            </a:r>
            <a:r>
              <a:rPr sz="1800" b="1" dirty="0">
                <a:latin typeface="Gill Sans MT"/>
                <a:cs typeface="Gill Sans MT"/>
              </a:rPr>
              <a:t>g</a:t>
            </a:r>
            <a:r>
              <a:rPr sz="1800" b="1" spc="-10" dirty="0">
                <a:latin typeface="Gill Sans MT"/>
                <a:cs typeface="Gill Sans MT"/>
              </a:rPr>
              <a:t>r</a:t>
            </a:r>
            <a:r>
              <a:rPr sz="1800" b="1" spc="-15" dirty="0">
                <a:latin typeface="Gill Sans MT"/>
                <a:cs typeface="Gill Sans MT"/>
              </a:rPr>
              <a:t>am</a:t>
            </a:r>
            <a:endParaRPr sz="1800" dirty="0">
              <a:latin typeface="Gill Sans MT"/>
              <a:cs typeface="Gill Sans MT"/>
            </a:endParaRPr>
          </a:p>
          <a:p>
            <a:pPr marL="318770" indent="-306070">
              <a:lnSpc>
                <a:spcPct val="100000"/>
              </a:lnSpc>
              <a:spcBef>
                <a:spcPts val="1255"/>
              </a:spcBef>
              <a:buClr>
                <a:srgbClr val="47131E"/>
              </a:buClr>
              <a:buSzPct val="91666"/>
              <a:buFont typeface="Wingdings 2"/>
              <a:buChar char=""/>
              <a:tabLst>
                <a:tab pos="319405" algn="l"/>
              </a:tabLst>
            </a:pP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Senate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Concu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ent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so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luti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70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(SC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70)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wa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passed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on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J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une 28,</a:t>
            </a:r>
            <a:r>
              <a:rPr sz="1800" spc="-18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800" spc="-18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2018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and</a:t>
            </a:r>
            <a:endParaRPr sz="1800" dirty="0">
              <a:latin typeface="Gill Sans MT"/>
              <a:cs typeface="Gill Sans MT"/>
            </a:endParaRPr>
          </a:p>
          <a:p>
            <a:pPr marL="318770">
              <a:lnSpc>
                <a:spcPct val="100000"/>
              </a:lnSpc>
            </a:pP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authoriz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State</a:t>
            </a:r>
            <a:r>
              <a:rPr sz="1800" spc="-145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800" dirty="0">
                <a:solidFill>
                  <a:srgbClr val="3C3C3C"/>
                </a:solidFill>
                <a:latin typeface="Gill Sans MT"/>
                <a:cs typeface="Gill Sans MT"/>
              </a:rPr>
              <a:t>13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32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wai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er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ppli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ation</a:t>
            </a:r>
            <a:endParaRPr sz="1800" dirty="0">
              <a:latin typeface="Gill Sans MT"/>
              <a:cs typeface="Gill Sans MT"/>
            </a:endParaRPr>
          </a:p>
          <a:p>
            <a:pPr marL="318770" indent="-306070">
              <a:lnSpc>
                <a:spcPct val="100000"/>
              </a:lnSpc>
              <a:buClr>
                <a:srgbClr val="47131E"/>
              </a:buClr>
              <a:buSzPct val="91666"/>
              <a:buFont typeface="Wingdings 2"/>
              <a:buChar char=""/>
              <a:tabLst>
                <a:tab pos="319405" algn="l"/>
              </a:tabLst>
            </a:pPr>
            <a:endParaRPr lang="en-US" sz="1800" spc="-10" dirty="0">
              <a:solidFill>
                <a:srgbClr val="3C3C3C"/>
              </a:solidFill>
              <a:latin typeface="Gill Sans MT"/>
              <a:cs typeface="Gill Sans MT"/>
            </a:endParaRPr>
          </a:p>
          <a:p>
            <a:pPr marL="318770" indent="-306070">
              <a:lnSpc>
                <a:spcPct val="100000"/>
              </a:lnSpc>
              <a:buClr>
                <a:srgbClr val="47131E"/>
              </a:buClr>
              <a:buSzPct val="91666"/>
              <a:buFont typeface="Wingdings 2"/>
              <a:buChar char=""/>
              <a:tabLst>
                <a:tab pos="319405" algn="l"/>
              </a:tabLst>
            </a:pP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H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ouse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B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il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800" spc="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193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(H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B</a:t>
            </a:r>
            <a:r>
              <a:rPr sz="18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193)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wa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passed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on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J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une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20,</a:t>
            </a:r>
            <a:r>
              <a:rPr sz="1800" spc="-18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800" spc="-18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2019,</a:t>
            </a:r>
            <a:r>
              <a:rPr lang="en-US"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8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and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established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 stat</a:t>
            </a:r>
            <a:r>
              <a:rPr sz="1800" spc="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-</a:t>
            </a:r>
            <a:endParaRPr sz="1800" dirty="0">
              <a:latin typeface="Gill Sans MT"/>
              <a:cs typeface="Gill Sans MT"/>
            </a:endParaRPr>
          </a:p>
          <a:p>
            <a:pPr marL="318770">
              <a:lnSpc>
                <a:spcPct val="100000"/>
              </a:lnSpc>
            </a:pP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based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ein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ur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nce p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ogram and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se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lang="en-US" sz="180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un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din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g sou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ce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for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th</a:t>
            </a:r>
            <a:r>
              <a:rPr lang="en-US" sz="1800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p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ogram</a:t>
            </a:r>
            <a:endParaRPr sz="1800" dirty="0">
              <a:latin typeface="Gill Sans MT"/>
              <a:cs typeface="Gill Sans MT"/>
            </a:endParaRPr>
          </a:p>
          <a:p>
            <a:pPr marL="641985" marR="47625" lvl="1" indent="-304800">
              <a:lnSpc>
                <a:spcPct val="100000"/>
              </a:lnSpc>
              <a:spcBef>
                <a:spcPts val="1030"/>
              </a:spcBef>
              <a:buClr>
                <a:srgbClr val="47131E"/>
              </a:buClr>
              <a:buSzPct val="91666"/>
              <a:buFont typeface="Arial Unicode MS"/>
              <a:buChar char="❖"/>
              <a:tabLst>
                <a:tab pos="642620" algn="l"/>
              </a:tabLst>
            </a:pPr>
            <a:r>
              <a:rPr lang="en-US" sz="1800" spc="-65" dirty="0">
                <a:solidFill>
                  <a:srgbClr val="3C3C3C"/>
                </a:solidFill>
                <a:latin typeface="Gill Sans MT"/>
                <a:cs typeface="Gill Sans MT"/>
              </a:rPr>
              <a:t>Under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HB</a:t>
            </a:r>
            <a:r>
              <a:rPr sz="1800" spc="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19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3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,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 </a:t>
            </a:r>
            <a:r>
              <a:rPr sz="18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ei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uran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g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ram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800" spc="-5" dirty="0">
                <a:solidFill>
                  <a:srgbClr val="3C3C3C"/>
                </a:solidFill>
                <a:latin typeface="Gill Sans MT"/>
                <a:cs typeface="Gill Sans MT"/>
              </a:rPr>
              <a:t>is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unded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w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ith</a:t>
            </a:r>
            <a:r>
              <a:rPr sz="18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pa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8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-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ough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un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ei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ed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om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the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federal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g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ernm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under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he</a:t>
            </a:r>
            <a:r>
              <a:rPr lang="en-US" spc="-175" dirty="0">
                <a:solidFill>
                  <a:srgbClr val="3C3C3C"/>
                </a:solidFill>
                <a:latin typeface="Gill Sans MT"/>
                <a:cs typeface="Gill Sans MT"/>
              </a:rPr>
              <a:t> 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fo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dable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Ca</a:t>
            </a:r>
            <a:r>
              <a:rPr sz="18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7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(</a:t>
            </a:r>
            <a:r>
              <a:rPr sz="1800" spc="-9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spc="4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A)</a:t>
            </a:r>
            <a:r>
              <a:rPr sz="1800" spc="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and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lang="en-US" sz="1800" dirty="0">
                <a:solidFill>
                  <a:srgbClr val="3C3C3C"/>
                </a:solidFill>
                <a:latin typeface="Gill Sans MT"/>
                <a:cs typeface="Gill Sans MT"/>
              </a:rPr>
              <a:t>n annual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2.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7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5% a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on each ca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rier</a:t>
            </a:r>
            <a:r>
              <a:rPr sz="1800" spc="-145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ium</a:t>
            </a:r>
            <a:r>
              <a:rPr lang="en-US" sz="1800" dirty="0">
                <a:solidFill>
                  <a:srgbClr val="3C3C3C"/>
                </a:solidFill>
                <a:latin typeface="Gill Sans MT"/>
                <a:cs typeface="Gill Sans MT"/>
              </a:rPr>
              <a:t>s, where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subject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ate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iu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tax</a:t>
            </a:r>
            <a:endParaRPr sz="1800" dirty="0">
              <a:latin typeface="Gill Sans MT"/>
              <a:cs typeface="Gill Sans MT"/>
            </a:endParaRPr>
          </a:p>
          <a:p>
            <a:pPr marL="641985" marR="14604" lvl="1" indent="-304800">
              <a:lnSpc>
                <a:spcPct val="100000"/>
              </a:lnSpc>
              <a:spcBef>
                <a:spcPts val="1035"/>
              </a:spcBef>
              <a:buClr>
                <a:srgbClr val="47131E"/>
              </a:buClr>
              <a:buSzPct val="91666"/>
              <a:buFont typeface="Arial Unicode MS"/>
              <a:buChar char="❖"/>
              <a:tabLst>
                <a:tab pos="642620" algn="l"/>
              </a:tabLst>
            </a:pPr>
            <a:r>
              <a:rPr lang="en-US" sz="1800" dirty="0">
                <a:solidFill>
                  <a:srgbClr val="3C3C3C"/>
                </a:solidFill>
                <a:latin typeface="Gill Sans MT"/>
                <a:cs typeface="Gill Sans MT"/>
              </a:rPr>
              <a:t>If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Co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g</a:t>
            </a:r>
            <a:r>
              <a:rPr sz="18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ei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ta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es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the Heal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h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uran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ider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ee</a:t>
            </a:r>
            <a:r>
              <a:rPr sz="1800" spc="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de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in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 under §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9010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of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</a:t>
            </a:r>
            <a:r>
              <a:rPr lang="en-US"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7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spc="40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for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 pa</a:t>
            </a:r>
            <a:r>
              <a:rPr sz="1800" spc="1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tic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ular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cal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ar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ea</a:t>
            </a:r>
            <a:r>
              <a:rPr sz="1800" spc="-19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sz="1800" dirty="0">
                <a:solidFill>
                  <a:srgbClr val="3C3C3C"/>
                </a:solidFill>
                <a:latin typeface="Gill Sans MT"/>
                <a:cs typeface="Gill Sans MT"/>
              </a:rPr>
              <a:t> the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an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ual assessment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5" dirty="0">
                <a:solidFill>
                  <a:srgbClr val="3C3C3C"/>
                </a:solidFill>
                <a:latin typeface="Gill Sans MT"/>
                <a:cs typeface="Gill Sans MT"/>
              </a:rPr>
              <a:t>will be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edu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ed to 1.00%</a:t>
            </a:r>
            <a:r>
              <a:rPr sz="18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of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800" spc="-10" dirty="0">
                <a:solidFill>
                  <a:srgbClr val="3C3C3C"/>
                </a:solidFill>
                <a:latin typeface="Gill Sans MT"/>
                <a:cs typeface="Gill Sans MT"/>
              </a:rPr>
              <a:t>carrier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ium</a:t>
            </a:r>
            <a:r>
              <a:rPr lang="en-US"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, where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sub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j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 to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sta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iu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m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tax</a:t>
            </a:r>
            <a:endParaRPr sz="1800" dirty="0">
              <a:latin typeface="Gill Sans MT"/>
              <a:cs typeface="Gill Sans MT"/>
            </a:endParaRPr>
          </a:p>
          <a:p>
            <a:pPr marL="641985" lvl="1" indent="-304800">
              <a:lnSpc>
                <a:spcPct val="100000"/>
              </a:lnSpc>
              <a:spcBef>
                <a:spcPts val="1030"/>
              </a:spcBef>
              <a:buClr>
                <a:srgbClr val="47131E"/>
              </a:buClr>
              <a:buSzPct val="91666"/>
              <a:buFont typeface="Arial Unicode MS"/>
              <a:buChar char="❖"/>
              <a:tabLst>
                <a:tab pos="642620" algn="l"/>
              </a:tabLst>
            </a:pPr>
            <a:r>
              <a:rPr lang="en-US" spc="-30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he as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sment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wa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 equal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1.00%</a:t>
            </a:r>
            <a:r>
              <a:rPr lang="en-US" sz="1800" dirty="0">
                <a:solidFill>
                  <a:srgbClr val="3C3C3C"/>
                </a:solidFill>
                <a:latin typeface="Gill Sans MT"/>
                <a:cs typeface="Gill Sans MT"/>
              </a:rPr>
              <a:t> in 2020, 2.75% in 2021, 2.75% in 2022, and will be equal to 2.75% in 2023 </a:t>
            </a:r>
            <a:endParaRPr sz="1800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676" y="1657960"/>
            <a:ext cx="8325484" cy="4873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8770" indent="-306070">
              <a:lnSpc>
                <a:spcPct val="100000"/>
              </a:lnSpc>
              <a:buClr>
                <a:srgbClr val="47131E"/>
              </a:buClr>
              <a:buSzPct val="92105"/>
              <a:buFont typeface="Wingdings 2"/>
              <a:buChar char=""/>
              <a:tabLst>
                <a:tab pos="319405" algn="l"/>
              </a:tabLst>
            </a:pPr>
            <a:r>
              <a:rPr sz="1900" spc="-35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ol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wi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g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30</a:t>
            </a:r>
            <a:r>
              <a:rPr lang="en-US" sz="1900" spc="-10" dirty="0">
                <a:solidFill>
                  <a:srgbClr val="3C3C3C"/>
                </a:solidFill>
                <a:latin typeface="Gill Sans MT"/>
                <a:cs typeface="Gill Sans MT"/>
              </a:rPr>
              <a:t>-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900" spc="-9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5" dirty="0">
                <a:solidFill>
                  <a:srgbClr val="3C3C3C"/>
                </a:solidFill>
                <a:latin typeface="Gill Sans MT"/>
                <a:cs typeface="Gill Sans MT"/>
              </a:rPr>
              <a:t>state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u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b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ic</a:t>
            </a:r>
            <a:r>
              <a:rPr sz="19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com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ment</a:t>
            </a:r>
            <a:r>
              <a:rPr sz="19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io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lang="en-US" sz="1900" spc="-10" dirty="0">
                <a:solidFill>
                  <a:srgbClr val="3C3C3C"/>
                </a:solidFill>
                <a:latin typeface="Gill Sans MT"/>
                <a:cs typeface="Gill Sans MT"/>
              </a:rPr>
              <a:t>,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10" dirty="0">
                <a:solidFill>
                  <a:srgbClr val="3C3C3C"/>
                </a:solidFill>
                <a:latin typeface="Gill Sans MT"/>
                <a:cs typeface="Gill Sans MT"/>
              </a:rPr>
              <a:t>beginning on 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1900" spc="-8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sz="1900" spc="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30,</a:t>
            </a:r>
            <a:r>
              <a:rPr sz="1900" spc="-18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18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201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9,</a:t>
            </a:r>
            <a:r>
              <a:rPr sz="1900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HSS</a:t>
            </a:r>
            <a:endParaRPr sz="1900" dirty="0">
              <a:latin typeface="Gill Sans MT"/>
              <a:cs typeface="Gill Sans MT"/>
            </a:endParaRPr>
          </a:p>
          <a:p>
            <a:pPr marL="318770">
              <a:lnSpc>
                <a:spcPct val="100000"/>
              </a:lnSpc>
            </a:pP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u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bm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itt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ed</a:t>
            </a:r>
            <a:r>
              <a:rPr sz="19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he</a:t>
            </a:r>
            <a:r>
              <a:rPr sz="19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at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160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13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3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2</a:t>
            </a:r>
            <a:r>
              <a:rPr sz="1900" spc="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wai</a:t>
            </a:r>
            <a:r>
              <a:rPr sz="19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pp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ica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ion</a:t>
            </a:r>
            <a:r>
              <a:rPr sz="1900" spc="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on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30" dirty="0">
                <a:solidFill>
                  <a:srgbClr val="3C3C3C"/>
                </a:solidFill>
                <a:latin typeface="Gill Sans MT"/>
                <a:cs typeface="Gill Sans MT"/>
              </a:rPr>
              <a:t>J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u</a:t>
            </a:r>
            <a:r>
              <a:rPr sz="1900" spc="-25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1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0,</a:t>
            </a:r>
            <a:r>
              <a:rPr sz="1900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2019</a:t>
            </a:r>
            <a:endParaRPr sz="19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 dirty="0">
              <a:latin typeface="Times New Roman"/>
              <a:cs typeface="Times New Roman"/>
            </a:endParaRPr>
          </a:p>
          <a:p>
            <a:pPr marL="318770" marR="9525" indent="-306070">
              <a:lnSpc>
                <a:spcPct val="100000"/>
              </a:lnSpc>
              <a:buClr>
                <a:srgbClr val="47131E"/>
              </a:buClr>
              <a:buSzPct val="92105"/>
              <a:buFont typeface="Wingdings 2"/>
              <a:buChar char=""/>
              <a:tabLst>
                <a:tab pos="319405" algn="l"/>
              </a:tabLst>
            </a:pP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n 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he</a:t>
            </a:r>
            <a:r>
              <a:rPr sz="19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wai</a:t>
            </a:r>
            <a:r>
              <a:rPr sz="19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pp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ica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io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lang="en-US" sz="1900" spc="-5" dirty="0">
                <a:solidFill>
                  <a:srgbClr val="3C3C3C"/>
                </a:solidFill>
                <a:latin typeface="Gill Sans MT"/>
                <a:cs typeface="Gill Sans MT"/>
              </a:rPr>
              <a:t>,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HSS</a:t>
            </a:r>
            <a:r>
              <a:rPr sz="19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equ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ed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wai</a:t>
            </a:r>
            <a:r>
              <a:rPr sz="19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of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he</a:t>
            </a:r>
            <a:r>
              <a:rPr sz="1900" spc="-17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17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9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2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ngle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k</a:t>
            </a:r>
            <a:r>
              <a:rPr sz="19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pool 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equ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em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nt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al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w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 i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u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spc="-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j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u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st</a:t>
            </a:r>
            <a:r>
              <a:rPr lang="en-US"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nd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iv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ual</a:t>
            </a:r>
            <a:r>
              <a:rPr sz="19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em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um</a:t>
            </a:r>
            <a:r>
              <a:rPr sz="19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at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 account</a:t>
            </a:r>
            <a:r>
              <a:rPr sz="1900" spc="4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25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or</a:t>
            </a:r>
            <a:r>
              <a:rPr lang="en-US" sz="1900" spc="-10" dirty="0">
                <a:solidFill>
                  <a:srgbClr val="3C3C3C"/>
                </a:solidFill>
                <a:latin typeface="Gill Sans MT"/>
                <a:cs typeface="Gill Sans MT"/>
              </a:rPr>
              <a:t> the rate impact of the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3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ei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ur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ance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9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ogram</a:t>
            </a:r>
            <a:endParaRPr sz="19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8"/>
              </a:spcBef>
              <a:buClr>
                <a:srgbClr val="47131E"/>
              </a:buClr>
              <a:buFont typeface="Wingdings 2"/>
              <a:buChar char=""/>
            </a:pPr>
            <a:endParaRPr sz="2650" dirty="0">
              <a:latin typeface="Times New Roman"/>
              <a:cs typeface="Times New Roman"/>
            </a:endParaRPr>
          </a:p>
          <a:p>
            <a:pPr marL="318770" marR="8890" indent="-306070">
              <a:lnSpc>
                <a:spcPct val="100000"/>
              </a:lnSpc>
              <a:buClr>
                <a:srgbClr val="47131E"/>
              </a:buClr>
              <a:buSzPct val="92105"/>
              <a:buFont typeface="Wingdings 2"/>
              <a:buChar char=""/>
              <a:tabLst>
                <a:tab pos="319405" algn="l"/>
              </a:tabLst>
            </a:pPr>
            <a:r>
              <a:rPr sz="1900" spc="-2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35" dirty="0">
                <a:solidFill>
                  <a:srgbClr val="3C3C3C"/>
                </a:solidFill>
                <a:latin typeface="Gill Sans MT"/>
                <a:cs typeface="Gill Sans MT"/>
              </a:rPr>
              <a:t>J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u</a:t>
            </a:r>
            <a:r>
              <a:rPr sz="1900" spc="-25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18,</a:t>
            </a:r>
            <a:r>
              <a:rPr sz="1900" spc="-18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18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2019,</a:t>
            </a:r>
            <a:r>
              <a:rPr sz="1900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HSS</a:t>
            </a:r>
            <a:r>
              <a:rPr sz="19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ec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ed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not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ic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9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om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 the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60" dirty="0">
                <a:solidFill>
                  <a:srgbClr val="3C3C3C"/>
                </a:solidFill>
                <a:latin typeface="Gill Sans MT"/>
                <a:cs typeface="Gill Sans MT"/>
              </a:rPr>
              <a:t>U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.S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.</a:t>
            </a:r>
            <a:r>
              <a:rPr lang="en-US" sz="1900" spc="-190" dirty="0">
                <a:solidFill>
                  <a:srgbClr val="3C3C3C"/>
                </a:solidFill>
                <a:latin typeface="Gill Sans MT"/>
                <a:cs typeface="Gill Sans MT"/>
              </a:rPr>
              <a:t> 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Depa</a:t>
            </a:r>
            <a:r>
              <a:rPr sz="1900" spc="2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tm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nt</a:t>
            </a:r>
            <a:r>
              <a:rPr sz="19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of</a:t>
            </a:r>
            <a:r>
              <a:rPr sz="19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Health</a:t>
            </a:r>
            <a:r>
              <a:rPr sz="1900" spc="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and Human</a:t>
            </a:r>
            <a:r>
              <a:rPr sz="1900" spc="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Se</a:t>
            </a:r>
            <a:r>
              <a:rPr sz="1900" spc="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vic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20" dirty="0">
                <a:solidFill>
                  <a:srgbClr val="3C3C3C"/>
                </a:solidFill>
                <a:latin typeface="Gill Sans MT"/>
                <a:cs typeface="Gill Sans MT"/>
              </a:rPr>
              <a:t>(HHS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)</a:t>
            </a:r>
            <a:r>
              <a:rPr sz="1900" spc="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hat</a:t>
            </a:r>
            <a:r>
              <a:rPr sz="19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he</a:t>
            </a:r>
            <a:r>
              <a:rPr sz="19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wai</a:t>
            </a:r>
            <a:r>
              <a:rPr sz="19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was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eem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9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com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et</a:t>
            </a:r>
            <a:r>
              <a:rPr sz="1900" spc="2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,</a:t>
            </a:r>
            <a:r>
              <a:rPr sz="1900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st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2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g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he</a:t>
            </a:r>
            <a:r>
              <a:rPr sz="19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3</a:t>
            </a:r>
            <a:r>
              <a:rPr sz="1900" spc="-105" dirty="0">
                <a:solidFill>
                  <a:srgbClr val="3C3C3C"/>
                </a:solidFill>
                <a:latin typeface="Gill Sans MT"/>
                <a:cs typeface="Gill Sans MT"/>
              </a:rPr>
              <a:t>0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-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900" spc="-8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y </a:t>
            </a:r>
            <a:r>
              <a:rPr sz="1900" spc="-25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al pu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b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 com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ment</a:t>
            </a:r>
            <a:r>
              <a:rPr sz="1900" spc="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iod</a:t>
            </a:r>
            <a:endParaRPr sz="19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8"/>
              </a:spcBef>
              <a:buClr>
                <a:srgbClr val="47131E"/>
              </a:buClr>
              <a:buFont typeface="Wingdings 2"/>
              <a:buChar char=""/>
            </a:pPr>
            <a:endParaRPr sz="2650" dirty="0">
              <a:latin typeface="Times New Roman"/>
              <a:cs typeface="Times New Roman"/>
            </a:endParaRPr>
          </a:p>
          <a:p>
            <a:pPr marL="318770" indent="-306070">
              <a:lnSpc>
                <a:spcPct val="100000"/>
              </a:lnSpc>
              <a:buClr>
                <a:srgbClr val="47131E"/>
              </a:buClr>
              <a:buSzPct val="92105"/>
              <a:buFont typeface="Wingdings 2"/>
              <a:buChar char=""/>
              <a:tabLst>
                <a:tab pos="319405" algn="l"/>
              </a:tabLst>
            </a:pP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HHS</a:t>
            </a:r>
            <a:r>
              <a:rPr sz="1900" spc="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pp</a:t>
            </a:r>
            <a:r>
              <a:rPr sz="19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900" spc="-50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ed</a:t>
            </a:r>
            <a:r>
              <a:rPr sz="1900" spc="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Del</a:t>
            </a:r>
            <a:r>
              <a:rPr sz="1900" spc="-8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wa</a:t>
            </a:r>
            <a:r>
              <a:rPr sz="1900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spc="-160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9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13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3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2</a:t>
            </a:r>
            <a:r>
              <a:rPr sz="1900" spc="-229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229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25" dirty="0">
                <a:solidFill>
                  <a:srgbClr val="3C3C3C"/>
                </a:solidFill>
                <a:latin typeface="Gill Sans MT"/>
                <a:cs typeface="Gill Sans MT"/>
              </a:rPr>
              <a:t>W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ai</a:t>
            </a:r>
            <a:r>
              <a:rPr sz="19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pp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ica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ion</a:t>
            </a:r>
            <a:r>
              <a:rPr sz="1900" spc="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lang="en-US" sz="1900" spc="-10" dirty="0">
                <a:solidFill>
                  <a:srgbClr val="3C3C3C"/>
                </a:solidFill>
                <a:latin typeface="Gill Sans MT"/>
                <a:cs typeface="Gill Sans MT"/>
              </a:rPr>
              <a:t>n </a:t>
            </a:r>
            <a:r>
              <a:rPr sz="1900" spc="-19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August</a:t>
            </a:r>
            <a:r>
              <a:rPr sz="1900" spc="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20,</a:t>
            </a:r>
            <a:r>
              <a:rPr sz="1900" spc="-19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19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20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1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9</a:t>
            </a:r>
            <a:endParaRPr sz="19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1"/>
              </a:spcBef>
              <a:buClr>
                <a:srgbClr val="47131E"/>
              </a:buClr>
              <a:buFont typeface="Wingdings 2"/>
              <a:buChar char=""/>
            </a:pPr>
            <a:endParaRPr sz="2650" dirty="0">
              <a:latin typeface="Times New Roman"/>
              <a:cs typeface="Times New Roman"/>
            </a:endParaRPr>
          </a:p>
          <a:p>
            <a:pPr marL="318770" marR="5080" indent="-306070">
              <a:lnSpc>
                <a:spcPct val="100000"/>
              </a:lnSpc>
              <a:buClr>
                <a:srgbClr val="47131E"/>
              </a:buClr>
              <a:buSzPct val="92105"/>
              <a:buFont typeface="Wingdings 2"/>
              <a:buChar char=""/>
              <a:tabLst>
                <a:tab pos="319405" algn="l"/>
              </a:tabLst>
            </a:pP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The</a:t>
            </a:r>
            <a:r>
              <a:rPr lang="en-US" sz="19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13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3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2</a:t>
            </a:r>
            <a:r>
              <a:rPr lang="en-US" sz="19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24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25" dirty="0">
                <a:solidFill>
                  <a:srgbClr val="3C3C3C"/>
                </a:solidFill>
                <a:latin typeface="Gill Sans MT"/>
                <a:cs typeface="Gill Sans MT"/>
              </a:rPr>
              <a:t>W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ai</a:t>
            </a:r>
            <a:r>
              <a:rPr sz="19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3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pp</a:t>
            </a:r>
            <a:r>
              <a:rPr sz="19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val</a:t>
            </a:r>
            <a:r>
              <a:rPr sz="1900" spc="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all</a:t>
            </a:r>
            <a:r>
              <a:rPr sz="1900" spc="-4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ws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DHSS</a:t>
            </a:r>
            <a:r>
              <a:rPr sz="1900" spc="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900" spc="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op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ate</a:t>
            </a:r>
            <a:r>
              <a:rPr sz="19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80" dirty="0">
                <a:solidFill>
                  <a:srgbClr val="3C3C3C"/>
                </a:solidFill>
                <a:latin typeface="Gill Sans MT"/>
                <a:cs typeface="Gill Sans MT"/>
              </a:rPr>
              <a:t>5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-</a:t>
            </a:r>
            <a:r>
              <a:rPr sz="1900" spc="-50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ear</a:t>
            </a:r>
            <a:r>
              <a:rPr sz="1900" spc="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nsu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an</a:t>
            </a:r>
            <a:r>
              <a:rPr sz="1900" spc="-20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 p</a:t>
            </a:r>
            <a:r>
              <a:rPr sz="19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900" spc="-20" dirty="0">
                <a:solidFill>
                  <a:srgbClr val="3C3C3C"/>
                </a:solidFill>
                <a:latin typeface="Gill Sans MT"/>
                <a:cs typeface="Gill Sans MT"/>
              </a:rPr>
              <a:t>g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ram, e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900" spc="-25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ec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9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900" dirty="0">
                <a:solidFill>
                  <a:srgbClr val="3C3C3C"/>
                </a:solidFill>
                <a:latin typeface="Gill Sans MT"/>
                <a:cs typeface="Gill Sans MT"/>
              </a:rPr>
              <a:t> J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900" spc="-35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ua</a:t>
            </a:r>
            <a:r>
              <a:rPr sz="1900" spc="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sz="1900" spc="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1,</a:t>
            </a:r>
            <a:r>
              <a:rPr sz="1900" spc="-19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900" spc="-19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20</a:t>
            </a:r>
            <a:r>
              <a:rPr sz="1900" spc="-5" dirty="0">
                <a:solidFill>
                  <a:srgbClr val="3C3C3C"/>
                </a:solidFill>
                <a:latin typeface="Gill Sans MT"/>
                <a:cs typeface="Gill Sans MT"/>
              </a:rPr>
              <a:t>2</a:t>
            </a:r>
            <a:r>
              <a:rPr sz="1900" spc="-10" dirty="0">
                <a:solidFill>
                  <a:srgbClr val="3C3C3C"/>
                </a:solidFill>
                <a:latin typeface="Gill Sans MT"/>
                <a:cs typeface="Gill Sans MT"/>
              </a:rPr>
              <a:t>0</a:t>
            </a:r>
            <a:endParaRPr sz="1900" dirty="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pc="-15" dirty="0"/>
              <a:t>DHSS</a:t>
            </a:r>
            <a:r>
              <a:rPr spc="-5" dirty="0"/>
              <a:t> </a:t>
            </a:r>
            <a:r>
              <a:rPr spc="-10" dirty="0"/>
              <a:t>s</a:t>
            </a:r>
            <a:r>
              <a:rPr spc="-25" dirty="0"/>
              <a:t>u</a:t>
            </a:r>
            <a:r>
              <a:rPr spc="-10" dirty="0"/>
              <a:t>b</a:t>
            </a:r>
            <a:r>
              <a:rPr dirty="0"/>
              <a:t>m</a:t>
            </a:r>
            <a:r>
              <a:rPr spc="5" dirty="0"/>
              <a:t>i</a:t>
            </a:r>
            <a:r>
              <a:rPr spc="-10" dirty="0"/>
              <a:t>tted</a:t>
            </a:r>
            <a:r>
              <a:rPr spc="-25" dirty="0"/>
              <a:t> </a:t>
            </a:r>
            <a:r>
              <a:rPr spc="-10" dirty="0"/>
              <a:t>its</a:t>
            </a:r>
            <a:r>
              <a:rPr spc="-25" dirty="0"/>
              <a:t> </a:t>
            </a:r>
            <a:r>
              <a:rPr spc="-10" dirty="0"/>
              <a:t>13</a:t>
            </a:r>
            <a:r>
              <a:rPr spc="-5" dirty="0"/>
              <a:t>3</a:t>
            </a:r>
            <a:r>
              <a:rPr spc="-10" dirty="0"/>
              <a:t>2</a:t>
            </a:r>
            <a:r>
              <a:rPr spc="-35" dirty="0"/>
              <a:t> </a:t>
            </a:r>
            <a:r>
              <a:rPr spc="-15" dirty="0"/>
              <a:t>wa</a:t>
            </a:r>
            <a:r>
              <a:rPr dirty="0"/>
              <a:t>i</a:t>
            </a:r>
            <a:r>
              <a:rPr spc="-55" dirty="0"/>
              <a:t>v</a:t>
            </a:r>
            <a:r>
              <a:rPr dirty="0"/>
              <a:t>er</a:t>
            </a:r>
            <a:r>
              <a:rPr spc="-25" dirty="0"/>
              <a:t> </a:t>
            </a:r>
            <a:r>
              <a:rPr spc="-20" dirty="0"/>
              <a:t>a</a:t>
            </a:r>
            <a:r>
              <a:rPr spc="-10" dirty="0"/>
              <a:t>pp</a:t>
            </a:r>
            <a:r>
              <a:rPr spc="-5" dirty="0"/>
              <a:t>l</a:t>
            </a:r>
            <a:r>
              <a:rPr dirty="0"/>
              <a:t>i</a:t>
            </a:r>
            <a:r>
              <a:rPr spc="-10" dirty="0"/>
              <a:t>cat</a:t>
            </a:r>
            <a:r>
              <a:rPr dirty="0"/>
              <a:t>i</a:t>
            </a:r>
            <a:r>
              <a:rPr spc="-5" dirty="0"/>
              <a:t>o</a:t>
            </a:r>
            <a:r>
              <a:rPr dirty="0"/>
              <a:t>n</a:t>
            </a:r>
            <a:r>
              <a:rPr spc="-30" dirty="0"/>
              <a:t> </a:t>
            </a:r>
            <a:r>
              <a:rPr spc="-5" dirty="0"/>
              <a:t>o</a:t>
            </a:r>
            <a:r>
              <a:rPr dirty="0"/>
              <a:t>n</a:t>
            </a:r>
            <a:r>
              <a:rPr spc="5" dirty="0"/>
              <a:t> </a:t>
            </a:r>
            <a:r>
              <a:rPr spc="-40" dirty="0"/>
              <a:t>J</a:t>
            </a:r>
            <a:r>
              <a:rPr spc="-10" dirty="0"/>
              <a:t>u</a:t>
            </a:r>
            <a:r>
              <a:rPr spc="-15" dirty="0"/>
              <a:t>l</a:t>
            </a:r>
            <a:r>
              <a:rPr spc="-10" dirty="0"/>
              <a:t>y</a:t>
            </a:r>
            <a:r>
              <a:rPr spc="-15" dirty="0"/>
              <a:t> </a:t>
            </a:r>
            <a:r>
              <a:rPr spc="-10" dirty="0"/>
              <a:t>10,</a:t>
            </a:r>
            <a:r>
              <a:rPr spc="-195" dirty="0"/>
              <a:t> </a:t>
            </a:r>
            <a:r>
              <a:rPr spc="-10" dirty="0"/>
              <a:t>20</a:t>
            </a:r>
            <a:r>
              <a:rPr spc="-5" dirty="0"/>
              <a:t>1</a:t>
            </a:r>
            <a:r>
              <a:rPr spc="-10" dirty="0"/>
              <a:t>9</a:t>
            </a:r>
            <a:r>
              <a:rPr spc="-35" dirty="0"/>
              <a:t> </a:t>
            </a:r>
            <a:r>
              <a:rPr spc="-15" dirty="0"/>
              <a:t>and</a:t>
            </a:r>
            <a:r>
              <a:rPr spc="-10" dirty="0"/>
              <a:t> a</a:t>
            </a:r>
            <a:r>
              <a:rPr spc="-25" dirty="0"/>
              <a:t>p</a:t>
            </a:r>
            <a:r>
              <a:rPr spc="-10" dirty="0"/>
              <a:t>p</a:t>
            </a:r>
            <a:r>
              <a:rPr spc="-5" dirty="0"/>
              <a:t>l</a:t>
            </a:r>
            <a:r>
              <a:rPr dirty="0"/>
              <a:t>i</a:t>
            </a:r>
            <a:r>
              <a:rPr spc="-10" dirty="0"/>
              <a:t>cat</a:t>
            </a:r>
            <a:r>
              <a:rPr dirty="0"/>
              <a:t>i</a:t>
            </a:r>
            <a:r>
              <a:rPr spc="-5" dirty="0"/>
              <a:t>o</a:t>
            </a:r>
            <a:r>
              <a:rPr dirty="0"/>
              <a:t>n</a:t>
            </a:r>
            <a:r>
              <a:rPr spc="-30" dirty="0"/>
              <a:t> </a:t>
            </a:r>
            <a:r>
              <a:rPr spc="-15" dirty="0"/>
              <a:t>was</a:t>
            </a:r>
            <a:r>
              <a:rPr spc="-5" dirty="0"/>
              <a:t> </a:t>
            </a:r>
            <a:r>
              <a:rPr spc="-20" dirty="0"/>
              <a:t>a</a:t>
            </a:r>
            <a:r>
              <a:rPr spc="-10" dirty="0"/>
              <a:t>pp</a:t>
            </a:r>
            <a:r>
              <a:rPr spc="-55" dirty="0"/>
              <a:t>r</a:t>
            </a:r>
            <a:r>
              <a:rPr spc="-75" dirty="0"/>
              <a:t>o</a:t>
            </a:r>
            <a:r>
              <a:rPr spc="-55" dirty="0"/>
              <a:t>v</a:t>
            </a:r>
            <a:r>
              <a:rPr spc="-15" dirty="0"/>
              <a:t>ed</a:t>
            </a:r>
            <a:r>
              <a:rPr spc="10" dirty="0"/>
              <a:t> </a:t>
            </a:r>
            <a:r>
              <a:rPr spc="-5" dirty="0"/>
              <a:t>o</a:t>
            </a:r>
            <a:r>
              <a:rPr dirty="0"/>
              <a:t>n</a:t>
            </a:r>
            <a:r>
              <a:rPr spc="-185" dirty="0"/>
              <a:t> </a:t>
            </a:r>
            <a:r>
              <a:rPr spc="-15" dirty="0"/>
              <a:t>A</a:t>
            </a:r>
            <a:r>
              <a:rPr spc="-25" dirty="0"/>
              <a:t>u</a:t>
            </a:r>
            <a:r>
              <a:rPr dirty="0"/>
              <a:t>g</a:t>
            </a:r>
            <a:r>
              <a:rPr spc="-10" dirty="0"/>
              <a:t>ust</a:t>
            </a:r>
            <a:r>
              <a:rPr dirty="0"/>
              <a:t> </a:t>
            </a:r>
            <a:r>
              <a:rPr spc="-5" dirty="0"/>
              <a:t>2</a:t>
            </a:r>
            <a:r>
              <a:rPr spc="-10" dirty="0"/>
              <a:t>0,</a:t>
            </a:r>
            <a:r>
              <a:rPr spc="-195" dirty="0"/>
              <a:t> </a:t>
            </a:r>
            <a:r>
              <a:rPr spc="-10" dirty="0"/>
              <a:t>20</a:t>
            </a:r>
            <a:r>
              <a:rPr spc="-5" dirty="0"/>
              <a:t>1</a:t>
            </a:r>
            <a:r>
              <a:rPr spc="-10" dirty="0"/>
              <a:t>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70093"/>
            <a:ext cx="8439785" cy="54920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98145">
              <a:lnSpc>
                <a:spcPct val="100000"/>
              </a:lnSpc>
            </a:pPr>
            <a:r>
              <a:rPr sz="1800" b="1" dirty="0">
                <a:latin typeface="Gill Sans MT"/>
                <a:cs typeface="Gill Sans MT"/>
              </a:rPr>
              <a:t>In </a:t>
            </a:r>
            <a:r>
              <a:rPr sz="1800" b="1" spc="-20" dirty="0">
                <a:latin typeface="Gill Sans MT"/>
                <a:cs typeface="Gill Sans MT"/>
              </a:rPr>
              <a:t>a</a:t>
            </a:r>
            <a:r>
              <a:rPr sz="1800" b="1" spc="-10" dirty="0">
                <a:latin typeface="Gill Sans MT"/>
                <a:cs typeface="Gill Sans MT"/>
              </a:rPr>
              <a:t>pp</a:t>
            </a:r>
            <a:r>
              <a:rPr sz="1800" b="1" spc="-55" dirty="0">
                <a:latin typeface="Gill Sans MT"/>
                <a:cs typeface="Gill Sans MT"/>
              </a:rPr>
              <a:t>r</a:t>
            </a:r>
            <a:r>
              <a:rPr sz="1800" b="1" spc="-75" dirty="0">
                <a:latin typeface="Gill Sans MT"/>
                <a:cs typeface="Gill Sans MT"/>
              </a:rPr>
              <a:t>o</a:t>
            </a:r>
            <a:r>
              <a:rPr sz="1800" b="1" spc="-15" dirty="0">
                <a:latin typeface="Gill Sans MT"/>
                <a:cs typeface="Gill Sans MT"/>
              </a:rPr>
              <a:t>v</a:t>
            </a:r>
            <a:r>
              <a:rPr sz="1800" b="1" spc="-10" dirty="0">
                <a:latin typeface="Gill Sans MT"/>
                <a:cs typeface="Gill Sans MT"/>
              </a:rPr>
              <a:t>ing</a:t>
            </a:r>
            <a:r>
              <a:rPr sz="1800" b="1" spc="5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the</a:t>
            </a:r>
            <a:r>
              <a:rPr sz="1800" b="1" spc="-15" dirty="0">
                <a:latin typeface="Gill Sans MT"/>
                <a:cs typeface="Gill Sans MT"/>
              </a:rPr>
              <a:t> </a:t>
            </a:r>
            <a:r>
              <a:rPr sz="1800" b="1" spc="-20" dirty="0">
                <a:latin typeface="Gill Sans MT"/>
                <a:cs typeface="Gill Sans MT"/>
              </a:rPr>
              <a:t>a</a:t>
            </a:r>
            <a:r>
              <a:rPr sz="1800" b="1" spc="-10" dirty="0">
                <a:latin typeface="Gill Sans MT"/>
                <a:cs typeface="Gill Sans MT"/>
              </a:rPr>
              <a:t>pp</a:t>
            </a:r>
            <a:r>
              <a:rPr sz="1800" b="1" spc="-5" dirty="0">
                <a:latin typeface="Gill Sans MT"/>
                <a:cs typeface="Gill Sans MT"/>
              </a:rPr>
              <a:t>l</a:t>
            </a:r>
            <a:r>
              <a:rPr sz="1800" b="1" dirty="0">
                <a:latin typeface="Gill Sans MT"/>
                <a:cs typeface="Gill Sans MT"/>
              </a:rPr>
              <a:t>i</a:t>
            </a:r>
            <a:r>
              <a:rPr sz="1800" b="1" spc="-10" dirty="0">
                <a:latin typeface="Gill Sans MT"/>
                <a:cs typeface="Gill Sans MT"/>
              </a:rPr>
              <a:t>cat</a:t>
            </a:r>
            <a:r>
              <a:rPr sz="1800" b="1" dirty="0">
                <a:latin typeface="Gill Sans MT"/>
                <a:cs typeface="Gill Sans MT"/>
              </a:rPr>
              <a:t>i</a:t>
            </a:r>
            <a:r>
              <a:rPr sz="1800" b="1" spc="-5" dirty="0">
                <a:latin typeface="Gill Sans MT"/>
                <a:cs typeface="Gill Sans MT"/>
              </a:rPr>
              <a:t>o</a:t>
            </a:r>
            <a:r>
              <a:rPr sz="1800" b="1" spc="-10" dirty="0">
                <a:latin typeface="Gill Sans MT"/>
                <a:cs typeface="Gill Sans MT"/>
              </a:rPr>
              <a:t>n</a:t>
            </a:r>
            <a:r>
              <a:rPr sz="1800" b="1" spc="-5" dirty="0">
                <a:latin typeface="Gill Sans MT"/>
                <a:cs typeface="Gill Sans MT"/>
              </a:rPr>
              <a:t>,</a:t>
            </a:r>
            <a:r>
              <a:rPr sz="1800" b="1" spc="-200" dirty="0">
                <a:latin typeface="Gill Sans MT"/>
                <a:cs typeface="Gill Sans MT"/>
              </a:rPr>
              <a:t> </a:t>
            </a:r>
            <a:r>
              <a:rPr lang="en-US" sz="1800" b="1" spc="-200" dirty="0">
                <a:latin typeface="Gill Sans MT"/>
                <a:cs typeface="Gill Sans MT"/>
              </a:rPr>
              <a:t> </a:t>
            </a:r>
            <a:r>
              <a:rPr sz="1800" b="1" dirty="0">
                <a:latin typeface="Gill Sans MT"/>
                <a:cs typeface="Gill Sans MT"/>
              </a:rPr>
              <a:t>HHS</a:t>
            </a:r>
            <a:r>
              <a:rPr sz="1800" b="1" spc="-10" dirty="0">
                <a:latin typeface="Gill Sans MT"/>
                <a:cs typeface="Gill Sans MT"/>
              </a:rPr>
              <a:t> </a:t>
            </a:r>
            <a:r>
              <a:rPr sz="1800" b="1" dirty="0">
                <a:latin typeface="Gill Sans MT"/>
                <a:cs typeface="Gill Sans MT"/>
              </a:rPr>
              <a:t>co</a:t>
            </a:r>
            <a:r>
              <a:rPr sz="1800" b="1" spc="-10" dirty="0">
                <a:latin typeface="Gill Sans MT"/>
                <a:cs typeface="Gill Sans MT"/>
              </a:rPr>
              <a:t>n</a:t>
            </a:r>
            <a:r>
              <a:rPr sz="1800" b="1" dirty="0">
                <a:latin typeface="Gill Sans MT"/>
                <a:cs typeface="Gill Sans MT"/>
              </a:rPr>
              <a:t>clu</a:t>
            </a:r>
            <a:r>
              <a:rPr sz="1800" b="1" spc="-10" dirty="0">
                <a:latin typeface="Gill Sans MT"/>
                <a:cs typeface="Gill Sans MT"/>
              </a:rPr>
              <a:t>d</a:t>
            </a:r>
            <a:r>
              <a:rPr sz="1800" b="1" spc="-15" dirty="0">
                <a:latin typeface="Gill Sans MT"/>
                <a:cs typeface="Gill Sans MT"/>
              </a:rPr>
              <a:t>ed</a:t>
            </a:r>
            <a:r>
              <a:rPr sz="1800" b="1" spc="10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that the</a:t>
            </a:r>
            <a:r>
              <a:rPr sz="1800" b="1" spc="-25" dirty="0">
                <a:latin typeface="Gill Sans MT"/>
                <a:cs typeface="Gill Sans MT"/>
              </a:rPr>
              <a:t> </a:t>
            </a:r>
            <a:r>
              <a:rPr sz="1800" b="1" spc="-15" dirty="0">
                <a:latin typeface="Gill Sans MT"/>
                <a:cs typeface="Gill Sans MT"/>
              </a:rPr>
              <a:t>Re</a:t>
            </a:r>
            <a:r>
              <a:rPr sz="1800" b="1" dirty="0">
                <a:latin typeface="Gill Sans MT"/>
                <a:cs typeface="Gill Sans MT"/>
              </a:rPr>
              <a:t>i</a:t>
            </a:r>
            <a:r>
              <a:rPr sz="1800" b="1" spc="-10" dirty="0">
                <a:latin typeface="Gill Sans MT"/>
                <a:cs typeface="Gill Sans MT"/>
              </a:rPr>
              <a:t>ns</a:t>
            </a:r>
            <a:r>
              <a:rPr sz="1800" b="1" spc="-25" dirty="0">
                <a:latin typeface="Gill Sans MT"/>
                <a:cs typeface="Gill Sans MT"/>
              </a:rPr>
              <a:t>u</a:t>
            </a:r>
            <a:r>
              <a:rPr sz="1800" b="1" spc="-15" dirty="0">
                <a:latin typeface="Gill Sans MT"/>
                <a:cs typeface="Gill Sans MT"/>
              </a:rPr>
              <a:t>ranc</a:t>
            </a:r>
            <a:r>
              <a:rPr sz="1800" b="1" spc="-10" dirty="0">
                <a:latin typeface="Gill Sans MT"/>
                <a:cs typeface="Gill Sans MT"/>
              </a:rPr>
              <a:t>e</a:t>
            </a:r>
            <a:r>
              <a:rPr sz="1800" b="1" spc="-20" dirty="0">
                <a:latin typeface="Gill Sans MT"/>
                <a:cs typeface="Gill Sans MT"/>
              </a:rPr>
              <a:t> </a:t>
            </a:r>
            <a:r>
              <a:rPr sz="1800" b="1" dirty="0">
                <a:latin typeface="Gill Sans MT"/>
                <a:cs typeface="Gill Sans MT"/>
              </a:rPr>
              <a:t>P</a:t>
            </a:r>
            <a:r>
              <a:rPr sz="1800" b="1" spc="-60" dirty="0">
                <a:latin typeface="Gill Sans MT"/>
                <a:cs typeface="Gill Sans MT"/>
              </a:rPr>
              <a:t>r</a:t>
            </a:r>
            <a:r>
              <a:rPr sz="1800" b="1" spc="-30" dirty="0">
                <a:latin typeface="Gill Sans MT"/>
                <a:cs typeface="Gill Sans MT"/>
              </a:rPr>
              <a:t>o</a:t>
            </a:r>
            <a:r>
              <a:rPr sz="1800" b="1" dirty="0">
                <a:latin typeface="Gill Sans MT"/>
                <a:cs typeface="Gill Sans MT"/>
              </a:rPr>
              <a:t>g</a:t>
            </a:r>
            <a:r>
              <a:rPr sz="1800" b="1" spc="-10" dirty="0">
                <a:latin typeface="Gill Sans MT"/>
                <a:cs typeface="Gill Sans MT"/>
              </a:rPr>
              <a:t>r</a:t>
            </a:r>
            <a:r>
              <a:rPr sz="1800" b="1" spc="-15" dirty="0">
                <a:latin typeface="Gill Sans MT"/>
                <a:cs typeface="Gill Sans MT"/>
              </a:rPr>
              <a:t>am</a:t>
            </a:r>
            <a:r>
              <a:rPr sz="1800" b="1" spc="-5" dirty="0">
                <a:latin typeface="Gill Sans MT"/>
                <a:cs typeface="Gill Sans MT"/>
              </a:rPr>
              <a:t> </a:t>
            </a:r>
            <a:r>
              <a:rPr sz="1800" b="1" dirty="0">
                <a:latin typeface="Gill Sans MT"/>
                <a:cs typeface="Gill Sans MT"/>
              </a:rPr>
              <a:t>compli</a:t>
            </a:r>
            <a:r>
              <a:rPr sz="1800" b="1" spc="-10" dirty="0">
                <a:latin typeface="Gill Sans MT"/>
                <a:cs typeface="Gill Sans MT"/>
              </a:rPr>
              <a:t>es with</a:t>
            </a:r>
            <a:r>
              <a:rPr sz="1800" b="1" spc="-25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a</a:t>
            </a:r>
            <a:r>
              <a:rPr sz="1800" b="1" dirty="0">
                <a:latin typeface="Gill Sans MT"/>
                <a:cs typeface="Gill Sans MT"/>
              </a:rPr>
              <a:t>l</a:t>
            </a:r>
            <a:r>
              <a:rPr sz="1800" b="1" spc="-5" dirty="0">
                <a:latin typeface="Gill Sans MT"/>
                <a:cs typeface="Gill Sans MT"/>
              </a:rPr>
              <a:t>l</a:t>
            </a:r>
            <a:r>
              <a:rPr sz="1800" b="1" dirty="0">
                <a:latin typeface="Gill Sans MT"/>
                <a:cs typeface="Gill Sans MT"/>
              </a:rPr>
              <a:t> </a:t>
            </a:r>
            <a:r>
              <a:rPr sz="1800" b="1" spc="-30" dirty="0">
                <a:latin typeface="Gill Sans MT"/>
                <a:cs typeface="Gill Sans MT"/>
              </a:rPr>
              <a:t>f</a:t>
            </a:r>
            <a:r>
              <a:rPr sz="1800" b="1" spc="-5" dirty="0">
                <a:latin typeface="Gill Sans MT"/>
                <a:cs typeface="Gill Sans MT"/>
              </a:rPr>
              <a:t>o</a:t>
            </a:r>
            <a:r>
              <a:rPr sz="1800" b="1" spc="-10" dirty="0">
                <a:latin typeface="Gill Sans MT"/>
                <a:cs typeface="Gill Sans MT"/>
              </a:rPr>
              <a:t>u</a:t>
            </a:r>
            <a:r>
              <a:rPr sz="1800" b="1" dirty="0">
                <a:latin typeface="Gill Sans MT"/>
                <a:cs typeface="Gill Sans MT"/>
              </a:rPr>
              <a:t>r</a:t>
            </a:r>
            <a:r>
              <a:rPr sz="1800" b="1" spc="-5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1332</a:t>
            </a:r>
            <a:r>
              <a:rPr sz="1800" b="1" spc="-30" dirty="0">
                <a:latin typeface="Gill Sans MT"/>
                <a:cs typeface="Gill Sans MT"/>
              </a:rPr>
              <a:t> </a:t>
            </a:r>
            <a:r>
              <a:rPr sz="1800" b="1" spc="-15" dirty="0">
                <a:latin typeface="Gill Sans MT"/>
                <a:cs typeface="Gill Sans MT"/>
              </a:rPr>
              <a:t>wa</a:t>
            </a:r>
            <a:r>
              <a:rPr sz="1800" b="1" dirty="0">
                <a:latin typeface="Gill Sans MT"/>
                <a:cs typeface="Gill Sans MT"/>
              </a:rPr>
              <a:t>i</a:t>
            </a:r>
            <a:r>
              <a:rPr sz="1800" b="1" spc="-55" dirty="0">
                <a:latin typeface="Gill Sans MT"/>
                <a:cs typeface="Gill Sans MT"/>
              </a:rPr>
              <a:t>v</a:t>
            </a:r>
            <a:r>
              <a:rPr sz="1800" b="1" dirty="0">
                <a:latin typeface="Gill Sans MT"/>
                <a:cs typeface="Gill Sans MT"/>
              </a:rPr>
              <a:t>er</a:t>
            </a:r>
            <a:r>
              <a:rPr sz="1800" b="1" spc="-25" dirty="0">
                <a:latin typeface="Gill Sans MT"/>
                <a:cs typeface="Gill Sans MT"/>
              </a:rPr>
              <a:t> </a:t>
            </a:r>
            <a:r>
              <a:rPr sz="1800" b="1" dirty="0">
                <a:latin typeface="Gill Sans MT"/>
                <a:cs typeface="Gill Sans MT"/>
              </a:rPr>
              <a:t>g</a:t>
            </a:r>
            <a:r>
              <a:rPr sz="1800" b="1" spc="-10" dirty="0">
                <a:latin typeface="Gill Sans MT"/>
                <a:cs typeface="Gill Sans MT"/>
              </a:rPr>
              <a:t>u</a:t>
            </a:r>
            <a:r>
              <a:rPr sz="1800" b="1" dirty="0">
                <a:latin typeface="Gill Sans MT"/>
                <a:cs typeface="Gill Sans MT"/>
              </a:rPr>
              <a:t>a</a:t>
            </a:r>
            <a:r>
              <a:rPr sz="1800" b="1" spc="-25" dirty="0">
                <a:latin typeface="Gill Sans MT"/>
                <a:cs typeface="Gill Sans MT"/>
              </a:rPr>
              <a:t>r</a:t>
            </a:r>
            <a:r>
              <a:rPr sz="1800" b="1" spc="-10" dirty="0">
                <a:latin typeface="Gill Sans MT"/>
                <a:cs typeface="Gill Sans MT"/>
              </a:rPr>
              <a:t>d</a:t>
            </a:r>
            <a:r>
              <a:rPr sz="1800" b="1" spc="-5" dirty="0">
                <a:latin typeface="Gill Sans MT"/>
                <a:cs typeface="Gill Sans MT"/>
              </a:rPr>
              <a:t>ra</a:t>
            </a:r>
            <a:r>
              <a:rPr sz="1800" b="1" dirty="0">
                <a:latin typeface="Gill Sans MT"/>
                <a:cs typeface="Gill Sans MT"/>
              </a:rPr>
              <a:t>i</a:t>
            </a:r>
            <a:r>
              <a:rPr sz="1800" b="1" spc="-10" dirty="0">
                <a:latin typeface="Gill Sans MT"/>
                <a:cs typeface="Gill Sans MT"/>
              </a:rPr>
              <a:t>ls</a:t>
            </a:r>
            <a:endParaRPr sz="18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355600" marR="121285" indent="-342900">
              <a:lnSpc>
                <a:spcPct val="90100"/>
              </a:lnSpc>
              <a:buClr>
                <a:srgbClr val="47131E"/>
              </a:buClr>
              <a:buSzPct val="91666"/>
              <a:buFont typeface="Gill Sans MT"/>
              <a:buAutoNum type="arabicPeriod"/>
              <a:tabLst>
                <a:tab pos="356235" algn="l"/>
              </a:tabLst>
            </a:pPr>
            <a:r>
              <a:rPr sz="1800" b="1" i="1" spc="-1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b="1" i="1" spc="-2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mpr</a:t>
            </a:r>
            <a:r>
              <a:rPr sz="1800" b="1" i="1" spc="-1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hensi</a:t>
            </a:r>
            <a:r>
              <a:rPr sz="1800" b="1" i="1" spc="-2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b="1" i="1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b="1" i="1" spc="-2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b="1" i="1" dirty="0">
                <a:solidFill>
                  <a:srgbClr val="3C3C3C"/>
                </a:solidFill>
                <a:latin typeface="Gill Sans MT"/>
                <a:cs typeface="Gill Sans MT"/>
              </a:rPr>
              <a:t>f </a:t>
            </a:r>
            <a:r>
              <a:rPr sz="1800" b="1" i="1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b="1" i="1" spc="-5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b="1" i="1" spc="-1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b="1" i="1" spc="-3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b="1" i="1" spc="-5" dirty="0">
                <a:solidFill>
                  <a:srgbClr val="3C3C3C"/>
                </a:solidFill>
                <a:latin typeface="Gill Sans MT"/>
                <a:cs typeface="Gill Sans MT"/>
              </a:rPr>
              <a:t>g</a:t>
            </a:r>
            <a:r>
              <a:rPr sz="1800" b="1" i="1" spc="-1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b="1" i="1" spc="-5" dirty="0">
                <a:solidFill>
                  <a:srgbClr val="3C3C3C"/>
                </a:solidFill>
                <a:latin typeface="Gill Sans MT"/>
                <a:cs typeface="Gill Sans MT"/>
              </a:rPr>
              <a:t>:</a:t>
            </a:r>
            <a:r>
              <a:rPr sz="1800" b="1" i="1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800" b="1" i="1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Del</a:t>
            </a:r>
            <a:r>
              <a:rPr sz="1800" spc="-6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wa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45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1332 wai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er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oes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not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in a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y w</a:t>
            </a:r>
            <a:r>
              <a:rPr sz="1800" spc="-8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y seek to alter the 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equi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ements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of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erage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un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er state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mandated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bene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its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or under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</a:t>
            </a:r>
            <a:r>
              <a:rPr sz="1800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7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spc="40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spc="-145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 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equi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ed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erage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.</a:t>
            </a:r>
            <a:endParaRPr sz="18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Clr>
                <a:srgbClr val="47131E"/>
              </a:buClr>
              <a:buFont typeface="Gill Sans MT"/>
              <a:buAutoNum type="arabicPeriod"/>
            </a:pPr>
            <a:endParaRPr sz="255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  <a:buClr>
                <a:srgbClr val="47131E"/>
              </a:buClr>
              <a:buSzPct val="91666"/>
              <a:buFont typeface="Gill Sans MT"/>
              <a:buAutoNum type="arabicPeriod"/>
              <a:tabLst>
                <a:tab pos="356235" algn="l"/>
              </a:tabLst>
            </a:pPr>
            <a:r>
              <a:rPr sz="1800" b="1" i="1" dirty="0">
                <a:solidFill>
                  <a:srgbClr val="3C3C3C"/>
                </a:solidFill>
                <a:latin typeface="Gill Sans MT"/>
                <a:cs typeface="Gill Sans MT"/>
              </a:rPr>
              <a:t>Affo</a:t>
            </a:r>
            <a:r>
              <a:rPr sz="1800" b="1" i="1" spc="-3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dability</a:t>
            </a:r>
            <a:r>
              <a:rPr sz="1800" b="1" i="1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b="1" i="1" spc="-2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b="1" i="1" dirty="0">
                <a:solidFill>
                  <a:srgbClr val="3C3C3C"/>
                </a:solidFill>
                <a:latin typeface="Gill Sans MT"/>
                <a:cs typeface="Gill Sans MT"/>
              </a:rPr>
              <a:t>f </a:t>
            </a:r>
            <a:r>
              <a:rPr sz="1800" b="1" i="1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b="1" i="1" spc="-5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b="1" i="1" spc="-1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b="1" i="1" spc="-3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b="1" i="1" spc="-5" dirty="0">
                <a:solidFill>
                  <a:srgbClr val="3C3C3C"/>
                </a:solidFill>
                <a:latin typeface="Gill Sans MT"/>
                <a:cs typeface="Gill Sans MT"/>
              </a:rPr>
              <a:t>g</a:t>
            </a:r>
            <a:r>
              <a:rPr sz="1800" b="1" i="1" spc="-1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b="1" i="1" spc="-5" dirty="0">
                <a:solidFill>
                  <a:srgbClr val="3C3C3C"/>
                </a:solidFill>
                <a:latin typeface="Gill Sans MT"/>
                <a:cs typeface="Gill Sans MT"/>
              </a:rPr>
              <a:t>:</a:t>
            </a:r>
            <a:r>
              <a:rPr sz="1800" b="1" i="1" spc="-2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800" b="1" i="1" spc="-2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Del</a:t>
            </a:r>
            <a:r>
              <a:rPr sz="1800" spc="-6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wa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45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1332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wai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er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oes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not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equi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or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encourage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is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uers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to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alter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cos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-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sharing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es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gns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or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net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w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ork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c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erage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and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estab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ish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w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er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iu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rates.</a:t>
            </a:r>
            <a:r>
              <a:rPr lang="en-US"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a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iti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n,</a:t>
            </a:r>
            <a:r>
              <a:rPr sz="1800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800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b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establi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hing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 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ein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ur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nce p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ogram to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w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rates,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Del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wa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45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1332 wai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er 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uces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emium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contributions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ma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b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n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umber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of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individual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(</a:t>
            </a:r>
            <a:r>
              <a:rPr sz="1800" spc="3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.g.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,</a:t>
            </a:r>
            <a:r>
              <a:rPr sz="1800" spc="-16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thos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individual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wh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not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ec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ei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p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iu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tax c</a:t>
            </a:r>
            <a:r>
              <a:rPr sz="18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edits)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and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educes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cost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of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comp</a:t>
            </a:r>
            <a:r>
              <a:rPr sz="18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ehen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si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health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insuranc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 the I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iv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ual mar</a:t>
            </a:r>
            <a:r>
              <a:rPr sz="1800" spc="-60" dirty="0">
                <a:solidFill>
                  <a:srgbClr val="3C3C3C"/>
                </a:solidFill>
                <a:latin typeface="Gill Sans MT"/>
                <a:cs typeface="Gill Sans MT"/>
              </a:rPr>
              <a:t>k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et.</a:t>
            </a:r>
            <a:endParaRPr sz="18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Clr>
                <a:srgbClr val="47131E"/>
              </a:buClr>
              <a:buFont typeface="Gill Sans MT"/>
              <a:buAutoNum type="arabicPeriod"/>
            </a:pPr>
            <a:endParaRPr sz="2550" dirty="0">
              <a:latin typeface="Times New Roman"/>
              <a:cs typeface="Times New Roman"/>
            </a:endParaRPr>
          </a:p>
          <a:p>
            <a:pPr marL="355600" marR="62230" indent="-342900">
              <a:lnSpc>
                <a:spcPct val="90000"/>
              </a:lnSpc>
              <a:buClr>
                <a:srgbClr val="47131E"/>
              </a:buClr>
              <a:buSzPct val="91666"/>
              <a:buFont typeface="Gill Sans MT"/>
              <a:buAutoNum type="arabicPeriod"/>
              <a:tabLst>
                <a:tab pos="356235" algn="l"/>
              </a:tabLst>
            </a:pPr>
            <a:r>
              <a:rPr sz="1800" b="1" i="1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b="1" i="1" spc="-2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pe</a:t>
            </a:r>
            <a:r>
              <a:rPr sz="1800" b="1" i="1" spc="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b="1" i="1" spc="-2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b="1" i="1" dirty="0">
                <a:solidFill>
                  <a:srgbClr val="3C3C3C"/>
                </a:solidFill>
                <a:latin typeface="Gill Sans MT"/>
                <a:cs typeface="Gill Sans MT"/>
              </a:rPr>
              <a:t>f </a:t>
            </a:r>
            <a:r>
              <a:rPr sz="1800" b="1" i="1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b="1" i="1" spc="-5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b="1" i="1" spc="-1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b="1" i="1" spc="-3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b="1" i="1" spc="-5" dirty="0">
                <a:solidFill>
                  <a:srgbClr val="3C3C3C"/>
                </a:solidFill>
                <a:latin typeface="Gill Sans MT"/>
                <a:cs typeface="Gill Sans MT"/>
              </a:rPr>
              <a:t>g</a:t>
            </a:r>
            <a:r>
              <a:rPr sz="1800" b="1" i="1" spc="-1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b="1" i="1" spc="-5" dirty="0">
                <a:solidFill>
                  <a:srgbClr val="3C3C3C"/>
                </a:solidFill>
                <a:latin typeface="Gill Sans MT"/>
                <a:cs typeface="Gill Sans MT"/>
              </a:rPr>
              <a:t>:</a:t>
            </a:r>
            <a:r>
              <a:rPr sz="1800" b="1" i="1" spc="-2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800" b="1" i="1" spc="-2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Del</a:t>
            </a:r>
            <a:r>
              <a:rPr sz="1800" spc="-6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wa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45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1332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wai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er is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expe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ted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to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esu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 in an inc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ease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in membership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 the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individua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800" spc="-17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9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spc="40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mar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k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et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ue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to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 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eduction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rates 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esu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ting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om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 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einsur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nce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og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am</a:t>
            </a:r>
            <a:r>
              <a:rPr sz="1800" spc="145" dirty="0">
                <a:solidFill>
                  <a:srgbClr val="3C3C3C"/>
                </a:solidFill>
                <a:latin typeface="Gill Sans MT"/>
                <a:cs typeface="Gill Sans MT"/>
              </a:rPr>
              <a:t>.</a:t>
            </a:r>
            <a:r>
              <a:rPr lang="en-US" sz="1800" spc="14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</a:p>
          <a:p>
            <a:pPr marL="355600" marR="62230" indent="-342900">
              <a:lnSpc>
                <a:spcPct val="90000"/>
              </a:lnSpc>
              <a:buClr>
                <a:srgbClr val="47131E"/>
              </a:buClr>
              <a:buSzPct val="91666"/>
              <a:buFont typeface="Gill Sans MT"/>
              <a:buAutoNum type="arabicPeriod"/>
              <a:tabLst>
                <a:tab pos="356235" algn="l"/>
              </a:tabLst>
            </a:pPr>
            <a:endParaRPr sz="235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2050"/>
              </a:lnSpc>
              <a:buClr>
                <a:srgbClr val="47131E"/>
              </a:buClr>
              <a:buSzPct val="91666"/>
              <a:buFont typeface="Gill Sans MT"/>
              <a:buAutoNum type="arabicPeriod"/>
              <a:tabLst>
                <a:tab pos="356235" algn="l"/>
              </a:tabLst>
            </a:pPr>
            <a:r>
              <a:rPr sz="1800" b="1" i="1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b="1" i="1" spc="-1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b="1" i="1" dirty="0">
                <a:solidFill>
                  <a:srgbClr val="3C3C3C"/>
                </a:solidFill>
                <a:latin typeface="Gill Sans MT"/>
                <a:cs typeface="Gill Sans MT"/>
              </a:rPr>
              <a:t>ficit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 neut</a:t>
            </a:r>
            <a:r>
              <a:rPr sz="1800" b="1" i="1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b="1" i="1" spc="-10" dirty="0">
                <a:solidFill>
                  <a:srgbClr val="3C3C3C"/>
                </a:solidFill>
                <a:latin typeface="Gill Sans MT"/>
                <a:cs typeface="Gill Sans MT"/>
              </a:rPr>
              <a:t>alit</a:t>
            </a:r>
            <a:r>
              <a:rPr sz="1800" b="1" i="1" spc="-5" dirty="0">
                <a:solidFill>
                  <a:srgbClr val="3C3C3C"/>
                </a:solidFill>
                <a:latin typeface="Gill Sans MT"/>
                <a:cs typeface="Gill Sans MT"/>
              </a:rPr>
              <a:t>y:</a:t>
            </a:r>
            <a:r>
              <a:rPr sz="1800" b="1" i="1" spc="-2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z="1800" b="1" i="1" spc="-2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el</a:t>
            </a:r>
            <a:r>
              <a:rPr sz="1800" spc="-6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wa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40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13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3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2 wai</a:t>
            </a: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does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 in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ease the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ederal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de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it or</a:t>
            </a:r>
            <a:endParaRPr sz="1800" dirty="0">
              <a:latin typeface="Gill Sans MT"/>
              <a:cs typeface="Gill Sans MT"/>
            </a:endParaRPr>
          </a:p>
          <a:p>
            <a:pPr marL="355600">
              <a:lnSpc>
                <a:spcPts val="2050"/>
              </a:lnSpc>
            </a:pP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fede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al 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4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ues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or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outl</a:t>
            </a:r>
            <a:r>
              <a:rPr sz="1800" spc="-8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.</a:t>
            </a:r>
            <a:endParaRPr sz="1800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0385" y="685800"/>
            <a:ext cx="8573134" cy="59606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spc="-45" dirty="0">
                <a:latin typeface="Gill Sans MT"/>
                <a:cs typeface="Gill Sans MT"/>
              </a:rPr>
              <a:t>F</a:t>
            </a:r>
            <a:r>
              <a:rPr sz="1800" b="1" spc="-5" dirty="0">
                <a:latin typeface="Gill Sans MT"/>
                <a:cs typeface="Gill Sans MT"/>
              </a:rPr>
              <a:t>o</a:t>
            </a:r>
            <a:r>
              <a:rPr sz="1800" b="1" dirty="0">
                <a:latin typeface="Gill Sans MT"/>
                <a:cs typeface="Gill Sans MT"/>
              </a:rPr>
              <a:t>r </a:t>
            </a:r>
            <a:r>
              <a:rPr sz="1800" b="1" spc="-10" dirty="0">
                <a:latin typeface="Gill Sans MT"/>
                <a:cs typeface="Gill Sans MT"/>
              </a:rPr>
              <a:t>20</a:t>
            </a:r>
            <a:r>
              <a:rPr lang="en-US" b="1" spc="-5" dirty="0">
                <a:latin typeface="Gill Sans MT"/>
                <a:cs typeface="Gill Sans MT"/>
              </a:rPr>
              <a:t>23</a:t>
            </a:r>
            <a:r>
              <a:rPr sz="1800" b="1" spc="-10" dirty="0">
                <a:latin typeface="Gill Sans MT"/>
                <a:cs typeface="Gill Sans MT"/>
              </a:rPr>
              <a:t>,</a:t>
            </a:r>
            <a:r>
              <a:rPr lang="en-US" b="1" spc="-210" dirty="0">
                <a:latin typeface="Gill Sans MT"/>
                <a:cs typeface="Gill Sans MT"/>
              </a:rPr>
              <a:t>  </a:t>
            </a:r>
            <a:r>
              <a:rPr sz="1800" b="1" spc="-10" dirty="0">
                <a:latin typeface="Gill Sans MT"/>
                <a:cs typeface="Gill Sans MT"/>
              </a:rPr>
              <a:t>the</a:t>
            </a:r>
            <a:r>
              <a:rPr sz="1800" b="1" spc="-25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p</a:t>
            </a:r>
            <a:r>
              <a:rPr sz="1800" b="1" spc="-55" dirty="0">
                <a:latin typeface="Gill Sans MT"/>
                <a:cs typeface="Gill Sans MT"/>
              </a:rPr>
              <a:t>r</a:t>
            </a:r>
            <a:r>
              <a:rPr sz="1800" b="1" spc="-30" dirty="0">
                <a:latin typeface="Gill Sans MT"/>
                <a:cs typeface="Gill Sans MT"/>
              </a:rPr>
              <a:t>o</a:t>
            </a:r>
            <a:r>
              <a:rPr sz="1800" b="1" dirty="0">
                <a:latin typeface="Gill Sans MT"/>
                <a:cs typeface="Gill Sans MT"/>
              </a:rPr>
              <a:t>g</a:t>
            </a:r>
            <a:r>
              <a:rPr sz="1800" b="1" spc="-10" dirty="0">
                <a:latin typeface="Gill Sans MT"/>
                <a:cs typeface="Gill Sans MT"/>
              </a:rPr>
              <a:t>r</a:t>
            </a:r>
            <a:r>
              <a:rPr sz="1800" b="1" spc="-15" dirty="0">
                <a:latin typeface="Gill Sans MT"/>
                <a:cs typeface="Gill Sans MT"/>
              </a:rPr>
              <a:t>am</a:t>
            </a:r>
            <a:r>
              <a:rPr sz="1800" b="1" spc="30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is</a:t>
            </a:r>
            <a:r>
              <a:rPr sz="1800" b="1" dirty="0">
                <a:latin typeface="Gill Sans MT"/>
                <a:cs typeface="Gill Sans MT"/>
              </a:rPr>
              <a:t> </a:t>
            </a:r>
            <a:r>
              <a:rPr sz="1800" b="1" spc="-25" dirty="0">
                <a:latin typeface="Gill Sans MT"/>
                <a:cs typeface="Gill Sans MT"/>
              </a:rPr>
              <a:t>e</a:t>
            </a:r>
            <a:r>
              <a:rPr sz="1800" b="1" spc="-10" dirty="0">
                <a:latin typeface="Gill Sans MT"/>
                <a:cs typeface="Gill Sans MT"/>
              </a:rPr>
              <a:t>xpect</a:t>
            </a:r>
            <a:r>
              <a:rPr sz="1800" b="1" spc="-20" dirty="0">
                <a:latin typeface="Gill Sans MT"/>
                <a:cs typeface="Gill Sans MT"/>
              </a:rPr>
              <a:t>e</a:t>
            </a:r>
            <a:r>
              <a:rPr sz="1800" b="1" dirty="0">
                <a:latin typeface="Gill Sans MT"/>
                <a:cs typeface="Gill Sans MT"/>
              </a:rPr>
              <a:t>d</a:t>
            </a:r>
            <a:r>
              <a:rPr sz="1800" b="1" spc="-40" dirty="0">
                <a:latin typeface="Gill Sans MT"/>
                <a:cs typeface="Gill Sans MT"/>
              </a:rPr>
              <a:t> </a:t>
            </a:r>
            <a:r>
              <a:rPr sz="1800" b="1" dirty="0">
                <a:latin typeface="Gill Sans MT"/>
                <a:cs typeface="Gill Sans MT"/>
              </a:rPr>
              <a:t>to</a:t>
            </a:r>
            <a:r>
              <a:rPr sz="1800" b="1" spc="-5" dirty="0">
                <a:latin typeface="Gill Sans MT"/>
                <a:cs typeface="Gill Sans MT"/>
              </a:rPr>
              <a:t> </a:t>
            </a:r>
            <a:r>
              <a:rPr sz="1800" b="1" spc="-35" dirty="0">
                <a:latin typeface="Gill Sans MT"/>
                <a:cs typeface="Gill Sans MT"/>
              </a:rPr>
              <a:t>r</a:t>
            </a:r>
            <a:r>
              <a:rPr sz="1800" b="1" spc="-15" dirty="0">
                <a:latin typeface="Gill Sans MT"/>
                <a:cs typeface="Gill Sans MT"/>
              </a:rPr>
              <a:t>ed</a:t>
            </a:r>
            <a:r>
              <a:rPr sz="1800" b="1" spc="-25" dirty="0">
                <a:latin typeface="Gill Sans MT"/>
                <a:cs typeface="Gill Sans MT"/>
              </a:rPr>
              <a:t>u</a:t>
            </a:r>
            <a:r>
              <a:rPr sz="1800" b="1" spc="-10" dirty="0">
                <a:latin typeface="Gill Sans MT"/>
                <a:cs typeface="Gill Sans MT"/>
              </a:rPr>
              <a:t>ce</a:t>
            </a:r>
            <a:r>
              <a:rPr sz="1800" b="1" dirty="0">
                <a:latin typeface="Gill Sans MT"/>
                <a:cs typeface="Gill Sans MT"/>
              </a:rPr>
              <a:t> </a:t>
            </a:r>
            <a:r>
              <a:rPr lang="en-US" sz="1800" b="1" dirty="0">
                <a:latin typeface="Gill Sans MT"/>
                <a:cs typeface="Gill Sans MT"/>
              </a:rPr>
              <a:t>gross </a:t>
            </a:r>
            <a:r>
              <a:rPr sz="1800" b="1" spc="-15" dirty="0">
                <a:latin typeface="Gill Sans MT"/>
                <a:cs typeface="Gill Sans MT"/>
              </a:rPr>
              <a:t>me</a:t>
            </a:r>
            <a:r>
              <a:rPr sz="1800" b="1" dirty="0">
                <a:latin typeface="Gill Sans MT"/>
                <a:cs typeface="Gill Sans MT"/>
              </a:rPr>
              <a:t>mber</a:t>
            </a:r>
            <a:r>
              <a:rPr sz="1800" b="1" spc="-15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p</a:t>
            </a:r>
            <a:r>
              <a:rPr sz="1800" b="1" spc="-40" dirty="0">
                <a:latin typeface="Gill Sans MT"/>
                <a:cs typeface="Gill Sans MT"/>
              </a:rPr>
              <a:t>r</a:t>
            </a:r>
            <a:r>
              <a:rPr sz="1800" b="1" spc="-15" dirty="0">
                <a:latin typeface="Gill Sans MT"/>
                <a:cs typeface="Gill Sans MT"/>
              </a:rPr>
              <a:t>emiums</a:t>
            </a:r>
            <a:r>
              <a:rPr sz="1800" b="1" spc="-10" dirty="0">
                <a:latin typeface="Gill Sans MT"/>
                <a:cs typeface="Gill Sans MT"/>
              </a:rPr>
              <a:t> </a:t>
            </a:r>
            <a:r>
              <a:rPr lang="en-US" sz="1800" b="1" spc="-10" dirty="0">
                <a:latin typeface="Gill Sans MT"/>
                <a:cs typeface="Gill Sans MT"/>
              </a:rPr>
              <a:t>(i.e., prior to the application of federal premium tax credits) </a:t>
            </a:r>
            <a:r>
              <a:rPr sz="1800" b="1" dirty="0">
                <a:latin typeface="Gill Sans MT"/>
                <a:cs typeface="Gill Sans MT"/>
              </a:rPr>
              <a:t>in </a:t>
            </a:r>
            <a:r>
              <a:rPr sz="1800" b="1" spc="-10" dirty="0">
                <a:latin typeface="Gill Sans MT"/>
                <a:cs typeface="Gill Sans MT"/>
              </a:rPr>
              <a:t>the</a:t>
            </a:r>
            <a:r>
              <a:rPr sz="1800" b="1" spc="-5" dirty="0">
                <a:latin typeface="Gill Sans MT"/>
                <a:cs typeface="Gill Sans MT"/>
              </a:rPr>
              <a:t> </a:t>
            </a:r>
            <a:r>
              <a:rPr lang="en-US" sz="1800" b="1" dirty="0">
                <a:latin typeface="Gill Sans MT"/>
                <a:cs typeface="Gill Sans MT"/>
              </a:rPr>
              <a:t>I</a:t>
            </a:r>
            <a:r>
              <a:rPr sz="1800" b="1" dirty="0">
                <a:latin typeface="Gill Sans MT"/>
                <a:cs typeface="Gill Sans MT"/>
              </a:rPr>
              <a:t>n</a:t>
            </a:r>
            <a:r>
              <a:rPr sz="1800" b="1" spc="-10" dirty="0">
                <a:latin typeface="Gill Sans MT"/>
                <a:cs typeface="Gill Sans MT"/>
              </a:rPr>
              <a:t>divid</a:t>
            </a:r>
            <a:r>
              <a:rPr sz="1800" b="1" spc="-25" dirty="0">
                <a:latin typeface="Gill Sans MT"/>
                <a:cs typeface="Gill Sans MT"/>
              </a:rPr>
              <a:t>u</a:t>
            </a:r>
            <a:r>
              <a:rPr sz="1800" b="1" spc="-10" dirty="0">
                <a:latin typeface="Gill Sans MT"/>
                <a:cs typeface="Gill Sans MT"/>
              </a:rPr>
              <a:t>al</a:t>
            </a:r>
            <a:r>
              <a:rPr sz="1800" b="1" spc="-5" dirty="0">
                <a:latin typeface="Gill Sans MT"/>
                <a:cs typeface="Gill Sans MT"/>
              </a:rPr>
              <a:t> </a:t>
            </a:r>
            <a:r>
              <a:rPr lang="en-US" sz="1800" b="1" spc="-5" dirty="0">
                <a:latin typeface="Gill Sans MT"/>
                <a:cs typeface="Gill Sans MT"/>
              </a:rPr>
              <a:t>ACA </a:t>
            </a:r>
            <a:r>
              <a:rPr sz="1800" b="1" spc="-20" dirty="0">
                <a:latin typeface="Gill Sans MT"/>
                <a:cs typeface="Gill Sans MT"/>
              </a:rPr>
              <a:t>m</a:t>
            </a:r>
            <a:r>
              <a:rPr sz="1800" b="1" spc="-5" dirty="0">
                <a:latin typeface="Gill Sans MT"/>
                <a:cs typeface="Gill Sans MT"/>
              </a:rPr>
              <a:t>ar</a:t>
            </a:r>
            <a:r>
              <a:rPr sz="1800" b="1" spc="-50" dirty="0">
                <a:latin typeface="Gill Sans MT"/>
                <a:cs typeface="Gill Sans MT"/>
              </a:rPr>
              <a:t>k</a:t>
            </a:r>
            <a:r>
              <a:rPr sz="1800" b="1" spc="-10" dirty="0">
                <a:latin typeface="Gill Sans MT"/>
                <a:cs typeface="Gill Sans MT"/>
              </a:rPr>
              <a:t>et</a:t>
            </a:r>
            <a:r>
              <a:rPr sz="1800" b="1" spc="-30" dirty="0">
                <a:latin typeface="Gill Sans MT"/>
                <a:cs typeface="Gill Sans MT"/>
              </a:rPr>
              <a:t> </a:t>
            </a:r>
            <a:r>
              <a:rPr sz="1800" b="1" spc="-55" dirty="0">
                <a:latin typeface="Gill Sans MT"/>
                <a:cs typeface="Gill Sans MT"/>
              </a:rPr>
              <a:t>b</a:t>
            </a:r>
            <a:r>
              <a:rPr sz="1800" b="1" spc="-10" dirty="0">
                <a:latin typeface="Gill Sans MT"/>
                <a:cs typeface="Gill Sans MT"/>
              </a:rPr>
              <a:t>y</a:t>
            </a:r>
            <a:r>
              <a:rPr sz="1800" b="1" spc="5" dirty="0">
                <a:latin typeface="Gill Sans MT"/>
                <a:cs typeface="Gill Sans MT"/>
              </a:rPr>
              <a:t> </a:t>
            </a:r>
            <a:r>
              <a:rPr sz="1800" b="1" spc="-20" dirty="0">
                <a:latin typeface="Gill Sans MT"/>
                <a:cs typeface="Gill Sans MT"/>
              </a:rPr>
              <a:t>a</a:t>
            </a:r>
            <a:r>
              <a:rPr sz="1800" b="1" spc="-10" dirty="0">
                <a:latin typeface="Gill Sans MT"/>
                <a:cs typeface="Gill Sans MT"/>
              </a:rPr>
              <a:t>pp</a:t>
            </a:r>
            <a:r>
              <a:rPr sz="1800" b="1" spc="-55" dirty="0">
                <a:latin typeface="Gill Sans MT"/>
                <a:cs typeface="Gill Sans MT"/>
              </a:rPr>
              <a:t>r</a:t>
            </a:r>
            <a:r>
              <a:rPr sz="1800" b="1" spc="-50" dirty="0">
                <a:latin typeface="Gill Sans MT"/>
                <a:cs typeface="Gill Sans MT"/>
              </a:rPr>
              <a:t>o</a:t>
            </a:r>
            <a:r>
              <a:rPr sz="1800" b="1" spc="-10" dirty="0">
                <a:latin typeface="Gill Sans MT"/>
                <a:cs typeface="Gill Sans MT"/>
              </a:rPr>
              <a:t>x</a:t>
            </a:r>
            <a:r>
              <a:rPr sz="1800" b="1" dirty="0">
                <a:latin typeface="Gill Sans MT"/>
                <a:cs typeface="Gill Sans MT"/>
              </a:rPr>
              <a:t>i</a:t>
            </a:r>
            <a:r>
              <a:rPr sz="1800" b="1" spc="-20" dirty="0">
                <a:latin typeface="Gill Sans MT"/>
                <a:cs typeface="Gill Sans MT"/>
              </a:rPr>
              <a:t>m</a:t>
            </a:r>
            <a:r>
              <a:rPr sz="1800" b="1" spc="-5" dirty="0">
                <a:latin typeface="Gill Sans MT"/>
                <a:cs typeface="Gill Sans MT"/>
              </a:rPr>
              <a:t>a</a:t>
            </a:r>
            <a:r>
              <a:rPr sz="1800" b="1" spc="-10" dirty="0">
                <a:latin typeface="Gill Sans MT"/>
                <a:cs typeface="Gill Sans MT"/>
              </a:rPr>
              <a:t>te</a:t>
            </a:r>
            <a:r>
              <a:rPr lang="en-US" sz="1800" b="1" spc="-10" dirty="0">
                <a:latin typeface="Gill Sans MT"/>
                <a:cs typeface="Gill Sans MT"/>
              </a:rPr>
              <a:t>ly</a:t>
            </a:r>
            <a:r>
              <a:rPr sz="1800" b="1" spc="-35" dirty="0">
                <a:latin typeface="Gill Sans MT"/>
                <a:cs typeface="Gill Sans MT"/>
              </a:rPr>
              <a:t> </a:t>
            </a:r>
            <a:r>
              <a:rPr sz="1800" b="1" spc="-10" dirty="0">
                <a:latin typeface="Gill Sans MT"/>
                <a:cs typeface="Gill Sans MT"/>
              </a:rPr>
              <a:t>1</a:t>
            </a:r>
            <a:r>
              <a:rPr lang="en-US" sz="1800" b="1" spc="-10" dirty="0">
                <a:latin typeface="Gill Sans MT"/>
                <a:cs typeface="Gill Sans MT"/>
              </a:rPr>
              <a:t>5</a:t>
            </a:r>
            <a:r>
              <a:rPr sz="1800" b="1" dirty="0">
                <a:latin typeface="Gill Sans MT"/>
                <a:cs typeface="Gill Sans MT"/>
              </a:rPr>
              <a:t>.</a:t>
            </a:r>
            <a:r>
              <a:rPr lang="en-US" sz="1800" b="1" spc="-15" dirty="0">
                <a:latin typeface="Gill Sans MT"/>
                <a:cs typeface="Gill Sans MT"/>
              </a:rPr>
              <a:t>0</a:t>
            </a:r>
            <a:r>
              <a:rPr sz="1800" b="1" spc="-15" dirty="0">
                <a:latin typeface="Gill Sans MT"/>
                <a:cs typeface="Gill Sans MT"/>
              </a:rPr>
              <a:t>%</a:t>
            </a:r>
            <a:r>
              <a:rPr sz="1800" b="1" spc="-20" dirty="0">
                <a:latin typeface="Gill Sans MT"/>
                <a:cs typeface="Gill Sans MT"/>
              </a:rPr>
              <a:t> </a:t>
            </a:r>
            <a:r>
              <a:rPr sz="1800" b="1" spc="-40" dirty="0">
                <a:latin typeface="Gill Sans MT"/>
                <a:cs typeface="Gill Sans MT"/>
              </a:rPr>
              <a:t>r</a:t>
            </a:r>
            <a:r>
              <a:rPr sz="1800" b="1" spc="-10" dirty="0">
                <a:latin typeface="Gill Sans MT"/>
                <a:cs typeface="Gill Sans MT"/>
              </a:rPr>
              <a:t>e</a:t>
            </a:r>
            <a:r>
              <a:rPr sz="1800" b="1" dirty="0">
                <a:latin typeface="Gill Sans MT"/>
                <a:cs typeface="Gill Sans MT"/>
              </a:rPr>
              <a:t>l</a:t>
            </a:r>
            <a:r>
              <a:rPr sz="1800" b="1" spc="-10" dirty="0">
                <a:latin typeface="Gill Sans MT"/>
                <a:cs typeface="Gill Sans MT"/>
              </a:rPr>
              <a:t>ati</a:t>
            </a:r>
            <a:r>
              <a:rPr sz="1800" b="1" spc="-50" dirty="0">
                <a:latin typeface="Gill Sans MT"/>
                <a:cs typeface="Gill Sans MT"/>
              </a:rPr>
              <a:t>v</a:t>
            </a:r>
            <a:r>
              <a:rPr sz="1800" b="1" spc="-10" dirty="0">
                <a:latin typeface="Gill Sans MT"/>
                <a:cs typeface="Gill Sans MT"/>
              </a:rPr>
              <a:t>e</a:t>
            </a:r>
            <a:r>
              <a:rPr sz="1800" b="1" spc="-35" dirty="0">
                <a:latin typeface="Gill Sans MT"/>
                <a:cs typeface="Gill Sans MT"/>
              </a:rPr>
              <a:t> </a:t>
            </a:r>
            <a:r>
              <a:rPr sz="1800" b="1" dirty="0">
                <a:latin typeface="Gill Sans MT"/>
                <a:cs typeface="Gill Sans MT"/>
              </a:rPr>
              <a:t>to</a:t>
            </a:r>
            <a:r>
              <a:rPr sz="1800" b="1" spc="-10" dirty="0">
                <a:latin typeface="Gill Sans MT"/>
                <a:cs typeface="Gill Sans MT"/>
              </a:rPr>
              <a:t> if n</a:t>
            </a:r>
            <a:r>
              <a:rPr sz="1800" b="1" dirty="0">
                <a:latin typeface="Gill Sans MT"/>
                <a:cs typeface="Gill Sans MT"/>
              </a:rPr>
              <a:t>o</a:t>
            </a:r>
            <a:r>
              <a:rPr sz="1800" b="1" spc="10" dirty="0">
                <a:latin typeface="Gill Sans MT"/>
                <a:cs typeface="Gill Sans MT"/>
              </a:rPr>
              <a:t> </a:t>
            </a:r>
            <a:r>
              <a:rPr sz="1800" b="1" spc="-40" dirty="0">
                <a:latin typeface="Gill Sans MT"/>
                <a:cs typeface="Gill Sans MT"/>
              </a:rPr>
              <a:t>r</a:t>
            </a:r>
            <a:r>
              <a:rPr sz="1800" b="1" spc="-10" dirty="0">
                <a:latin typeface="Gill Sans MT"/>
                <a:cs typeface="Gill Sans MT"/>
              </a:rPr>
              <a:t>e</a:t>
            </a:r>
            <a:r>
              <a:rPr sz="1800" b="1" dirty="0">
                <a:latin typeface="Gill Sans MT"/>
                <a:cs typeface="Gill Sans MT"/>
              </a:rPr>
              <a:t>i</a:t>
            </a:r>
            <a:r>
              <a:rPr sz="1800" b="1" spc="-10" dirty="0">
                <a:latin typeface="Gill Sans MT"/>
                <a:cs typeface="Gill Sans MT"/>
              </a:rPr>
              <a:t>ns</a:t>
            </a:r>
            <a:r>
              <a:rPr sz="1800" b="1" spc="-25" dirty="0">
                <a:latin typeface="Gill Sans MT"/>
                <a:cs typeface="Gill Sans MT"/>
              </a:rPr>
              <a:t>u</a:t>
            </a:r>
            <a:r>
              <a:rPr sz="1800" b="1" spc="-15" dirty="0">
                <a:latin typeface="Gill Sans MT"/>
                <a:cs typeface="Gill Sans MT"/>
              </a:rPr>
              <a:t>ranc</a:t>
            </a:r>
            <a:r>
              <a:rPr sz="1800" b="1" spc="-10" dirty="0">
                <a:latin typeface="Gill Sans MT"/>
                <a:cs typeface="Gill Sans MT"/>
              </a:rPr>
              <a:t>e</a:t>
            </a:r>
            <a:r>
              <a:rPr sz="1800" b="1" dirty="0">
                <a:latin typeface="Gill Sans MT"/>
                <a:cs typeface="Gill Sans MT"/>
              </a:rPr>
              <a:t> p</a:t>
            </a:r>
            <a:r>
              <a:rPr sz="1800" b="1" spc="-55" dirty="0">
                <a:latin typeface="Gill Sans MT"/>
                <a:cs typeface="Gill Sans MT"/>
              </a:rPr>
              <a:t>r</a:t>
            </a:r>
            <a:r>
              <a:rPr sz="1800" b="1" spc="-30" dirty="0">
                <a:latin typeface="Gill Sans MT"/>
                <a:cs typeface="Gill Sans MT"/>
              </a:rPr>
              <a:t>o</a:t>
            </a:r>
            <a:r>
              <a:rPr sz="1800" b="1" dirty="0">
                <a:latin typeface="Gill Sans MT"/>
                <a:cs typeface="Gill Sans MT"/>
              </a:rPr>
              <a:t>g</a:t>
            </a:r>
            <a:r>
              <a:rPr sz="1800" b="1" spc="-10" dirty="0">
                <a:latin typeface="Gill Sans MT"/>
                <a:cs typeface="Gill Sans MT"/>
              </a:rPr>
              <a:t>r</a:t>
            </a:r>
            <a:r>
              <a:rPr sz="1800" b="1" spc="-15" dirty="0">
                <a:latin typeface="Gill Sans MT"/>
                <a:cs typeface="Gill Sans MT"/>
              </a:rPr>
              <a:t>am</a:t>
            </a:r>
            <a:r>
              <a:rPr sz="1800" b="1" spc="-5" dirty="0">
                <a:latin typeface="Gill Sans MT"/>
                <a:cs typeface="Gill Sans MT"/>
              </a:rPr>
              <a:t> </a:t>
            </a:r>
            <a:r>
              <a:rPr sz="1800" b="1" spc="-55" dirty="0">
                <a:latin typeface="Gill Sans MT"/>
                <a:cs typeface="Gill Sans MT"/>
              </a:rPr>
              <a:t>w</a:t>
            </a:r>
            <a:r>
              <a:rPr sz="1800" b="1" dirty="0">
                <a:latin typeface="Gill Sans MT"/>
                <a:cs typeface="Gill Sans MT"/>
              </a:rPr>
              <a:t>e</a:t>
            </a:r>
            <a:r>
              <a:rPr sz="1800" b="1" spc="-40" dirty="0">
                <a:latin typeface="Gill Sans MT"/>
                <a:cs typeface="Gill Sans MT"/>
              </a:rPr>
              <a:t>r</a:t>
            </a:r>
            <a:r>
              <a:rPr sz="1800" b="1" spc="-10" dirty="0">
                <a:latin typeface="Gill Sans MT"/>
                <a:cs typeface="Gill Sans MT"/>
              </a:rPr>
              <a:t>e</a:t>
            </a:r>
            <a:r>
              <a:rPr sz="1800" b="1" spc="-5" dirty="0">
                <a:latin typeface="Gill Sans MT"/>
                <a:cs typeface="Gill Sans MT"/>
              </a:rPr>
              <a:t> </a:t>
            </a:r>
            <a:r>
              <a:rPr sz="1800" b="1" dirty="0">
                <a:latin typeface="Gill Sans MT"/>
                <a:cs typeface="Gill Sans MT"/>
              </a:rPr>
              <a:t>in</a:t>
            </a:r>
            <a:r>
              <a:rPr sz="1800" b="1" spc="-10" dirty="0">
                <a:latin typeface="Gill Sans MT"/>
                <a:cs typeface="Gill Sans MT"/>
              </a:rPr>
              <a:t> p</a:t>
            </a:r>
            <a:r>
              <a:rPr sz="1800" b="1" spc="-5" dirty="0">
                <a:latin typeface="Gill Sans MT"/>
                <a:cs typeface="Gill Sans MT"/>
              </a:rPr>
              <a:t>la</a:t>
            </a:r>
            <a:r>
              <a:rPr sz="1800" b="1" spc="-10" dirty="0">
                <a:latin typeface="Gill Sans MT"/>
                <a:cs typeface="Gill Sans MT"/>
              </a:rPr>
              <a:t>ce</a:t>
            </a:r>
            <a:endParaRPr sz="1800" dirty="0">
              <a:latin typeface="Gill Sans MT"/>
              <a:cs typeface="Gill Sans MT"/>
            </a:endParaRPr>
          </a:p>
          <a:p>
            <a:pPr marL="318770" indent="-306070">
              <a:spcBef>
                <a:spcPts val="1595"/>
              </a:spcBef>
              <a:buClr>
                <a:srgbClr val="47131E"/>
              </a:buClr>
              <a:buSzPct val="91666"/>
              <a:buFont typeface="Wingdings 2"/>
              <a:buChar char=""/>
              <a:tabLst>
                <a:tab pos="319405" algn="l"/>
              </a:tabLst>
            </a:pP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The</a:t>
            </a:r>
            <a:r>
              <a:rPr lang="en-US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ein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ur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nce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lang="en-US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ogram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will</a:t>
            </a:r>
            <a:r>
              <a:rPr lang="en-US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4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ei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burse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po</a:t>
            </a:r>
            <a:r>
              <a:rPr lang="en-US" spc="3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tion of an</a:t>
            </a:r>
            <a:r>
              <a:rPr lang="en-US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insu</a:t>
            </a:r>
            <a:r>
              <a:rPr lang="en-US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lang="en-US" spc="-150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paid</a:t>
            </a:r>
            <a:r>
              <a:rPr lang="en-US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cla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im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in the </a:t>
            </a:r>
            <a:r>
              <a:rPr lang="en-US" spc="-2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lang="en-US" spc="-35" dirty="0">
                <a:solidFill>
                  <a:srgbClr val="3C3C3C"/>
                </a:solidFill>
                <a:latin typeface="Gill Sans MT"/>
                <a:cs typeface="Gill Sans MT"/>
              </a:rPr>
              <a:t>v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ent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the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insu</a:t>
            </a:r>
            <a:r>
              <a:rPr lang="en-US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lang="en-US" spc="-150" dirty="0">
                <a:solidFill>
                  <a:srgbClr val="3C3C3C"/>
                </a:solidFill>
                <a:latin typeface="Gill Sans MT"/>
                <a:cs typeface="Gill Sans MT"/>
              </a:rPr>
              <a:t>’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paid</a:t>
            </a:r>
            <a:r>
              <a:rPr lang="en-US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cla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im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 f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or</a:t>
            </a:r>
            <a:r>
              <a:rPr lang="en-US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pa</a:t>
            </a:r>
            <a:r>
              <a:rPr lang="en-US" spc="2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ticular 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ber</a:t>
            </a:r>
            <a:r>
              <a:rPr lang="en-US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fall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bet</a:t>
            </a:r>
            <a:r>
              <a:rPr lang="en-US" spc="-35" dirty="0">
                <a:solidFill>
                  <a:srgbClr val="3C3C3C"/>
                </a:solidFill>
                <a:latin typeface="Gill Sans MT"/>
                <a:cs typeface="Gill Sans MT"/>
              </a:rPr>
              <a:t>w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een establi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hed p</a:t>
            </a:r>
            <a:r>
              <a:rPr lang="en-US" spc="-8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ent</a:t>
            </a:r>
            <a:r>
              <a:rPr lang="en-US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pa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ameters; f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or</a:t>
            </a:r>
            <a:r>
              <a:rPr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20</a:t>
            </a:r>
            <a:r>
              <a:rPr spc="5" dirty="0">
                <a:solidFill>
                  <a:srgbClr val="3C3C3C"/>
                </a:solidFill>
                <a:latin typeface="Gill Sans MT"/>
                <a:cs typeface="Gill Sans MT"/>
              </a:rPr>
              <a:t>2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3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,</a:t>
            </a:r>
            <a:r>
              <a:rPr spc="-17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the 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ant</a:t>
            </a:r>
            <a:r>
              <a:rPr spc="-5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pc="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pc="-15" dirty="0">
                <a:solidFill>
                  <a:srgbClr val="3C3C3C"/>
                </a:solidFill>
                <a:latin typeface="Gill Sans MT"/>
                <a:cs typeface="Gill Sans MT"/>
              </a:rPr>
              <a:t>ip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pc="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d p</a:t>
            </a:r>
            <a:r>
              <a:rPr spc="-8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ym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pc="5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t 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param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pc="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ers</a:t>
            </a:r>
            <a:r>
              <a:rPr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e 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as</a:t>
            </a:r>
            <a:r>
              <a:rPr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fo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pc="-5" dirty="0">
                <a:solidFill>
                  <a:srgbClr val="3C3C3C"/>
                </a:solidFill>
                <a:latin typeface="Gill Sans MT"/>
                <a:cs typeface="Gill Sans MT"/>
              </a:rPr>
              <a:t>lows:</a:t>
            </a:r>
            <a:endParaRPr dirty="0">
              <a:latin typeface="Gill Sans MT"/>
              <a:cs typeface="Gill Sans MT"/>
            </a:endParaRPr>
          </a:p>
          <a:p>
            <a:pPr marL="911860" lvl="1" indent="-269875">
              <a:lnSpc>
                <a:spcPct val="100000"/>
              </a:lnSpc>
              <a:spcBef>
                <a:spcPts val="1030"/>
              </a:spcBef>
              <a:buClr>
                <a:srgbClr val="47131E"/>
              </a:buClr>
              <a:buSzPct val="91666"/>
              <a:buFont typeface="Arial"/>
              <a:buChar char="•"/>
              <a:tabLst>
                <a:tab pos="912494" algn="l"/>
              </a:tabLst>
            </a:pP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Attachm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ent</a:t>
            </a:r>
            <a:r>
              <a:rPr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point:</a:t>
            </a:r>
            <a:r>
              <a:rPr spc="-17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17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$65,000</a:t>
            </a:r>
            <a:endParaRPr dirty="0">
              <a:latin typeface="Gill Sans MT"/>
              <a:cs typeface="Gill Sans MT"/>
            </a:endParaRPr>
          </a:p>
          <a:p>
            <a:pPr marL="911860" lvl="1" indent="-269875">
              <a:lnSpc>
                <a:spcPct val="100000"/>
              </a:lnSpc>
              <a:spcBef>
                <a:spcPts val="1030"/>
              </a:spcBef>
              <a:buClr>
                <a:srgbClr val="47131E"/>
              </a:buClr>
              <a:buSzPct val="91666"/>
              <a:buFont typeface="Arial"/>
              <a:buChar char="•"/>
              <a:tabLst>
                <a:tab pos="912494" algn="l"/>
              </a:tabLst>
            </a:pP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Coinsurance</a:t>
            </a:r>
            <a:r>
              <a:rPr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rate:</a:t>
            </a:r>
            <a:r>
              <a:rPr spc="-18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18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75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%</a:t>
            </a:r>
            <a:endParaRPr dirty="0">
              <a:latin typeface="Gill Sans MT"/>
              <a:cs typeface="Gill Sans MT"/>
            </a:endParaRPr>
          </a:p>
          <a:p>
            <a:pPr marL="911860" lvl="1" indent="-269875">
              <a:lnSpc>
                <a:spcPct val="100000"/>
              </a:lnSpc>
              <a:spcBef>
                <a:spcPts val="1035"/>
              </a:spcBef>
              <a:buClr>
                <a:srgbClr val="47131E"/>
              </a:buClr>
              <a:buSzPct val="91666"/>
              <a:buFont typeface="Arial"/>
              <a:buChar char="•"/>
              <a:tabLst>
                <a:tab pos="912494" algn="l"/>
              </a:tabLst>
            </a:pP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pc="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pc="-15" dirty="0">
                <a:solidFill>
                  <a:srgbClr val="3C3C3C"/>
                </a:solidFill>
                <a:latin typeface="Gill Sans MT"/>
                <a:cs typeface="Gill Sans MT"/>
              </a:rPr>
              <a:t>insuranc</a:t>
            </a:r>
            <a:r>
              <a:rPr spc="-10" dirty="0">
                <a:solidFill>
                  <a:srgbClr val="3C3C3C"/>
                </a:solidFill>
                <a:latin typeface="Gill Sans MT"/>
                <a:cs typeface="Gill Sans MT"/>
              </a:rPr>
              <a:t>e c</a:t>
            </a:r>
            <a:r>
              <a:rPr spc="-2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p:</a:t>
            </a:r>
            <a:r>
              <a:rPr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19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$3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40</a:t>
            </a:r>
            <a:r>
              <a:rPr dirty="0">
                <a:solidFill>
                  <a:srgbClr val="3C3C3C"/>
                </a:solidFill>
                <a:latin typeface="Gill Sans MT"/>
                <a:cs typeface="Gill Sans MT"/>
              </a:rPr>
              <a:t>,000</a:t>
            </a:r>
            <a:endParaRPr lang="en-US" dirty="0">
              <a:solidFill>
                <a:srgbClr val="3C3C3C"/>
              </a:solidFill>
              <a:latin typeface="Gill Sans MT"/>
              <a:cs typeface="Gill Sans MT"/>
            </a:endParaRPr>
          </a:p>
          <a:p>
            <a:pPr marL="911860" lvl="1" indent="-269875">
              <a:spcBef>
                <a:spcPts val="1035"/>
              </a:spcBef>
              <a:buClr>
                <a:srgbClr val="47131E"/>
              </a:buClr>
              <a:buSzPct val="91666"/>
              <a:buFont typeface="Arial"/>
              <a:buChar char="•"/>
              <a:tabLst>
                <a:tab pos="912494" algn="l"/>
              </a:tabLst>
            </a:pPr>
            <a:r>
              <a:rPr lang="en-US" i="1" spc="-1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lang="en-US" i="1" dirty="0">
                <a:solidFill>
                  <a:srgbClr val="3C3C3C"/>
                </a:solidFill>
                <a:latin typeface="Gill Sans MT"/>
                <a:cs typeface="Gill Sans MT"/>
              </a:rPr>
              <a:t>xample: </a:t>
            </a:r>
            <a:r>
              <a:rPr lang="en-US" i="1" spc="-17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3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or</a:t>
            </a:r>
            <a:r>
              <a:rPr lang="en-US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2023,</a:t>
            </a:r>
            <a:r>
              <a:rPr lang="en-US" spc="-18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the 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lang="en-US" spc="-6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ogram</a:t>
            </a:r>
            <a:r>
              <a:rPr lang="en-US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35" dirty="0">
                <a:solidFill>
                  <a:srgbClr val="3C3C3C"/>
                </a:solidFill>
                <a:latin typeface="Gill Sans MT"/>
                <a:cs typeface="Gill Sans MT"/>
              </a:rPr>
              <a:t>w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ould</a:t>
            </a:r>
            <a:r>
              <a:rPr lang="en-US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ei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burse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$26,250</a:t>
            </a:r>
            <a:r>
              <a:rPr lang="en-US" spc="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to</a:t>
            </a:r>
            <a:r>
              <a:rPr lang="en-US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an </a:t>
            </a:r>
            <a:r>
              <a:rPr lang="en-US" spc="-5" dirty="0">
                <a:solidFill>
                  <a:srgbClr val="3C3C3C"/>
                </a:solidFill>
                <a:latin typeface="Gill Sans MT"/>
                <a:cs typeface="Gill Sans MT"/>
              </a:rPr>
              <a:t>insu</a:t>
            </a:r>
            <a:r>
              <a:rPr lang="en-US" spc="-3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er 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for</a:t>
            </a:r>
            <a:r>
              <a:rPr lang="en-US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a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membe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r that </a:t>
            </a:r>
            <a:r>
              <a:rPr lang="en-US" spc="-5" dirty="0">
                <a:solidFill>
                  <a:srgbClr val="3C3C3C"/>
                </a:solidFill>
                <a:latin typeface="Gill Sans MT"/>
                <a:cs typeface="Gill Sans MT"/>
              </a:rPr>
              <a:t>in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u</a:t>
            </a:r>
            <a:r>
              <a:rPr lang="en-US" spc="-3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ed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 $100,000</a:t>
            </a:r>
            <a:r>
              <a:rPr lang="en-US" spc="-5" dirty="0">
                <a:solidFill>
                  <a:srgbClr val="3C3C3C"/>
                </a:solidFill>
                <a:latin typeface="Gill Sans MT"/>
                <a:cs typeface="Gill Sans MT"/>
              </a:rPr>
              <a:t> i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paid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 clai</a:t>
            </a:r>
            <a:r>
              <a:rPr lang="en-US" spc="10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lang="en-US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(</a:t>
            </a:r>
            <a:r>
              <a:rPr lang="en-US" spc="-5" dirty="0">
                <a:solidFill>
                  <a:srgbClr val="3C3C3C"/>
                </a:solidFill>
                <a:latin typeface="Gill Sans MT"/>
                <a:cs typeface="Gill Sans MT"/>
              </a:rPr>
              <a:t>i.</a:t>
            </a:r>
            <a:r>
              <a:rPr lang="en-US" spc="3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lang="en-US" spc="-5" dirty="0">
                <a:solidFill>
                  <a:srgbClr val="3C3C3C"/>
                </a:solidFill>
                <a:latin typeface="Gill Sans MT"/>
                <a:cs typeface="Gill Sans MT"/>
              </a:rPr>
              <a:t>.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,</a:t>
            </a:r>
            <a:r>
              <a:rPr lang="en-US" spc="-15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[$100,000</a:t>
            </a:r>
            <a:r>
              <a:rPr lang="en-US" spc="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-</a:t>
            </a:r>
            <a:r>
              <a:rPr lang="en-US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$65,000]</a:t>
            </a:r>
            <a:r>
              <a:rPr lang="en-US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x </a:t>
            </a:r>
            <a:r>
              <a:rPr lang="en-US" spc="-10" dirty="0">
                <a:solidFill>
                  <a:srgbClr val="3C3C3C"/>
                </a:solidFill>
                <a:latin typeface="Gill Sans MT"/>
                <a:cs typeface="Gill Sans MT"/>
              </a:rPr>
              <a:t>75%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15" dirty="0">
                <a:solidFill>
                  <a:srgbClr val="3C3C3C"/>
                </a:solidFill>
                <a:latin typeface="Gill Sans MT"/>
                <a:cs typeface="Gill Sans MT"/>
              </a:rPr>
              <a:t>=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lang="en-US" spc="-20" dirty="0">
                <a:solidFill>
                  <a:srgbClr val="3C3C3C"/>
                </a:solidFill>
                <a:latin typeface="Gill Sans MT"/>
                <a:cs typeface="Gill Sans MT"/>
              </a:rPr>
              <a:t>$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26,250)</a:t>
            </a:r>
            <a:endParaRPr lang="en-US" dirty="0">
              <a:latin typeface="Gill Sans MT"/>
              <a:cs typeface="Gill Sans MT"/>
            </a:endParaRPr>
          </a:p>
          <a:p>
            <a:pPr marL="318770" indent="-306070">
              <a:lnSpc>
                <a:spcPct val="100000"/>
              </a:lnSpc>
              <a:buClr>
                <a:srgbClr val="47131E"/>
              </a:buClr>
              <a:buSzPct val="91666"/>
              <a:buFont typeface="Wingdings 2"/>
              <a:buChar char=""/>
              <a:tabLst>
                <a:tab pos="319405" algn="l"/>
              </a:tabLst>
            </a:pP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he </a:t>
            </a:r>
            <a:r>
              <a:rPr sz="1800" spc="-5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ei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n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uran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g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ram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i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6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j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 to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co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to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al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of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$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57.0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ill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on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for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20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2</a:t>
            </a:r>
            <a:r>
              <a:rPr lang="en-US" sz="1800" spc="5" dirty="0">
                <a:solidFill>
                  <a:srgbClr val="3C3C3C"/>
                </a:solidFill>
                <a:latin typeface="Gill Sans MT"/>
                <a:cs typeface="Gill Sans MT"/>
              </a:rPr>
              <a:t>3</a:t>
            </a:r>
            <a:endParaRPr sz="1800" dirty="0">
              <a:latin typeface="Gill Sans MT"/>
              <a:cs typeface="Gill Sans MT"/>
            </a:endParaRPr>
          </a:p>
          <a:p>
            <a:pPr marL="641985" marR="133350" lvl="1" indent="-304800">
              <a:lnSpc>
                <a:spcPct val="100000"/>
              </a:lnSpc>
              <a:spcBef>
                <a:spcPts val="1030"/>
              </a:spcBef>
              <a:buClr>
                <a:srgbClr val="47131E"/>
              </a:buClr>
              <a:buSzPct val="91666"/>
              <a:buFont typeface="Arial"/>
              <a:buChar char="•"/>
              <a:tabLst>
                <a:tab pos="642620" algn="l"/>
              </a:tabLst>
            </a:pPr>
            <a:r>
              <a:rPr sz="1800" spc="-3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ede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al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pa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ss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-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</a:t>
            </a:r>
            <a:r>
              <a:rPr sz="1800" spc="-5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ough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un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din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g for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65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ogram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1800" spc="-7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ojecte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to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be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equal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to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$</a:t>
            </a: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36.0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mill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io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n and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 </a:t>
            </a:r>
            <a:r>
              <a:rPr sz="1800" spc="-4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emain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er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of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cost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expected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to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be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funded</a:t>
            </a:r>
            <a:r>
              <a:rPr sz="18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</a:t>
            </a:r>
            <a:r>
              <a:rPr sz="1800" spc="-60" dirty="0">
                <a:solidFill>
                  <a:srgbClr val="3C3C3C"/>
                </a:solidFill>
                <a:latin typeface="Gill Sans MT"/>
                <a:cs typeface="Gill Sans MT"/>
              </a:rPr>
              <a:t>r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ough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the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asses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ent</a:t>
            </a:r>
            <a:r>
              <a:rPr sz="1800" spc="-3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whi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h w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as estab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1800" spc="-5" dirty="0">
                <a:solidFill>
                  <a:srgbClr val="3C3C3C"/>
                </a:solidFill>
                <a:latin typeface="Gill Sans MT"/>
                <a:cs typeface="Gill Sans MT"/>
              </a:rPr>
              <a:t>ish</a:t>
            </a:r>
            <a:r>
              <a:rPr sz="1800" spc="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d</a:t>
            </a:r>
            <a:r>
              <a:rPr sz="18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b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y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H</a:t>
            </a:r>
            <a:r>
              <a:rPr sz="1800" spc="-15" dirty="0">
                <a:solidFill>
                  <a:srgbClr val="3C3C3C"/>
                </a:solidFill>
                <a:latin typeface="Gill Sans MT"/>
                <a:cs typeface="Gill Sans MT"/>
              </a:rPr>
              <a:t>B</a:t>
            </a:r>
            <a:r>
              <a:rPr sz="18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3C3C3C"/>
                </a:solidFill>
                <a:latin typeface="Gill Sans MT"/>
                <a:cs typeface="Gill Sans MT"/>
              </a:rPr>
              <a:t>19</a:t>
            </a:r>
            <a:r>
              <a:rPr lang="en-US" sz="1800" dirty="0">
                <a:solidFill>
                  <a:srgbClr val="3C3C3C"/>
                </a:solidFill>
                <a:latin typeface="Gill Sans MT"/>
                <a:cs typeface="Gill Sans MT"/>
              </a:rPr>
              <a:t>3</a:t>
            </a:r>
          </a:p>
          <a:p>
            <a:pPr marL="641985" marR="133350" lvl="1" indent="-304800">
              <a:lnSpc>
                <a:spcPct val="100000"/>
              </a:lnSpc>
              <a:spcBef>
                <a:spcPts val="1030"/>
              </a:spcBef>
              <a:buClr>
                <a:srgbClr val="47131E"/>
              </a:buClr>
              <a:buSzPct val="91666"/>
              <a:buFont typeface="Arial"/>
              <a:buChar char="•"/>
              <a:tabLst>
                <a:tab pos="642620" algn="l"/>
              </a:tabLst>
            </a:pPr>
            <a:r>
              <a:rPr lang="en-US" dirty="0">
                <a:solidFill>
                  <a:srgbClr val="3C3C3C"/>
                </a:solidFill>
                <a:latin typeface="Gill Sans MT"/>
                <a:cs typeface="Gill Sans MT"/>
              </a:rPr>
              <a:t>The federal pass-through funding estimate assumes the average morbidity in the single risk pool is 0.6% lower with the reinsurance program in place</a:t>
            </a:r>
            <a:endParaRPr lang="en-US" sz="1800" dirty="0">
              <a:solidFill>
                <a:srgbClr val="3C3C3C"/>
              </a:solidFill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929661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49183" y="4914900"/>
            <a:ext cx="1063752" cy="10363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0916" y="600455"/>
            <a:ext cx="8650605" cy="1259205"/>
          </a:xfrm>
          <a:prstGeom prst="rect">
            <a:avLst/>
          </a:prstGeom>
          <a:solidFill>
            <a:srgbClr val="6E1F2D"/>
          </a:solidFill>
        </p:spPr>
        <p:txBody>
          <a:bodyPr vert="horz" wrap="square" lIns="0" tIns="0" rIns="0" bIns="0" rtlCol="0">
            <a:spAutoFit/>
          </a:bodyPr>
          <a:lstStyle/>
          <a:p>
            <a:pPr marL="2413635">
              <a:lnSpc>
                <a:spcPct val="100000"/>
              </a:lnSpc>
            </a:pPr>
            <a:r>
              <a:rPr sz="4400" dirty="0">
                <a:solidFill>
                  <a:srgbClr val="FFFFFF"/>
                </a:solidFill>
                <a:latin typeface="Gill Sans MT"/>
                <a:cs typeface="Gill Sans MT"/>
              </a:rPr>
              <a:t>Public</a:t>
            </a:r>
            <a:r>
              <a:rPr sz="4400" spc="-3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4400" dirty="0">
                <a:solidFill>
                  <a:srgbClr val="FFFFFF"/>
                </a:solidFill>
                <a:latin typeface="Gill Sans MT"/>
                <a:cs typeface="Gill Sans MT"/>
              </a:rPr>
              <a:t>Comment</a:t>
            </a:r>
            <a:endParaRPr sz="4400">
              <a:latin typeface="Gill Sans MT"/>
              <a:cs typeface="Gill Sans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1187602" y="3377022"/>
            <a:ext cx="7441565" cy="1115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800" spc="-20" dirty="0">
                <a:latin typeface="Gill Sans MT"/>
                <a:cs typeface="Gill Sans MT"/>
              </a:rPr>
              <a:t>Wr</a:t>
            </a:r>
            <a:r>
              <a:rPr sz="1800" spc="-5" dirty="0">
                <a:latin typeface="Gill Sans MT"/>
                <a:cs typeface="Gill Sans MT"/>
              </a:rPr>
              <a:t>itte</a:t>
            </a:r>
            <a:r>
              <a:rPr sz="1800" dirty="0">
                <a:latin typeface="Gill Sans MT"/>
                <a:cs typeface="Gill Sans MT"/>
              </a:rPr>
              <a:t>n</a:t>
            </a:r>
            <a:r>
              <a:rPr sz="1800" spc="10" dirty="0">
                <a:latin typeface="Gill Sans MT"/>
                <a:cs typeface="Gill Sans MT"/>
              </a:rPr>
              <a:t> </a:t>
            </a:r>
            <a:r>
              <a:rPr sz="1800" spc="-15" dirty="0">
                <a:latin typeface="Gill Sans MT"/>
                <a:cs typeface="Gill Sans MT"/>
              </a:rPr>
              <a:t>com</a:t>
            </a:r>
            <a:r>
              <a:rPr sz="1800" spc="-10" dirty="0">
                <a:latin typeface="Gill Sans MT"/>
                <a:cs typeface="Gill Sans MT"/>
              </a:rPr>
              <a:t>ments</a:t>
            </a:r>
            <a:r>
              <a:rPr sz="1800" spc="-15" dirty="0">
                <a:latin typeface="Gill Sans MT"/>
                <a:cs typeface="Gill Sans MT"/>
              </a:rPr>
              <a:t> </a:t>
            </a:r>
            <a:r>
              <a:rPr sz="1800" spc="-10" dirty="0">
                <a:latin typeface="Gill Sans MT"/>
                <a:cs typeface="Gill Sans MT"/>
              </a:rPr>
              <a:t>can</a:t>
            </a:r>
            <a:r>
              <a:rPr sz="1800" spc="-2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be </a:t>
            </a:r>
            <a:r>
              <a:rPr sz="1800" spc="-10" dirty="0">
                <a:latin typeface="Gill Sans MT"/>
                <a:cs typeface="Gill Sans MT"/>
              </a:rPr>
              <a:t>subm</a:t>
            </a:r>
            <a:r>
              <a:rPr sz="1800" spc="-5" dirty="0">
                <a:latin typeface="Gill Sans MT"/>
                <a:cs typeface="Gill Sans MT"/>
              </a:rPr>
              <a:t>itte</a:t>
            </a:r>
            <a:r>
              <a:rPr sz="1800" dirty="0">
                <a:latin typeface="Gill Sans MT"/>
                <a:cs typeface="Gill Sans MT"/>
              </a:rPr>
              <a:t>d</a:t>
            </a:r>
            <a:r>
              <a:rPr sz="1800" spc="-10" dirty="0">
                <a:latin typeface="Gill Sans MT"/>
                <a:cs typeface="Gill Sans MT"/>
              </a:rPr>
              <a:t> to</a:t>
            </a:r>
            <a:r>
              <a:rPr sz="1800" spc="-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the</a:t>
            </a:r>
            <a:r>
              <a:rPr sz="1800" spc="-1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Del</a:t>
            </a:r>
            <a:r>
              <a:rPr sz="1800" spc="-60" dirty="0">
                <a:latin typeface="Gill Sans MT"/>
                <a:cs typeface="Gill Sans MT"/>
              </a:rPr>
              <a:t>a</a:t>
            </a:r>
            <a:r>
              <a:rPr sz="1800" spc="-20" dirty="0">
                <a:latin typeface="Gill Sans MT"/>
                <a:cs typeface="Gill Sans MT"/>
              </a:rPr>
              <a:t>wa</a:t>
            </a:r>
            <a:r>
              <a:rPr sz="1800" spc="-50" dirty="0">
                <a:latin typeface="Gill Sans MT"/>
                <a:cs typeface="Gill Sans MT"/>
              </a:rPr>
              <a:t>r</a:t>
            </a:r>
            <a:r>
              <a:rPr sz="1800" dirty="0">
                <a:latin typeface="Gill Sans MT"/>
                <a:cs typeface="Gill Sans MT"/>
              </a:rPr>
              <a:t>e</a:t>
            </a:r>
            <a:r>
              <a:rPr sz="1800" spc="-10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Health </a:t>
            </a:r>
            <a:r>
              <a:rPr sz="1800" spc="-15" dirty="0">
                <a:latin typeface="Gill Sans MT"/>
                <a:cs typeface="Gill Sans MT"/>
              </a:rPr>
              <a:t>Ca</a:t>
            </a:r>
            <a:r>
              <a:rPr sz="1800" spc="-55" dirty="0">
                <a:latin typeface="Gill Sans MT"/>
                <a:cs typeface="Gill Sans MT"/>
              </a:rPr>
              <a:t>r</a:t>
            </a:r>
            <a:r>
              <a:rPr sz="1800" dirty="0">
                <a:latin typeface="Gill Sans MT"/>
                <a:cs typeface="Gill Sans MT"/>
              </a:rPr>
              <a:t>e</a:t>
            </a:r>
            <a:r>
              <a:rPr sz="1800" spc="-10" dirty="0">
                <a:latin typeface="Gill Sans MT"/>
                <a:cs typeface="Gill Sans MT"/>
              </a:rPr>
              <a:t> </a:t>
            </a:r>
            <a:r>
              <a:rPr sz="1800" spc="-15" dirty="0">
                <a:latin typeface="Gill Sans MT"/>
                <a:cs typeface="Gill Sans MT"/>
              </a:rPr>
              <a:t>Com</a:t>
            </a:r>
            <a:r>
              <a:rPr sz="1800" spc="-10" dirty="0">
                <a:latin typeface="Gill Sans MT"/>
                <a:cs typeface="Gill Sans MT"/>
              </a:rPr>
              <a:t>m</a:t>
            </a:r>
            <a:r>
              <a:rPr sz="1800" spc="-15" dirty="0">
                <a:latin typeface="Gill Sans MT"/>
                <a:cs typeface="Gill Sans MT"/>
              </a:rPr>
              <a:t>is</a:t>
            </a:r>
            <a:r>
              <a:rPr sz="1800" spc="-5" dirty="0">
                <a:latin typeface="Gill Sans MT"/>
                <a:cs typeface="Gill Sans MT"/>
              </a:rPr>
              <a:t>s</a:t>
            </a:r>
            <a:r>
              <a:rPr sz="1800" spc="-15" dirty="0">
                <a:latin typeface="Gill Sans MT"/>
                <a:cs typeface="Gill Sans MT"/>
              </a:rPr>
              <a:t>ion</a:t>
            </a:r>
            <a:r>
              <a:rPr sz="1800" spc="-10" dirty="0">
                <a:latin typeface="Gill Sans MT"/>
                <a:cs typeface="Gill Sans MT"/>
              </a:rPr>
              <a:t> </a:t>
            </a:r>
            <a:r>
              <a:rPr sz="1800" u="sng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DH</a:t>
            </a:r>
            <a:r>
              <a:rPr sz="1800" u="sng" spc="-10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C</a:t>
            </a:r>
            <a:r>
              <a:rPr sz="1800" u="sng" spc="-15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C</a:t>
            </a:r>
            <a:r>
              <a:rPr sz="1800" u="sng" spc="-30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@</a:t>
            </a:r>
            <a:r>
              <a:rPr sz="1800" u="sng" spc="-15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d</a:t>
            </a:r>
            <a:r>
              <a:rPr sz="1800" u="sng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el</a:t>
            </a:r>
            <a:r>
              <a:rPr sz="1800" u="sng" spc="-60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a</a:t>
            </a:r>
            <a:r>
              <a:rPr sz="1800" u="sng" spc="-20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wa</a:t>
            </a:r>
            <a:r>
              <a:rPr sz="1800" u="sng" spc="-50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r</a:t>
            </a:r>
            <a:r>
              <a:rPr sz="1800" u="sng" spc="35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e</a:t>
            </a:r>
            <a:r>
              <a:rPr sz="1800" u="sng" spc="-10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.</a:t>
            </a:r>
            <a:r>
              <a:rPr sz="1800" u="sng" spc="-25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g</a:t>
            </a:r>
            <a:r>
              <a:rPr sz="1800" u="sng" spc="-20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o</a:t>
            </a:r>
            <a:r>
              <a:rPr sz="1800" u="sng" spc="-10" dirty="0">
                <a:solidFill>
                  <a:srgbClr val="828282"/>
                </a:solidFill>
                <a:latin typeface="Gill Sans MT"/>
                <a:cs typeface="Gill Sans MT"/>
                <a:hlinkClick r:id="rId4"/>
              </a:rPr>
              <a:t>v</a:t>
            </a:r>
            <a:endParaRPr sz="18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8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5" dirty="0">
                <a:latin typeface="Gill Sans MT"/>
                <a:cs typeface="Gill Sans MT"/>
              </a:rPr>
              <a:t>Plea</a:t>
            </a:r>
            <a:r>
              <a:rPr sz="1800" spc="-5" dirty="0">
                <a:latin typeface="Gill Sans MT"/>
                <a:cs typeface="Gill Sans MT"/>
              </a:rPr>
              <a:t>s</a:t>
            </a:r>
            <a:r>
              <a:rPr sz="1800" dirty="0">
                <a:latin typeface="Gill Sans MT"/>
                <a:cs typeface="Gill Sans MT"/>
              </a:rPr>
              <a:t>e</a:t>
            </a:r>
            <a:r>
              <a:rPr sz="1800" spc="-10" dirty="0">
                <a:latin typeface="Gill Sans MT"/>
                <a:cs typeface="Gill Sans MT"/>
              </a:rPr>
              <a:t> send</a:t>
            </a:r>
            <a:r>
              <a:rPr sz="1800" spc="-25" dirty="0">
                <a:latin typeface="Gill Sans MT"/>
                <a:cs typeface="Gill Sans MT"/>
              </a:rPr>
              <a:t> </a:t>
            </a:r>
            <a:r>
              <a:rPr sz="1800" spc="-15" dirty="0">
                <a:latin typeface="Gill Sans MT"/>
                <a:cs typeface="Gill Sans MT"/>
              </a:rPr>
              <a:t>com</a:t>
            </a:r>
            <a:r>
              <a:rPr sz="1800" spc="-10" dirty="0">
                <a:latin typeface="Gill Sans MT"/>
                <a:cs typeface="Gill Sans MT"/>
              </a:rPr>
              <a:t>ments</a:t>
            </a:r>
            <a:r>
              <a:rPr sz="1800" spc="-15" dirty="0">
                <a:latin typeface="Gill Sans MT"/>
                <a:cs typeface="Gill Sans MT"/>
              </a:rPr>
              <a:t> b</a:t>
            </a:r>
            <a:r>
              <a:rPr sz="1800" spc="-10" dirty="0">
                <a:latin typeface="Gill Sans MT"/>
                <a:cs typeface="Gill Sans MT"/>
              </a:rPr>
              <a:t>y</a:t>
            </a:r>
            <a:r>
              <a:rPr sz="1800" spc="-20" dirty="0">
                <a:latin typeface="Gill Sans MT"/>
                <a:cs typeface="Gill Sans MT"/>
              </a:rPr>
              <a:t> </a:t>
            </a:r>
            <a:r>
              <a:rPr sz="1800" spc="-10" dirty="0">
                <a:latin typeface="Gill Sans MT"/>
                <a:cs typeface="Gill Sans MT"/>
              </a:rPr>
              <a:t>cl</a:t>
            </a:r>
            <a:r>
              <a:rPr sz="1800" spc="-5" dirty="0">
                <a:latin typeface="Gill Sans MT"/>
                <a:cs typeface="Gill Sans MT"/>
              </a:rPr>
              <a:t>o</a:t>
            </a:r>
            <a:r>
              <a:rPr sz="1800" spc="-10" dirty="0">
                <a:latin typeface="Gill Sans MT"/>
                <a:cs typeface="Gill Sans MT"/>
              </a:rPr>
              <a:t>se</a:t>
            </a:r>
            <a:r>
              <a:rPr sz="1800" spc="-20" dirty="0">
                <a:latin typeface="Gill Sans MT"/>
                <a:cs typeface="Gill Sans MT"/>
              </a:rPr>
              <a:t> </a:t>
            </a:r>
            <a:r>
              <a:rPr sz="1800" spc="-10" dirty="0">
                <a:latin typeface="Gill Sans MT"/>
                <a:cs typeface="Gill Sans MT"/>
              </a:rPr>
              <a:t>of</a:t>
            </a:r>
            <a:r>
              <a:rPr sz="1800" spc="-5" dirty="0">
                <a:latin typeface="Gill Sans MT"/>
                <a:cs typeface="Gill Sans MT"/>
              </a:rPr>
              <a:t> </a:t>
            </a:r>
            <a:r>
              <a:rPr sz="1800" dirty="0">
                <a:latin typeface="Gill Sans MT"/>
                <a:cs typeface="Gill Sans MT"/>
              </a:rPr>
              <a:t>busin</a:t>
            </a:r>
            <a:r>
              <a:rPr sz="1800" spc="5" dirty="0">
                <a:latin typeface="Gill Sans MT"/>
                <a:cs typeface="Gill Sans MT"/>
              </a:rPr>
              <a:t>e</a:t>
            </a:r>
            <a:r>
              <a:rPr sz="1800" spc="-10" dirty="0">
                <a:latin typeface="Gill Sans MT"/>
                <a:cs typeface="Gill Sans MT"/>
              </a:rPr>
              <a:t>ss</a:t>
            </a:r>
            <a:r>
              <a:rPr sz="1800" spc="-20" dirty="0">
                <a:latin typeface="Gill Sans MT"/>
                <a:cs typeface="Gill Sans MT"/>
              </a:rPr>
              <a:t> </a:t>
            </a:r>
            <a:r>
              <a:rPr sz="1800" spc="-5" dirty="0">
                <a:latin typeface="Gill Sans MT"/>
                <a:cs typeface="Gill Sans MT"/>
              </a:rPr>
              <a:t>F</a:t>
            </a:r>
            <a:r>
              <a:rPr sz="1800" spc="-10" dirty="0">
                <a:latin typeface="Gill Sans MT"/>
                <a:cs typeface="Gill Sans MT"/>
              </a:rPr>
              <a:t>r</a:t>
            </a:r>
            <a:r>
              <a:rPr sz="1800" spc="-15" dirty="0">
                <a:latin typeface="Gill Sans MT"/>
                <a:cs typeface="Gill Sans MT"/>
              </a:rPr>
              <a:t>id</a:t>
            </a:r>
            <a:r>
              <a:rPr sz="1800" spc="-90" dirty="0">
                <a:latin typeface="Gill Sans MT"/>
                <a:cs typeface="Gill Sans MT"/>
              </a:rPr>
              <a:t>a</a:t>
            </a:r>
            <a:r>
              <a:rPr sz="1800" spc="-155" dirty="0">
                <a:latin typeface="Gill Sans MT"/>
                <a:cs typeface="Gill Sans MT"/>
              </a:rPr>
              <a:t>y</a:t>
            </a:r>
            <a:r>
              <a:rPr sz="1800" dirty="0">
                <a:latin typeface="Gill Sans MT"/>
                <a:cs typeface="Gill Sans MT"/>
              </a:rPr>
              <a:t>,</a:t>
            </a:r>
            <a:r>
              <a:rPr sz="1800" spc="-180" dirty="0">
                <a:latin typeface="Gill Sans MT"/>
                <a:cs typeface="Gill Sans MT"/>
              </a:rPr>
              <a:t> </a:t>
            </a:r>
            <a:r>
              <a:rPr lang="en-US" sz="1800" spc="-180" dirty="0">
                <a:latin typeface="Gill Sans MT"/>
                <a:cs typeface="Gill Sans MT"/>
              </a:rPr>
              <a:t> </a:t>
            </a:r>
            <a:r>
              <a:rPr lang="en-US" sz="1800" spc="-30" dirty="0">
                <a:latin typeface="Gill Sans MT"/>
                <a:cs typeface="Gill Sans MT"/>
              </a:rPr>
              <a:t>July 1, 2022</a:t>
            </a:r>
            <a:r>
              <a:rPr sz="1800" dirty="0">
                <a:latin typeface="Gill Sans MT"/>
                <a:cs typeface="Gill Sans MT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00400" y="1752600"/>
            <a:ext cx="3121152" cy="2865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75360" y="4389113"/>
            <a:ext cx="7705344" cy="24307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47570" y="4905421"/>
            <a:ext cx="6308725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800" spc="-65" dirty="0">
                <a:solidFill>
                  <a:srgbClr val="6E1F2D"/>
                </a:solidFill>
                <a:latin typeface="Gill Sans MT"/>
                <a:cs typeface="Gill Sans MT"/>
              </a:rPr>
              <a:t>THANK</a:t>
            </a:r>
            <a:r>
              <a:rPr sz="8800" spc="-1290" dirty="0">
                <a:solidFill>
                  <a:srgbClr val="6E1F2D"/>
                </a:solidFill>
                <a:latin typeface="Gill Sans MT"/>
                <a:cs typeface="Gill Sans MT"/>
              </a:rPr>
              <a:t> </a:t>
            </a:r>
            <a:r>
              <a:rPr sz="8800" spc="-760" dirty="0">
                <a:solidFill>
                  <a:srgbClr val="6E1F2D"/>
                </a:solidFill>
                <a:latin typeface="Gill Sans MT"/>
                <a:cs typeface="Gill Sans MT"/>
              </a:rPr>
              <a:t>Y</a:t>
            </a:r>
            <a:r>
              <a:rPr sz="8800" spc="-75" dirty="0">
                <a:solidFill>
                  <a:srgbClr val="6E1F2D"/>
                </a:solidFill>
                <a:latin typeface="Gill Sans MT"/>
                <a:cs typeface="Gill Sans MT"/>
              </a:rPr>
              <a:t>OU</a:t>
            </a:r>
            <a:endParaRPr sz="8800" dirty="0">
              <a:latin typeface="Gill Sans MT"/>
              <a:cs typeface="Gill Sans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05061" y="6562285"/>
            <a:ext cx="1536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Gill Sans MT"/>
                <a:cs typeface="Gill Sans MT"/>
              </a:rPr>
              <a:t>10</a:t>
            </a:r>
            <a:endParaRPr sz="10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2828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1000</Words>
  <Application>Microsoft Office PowerPoint</Application>
  <PresentationFormat>Custom</PresentationFormat>
  <Paragraphs>105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Unicode MS</vt:lpstr>
      <vt:lpstr>Calibri</vt:lpstr>
      <vt:lpstr>Gill Sans MT</vt:lpstr>
      <vt:lpstr>Times New Roman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DHSS submitted its 1332 waiver application on July 10, 2019 and application was approved on August 20, 2019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Gehrke, Taylor</dc:creator>
  <cp:keywords>TemplateVersion: OW20.ClassicBlank.20200102.3</cp:keywords>
  <cp:lastModifiedBy>Aysola, Karuna (DHSS)</cp:lastModifiedBy>
  <cp:revision>31</cp:revision>
  <cp:lastPrinted>2022-06-17T18:27:49Z</cp:lastPrinted>
  <dcterms:created xsi:type="dcterms:W3CDTF">2021-06-09T15:06:21Z</dcterms:created>
  <dcterms:modified xsi:type="dcterms:W3CDTF">2022-06-24T19:10:33Z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2020-06-22T00:00:00Z</vt:filetime>
  </property>
  <property fmtid="{D5CDD505-2E9C-101B-9397-08002B2CF9AE}" pid="3" name="LastSaved">
    <vt:filetime>2021-06-09T00:00:00Z</vt:filetime>
  </property>
</Properties>
</file>