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5"/>
    <p:sldMasterId id="2147483722" r:id="rId6"/>
    <p:sldMasterId id="2147483733" r:id="rId7"/>
    <p:sldMasterId id="2147483738" r:id="rId8"/>
    <p:sldMasterId id="2147483742" r:id="rId9"/>
  </p:sldMasterIdLst>
  <p:notesMasterIdLst>
    <p:notesMasterId r:id="rId76"/>
  </p:notesMasterIdLst>
  <p:handoutMasterIdLst>
    <p:handoutMasterId r:id="rId77"/>
  </p:handoutMasterIdLst>
  <p:sldIdLst>
    <p:sldId id="394" r:id="rId10"/>
    <p:sldId id="396" r:id="rId11"/>
    <p:sldId id="397" r:id="rId12"/>
    <p:sldId id="406" r:id="rId13"/>
    <p:sldId id="402" r:id="rId14"/>
    <p:sldId id="2146847628" r:id="rId15"/>
    <p:sldId id="2146847629" r:id="rId16"/>
    <p:sldId id="2146847630" r:id="rId17"/>
    <p:sldId id="2146847631" r:id="rId18"/>
    <p:sldId id="2146847632" r:id="rId19"/>
    <p:sldId id="2146847633" r:id="rId20"/>
    <p:sldId id="1779" r:id="rId21"/>
    <p:sldId id="1774" r:id="rId22"/>
    <p:sldId id="1778" r:id="rId23"/>
    <p:sldId id="1083" r:id="rId24"/>
    <p:sldId id="1775" r:id="rId25"/>
    <p:sldId id="1786" r:id="rId26"/>
    <p:sldId id="1765" r:id="rId27"/>
    <p:sldId id="1804" r:id="rId28"/>
    <p:sldId id="1802" r:id="rId29"/>
    <p:sldId id="1817" r:id="rId30"/>
    <p:sldId id="1801" r:id="rId31"/>
    <p:sldId id="1796" r:id="rId32"/>
    <p:sldId id="1806" r:id="rId33"/>
    <p:sldId id="1803" r:id="rId34"/>
    <p:sldId id="1816" r:id="rId35"/>
    <p:sldId id="1805" r:id="rId36"/>
    <p:sldId id="1797" r:id="rId37"/>
    <p:sldId id="1807" r:id="rId38"/>
    <p:sldId id="1809" r:id="rId39"/>
    <p:sldId id="1819" r:id="rId40"/>
    <p:sldId id="1808" r:id="rId41"/>
    <p:sldId id="1798" r:id="rId42"/>
    <p:sldId id="1810" r:id="rId43"/>
    <p:sldId id="1818" r:id="rId44"/>
    <p:sldId id="1795" r:id="rId45"/>
    <p:sldId id="1799" r:id="rId46"/>
    <p:sldId id="1812" r:id="rId47"/>
    <p:sldId id="1814" r:id="rId48"/>
    <p:sldId id="1821" r:id="rId49"/>
    <p:sldId id="1811" r:id="rId50"/>
    <p:sldId id="1800" r:id="rId51"/>
    <p:sldId id="2146847634" r:id="rId52"/>
    <p:sldId id="2146847635" r:id="rId53"/>
    <p:sldId id="2146847592" r:id="rId54"/>
    <p:sldId id="2146847594" r:id="rId55"/>
    <p:sldId id="2146847595" r:id="rId56"/>
    <p:sldId id="2146847610" r:id="rId57"/>
    <p:sldId id="2146847593" r:id="rId58"/>
    <p:sldId id="2146847602" r:id="rId59"/>
    <p:sldId id="2146847620" r:id="rId60"/>
    <p:sldId id="2146847618" r:id="rId61"/>
    <p:sldId id="2146847608" r:id="rId62"/>
    <p:sldId id="2146847619" r:id="rId63"/>
    <p:sldId id="2146847611" r:id="rId64"/>
    <p:sldId id="2146847601" r:id="rId65"/>
    <p:sldId id="2146847612" r:id="rId66"/>
    <p:sldId id="2146847613" r:id="rId67"/>
    <p:sldId id="2146847614" r:id="rId68"/>
    <p:sldId id="2146847615" r:id="rId69"/>
    <p:sldId id="2146847616" r:id="rId70"/>
    <p:sldId id="2146847617" r:id="rId71"/>
    <p:sldId id="2146847609" r:id="rId72"/>
    <p:sldId id="400" r:id="rId73"/>
    <p:sldId id="2146847625" r:id="rId74"/>
    <p:sldId id="382" r:id="rId7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0C5E1B-06DB-6637-48A5-D38BCB654764}" name="Mary Jo Condon" initials="MJC" userId="S::mcondon@freedmanhealthcare.com::e1863231-621d-4b76-9d3b-7714c30497f0" providerId="AD"/>
  <p188:author id="{E4E22031-2091-56CF-B1B3-B1A73CF1BB02}" name="Vinayak Sinha" initials="VS" userId="S::vsinha@freedmanhealthcare.com::436ff24d-0ffc-437e-9200-44891070db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 Jo Condon" initials="MJC" lastIdx="10" clrIdx="0">
    <p:extLst>
      <p:ext uri="{19B8F6BF-5375-455C-9EA6-DF929625EA0E}">
        <p15:presenceInfo xmlns:p15="http://schemas.microsoft.com/office/powerpoint/2012/main" userId="S::mcondon@freedmanhealthcare.com::e1863231-621d-4b76-9d3b-7714c30497f0" providerId="AD"/>
      </p:ext>
    </p:extLst>
  </p:cmAuthor>
  <p:cmAuthor id="2" name="Vinayak Sinha" initials="VS" lastIdx="5" clrIdx="1">
    <p:extLst>
      <p:ext uri="{19B8F6BF-5375-455C-9EA6-DF929625EA0E}">
        <p15:presenceInfo xmlns:p15="http://schemas.microsoft.com/office/powerpoint/2012/main" userId="S-1-5-21-809434411-2252498337-1474787099-2152" providerId="AD"/>
      </p:ext>
    </p:extLst>
  </p:cmAuthor>
  <p:cmAuthor id="3" name="Jonathan Mathieu" initials="JM" lastIdx="1" clrIdx="2">
    <p:extLst>
      <p:ext uri="{19B8F6BF-5375-455C-9EA6-DF929625EA0E}">
        <p15:presenceInfo xmlns:p15="http://schemas.microsoft.com/office/powerpoint/2012/main" userId="S::jmathieu@freedmanhealthcare.com::c68741c4-773f-4c70-a5a2-902c6afa26bc" providerId="AD"/>
      </p:ext>
    </p:extLst>
  </p:cmAuthor>
  <p:cmAuthor id="4" name="Bledsoe, Roxanne" initials="BR" lastIdx="2" clrIdx="3">
    <p:extLst>
      <p:ext uri="{19B8F6BF-5375-455C-9EA6-DF929625EA0E}">
        <p15:presenceInfo xmlns:p15="http://schemas.microsoft.com/office/powerpoint/2012/main" userId="Bledsoe, Roxa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00"/>
    <a:srgbClr val="F7AB21"/>
    <a:srgbClr val="07327A"/>
    <a:srgbClr val="4BC1D2"/>
    <a:srgbClr val="2A69A2"/>
    <a:srgbClr val="ED7D31"/>
    <a:srgbClr val="5BBDDB"/>
    <a:srgbClr val="E6E6E6"/>
    <a:srgbClr val="0A3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94343" autoAdjust="0"/>
  </p:normalViewPr>
  <p:slideViewPr>
    <p:cSldViewPr snapToGrid="0">
      <p:cViewPr varScale="1">
        <p:scale>
          <a:sx n="40" d="100"/>
          <a:sy n="40" d="100"/>
        </p:scale>
        <p:origin x="1188" y="54"/>
      </p:cViewPr>
      <p:guideLst/>
    </p:cSldViewPr>
  </p:slideViewPr>
  <p:notesTextViewPr>
    <p:cViewPr>
      <p:scale>
        <a:sx n="1" d="1"/>
        <a:sy n="1" d="1"/>
      </p:scale>
      <p:origin x="0" y="0"/>
    </p:cViewPr>
  </p:notesTextViewPr>
  <p:sorterViewPr>
    <p:cViewPr varScale="1">
      <p:scale>
        <a:sx n="1" d="1"/>
        <a:sy n="1" d="1"/>
      </p:scale>
      <p:origin x="0" y="-2744"/>
    </p:cViewPr>
  </p:sorter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2.xml"/><Relationship Id="rId82"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handoutMaster" Target="handoutMasters/handoutMaster1.xml"/><Relationship Id="rId8" Type="http://schemas.openxmlformats.org/officeDocument/2006/relationships/slideMaster" Target="slideMasters/slideMaster4.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notesMaster" Target="notesMasters/notesMaster1.xml"/><Relationship Id="rId7" Type="http://schemas.openxmlformats.org/officeDocument/2006/relationships/slideMaster" Target="slideMasters/slideMaster3.xml"/><Relationship Id="rId71"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2024</a:t>
            </a:r>
            <a:r>
              <a:rPr lang="en-US" sz="2400" b="1" baseline="0" dirty="0"/>
              <a:t> Primary Care Spend</a:t>
            </a:r>
          </a:p>
          <a:p>
            <a:pPr>
              <a:defRPr sz="2400" b="1"/>
            </a:pPr>
            <a:r>
              <a:rPr lang="en-US" sz="2400" b="1" baseline="0" dirty="0"/>
              <a:t>If TCOC is $700</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594258694298873E-2"/>
          <c:y val="0.12621839201022281"/>
          <c:w val="0.82509210069044769"/>
          <c:h val="0.59387327610271767"/>
        </c:manualLayout>
      </c:layout>
      <c:areaChart>
        <c:grouping val="standard"/>
        <c:varyColors val="0"/>
        <c:ser>
          <c:idx val="0"/>
          <c:order val="0"/>
          <c:tx>
            <c:strRef>
              <c:f>'2024 Scenarios'!$D$46</c:f>
              <c:strCache>
                <c:ptCount val="1"/>
                <c:pt idx="0">
                  <c:v>CQI</c:v>
                </c:pt>
              </c:strCache>
            </c:strRef>
          </c:tx>
          <c:spPr>
            <a:pattFill prst="dkDnDiag">
              <a:fgClr>
                <a:schemeClr val="accent1"/>
              </a:fgClr>
              <a:bgClr>
                <a:schemeClr val="bg1"/>
              </a:bgClr>
            </a:pattFill>
            <a:ln w="25400">
              <a:noFill/>
            </a:ln>
            <a:effectLst/>
          </c:spPr>
          <c:cat>
            <c:numRef>
              <c:f>'2024 Scenarios'!$E$44:$I$44</c:f>
              <c:numCache>
                <c:formatCode>General</c:formatCode>
                <c:ptCount val="5"/>
                <c:pt idx="0">
                  <c:v>1</c:v>
                </c:pt>
                <c:pt idx="1">
                  <c:v>2</c:v>
                </c:pt>
                <c:pt idx="2">
                  <c:v>3</c:v>
                </c:pt>
                <c:pt idx="3">
                  <c:v>4</c:v>
                </c:pt>
                <c:pt idx="4">
                  <c:v>5</c:v>
                </c:pt>
              </c:numCache>
            </c:numRef>
          </c:cat>
          <c:val>
            <c:numRef>
              <c:f>'2024 Scenarios'!$E$46:$I$46</c:f>
              <c:numCache>
                <c:formatCode>[&gt;1]"$"#,###;[&lt;0]\("$"#,##0\);"$"0</c:formatCode>
                <c:ptCount val="5"/>
                <c:pt idx="0">
                  <c:v>70</c:v>
                </c:pt>
                <c:pt idx="1">
                  <c:v>70</c:v>
                </c:pt>
                <c:pt idx="2">
                  <c:v>70</c:v>
                </c:pt>
                <c:pt idx="3">
                  <c:v>70</c:v>
                </c:pt>
                <c:pt idx="4">
                  <c:v>70</c:v>
                </c:pt>
              </c:numCache>
            </c:numRef>
          </c:val>
          <c:extLst>
            <c:ext xmlns:c16="http://schemas.microsoft.com/office/drawing/2014/chart" uri="{C3380CC4-5D6E-409C-BE32-E72D297353CC}">
              <c16:uniqueId val="{00000000-6102-4A16-913C-C2A1B2EF1A33}"/>
            </c:ext>
          </c:extLst>
        </c:ser>
        <c:ser>
          <c:idx val="1"/>
          <c:order val="1"/>
          <c:tx>
            <c:strRef>
              <c:f>'2024 Scenarios'!$D$47</c:f>
              <c:strCache>
                <c:ptCount val="1"/>
                <c:pt idx="0">
                  <c:v>SQI</c:v>
                </c:pt>
              </c:strCache>
            </c:strRef>
          </c:tx>
          <c:spPr>
            <a:solidFill>
              <a:schemeClr val="accent1"/>
            </a:solidFill>
            <a:ln w="25400">
              <a:noFill/>
            </a:ln>
            <a:effectLst/>
          </c:spPr>
          <c:cat>
            <c:numRef>
              <c:f>'2024 Scenarios'!$E$44:$I$44</c:f>
              <c:numCache>
                <c:formatCode>General</c:formatCode>
                <c:ptCount val="5"/>
                <c:pt idx="0">
                  <c:v>1</c:v>
                </c:pt>
                <c:pt idx="1">
                  <c:v>2</c:v>
                </c:pt>
                <c:pt idx="2">
                  <c:v>3</c:v>
                </c:pt>
                <c:pt idx="3">
                  <c:v>4</c:v>
                </c:pt>
                <c:pt idx="4">
                  <c:v>5</c:v>
                </c:pt>
              </c:numCache>
            </c:numRef>
          </c:cat>
          <c:val>
            <c:numRef>
              <c:f>'2024 Scenarios'!$E$47:$I$47</c:f>
              <c:numCache>
                <c:formatCode>[&gt;1]"$"#,###;[&lt;0]\("$"#,##0\);"$"0</c:formatCode>
                <c:ptCount val="5"/>
                <c:pt idx="0">
                  <c:v>68</c:v>
                </c:pt>
                <c:pt idx="1">
                  <c:v>63</c:v>
                </c:pt>
                <c:pt idx="2">
                  <c:v>58</c:v>
                </c:pt>
                <c:pt idx="3">
                  <c:v>53</c:v>
                </c:pt>
                <c:pt idx="4">
                  <c:v>48</c:v>
                </c:pt>
              </c:numCache>
            </c:numRef>
          </c:val>
          <c:extLst>
            <c:ext xmlns:c16="http://schemas.microsoft.com/office/drawing/2014/chart" uri="{C3380CC4-5D6E-409C-BE32-E72D297353CC}">
              <c16:uniqueId val="{00000001-6102-4A16-913C-C2A1B2EF1A33}"/>
            </c:ext>
          </c:extLst>
        </c:ser>
        <c:ser>
          <c:idx val="3"/>
          <c:order val="2"/>
          <c:tx>
            <c:strRef>
              <c:f>'2024 Scenarios'!$D$48</c:f>
              <c:strCache>
                <c:ptCount val="1"/>
                <c:pt idx="0">
                  <c:v>FFS, Care Management, Risk Settlements, Other</c:v>
                </c:pt>
              </c:strCache>
            </c:strRef>
          </c:tx>
          <c:spPr>
            <a:solidFill>
              <a:schemeClr val="accent4"/>
            </a:solidFill>
            <a:ln w="25400">
              <a:noFill/>
            </a:ln>
            <a:effectLst/>
          </c:spPr>
          <c:cat>
            <c:numRef>
              <c:f>'2024 Scenarios'!$E$44:$I$44</c:f>
              <c:numCache>
                <c:formatCode>General</c:formatCode>
                <c:ptCount val="5"/>
                <c:pt idx="0">
                  <c:v>1</c:v>
                </c:pt>
                <c:pt idx="1">
                  <c:v>2</c:v>
                </c:pt>
                <c:pt idx="2">
                  <c:v>3</c:v>
                </c:pt>
                <c:pt idx="3">
                  <c:v>4</c:v>
                </c:pt>
                <c:pt idx="4">
                  <c:v>5</c:v>
                </c:pt>
              </c:numCache>
            </c:numRef>
          </c:cat>
          <c:val>
            <c:numRef>
              <c:f>'2024 Scenarios'!$E$48:$I$48</c:f>
              <c:numCache>
                <c:formatCode>[&gt;1]"$"#,###;[&lt;0]\("$"#,##0\);"$"0</c:formatCode>
                <c:ptCount val="5"/>
                <c:pt idx="0">
                  <c:v>28</c:v>
                </c:pt>
                <c:pt idx="1">
                  <c:v>28</c:v>
                </c:pt>
                <c:pt idx="2">
                  <c:v>28</c:v>
                </c:pt>
                <c:pt idx="3">
                  <c:v>28</c:v>
                </c:pt>
                <c:pt idx="4">
                  <c:v>28</c:v>
                </c:pt>
              </c:numCache>
            </c:numRef>
          </c:val>
          <c:extLst>
            <c:ext xmlns:c16="http://schemas.microsoft.com/office/drawing/2014/chart" uri="{C3380CC4-5D6E-409C-BE32-E72D297353CC}">
              <c16:uniqueId val="{00000002-6102-4A16-913C-C2A1B2EF1A33}"/>
            </c:ext>
          </c:extLst>
        </c:ser>
        <c:dLbls>
          <c:showLegendKey val="0"/>
          <c:showVal val="0"/>
          <c:showCatName val="0"/>
          <c:showSerName val="0"/>
          <c:showPercent val="0"/>
          <c:showBubbleSize val="0"/>
        </c:dLbls>
        <c:axId val="409504096"/>
        <c:axId val="409495456"/>
      </c:areaChart>
      <c:lineChart>
        <c:grouping val="standard"/>
        <c:varyColors val="0"/>
        <c:ser>
          <c:idx val="6"/>
          <c:order val="3"/>
          <c:tx>
            <c:strRef>
              <c:f>'2024 Scenarios'!$D$42</c:f>
              <c:strCache>
                <c:ptCount val="1"/>
                <c:pt idx="0">
                  <c:v>Primary Care Requirement 10% of TCOC</c:v>
                </c:pt>
              </c:strCache>
            </c:strRef>
          </c:tx>
          <c:spPr>
            <a:ln w="44450" cap="rnd">
              <a:solidFill>
                <a:srgbClr val="FF0000"/>
              </a:solidFill>
              <a:round/>
            </a:ln>
            <a:effectLst/>
          </c:spPr>
          <c:marker>
            <c:symbol val="none"/>
          </c:marker>
          <c:val>
            <c:numRef>
              <c:f>'2024 Scenarios'!$E$42:$I$42</c:f>
              <c:numCache>
                <c:formatCode>0%</c:formatCode>
                <c:ptCount val="5"/>
                <c:pt idx="0">
                  <c:v>0.1</c:v>
                </c:pt>
                <c:pt idx="1">
                  <c:v>0.1</c:v>
                </c:pt>
                <c:pt idx="2">
                  <c:v>0.1</c:v>
                </c:pt>
                <c:pt idx="3">
                  <c:v>0.1</c:v>
                </c:pt>
                <c:pt idx="4">
                  <c:v>0.1</c:v>
                </c:pt>
              </c:numCache>
            </c:numRef>
          </c:val>
          <c:smooth val="0"/>
          <c:extLst>
            <c:ext xmlns:c16="http://schemas.microsoft.com/office/drawing/2014/chart" uri="{C3380CC4-5D6E-409C-BE32-E72D297353CC}">
              <c16:uniqueId val="{00000003-6102-4A16-913C-C2A1B2EF1A33}"/>
            </c:ext>
          </c:extLst>
        </c:ser>
        <c:dLbls>
          <c:showLegendKey val="0"/>
          <c:showVal val="0"/>
          <c:showCatName val="0"/>
          <c:showSerName val="0"/>
          <c:showPercent val="0"/>
          <c:showBubbleSize val="0"/>
        </c:dLbls>
        <c:marker val="1"/>
        <c:smooth val="0"/>
        <c:axId val="460797264"/>
        <c:axId val="24325664"/>
      </c:lineChart>
      <c:catAx>
        <c:axId val="409504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Scenarios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09495456"/>
        <c:crosses val="autoZero"/>
        <c:auto val="1"/>
        <c:lblAlgn val="ctr"/>
        <c:lblOffset val="100"/>
        <c:noMultiLvlLbl val="0"/>
      </c:catAx>
      <c:valAx>
        <c:axId val="409495456"/>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b="1" dirty="0"/>
                  <a:t>Total Primary</a:t>
                </a:r>
                <a:r>
                  <a:rPr lang="en-US" sz="900" b="1" baseline="0" dirty="0"/>
                  <a:t> Care PMPM</a:t>
                </a:r>
                <a:endParaRPr lang="en-US" sz="900" b="1" dirty="0"/>
              </a:p>
            </c:rich>
          </c:tx>
          <c:layout>
            <c:manualLayout>
              <c:xMode val="edge"/>
              <c:yMode val="edge"/>
              <c:x val="0"/>
              <c:y val="0.27558099981387468"/>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t;1]&quot;$&quot;#,###;[&lt;0]\(&quot;$&quot;#,##0\);&quot;$&quot;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50000"/>
                  </a:schemeClr>
                </a:solidFill>
                <a:latin typeface="+mn-lt"/>
                <a:ea typeface="+mn-ea"/>
                <a:cs typeface="+mn-cs"/>
              </a:defRPr>
            </a:pPr>
            <a:endParaRPr lang="en-US"/>
          </a:p>
        </c:txPr>
        <c:crossAx val="409504096"/>
        <c:crosses val="autoZero"/>
        <c:crossBetween val="between"/>
      </c:valAx>
      <c:valAx>
        <c:axId val="24325664"/>
        <c:scaling>
          <c:orientation val="minMax"/>
          <c:max val="0.11428570000000003"/>
          <c:min val="0"/>
        </c:scaling>
        <c:delete val="0"/>
        <c:axPos val="r"/>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r>
                  <a:rPr lang="en-US" sz="800" b="1" dirty="0"/>
                  <a:t>Primary Care Requirement</a:t>
                </a:r>
              </a:p>
            </c:rich>
          </c:tx>
          <c:layout>
            <c:manualLayout>
              <c:xMode val="edge"/>
              <c:yMode val="edge"/>
              <c:x val="0.97045129775444738"/>
              <c:y val="0.26274323049374554"/>
            </c:manualLayout>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60797264"/>
        <c:crosses val="max"/>
        <c:crossBetween val="between"/>
        <c:majorUnit val="1.5000000000000003E-2"/>
        <c:minorUnit val="7.5000000000000023E-3"/>
      </c:valAx>
      <c:catAx>
        <c:axId val="460797264"/>
        <c:scaling>
          <c:orientation val="minMax"/>
        </c:scaling>
        <c:delete val="1"/>
        <c:axPos val="b"/>
        <c:majorTickMark val="out"/>
        <c:minorTickMark val="none"/>
        <c:tickLblPos val="nextTo"/>
        <c:crossAx val="24325664"/>
        <c:crosses val="autoZero"/>
        <c:auto val="1"/>
        <c:lblAlgn val="ctr"/>
        <c:lblOffset val="100"/>
        <c:noMultiLvlLbl val="0"/>
      </c:catAx>
      <c:spPr>
        <a:noFill/>
        <a:ln>
          <a:noFill/>
        </a:ln>
        <a:effectLst/>
      </c:spPr>
    </c:plotArea>
    <c:legend>
      <c:legendPos val="b"/>
      <c:layout>
        <c:manualLayout>
          <c:xMode val="edge"/>
          <c:yMode val="edge"/>
          <c:x val="2.5477324710662743E-2"/>
          <c:y val="0.77843715764448274"/>
          <c:w val="0.94904519221343453"/>
          <c:h val="0.2035209211703003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5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0.svg"/><Relationship Id="rId1" Type="http://schemas.openxmlformats.org/officeDocument/2006/relationships/image" Target="../media/image59.pn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7FDF4-85C6-4EAC-8861-D08979A3EA91}" type="doc">
      <dgm:prSet loTypeId="urn:microsoft.com/office/officeart/2018/5/layout/CenteredIconLabelDescriptionList" loCatId="icon" qsTypeId="urn:microsoft.com/office/officeart/2005/8/quickstyle/simple1" qsCatId="simple" csTypeId="urn:microsoft.com/office/officeart/2005/8/colors/colorful5" csCatId="colorful" phldr="1"/>
      <dgm:spPr/>
      <dgm:t>
        <a:bodyPr/>
        <a:lstStyle/>
        <a:p>
          <a:endParaRPr lang="en-US"/>
        </a:p>
      </dgm:t>
    </dgm:pt>
    <dgm:pt modelId="{8491F54B-F26B-44CF-8374-26B2A89D7AD2}">
      <dgm:prSet custT="1"/>
      <dgm:spPr/>
      <dgm:t>
        <a:bodyPr/>
        <a:lstStyle/>
        <a:p>
          <a:pPr>
            <a:lnSpc>
              <a:spcPct val="100000"/>
            </a:lnSpc>
            <a:defRPr b="1"/>
          </a:pPr>
          <a:r>
            <a:rPr lang="en-US" sz="1800"/>
            <a:t>Establish a PCRC working group </a:t>
          </a:r>
        </a:p>
      </dgm:t>
    </dgm:pt>
    <dgm:pt modelId="{B5042942-2BB0-458F-8ED0-F99B857134AE}" type="parTrans" cxnId="{B9F6C9B2-E4BF-4173-A52E-B898A97C5C49}">
      <dgm:prSet/>
      <dgm:spPr/>
      <dgm:t>
        <a:bodyPr/>
        <a:lstStyle/>
        <a:p>
          <a:endParaRPr lang="en-US"/>
        </a:p>
      </dgm:t>
    </dgm:pt>
    <dgm:pt modelId="{EF7C9705-D222-4CEE-B568-D6915CE5FE9C}" type="sibTrans" cxnId="{B9F6C9B2-E4BF-4173-A52E-B898A97C5C49}">
      <dgm:prSet/>
      <dgm:spPr/>
      <dgm:t>
        <a:bodyPr/>
        <a:lstStyle/>
        <a:p>
          <a:endParaRPr lang="en-US"/>
        </a:p>
      </dgm:t>
    </dgm:pt>
    <dgm:pt modelId="{FDE8B5DD-309D-4A2E-9288-99C314848BE4}">
      <dgm:prSet custT="1"/>
      <dgm:spPr/>
      <dgm:t>
        <a:bodyPr/>
        <a:lstStyle/>
        <a:p>
          <a:pPr>
            <a:lnSpc>
              <a:spcPct val="100000"/>
            </a:lnSpc>
            <a:defRPr b="1"/>
          </a:pPr>
          <a:r>
            <a:rPr lang="en-US" sz="1800"/>
            <a:t>Complete an Environmental Scan of the national primary care landscape/state examples of successful primary care models with a focus on:</a:t>
          </a:r>
        </a:p>
      </dgm:t>
    </dgm:pt>
    <dgm:pt modelId="{97B60AA3-0000-4EE3-92FD-11D2087DE726}" type="parTrans" cxnId="{7BF5D93E-7B0D-493E-9351-2455CF6D5765}">
      <dgm:prSet/>
      <dgm:spPr/>
      <dgm:t>
        <a:bodyPr/>
        <a:lstStyle/>
        <a:p>
          <a:endParaRPr lang="en-US"/>
        </a:p>
      </dgm:t>
    </dgm:pt>
    <dgm:pt modelId="{19D7CE68-D6D6-4CAA-8AE2-ECC967103FC2}" type="sibTrans" cxnId="{7BF5D93E-7B0D-493E-9351-2455CF6D5765}">
      <dgm:prSet/>
      <dgm:spPr/>
      <dgm:t>
        <a:bodyPr/>
        <a:lstStyle/>
        <a:p>
          <a:endParaRPr lang="en-US"/>
        </a:p>
      </dgm:t>
    </dgm:pt>
    <dgm:pt modelId="{E6D8470B-17CB-4952-B6FB-31816D22A27D}">
      <dgm:prSet custT="1"/>
      <dgm:spPr/>
      <dgm:t>
        <a:bodyPr/>
        <a:lstStyle/>
        <a:p>
          <a:pPr>
            <a:lnSpc>
              <a:spcPct val="100000"/>
            </a:lnSpc>
          </a:pPr>
          <a:endParaRPr lang="en-US" sz="900" b="0" i="0" dirty="0"/>
        </a:p>
        <a:p>
          <a:pPr>
            <a:lnSpc>
              <a:spcPct val="100000"/>
            </a:lnSpc>
          </a:pPr>
          <a:r>
            <a:rPr lang="en-US" sz="900" b="0" i="0" dirty="0"/>
            <a:t>Authority &amp; Governance​</a:t>
          </a:r>
          <a:endParaRPr lang="en-US" sz="900" dirty="0"/>
        </a:p>
      </dgm:t>
    </dgm:pt>
    <dgm:pt modelId="{A420DB90-953B-4B99-86E8-240BD26206D7}" type="parTrans" cxnId="{54615A9E-30CB-401A-A6EF-7B4FB42E2B2E}">
      <dgm:prSet/>
      <dgm:spPr/>
      <dgm:t>
        <a:bodyPr/>
        <a:lstStyle/>
        <a:p>
          <a:endParaRPr lang="en-US"/>
        </a:p>
      </dgm:t>
    </dgm:pt>
    <dgm:pt modelId="{A6298DC4-966C-4AEF-B5D8-8978246FDBBF}" type="sibTrans" cxnId="{54615A9E-30CB-401A-A6EF-7B4FB42E2B2E}">
      <dgm:prSet/>
      <dgm:spPr/>
      <dgm:t>
        <a:bodyPr/>
        <a:lstStyle/>
        <a:p>
          <a:endParaRPr lang="en-US"/>
        </a:p>
      </dgm:t>
    </dgm:pt>
    <dgm:pt modelId="{5F67CE3D-6705-4568-9C89-85DA6AAFE39F}">
      <dgm:prSet custT="1"/>
      <dgm:spPr/>
      <dgm:t>
        <a:bodyPr/>
        <a:lstStyle/>
        <a:p>
          <a:pPr>
            <a:lnSpc>
              <a:spcPct val="100000"/>
            </a:lnSpc>
          </a:pPr>
          <a:r>
            <a:rPr lang="en-US" sz="900" b="0" i="0" dirty="0"/>
            <a:t>Primary Care Cost Containment Strategy ​</a:t>
          </a:r>
          <a:endParaRPr lang="en-US" sz="900" dirty="0"/>
        </a:p>
      </dgm:t>
    </dgm:pt>
    <dgm:pt modelId="{9F59A565-D8EA-4033-B343-0988F99B0BE7}" type="parTrans" cxnId="{98B41DAA-F132-422D-B808-FAD8F3EBB6D3}">
      <dgm:prSet/>
      <dgm:spPr/>
      <dgm:t>
        <a:bodyPr/>
        <a:lstStyle/>
        <a:p>
          <a:endParaRPr lang="en-US"/>
        </a:p>
      </dgm:t>
    </dgm:pt>
    <dgm:pt modelId="{6B4457CF-AC6F-42D8-914F-C2BDEE0F41B4}" type="sibTrans" cxnId="{98B41DAA-F132-422D-B808-FAD8F3EBB6D3}">
      <dgm:prSet/>
      <dgm:spPr/>
      <dgm:t>
        <a:bodyPr/>
        <a:lstStyle/>
        <a:p>
          <a:endParaRPr lang="en-US"/>
        </a:p>
      </dgm:t>
    </dgm:pt>
    <dgm:pt modelId="{B394647E-3CE5-425F-A6DA-9C3503737321}">
      <dgm:prSet custT="1"/>
      <dgm:spPr/>
      <dgm:t>
        <a:bodyPr/>
        <a:lstStyle/>
        <a:p>
          <a:pPr>
            <a:lnSpc>
              <a:spcPct val="100000"/>
            </a:lnSpc>
          </a:pPr>
          <a:r>
            <a:rPr lang="en-US" sz="900" b="0" i="0" dirty="0"/>
            <a:t>Investments in Primary Care​</a:t>
          </a:r>
          <a:endParaRPr lang="en-US" sz="900" dirty="0"/>
        </a:p>
      </dgm:t>
    </dgm:pt>
    <dgm:pt modelId="{2529122D-D277-4793-B3E9-35971D5DF756}" type="parTrans" cxnId="{E3801524-417C-4CE7-A3B3-815045C3D0E3}">
      <dgm:prSet/>
      <dgm:spPr/>
      <dgm:t>
        <a:bodyPr/>
        <a:lstStyle/>
        <a:p>
          <a:endParaRPr lang="en-US"/>
        </a:p>
      </dgm:t>
    </dgm:pt>
    <dgm:pt modelId="{82F558B7-B8B2-4F7F-8D93-EE4F86A6AFD6}" type="sibTrans" cxnId="{E3801524-417C-4CE7-A3B3-815045C3D0E3}">
      <dgm:prSet/>
      <dgm:spPr/>
      <dgm:t>
        <a:bodyPr/>
        <a:lstStyle/>
        <a:p>
          <a:endParaRPr lang="en-US"/>
        </a:p>
      </dgm:t>
    </dgm:pt>
    <dgm:pt modelId="{EBCBE4EF-E3E2-4FA6-AD0F-25E25EA17770}">
      <dgm:prSet custT="1"/>
      <dgm:spPr/>
      <dgm:t>
        <a:bodyPr/>
        <a:lstStyle/>
        <a:p>
          <a:pPr>
            <a:lnSpc>
              <a:spcPct val="100000"/>
            </a:lnSpc>
          </a:pPr>
          <a:r>
            <a:rPr lang="en-US" sz="900" b="0" i="0" dirty="0"/>
            <a:t>Quality Measures</a:t>
          </a:r>
          <a:endParaRPr lang="en-US" sz="900" dirty="0"/>
        </a:p>
      </dgm:t>
    </dgm:pt>
    <dgm:pt modelId="{F3F6F05F-F280-4AB8-BBF9-94354152FCDE}" type="parTrans" cxnId="{D834DE2E-27D0-4F09-962B-65B2C00BE320}">
      <dgm:prSet/>
      <dgm:spPr/>
      <dgm:t>
        <a:bodyPr/>
        <a:lstStyle/>
        <a:p>
          <a:endParaRPr lang="en-US"/>
        </a:p>
      </dgm:t>
    </dgm:pt>
    <dgm:pt modelId="{3BBE053C-F4E6-4A86-9A98-DEA47E82DCBB}" type="sibTrans" cxnId="{D834DE2E-27D0-4F09-962B-65B2C00BE320}">
      <dgm:prSet/>
      <dgm:spPr/>
      <dgm:t>
        <a:bodyPr/>
        <a:lstStyle/>
        <a:p>
          <a:endParaRPr lang="en-US"/>
        </a:p>
      </dgm:t>
    </dgm:pt>
    <dgm:pt modelId="{C1D5C0D1-875F-4481-B58F-F94E573A36D8}">
      <dgm:prSet custT="1"/>
      <dgm:spPr/>
      <dgm:t>
        <a:bodyPr/>
        <a:lstStyle/>
        <a:p>
          <a:pPr>
            <a:lnSpc>
              <a:spcPct val="100000"/>
            </a:lnSpc>
            <a:defRPr b="1"/>
          </a:pPr>
          <a:r>
            <a:rPr lang="en-US" sz="1800" b="1" i="0"/>
            <a:t>Conduct Focus Group Interviews &amp; Surveys with identified external stakeholders:</a:t>
          </a:r>
          <a:endParaRPr lang="en-US" sz="1800" b="1"/>
        </a:p>
      </dgm:t>
    </dgm:pt>
    <dgm:pt modelId="{03F2DCA2-9FD8-405B-96B7-9A8DE2C9E6B1}" type="parTrans" cxnId="{EB9A96ED-E09E-4125-B70C-DCC4A2DFF35C}">
      <dgm:prSet/>
      <dgm:spPr/>
      <dgm:t>
        <a:bodyPr/>
        <a:lstStyle/>
        <a:p>
          <a:endParaRPr lang="en-US"/>
        </a:p>
      </dgm:t>
    </dgm:pt>
    <dgm:pt modelId="{45219DBD-ABB1-4963-A32B-8675D3259DA8}" type="sibTrans" cxnId="{EB9A96ED-E09E-4125-B70C-DCC4A2DFF35C}">
      <dgm:prSet/>
      <dgm:spPr/>
      <dgm:t>
        <a:bodyPr/>
        <a:lstStyle/>
        <a:p>
          <a:endParaRPr lang="en-US"/>
        </a:p>
      </dgm:t>
    </dgm:pt>
    <dgm:pt modelId="{A900D6DE-89F6-4EF9-8884-EC50FADC2B67}">
      <dgm:prSet custT="1"/>
      <dgm:spPr/>
      <dgm:t>
        <a:bodyPr/>
        <a:lstStyle/>
        <a:p>
          <a:pPr>
            <a:lnSpc>
              <a:spcPct val="100000"/>
            </a:lnSpc>
          </a:pPr>
          <a:r>
            <a:rPr lang="en-US" sz="1400"/>
            <a:t>Providers</a:t>
          </a:r>
        </a:p>
      </dgm:t>
    </dgm:pt>
    <dgm:pt modelId="{25208446-1F1E-4893-80D9-6C1A2718C55B}" type="parTrans" cxnId="{9B98E416-58FC-4AA6-A320-96AC9CF85841}">
      <dgm:prSet/>
      <dgm:spPr/>
      <dgm:t>
        <a:bodyPr/>
        <a:lstStyle/>
        <a:p>
          <a:endParaRPr lang="en-US"/>
        </a:p>
      </dgm:t>
    </dgm:pt>
    <dgm:pt modelId="{19DB76CC-0CBD-44B2-97E8-4B6C5F7A0616}" type="sibTrans" cxnId="{9B98E416-58FC-4AA6-A320-96AC9CF85841}">
      <dgm:prSet/>
      <dgm:spPr/>
      <dgm:t>
        <a:bodyPr/>
        <a:lstStyle/>
        <a:p>
          <a:endParaRPr lang="en-US"/>
        </a:p>
      </dgm:t>
    </dgm:pt>
    <dgm:pt modelId="{8197212B-308D-48AC-9FB5-527EC9870E6F}">
      <dgm:prSet custT="1"/>
      <dgm:spPr/>
      <dgm:t>
        <a:bodyPr/>
        <a:lstStyle/>
        <a:p>
          <a:pPr>
            <a:lnSpc>
              <a:spcPct val="100000"/>
            </a:lnSpc>
          </a:pPr>
          <a:r>
            <a:rPr lang="en-US" sz="1400"/>
            <a:t>MCOs </a:t>
          </a:r>
        </a:p>
      </dgm:t>
    </dgm:pt>
    <dgm:pt modelId="{F86EE95C-69A3-4F9F-B08F-4007F4F4D2D7}" type="parTrans" cxnId="{E6CA2B88-3597-44BC-B700-06C5C6A89684}">
      <dgm:prSet/>
      <dgm:spPr/>
      <dgm:t>
        <a:bodyPr/>
        <a:lstStyle/>
        <a:p>
          <a:endParaRPr lang="en-US"/>
        </a:p>
      </dgm:t>
    </dgm:pt>
    <dgm:pt modelId="{5C34F9F8-FB1F-44CE-91D1-0538698E2FE1}" type="sibTrans" cxnId="{E6CA2B88-3597-44BC-B700-06C5C6A89684}">
      <dgm:prSet/>
      <dgm:spPr/>
      <dgm:t>
        <a:bodyPr/>
        <a:lstStyle/>
        <a:p>
          <a:endParaRPr lang="en-US"/>
        </a:p>
      </dgm:t>
    </dgm:pt>
    <dgm:pt modelId="{01E967A8-2B7B-472D-BDD7-4DE09FEAA11B}">
      <dgm:prSet custT="1"/>
      <dgm:spPr/>
      <dgm:t>
        <a:bodyPr/>
        <a:lstStyle/>
        <a:p>
          <a:pPr>
            <a:lnSpc>
              <a:spcPct val="100000"/>
            </a:lnSpc>
          </a:pPr>
          <a:r>
            <a:rPr lang="en-US" sz="1400"/>
            <a:t>State Representatives</a:t>
          </a:r>
        </a:p>
      </dgm:t>
    </dgm:pt>
    <dgm:pt modelId="{B4B60CDE-2F42-4776-B452-FCCC636AA0F1}" type="parTrans" cxnId="{C1FB95B2-9BB6-4CB4-9B57-1D0139EC8B41}">
      <dgm:prSet/>
      <dgm:spPr/>
      <dgm:t>
        <a:bodyPr/>
        <a:lstStyle/>
        <a:p>
          <a:endParaRPr lang="en-US"/>
        </a:p>
      </dgm:t>
    </dgm:pt>
    <dgm:pt modelId="{270594EA-C33E-41D2-BD0C-C6FF45547E9C}" type="sibTrans" cxnId="{C1FB95B2-9BB6-4CB4-9B57-1D0139EC8B41}">
      <dgm:prSet/>
      <dgm:spPr/>
      <dgm:t>
        <a:bodyPr/>
        <a:lstStyle/>
        <a:p>
          <a:endParaRPr lang="en-US"/>
        </a:p>
      </dgm:t>
    </dgm:pt>
    <dgm:pt modelId="{D5CB1C0F-EA7B-4E94-AE71-2A290B85FB20}">
      <dgm:prSet custT="1"/>
      <dgm:spPr/>
      <dgm:t>
        <a:bodyPr/>
        <a:lstStyle/>
        <a:p>
          <a:pPr>
            <a:lnSpc>
              <a:spcPct val="100000"/>
            </a:lnSpc>
            <a:defRPr b="1"/>
          </a:pPr>
          <a:r>
            <a:rPr lang="en-US" sz="1800"/>
            <a:t>Develop Draft Strategic Plan for the PCRC </a:t>
          </a:r>
        </a:p>
      </dgm:t>
    </dgm:pt>
    <dgm:pt modelId="{E3A6357E-DF29-4D7F-A5B5-7111F1B69B6C}" type="parTrans" cxnId="{591C895E-8D6F-4C31-BE12-BEC898AFE674}">
      <dgm:prSet/>
      <dgm:spPr/>
      <dgm:t>
        <a:bodyPr/>
        <a:lstStyle/>
        <a:p>
          <a:endParaRPr lang="en-US"/>
        </a:p>
      </dgm:t>
    </dgm:pt>
    <dgm:pt modelId="{63137C08-4ABA-4DE7-B208-4876B3904F1B}" type="sibTrans" cxnId="{591C895E-8D6F-4C31-BE12-BEC898AFE674}">
      <dgm:prSet/>
      <dgm:spPr/>
      <dgm:t>
        <a:bodyPr/>
        <a:lstStyle/>
        <a:p>
          <a:endParaRPr lang="en-US"/>
        </a:p>
      </dgm:t>
    </dgm:pt>
    <dgm:pt modelId="{2345554E-BE32-44C2-A372-345CB8DD6DA5}" type="pres">
      <dgm:prSet presAssocID="{5AB7FDF4-85C6-4EAC-8861-D08979A3EA91}" presName="root" presStyleCnt="0">
        <dgm:presLayoutVars>
          <dgm:dir/>
          <dgm:resizeHandles val="exact"/>
        </dgm:presLayoutVars>
      </dgm:prSet>
      <dgm:spPr/>
    </dgm:pt>
    <dgm:pt modelId="{8D854C1F-C366-464F-BC91-62B4523E6CF6}" type="pres">
      <dgm:prSet presAssocID="{8491F54B-F26B-44CF-8374-26B2A89D7AD2}" presName="compNode" presStyleCnt="0"/>
      <dgm:spPr/>
    </dgm:pt>
    <dgm:pt modelId="{89A62945-0108-4E5C-B1F9-807B8BD509C7}" type="pres">
      <dgm:prSet presAssocID="{8491F54B-F26B-44CF-8374-26B2A89D7AD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FF9BF26C-8C21-4AA9-9F68-8AF37594810C}" type="pres">
      <dgm:prSet presAssocID="{8491F54B-F26B-44CF-8374-26B2A89D7AD2}" presName="iconSpace" presStyleCnt="0"/>
      <dgm:spPr/>
    </dgm:pt>
    <dgm:pt modelId="{DD52B205-7ABD-43E7-B9F7-50B4264D300B}" type="pres">
      <dgm:prSet presAssocID="{8491F54B-F26B-44CF-8374-26B2A89D7AD2}" presName="parTx" presStyleLbl="revTx" presStyleIdx="0" presStyleCnt="8">
        <dgm:presLayoutVars>
          <dgm:chMax val="0"/>
          <dgm:chPref val="0"/>
        </dgm:presLayoutVars>
      </dgm:prSet>
      <dgm:spPr/>
    </dgm:pt>
    <dgm:pt modelId="{B347BF1D-67F0-4E47-9F83-7F55B47A3F35}" type="pres">
      <dgm:prSet presAssocID="{8491F54B-F26B-44CF-8374-26B2A89D7AD2}" presName="txSpace" presStyleCnt="0"/>
      <dgm:spPr/>
    </dgm:pt>
    <dgm:pt modelId="{359C3EA7-DB08-424A-9006-CCFE3DE851D0}" type="pres">
      <dgm:prSet presAssocID="{8491F54B-F26B-44CF-8374-26B2A89D7AD2}" presName="desTx" presStyleLbl="revTx" presStyleIdx="1" presStyleCnt="8">
        <dgm:presLayoutVars/>
      </dgm:prSet>
      <dgm:spPr/>
    </dgm:pt>
    <dgm:pt modelId="{E93F8192-0DF5-4B96-85EC-C20063C6FF2C}" type="pres">
      <dgm:prSet presAssocID="{EF7C9705-D222-4CEE-B568-D6915CE5FE9C}" presName="sibTrans" presStyleCnt="0"/>
      <dgm:spPr/>
    </dgm:pt>
    <dgm:pt modelId="{93623666-E573-45E1-A825-43B81AF4201B}" type="pres">
      <dgm:prSet presAssocID="{FDE8B5DD-309D-4A2E-9288-99C314848BE4}" presName="compNode" presStyleCnt="0"/>
      <dgm:spPr/>
    </dgm:pt>
    <dgm:pt modelId="{C010DFE0-8F86-453D-9589-A08630D1E523}" type="pres">
      <dgm:prSet presAssocID="{FDE8B5DD-309D-4A2E-9288-99C314848BE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58BFE30E-D75F-4194-B949-D35B9D228958}" type="pres">
      <dgm:prSet presAssocID="{FDE8B5DD-309D-4A2E-9288-99C314848BE4}" presName="iconSpace" presStyleCnt="0"/>
      <dgm:spPr/>
    </dgm:pt>
    <dgm:pt modelId="{78D05D0C-801B-4AAA-B2EA-CE4555556B80}" type="pres">
      <dgm:prSet presAssocID="{FDE8B5DD-309D-4A2E-9288-99C314848BE4}" presName="parTx" presStyleLbl="revTx" presStyleIdx="2" presStyleCnt="8">
        <dgm:presLayoutVars>
          <dgm:chMax val="0"/>
          <dgm:chPref val="0"/>
        </dgm:presLayoutVars>
      </dgm:prSet>
      <dgm:spPr/>
    </dgm:pt>
    <dgm:pt modelId="{3296A35F-3D69-40F6-8C35-8BF3E8AF88AE}" type="pres">
      <dgm:prSet presAssocID="{FDE8B5DD-309D-4A2E-9288-99C314848BE4}" presName="txSpace" presStyleCnt="0"/>
      <dgm:spPr/>
    </dgm:pt>
    <dgm:pt modelId="{D2B4BFBD-7FF4-4CF8-A04F-50A2E1B1CEDA}" type="pres">
      <dgm:prSet presAssocID="{FDE8B5DD-309D-4A2E-9288-99C314848BE4}" presName="desTx" presStyleLbl="revTx" presStyleIdx="3" presStyleCnt="8">
        <dgm:presLayoutVars/>
      </dgm:prSet>
      <dgm:spPr/>
    </dgm:pt>
    <dgm:pt modelId="{2DB1E3E6-C608-4A12-85EF-F5AC44B33BD2}" type="pres">
      <dgm:prSet presAssocID="{19D7CE68-D6D6-4CAA-8AE2-ECC967103FC2}" presName="sibTrans" presStyleCnt="0"/>
      <dgm:spPr/>
    </dgm:pt>
    <dgm:pt modelId="{CFE224F0-20B5-43E0-9FA0-D33DFA33C4D0}" type="pres">
      <dgm:prSet presAssocID="{C1D5C0D1-875F-4481-B58F-F94E573A36D8}" presName="compNode" presStyleCnt="0"/>
      <dgm:spPr/>
    </dgm:pt>
    <dgm:pt modelId="{4DA8A4E3-A22A-49AE-8EF0-F61D422B749D}" type="pres">
      <dgm:prSet presAssocID="{C1D5C0D1-875F-4481-B58F-F94E573A36D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44434AA0-78FE-4D76-9A1D-AAB595C483E3}" type="pres">
      <dgm:prSet presAssocID="{C1D5C0D1-875F-4481-B58F-F94E573A36D8}" presName="iconSpace" presStyleCnt="0"/>
      <dgm:spPr/>
    </dgm:pt>
    <dgm:pt modelId="{654428EE-92C8-425E-97AF-7AA9383722A8}" type="pres">
      <dgm:prSet presAssocID="{C1D5C0D1-875F-4481-B58F-F94E573A36D8}" presName="parTx" presStyleLbl="revTx" presStyleIdx="4" presStyleCnt="8">
        <dgm:presLayoutVars>
          <dgm:chMax val="0"/>
          <dgm:chPref val="0"/>
        </dgm:presLayoutVars>
      </dgm:prSet>
      <dgm:spPr/>
    </dgm:pt>
    <dgm:pt modelId="{E555F998-2E76-4036-943F-2ADA099832CE}" type="pres">
      <dgm:prSet presAssocID="{C1D5C0D1-875F-4481-B58F-F94E573A36D8}" presName="txSpace" presStyleCnt="0"/>
      <dgm:spPr/>
    </dgm:pt>
    <dgm:pt modelId="{670DC132-B8CC-4D81-955A-9A9747C7C139}" type="pres">
      <dgm:prSet presAssocID="{C1D5C0D1-875F-4481-B58F-F94E573A36D8}" presName="desTx" presStyleLbl="revTx" presStyleIdx="5" presStyleCnt="8">
        <dgm:presLayoutVars/>
      </dgm:prSet>
      <dgm:spPr/>
    </dgm:pt>
    <dgm:pt modelId="{16498B53-5651-4E97-A61D-9887D36259D9}" type="pres">
      <dgm:prSet presAssocID="{45219DBD-ABB1-4963-A32B-8675D3259DA8}" presName="sibTrans" presStyleCnt="0"/>
      <dgm:spPr/>
    </dgm:pt>
    <dgm:pt modelId="{316AE9CB-FF0F-4141-B3E6-E641C975E479}" type="pres">
      <dgm:prSet presAssocID="{D5CB1C0F-EA7B-4E94-AE71-2A290B85FB20}" presName="compNode" presStyleCnt="0"/>
      <dgm:spPr/>
    </dgm:pt>
    <dgm:pt modelId="{8667B554-DF62-4FDF-B630-2A758AA5AD3D}" type="pres">
      <dgm:prSet presAssocID="{D5CB1C0F-EA7B-4E94-AE71-2A290B85FB2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D6B537A1-BCBB-42F1-A0B4-F4A68EC05EC5}" type="pres">
      <dgm:prSet presAssocID="{D5CB1C0F-EA7B-4E94-AE71-2A290B85FB20}" presName="iconSpace" presStyleCnt="0"/>
      <dgm:spPr/>
    </dgm:pt>
    <dgm:pt modelId="{A1BBCB88-8204-449D-909D-34730C1A2F80}" type="pres">
      <dgm:prSet presAssocID="{D5CB1C0F-EA7B-4E94-AE71-2A290B85FB20}" presName="parTx" presStyleLbl="revTx" presStyleIdx="6" presStyleCnt="8">
        <dgm:presLayoutVars>
          <dgm:chMax val="0"/>
          <dgm:chPref val="0"/>
        </dgm:presLayoutVars>
      </dgm:prSet>
      <dgm:spPr/>
    </dgm:pt>
    <dgm:pt modelId="{62ECF5FE-3828-46C2-83C6-96801BE80E94}" type="pres">
      <dgm:prSet presAssocID="{D5CB1C0F-EA7B-4E94-AE71-2A290B85FB20}" presName="txSpace" presStyleCnt="0"/>
      <dgm:spPr/>
    </dgm:pt>
    <dgm:pt modelId="{0531019C-EADC-4BDC-A87B-DB359631D52A}" type="pres">
      <dgm:prSet presAssocID="{D5CB1C0F-EA7B-4E94-AE71-2A290B85FB20}" presName="desTx" presStyleLbl="revTx" presStyleIdx="7" presStyleCnt="8">
        <dgm:presLayoutVars/>
      </dgm:prSet>
      <dgm:spPr/>
    </dgm:pt>
  </dgm:ptLst>
  <dgm:cxnLst>
    <dgm:cxn modelId="{62A2F70A-48EB-4609-BC7E-8D8DB71ED852}" type="presOf" srcId="{A900D6DE-89F6-4EF9-8884-EC50FADC2B67}" destId="{670DC132-B8CC-4D81-955A-9A9747C7C139}" srcOrd="0" destOrd="0" presId="urn:microsoft.com/office/officeart/2018/5/layout/CenteredIconLabelDescriptionList"/>
    <dgm:cxn modelId="{3694B80D-519D-400D-AC89-536BBB37DF2F}" type="presOf" srcId="{01E967A8-2B7B-472D-BDD7-4DE09FEAA11B}" destId="{670DC132-B8CC-4D81-955A-9A9747C7C139}" srcOrd="0" destOrd="2" presId="urn:microsoft.com/office/officeart/2018/5/layout/CenteredIconLabelDescriptionList"/>
    <dgm:cxn modelId="{9B98E416-58FC-4AA6-A320-96AC9CF85841}" srcId="{C1D5C0D1-875F-4481-B58F-F94E573A36D8}" destId="{A900D6DE-89F6-4EF9-8884-EC50FADC2B67}" srcOrd="0" destOrd="0" parTransId="{25208446-1F1E-4893-80D9-6C1A2718C55B}" sibTransId="{19DB76CC-0CBD-44B2-97E8-4B6C5F7A0616}"/>
    <dgm:cxn modelId="{2E558C18-8278-40EC-A46E-51CFCE5AB73A}" type="presOf" srcId="{8197212B-308D-48AC-9FB5-527EC9870E6F}" destId="{670DC132-B8CC-4D81-955A-9A9747C7C139}" srcOrd="0" destOrd="1" presId="urn:microsoft.com/office/officeart/2018/5/layout/CenteredIconLabelDescriptionList"/>
    <dgm:cxn modelId="{902A6319-E703-4FC7-85AC-B0599EDB18F9}" type="presOf" srcId="{5F67CE3D-6705-4568-9C89-85DA6AAFE39F}" destId="{D2B4BFBD-7FF4-4CF8-A04F-50A2E1B1CEDA}" srcOrd="0" destOrd="1" presId="urn:microsoft.com/office/officeart/2018/5/layout/CenteredIconLabelDescriptionList"/>
    <dgm:cxn modelId="{E3801524-417C-4CE7-A3B3-815045C3D0E3}" srcId="{FDE8B5DD-309D-4A2E-9288-99C314848BE4}" destId="{B394647E-3CE5-425F-A6DA-9C3503737321}" srcOrd="2" destOrd="0" parTransId="{2529122D-D277-4793-B3E9-35971D5DF756}" sibTransId="{82F558B7-B8B2-4F7F-8D93-EE4F86A6AFD6}"/>
    <dgm:cxn modelId="{D834DE2E-27D0-4F09-962B-65B2C00BE320}" srcId="{FDE8B5DD-309D-4A2E-9288-99C314848BE4}" destId="{EBCBE4EF-E3E2-4FA6-AD0F-25E25EA17770}" srcOrd="3" destOrd="0" parTransId="{F3F6F05F-F280-4AB8-BBF9-94354152FCDE}" sibTransId="{3BBE053C-F4E6-4A86-9A98-DEA47E82DCBB}"/>
    <dgm:cxn modelId="{EE13373A-7F96-42CE-92D0-114CFE3DD5F4}" type="presOf" srcId="{8491F54B-F26B-44CF-8374-26B2A89D7AD2}" destId="{DD52B205-7ABD-43E7-B9F7-50B4264D300B}" srcOrd="0" destOrd="0" presId="urn:microsoft.com/office/officeart/2018/5/layout/CenteredIconLabelDescriptionList"/>
    <dgm:cxn modelId="{7BF5D93E-7B0D-493E-9351-2455CF6D5765}" srcId="{5AB7FDF4-85C6-4EAC-8861-D08979A3EA91}" destId="{FDE8B5DD-309D-4A2E-9288-99C314848BE4}" srcOrd="1" destOrd="0" parTransId="{97B60AA3-0000-4EE3-92FD-11D2087DE726}" sibTransId="{19D7CE68-D6D6-4CAA-8AE2-ECC967103FC2}"/>
    <dgm:cxn modelId="{591C895E-8D6F-4C31-BE12-BEC898AFE674}" srcId="{5AB7FDF4-85C6-4EAC-8861-D08979A3EA91}" destId="{D5CB1C0F-EA7B-4E94-AE71-2A290B85FB20}" srcOrd="3" destOrd="0" parTransId="{E3A6357E-DF29-4D7F-A5B5-7111F1B69B6C}" sibTransId="{63137C08-4ABA-4DE7-B208-4876B3904F1B}"/>
    <dgm:cxn modelId="{9317E446-3438-4BD2-9D92-392D29199E68}" type="presOf" srcId="{5AB7FDF4-85C6-4EAC-8861-D08979A3EA91}" destId="{2345554E-BE32-44C2-A372-345CB8DD6DA5}" srcOrd="0" destOrd="0" presId="urn:microsoft.com/office/officeart/2018/5/layout/CenteredIconLabelDescriptionList"/>
    <dgm:cxn modelId="{8E73886A-EB7D-49C4-8C98-0A0AAEC0728A}" type="presOf" srcId="{FDE8B5DD-309D-4A2E-9288-99C314848BE4}" destId="{78D05D0C-801B-4AAA-B2EA-CE4555556B80}" srcOrd="0" destOrd="0" presId="urn:microsoft.com/office/officeart/2018/5/layout/CenteredIconLabelDescriptionList"/>
    <dgm:cxn modelId="{47290E78-9A23-4EF2-AB02-66D57179FC61}" type="presOf" srcId="{C1D5C0D1-875F-4481-B58F-F94E573A36D8}" destId="{654428EE-92C8-425E-97AF-7AA9383722A8}" srcOrd="0" destOrd="0" presId="urn:microsoft.com/office/officeart/2018/5/layout/CenteredIconLabelDescriptionList"/>
    <dgm:cxn modelId="{ED960580-64CA-4750-B137-3A9093FDC09C}" type="presOf" srcId="{EBCBE4EF-E3E2-4FA6-AD0F-25E25EA17770}" destId="{D2B4BFBD-7FF4-4CF8-A04F-50A2E1B1CEDA}" srcOrd="0" destOrd="3" presId="urn:microsoft.com/office/officeart/2018/5/layout/CenteredIconLabelDescriptionList"/>
    <dgm:cxn modelId="{E6CA2B88-3597-44BC-B700-06C5C6A89684}" srcId="{C1D5C0D1-875F-4481-B58F-F94E573A36D8}" destId="{8197212B-308D-48AC-9FB5-527EC9870E6F}" srcOrd="1" destOrd="0" parTransId="{F86EE95C-69A3-4F9F-B08F-4007F4F4D2D7}" sibTransId="{5C34F9F8-FB1F-44CE-91D1-0538698E2FE1}"/>
    <dgm:cxn modelId="{54615A9E-30CB-401A-A6EF-7B4FB42E2B2E}" srcId="{FDE8B5DD-309D-4A2E-9288-99C314848BE4}" destId="{E6D8470B-17CB-4952-B6FB-31816D22A27D}" srcOrd="0" destOrd="0" parTransId="{A420DB90-953B-4B99-86E8-240BD26206D7}" sibTransId="{A6298DC4-966C-4AEF-B5D8-8978246FDBBF}"/>
    <dgm:cxn modelId="{98B41DAA-F132-422D-B808-FAD8F3EBB6D3}" srcId="{FDE8B5DD-309D-4A2E-9288-99C314848BE4}" destId="{5F67CE3D-6705-4568-9C89-85DA6AAFE39F}" srcOrd="1" destOrd="0" parTransId="{9F59A565-D8EA-4033-B343-0988F99B0BE7}" sibTransId="{6B4457CF-AC6F-42D8-914F-C2BDEE0F41B4}"/>
    <dgm:cxn modelId="{C1FB95B2-9BB6-4CB4-9B57-1D0139EC8B41}" srcId="{C1D5C0D1-875F-4481-B58F-F94E573A36D8}" destId="{01E967A8-2B7B-472D-BDD7-4DE09FEAA11B}" srcOrd="2" destOrd="0" parTransId="{B4B60CDE-2F42-4776-B452-FCCC636AA0F1}" sibTransId="{270594EA-C33E-41D2-BD0C-C6FF45547E9C}"/>
    <dgm:cxn modelId="{B9F6C9B2-E4BF-4173-A52E-B898A97C5C49}" srcId="{5AB7FDF4-85C6-4EAC-8861-D08979A3EA91}" destId="{8491F54B-F26B-44CF-8374-26B2A89D7AD2}" srcOrd="0" destOrd="0" parTransId="{B5042942-2BB0-458F-8ED0-F99B857134AE}" sibTransId="{EF7C9705-D222-4CEE-B568-D6915CE5FE9C}"/>
    <dgm:cxn modelId="{EEE00EE3-F003-4439-8C51-CCB30DA553DA}" type="presOf" srcId="{E6D8470B-17CB-4952-B6FB-31816D22A27D}" destId="{D2B4BFBD-7FF4-4CF8-A04F-50A2E1B1CEDA}" srcOrd="0" destOrd="0" presId="urn:microsoft.com/office/officeart/2018/5/layout/CenteredIconLabelDescriptionList"/>
    <dgm:cxn modelId="{EB9A96ED-E09E-4125-B70C-DCC4A2DFF35C}" srcId="{5AB7FDF4-85C6-4EAC-8861-D08979A3EA91}" destId="{C1D5C0D1-875F-4481-B58F-F94E573A36D8}" srcOrd="2" destOrd="0" parTransId="{03F2DCA2-9FD8-405B-96B7-9A8DE2C9E6B1}" sibTransId="{45219DBD-ABB1-4963-A32B-8675D3259DA8}"/>
    <dgm:cxn modelId="{69BE08EF-B806-46AC-A65D-A7B0498A43DF}" type="presOf" srcId="{D5CB1C0F-EA7B-4E94-AE71-2A290B85FB20}" destId="{A1BBCB88-8204-449D-909D-34730C1A2F80}" srcOrd="0" destOrd="0" presId="urn:microsoft.com/office/officeart/2018/5/layout/CenteredIconLabelDescriptionList"/>
    <dgm:cxn modelId="{E6B4B1F7-B12E-433C-99E9-53E8575D674D}" type="presOf" srcId="{B394647E-3CE5-425F-A6DA-9C3503737321}" destId="{D2B4BFBD-7FF4-4CF8-A04F-50A2E1B1CEDA}" srcOrd="0" destOrd="2" presId="urn:microsoft.com/office/officeart/2018/5/layout/CenteredIconLabelDescriptionList"/>
    <dgm:cxn modelId="{02093CF3-F021-4328-BEB9-91674EB0060D}" type="presParOf" srcId="{2345554E-BE32-44C2-A372-345CB8DD6DA5}" destId="{8D854C1F-C366-464F-BC91-62B4523E6CF6}" srcOrd="0" destOrd="0" presId="urn:microsoft.com/office/officeart/2018/5/layout/CenteredIconLabelDescriptionList"/>
    <dgm:cxn modelId="{4816CE30-2B6D-4954-BE6B-60B07346816E}" type="presParOf" srcId="{8D854C1F-C366-464F-BC91-62B4523E6CF6}" destId="{89A62945-0108-4E5C-B1F9-807B8BD509C7}" srcOrd="0" destOrd="0" presId="urn:microsoft.com/office/officeart/2018/5/layout/CenteredIconLabelDescriptionList"/>
    <dgm:cxn modelId="{E5004292-C042-4DEF-94D1-CF1538109610}" type="presParOf" srcId="{8D854C1F-C366-464F-BC91-62B4523E6CF6}" destId="{FF9BF26C-8C21-4AA9-9F68-8AF37594810C}" srcOrd="1" destOrd="0" presId="urn:microsoft.com/office/officeart/2018/5/layout/CenteredIconLabelDescriptionList"/>
    <dgm:cxn modelId="{11F9CD90-F437-4B80-8408-A45B2723C6C8}" type="presParOf" srcId="{8D854C1F-C366-464F-BC91-62B4523E6CF6}" destId="{DD52B205-7ABD-43E7-B9F7-50B4264D300B}" srcOrd="2" destOrd="0" presId="urn:microsoft.com/office/officeart/2018/5/layout/CenteredIconLabelDescriptionList"/>
    <dgm:cxn modelId="{CA81A7FF-44AB-43E7-8F5F-90656E864099}" type="presParOf" srcId="{8D854C1F-C366-464F-BC91-62B4523E6CF6}" destId="{B347BF1D-67F0-4E47-9F83-7F55B47A3F35}" srcOrd="3" destOrd="0" presId="urn:microsoft.com/office/officeart/2018/5/layout/CenteredIconLabelDescriptionList"/>
    <dgm:cxn modelId="{D6741353-88E8-4B1D-8080-34E3A22D7A4A}" type="presParOf" srcId="{8D854C1F-C366-464F-BC91-62B4523E6CF6}" destId="{359C3EA7-DB08-424A-9006-CCFE3DE851D0}" srcOrd="4" destOrd="0" presId="urn:microsoft.com/office/officeart/2018/5/layout/CenteredIconLabelDescriptionList"/>
    <dgm:cxn modelId="{6484317C-2D27-4FD9-9493-066C39670AF7}" type="presParOf" srcId="{2345554E-BE32-44C2-A372-345CB8DD6DA5}" destId="{E93F8192-0DF5-4B96-85EC-C20063C6FF2C}" srcOrd="1" destOrd="0" presId="urn:microsoft.com/office/officeart/2018/5/layout/CenteredIconLabelDescriptionList"/>
    <dgm:cxn modelId="{E5A8C67D-169C-4AD2-B7B0-9C8A4D061FE6}" type="presParOf" srcId="{2345554E-BE32-44C2-A372-345CB8DD6DA5}" destId="{93623666-E573-45E1-A825-43B81AF4201B}" srcOrd="2" destOrd="0" presId="urn:microsoft.com/office/officeart/2018/5/layout/CenteredIconLabelDescriptionList"/>
    <dgm:cxn modelId="{F967E02D-B087-4C3B-86D8-89CEE55614F7}" type="presParOf" srcId="{93623666-E573-45E1-A825-43B81AF4201B}" destId="{C010DFE0-8F86-453D-9589-A08630D1E523}" srcOrd="0" destOrd="0" presId="urn:microsoft.com/office/officeart/2018/5/layout/CenteredIconLabelDescriptionList"/>
    <dgm:cxn modelId="{68F53CA3-EE83-4CB0-AB87-CDB849647A07}" type="presParOf" srcId="{93623666-E573-45E1-A825-43B81AF4201B}" destId="{58BFE30E-D75F-4194-B949-D35B9D228958}" srcOrd="1" destOrd="0" presId="urn:microsoft.com/office/officeart/2018/5/layout/CenteredIconLabelDescriptionList"/>
    <dgm:cxn modelId="{23CB920E-C5AC-41C4-93E2-C87188E1DCC1}" type="presParOf" srcId="{93623666-E573-45E1-A825-43B81AF4201B}" destId="{78D05D0C-801B-4AAA-B2EA-CE4555556B80}" srcOrd="2" destOrd="0" presId="urn:microsoft.com/office/officeart/2018/5/layout/CenteredIconLabelDescriptionList"/>
    <dgm:cxn modelId="{F652949D-B0EF-4F09-8D22-453E8A1F5BEC}" type="presParOf" srcId="{93623666-E573-45E1-A825-43B81AF4201B}" destId="{3296A35F-3D69-40F6-8C35-8BF3E8AF88AE}" srcOrd="3" destOrd="0" presId="urn:microsoft.com/office/officeart/2018/5/layout/CenteredIconLabelDescriptionList"/>
    <dgm:cxn modelId="{FAA39A1D-F5F4-459A-B655-C1806822BBA6}" type="presParOf" srcId="{93623666-E573-45E1-A825-43B81AF4201B}" destId="{D2B4BFBD-7FF4-4CF8-A04F-50A2E1B1CEDA}" srcOrd="4" destOrd="0" presId="urn:microsoft.com/office/officeart/2018/5/layout/CenteredIconLabelDescriptionList"/>
    <dgm:cxn modelId="{A82B9988-5583-4777-A51F-BF3191429474}" type="presParOf" srcId="{2345554E-BE32-44C2-A372-345CB8DD6DA5}" destId="{2DB1E3E6-C608-4A12-85EF-F5AC44B33BD2}" srcOrd="3" destOrd="0" presId="urn:microsoft.com/office/officeart/2018/5/layout/CenteredIconLabelDescriptionList"/>
    <dgm:cxn modelId="{310E1DD1-BA0E-44A3-A807-21BBE92745BF}" type="presParOf" srcId="{2345554E-BE32-44C2-A372-345CB8DD6DA5}" destId="{CFE224F0-20B5-43E0-9FA0-D33DFA33C4D0}" srcOrd="4" destOrd="0" presId="urn:microsoft.com/office/officeart/2018/5/layout/CenteredIconLabelDescriptionList"/>
    <dgm:cxn modelId="{CFCD88F4-ADA8-4ECC-9E91-C063F66E6E7E}" type="presParOf" srcId="{CFE224F0-20B5-43E0-9FA0-D33DFA33C4D0}" destId="{4DA8A4E3-A22A-49AE-8EF0-F61D422B749D}" srcOrd="0" destOrd="0" presId="urn:microsoft.com/office/officeart/2018/5/layout/CenteredIconLabelDescriptionList"/>
    <dgm:cxn modelId="{C2DF46A8-F704-4718-A646-D6007CF62F76}" type="presParOf" srcId="{CFE224F0-20B5-43E0-9FA0-D33DFA33C4D0}" destId="{44434AA0-78FE-4D76-9A1D-AAB595C483E3}" srcOrd="1" destOrd="0" presId="urn:microsoft.com/office/officeart/2018/5/layout/CenteredIconLabelDescriptionList"/>
    <dgm:cxn modelId="{15706FE7-938C-428B-A474-2B2DBB3E4F5D}" type="presParOf" srcId="{CFE224F0-20B5-43E0-9FA0-D33DFA33C4D0}" destId="{654428EE-92C8-425E-97AF-7AA9383722A8}" srcOrd="2" destOrd="0" presId="urn:microsoft.com/office/officeart/2018/5/layout/CenteredIconLabelDescriptionList"/>
    <dgm:cxn modelId="{9734F123-837A-4283-8922-654FC89A7A87}" type="presParOf" srcId="{CFE224F0-20B5-43E0-9FA0-D33DFA33C4D0}" destId="{E555F998-2E76-4036-943F-2ADA099832CE}" srcOrd="3" destOrd="0" presId="urn:microsoft.com/office/officeart/2018/5/layout/CenteredIconLabelDescriptionList"/>
    <dgm:cxn modelId="{3DCC0286-00C2-4412-A7BE-581C687B265F}" type="presParOf" srcId="{CFE224F0-20B5-43E0-9FA0-D33DFA33C4D0}" destId="{670DC132-B8CC-4D81-955A-9A9747C7C139}" srcOrd="4" destOrd="0" presId="urn:microsoft.com/office/officeart/2018/5/layout/CenteredIconLabelDescriptionList"/>
    <dgm:cxn modelId="{E39403CF-E86B-4CF9-A897-C0B2B1F9498B}" type="presParOf" srcId="{2345554E-BE32-44C2-A372-345CB8DD6DA5}" destId="{16498B53-5651-4E97-A61D-9887D36259D9}" srcOrd="5" destOrd="0" presId="urn:microsoft.com/office/officeart/2018/5/layout/CenteredIconLabelDescriptionList"/>
    <dgm:cxn modelId="{E9CC9A08-8EC2-4F2E-9D48-70CF4719A2A9}" type="presParOf" srcId="{2345554E-BE32-44C2-A372-345CB8DD6DA5}" destId="{316AE9CB-FF0F-4141-B3E6-E641C975E479}" srcOrd="6" destOrd="0" presId="urn:microsoft.com/office/officeart/2018/5/layout/CenteredIconLabelDescriptionList"/>
    <dgm:cxn modelId="{EBF0C8B3-146D-4B46-BD54-43EF508AF8FC}" type="presParOf" srcId="{316AE9CB-FF0F-4141-B3E6-E641C975E479}" destId="{8667B554-DF62-4FDF-B630-2A758AA5AD3D}" srcOrd="0" destOrd="0" presId="urn:microsoft.com/office/officeart/2018/5/layout/CenteredIconLabelDescriptionList"/>
    <dgm:cxn modelId="{D2CEA90C-D514-49AC-BC0F-B07F125C6696}" type="presParOf" srcId="{316AE9CB-FF0F-4141-B3E6-E641C975E479}" destId="{D6B537A1-BCBB-42F1-A0B4-F4A68EC05EC5}" srcOrd="1" destOrd="0" presId="urn:microsoft.com/office/officeart/2018/5/layout/CenteredIconLabelDescriptionList"/>
    <dgm:cxn modelId="{3006E778-7144-4F22-8A8C-957BE61C2215}" type="presParOf" srcId="{316AE9CB-FF0F-4141-B3E6-E641C975E479}" destId="{A1BBCB88-8204-449D-909D-34730C1A2F80}" srcOrd="2" destOrd="0" presId="urn:microsoft.com/office/officeart/2018/5/layout/CenteredIconLabelDescriptionList"/>
    <dgm:cxn modelId="{3D9E4A91-5672-435D-888B-F1E2BC9A0093}" type="presParOf" srcId="{316AE9CB-FF0F-4141-B3E6-E641C975E479}" destId="{62ECF5FE-3828-46C2-83C6-96801BE80E94}" srcOrd="3" destOrd="0" presId="urn:microsoft.com/office/officeart/2018/5/layout/CenteredIconLabelDescriptionList"/>
    <dgm:cxn modelId="{61C9F168-E565-430B-9AE6-262812CC0BD8}" type="presParOf" srcId="{316AE9CB-FF0F-4141-B3E6-E641C975E479}" destId="{0531019C-EADC-4BDC-A87B-DB359631D52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732B13-9D43-4D55-A0D3-0A07E2D80B36}" type="doc">
      <dgm:prSet loTypeId="urn:microsoft.com/office/officeart/2017/3/layout/DropPinTimeline" loCatId="process" qsTypeId="urn:microsoft.com/office/officeart/2005/8/quickstyle/simple5" qsCatId="simple" csTypeId="urn:microsoft.com/office/officeart/2005/8/colors/accent1_2" csCatId="accent1" phldr="1"/>
      <dgm:spPr/>
      <dgm:t>
        <a:bodyPr/>
        <a:lstStyle/>
        <a:p>
          <a:endParaRPr lang="en-US"/>
        </a:p>
      </dgm:t>
    </dgm:pt>
    <dgm:pt modelId="{5B0E70E2-8178-4795-8FF7-0C526E1FD25D}">
      <dgm:prSet/>
      <dgm:spPr/>
      <dgm:t>
        <a:bodyPr/>
        <a:lstStyle/>
        <a:p>
          <a:pPr>
            <a:defRPr b="1"/>
          </a:pPr>
          <a:r>
            <a:rPr lang="en-US"/>
            <a:t>Aug. 31, 2023</a:t>
          </a:r>
        </a:p>
      </dgm:t>
    </dgm:pt>
    <dgm:pt modelId="{29019898-2A3F-4C74-9273-5163207A6250}" type="parTrans" cxnId="{E1589812-26C0-4CD3-8779-AF51954877C0}">
      <dgm:prSet/>
      <dgm:spPr/>
      <dgm:t>
        <a:bodyPr/>
        <a:lstStyle/>
        <a:p>
          <a:endParaRPr lang="en-US"/>
        </a:p>
      </dgm:t>
    </dgm:pt>
    <dgm:pt modelId="{16CF6B9E-61C3-4DD8-B888-CF2208370117}" type="sibTrans" cxnId="{E1589812-26C0-4CD3-8779-AF51954877C0}">
      <dgm:prSet/>
      <dgm:spPr/>
      <dgm:t>
        <a:bodyPr/>
        <a:lstStyle/>
        <a:p>
          <a:endParaRPr lang="en-US"/>
        </a:p>
      </dgm:t>
    </dgm:pt>
    <dgm:pt modelId="{39A25281-5E70-4D14-A34C-C02EDD6941E3}">
      <dgm:prSet/>
      <dgm:spPr/>
      <dgm:t>
        <a:bodyPr/>
        <a:lstStyle/>
        <a:p>
          <a:r>
            <a:rPr lang="en-US"/>
            <a:t>Primary Care Reform Collaborative Working Group Kickoff Meeting</a:t>
          </a:r>
        </a:p>
      </dgm:t>
    </dgm:pt>
    <dgm:pt modelId="{CE548FAD-DA34-47FF-9180-C37B0528C7DE}" type="parTrans" cxnId="{2EE82D7D-1C17-45E6-BB3D-51B0F66E54F8}">
      <dgm:prSet/>
      <dgm:spPr/>
      <dgm:t>
        <a:bodyPr/>
        <a:lstStyle/>
        <a:p>
          <a:endParaRPr lang="en-US"/>
        </a:p>
      </dgm:t>
    </dgm:pt>
    <dgm:pt modelId="{BDF9E18A-3F24-4897-A25D-778E84BA9CAB}" type="sibTrans" cxnId="{2EE82D7D-1C17-45E6-BB3D-51B0F66E54F8}">
      <dgm:prSet/>
      <dgm:spPr/>
      <dgm:t>
        <a:bodyPr/>
        <a:lstStyle/>
        <a:p>
          <a:endParaRPr lang="en-US"/>
        </a:p>
      </dgm:t>
    </dgm:pt>
    <dgm:pt modelId="{8A74BBE1-DAE7-4EFB-86DC-4BA174DB3820}">
      <dgm:prSet/>
      <dgm:spPr/>
      <dgm:t>
        <a:bodyPr/>
        <a:lstStyle/>
        <a:p>
          <a:pPr>
            <a:defRPr b="1"/>
          </a:pPr>
          <a:r>
            <a:rPr lang="en-US"/>
            <a:t>Sept. 20, 2023</a:t>
          </a:r>
        </a:p>
      </dgm:t>
    </dgm:pt>
    <dgm:pt modelId="{1C22D718-D054-450C-A4B5-2003457C7B96}" type="parTrans" cxnId="{BE27C4C4-A361-46CD-90D0-43124CA00676}">
      <dgm:prSet/>
      <dgm:spPr/>
      <dgm:t>
        <a:bodyPr/>
        <a:lstStyle/>
        <a:p>
          <a:endParaRPr lang="en-US"/>
        </a:p>
      </dgm:t>
    </dgm:pt>
    <dgm:pt modelId="{580AC988-5C3C-432B-80CF-CA7064B7237C}" type="sibTrans" cxnId="{BE27C4C4-A361-46CD-90D0-43124CA00676}">
      <dgm:prSet/>
      <dgm:spPr/>
      <dgm:t>
        <a:bodyPr/>
        <a:lstStyle/>
        <a:p>
          <a:endParaRPr lang="en-US"/>
        </a:p>
      </dgm:t>
    </dgm:pt>
    <dgm:pt modelId="{1FF0949D-7E0B-410D-84A9-D216326C32D6}">
      <dgm:prSet/>
      <dgm:spPr/>
      <dgm:t>
        <a:bodyPr/>
        <a:lstStyle/>
        <a:p>
          <a:r>
            <a:rPr lang="en-US"/>
            <a:t>Working Group Meeting #2</a:t>
          </a:r>
        </a:p>
      </dgm:t>
    </dgm:pt>
    <dgm:pt modelId="{CDE74C91-0B82-43C4-9984-FD3B4B64759F}" type="parTrans" cxnId="{99C6ABE0-C423-4333-85E4-E076C5A7E79C}">
      <dgm:prSet/>
      <dgm:spPr/>
      <dgm:t>
        <a:bodyPr/>
        <a:lstStyle/>
        <a:p>
          <a:endParaRPr lang="en-US"/>
        </a:p>
      </dgm:t>
    </dgm:pt>
    <dgm:pt modelId="{AECC8C1B-32A6-4324-8147-3AB7D6E8894E}" type="sibTrans" cxnId="{99C6ABE0-C423-4333-85E4-E076C5A7E79C}">
      <dgm:prSet/>
      <dgm:spPr/>
      <dgm:t>
        <a:bodyPr/>
        <a:lstStyle/>
        <a:p>
          <a:endParaRPr lang="en-US"/>
        </a:p>
      </dgm:t>
    </dgm:pt>
    <dgm:pt modelId="{CE9A56D0-D261-4370-BE80-10A87347C6B2}">
      <dgm:prSet/>
      <dgm:spPr/>
      <dgm:t>
        <a:bodyPr/>
        <a:lstStyle/>
        <a:p>
          <a:pPr>
            <a:defRPr b="1"/>
          </a:pPr>
          <a:r>
            <a:rPr lang="en-US"/>
            <a:t>Oct. 10, 2023</a:t>
          </a:r>
        </a:p>
      </dgm:t>
    </dgm:pt>
    <dgm:pt modelId="{CBF59279-9221-4CFD-9F3C-0D6564E01253}" type="parTrans" cxnId="{786B2CDC-EFA8-4396-AF19-50932517FC62}">
      <dgm:prSet/>
      <dgm:spPr/>
      <dgm:t>
        <a:bodyPr/>
        <a:lstStyle/>
        <a:p>
          <a:endParaRPr lang="en-US"/>
        </a:p>
      </dgm:t>
    </dgm:pt>
    <dgm:pt modelId="{89E567FF-5584-4768-82FC-0E5662FF6677}" type="sibTrans" cxnId="{786B2CDC-EFA8-4396-AF19-50932517FC62}">
      <dgm:prSet/>
      <dgm:spPr/>
      <dgm:t>
        <a:bodyPr/>
        <a:lstStyle/>
        <a:p>
          <a:endParaRPr lang="en-US"/>
        </a:p>
      </dgm:t>
    </dgm:pt>
    <dgm:pt modelId="{2E8F318E-0B5B-4B7E-B8A1-67C8CC572C6C}">
      <dgm:prSet/>
      <dgm:spPr/>
      <dgm:t>
        <a:bodyPr/>
        <a:lstStyle/>
        <a:p>
          <a:r>
            <a:rPr lang="en-US"/>
            <a:t>Working Group Meeting #3</a:t>
          </a:r>
        </a:p>
      </dgm:t>
    </dgm:pt>
    <dgm:pt modelId="{3DC0B139-61B1-440A-BD29-3B21907555D8}" type="parTrans" cxnId="{7B7E0C74-081E-4D38-8891-096825ECC669}">
      <dgm:prSet/>
      <dgm:spPr/>
      <dgm:t>
        <a:bodyPr/>
        <a:lstStyle/>
        <a:p>
          <a:endParaRPr lang="en-US"/>
        </a:p>
      </dgm:t>
    </dgm:pt>
    <dgm:pt modelId="{27B2F68B-D7CC-4E59-9250-A976F5EB9E80}" type="sibTrans" cxnId="{7B7E0C74-081E-4D38-8891-096825ECC669}">
      <dgm:prSet/>
      <dgm:spPr/>
      <dgm:t>
        <a:bodyPr/>
        <a:lstStyle/>
        <a:p>
          <a:endParaRPr lang="en-US"/>
        </a:p>
      </dgm:t>
    </dgm:pt>
    <dgm:pt modelId="{4D3B801C-D6BD-45AA-B83A-4A243864B6E5}">
      <dgm:prSet/>
      <dgm:spPr/>
      <dgm:t>
        <a:bodyPr/>
        <a:lstStyle/>
        <a:p>
          <a:pPr>
            <a:defRPr b="1"/>
          </a:pPr>
          <a:r>
            <a:rPr lang="en-US"/>
            <a:t>Nov. 29, 2023</a:t>
          </a:r>
        </a:p>
      </dgm:t>
    </dgm:pt>
    <dgm:pt modelId="{33CBF2A1-A177-4C48-8DB8-8A480937F00E}" type="parTrans" cxnId="{7E17BFAA-3D90-410F-A804-EE604B1BB5B7}">
      <dgm:prSet/>
      <dgm:spPr/>
      <dgm:t>
        <a:bodyPr/>
        <a:lstStyle/>
        <a:p>
          <a:endParaRPr lang="en-US"/>
        </a:p>
      </dgm:t>
    </dgm:pt>
    <dgm:pt modelId="{0992BF9F-A117-43E9-8446-06F94070921B}" type="sibTrans" cxnId="{7E17BFAA-3D90-410F-A804-EE604B1BB5B7}">
      <dgm:prSet/>
      <dgm:spPr/>
      <dgm:t>
        <a:bodyPr/>
        <a:lstStyle/>
        <a:p>
          <a:endParaRPr lang="en-US"/>
        </a:p>
      </dgm:t>
    </dgm:pt>
    <dgm:pt modelId="{02F2F774-164E-4221-9DD4-CA6F42B4937E}">
      <dgm:prSet/>
      <dgm:spPr/>
      <dgm:t>
        <a:bodyPr/>
        <a:lstStyle/>
        <a:p>
          <a:r>
            <a:rPr lang="en-US"/>
            <a:t>Working Group Meeting #5</a:t>
          </a:r>
        </a:p>
      </dgm:t>
    </dgm:pt>
    <dgm:pt modelId="{CDF4B5A2-3029-4F42-8E21-99402455F971}" type="parTrans" cxnId="{89F10D9E-530B-4867-B436-8165BC658917}">
      <dgm:prSet/>
      <dgm:spPr/>
      <dgm:t>
        <a:bodyPr/>
        <a:lstStyle/>
        <a:p>
          <a:endParaRPr lang="en-US"/>
        </a:p>
      </dgm:t>
    </dgm:pt>
    <dgm:pt modelId="{7E237C17-7EA4-47E4-BE61-6B1F5994A2A2}" type="sibTrans" cxnId="{89F10D9E-530B-4867-B436-8165BC658917}">
      <dgm:prSet/>
      <dgm:spPr/>
      <dgm:t>
        <a:bodyPr/>
        <a:lstStyle/>
        <a:p>
          <a:endParaRPr lang="en-US"/>
        </a:p>
      </dgm:t>
    </dgm:pt>
    <dgm:pt modelId="{688B478A-0333-4E01-A88C-1D6FEE8CBF96}">
      <dgm:prSet/>
      <dgm:spPr/>
      <dgm:t>
        <a:bodyPr/>
        <a:lstStyle/>
        <a:p>
          <a:pPr>
            <a:defRPr b="1"/>
          </a:pPr>
          <a:r>
            <a:rPr lang="en-US"/>
            <a:t>Nov. 1, 2023</a:t>
          </a:r>
        </a:p>
      </dgm:t>
    </dgm:pt>
    <dgm:pt modelId="{81560CE0-9FA5-4EDB-824D-17D613D6D646}" type="parTrans" cxnId="{5F9ECEAF-08F8-4C06-9E43-57EC23B70CA8}">
      <dgm:prSet/>
      <dgm:spPr/>
      <dgm:t>
        <a:bodyPr/>
        <a:lstStyle/>
        <a:p>
          <a:endParaRPr lang="en-US"/>
        </a:p>
      </dgm:t>
    </dgm:pt>
    <dgm:pt modelId="{64527CDE-EB69-4C62-9B64-67DF2ADFD97A}" type="sibTrans" cxnId="{5F9ECEAF-08F8-4C06-9E43-57EC23B70CA8}">
      <dgm:prSet/>
      <dgm:spPr/>
      <dgm:t>
        <a:bodyPr/>
        <a:lstStyle/>
        <a:p>
          <a:endParaRPr lang="en-US"/>
        </a:p>
      </dgm:t>
    </dgm:pt>
    <dgm:pt modelId="{A1296942-22FD-4BE2-BBB6-3CCA3D31F8FA}">
      <dgm:prSet/>
      <dgm:spPr/>
      <dgm:t>
        <a:bodyPr/>
        <a:lstStyle/>
        <a:p>
          <a:r>
            <a:rPr lang="en-US"/>
            <a:t>Working Group Meeting #4</a:t>
          </a:r>
        </a:p>
      </dgm:t>
    </dgm:pt>
    <dgm:pt modelId="{A819A19A-D522-44C6-A966-F75447AD4B11}" type="parTrans" cxnId="{5EB1DA36-2D0A-48A8-B489-8BFD583175DE}">
      <dgm:prSet/>
      <dgm:spPr/>
      <dgm:t>
        <a:bodyPr/>
        <a:lstStyle/>
        <a:p>
          <a:endParaRPr lang="en-US"/>
        </a:p>
      </dgm:t>
    </dgm:pt>
    <dgm:pt modelId="{B3E25EE8-D3F3-42D8-A3CD-E3A40ED325D2}" type="sibTrans" cxnId="{5EB1DA36-2D0A-48A8-B489-8BFD583175DE}">
      <dgm:prSet/>
      <dgm:spPr/>
      <dgm:t>
        <a:bodyPr/>
        <a:lstStyle/>
        <a:p>
          <a:endParaRPr lang="en-US"/>
        </a:p>
      </dgm:t>
    </dgm:pt>
    <dgm:pt modelId="{2F58672B-7C30-402C-8FCB-FAE2682F4BE2}">
      <dgm:prSet/>
      <dgm:spPr/>
      <dgm:t>
        <a:bodyPr/>
        <a:lstStyle/>
        <a:p>
          <a:r>
            <a:rPr lang="en-US"/>
            <a:t>Presentation of Environmental Scan</a:t>
          </a:r>
        </a:p>
      </dgm:t>
    </dgm:pt>
    <dgm:pt modelId="{1F510907-889E-48B9-AEFB-9FF287106C21}" type="parTrans" cxnId="{5C58B233-A0CE-4351-9E7D-D96D5A39AA45}">
      <dgm:prSet/>
      <dgm:spPr/>
      <dgm:t>
        <a:bodyPr/>
        <a:lstStyle/>
        <a:p>
          <a:endParaRPr lang="en-US"/>
        </a:p>
      </dgm:t>
    </dgm:pt>
    <dgm:pt modelId="{9FA6CE64-63F5-4431-82CF-364DD5372BDF}" type="sibTrans" cxnId="{5C58B233-A0CE-4351-9E7D-D96D5A39AA45}">
      <dgm:prSet/>
      <dgm:spPr/>
      <dgm:t>
        <a:bodyPr/>
        <a:lstStyle/>
        <a:p>
          <a:endParaRPr lang="en-US"/>
        </a:p>
      </dgm:t>
    </dgm:pt>
    <dgm:pt modelId="{8B90AA6D-CA28-4642-B4B7-CF767A894F4A}">
      <dgm:prSet/>
      <dgm:spPr/>
      <dgm:t>
        <a:bodyPr/>
        <a:lstStyle/>
        <a:p>
          <a:pPr>
            <a:defRPr b="1"/>
          </a:pPr>
          <a:r>
            <a:rPr lang="en-US"/>
            <a:t>Jan. 11, 2023</a:t>
          </a:r>
        </a:p>
      </dgm:t>
    </dgm:pt>
    <dgm:pt modelId="{7718BA68-4D9E-443F-8386-7AAA8D65BD53}" type="parTrans" cxnId="{EE2BE881-D2D0-4A47-BA35-3F7158373B67}">
      <dgm:prSet/>
      <dgm:spPr/>
      <dgm:t>
        <a:bodyPr/>
        <a:lstStyle/>
        <a:p>
          <a:endParaRPr lang="en-US"/>
        </a:p>
      </dgm:t>
    </dgm:pt>
    <dgm:pt modelId="{CFBE6007-C1B4-4DFA-8885-7D477269A2D7}" type="sibTrans" cxnId="{EE2BE881-D2D0-4A47-BA35-3F7158373B67}">
      <dgm:prSet/>
      <dgm:spPr/>
      <dgm:t>
        <a:bodyPr/>
        <a:lstStyle/>
        <a:p>
          <a:endParaRPr lang="en-US"/>
        </a:p>
      </dgm:t>
    </dgm:pt>
    <dgm:pt modelId="{B6A2700B-6151-49B1-AADF-1520B1446DAD}">
      <dgm:prSet/>
      <dgm:spPr/>
      <dgm:t>
        <a:bodyPr/>
        <a:lstStyle/>
        <a:p>
          <a:r>
            <a:rPr lang="en-US"/>
            <a:t>Final Working Group Meeting</a:t>
          </a:r>
        </a:p>
      </dgm:t>
    </dgm:pt>
    <dgm:pt modelId="{BCF09E12-AAA5-40BF-A345-BF426875F357}" type="parTrans" cxnId="{4C9B01EE-A8BC-4F8A-8E37-DCCE3F1E7E77}">
      <dgm:prSet/>
      <dgm:spPr/>
      <dgm:t>
        <a:bodyPr/>
        <a:lstStyle/>
        <a:p>
          <a:endParaRPr lang="en-US"/>
        </a:p>
      </dgm:t>
    </dgm:pt>
    <dgm:pt modelId="{6552C00A-3947-480F-9E66-33C26FCE0966}" type="sibTrans" cxnId="{4C9B01EE-A8BC-4F8A-8E37-DCCE3F1E7E77}">
      <dgm:prSet/>
      <dgm:spPr/>
      <dgm:t>
        <a:bodyPr/>
        <a:lstStyle/>
        <a:p>
          <a:endParaRPr lang="en-US"/>
        </a:p>
      </dgm:t>
    </dgm:pt>
    <dgm:pt modelId="{4F9DBC42-E7FC-4284-81C4-48DDA868AD17}">
      <dgm:prSet/>
      <dgm:spPr/>
      <dgm:t>
        <a:bodyPr/>
        <a:lstStyle/>
        <a:p>
          <a:r>
            <a:rPr lang="en-US"/>
            <a:t>Presentation of Interview Findings</a:t>
          </a:r>
        </a:p>
      </dgm:t>
    </dgm:pt>
    <dgm:pt modelId="{3C07F16D-AC2F-4C1D-9658-73DF556C2B4C}" type="parTrans" cxnId="{C2676449-BFFE-44CF-AF1C-AB138672FA03}">
      <dgm:prSet/>
      <dgm:spPr/>
      <dgm:t>
        <a:bodyPr/>
        <a:lstStyle/>
        <a:p>
          <a:endParaRPr lang="en-US"/>
        </a:p>
      </dgm:t>
    </dgm:pt>
    <dgm:pt modelId="{034D9CB4-908A-4E3A-AC95-D12E2A8314F8}" type="sibTrans" cxnId="{C2676449-BFFE-44CF-AF1C-AB138672FA03}">
      <dgm:prSet/>
      <dgm:spPr/>
      <dgm:t>
        <a:bodyPr/>
        <a:lstStyle/>
        <a:p>
          <a:endParaRPr lang="en-US"/>
        </a:p>
      </dgm:t>
    </dgm:pt>
    <dgm:pt modelId="{5540070F-E245-4427-827E-A4D4E4D11F4A}">
      <dgm:prSet/>
      <dgm:spPr/>
      <dgm:t>
        <a:bodyPr/>
        <a:lstStyle/>
        <a:p>
          <a:pPr>
            <a:defRPr b="1"/>
          </a:pPr>
          <a:r>
            <a:rPr lang="en-US"/>
            <a:t>Nov. 2, 2023</a:t>
          </a:r>
        </a:p>
      </dgm:t>
    </dgm:pt>
    <dgm:pt modelId="{99DCDE3F-9016-451B-81D3-F02A3847D2E9}" type="parTrans" cxnId="{C3B54515-AC74-4BA6-A928-0FF54FB7F065}">
      <dgm:prSet/>
      <dgm:spPr/>
      <dgm:t>
        <a:bodyPr/>
        <a:lstStyle/>
        <a:p>
          <a:endParaRPr lang="en-US"/>
        </a:p>
      </dgm:t>
    </dgm:pt>
    <dgm:pt modelId="{FBD90B94-91C1-4A20-B266-B4B96668C184}" type="sibTrans" cxnId="{C3B54515-AC74-4BA6-A928-0FF54FB7F065}">
      <dgm:prSet/>
      <dgm:spPr/>
      <dgm:t>
        <a:bodyPr/>
        <a:lstStyle/>
        <a:p>
          <a:endParaRPr lang="en-US"/>
        </a:p>
      </dgm:t>
    </dgm:pt>
    <dgm:pt modelId="{C29C49F2-DD61-4F3B-9E3D-6274DAFEBB58}">
      <dgm:prSet/>
      <dgm:spPr/>
      <dgm:t>
        <a:bodyPr/>
        <a:lstStyle/>
        <a:p>
          <a:r>
            <a:rPr lang="en-US"/>
            <a:t>State Org. Stakeholder Interview</a:t>
          </a:r>
        </a:p>
      </dgm:t>
    </dgm:pt>
    <dgm:pt modelId="{08CFF878-1912-4796-8040-FA347DB02E74}" type="parTrans" cxnId="{4DECD121-1ADF-4EB0-BC5B-16EADC2EF30C}">
      <dgm:prSet/>
      <dgm:spPr/>
      <dgm:t>
        <a:bodyPr/>
        <a:lstStyle/>
        <a:p>
          <a:endParaRPr lang="en-US"/>
        </a:p>
      </dgm:t>
    </dgm:pt>
    <dgm:pt modelId="{E528DEE9-3D1C-4466-BA8C-064EDA7E845D}" type="sibTrans" cxnId="{4DECD121-1ADF-4EB0-BC5B-16EADC2EF30C}">
      <dgm:prSet/>
      <dgm:spPr/>
      <dgm:t>
        <a:bodyPr/>
        <a:lstStyle/>
        <a:p>
          <a:endParaRPr lang="en-US"/>
        </a:p>
      </dgm:t>
    </dgm:pt>
    <dgm:pt modelId="{F8A4735D-716E-4D2E-B4EB-7433CF878714}">
      <dgm:prSet/>
      <dgm:spPr/>
      <dgm:t>
        <a:bodyPr/>
        <a:lstStyle/>
        <a:p>
          <a:pPr>
            <a:defRPr b="1"/>
          </a:pPr>
          <a:r>
            <a:rPr lang="en-US"/>
            <a:t>Nov. 7. 2023</a:t>
          </a:r>
        </a:p>
      </dgm:t>
    </dgm:pt>
    <dgm:pt modelId="{92B16B07-901F-4F3D-8789-94595A616B9F}" type="parTrans" cxnId="{850F0AC7-77A3-44E2-BEF9-29433ECF2AE1}">
      <dgm:prSet/>
      <dgm:spPr/>
      <dgm:t>
        <a:bodyPr/>
        <a:lstStyle/>
        <a:p>
          <a:endParaRPr lang="en-US"/>
        </a:p>
      </dgm:t>
    </dgm:pt>
    <dgm:pt modelId="{74748228-5D30-4C81-A4B0-CFF6EB090361}" type="sibTrans" cxnId="{850F0AC7-77A3-44E2-BEF9-29433ECF2AE1}">
      <dgm:prSet/>
      <dgm:spPr/>
      <dgm:t>
        <a:bodyPr/>
        <a:lstStyle/>
        <a:p>
          <a:endParaRPr lang="en-US"/>
        </a:p>
      </dgm:t>
    </dgm:pt>
    <dgm:pt modelId="{063EE37A-56F0-418A-BEF4-058F0CBF658F}">
      <dgm:prSet/>
      <dgm:spPr/>
      <dgm:t>
        <a:bodyPr/>
        <a:lstStyle/>
        <a:p>
          <a:r>
            <a:rPr lang="en-US"/>
            <a:t>MCO Stakeholder Interview</a:t>
          </a:r>
        </a:p>
      </dgm:t>
    </dgm:pt>
    <dgm:pt modelId="{08713523-53EB-4230-8698-C2D902DFB033}" type="parTrans" cxnId="{346B42DB-ABCB-4E52-A47F-79032E6C3974}">
      <dgm:prSet/>
      <dgm:spPr/>
      <dgm:t>
        <a:bodyPr/>
        <a:lstStyle/>
        <a:p>
          <a:endParaRPr lang="en-US"/>
        </a:p>
      </dgm:t>
    </dgm:pt>
    <dgm:pt modelId="{9BF0CA38-3762-4BF5-939C-20CE8F2EEEEE}" type="sibTrans" cxnId="{346B42DB-ABCB-4E52-A47F-79032E6C3974}">
      <dgm:prSet/>
      <dgm:spPr/>
      <dgm:t>
        <a:bodyPr/>
        <a:lstStyle/>
        <a:p>
          <a:endParaRPr lang="en-US"/>
        </a:p>
      </dgm:t>
    </dgm:pt>
    <dgm:pt modelId="{41BAC322-A099-4E5B-BE32-CA91DFA39DDC}">
      <dgm:prSet/>
      <dgm:spPr/>
      <dgm:t>
        <a:bodyPr/>
        <a:lstStyle/>
        <a:p>
          <a:pPr>
            <a:defRPr b="1"/>
          </a:pPr>
          <a:r>
            <a:rPr lang="en-US"/>
            <a:t>Feb. 2024</a:t>
          </a:r>
        </a:p>
      </dgm:t>
    </dgm:pt>
    <dgm:pt modelId="{308B11A3-269D-4203-ADE5-A772C02E3205}" type="parTrans" cxnId="{EF033075-6827-4E18-8619-835BDFAD393F}">
      <dgm:prSet/>
      <dgm:spPr/>
      <dgm:t>
        <a:bodyPr/>
        <a:lstStyle/>
        <a:p>
          <a:endParaRPr lang="en-US"/>
        </a:p>
      </dgm:t>
    </dgm:pt>
    <dgm:pt modelId="{DD1B4F5A-2ADA-467B-AE02-CAD08203D0AC}" type="sibTrans" cxnId="{EF033075-6827-4E18-8619-835BDFAD393F}">
      <dgm:prSet/>
      <dgm:spPr/>
      <dgm:t>
        <a:bodyPr/>
        <a:lstStyle/>
        <a:p>
          <a:endParaRPr lang="en-US"/>
        </a:p>
      </dgm:t>
    </dgm:pt>
    <dgm:pt modelId="{EBA5668D-505E-4814-AB7D-C83F4AE88B15}">
      <dgm:prSet/>
      <dgm:spPr/>
      <dgm:t>
        <a:bodyPr/>
        <a:lstStyle/>
        <a:p>
          <a:r>
            <a:rPr lang="en-US"/>
            <a:t>Final Strategic Plan Report Due</a:t>
          </a:r>
        </a:p>
      </dgm:t>
    </dgm:pt>
    <dgm:pt modelId="{6EC542C4-26B0-41AA-BF92-588E3518B2C3}" type="parTrans" cxnId="{9BBCC0FB-99DE-49EC-937E-DA04C4EE6FD5}">
      <dgm:prSet/>
      <dgm:spPr/>
      <dgm:t>
        <a:bodyPr/>
        <a:lstStyle/>
        <a:p>
          <a:endParaRPr lang="en-US"/>
        </a:p>
      </dgm:t>
    </dgm:pt>
    <dgm:pt modelId="{EF27DCA4-E06E-4981-B088-C1836F2F5CEC}" type="sibTrans" cxnId="{9BBCC0FB-99DE-49EC-937E-DA04C4EE6FD5}">
      <dgm:prSet/>
      <dgm:spPr/>
      <dgm:t>
        <a:bodyPr/>
        <a:lstStyle/>
        <a:p>
          <a:endParaRPr lang="en-US"/>
        </a:p>
      </dgm:t>
    </dgm:pt>
    <dgm:pt modelId="{E0F12E0F-5981-4E7F-868C-D5A8231053F0}" type="pres">
      <dgm:prSet presAssocID="{E6732B13-9D43-4D55-A0D3-0A07E2D80B36}" presName="root" presStyleCnt="0">
        <dgm:presLayoutVars>
          <dgm:chMax/>
          <dgm:chPref/>
          <dgm:animLvl val="lvl"/>
        </dgm:presLayoutVars>
      </dgm:prSet>
      <dgm:spPr/>
    </dgm:pt>
    <dgm:pt modelId="{C4212C45-07F8-4457-B20B-5146035AF509}" type="pres">
      <dgm:prSet presAssocID="{E6732B13-9D43-4D55-A0D3-0A07E2D80B36}" presName="divider" presStyleLbl="fgAcc1" presStyleIdx="0" presStyleCnt="10"/>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7160F332-1CD7-47F8-83B7-94F8764E8A43}" type="pres">
      <dgm:prSet presAssocID="{E6732B13-9D43-4D55-A0D3-0A07E2D80B36}" presName="nodes" presStyleCnt="0">
        <dgm:presLayoutVars>
          <dgm:chMax/>
          <dgm:chPref/>
          <dgm:animLvl val="lvl"/>
        </dgm:presLayoutVars>
      </dgm:prSet>
      <dgm:spPr/>
    </dgm:pt>
    <dgm:pt modelId="{D43B5C4A-C50F-440D-8ED0-90356BC12F27}" type="pres">
      <dgm:prSet presAssocID="{5B0E70E2-8178-4795-8FF7-0C526E1FD25D}" presName="composite" presStyleCnt="0"/>
      <dgm:spPr/>
    </dgm:pt>
    <dgm:pt modelId="{F4F626B1-EBBB-40F8-BC67-C28473865D4A}" type="pres">
      <dgm:prSet presAssocID="{5B0E70E2-8178-4795-8FF7-0C526E1FD25D}" presName="ConnectorPoint" presStyleLbl="lnNode1" presStyleIdx="0" presStyleCnt="9"/>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DDF98D0E-6245-4FC2-8178-E2DB4D60AC9A}" type="pres">
      <dgm:prSet presAssocID="{5B0E70E2-8178-4795-8FF7-0C526E1FD25D}" presName="DropPinPlaceHolder" presStyleCnt="0"/>
      <dgm:spPr/>
    </dgm:pt>
    <dgm:pt modelId="{7543C5C8-61FA-45D4-9D33-6468E9E2B92F}" type="pres">
      <dgm:prSet presAssocID="{5B0E70E2-8178-4795-8FF7-0C526E1FD25D}" presName="DropPin" presStyleLbl="alignNode1" presStyleIdx="0" presStyleCnt="9"/>
      <dgm:spPr/>
    </dgm:pt>
    <dgm:pt modelId="{A6E32A17-5647-4485-B332-124C1C8DE935}" type="pres">
      <dgm:prSet presAssocID="{5B0E70E2-8178-4795-8FF7-0C526E1FD25D}" presName="Ellipse" presStyleLbl="fgAcc1" presStyleIdx="1" presStyleCnt="10"/>
      <dgm:spPr>
        <a:solidFill>
          <a:schemeClr val="lt1">
            <a:alpha val="90000"/>
            <a:hueOff val="0"/>
            <a:satOff val="0"/>
            <a:lumOff val="0"/>
            <a:alphaOff val="0"/>
          </a:schemeClr>
        </a:solidFill>
        <a:ln w="6350" cap="flat" cmpd="sng" algn="ctr">
          <a:noFill/>
          <a:prstDash val="solid"/>
          <a:miter lim="800000"/>
        </a:ln>
        <a:effectLst/>
      </dgm:spPr>
    </dgm:pt>
    <dgm:pt modelId="{8A511001-B3CB-4CAE-8882-2A8B838E2706}" type="pres">
      <dgm:prSet presAssocID="{5B0E70E2-8178-4795-8FF7-0C526E1FD25D}" presName="L2TextContainer" presStyleLbl="revTx" presStyleIdx="0" presStyleCnt="18">
        <dgm:presLayoutVars>
          <dgm:bulletEnabled val="1"/>
        </dgm:presLayoutVars>
      </dgm:prSet>
      <dgm:spPr/>
    </dgm:pt>
    <dgm:pt modelId="{38E37C09-67B0-46A4-847C-E911D96F23FF}" type="pres">
      <dgm:prSet presAssocID="{5B0E70E2-8178-4795-8FF7-0C526E1FD25D}" presName="L1TextContainer" presStyleLbl="revTx" presStyleIdx="1" presStyleCnt="18">
        <dgm:presLayoutVars>
          <dgm:chMax val="1"/>
          <dgm:chPref val="1"/>
          <dgm:bulletEnabled val="1"/>
        </dgm:presLayoutVars>
      </dgm:prSet>
      <dgm:spPr/>
    </dgm:pt>
    <dgm:pt modelId="{FB067238-E6E8-41C8-8538-CB1E19F3E33B}" type="pres">
      <dgm:prSet presAssocID="{5B0E70E2-8178-4795-8FF7-0C526E1FD25D}" presName="ConnectLine" presStyleLbl="sibTrans1D1" presStyleIdx="0" presStyleCnt="9"/>
      <dgm:spPr>
        <a:noFill/>
        <a:ln w="12700" cap="flat" cmpd="sng" algn="ctr">
          <a:solidFill>
            <a:schemeClr val="accent1">
              <a:hueOff val="0"/>
              <a:satOff val="0"/>
              <a:lumOff val="0"/>
              <a:alphaOff val="0"/>
            </a:schemeClr>
          </a:solidFill>
          <a:prstDash val="dash"/>
          <a:miter lim="800000"/>
        </a:ln>
        <a:effectLst/>
      </dgm:spPr>
    </dgm:pt>
    <dgm:pt modelId="{96DBF9D6-7A5B-4518-9112-0AC9C8ED9F41}" type="pres">
      <dgm:prSet presAssocID="{5B0E70E2-8178-4795-8FF7-0C526E1FD25D}" presName="EmptyPlaceHolder" presStyleCnt="0"/>
      <dgm:spPr/>
    </dgm:pt>
    <dgm:pt modelId="{60392693-D380-4A1C-A668-1CFA6457556C}" type="pres">
      <dgm:prSet presAssocID="{16CF6B9E-61C3-4DD8-B888-CF2208370117}" presName="spaceBetweenRectangles" presStyleCnt="0"/>
      <dgm:spPr/>
    </dgm:pt>
    <dgm:pt modelId="{8FA73A16-DB77-492A-9DC5-6F759B2438B5}" type="pres">
      <dgm:prSet presAssocID="{8A74BBE1-DAE7-4EFB-86DC-4BA174DB3820}" presName="composite" presStyleCnt="0"/>
      <dgm:spPr/>
    </dgm:pt>
    <dgm:pt modelId="{91DA020A-BAE0-4AB0-AEE4-54D0630FC130}" type="pres">
      <dgm:prSet presAssocID="{8A74BBE1-DAE7-4EFB-86DC-4BA174DB3820}" presName="ConnectorPoint" presStyleLbl="lnNode1" presStyleIdx="1" presStyleCnt="9"/>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B890EC14-D282-4C4D-8D95-998B27C1FC88}" type="pres">
      <dgm:prSet presAssocID="{8A74BBE1-DAE7-4EFB-86DC-4BA174DB3820}" presName="DropPinPlaceHolder" presStyleCnt="0"/>
      <dgm:spPr/>
    </dgm:pt>
    <dgm:pt modelId="{E7227E07-10BB-446A-BBA3-D9CC994B699E}" type="pres">
      <dgm:prSet presAssocID="{8A74BBE1-DAE7-4EFB-86DC-4BA174DB3820}" presName="DropPin" presStyleLbl="alignNode1" presStyleIdx="1" presStyleCnt="9"/>
      <dgm:spPr/>
    </dgm:pt>
    <dgm:pt modelId="{AAA764C4-BF10-40C4-B6A5-1D1761D7F386}" type="pres">
      <dgm:prSet presAssocID="{8A74BBE1-DAE7-4EFB-86DC-4BA174DB3820}" presName="Ellipse" presStyleLbl="fgAcc1" presStyleIdx="2" presStyleCnt="10"/>
      <dgm:spPr>
        <a:solidFill>
          <a:schemeClr val="lt1">
            <a:alpha val="90000"/>
            <a:hueOff val="0"/>
            <a:satOff val="0"/>
            <a:lumOff val="0"/>
            <a:alphaOff val="0"/>
          </a:schemeClr>
        </a:solidFill>
        <a:ln w="6350" cap="flat" cmpd="sng" algn="ctr">
          <a:noFill/>
          <a:prstDash val="solid"/>
          <a:miter lim="800000"/>
        </a:ln>
        <a:effectLst/>
      </dgm:spPr>
    </dgm:pt>
    <dgm:pt modelId="{19A6B3E1-9CE7-4E61-8BDF-A0C24F37C187}" type="pres">
      <dgm:prSet presAssocID="{8A74BBE1-DAE7-4EFB-86DC-4BA174DB3820}" presName="L2TextContainer" presStyleLbl="revTx" presStyleIdx="2" presStyleCnt="18">
        <dgm:presLayoutVars>
          <dgm:bulletEnabled val="1"/>
        </dgm:presLayoutVars>
      </dgm:prSet>
      <dgm:spPr/>
    </dgm:pt>
    <dgm:pt modelId="{5616ABE1-EDE1-435B-A6DB-723E935B8654}" type="pres">
      <dgm:prSet presAssocID="{8A74BBE1-DAE7-4EFB-86DC-4BA174DB3820}" presName="L1TextContainer" presStyleLbl="revTx" presStyleIdx="3" presStyleCnt="18">
        <dgm:presLayoutVars>
          <dgm:chMax val="1"/>
          <dgm:chPref val="1"/>
          <dgm:bulletEnabled val="1"/>
        </dgm:presLayoutVars>
      </dgm:prSet>
      <dgm:spPr/>
    </dgm:pt>
    <dgm:pt modelId="{F9D0BA9E-BA2A-489E-83E2-CCDBFC104674}" type="pres">
      <dgm:prSet presAssocID="{8A74BBE1-DAE7-4EFB-86DC-4BA174DB3820}" presName="ConnectLine" presStyleLbl="sibTrans1D1" presStyleIdx="1" presStyleCnt="9"/>
      <dgm:spPr>
        <a:noFill/>
        <a:ln w="12700" cap="flat" cmpd="sng" algn="ctr">
          <a:solidFill>
            <a:schemeClr val="accent1">
              <a:hueOff val="0"/>
              <a:satOff val="0"/>
              <a:lumOff val="0"/>
              <a:alphaOff val="0"/>
            </a:schemeClr>
          </a:solidFill>
          <a:prstDash val="dash"/>
          <a:miter lim="800000"/>
        </a:ln>
        <a:effectLst/>
      </dgm:spPr>
    </dgm:pt>
    <dgm:pt modelId="{E23A506B-B4FC-4816-8674-4119F4CA661D}" type="pres">
      <dgm:prSet presAssocID="{8A74BBE1-DAE7-4EFB-86DC-4BA174DB3820}" presName="EmptyPlaceHolder" presStyleCnt="0"/>
      <dgm:spPr/>
    </dgm:pt>
    <dgm:pt modelId="{31A2BE30-13D7-4EA3-97EF-69B2C018A91A}" type="pres">
      <dgm:prSet presAssocID="{580AC988-5C3C-432B-80CF-CA7064B7237C}" presName="spaceBetweenRectangles" presStyleCnt="0"/>
      <dgm:spPr/>
    </dgm:pt>
    <dgm:pt modelId="{65135845-1257-4A9F-B0A4-5D3B53B93B69}" type="pres">
      <dgm:prSet presAssocID="{CE9A56D0-D261-4370-BE80-10A87347C6B2}" presName="composite" presStyleCnt="0"/>
      <dgm:spPr/>
    </dgm:pt>
    <dgm:pt modelId="{84AD1CC4-383B-49EF-BC90-31350CEF3CF7}" type="pres">
      <dgm:prSet presAssocID="{CE9A56D0-D261-4370-BE80-10A87347C6B2}" presName="ConnectorPoint" presStyleLbl="lnNode1" presStyleIdx="2" presStyleCnt="9"/>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D55491AE-138E-4693-82D3-53140EA72D04}" type="pres">
      <dgm:prSet presAssocID="{CE9A56D0-D261-4370-BE80-10A87347C6B2}" presName="DropPinPlaceHolder" presStyleCnt="0"/>
      <dgm:spPr/>
    </dgm:pt>
    <dgm:pt modelId="{A60C3F98-A1B9-449A-A929-A609D6C7DC28}" type="pres">
      <dgm:prSet presAssocID="{CE9A56D0-D261-4370-BE80-10A87347C6B2}" presName="DropPin" presStyleLbl="alignNode1" presStyleIdx="2" presStyleCnt="9"/>
      <dgm:spPr/>
    </dgm:pt>
    <dgm:pt modelId="{A8A532B1-1674-4B2A-84CD-5FAAFB23A518}" type="pres">
      <dgm:prSet presAssocID="{CE9A56D0-D261-4370-BE80-10A87347C6B2}" presName="Ellipse" presStyleLbl="fgAcc1" presStyleIdx="3" presStyleCnt="10"/>
      <dgm:spPr>
        <a:solidFill>
          <a:schemeClr val="lt1">
            <a:alpha val="90000"/>
            <a:hueOff val="0"/>
            <a:satOff val="0"/>
            <a:lumOff val="0"/>
            <a:alphaOff val="0"/>
          </a:schemeClr>
        </a:solidFill>
        <a:ln w="6350" cap="flat" cmpd="sng" algn="ctr">
          <a:noFill/>
          <a:prstDash val="solid"/>
          <a:miter lim="800000"/>
        </a:ln>
        <a:effectLst/>
      </dgm:spPr>
    </dgm:pt>
    <dgm:pt modelId="{78E0E929-930F-4CCF-9280-990F6D6D1E56}" type="pres">
      <dgm:prSet presAssocID="{CE9A56D0-D261-4370-BE80-10A87347C6B2}" presName="L2TextContainer" presStyleLbl="revTx" presStyleIdx="4" presStyleCnt="18">
        <dgm:presLayoutVars>
          <dgm:bulletEnabled val="1"/>
        </dgm:presLayoutVars>
      </dgm:prSet>
      <dgm:spPr/>
    </dgm:pt>
    <dgm:pt modelId="{1534ECF9-2C27-469C-9EE2-DEDFBE039E57}" type="pres">
      <dgm:prSet presAssocID="{CE9A56D0-D261-4370-BE80-10A87347C6B2}" presName="L1TextContainer" presStyleLbl="revTx" presStyleIdx="5" presStyleCnt="18">
        <dgm:presLayoutVars>
          <dgm:chMax val="1"/>
          <dgm:chPref val="1"/>
          <dgm:bulletEnabled val="1"/>
        </dgm:presLayoutVars>
      </dgm:prSet>
      <dgm:spPr/>
    </dgm:pt>
    <dgm:pt modelId="{18FF0D2B-9D8C-40FA-91F8-DFC06661DB02}" type="pres">
      <dgm:prSet presAssocID="{CE9A56D0-D261-4370-BE80-10A87347C6B2}" presName="ConnectLine" presStyleLbl="sibTrans1D1" presStyleIdx="2" presStyleCnt="9"/>
      <dgm:spPr>
        <a:noFill/>
        <a:ln w="12700" cap="flat" cmpd="sng" algn="ctr">
          <a:solidFill>
            <a:schemeClr val="accent1">
              <a:hueOff val="0"/>
              <a:satOff val="0"/>
              <a:lumOff val="0"/>
              <a:alphaOff val="0"/>
            </a:schemeClr>
          </a:solidFill>
          <a:prstDash val="dash"/>
          <a:miter lim="800000"/>
        </a:ln>
        <a:effectLst/>
      </dgm:spPr>
    </dgm:pt>
    <dgm:pt modelId="{2A18F639-22BB-4151-89CE-9ECD423B05C4}" type="pres">
      <dgm:prSet presAssocID="{CE9A56D0-D261-4370-BE80-10A87347C6B2}" presName="EmptyPlaceHolder" presStyleCnt="0"/>
      <dgm:spPr/>
    </dgm:pt>
    <dgm:pt modelId="{1E9F42AC-9034-4C74-A3B1-CBC353C0E592}" type="pres">
      <dgm:prSet presAssocID="{89E567FF-5584-4768-82FC-0E5662FF6677}" presName="spaceBetweenRectangles" presStyleCnt="0"/>
      <dgm:spPr/>
    </dgm:pt>
    <dgm:pt modelId="{9DF27EF4-246E-42C4-9DCB-CF7538AAD18F}" type="pres">
      <dgm:prSet presAssocID="{688B478A-0333-4E01-A88C-1D6FEE8CBF96}" presName="composite" presStyleCnt="0"/>
      <dgm:spPr/>
    </dgm:pt>
    <dgm:pt modelId="{994A23EA-BF73-47E4-ACBE-BD349B7D9A90}" type="pres">
      <dgm:prSet presAssocID="{688B478A-0333-4E01-A88C-1D6FEE8CBF96}" presName="ConnectorPoint" presStyleLbl="lnNode1" presStyleIdx="3" presStyleCnt="9"/>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E44FA99B-F505-4172-8AF8-4856E2B09D4B}" type="pres">
      <dgm:prSet presAssocID="{688B478A-0333-4E01-A88C-1D6FEE8CBF96}" presName="DropPinPlaceHolder" presStyleCnt="0"/>
      <dgm:spPr/>
    </dgm:pt>
    <dgm:pt modelId="{1FDEC0FC-3A8A-4A83-8059-1E927B21E726}" type="pres">
      <dgm:prSet presAssocID="{688B478A-0333-4E01-A88C-1D6FEE8CBF96}" presName="DropPin" presStyleLbl="alignNode1" presStyleIdx="3" presStyleCnt="9"/>
      <dgm:spPr/>
    </dgm:pt>
    <dgm:pt modelId="{984E0BDF-EE69-42DC-A795-F965FFBDBAC0}" type="pres">
      <dgm:prSet presAssocID="{688B478A-0333-4E01-A88C-1D6FEE8CBF96}" presName="Ellipse" presStyleLbl="fgAcc1" presStyleIdx="4" presStyleCnt="10"/>
      <dgm:spPr>
        <a:solidFill>
          <a:schemeClr val="lt1">
            <a:alpha val="90000"/>
            <a:hueOff val="0"/>
            <a:satOff val="0"/>
            <a:lumOff val="0"/>
            <a:alphaOff val="0"/>
          </a:schemeClr>
        </a:solidFill>
        <a:ln w="6350" cap="flat" cmpd="sng" algn="ctr">
          <a:noFill/>
          <a:prstDash val="solid"/>
          <a:miter lim="800000"/>
        </a:ln>
        <a:effectLst/>
      </dgm:spPr>
    </dgm:pt>
    <dgm:pt modelId="{F8F947E7-904D-447B-9313-1762A9AA78FF}" type="pres">
      <dgm:prSet presAssocID="{688B478A-0333-4E01-A88C-1D6FEE8CBF96}" presName="L2TextContainer" presStyleLbl="revTx" presStyleIdx="6" presStyleCnt="18">
        <dgm:presLayoutVars>
          <dgm:bulletEnabled val="1"/>
        </dgm:presLayoutVars>
      </dgm:prSet>
      <dgm:spPr/>
    </dgm:pt>
    <dgm:pt modelId="{0A160B01-AA65-49F7-881D-CEAD90D17556}" type="pres">
      <dgm:prSet presAssocID="{688B478A-0333-4E01-A88C-1D6FEE8CBF96}" presName="L1TextContainer" presStyleLbl="revTx" presStyleIdx="7" presStyleCnt="18">
        <dgm:presLayoutVars>
          <dgm:chMax val="1"/>
          <dgm:chPref val="1"/>
          <dgm:bulletEnabled val="1"/>
        </dgm:presLayoutVars>
      </dgm:prSet>
      <dgm:spPr/>
    </dgm:pt>
    <dgm:pt modelId="{2E6D4A6E-6A19-49CD-B869-F6B8D35DAB39}" type="pres">
      <dgm:prSet presAssocID="{688B478A-0333-4E01-A88C-1D6FEE8CBF96}" presName="ConnectLine" presStyleLbl="sibTrans1D1" presStyleIdx="3" presStyleCnt="9"/>
      <dgm:spPr>
        <a:noFill/>
        <a:ln w="12700" cap="flat" cmpd="sng" algn="ctr">
          <a:solidFill>
            <a:schemeClr val="accent1">
              <a:hueOff val="0"/>
              <a:satOff val="0"/>
              <a:lumOff val="0"/>
              <a:alphaOff val="0"/>
            </a:schemeClr>
          </a:solidFill>
          <a:prstDash val="dash"/>
          <a:miter lim="800000"/>
        </a:ln>
        <a:effectLst/>
      </dgm:spPr>
    </dgm:pt>
    <dgm:pt modelId="{00294FB0-2FE1-40E5-ADB9-364021107E79}" type="pres">
      <dgm:prSet presAssocID="{688B478A-0333-4E01-A88C-1D6FEE8CBF96}" presName="EmptyPlaceHolder" presStyleCnt="0"/>
      <dgm:spPr/>
    </dgm:pt>
    <dgm:pt modelId="{09F4057B-DA50-42DB-936C-726E6229812E}" type="pres">
      <dgm:prSet presAssocID="{64527CDE-EB69-4C62-9B64-67DF2ADFD97A}" presName="spaceBetweenRectangles" presStyleCnt="0"/>
      <dgm:spPr/>
    </dgm:pt>
    <dgm:pt modelId="{66C77972-8DEB-4A0C-A092-619811C62D2B}" type="pres">
      <dgm:prSet presAssocID="{5540070F-E245-4427-827E-A4D4E4D11F4A}" presName="composite" presStyleCnt="0"/>
      <dgm:spPr/>
    </dgm:pt>
    <dgm:pt modelId="{0B4E4933-546F-44E5-9924-EA339A768DD5}" type="pres">
      <dgm:prSet presAssocID="{5540070F-E245-4427-827E-A4D4E4D11F4A}" presName="ConnectorPoint" presStyleLbl="lnNode1" presStyleIdx="4" presStyleCnt="9"/>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0966B8D9-CBDB-4AD1-B3F8-A4BA125DA27D}" type="pres">
      <dgm:prSet presAssocID="{5540070F-E245-4427-827E-A4D4E4D11F4A}" presName="DropPinPlaceHolder" presStyleCnt="0"/>
      <dgm:spPr/>
    </dgm:pt>
    <dgm:pt modelId="{17E8AE77-DA8F-45B1-A5F1-BF25F3A946C0}" type="pres">
      <dgm:prSet presAssocID="{5540070F-E245-4427-827E-A4D4E4D11F4A}" presName="DropPin" presStyleLbl="alignNode1" presStyleIdx="4" presStyleCnt="9"/>
      <dgm:spPr/>
    </dgm:pt>
    <dgm:pt modelId="{05C629A7-FFBC-473A-A6C9-E4777EA1A27C}" type="pres">
      <dgm:prSet presAssocID="{5540070F-E245-4427-827E-A4D4E4D11F4A}" presName="Ellipse" presStyleLbl="fgAcc1" presStyleIdx="5" presStyleCnt="10"/>
      <dgm:spPr>
        <a:solidFill>
          <a:schemeClr val="lt1">
            <a:alpha val="90000"/>
            <a:hueOff val="0"/>
            <a:satOff val="0"/>
            <a:lumOff val="0"/>
            <a:alphaOff val="0"/>
          </a:schemeClr>
        </a:solidFill>
        <a:ln w="6350" cap="flat" cmpd="sng" algn="ctr">
          <a:noFill/>
          <a:prstDash val="solid"/>
          <a:miter lim="800000"/>
        </a:ln>
        <a:effectLst/>
      </dgm:spPr>
    </dgm:pt>
    <dgm:pt modelId="{58E0990F-87D8-49FD-B744-7388C923CBE9}" type="pres">
      <dgm:prSet presAssocID="{5540070F-E245-4427-827E-A4D4E4D11F4A}" presName="L2TextContainer" presStyleLbl="revTx" presStyleIdx="8" presStyleCnt="18">
        <dgm:presLayoutVars>
          <dgm:bulletEnabled val="1"/>
        </dgm:presLayoutVars>
      </dgm:prSet>
      <dgm:spPr/>
    </dgm:pt>
    <dgm:pt modelId="{7652F06B-2124-486B-81E1-9633F7AB2059}" type="pres">
      <dgm:prSet presAssocID="{5540070F-E245-4427-827E-A4D4E4D11F4A}" presName="L1TextContainer" presStyleLbl="revTx" presStyleIdx="9" presStyleCnt="18">
        <dgm:presLayoutVars>
          <dgm:chMax val="1"/>
          <dgm:chPref val="1"/>
          <dgm:bulletEnabled val="1"/>
        </dgm:presLayoutVars>
      </dgm:prSet>
      <dgm:spPr/>
    </dgm:pt>
    <dgm:pt modelId="{7097C6B4-DD64-45D6-B7BC-7704E9F41E3B}" type="pres">
      <dgm:prSet presAssocID="{5540070F-E245-4427-827E-A4D4E4D11F4A}" presName="ConnectLine" presStyleLbl="sibTrans1D1" presStyleIdx="4" presStyleCnt="9"/>
      <dgm:spPr>
        <a:noFill/>
        <a:ln w="12700" cap="flat" cmpd="sng" algn="ctr">
          <a:solidFill>
            <a:schemeClr val="accent1">
              <a:hueOff val="0"/>
              <a:satOff val="0"/>
              <a:lumOff val="0"/>
              <a:alphaOff val="0"/>
            </a:schemeClr>
          </a:solidFill>
          <a:prstDash val="dash"/>
          <a:miter lim="800000"/>
        </a:ln>
        <a:effectLst/>
      </dgm:spPr>
    </dgm:pt>
    <dgm:pt modelId="{5E000E0A-89EF-4E32-A98D-A5170F3F3DA5}" type="pres">
      <dgm:prSet presAssocID="{5540070F-E245-4427-827E-A4D4E4D11F4A}" presName="EmptyPlaceHolder" presStyleCnt="0"/>
      <dgm:spPr/>
    </dgm:pt>
    <dgm:pt modelId="{062649A9-0A02-4AAC-A33A-D91A5730A816}" type="pres">
      <dgm:prSet presAssocID="{FBD90B94-91C1-4A20-B266-B4B96668C184}" presName="spaceBetweenRectangles" presStyleCnt="0"/>
      <dgm:spPr/>
    </dgm:pt>
    <dgm:pt modelId="{8E8712CF-38E9-4BC7-A540-9245906C4FEB}" type="pres">
      <dgm:prSet presAssocID="{F8A4735D-716E-4D2E-B4EB-7433CF878714}" presName="composite" presStyleCnt="0"/>
      <dgm:spPr/>
    </dgm:pt>
    <dgm:pt modelId="{6BE233E7-A47F-400A-87ED-57795A358FA1}" type="pres">
      <dgm:prSet presAssocID="{F8A4735D-716E-4D2E-B4EB-7433CF878714}" presName="ConnectorPoint" presStyleLbl="lnNode1" presStyleIdx="5" presStyleCnt="9"/>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B9385760-0AEE-4441-B9DB-AFAA580E277E}" type="pres">
      <dgm:prSet presAssocID="{F8A4735D-716E-4D2E-B4EB-7433CF878714}" presName="DropPinPlaceHolder" presStyleCnt="0"/>
      <dgm:spPr/>
    </dgm:pt>
    <dgm:pt modelId="{66E11787-7972-4C81-A966-C7C270420C27}" type="pres">
      <dgm:prSet presAssocID="{F8A4735D-716E-4D2E-B4EB-7433CF878714}" presName="DropPin" presStyleLbl="alignNode1" presStyleIdx="5" presStyleCnt="9"/>
      <dgm:spPr/>
    </dgm:pt>
    <dgm:pt modelId="{0F974AA8-D66A-4C44-B730-3B2DB5D299C5}" type="pres">
      <dgm:prSet presAssocID="{F8A4735D-716E-4D2E-B4EB-7433CF878714}" presName="Ellipse" presStyleLbl="fgAcc1" presStyleIdx="6" presStyleCnt="10"/>
      <dgm:spPr>
        <a:solidFill>
          <a:schemeClr val="lt1">
            <a:alpha val="90000"/>
            <a:hueOff val="0"/>
            <a:satOff val="0"/>
            <a:lumOff val="0"/>
            <a:alphaOff val="0"/>
          </a:schemeClr>
        </a:solidFill>
        <a:ln w="6350" cap="flat" cmpd="sng" algn="ctr">
          <a:noFill/>
          <a:prstDash val="solid"/>
          <a:miter lim="800000"/>
        </a:ln>
        <a:effectLst/>
      </dgm:spPr>
    </dgm:pt>
    <dgm:pt modelId="{E4764881-BB72-4446-9D9F-ED5EF0056A1B}" type="pres">
      <dgm:prSet presAssocID="{F8A4735D-716E-4D2E-B4EB-7433CF878714}" presName="L2TextContainer" presStyleLbl="revTx" presStyleIdx="10" presStyleCnt="18">
        <dgm:presLayoutVars>
          <dgm:bulletEnabled val="1"/>
        </dgm:presLayoutVars>
      </dgm:prSet>
      <dgm:spPr/>
    </dgm:pt>
    <dgm:pt modelId="{D459ED5A-6144-47A1-A485-D7016BFFA346}" type="pres">
      <dgm:prSet presAssocID="{F8A4735D-716E-4D2E-B4EB-7433CF878714}" presName="L1TextContainer" presStyleLbl="revTx" presStyleIdx="11" presStyleCnt="18">
        <dgm:presLayoutVars>
          <dgm:chMax val="1"/>
          <dgm:chPref val="1"/>
          <dgm:bulletEnabled val="1"/>
        </dgm:presLayoutVars>
      </dgm:prSet>
      <dgm:spPr/>
    </dgm:pt>
    <dgm:pt modelId="{77DB7FE9-089C-47C5-A5F4-0C73D1A9825B}" type="pres">
      <dgm:prSet presAssocID="{F8A4735D-716E-4D2E-B4EB-7433CF878714}" presName="ConnectLine" presStyleLbl="sibTrans1D1" presStyleIdx="5" presStyleCnt="9"/>
      <dgm:spPr>
        <a:noFill/>
        <a:ln w="12700" cap="flat" cmpd="sng" algn="ctr">
          <a:solidFill>
            <a:schemeClr val="accent1">
              <a:hueOff val="0"/>
              <a:satOff val="0"/>
              <a:lumOff val="0"/>
              <a:alphaOff val="0"/>
            </a:schemeClr>
          </a:solidFill>
          <a:prstDash val="dash"/>
          <a:miter lim="800000"/>
        </a:ln>
        <a:effectLst/>
      </dgm:spPr>
    </dgm:pt>
    <dgm:pt modelId="{E27B7298-30E5-4D5A-AF04-F2AFB4CC318C}" type="pres">
      <dgm:prSet presAssocID="{F8A4735D-716E-4D2E-B4EB-7433CF878714}" presName="EmptyPlaceHolder" presStyleCnt="0"/>
      <dgm:spPr/>
    </dgm:pt>
    <dgm:pt modelId="{AD7C06AF-5084-4040-BCFF-67DC24FD4637}" type="pres">
      <dgm:prSet presAssocID="{74748228-5D30-4C81-A4B0-CFF6EB090361}" presName="spaceBetweenRectangles" presStyleCnt="0"/>
      <dgm:spPr/>
    </dgm:pt>
    <dgm:pt modelId="{B412A09E-DAFE-43F5-9653-55439D4875AA}" type="pres">
      <dgm:prSet presAssocID="{4D3B801C-D6BD-45AA-B83A-4A243864B6E5}" presName="composite" presStyleCnt="0"/>
      <dgm:spPr/>
    </dgm:pt>
    <dgm:pt modelId="{EEF45EA4-238B-43E0-AA41-46248F432DE7}" type="pres">
      <dgm:prSet presAssocID="{4D3B801C-D6BD-45AA-B83A-4A243864B6E5}" presName="ConnectorPoint" presStyleLbl="lnNode1" presStyleIdx="6" presStyleCnt="9"/>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FD332145-B402-435F-8418-11B272227B7C}" type="pres">
      <dgm:prSet presAssocID="{4D3B801C-D6BD-45AA-B83A-4A243864B6E5}" presName="DropPinPlaceHolder" presStyleCnt="0"/>
      <dgm:spPr/>
    </dgm:pt>
    <dgm:pt modelId="{616489C5-5832-4414-BA99-4E2AC0DEB2EB}" type="pres">
      <dgm:prSet presAssocID="{4D3B801C-D6BD-45AA-B83A-4A243864B6E5}" presName="DropPin" presStyleLbl="alignNode1" presStyleIdx="6" presStyleCnt="9"/>
      <dgm:spPr/>
    </dgm:pt>
    <dgm:pt modelId="{411873B7-F637-4466-B130-38BF92A86AD8}" type="pres">
      <dgm:prSet presAssocID="{4D3B801C-D6BD-45AA-B83A-4A243864B6E5}" presName="Ellipse" presStyleLbl="fgAcc1" presStyleIdx="7" presStyleCnt="10"/>
      <dgm:spPr>
        <a:solidFill>
          <a:schemeClr val="lt1">
            <a:alpha val="90000"/>
            <a:hueOff val="0"/>
            <a:satOff val="0"/>
            <a:lumOff val="0"/>
            <a:alphaOff val="0"/>
          </a:schemeClr>
        </a:solidFill>
        <a:ln w="6350" cap="flat" cmpd="sng" algn="ctr">
          <a:noFill/>
          <a:prstDash val="solid"/>
          <a:miter lim="800000"/>
        </a:ln>
        <a:effectLst/>
      </dgm:spPr>
    </dgm:pt>
    <dgm:pt modelId="{7479F0B9-0A5B-46A2-BCFE-D279D62A6783}" type="pres">
      <dgm:prSet presAssocID="{4D3B801C-D6BD-45AA-B83A-4A243864B6E5}" presName="L2TextContainer" presStyleLbl="revTx" presStyleIdx="12" presStyleCnt="18">
        <dgm:presLayoutVars>
          <dgm:bulletEnabled val="1"/>
        </dgm:presLayoutVars>
      </dgm:prSet>
      <dgm:spPr/>
    </dgm:pt>
    <dgm:pt modelId="{2AB4FCD1-9DAB-4729-AEB0-C938C14DF21E}" type="pres">
      <dgm:prSet presAssocID="{4D3B801C-D6BD-45AA-B83A-4A243864B6E5}" presName="L1TextContainer" presStyleLbl="revTx" presStyleIdx="13" presStyleCnt="18">
        <dgm:presLayoutVars>
          <dgm:chMax val="1"/>
          <dgm:chPref val="1"/>
          <dgm:bulletEnabled val="1"/>
        </dgm:presLayoutVars>
      </dgm:prSet>
      <dgm:spPr/>
    </dgm:pt>
    <dgm:pt modelId="{85066915-7435-43A2-8CB8-1FAF0BD31906}" type="pres">
      <dgm:prSet presAssocID="{4D3B801C-D6BD-45AA-B83A-4A243864B6E5}" presName="ConnectLine" presStyleLbl="sibTrans1D1" presStyleIdx="6" presStyleCnt="9"/>
      <dgm:spPr>
        <a:noFill/>
        <a:ln w="12700" cap="flat" cmpd="sng" algn="ctr">
          <a:solidFill>
            <a:schemeClr val="accent1">
              <a:hueOff val="0"/>
              <a:satOff val="0"/>
              <a:lumOff val="0"/>
              <a:alphaOff val="0"/>
            </a:schemeClr>
          </a:solidFill>
          <a:prstDash val="dash"/>
          <a:miter lim="800000"/>
        </a:ln>
        <a:effectLst/>
      </dgm:spPr>
    </dgm:pt>
    <dgm:pt modelId="{946BB145-4FBD-43AE-8D47-3BFE3115AB4A}" type="pres">
      <dgm:prSet presAssocID="{4D3B801C-D6BD-45AA-B83A-4A243864B6E5}" presName="EmptyPlaceHolder" presStyleCnt="0"/>
      <dgm:spPr/>
    </dgm:pt>
    <dgm:pt modelId="{0873A675-F154-4D5A-A54A-FC94C8A0997F}" type="pres">
      <dgm:prSet presAssocID="{0992BF9F-A117-43E9-8446-06F94070921B}" presName="spaceBetweenRectangles" presStyleCnt="0"/>
      <dgm:spPr/>
    </dgm:pt>
    <dgm:pt modelId="{A87C41F3-C0C8-43EB-8254-C6C0109BF2D6}" type="pres">
      <dgm:prSet presAssocID="{8B90AA6D-CA28-4642-B4B7-CF767A894F4A}" presName="composite" presStyleCnt="0"/>
      <dgm:spPr/>
    </dgm:pt>
    <dgm:pt modelId="{5EE474B4-F378-465F-80B2-A74C0B04B648}" type="pres">
      <dgm:prSet presAssocID="{8B90AA6D-CA28-4642-B4B7-CF767A894F4A}" presName="ConnectorPoint" presStyleLbl="lnNode1" presStyleIdx="7" presStyleCnt="9"/>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13908C35-D226-4B6D-8F5E-A8F53D2B3BAB}" type="pres">
      <dgm:prSet presAssocID="{8B90AA6D-CA28-4642-B4B7-CF767A894F4A}" presName="DropPinPlaceHolder" presStyleCnt="0"/>
      <dgm:spPr/>
    </dgm:pt>
    <dgm:pt modelId="{71433C0F-9135-4061-B8F0-96F9A73C3415}" type="pres">
      <dgm:prSet presAssocID="{8B90AA6D-CA28-4642-B4B7-CF767A894F4A}" presName="DropPin" presStyleLbl="alignNode1" presStyleIdx="7" presStyleCnt="9"/>
      <dgm:spPr/>
    </dgm:pt>
    <dgm:pt modelId="{C51A564A-55DB-4A9C-AE6D-235F3F809FEB}" type="pres">
      <dgm:prSet presAssocID="{8B90AA6D-CA28-4642-B4B7-CF767A894F4A}" presName="Ellipse" presStyleLbl="fgAcc1" presStyleIdx="8" presStyleCnt="10"/>
      <dgm:spPr>
        <a:solidFill>
          <a:schemeClr val="lt1">
            <a:alpha val="90000"/>
            <a:hueOff val="0"/>
            <a:satOff val="0"/>
            <a:lumOff val="0"/>
            <a:alphaOff val="0"/>
          </a:schemeClr>
        </a:solidFill>
        <a:ln w="6350" cap="flat" cmpd="sng" algn="ctr">
          <a:noFill/>
          <a:prstDash val="solid"/>
          <a:miter lim="800000"/>
        </a:ln>
        <a:effectLst/>
      </dgm:spPr>
    </dgm:pt>
    <dgm:pt modelId="{D0FCCA1C-8AAD-4EC6-B35F-AFFAD0209250}" type="pres">
      <dgm:prSet presAssocID="{8B90AA6D-CA28-4642-B4B7-CF767A894F4A}" presName="L2TextContainer" presStyleLbl="revTx" presStyleIdx="14" presStyleCnt="18">
        <dgm:presLayoutVars>
          <dgm:bulletEnabled val="1"/>
        </dgm:presLayoutVars>
      </dgm:prSet>
      <dgm:spPr/>
    </dgm:pt>
    <dgm:pt modelId="{AFDF4689-AC11-471A-A676-C3FDD6E336CD}" type="pres">
      <dgm:prSet presAssocID="{8B90AA6D-CA28-4642-B4B7-CF767A894F4A}" presName="L1TextContainer" presStyleLbl="revTx" presStyleIdx="15" presStyleCnt="18">
        <dgm:presLayoutVars>
          <dgm:chMax val="1"/>
          <dgm:chPref val="1"/>
          <dgm:bulletEnabled val="1"/>
        </dgm:presLayoutVars>
      </dgm:prSet>
      <dgm:spPr/>
    </dgm:pt>
    <dgm:pt modelId="{21A621C5-D72B-46C1-B1A3-3E8778BB6F38}" type="pres">
      <dgm:prSet presAssocID="{8B90AA6D-CA28-4642-B4B7-CF767A894F4A}" presName="ConnectLine" presStyleLbl="sibTrans1D1" presStyleIdx="7" presStyleCnt="9"/>
      <dgm:spPr>
        <a:noFill/>
        <a:ln w="12700" cap="flat" cmpd="sng" algn="ctr">
          <a:solidFill>
            <a:schemeClr val="accent1">
              <a:hueOff val="0"/>
              <a:satOff val="0"/>
              <a:lumOff val="0"/>
              <a:alphaOff val="0"/>
            </a:schemeClr>
          </a:solidFill>
          <a:prstDash val="dash"/>
          <a:miter lim="800000"/>
        </a:ln>
        <a:effectLst/>
      </dgm:spPr>
    </dgm:pt>
    <dgm:pt modelId="{64895527-4B5A-4C33-A7CE-C34DF98D2669}" type="pres">
      <dgm:prSet presAssocID="{8B90AA6D-CA28-4642-B4B7-CF767A894F4A}" presName="EmptyPlaceHolder" presStyleCnt="0"/>
      <dgm:spPr/>
    </dgm:pt>
    <dgm:pt modelId="{5C2F7B0D-73BB-486E-9369-69AEE241BB5B}" type="pres">
      <dgm:prSet presAssocID="{CFBE6007-C1B4-4DFA-8885-7D477269A2D7}" presName="spaceBetweenRectangles" presStyleCnt="0"/>
      <dgm:spPr/>
    </dgm:pt>
    <dgm:pt modelId="{7A9DE0AA-E611-4E82-B443-91ABC7679143}" type="pres">
      <dgm:prSet presAssocID="{41BAC322-A099-4E5B-BE32-CA91DFA39DDC}" presName="composite" presStyleCnt="0"/>
      <dgm:spPr/>
    </dgm:pt>
    <dgm:pt modelId="{67778063-5A18-4067-9D52-6E83419BAB8C}" type="pres">
      <dgm:prSet presAssocID="{41BAC322-A099-4E5B-BE32-CA91DFA39DDC}" presName="ConnectorPoint" presStyleLbl="lnNode1" presStyleIdx="8" presStyleCnt="9"/>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gm:spPr>
    </dgm:pt>
    <dgm:pt modelId="{88C7960D-154F-46FF-BE4E-56F88215C464}" type="pres">
      <dgm:prSet presAssocID="{41BAC322-A099-4E5B-BE32-CA91DFA39DDC}" presName="DropPinPlaceHolder" presStyleCnt="0"/>
      <dgm:spPr/>
    </dgm:pt>
    <dgm:pt modelId="{4638F5F0-A4A2-4A3C-A12E-4AA50960398D}" type="pres">
      <dgm:prSet presAssocID="{41BAC322-A099-4E5B-BE32-CA91DFA39DDC}" presName="DropPin" presStyleLbl="alignNode1" presStyleIdx="8" presStyleCnt="9"/>
      <dgm:spPr/>
    </dgm:pt>
    <dgm:pt modelId="{6E1BF63E-2822-4C9D-AA57-0B8F0EF5B33D}" type="pres">
      <dgm:prSet presAssocID="{41BAC322-A099-4E5B-BE32-CA91DFA39DDC}" presName="Ellipse" presStyleLbl="fgAcc1" presStyleIdx="9" presStyleCnt="10"/>
      <dgm:spPr>
        <a:solidFill>
          <a:schemeClr val="lt1">
            <a:alpha val="90000"/>
            <a:hueOff val="0"/>
            <a:satOff val="0"/>
            <a:lumOff val="0"/>
            <a:alphaOff val="0"/>
          </a:schemeClr>
        </a:solidFill>
        <a:ln w="6350" cap="flat" cmpd="sng" algn="ctr">
          <a:noFill/>
          <a:prstDash val="solid"/>
          <a:miter lim="800000"/>
        </a:ln>
        <a:effectLst/>
      </dgm:spPr>
    </dgm:pt>
    <dgm:pt modelId="{913F5773-FCAA-4B7E-899C-B16ED8D403FA}" type="pres">
      <dgm:prSet presAssocID="{41BAC322-A099-4E5B-BE32-CA91DFA39DDC}" presName="L2TextContainer" presStyleLbl="revTx" presStyleIdx="16" presStyleCnt="18">
        <dgm:presLayoutVars>
          <dgm:bulletEnabled val="1"/>
        </dgm:presLayoutVars>
      </dgm:prSet>
      <dgm:spPr/>
    </dgm:pt>
    <dgm:pt modelId="{49C43A1F-EEBA-45C3-B4C4-10DB0E7B8930}" type="pres">
      <dgm:prSet presAssocID="{41BAC322-A099-4E5B-BE32-CA91DFA39DDC}" presName="L1TextContainer" presStyleLbl="revTx" presStyleIdx="17" presStyleCnt="18">
        <dgm:presLayoutVars>
          <dgm:chMax val="1"/>
          <dgm:chPref val="1"/>
          <dgm:bulletEnabled val="1"/>
        </dgm:presLayoutVars>
      </dgm:prSet>
      <dgm:spPr/>
    </dgm:pt>
    <dgm:pt modelId="{B195A6B1-8C65-44D3-9621-17BECB1C4B73}" type="pres">
      <dgm:prSet presAssocID="{41BAC322-A099-4E5B-BE32-CA91DFA39DDC}" presName="ConnectLine" presStyleLbl="sibTrans1D1" presStyleIdx="8" presStyleCnt="9"/>
      <dgm:spPr>
        <a:noFill/>
        <a:ln w="12700" cap="flat" cmpd="sng" algn="ctr">
          <a:solidFill>
            <a:schemeClr val="accent1">
              <a:hueOff val="0"/>
              <a:satOff val="0"/>
              <a:lumOff val="0"/>
              <a:alphaOff val="0"/>
            </a:schemeClr>
          </a:solidFill>
          <a:prstDash val="dash"/>
          <a:miter lim="800000"/>
        </a:ln>
        <a:effectLst/>
      </dgm:spPr>
    </dgm:pt>
    <dgm:pt modelId="{5DA070CB-BA51-4703-927A-88E98A2EC763}" type="pres">
      <dgm:prSet presAssocID="{41BAC322-A099-4E5B-BE32-CA91DFA39DDC}" presName="EmptyPlaceHolder" presStyleCnt="0"/>
      <dgm:spPr/>
    </dgm:pt>
  </dgm:ptLst>
  <dgm:cxnLst>
    <dgm:cxn modelId="{0E326E03-CAD9-4835-B460-A93BBBB23352}" type="presOf" srcId="{1FF0949D-7E0B-410D-84A9-D216326C32D6}" destId="{19A6B3E1-9CE7-4E61-8BDF-A0C24F37C187}" srcOrd="0" destOrd="0" presId="urn:microsoft.com/office/officeart/2017/3/layout/DropPinTimeline"/>
    <dgm:cxn modelId="{37FFE30A-6596-413E-A86D-A95E08E6B8B9}" type="presOf" srcId="{8B90AA6D-CA28-4642-B4B7-CF767A894F4A}" destId="{AFDF4689-AC11-471A-A676-C3FDD6E336CD}" srcOrd="0" destOrd="0" presId="urn:microsoft.com/office/officeart/2017/3/layout/DropPinTimeline"/>
    <dgm:cxn modelId="{E1589812-26C0-4CD3-8779-AF51954877C0}" srcId="{E6732B13-9D43-4D55-A0D3-0A07E2D80B36}" destId="{5B0E70E2-8178-4795-8FF7-0C526E1FD25D}" srcOrd="0" destOrd="0" parTransId="{29019898-2A3F-4C74-9273-5163207A6250}" sibTransId="{16CF6B9E-61C3-4DD8-B888-CF2208370117}"/>
    <dgm:cxn modelId="{C3B54515-AC74-4BA6-A928-0FF54FB7F065}" srcId="{E6732B13-9D43-4D55-A0D3-0A07E2D80B36}" destId="{5540070F-E245-4427-827E-A4D4E4D11F4A}" srcOrd="4" destOrd="0" parTransId="{99DCDE3F-9016-451B-81D3-F02A3847D2E9}" sibTransId="{FBD90B94-91C1-4A20-B266-B4B96668C184}"/>
    <dgm:cxn modelId="{0E56D919-CA25-45BD-A0ED-49212D9A2AF0}" type="presOf" srcId="{063EE37A-56F0-418A-BEF4-058F0CBF658F}" destId="{E4764881-BB72-4446-9D9F-ED5EF0056A1B}" srcOrd="0" destOrd="0" presId="urn:microsoft.com/office/officeart/2017/3/layout/DropPinTimeline"/>
    <dgm:cxn modelId="{4DECD121-1ADF-4EB0-BC5B-16EADC2EF30C}" srcId="{5540070F-E245-4427-827E-A4D4E4D11F4A}" destId="{C29C49F2-DD61-4F3B-9E3D-6274DAFEBB58}" srcOrd="0" destOrd="0" parTransId="{08CFF878-1912-4796-8040-FA347DB02E74}" sibTransId="{E528DEE9-3D1C-4466-BA8C-064EDA7E845D}"/>
    <dgm:cxn modelId="{5C58B233-A0CE-4351-9E7D-D96D5A39AA45}" srcId="{688B478A-0333-4E01-A88C-1D6FEE8CBF96}" destId="{2F58672B-7C30-402C-8FCB-FAE2682F4BE2}" srcOrd="1" destOrd="0" parTransId="{1F510907-889E-48B9-AEFB-9FF287106C21}" sibTransId="{9FA6CE64-63F5-4431-82CF-364DD5372BDF}"/>
    <dgm:cxn modelId="{5EB1DA36-2D0A-48A8-B489-8BFD583175DE}" srcId="{688B478A-0333-4E01-A88C-1D6FEE8CBF96}" destId="{A1296942-22FD-4BE2-BBB6-3CCA3D31F8FA}" srcOrd="0" destOrd="0" parTransId="{A819A19A-D522-44C6-A966-F75447AD4B11}" sibTransId="{B3E25EE8-D3F3-42D8-A3CD-E3A40ED325D2}"/>
    <dgm:cxn modelId="{4E2C063A-4EAD-4371-9922-261970BEEE55}" type="presOf" srcId="{5540070F-E245-4427-827E-A4D4E4D11F4A}" destId="{7652F06B-2124-486B-81E1-9633F7AB2059}" srcOrd="0" destOrd="0" presId="urn:microsoft.com/office/officeart/2017/3/layout/DropPinTimeline"/>
    <dgm:cxn modelId="{9D9CEC3A-6700-45A3-B7C3-01D2FB5519A6}" type="presOf" srcId="{CE9A56D0-D261-4370-BE80-10A87347C6B2}" destId="{1534ECF9-2C27-469C-9EE2-DEDFBE039E57}" srcOrd="0" destOrd="0" presId="urn:microsoft.com/office/officeart/2017/3/layout/DropPinTimeline"/>
    <dgm:cxn modelId="{3AAE9C48-6523-490D-B68F-A91C511CF6AE}" type="presOf" srcId="{EBA5668D-505E-4814-AB7D-C83F4AE88B15}" destId="{913F5773-FCAA-4B7E-899C-B16ED8D403FA}" srcOrd="0" destOrd="0" presId="urn:microsoft.com/office/officeart/2017/3/layout/DropPinTimeline"/>
    <dgm:cxn modelId="{C2676449-BFFE-44CF-AF1C-AB138672FA03}" srcId="{8B90AA6D-CA28-4642-B4B7-CF767A894F4A}" destId="{4F9DBC42-E7FC-4284-81C4-48DDA868AD17}" srcOrd="1" destOrd="0" parTransId="{3C07F16D-AC2F-4C1D-9658-73DF556C2B4C}" sibTransId="{034D9CB4-908A-4E3A-AC95-D12E2A8314F8}"/>
    <dgm:cxn modelId="{80B6276A-F234-422E-B1A3-9015EE6E30FE}" type="presOf" srcId="{8A74BBE1-DAE7-4EFB-86DC-4BA174DB3820}" destId="{5616ABE1-EDE1-435B-A6DB-723E935B8654}" srcOrd="0" destOrd="0" presId="urn:microsoft.com/office/officeart/2017/3/layout/DropPinTimeline"/>
    <dgm:cxn modelId="{7B7E0C74-081E-4D38-8891-096825ECC669}" srcId="{CE9A56D0-D261-4370-BE80-10A87347C6B2}" destId="{2E8F318E-0B5B-4B7E-B8A1-67C8CC572C6C}" srcOrd="0" destOrd="0" parTransId="{3DC0B139-61B1-440A-BD29-3B21907555D8}" sibTransId="{27B2F68B-D7CC-4E59-9250-A976F5EB9E80}"/>
    <dgm:cxn modelId="{EF033075-6827-4E18-8619-835BDFAD393F}" srcId="{E6732B13-9D43-4D55-A0D3-0A07E2D80B36}" destId="{41BAC322-A099-4E5B-BE32-CA91DFA39DDC}" srcOrd="8" destOrd="0" parTransId="{308B11A3-269D-4203-ADE5-A772C02E3205}" sibTransId="{DD1B4F5A-2ADA-467B-AE02-CAD08203D0AC}"/>
    <dgm:cxn modelId="{B764BD79-1DE1-4953-85C3-3BF233EF8117}" type="presOf" srcId="{41BAC322-A099-4E5B-BE32-CA91DFA39DDC}" destId="{49C43A1F-EEBA-45C3-B4C4-10DB0E7B8930}" srcOrd="0" destOrd="0" presId="urn:microsoft.com/office/officeart/2017/3/layout/DropPinTimeline"/>
    <dgm:cxn modelId="{62C9D47B-3894-42C0-8C28-506C9CEB5884}" type="presOf" srcId="{A1296942-22FD-4BE2-BBB6-3CCA3D31F8FA}" destId="{F8F947E7-904D-447B-9313-1762A9AA78FF}" srcOrd="0" destOrd="0" presId="urn:microsoft.com/office/officeart/2017/3/layout/DropPinTimeline"/>
    <dgm:cxn modelId="{2EE82D7D-1C17-45E6-BB3D-51B0F66E54F8}" srcId="{5B0E70E2-8178-4795-8FF7-0C526E1FD25D}" destId="{39A25281-5E70-4D14-A34C-C02EDD6941E3}" srcOrd="0" destOrd="0" parTransId="{CE548FAD-DA34-47FF-9180-C37B0528C7DE}" sibTransId="{BDF9E18A-3F24-4897-A25D-778E84BA9CAB}"/>
    <dgm:cxn modelId="{EE2BE881-D2D0-4A47-BA35-3F7158373B67}" srcId="{E6732B13-9D43-4D55-A0D3-0A07E2D80B36}" destId="{8B90AA6D-CA28-4642-B4B7-CF767A894F4A}" srcOrd="7" destOrd="0" parTransId="{7718BA68-4D9E-443F-8386-7AAA8D65BD53}" sibTransId="{CFBE6007-C1B4-4DFA-8885-7D477269A2D7}"/>
    <dgm:cxn modelId="{0AFCD599-A226-493C-A76A-AB88072F6344}" type="presOf" srcId="{2E8F318E-0B5B-4B7E-B8A1-67C8CC572C6C}" destId="{78E0E929-930F-4CCF-9280-990F6D6D1E56}" srcOrd="0" destOrd="0" presId="urn:microsoft.com/office/officeart/2017/3/layout/DropPinTimeline"/>
    <dgm:cxn modelId="{89F10D9E-530B-4867-B436-8165BC658917}" srcId="{4D3B801C-D6BD-45AA-B83A-4A243864B6E5}" destId="{02F2F774-164E-4221-9DD4-CA6F42B4937E}" srcOrd="0" destOrd="0" parTransId="{CDF4B5A2-3029-4F42-8E21-99402455F971}" sibTransId="{7E237C17-7EA4-47E4-BE61-6B1F5994A2A2}"/>
    <dgm:cxn modelId="{8B564CA6-F2E1-45DB-A5B1-3964B793D41C}" type="presOf" srcId="{2F58672B-7C30-402C-8FCB-FAE2682F4BE2}" destId="{F8F947E7-904D-447B-9313-1762A9AA78FF}" srcOrd="0" destOrd="1" presId="urn:microsoft.com/office/officeart/2017/3/layout/DropPinTimeline"/>
    <dgm:cxn modelId="{061851A9-5581-4CFE-B739-F1CE3F7C1898}" type="presOf" srcId="{B6A2700B-6151-49B1-AADF-1520B1446DAD}" destId="{D0FCCA1C-8AAD-4EC6-B35F-AFFAD0209250}" srcOrd="0" destOrd="0" presId="urn:microsoft.com/office/officeart/2017/3/layout/DropPinTimeline"/>
    <dgm:cxn modelId="{2B9851A9-0B83-4476-9B16-F983AD166388}" type="presOf" srcId="{4D3B801C-D6BD-45AA-B83A-4A243864B6E5}" destId="{2AB4FCD1-9DAB-4729-AEB0-C938C14DF21E}" srcOrd="0" destOrd="0" presId="urn:microsoft.com/office/officeart/2017/3/layout/DropPinTimeline"/>
    <dgm:cxn modelId="{7E17BFAA-3D90-410F-A804-EE604B1BB5B7}" srcId="{E6732B13-9D43-4D55-A0D3-0A07E2D80B36}" destId="{4D3B801C-D6BD-45AA-B83A-4A243864B6E5}" srcOrd="6" destOrd="0" parTransId="{33CBF2A1-A177-4C48-8DB8-8A480937F00E}" sibTransId="{0992BF9F-A117-43E9-8446-06F94070921B}"/>
    <dgm:cxn modelId="{409F72AF-D36E-479B-BED5-434D4F4298B6}" type="presOf" srcId="{02F2F774-164E-4221-9DD4-CA6F42B4937E}" destId="{7479F0B9-0A5B-46A2-BCFE-D279D62A6783}" srcOrd="0" destOrd="0" presId="urn:microsoft.com/office/officeart/2017/3/layout/DropPinTimeline"/>
    <dgm:cxn modelId="{5F9ECEAF-08F8-4C06-9E43-57EC23B70CA8}" srcId="{E6732B13-9D43-4D55-A0D3-0A07E2D80B36}" destId="{688B478A-0333-4E01-A88C-1D6FEE8CBF96}" srcOrd="3" destOrd="0" parTransId="{81560CE0-9FA5-4EDB-824D-17D613D6D646}" sibTransId="{64527CDE-EB69-4C62-9B64-67DF2ADFD97A}"/>
    <dgm:cxn modelId="{073B54B6-600B-4FD4-9E9D-FF630A5E2E41}" type="presOf" srcId="{E6732B13-9D43-4D55-A0D3-0A07E2D80B36}" destId="{E0F12E0F-5981-4E7F-868C-D5A8231053F0}" srcOrd="0" destOrd="0" presId="urn:microsoft.com/office/officeart/2017/3/layout/DropPinTimeline"/>
    <dgm:cxn modelId="{BE27C4C4-A361-46CD-90D0-43124CA00676}" srcId="{E6732B13-9D43-4D55-A0D3-0A07E2D80B36}" destId="{8A74BBE1-DAE7-4EFB-86DC-4BA174DB3820}" srcOrd="1" destOrd="0" parTransId="{1C22D718-D054-450C-A4B5-2003457C7B96}" sibTransId="{580AC988-5C3C-432B-80CF-CA7064B7237C}"/>
    <dgm:cxn modelId="{850F0AC7-77A3-44E2-BEF9-29433ECF2AE1}" srcId="{E6732B13-9D43-4D55-A0D3-0A07E2D80B36}" destId="{F8A4735D-716E-4D2E-B4EB-7433CF878714}" srcOrd="5" destOrd="0" parTransId="{92B16B07-901F-4F3D-8789-94595A616B9F}" sibTransId="{74748228-5D30-4C81-A4B0-CFF6EB090361}"/>
    <dgm:cxn modelId="{7B862CCF-F424-4058-AA6F-008E536F398E}" type="presOf" srcId="{39A25281-5E70-4D14-A34C-C02EDD6941E3}" destId="{8A511001-B3CB-4CAE-8882-2A8B838E2706}" srcOrd="0" destOrd="0" presId="urn:microsoft.com/office/officeart/2017/3/layout/DropPinTimeline"/>
    <dgm:cxn modelId="{E44276DA-7ABA-4413-BA22-8D17417A7A52}" type="presOf" srcId="{C29C49F2-DD61-4F3B-9E3D-6274DAFEBB58}" destId="{58E0990F-87D8-49FD-B744-7388C923CBE9}" srcOrd="0" destOrd="0" presId="urn:microsoft.com/office/officeart/2017/3/layout/DropPinTimeline"/>
    <dgm:cxn modelId="{346B42DB-ABCB-4E52-A47F-79032E6C3974}" srcId="{F8A4735D-716E-4D2E-B4EB-7433CF878714}" destId="{063EE37A-56F0-418A-BEF4-058F0CBF658F}" srcOrd="0" destOrd="0" parTransId="{08713523-53EB-4230-8698-C2D902DFB033}" sibTransId="{9BF0CA38-3762-4BF5-939C-20CE8F2EEEEE}"/>
    <dgm:cxn modelId="{786B2CDC-EFA8-4396-AF19-50932517FC62}" srcId="{E6732B13-9D43-4D55-A0D3-0A07E2D80B36}" destId="{CE9A56D0-D261-4370-BE80-10A87347C6B2}" srcOrd="2" destOrd="0" parTransId="{CBF59279-9221-4CFD-9F3C-0D6564E01253}" sibTransId="{89E567FF-5584-4768-82FC-0E5662FF6677}"/>
    <dgm:cxn modelId="{99C6ABE0-C423-4333-85E4-E076C5A7E79C}" srcId="{8A74BBE1-DAE7-4EFB-86DC-4BA174DB3820}" destId="{1FF0949D-7E0B-410D-84A9-D216326C32D6}" srcOrd="0" destOrd="0" parTransId="{CDE74C91-0B82-43C4-9984-FD3B4B64759F}" sibTransId="{AECC8C1B-32A6-4324-8147-3AB7D6E8894E}"/>
    <dgm:cxn modelId="{A024B9E9-0392-49F1-A03E-EC2329491212}" type="presOf" srcId="{F8A4735D-716E-4D2E-B4EB-7433CF878714}" destId="{D459ED5A-6144-47A1-A485-D7016BFFA346}" srcOrd="0" destOrd="0" presId="urn:microsoft.com/office/officeart/2017/3/layout/DropPinTimeline"/>
    <dgm:cxn modelId="{6BE4B4EB-3FD1-4E55-AC4C-315123F29C9A}" type="presOf" srcId="{4F9DBC42-E7FC-4284-81C4-48DDA868AD17}" destId="{D0FCCA1C-8AAD-4EC6-B35F-AFFAD0209250}" srcOrd="0" destOrd="1" presId="urn:microsoft.com/office/officeart/2017/3/layout/DropPinTimeline"/>
    <dgm:cxn modelId="{531F67EC-5D64-46E9-8E05-A7BB12C84D52}" type="presOf" srcId="{5B0E70E2-8178-4795-8FF7-0C526E1FD25D}" destId="{38E37C09-67B0-46A4-847C-E911D96F23FF}" srcOrd="0" destOrd="0" presId="urn:microsoft.com/office/officeart/2017/3/layout/DropPinTimeline"/>
    <dgm:cxn modelId="{4C9B01EE-A8BC-4F8A-8E37-DCCE3F1E7E77}" srcId="{8B90AA6D-CA28-4642-B4B7-CF767A894F4A}" destId="{B6A2700B-6151-49B1-AADF-1520B1446DAD}" srcOrd="0" destOrd="0" parTransId="{BCF09E12-AAA5-40BF-A345-BF426875F357}" sibTransId="{6552C00A-3947-480F-9E66-33C26FCE0966}"/>
    <dgm:cxn modelId="{AE4101FB-4A96-4B94-9385-C71ED53EC26C}" type="presOf" srcId="{688B478A-0333-4E01-A88C-1D6FEE8CBF96}" destId="{0A160B01-AA65-49F7-881D-CEAD90D17556}" srcOrd="0" destOrd="0" presId="urn:microsoft.com/office/officeart/2017/3/layout/DropPinTimeline"/>
    <dgm:cxn modelId="{9BBCC0FB-99DE-49EC-937E-DA04C4EE6FD5}" srcId="{41BAC322-A099-4E5B-BE32-CA91DFA39DDC}" destId="{EBA5668D-505E-4814-AB7D-C83F4AE88B15}" srcOrd="0" destOrd="0" parTransId="{6EC542C4-26B0-41AA-BF92-588E3518B2C3}" sibTransId="{EF27DCA4-E06E-4981-B088-C1836F2F5CEC}"/>
    <dgm:cxn modelId="{87B92490-6D09-498F-96C3-F8CB06798ABF}" type="presParOf" srcId="{E0F12E0F-5981-4E7F-868C-D5A8231053F0}" destId="{C4212C45-07F8-4457-B20B-5146035AF509}" srcOrd="0" destOrd="0" presId="urn:microsoft.com/office/officeart/2017/3/layout/DropPinTimeline"/>
    <dgm:cxn modelId="{B9349A7C-A32C-4A36-BB93-A7EFC449AB79}" type="presParOf" srcId="{E0F12E0F-5981-4E7F-868C-D5A8231053F0}" destId="{7160F332-1CD7-47F8-83B7-94F8764E8A43}" srcOrd="1" destOrd="0" presId="urn:microsoft.com/office/officeart/2017/3/layout/DropPinTimeline"/>
    <dgm:cxn modelId="{82C4F613-5A78-4765-B8D3-B673BC9A3D83}" type="presParOf" srcId="{7160F332-1CD7-47F8-83B7-94F8764E8A43}" destId="{D43B5C4A-C50F-440D-8ED0-90356BC12F27}" srcOrd="0" destOrd="0" presId="urn:microsoft.com/office/officeart/2017/3/layout/DropPinTimeline"/>
    <dgm:cxn modelId="{E2F6CF22-04B8-4725-8688-DAEBE75B46E7}" type="presParOf" srcId="{D43B5C4A-C50F-440D-8ED0-90356BC12F27}" destId="{F4F626B1-EBBB-40F8-BC67-C28473865D4A}" srcOrd="0" destOrd="0" presId="urn:microsoft.com/office/officeart/2017/3/layout/DropPinTimeline"/>
    <dgm:cxn modelId="{C62051BF-AF8D-4693-9413-A47DBB26AADF}" type="presParOf" srcId="{D43B5C4A-C50F-440D-8ED0-90356BC12F27}" destId="{DDF98D0E-6245-4FC2-8178-E2DB4D60AC9A}" srcOrd="1" destOrd="0" presId="urn:microsoft.com/office/officeart/2017/3/layout/DropPinTimeline"/>
    <dgm:cxn modelId="{F9A1D5DB-C3CF-432C-8436-77023A039B2D}" type="presParOf" srcId="{DDF98D0E-6245-4FC2-8178-E2DB4D60AC9A}" destId="{7543C5C8-61FA-45D4-9D33-6468E9E2B92F}" srcOrd="0" destOrd="0" presId="urn:microsoft.com/office/officeart/2017/3/layout/DropPinTimeline"/>
    <dgm:cxn modelId="{10838766-EA4A-4D6F-A70A-2980AAEAC814}" type="presParOf" srcId="{DDF98D0E-6245-4FC2-8178-E2DB4D60AC9A}" destId="{A6E32A17-5647-4485-B332-124C1C8DE935}" srcOrd="1" destOrd="0" presId="urn:microsoft.com/office/officeart/2017/3/layout/DropPinTimeline"/>
    <dgm:cxn modelId="{2527F59D-F027-4E0E-A999-C14A3C4C4C8D}" type="presParOf" srcId="{D43B5C4A-C50F-440D-8ED0-90356BC12F27}" destId="{8A511001-B3CB-4CAE-8882-2A8B838E2706}" srcOrd="2" destOrd="0" presId="urn:microsoft.com/office/officeart/2017/3/layout/DropPinTimeline"/>
    <dgm:cxn modelId="{D492D2F9-0775-4457-BF2D-84EE44F24C8E}" type="presParOf" srcId="{D43B5C4A-C50F-440D-8ED0-90356BC12F27}" destId="{38E37C09-67B0-46A4-847C-E911D96F23FF}" srcOrd="3" destOrd="0" presId="urn:microsoft.com/office/officeart/2017/3/layout/DropPinTimeline"/>
    <dgm:cxn modelId="{8BF1B1E8-9E40-45E2-BC06-0E85830C15B0}" type="presParOf" srcId="{D43B5C4A-C50F-440D-8ED0-90356BC12F27}" destId="{FB067238-E6E8-41C8-8538-CB1E19F3E33B}" srcOrd="4" destOrd="0" presId="urn:microsoft.com/office/officeart/2017/3/layout/DropPinTimeline"/>
    <dgm:cxn modelId="{A9CF6DF6-E599-4262-BB70-61980CE4432E}" type="presParOf" srcId="{D43B5C4A-C50F-440D-8ED0-90356BC12F27}" destId="{96DBF9D6-7A5B-4518-9112-0AC9C8ED9F41}" srcOrd="5" destOrd="0" presId="urn:microsoft.com/office/officeart/2017/3/layout/DropPinTimeline"/>
    <dgm:cxn modelId="{209E6A89-B5CA-4AE0-B080-10592BB8676A}" type="presParOf" srcId="{7160F332-1CD7-47F8-83B7-94F8764E8A43}" destId="{60392693-D380-4A1C-A668-1CFA6457556C}" srcOrd="1" destOrd="0" presId="urn:microsoft.com/office/officeart/2017/3/layout/DropPinTimeline"/>
    <dgm:cxn modelId="{7B7D81A5-7371-41E5-95B4-0678D10E36C6}" type="presParOf" srcId="{7160F332-1CD7-47F8-83B7-94F8764E8A43}" destId="{8FA73A16-DB77-492A-9DC5-6F759B2438B5}" srcOrd="2" destOrd="0" presId="urn:microsoft.com/office/officeart/2017/3/layout/DropPinTimeline"/>
    <dgm:cxn modelId="{6D785A14-1CE6-407C-BC0E-CB871474DC32}" type="presParOf" srcId="{8FA73A16-DB77-492A-9DC5-6F759B2438B5}" destId="{91DA020A-BAE0-4AB0-AEE4-54D0630FC130}" srcOrd="0" destOrd="0" presId="urn:microsoft.com/office/officeart/2017/3/layout/DropPinTimeline"/>
    <dgm:cxn modelId="{1E49AB6C-5B54-4103-8BF9-77C0A5A8E789}" type="presParOf" srcId="{8FA73A16-DB77-492A-9DC5-6F759B2438B5}" destId="{B890EC14-D282-4C4D-8D95-998B27C1FC88}" srcOrd="1" destOrd="0" presId="urn:microsoft.com/office/officeart/2017/3/layout/DropPinTimeline"/>
    <dgm:cxn modelId="{0A31A0E1-2CF9-43D3-B940-2D0D0D5A3ED4}" type="presParOf" srcId="{B890EC14-D282-4C4D-8D95-998B27C1FC88}" destId="{E7227E07-10BB-446A-BBA3-D9CC994B699E}" srcOrd="0" destOrd="0" presId="urn:microsoft.com/office/officeart/2017/3/layout/DropPinTimeline"/>
    <dgm:cxn modelId="{93F68814-EB0B-4E36-9D66-32173B10FC5A}" type="presParOf" srcId="{B890EC14-D282-4C4D-8D95-998B27C1FC88}" destId="{AAA764C4-BF10-40C4-B6A5-1D1761D7F386}" srcOrd="1" destOrd="0" presId="urn:microsoft.com/office/officeart/2017/3/layout/DropPinTimeline"/>
    <dgm:cxn modelId="{2591326E-2C3B-4AC5-8758-671AF11CBEE4}" type="presParOf" srcId="{8FA73A16-DB77-492A-9DC5-6F759B2438B5}" destId="{19A6B3E1-9CE7-4E61-8BDF-A0C24F37C187}" srcOrd="2" destOrd="0" presId="urn:microsoft.com/office/officeart/2017/3/layout/DropPinTimeline"/>
    <dgm:cxn modelId="{3FC51B2D-67E5-4F65-B759-2286955D229A}" type="presParOf" srcId="{8FA73A16-DB77-492A-9DC5-6F759B2438B5}" destId="{5616ABE1-EDE1-435B-A6DB-723E935B8654}" srcOrd="3" destOrd="0" presId="urn:microsoft.com/office/officeart/2017/3/layout/DropPinTimeline"/>
    <dgm:cxn modelId="{107F4ED2-89B3-4370-8B95-AED9C8108E7A}" type="presParOf" srcId="{8FA73A16-DB77-492A-9DC5-6F759B2438B5}" destId="{F9D0BA9E-BA2A-489E-83E2-CCDBFC104674}" srcOrd="4" destOrd="0" presId="urn:microsoft.com/office/officeart/2017/3/layout/DropPinTimeline"/>
    <dgm:cxn modelId="{E685289D-88E1-44CF-B39E-5B651CFD09B8}" type="presParOf" srcId="{8FA73A16-DB77-492A-9DC5-6F759B2438B5}" destId="{E23A506B-B4FC-4816-8674-4119F4CA661D}" srcOrd="5" destOrd="0" presId="urn:microsoft.com/office/officeart/2017/3/layout/DropPinTimeline"/>
    <dgm:cxn modelId="{DE7D4303-690C-4EBA-85C9-682952F0E62D}" type="presParOf" srcId="{7160F332-1CD7-47F8-83B7-94F8764E8A43}" destId="{31A2BE30-13D7-4EA3-97EF-69B2C018A91A}" srcOrd="3" destOrd="0" presId="urn:microsoft.com/office/officeart/2017/3/layout/DropPinTimeline"/>
    <dgm:cxn modelId="{B98DE062-CFFC-4D64-9D9E-3BAA05132145}" type="presParOf" srcId="{7160F332-1CD7-47F8-83B7-94F8764E8A43}" destId="{65135845-1257-4A9F-B0A4-5D3B53B93B69}" srcOrd="4" destOrd="0" presId="urn:microsoft.com/office/officeart/2017/3/layout/DropPinTimeline"/>
    <dgm:cxn modelId="{D7924C7B-8C97-4504-8F75-D1C1B9BF7754}" type="presParOf" srcId="{65135845-1257-4A9F-B0A4-5D3B53B93B69}" destId="{84AD1CC4-383B-49EF-BC90-31350CEF3CF7}" srcOrd="0" destOrd="0" presId="urn:microsoft.com/office/officeart/2017/3/layout/DropPinTimeline"/>
    <dgm:cxn modelId="{0761FBED-5F33-40B4-B8CA-9ACDD5BB7BCE}" type="presParOf" srcId="{65135845-1257-4A9F-B0A4-5D3B53B93B69}" destId="{D55491AE-138E-4693-82D3-53140EA72D04}" srcOrd="1" destOrd="0" presId="urn:microsoft.com/office/officeart/2017/3/layout/DropPinTimeline"/>
    <dgm:cxn modelId="{B5578F50-67F9-4006-997E-EC8FC7DD476A}" type="presParOf" srcId="{D55491AE-138E-4693-82D3-53140EA72D04}" destId="{A60C3F98-A1B9-449A-A929-A609D6C7DC28}" srcOrd="0" destOrd="0" presId="urn:microsoft.com/office/officeart/2017/3/layout/DropPinTimeline"/>
    <dgm:cxn modelId="{1D366059-9CF5-445A-8DCE-6E92C286780E}" type="presParOf" srcId="{D55491AE-138E-4693-82D3-53140EA72D04}" destId="{A8A532B1-1674-4B2A-84CD-5FAAFB23A518}" srcOrd="1" destOrd="0" presId="urn:microsoft.com/office/officeart/2017/3/layout/DropPinTimeline"/>
    <dgm:cxn modelId="{1899E209-47D5-4677-898B-D33FB9B7A05B}" type="presParOf" srcId="{65135845-1257-4A9F-B0A4-5D3B53B93B69}" destId="{78E0E929-930F-4CCF-9280-990F6D6D1E56}" srcOrd="2" destOrd="0" presId="urn:microsoft.com/office/officeart/2017/3/layout/DropPinTimeline"/>
    <dgm:cxn modelId="{0FFD882F-25C5-497B-9ED5-D261614DAEE7}" type="presParOf" srcId="{65135845-1257-4A9F-B0A4-5D3B53B93B69}" destId="{1534ECF9-2C27-469C-9EE2-DEDFBE039E57}" srcOrd="3" destOrd="0" presId="urn:microsoft.com/office/officeart/2017/3/layout/DropPinTimeline"/>
    <dgm:cxn modelId="{C9EC9CEB-E126-40F5-87C7-D219C22F2B16}" type="presParOf" srcId="{65135845-1257-4A9F-B0A4-5D3B53B93B69}" destId="{18FF0D2B-9D8C-40FA-91F8-DFC06661DB02}" srcOrd="4" destOrd="0" presId="urn:microsoft.com/office/officeart/2017/3/layout/DropPinTimeline"/>
    <dgm:cxn modelId="{8FA646B5-EA12-4584-A585-379047DD2AD2}" type="presParOf" srcId="{65135845-1257-4A9F-B0A4-5D3B53B93B69}" destId="{2A18F639-22BB-4151-89CE-9ECD423B05C4}" srcOrd="5" destOrd="0" presId="urn:microsoft.com/office/officeart/2017/3/layout/DropPinTimeline"/>
    <dgm:cxn modelId="{A73BEC68-6C73-4F46-BC06-9BB46F39CD63}" type="presParOf" srcId="{7160F332-1CD7-47F8-83B7-94F8764E8A43}" destId="{1E9F42AC-9034-4C74-A3B1-CBC353C0E592}" srcOrd="5" destOrd="0" presId="urn:microsoft.com/office/officeart/2017/3/layout/DropPinTimeline"/>
    <dgm:cxn modelId="{018A000A-C2A3-4282-BEEA-09640FDFDAF7}" type="presParOf" srcId="{7160F332-1CD7-47F8-83B7-94F8764E8A43}" destId="{9DF27EF4-246E-42C4-9DCB-CF7538AAD18F}" srcOrd="6" destOrd="0" presId="urn:microsoft.com/office/officeart/2017/3/layout/DropPinTimeline"/>
    <dgm:cxn modelId="{5B022344-75B4-465B-88AB-600FB93381C2}" type="presParOf" srcId="{9DF27EF4-246E-42C4-9DCB-CF7538AAD18F}" destId="{994A23EA-BF73-47E4-ACBE-BD349B7D9A90}" srcOrd="0" destOrd="0" presId="urn:microsoft.com/office/officeart/2017/3/layout/DropPinTimeline"/>
    <dgm:cxn modelId="{CFF5BFE4-72B5-4810-A386-C197B4DA6AFD}" type="presParOf" srcId="{9DF27EF4-246E-42C4-9DCB-CF7538AAD18F}" destId="{E44FA99B-F505-4172-8AF8-4856E2B09D4B}" srcOrd="1" destOrd="0" presId="urn:microsoft.com/office/officeart/2017/3/layout/DropPinTimeline"/>
    <dgm:cxn modelId="{07AFCC85-8DB8-412F-94BA-3F5C75658031}" type="presParOf" srcId="{E44FA99B-F505-4172-8AF8-4856E2B09D4B}" destId="{1FDEC0FC-3A8A-4A83-8059-1E927B21E726}" srcOrd="0" destOrd="0" presId="urn:microsoft.com/office/officeart/2017/3/layout/DropPinTimeline"/>
    <dgm:cxn modelId="{732FD2C4-E151-4227-B563-D8751AF286A7}" type="presParOf" srcId="{E44FA99B-F505-4172-8AF8-4856E2B09D4B}" destId="{984E0BDF-EE69-42DC-A795-F965FFBDBAC0}" srcOrd="1" destOrd="0" presId="urn:microsoft.com/office/officeart/2017/3/layout/DropPinTimeline"/>
    <dgm:cxn modelId="{45DCF33C-5051-4E40-B2C3-BF7EDA97678A}" type="presParOf" srcId="{9DF27EF4-246E-42C4-9DCB-CF7538AAD18F}" destId="{F8F947E7-904D-447B-9313-1762A9AA78FF}" srcOrd="2" destOrd="0" presId="urn:microsoft.com/office/officeart/2017/3/layout/DropPinTimeline"/>
    <dgm:cxn modelId="{67F93A12-A10B-4B7D-9DCB-3B87F3E47C6F}" type="presParOf" srcId="{9DF27EF4-246E-42C4-9DCB-CF7538AAD18F}" destId="{0A160B01-AA65-49F7-881D-CEAD90D17556}" srcOrd="3" destOrd="0" presId="urn:microsoft.com/office/officeart/2017/3/layout/DropPinTimeline"/>
    <dgm:cxn modelId="{A77D1D20-F38B-4438-9451-0CBF433E5837}" type="presParOf" srcId="{9DF27EF4-246E-42C4-9DCB-CF7538AAD18F}" destId="{2E6D4A6E-6A19-49CD-B869-F6B8D35DAB39}" srcOrd="4" destOrd="0" presId="urn:microsoft.com/office/officeart/2017/3/layout/DropPinTimeline"/>
    <dgm:cxn modelId="{F95D9ADE-1FB1-4326-990F-4763FBFB5A34}" type="presParOf" srcId="{9DF27EF4-246E-42C4-9DCB-CF7538AAD18F}" destId="{00294FB0-2FE1-40E5-ADB9-364021107E79}" srcOrd="5" destOrd="0" presId="urn:microsoft.com/office/officeart/2017/3/layout/DropPinTimeline"/>
    <dgm:cxn modelId="{819BA924-E8CA-4E4C-83CD-FE16562B6CF0}" type="presParOf" srcId="{7160F332-1CD7-47F8-83B7-94F8764E8A43}" destId="{09F4057B-DA50-42DB-936C-726E6229812E}" srcOrd="7" destOrd="0" presId="urn:microsoft.com/office/officeart/2017/3/layout/DropPinTimeline"/>
    <dgm:cxn modelId="{4CB39518-D833-410B-816B-C576A0E4C640}" type="presParOf" srcId="{7160F332-1CD7-47F8-83B7-94F8764E8A43}" destId="{66C77972-8DEB-4A0C-A092-619811C62D2B}" srcOrd="8" destOrd="0" presId="urn:microsoft.com/office/officeart/2017/3/layout/DropPinTimeline"/>
    <dgm:cxn modelId="{2654FA80-AF69-4B0E-9EFB-EA3E82FA9382}" type="presParOf" srcId="{66C77972-8DEB-4A0C-A092-619811C62D2B}" destId="{0B4E4933-546F-44E5-9924-EA339A768DD5}" srcOrd="0" destOrd="0" presId="urn:microsoft.com/office/officeart/2017/3/layout/DropPinTimeline"/>
    <dgm:cxn modelId="{74F69027-670A-4004-BBC6-3C8BD4A82A2C}" type="presParOf" srcId="{66C77972-8DEB-4A0C-A092-619811C62D2B}" destId="{0966B8D9-CBDB-4AD1-B3F8-A4BA125DA27D}" srcOrd="1" destOrd="0" presId="urn:microsoft.com/office/officeart/2017/3/layout/DropPinTimeline"/>
    <dgm:cxn modelId="{70B09521-2866-4BAB-A80B-D9A939411612}" type="presParOf" srcId="{0966B8D9-CBDB-4AD1-B3F8-A4BA125DA27D}" destId="{17E8AE77-DA8F-45B1-A5F1-BF25F3A946C0}" srcOrd="0" destOrd="0" presId="urn:microsoft.com/office/officeart/2017/3/layout/DropPinTimeline"/>
    <dgm:cxn modelId="{66030B8C-7CCD-46C4-973C-EF1F1347FBFA}" type="presParOf" srcId="{0966B8D9-CBDB-4AD1-B3F8-A4BA125DA27D}" destId="{05C629A7-FFBC-473A-A6C9-E4777EA1A27C}" srcOrd="1" destOrd="0" presId="urn:microsoft.com/office/officeart/2017/3/layout/DropPinTimeline"/>
    <dgm:cxn modelId="{B0AAB4E0-9B0B-4202-BDF1-31FB7D3D434D}" type="presParOf" srcId="{66C77972-8DEB-4A0C-A092-619811C62D2B}" destId="{58E0990F-87D8-49FD-B744-7388C923CBE9}" srcOrd="2" destOrd="0" presId="urn:microsoft.com/office/officeart/2017/3/layout/DropPinTimeline"/>
    <dgm:cxn modelId="{4052449C-97BB-4B00-9D1E-5E77F2C615E0}" type="presParOf" srcId="{66C77972-8DEB-4A0C-A092-619811C62D2B}" destId="{7652F06B-2124-486B-81E1-9633F7AB2059}" srcOrd="3" destOrd="0" presId="urn:microsoft.com/office/officeart/2017/3/layout/DropPinTimeline"/>
    <dgm:cxn modelId="{024E43C5-E26A-4590-8D13-6AEC634E987A}" type="presParOf" srcId="{66C77972-8DEB-4A0C-A092-619811C62D2B}" destId="{7097C6B4-DD64-45D6-B7BC-7704E9F41E3B}" srcOrd="4" destOrd="0" presId="urn:microsoft.com/office/officeart/2017/3/layout/DropPinTimeline"/>
    <dgm:cxn modelId="{D4AF7F7C-9843-4B3E-97CA-35BF4B1ACFB2}" type="presParOf" srcId="{66C77972-8DEB-4A0C-A092-619811C62D2B}" destId="{5E000E0A-89EF-4E32-A98D-A5170F3F3DA5}" srcOrd="5" destOrd="0" presId="urn:microsoft.com/office/officeart/2017/3/layout/DropPinTimeline"/>
    <dgm:cxn modelId="{547FECA4-CA36-4CE9-A420-7D3C5D8698E4}" type="presParOf" srcId="{7160F332-1CD7-47F8-83B7-94F8764E8A43}" destId="{062649A9-0A02-4AAC-A33A-D91A5730A816}" srcOrd="9" destOrd="0" presId="urn:microsoft.com/office/officeart/2017/3/layout/DropPinTimeline"/>
    <dgm:cxn modelId="{B76B3A6C-E2F6-4763-9B48-44AA0380AFD8}" type="presParOf" srcId="{7160F332-1CD7-47F8-83B7-94F8764E8A43}" destId="{8E8712CF-38E9-4BC7-A540-9245906C4FEB}" srcOrd="10" destOrd="0" presId="urn:microsoft.com/office/officeart/2017/3/layout/DropPinTimeline"/>
    <dgm:cxn modelId="{785F9F6C-BA91-4A4F-A80E-1E1A4D5FE1C7}" type="presParOf" srcId="{8E8712CF-38E9-4BC7-A540-9245906C4FEB}" destId="{6BE233E7-A47F-400A-87ED-57795A358FA1}" srcOrd="0" destOrd="0" presId="urn:microsoft.com/office/officeart/2017/3/layout/DropPinTimeline"/>
    <dgm:cxn modelId="{D023F822-8EB4-4131-A92D-CF6817012A35}" type="presParOf" srcId="{8E8712CF-38E9-4BC7-A540-9245906C4FEB}" destId="{B9385760-0AEE-4441-B9DB-AFAA580E277E}" srcOrd="1" destOrd="0" presId="urn:microsoft.com/office/officeart/2017/3/layout/DropPinTimeline"/>
    <dgm:cxn modelId="{8D7553DF-AE0D-4CC7-89D5-BBD7A2D7FB45}" type="presParOf" srcId="{B9385760-0AEE-4441-B9DB-AFAA580E277E}" destId="{66E11787-7972-4C81-A966-C7C270420C27}" srcOrd="0" destOrd="0" presId="urn:microsoft.com/office/officeart/2017/3/layout/DropPinTimeline"/>
    <dgm:cxn modelId="{AF4F8641-1EBD-4EA7-9D5F-14811F2FE065}" type="presParOf" srcId="{B9385760-0AEE-4441-B9DB-AFAA580E277E}" destId="{0F974AA8-D66A-4C44-B730-3B2DB5D299C5}" srcOrd="1" destOrd="0" presId="urn:microsoft.com/office/officeart/2017/3/layout/DropPinTimeline"/>
    <dgm:cxn modelId="{31A4391D-80A0-4448-8568-1BD32F42439D}" type="presParOf" srcId="{8E8712CF-38E9-4BC7-A540-9245906C4FEB}" destId="{E4764881-BB72-4446-9D9F-ED5EF0056A1B}" srcOrd="2" destOrd="0" presId="urn:microsoft.com/office/officeart/2017/3/layout/DropPinTimeline"/>
    <dgm:cxn modelId="{AFA020E7-8BA6-41B2-BB30-3B83173F15D9}" type="presParOf" srcId="{8E8712CF-38E9-4BC7-A540-9245906C4FEB}" destId="{D459ED5A-6144-47A1-A485-D7016BFFA346}" srcOrd="3" destOrd="0" presId="urn:microsoft.com/office/officeart/2017/3/layout/DropPinTimeline"/>
    <dgm:cxn modelId="{067C6B31-B4B2-4DB1-A017-C24435654369}" type="presParOf" srcId="{8E8712CF-38E9-4BC7-A540-9245906C4FEB}" destId="{77DB7FE9-089C-47C5-A5F4-0C73D1A9825B}" srcOrd="4" destOrd="0" presId="urn:microsoft.com/office/officeart/2017/3/layout/DropPinTimeline"/>
    <dgm:cxn modelId="{05FF117A-22EC-4D2F-B9B7-927B5FFD2008}" type="presParOf" srcId="{8E8712CF-38E9-4BC7-A540-9245906C4FEB}" destId="{E27B7298-30E5-4D5A-AF04-F2AFB4CC318C}" srcOrd="5" destOrd="0" presId="urn:microsoft.com/office/officeart/2017/3/layout/DropPinTimeline"/>
    <dgm:cxn modelId="{82DEF2A2-F813-482A-ACD3-F8C9C7D5F293}" type="presParOf" srcId="{7160F332-1CD7-47F8-83B7-94F8764E8A43}" destId="{AD7C06AF-5084-4040-BCFF-67DC24FD4637}" srcOrd="11" destOrd="0" presId="urn:microsoft.com/office/officeart/2017/3/layout/DropPinTimeline"/>
    <dgm:cxn modelId="{4EB2454C-7259-4682-A9ED-2FFF74DBBDF7}" type="presParOf" srcId="{7160F332-1CD7-47F8-83B7-94F8764E8A43}" destId="{B412A09E-DAFE-43F5-9653-55439D4875AA}" srcOrd="12" destOrd="0" presId="urn:microsoft.com/office/officeart/2017/3/layout/DropPinTimeline"/>
    <dgm:cxn modelId="{9FD8EFF8-29F6-481A-81D8-35CF03BF22D8}" type="presParOf" srcId="{B412A09E-DAFE-43F5-9653-55439D4875AA}" destId="{EEF45EA4-238B-43E0-AA41-46248F432DE7}" srcOrd="0" destOrd="0" presId="urn:microsoft.com/office/officeart/2017/3/layout/DropPinTimeline"/>
    <dgm:cxn modelId="{01813272-F45A-4D59-ACA3-49CEE64C39E5}" type="presParOf" srcId="{B412A09E-DAFE-43F5-9653-55439D4875AA}" destId="{FD332145-B402-435F-8418-11B272227B7C}" srcOrd="1" destOrd="0" presId="urn:microsoft.com/office/officeart/2017/3/layout/DropPinTimeline"/>
    <dgm:cxn modelId="{E0A35F28-2E30-452D-8A21-8FD02EF10295}" type="presParOf" srcId="{FD332145-B402-435F-8418-11B272227B7C}" destId="{616489C5-5832-4414-BA99-4E2AC0DEB2EB}" srcOrd="0" destOrd="0" presId="urn:microsoft.com/office/officeart/2017/3/layout/DropPinTimeline"/>
    <dgm:cxn modelId="{7895134E-6B0C-4395-B313-3B0FA239E27F}" type="presParOf" srcId="{FD332145-B402-435F-8418-11B272227B7C}" destId="{411873B7-F637-4466-B130-38BF92A86AD8}" srcOrd="1" destOrd="0" presId="urn:microsoft.com/office/officeart/2017/3/layout/DropPinTimeline"/>
    <dgm:cxn modelId="{43E44385-98B8-4D8F-BCE0-FEE7569A3112}" type="presParOf" srcId="{B412A09E-DAFE-43F5-9653-55439D4875AA}" destId="{7479F0B9-0A5B-46A2-BCFE-D279D62A6783}" srcOrd="2" destOrd="0" presId="urn:microsoft.com/office/officeart/2017/3/layout/DropPinTimeline"/>
    <dgm:cxn modelId="{B61D05B8-5CFD-43FF-BB42-8C7E0380FC9D}" type="presParOf" srcId="{B412A09E-DAFE-43F5-9653-55439D4875AA}" destId="{2AB4FCD1-9DAB-4729-AEB0-C938C14DF21E}" srcOrd="3" destOrd="0" presId="urn:microsoft.com/office/officeart/2017/3/layout/DropPinTimeline"/>
    <dgm:cxn modelId="{3937DECF-96E7-4391-9741-9D4A3AE3B24C}" type="presParOf" srcId="{B412A09E-DAFE-43F5-9653-55439D4875AA}" destId="{85066915-7435-43A2-8CB8-1FAF0BD31906}" srcOrd="4" destOrd="0" presId="urn:microsoft.com/office/officeart/2017/3/layout/DropPinTimeline"/>
    <dgm:cxn modelId="{777F5FEB-6B32-41C4-B0DD-C6034AEF0C34}" type="presParOf" srcId="{B412A09E-DAFE-43F5-9653-55439D4875AA}" destId="{946BB145-4FBD-43AE-8D47-3BFE3115AB4A}" srcOrd="5" destOrd="0" presId="urn:microsoft.com/office/officeart/2017/3/layout/DropPinTimeline"/>
    <dgm:cxn modelId="{BCCA8ED8-BC32-4410-A545-280403BBE8B0}" type="presParOf" srcId="{7160F332-1CD7-47F8-83B7-94F8764E8A43}" destId="{0873A675-F154-4D5A-A54A-FC94C8A0997F}" srcOrd="13" destOrd="0" presId="urn:microsoft.com/office/officeart/2017/3/layout/DropPinTimeline"/>
    <dgm:cxn modelId="{A75DC4EF-AEA3-4851-ABBB-8E89F1396796}" type="presParOf" srcId="{7160F332-1CD7-47F8-83B7-94F8764E8A43}" destId="{A87C41F3-C0C8-43EB-8254-C6C0109BF2D6}" srcOrd="14" destOrd="0" presId="urn:microsoft.com/office/officeart/2017/3/layout/DropPinTimeline"/>
    <dgm:cxn modelId="{7F73B9D4-17DB-4F16-BE8A-BD25A202A5A1}" type="presParOf" srcId="{A87C41F3-C0C8-43EB-8254-C6C0109BF2D6}" destId="{5EE474B4-F378-465F-80B2-A74C0B04B648}" srcOrd="0" destOrd="0" presId="urn:microsoft.com/office/officeart/2017/3/layout/DropPinTimeline"/>
    <dgm:cxn modelId="{4F9D712A-C990-4D7C-894C-15581D73464B}" type="presParOf" srcId="{A87C41F3-C0C8-43EB-8254-C6C0109BF2D6}" destId="{13908C35-D226-4B6D-8F5E-A8F53D2B3BAB}" srcOrd="1" destOrd="0" presId="urn:microsoft.com/office/officeart/2017/3/layout/DropPinTimeline"/>
    <dgm:cxn modelId="{8A19E9C2-CC20-4C27-A050-1FFE2D5F276E}" type="presParOf" srcId="{13908C35-D226-4B6D-8F5E-A8F53D2B3BAB}" destId="{71433C0F-9135-4061-B8F0-96F9A73C3415}" srcOrd="0" destOrd="0" presId="urn:microsoft.com/office/officeart/2017/3/layout/DropPinTimeline"/>
    <dgm:cxn modelId="{D67E3F8A-2954-419C-9673-1D2CEFB51CB6}" type="presParOf" srcId="{13908C35-D226-4B6D-8F5E-A8F53D2B3BAB}" destId="{C51A564A-55DB-4A9C-AE6D-235F3F809FEB}" srcOrd="1" destOrd="0" presId="urn:microsoft.com/office/officeart/2017/3/layout/DropPinTimeline"/>
    <dgm:cxn modelId="{5654F3D7-A399-4063-840B-3CD53FCC5BBC}" type="presParOf" srcId="{A87C41F3-C0C8-43EB-8254-C6C0109BF2D6}" destId="{D0FCCA1C-8AAD-4EC6-B35F-AFFAD0209250}" srcOrd="2" destOrd="0" presId="urn:microsoft.com/office/officeart/2017/3/layout/DropPinTimeline"/>
    <dgm:cxn modelId="{FD34D92B-437B-4AEF-806C-1E6168B47CCD}" type="presParOf" srcId="{A87C41F3-C0C8-43EB-8254-C6C0109BF2D6}" destId="{AFDF4689-AC11-471A-A676-C3FDD6E336CD}" srcOrd="3" destOrd="0" presId="urn:microsoft.com/office/officeart/2017/3/layout/DropPinTimeline"/>
    <dgm:cxn modelId="{E55B309D-6705-44AE-B88E-DE5A0870C8EF}" type="presParOf" srcId="{A87C41F3-C0C8-43EB-8254-C6C0109BF2D6}" destId="{21A621C5-D72B-46C1-B1A3-3E8778BB6F38}" srcOrd="4" destOrd="0" presId="urn:microsoft.com/office/officeart/2017/3/layout/DropPinTimeline"/>
    <dgm:cxn modelId="{E174610D-9C87-4DC7-B74E-686580EDA127}" type="presParOf" srcId="{A87C41F3-C0C8-43EB-8254-C6C0109BF2D6}" destId="{64895527-4B5A-4C33-A7CE-C34DF98D2669}" srcOrd="5" destOrd="0" presId="urn:microsoft.com/office/officeart/2017/3/layout/DropPinTimeline"/>
    <dgm:cxn modelId="{593F66A4-EC84-4C2D-AFA9-0AA1C9E976BA}" type="presParOf" srcId="{7160F332-1CD7-47F8-83B7-94F8764E8A43}" destId="{5C2F7B0D-73BB-486E-9369-69AEE241BB5B}" srcOrd="15" destOrd="0" presId="urn:microsoft.com/office/officeart/2017/3/layout/DropPinTimeline"/>
    <dgm:cxn modelId="{BDC64999-5709-49EA-B19C-1880DA636948}" type="presParOf" srcId="{7160F332-1CD7-47F8-83B7-94F8764E8A43}" destId="{7A9DE0AA-E611-4E82-B443-91ABC7679143}" srcOrd="16" destOrd="0" presId="urn:microsoft.com/office/officeart/2017/3/layout/DropPinTimeline"/>
    <dgm:cxn modelId="{DBEA3243-E7D1-4283-B8E0-D689F4A195E8}" type="presParOf" srcId="{7A9DE0AA-E611-4E82-B443-91ABC7679143}" destId="{67778063-5A18-4067-9D52-6E83419BAB8C}" srcOrd="0" destOrd="0" presId="urn:microsoft.com/office/officeart/2017/3/layout/DropPinTimeline"/>
    <dgm:cxn modelId="{16D47BCF-FEE0-42B4-995A-4795D7AB3D10}" type="presParOf" srcId="{7A9DE0AA-E611-4E82-B443-91ABC7679143}" destId="{88C7960D-154F-46FF-BE4E-56F88215C464}" srcOrd="1" destOrd="0" presId="urn:microsoft.com/office/officeart/2017/3/layout/DropPinTimeline"/>
    <dgm:cxn modelId="{19405161-0FF1-462D-A96D-59C317DAD0B5}" type="presParOf" srcId="{88C7960D-154F-46FF-BE4E-56F88215C464}" destId="{4638F5F0-A4A2-4A3C-A12E-4AA50960398D}" srcOrd="0" destOrd="0" presId="urn:microsoft.com/office/officeart/2017/3/layout/DropPinTimeline"/>
    <dgm:cxn modelId="{243B728A-08EC-41C6-A729-925B1A4B1EDD}" type="presParOf" srcId="{88C7960D-154F-46FF-BE4E-56F88215C464}" destId="{6E1BF63E-2822-4C9D-AA57-0B8F0EF5B33D}" srcOrd="1" destOrd="0" presId="urn:microsoft.com/office/officeart/2017/3/layout/DropPinTimeline"/>
    <dgm:cxn modelId="{60CCD195-9566-421D-99F2-7207A90F0DFF}" type="presParOf" srcId="{7A9DE0AA-E611-4E82-B443-91ABC7679143}" destId="{913F5773-FCAA-4B7E-899C-B16ED8D403FA}" srcOrd="2" destOrd="0" presId="urn:microsoft.com/office/officeart/2017/3/layout/DropPinTimeline"/>
    <dgm:cxn modelId="{28FF5717-3204-4302-8D49-A1E869E40004}" type="presParOf" srcId="{7A9DE0AA-E611-4E82-B443-91ABC7679143}" destId="{49C43A1F-EEBA-45C3-B4C4-10DB0E7B8930}" srcOrd="3" destOrd="0" presId="urn:microsoft.com/office/officeart/2017/3/layout/DropPinTimeline"/>
    <dgm:cxn modelId="{EC11254F-E783-443B-9BAD-7BEFF1C7E9AB}" type="presParOf" srcId="{7A9DE0AA-E611-4E82-B443-91ABC7679143}" destId="{B195A6B1-8C65-44D3-9621-17BECB1C4B73}" srcOrd="4" destOrd="0" presId="urn:microsoft.com/office/officeart/2017/3/layout/DropPinTimeline"/>
    <dgm:cxn modelId="{623E27C1-AF8F-4833-9EB7-8A2B093F75D7}" type="presParOf" srcId="{7A9DE0AA-E611-4E82-B443-91ABC7679143}" destId="{5DA070CB-BA51-4703-927A-88E98A2EC763}"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E530FB-18AD-49C9-9A3B-F3ED0CC09C7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7DB12C2-5061-46F9-B3C6-48D3E28B7947}">
      <dgm:prSet/>
      <dgm:spPr/>
      <dgm:t>
        <a:bodyPr/>
        <a:lstStyle/>
        <a:p>
          <a:r>
            <a:rPr lang="en-US" dirty="0"/>
            <a:t>Dionna Reddy, DHSS</a:t>
          </a:r>
        </a:p>
      </dgm:t>
    </dgm:pt>
    <dgm:pt modelId="{75D8768B-D7AA-44ED-A4BE-C9E3FF113AAA}" type="parTrans" cxnId="{92D1229B-494F-46BD-8403-C355D1E761E5}">
      <dgm:prSet/>
      <dgm:spPr/>
      <dgm:t>
        <a:bodyPr/>
        <a:lstStyle/>
        <a:p>
          <a:endParaRPr lang="en-US"/>
        </a:p>
      </dgm:t>
    </dgm:pt>
    <dgm:pt modelId="{1533575D-CB07-4420-A6D4-3E0EC44FB105}" type="sibTrans" cxnId="{92D1229B-494F-46BD-8403-C355D1E761E5}">
      <dgm:prSet/>
      <dgm:spPr/>
      <dgm:t>
        <a:bodyPr/>
        <a:lstStyle/>
        <a:p>
          <a:endParaRPr lang="en-US"/>
        </a:p>
      </dgm:t>
    </dgm:pt>
    <dgm:pt modelId="{FD36828B-EC08-422E-A1D1-8A328ABE4691}">
      <dgm:prSet/>
      <dgm:spPr/>
      <dgm:t>
        <a:bodyPr/>
        <a:lstStyle/>
        <a:p>
          <a:r>
            <a:rPr lang="en-US"/>
            <a:t>Laura Knorr, Aetna</a:t>
          </a:r>
        </a:p>
      </dgm:t>
    </dgm:pt>
    <dgm:pt modelId="{96FAE623-2CFF-4C2A-AD90-9CE5A3276A1B}" type="parTrans" cxnId="{AABFCEF7-68E3-4BF9-85CA-BC9B142FB079}">
      <dgm:prSet/>
      <dgm:spPr/>
      <dgm:t>
        <a:bodyPr/>
        <a:lstStyle/>
        <a:p>
          <a:endParaRPr lang="en-US"/>
        </a:p>
      </dgm:t>
    </dgm:pt>
    <dgm:pt modelId="{40D812BC-2787-4289-B8BE-66863ED21EEE}" type="sibTrans" cxnId="{AABFCEF7-68E3-4BF9-85CA-BC9B142FB079}">
      <dgm:prSet/>
      <dgm:spPr/>
      <dgm:t>
        <a:bodyPr/>
        <a:lstStyle/>
        <a:p>
          <a:endParaRPr lang="en-US"/>
        </a:p>
      </dgm:t>
    </dgm:pt>
    <dgm:pt modelId="{8ADD4F8B-199A-4C0F-B47E-C4716AC81FAB}">
      <dgm:prSet/>
      <dgm:spPr/>
      <dgm:t>
        <a:bodyPr/>
        <a:lstStyle/>
        <a:p>
          <a:r>
            <a:rPr lang="en-US"/>
            <a:t>Kevin J. O’Hara, Highmark</a:t>
          </a:r>
        </a:p>
      </dgm:t>
    </dgm:pt>
    <dgm:pt modelId="{5FC349F5-2793-40FC-BAEC-DFE6C3E179EE}" type="parTrans" cxnId="{1BB9BA02-4E69-4C18-A8BA-D6751CA61123}">
      <dgm:prSet/>
      <dgm:spPr/>
      <dgm:t>
        <a:bodyPr/>
        <a:lstStyle/>
        <a:p>
          <a:endParaRPr lang="en-US"/>
        </a:p>
      </dgm:t>
    </dgm:pt>
    <dgm:pt modelId="{A03DE9D3-B357-460B-B65F-8052E67C3F13}" type="sibTrans" cxnId="{1BB9BA02-4E69-4C18-A8BA-D6751CA61123}">
      <dgm:prSet/>
      <dgm:spPr/>
      <dgm:t>
        <a:bodyPr/>
        <a:lstStyle/>
        <a:p>
          <a:endParaRPr lang="en-US"/>
        </a:p>
      </dgm:t>
    </dgm:pt>
    <dgm:pt modelId="{928C5289-8698-4804-89B5-1C48747C66D0}">
      <dgm:prSet/>
      <dgm:spPr/>
      <dgm:t>
        <a:bodyPr/>
        <a:lstStyle/>
        <a:p>
          <a:r>
            <a:rPr lang="en-US"/>
            <a:t>Cristine Vogel, DE Dept. of Insurance</a:t>
          </a:r>
        </a:p>
      </dgm:t>
    </dgm:pt>
    <dgm:pt modelId="{292000BA-A6E3-4BFF-B03C-EFB99096B062}" type="parTrans" cxnId="{3A7CBDEE-03E3-4D33-8D96-D2B5F854810E}">
      <dgm:prSet/>
      <dgm:spPr/>
      <dgm:t>
        <a:bodyPr/>
        <a:lstStyle/>
        <a:p>
          <a:endParaRPr lang="en-US"/>
        </a:p>
      </dgm:t>
    </dgm:pt>
    <dgm:pt modelId="{8F28A981-2420-4BEF-BA30-7F019A92E4F9}" type="sibTrans" cxnId="{3A7CBDEE-03E3-4D33-8D96-D2B5F854810E}">
      <dgm:prSet/>
      <dgm:spPr/>
      <dgm:t>
        <a:bodyPr/>
        <a:lstStyle/>
        <a:p>
          <a:endParaRPr lang="en-US"/>
        </a:p>
      </dgm:t>
    </dgm:pt>
    <dgm:pt modelId="{4E706ECE-DDDF-4CCC-BCF4-E2F46842373B}">
      <dgm:prSet/>
      <dgm:spPr/>
      <dgm:t>
        <a:bodyPr/>
        <a:lstStyle/>
        <a:p>
          <a:r>
            <a:rPr lang="en-US" dirty="0"/>
            <a:t>Tyler Blanchard, </a:t>
          </a:r>
          <a:r>
            <a:rPr lang="en-US" dirty="0" err="1"/>
            <a:t>Aledade</a:t>
          </a:r>
          <a:endParaRPr lang="en-US" dirty="0"/>
        </a:p>
      </dgm:t>
    </dgm:pt>
    <dgm:pt modelId="{167EE149-FED6-4270-A9F7-9766B93CAD18}" type="parTrans" cxnId="{6F0A4815-8D33-4ADC-B2F5-89890384BF4F}">
      <dgm:prSet/>
      <dgm:spPr/>
      <dgm:t>
        <a:bodyPr/>
        <a:lstStyle/>
        <a:p>
          <a:endParaRPr lang="en-US"/>
        </a:p>
      </dgm:t>
    </dgm:pt>
    <dgm:pt modelId="{B000BD44-6691-4DB6-B16D-2BC9D7B6B67C}" type="sibTrans" cxnId="{6F0A4815-8D33-4ADC-B2F5-89890384BF4F}">
      <dgm:prSet/>
      <dgm:spPr/>
      <dgm:t>
        <a:bodyPr/>
        <a:lstStyle/>
        <a:p>
          <a:endParaRPr lang="en-US"/>
        </a:p>
      </dgm:t>
    </dgm:pt>
    <dgm:pt modelId="{6CE7DDFB-4DCD-40EB-A2A6-885FB16D3136}">
      <dgm:prSet/>
      <dgm:spPr/>
      <dgm:t>
        <a:bodyPr/>
        <a:lstStyle/>
        <a:p>
          <a:r>
            <a:rPr lang="en-US"/>
            <a:t>Michelle Adams, Westside Health</a:t>
          </a:r>
        </a:p>
      </dgm:t>
    </dgm:pt>
    <dgm:pt modelId="{E21C25E0-04BF-4D6F-88F3-F3B5B1EF0F80}" type="parTrans" cxnId="{D8C0F217-36C8-4281-84F5-6A0D57373352}">
      <dgm:prSet/>
      <dgm:spPr/>
      <dgm:t>
        <a:bodyPr/>
        <a:lstStyle/>
        <a:p>
          <a:endParaRPr lang="en-US"/>
        </a:p>
      </dgm:t>
    </dgm:pt>
    <dgm:pt modelId="{B214297D-4BD3-4FF3-99BB-C581DB9CC836}" type="sibTrans" cxnId="{D8C0F217-36C8-4281-84F5-6A0D57373352}">
      <dgm:prSet/>
      <dgm:spPr/>
      <dgm:t>
        <a:bodyPr/>
        <a:lstStyle/>
        <a:p>
          <a:endParaRPr lang="en-US"/>
        </a:p>
      </dgm:t>
    </dgm:pt>
    <dgm:pt modelId="{4425AB9B-8E56-4DE0-86E8-0FFB58DF9308}">
      <dgm:prSet/>
      <dgm:spPr/>
      <dgm:t>
        <a:bodyPr/>
        <a:lstStyle/>
        <a:p>
          <a:r>
            <a:rPr lang="en-US"/>
            <a:t>Dr. Nancy Fan, PCRC Chair</a:t>
          </a:r>
        </a:p>
      </dgm:t>
    </dgm:pt>
    <dgm:pt modelId="{70B01F54-74EE-4F34-B539-45A45C620023}" type="parTrans" cxnId="{F6EE1DEC-8FC8-405F-A465-4EDE2D983CC2}">
      <dgm:prSet/>
      <dgm:spPr/>
      <dgm:t>
        <a:bodyPr/>
        <a:lstStyle/>
        <a:p>
          <a:endParaRPr lang="en-US"/>
        </a:p>
      </dgm:t>
    </dgm:pt>
    <dgm:pt modelId="{2A0C79A8-E1EB-4EBB-BF95-8AD663882D62}" type="sibTrans" cxnId="{F6EE1DEC-8FC8-405F-A465-4EDE2D983CC2}">
      <dgm:prSet/>
      <dgm:spPr/>
      <dgm:t>
        <a:bodyPr/>
        <a:lstStyle/>
        <a:p>
          <a:endParaRPr lang="en-US"/>
        </a:p>
      </dgm:t>
    </dgm:pt>
    <dgm:pt modelId="{DDA14F55-98B0-4778-8764-224AC5EAEF4C}" type="pres">
      <dgm:prSet presAssocID="{F0E530FB-18AD-49C9-9A3B-F3ED0CC09C7C}" presName="vert0" presStyleCnt="0">
        <dgm:presLayoutVars>
          <dgm:dir/>
          <dgm:animOne val="branch"/>
          <dgm:animLvl val="lvl"/>
        </dgm:presLayoutVars>
      </dgm:prSet>
      <dgm:spPr/>
    </dgm:pt>
    <dgm:pt modelId="{CAC98B2E-C059-4316-BA55-E69FFBB5D2C0}" type="pres">
      <dgm:prSet presAssocID="{4425AB9B-8E56-4DE0-86E8-0FFB58DF9308}" presName="thickLine" presStyleLbl="alignNode1" presStyleIdx="0" presStyleCnt="7"/>
      <dgm:spPr/>
    </dgm:pt>
    <dgm:pt modelId="{8311A45B-A9E0-4C84-8F39-5517025A24CD}" type="pres">
      <dgm:prSet presAssocID="{4425AB9B-8E56-4DE0-86E8-0FFB58DF9308}" presName="horz1" presStyleCnt="0"/>
      <dgm:spPr/>
    </dgm:pt>
    <dgm:pt modelId="{C9960D9F-1249-4BD9-B4DE-FF62C0987DEB}" type="pres">
      <dgm:prSet presAssocID="{4425AB9B-8E56-4DE0-86E8-0FFB58DF9308}" presName="tx1" presStyleLbl="revTx" presStyleIdx="0" presStyleCnt="7"/>
      <dgm:spPr/>
    </dgm:pt>
    <dgm:pt modelId="{FC619E5C-C2BB-4A7C-B591-7CF17D2B642F}" type="pres">
      <dgm:prSet presAssocID="{4425AB9B-8E56-4DE0-86E8-0FFB58DF9308}" presName="vert1" presStyleCnt="0"/>
      <dgm:spPr/>
    </dgm:pt>
    <dgm:pt modelId="{19395834-AB57-4A17-8A1D-A5A4999C65EB}" type="pres">
      <dgm:prSet presAssocID="{07DB12C2-5061-46F9-B3C6-48D3E28B7947}" presName="thickLine" presStyleLbl="alignNode1" presStyleIdx="1" presStyleCnt="7"/>
      <dgm:spPr/>
    </dgm:pt>
    <dgm:pt modelId="{896D6115-53B3-408E-A995-35698F3A12BB}" type="pres">
      <dgm:prSet presAssocID="{07DB12C2-5061-46F9-B3C6-48D3E28B7947}" presName="horz1" presStyleCnt="0"/>
      <dgm:spPr/>
    </dgm:pt>
    <dgm:pt modelId="{AB019895-844A-4BD9-9451-9CD9BF267562}" type="pres">
      <dgm:prSet presAssocID="{07DB12C2-5061-46F9-B3C6-48D3E28B7947}" presName="tx1" presStyleLbl="revTx" presStyleIdx="1" presStyleCnt="7"/>
      <dgm:spPr/>
    </dgm:pt>
    <dgm:pt modelId="{718B3418-8EAE-44A0-810A-86950E0D66F9}" type="pres">
      <dgm:prSet presAssocID="{07DB12C2-5061-46F9-B3C6-48D3E28B7947}" presName="vert1" presStyleCnt="0"/>
      <dgm:spPr/>
    </dgm:pt>
    <dgm:pt modelId="{15B8143B-EEB5-4A67-80F2-56E8EF09B6DA}" type="pres">
      <dgm:prSet presAssocID="{FD36828B-EC08-422E-A1D1-8A328ABE4691}" presName="thickLine" presStyleLbl="alignNode1" presStyleIdx="2" presStyleCnt="7"/>
      <dgm:spPr/>
    </dgm:pt>
    <dgm:pt modelId="{4A5A7488-8312-4F8B-8B43-072B1EE364E1}" type="pres">
      <dgm:prSet presAssocID="{FD36828B-EC08-422E-A1D1-8A328ABE4691}" presName="horz1" presStyleCnt="0"/>
      <dgm:spPr/>
    </dgm:pt>
    <dgm:pt modelId="{16D382B5-9E81-4F50-BB34-949458F8632A}" type="pres">
      <dgm:prSet presAssocID="{FD36828B-EC08-422E-A1D1-8A328ABE4691}" presName="tx1" presStyleLbl="revTx" presStyleIdx="2" presStyleCnt="7"/>
      <dgm:spPr/>
    </dgm:pt>
    <dgm:pt modelId="{3D0EC2A8-FBCB-4D7B-A4AC-F207F537F7A1}" type="pres">
      <dgm:prSet presAssocID="{FD36828B-EC08-422E-A1D1-8A328ABE4691}" presName="vert1" presStyleCnt="0"/>
      <dgm:spPr/>
    </dgm:pt>
    <dgm:pt modelId="{38E8B3F6-BDFE-4CC2-A086-2AE7991AE858}" type="pres">
      <dgm:prSet presAssocID="{8ADD4F8B-199A-4C0F-B47E-C4716AC81FAB}" presName="thickLine" presStyleLbl="alignNode1" presStyleIdx="3" presStyleCnt="7"/>
      <dgm:spPr/>
    </dgm:pt>
    <dgm:pt modelId="{54422CDE-5FDD-4ABD-ACC7-A0CF8F184B76}" type="pres">
      <dgm:prSet presAssocID="{8ADD4F8B-199A-4C0F-B47E-C4716AC81FAB}" presName="horz1" presStyleCnt="0"/>
      <dgm:spPr/>
    </dgm:pt>
    <dgm:pt modelId="{AB3A2A52-FD3F-4E0F-ABE2-97025EBF4C5D}" type="pres">
      <dgm:prSet presAssocID="{8ADD4F8B-199A-4C0F-B47E-C4716AC81FAB}" presName="tx1" presStyleLbl="revTx" presStyleIdx="3" presStyleCnt="7"/>
      <dgm:spPr/>
    </dgm:pt>
    <dgm:pt modelId="{2A55D694-E581-4930-A1BA-00B8E51AF0C3}" type="pres">
      <dgm:prSet presAssocID="{8ADD4F8B-199A-4C0F-B47E-C4716AC81FAB}" presName="vert1" presStyleCnt="0"/>
      <dgm:spPr/>
    </dgm:pt>
    <dgm:pt modelId="{FAAF4E35-F94D-4928-91B7-AEF1EFA5CA49}" type="pres">
      <dgm:prSet presAssocID="{928C5289-8698-4804-89B5-1C48747C66D0}" presName="thickLine" presStyleLbl="alignNode1" presStyleIdx="4" presStyleCnt="7"/>
      <dgm:spPr/>
    </dgm:pt>
    <dgm:pt modelId="{E766642A-8B2D-4460-8FC5-BEC67A5F5827}" type="pres">
      <dgm:prSet presAssocID="{928C5289-8698-4804-89B5-1C48747C66D0}" presName="horz1" presStyleCnt="0"/>
      <dgm:spPr/>
    </dgm:pt>
    <dgm:pt modelId="{F2BFB563-50F4-414E-AF87-C6D96C5427DC}" type="pres">
      <dgm:prSet presAssocID="{928C5289-8698-4804-89B5-1C48747C66D0}" presName="tx1" presStyleLbl="revTx" presStyleIdx="4" presStyleCnt="7"/>
      <dgm:spPr/>
    </dgm:pt>
    <dgm:pt modelId="{6FF125AC-ECF5-4FA3-BB5E-F1498BDDD01E}" type="pres">
      <dgm:prSet presAssocID="{928C5289-8698-4804-89B5-1C48747C66D0}" presName="vert1" presStyleCnt="0"/>
      <dgm:spPr/>
    </dgm:pt>
    <dgm:pt modelId="{30659D58-73D6-41FF-BAF4-33EA7177AA52}" type="pres">
      <dgm:prSet presAssocID="{4E706ECE-DDDF-4CCC-BCF4-E2F46842373B}" presName="thickLine" presStyleLbl="alignNode1" presStyleIdx="5" presStyleCnt="7"/>
      <dgm:spPr/>
    </dgm:pt>
    <dgm:pt modelId="{91911491-A544-423F-A1DB-69D5A0839231}" type="pres">
      <dgm:prSet presAssocID="{4E706ECE-DDDF-4CCC-BCF4-E2F46842373B}" presName="horz1" presStyleCnt="0"/>
      <dgm:spPr/>
    </dgm:pt>
    <dgm:pt modelId="{AB28ADB6-5601-44BB-AFF1-4574F8C3D88B}" type="pres">
      <dgm:prSet presAssocID="{4E706ECE-DDDF-4CCC-BCF4-E2F46842373B}" presName="tx1" presStyleLbl="revTx" presStyleIdx="5" presStyleCnt="7"/>
      <dgm:spPr/>
    </dgm:pt>
    <dgm:pt modelId="{649A43C3-328D-47ED-AF7E-425AFFCBFE53}" type="pres">
      <dgm:prSet presAssocID="{4E706ECE-DDDF-4CCC-BCF4-E2F46842373B}" presName="vert1" presStyleCnt="0"/>
      <dgm:spPr/>
    </dgm:pt>
    <dgm:pt modelId="{91163F08-8990-46B1-81D7-ED6A94714503}" type="pres">
      <dgm:prSet presAssocID="{6CE7DDFB-4DCD-40EB-A2A6-885FB16D3136}" presName="thickLine" presStyleLbl="alignNode1" presStyleIdx="6" presStyleCnt="7"/>
      <dgm:spPr/>
    </dgm:pt>
    <dgm:pt modelId="{8AA33CA4-FF6E-4C71-93D4-CE1E639F2AD7}" type="pres">
      <dgm:prSet presAssocID="{6CE7DDFB-4DCD-40EB-A2A6-885FB16D3136}" presName="horz1" presStyleCnt="0"/>
      <dgm:spPr/>
    </dgm:pt>
    <dgm:pt modelId="{E7390360-AE9C-473F-B8FB-93FC037707BB}" type="pres">
      <dgm:prSet presAssocID="{6CE7DDFB-4DCD-40EB-A2A6-885FB16D3136}" presName="tx1" presStyleLbl="revTx" presStyleIdx="6" presStyleCnt="7"/>
      <dgm:spPr/>
    </dgm:pt>
    <dgm:pt modelId="{B5ECD30C-1B45-4910-85C7-91079FECF8D4}" type="pres">
      <dgm:prSet presAssocID="{6CE7DDFB-4DCD-40EB-A2A6-885FB16D3136}" presName="vert1" presStyleCnt="0"/>
      <dgm:spPr/>
    </dgm:pt>
  </dgm:ptLst>
  <dgm:cxnLst>
    <dgm:cxn modelId="{1BB9BA02-4E69-4C18-A8BA-D6751CA61123}" srcId="{F0E530FB-18AD-49C9-9A3B-F3ED0CC09C7C}" destId="{8ADD4F8B-199A-4C0F-B47E-C4716AC81FAB}" srcOrd="3" destOrd="0" parTransId="{5FC349F5-2793-40FC-BAEC-DFE6C3E179EE}" sibTransId="{A03DE9D3-B357-460B-B65F-8052E67C3F13}"/>
    <dgm:cxn modelId="{6F0A4815-8D33-4ADC-B2F5-89890384BF4F}" srcId="{F0E530FB-18AD-49C9-9A3B-F3ED0CC09C7C}" destId="{4E706ECE-DDDF-4CCC-BCF4-E2F46842373B}" srcOrd="5" destOrd="0" parTransId="{167EE149-FED6-4270-A9F7-9766B93CAD18}" sibTransId="{B000BD44-6691-4DB6-B16D-2BC9D7B6B67C}"/>
    <dgm:cxn modelId="{D8C0F217-36C8-4281-84F5-6A0D57373352}" srcId="{F0E530FB-18AD-49C9-9A3B-F3ED0CC09C7C}" destId="{6CE7DDFB-4DCD-40EB-A2A6-885FB16D3136}" srcOrd="6" destOrd="0" parTransId="{E21C25E0-04BF-4D6F-88F3-F3B5B1EF0F80}" sibTransId="{B214297D-4BD3-4FF3-99BB-C581DB9CC836}"/>
    <dgm:cxn modelId="{A6EB631D-E6F6-4CA6-B843-14E2BA146269}" type="presOf" srcId="{07DB12C2-5061-46F9-B3C6-48D3E28B7947}" destId="{AB019895-844A-4BD9-9451-9CD9BF267562}" srcOrd="0" destOrd="0" presId="urn:microsoft.com/office/officeart/2008/layout/LinedList"/>
    <dgm:cxn modelId="{64E0E724-55DB-41FE-8750-14477D721FEB}" type="presOf" srcId="{F0E530FB-18AD-49C9-9A3B-F3ED0CC09C7C}" destId="{DDA14F55-98B0-4778-8764-224AC5EAEF4C}" srcOrd="0" destOrd="0" presId="urn:microsoft.com/office/officeart/2008/layout/LinedList"/>
    <dgm:cxn modelId="{E3C89682-7F20-4D4F-9B37-75F8618039EB}" type="presOf" srcId="{FD36828B-EC08-422E-A1D1-8A328ABE4691}" destId="{16D382B5-9E81-4F50-BB34-949458F8632A}" srcOrd="0" destOrd="0" presId="urn:microsoft.com/office/officeart/2008/layout/LinedList"/>
    <dgm:cxn modelId="{92D1229B-494F-46BD-8403-C355D1E761E5}" srcId="{F0E530FB-18AD-49C9-9A3B-F3ED0CC09C7C}" destId="{07DB12C2-5061-46F9-B3C6-48D3E28B7947}" srcOrd="1" destOrd="0" parTransId="{75D8768B-D7AA-44ED-A4BE-C9E3FF113AAA}" sibTransId="{1533575D-CB07-4420-A6D4-3E0EC44FB105}"/>
    <dgm:cxn modelId="{5F8F02B8-5686-42E1-9E38-79EE25C38009}" type="presOf" srcId="{6CE7DDFB-4DCD-40EB-A2A6-885FB16D3136}" destId="{E7390360-AE9C-473F-B8FB-93FC037707BB}" srcOrd="0" destOrd="0" presId="urn:microsoft.com/office/officeart/2008/layout/LinedList"/>
    <dgm:cxn modelId="{3B78F6D3-29A6-4D42-AC8B-AD7D93E39A23}" type="presOf" srcId="{4425AB9B-8E56-4DE0-86E8-0FFB58DF9308}" destId="{C9960D9F-1249-4BD9-B4DE-FF62C0987DEB}" srcOrd="0" destOrd="0" presId="urn:microsoft.com/office/officeart/2008/layout/LinedList"/>
    <dgm:cxn modelId="{B5CF51DA-18C4-4657-9A6C-9998BD3A0342}" type="presOf" srcId="{8ADD4F8B-199A-4C0F-B47E-C4716AC81FAB}" destId="{AB3A2A52-FD3F-4E0F-ABE2-97025EBF4C5D}" srcOrd="0" destOrd="0" presId="urn:microsoft.com/office/officeart/2008/layout/LinedList"/>
    <dgm:cxn modelId="{F6EE1DEC-8FC8-405F-A465-4EDE2D983CC2}" srcId="{F0E530FB-18AD-49C9-9A3B-F3ED0CC09C7C}" destId="{4425AB9B-8E56-4DE0-86E8-0FFB58DF9308}" srcOrd="0" destOrd="0" parTransId="{70B01F54-74EE-4F34-B539-45A45C620023}" sibTransId="{2A0C79A8-E1EB-4EBB-BF95-8AD663882D62}"/>
    <dgm:cxn modelId="{3A7CBDEE-03E3-4D33-8D96-D2B5F854810E}" srcId="{F0E530FB-18AD-49C9-9A3B-F3ED0CC09C7C}" destId="{928C5289-8698-4804-89B5-1C48747C66D0}" srcOrd="4" destOrd="0" parTransId="{292000BA-A6E3-4BFF-B03C-EFB99096B062}" sibTransId="{8F28A981-2420-4BEF-BA30-7F019A92E4F9}"/>
    <dgm:cxn modelId="{B4D5ADF7-5162-4FB6-B7B1-F3D35303BD6E}" type="presOf" srcId="{4E706ECE-DDDF-4CCC-BCF4-E2F46842373B}" destId="{AB28ADB6-5601-44BB-AFF1-4574F8C3D88B}" srcOrd="0" destOrd="0" presId="urn:microsoft.com/office/officeart/2008/layout/LinedList"/>
    <dgm:cxn modelId="{AABFCEF7-68E3-4BF9-85CA-BC9B142FB079}" srcId="{F0E530FB-18AD-49C9-9A3B-F3ED0CC09C7C}" destId="{FD36828B-EC08-422E-A1D1-8A328ABE4691}" srcOrd="2" destOrd="0" parTransId="{96FAE623-2CFF-4C2A-AD90-9CE5A3276A1B}" sibTransId="{40D812BC-2787-4289-B8BE-66863ED21EEE}"/>
    <dgm:cxn modelId="{E0505EFC-6A95-4F1E-8096-421196D65C06}" type="presOf" srcId="{928C5289-8698-4804-89B5-1C48747C66D0}" destId="{F2BFB563-50F4-414E-AF87-C6D96C5427DC}" srcOrd="0" destOrd="0" presId="urn:microsoft.com/office/officeart/2008/layout/LinedList"/>
    <dgm:cxn modelId="{AAD85497-A35E-4377-9A77-B3360E4E6CF6}" type="presParOf" srcId="{DDA14F55-98B0-4778-8764-224AC5EAEF4C}" destId="{CAC98B2E-C059-4316-BA55-E69FFBB5D2C0}" srcOrd="0" destOrd="0" presId="urn:microsoft.com/office/officeart/2008/layout/LinedList"/>
    <dgm:cxn modelId="{70005990-1E10-4CFF-9D14-8967D67D08EC}" type="presParOf" srcId="{DDA14F55-98B0-4778-8764-224AC5EAEF4C}" destId="{8311A45B-A9E0-4C84-8F39-5517025A24CD}" srcOrd="1" destOrd="0" presId="urn:microsoft.com/office/officeart/2008/layout/LinedList"/>
    <dgm:cxn modelId="{7F3DB850-CAA3-4497-A007-B94EC3F53B84}" type="presParOf" srcId="{8311A45B-A9E0-4C84-8F39-5517025A24CD}" destId="{C9960D9F-1249-4BD9-B4DE-FF62C0987DEB}" srcOrd="0" destOrd="0" presId="urn:microsoft.com/office/officeart/2008/layout/LinedList"/>
    <dgm:cxn modelId="{88B0F563-2933-4550-A0A9-3358C7A4D6D0}" type="presParOf" srcId="{8311A45B-A9E0-4C84-8F39-5517025A24CD}" destId="{FC619E5C-C2BB-4A7C-B591-7CF17D2B642F}" srcOrd="1" destOrd="0" presId="urn:microsoft.com/office/officeart/2008/layout/LinedList"/>
    <dgm:cxn modelId="{8CCFD95D-F8B6-421A-8104-79A320C13BC0}" type="presParOf" srcId="{DDA14F55-98B0-4778-8764-224AC5EAEF4C}" destId="{19395834-AB57-4A17-8A1D-A5A4999C65EB}" srcOrd="2" destOrd="0" presId="urn:microsoft.com/office/officeart/2008/layout/LinedList"/>
    <dgm:cxn modelId="{CF45CCFB-5678-401C-8B77-379DC681221A}" type="presParOf" srcId="{DDA14F55-98B0-4778-8764-224AC5EAEF4C}" destId="{896D6115-53B3-408E-A995-35698F3A12BB}" srcOrd="3" destOrd="0" presId="urn:microsoft.com/office/officeart/2008/layout/LinedList"/>
    <dgm:cxn modelId="{38EC4B43-5550-469A-AE0C-D2E788AA795A}" type="presParOf" srcId="{896D6115-53B3-408E-A995-35698F3A12BB}" destId="{AB019895-844A-4BD9-9451-9CD9BF267562}" srcOrd="0" destOrd="0" presId="urn:microsoft.com/office/officeart/2008/layout/LinedList"/>
    <dgm:cxn modelId="{CAC6AB4C-6D35-488F-996A-CE0D3D8BA34A}" type="presParOf" srcId="{896D6115-53B3-408E-A995-35698F3A12BB}" destId="{718B3418-8EAE-44A0-810A-86950E0D66F9}" srcOrd="1" destOrd="0" presId="urn:microsoft.com/office/officeart/2008/layout/LinedList"/>
    <dgm:cxn modelId="{72513334-3BFA-4E2E-A11C-FE58F6E53ADF}" type="presParOf" srcId="{DDA14F55-98B0-4778-8764-224AC5EAEF4C}" destId="{15B8143B-EEB5-4A67-80F2-56E8EF09B6DA}" srcOrd="4" destOrd="0" presId="urn:microsoft.com/office/officeart/2008/layout/LinedList"/>
    <dgm:cxn modelId="{4EC6E405-6DDE-4C67-A99B-243209659005}" type="presParOf" srcId="{DDA14F55-98B0-4778-8764-224AC5EAEF4C}" destId="{4A5A7488-8312-4F8B-8B43-072B1EE364E1}" srcOrd="5" destOrd="0" presId="urn:microsoft.com/office/officeart/2008/layout/LinedList"/>
    <dgm:cxn modelId="{ADEF6300-F050-40B9-BD47-B2752601DF2E}" type="presParOf" srcId="{4A5A7488-8312-4F8B-8B43-072B1EE364E1}" destId="{16D382B5-9E81-4F50-BB34-949458F8632A}" srcOrd="0" destOrd="0" presId="urn:microsoft.com/office/officeart/2008/layout/LinedList"/>
    <dgm:cxn modelId="{7DF084CD-0A2B-45DA-AB03-6F3445565991}" type="presParOf" srcId="{4A5A7488-8312-4F8B-8B43-072B1EE364E1}" destId="{3D0EC2A8-FBCB-4D7B-A4AC-F207F537F7A1}" srcOrd="1" destOrd="0" presId="urn:microsoft.com/office/officeart/2008/layout/LinedList"/>
    <dgm:cxn modelId="{F78CC54F-AAA3-4F57-AAD6-23249DA3B9BE}" type="presParOf" srcId="{DDA14F55-98B0-4778-8764-224AC5EAEF4C}" destId="{38E8B3F6-BDFE-4CC2-A086-2AE7991AE858}" srcOrd="6" destOrd="0" presId="urn:microsoft.com/office/officeart/2008/layout/LinedList"/>
    <dgm:cxn modelId="{3429B467-413C-45EE-98EF-CE188987E6BA}" type="presParOf" srcId="{DDA14F55-98B0-4778-8764-224AC5EAEF4C}" destId="{54422CDE-5FDD-4ABD-ACC7-A0CF8F184B76}" srcOrd="7" destOrd="0" presId="urn:microsoft.com/office/officeart/2008/layout/LinedList"/>
    <dgm:cxn modelId="{2940E6AE-198F-4CDB-A9D1-1040AA3CBE1C}" type="presParOf" srcId="{54422CDE-5FDD-4ABD-ACC7-A0CF8F184B76}" destId="{AB3A2A52-FD3F-4E0F-ABE2-97025EBF4C5D}" srcOrd="0" destOrd="0" presId="urn:microsoft.com/office/officeart/2008/layout/LinedList"/>
    <dgm:cxn modelId="{81E5FB94-2759-4C3A-AFB3-B86DB033E065}" type="presParOf" srcId="{54422CDE-5FDD-4ABD-ACC7-A0CF8F184B76}" destId="{2A55D694-E581-4930-A1BA-00B8E51AF0C3}" srcOrd="1" destOrd="0" presId="urn:microsoft.com/office/officeart/2008/layout/LinedList"/>
    <dgm:cxn modelId="{4F72614D-10B1-475C-9B18-6C4B67E1E2BC}" type="presParOf" srcId="{DDA14F55-98B0-4778-8764-224AC5EAEF4C}" destId="{FAAF4E35-F94D-4928-91B7-AEF1EFA5CA49}" srcOrd="8" destOrd="0" presId="urn:microsoft.com/office/officeart/2008/layout/LinedList"/>
    <dgm:cxn modelId="{EFD33BEE-51CF-4D3F-85AD-A7A9D78EDA2A}" type="presParOf" srcId="{DDA14F55-98B0-4778-8764-224AC5EAEF4C}" destId="{E766642A-8B2D-4460-8FC5-BEC67A5F5827}" srcOrd="9" destOrd="0" presId="urn:microsoft.com/office/officeart/2008/layout/LinedList"/>
    <dgm:cxn modelId="{FA072F4E-A40E-4A05-90B3-30D43D90CE6D}" type="presParOf" srcId="{E766642A-8B2D-4460-8FC5-BEC67A5F5827}" destId="{F2BFB563-50F4-414E-AF87-C6D96C5427DC}" srcOrd="0" destOrd="0" presId="urn:microsoft.com/office/officeart/2008/layout/LinedList"/>
    <dgm:cxn modelId="{03235F30-026C-408D-B384-07634C5E2017}" type="presParOf" srcId="{E766642A-8B2D-4460-8FC5-BEC67A5F5827}" destId="{6FF125AC-ECF5-4FA3-BB5E-F1498BDDD01E}" srcOrd="1" destOrd="0" presId="urn:microsoft.com/office/officeart/2008/layout/LinedList"/>
    <dgm:cxn modelId="{8AE0020E-4017-4B59-83E8-10CFD846FFEA}" type="presParOf" srcId="{DDA14F55-98B0-4778-8764-224AC5EAEF4C}" destId="{30659D58-73D6-41FF-BAF4-33EA7177AA52}" srcOrd="10" destOrd="0" presId="urn:microsoft.com/office/officeart/2008/layout/LinedList"/>
    <dgm:cxn modelId="{AD5839FC-3806-49D2-9D6B-08D44E4F0345}" type="presParOf" srcId="{DDA14F55-98B0-4778-8764-224AC5EAEF4C}" destId="{91911491-A544-423F-A1DB-69D5A0839231}" srcOrd="11" destOrd="0" presId="urn:microsoft.com/office/officeart/2008/layout/LinedList"/>
    <dgm:cxn modelId="{44ECEEA1-D4EC-4F69-B40D-436CBB65824E}" type="presParOf" srcId="{91911491-A544-423F-A1DB-69D5A0839231}" destId="{AB28ADB6-5601-44BB-AFF1-4574F8C3D88B}" srcOrd="0" destOrd="0" presId="urn:microsoft.com/office/officeart/2008/layout/LinedList"/>
    <dgm:cxn modelId="{39006A81-58D0-4E3E-9FF7-54BEF3C8958C}" type="presParOf" srcId="{91911491-A544-423F-A1DB-69D5A0839231}" destId="{649A43C3-328D-47ED-AF7E-425AFFCBFE53}" srcOrd="1" destOrd="0" presId="urn:microsoft.com/office/officeart/2008/layout/LinedList"/>
    <dgm:cxn modelId="{C745D1C5-C320-4325-BE05-17F3E66CBA8E}" type="presParOf" srcId="{DDA14F55-98B0-4778-8764-224AC5EAEF4C}" destId="{91163F08-8990-46B1-81D7-ED6A94714503}" srcOrd="12" destOrd="0" presId="urn:microsoft.com/office/officeart/2008/layout/LinedList"/>
    <dgm:cxn modelId="{0C0A8BBC-3A09-4F6F-9115-76EFBB3D154A}" type="presParOf" srcId="{DDA14F55-98B0-4778-8764-224AC5EAEF4C}" destId="{8AA33CA4-FF6E-4C71-93D4-CE1E639F2AD7}" srcOrd="13" destOrd="0" presId="urn:microsoft.com/office/officeart/2008/layout/LinedList"/>
    <dgm:cxn modelId="{AE0C41EF-D172-4737-B2BC-F0E19391DA14}" type="presParOf" srcId="{8AA33CA4-FF6E-4C71-93D4-CE1E639F2AD7}" destId="{E7390360-AE9C-473F-B8FB-93FC037707BB}" srcOrd="0" destOrd="0" presId="urn:microsoft.com/office/officeart/2008/layout/LinedList"/>
    <dgm:cxn modelId="{AF04BE6B-DFDB-4904-93EB-415DB0B960B4}" type="presParOf" srcId="{8AA33CA4-FF6E-4C71-93D4-CE1E639F2AD7}" destId="{B5ECD30C-1B45-4910-85C7-91079FECF8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82ED49-F177-45CC-8576-3642987AC4A7}"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621CF02B-2992-495F-AE95-D39B4F8DF26E}">
      <dgm:prSet/>
      <dgm:spPr/>
      <dgm:t>
        <a:bodyPr/>
        <a:lstStyle/>
        <a:p>
          <a:pPr>
            <a:lnSpc>
              <a:spcPct val="100000"/>
            </a:lnSpc>
          </a:pPr>
          <a:r>
            <a:rPr lang="en-US"/>
            <a:t>Include broader application to other commercially-run state products like Medicaid MCOs and State Employees</a:t>
          </a:r>
        </a:p>
      </dgm:t>
    </dgm:pt>
    <dgm:pt modelId="{50155A2B-9784-47EA-A76C-1BE8F2202154}" type="parTrans" cxnId="{5F74820F-78BA-4FA5-BE61-93830E25916B}">
      <dgm:prSet/>
      <dgm:spPr/>
      <dgm:t>
        <a:bodyPr/>
        <a:lstStyle/>
        <a:p>
          <a:endParaRPr lang="en-US"/>
        </a:p>
      </dgm:t>
    </dgm:pt>
    <dgm:pt modelId="{3BE4FED5-9963-44B6-A5FF-6A49C5A40842}" type="sibTrans" cxnId="{5F74820F-78BA-4FA5-BE61-93830E25916B}">
      <dgm:prSet/>
      <dgm:spPr/>
      <dgm:t>
        <a:bodyPr/>
        <a:lstStyle/>
        <a:p>
          <a:endParaRPr lang="en-US"/>
        </a:p>
      </dgm:t>
    </dgm:pt>
    <dgm:pt modelId="{7CCD586F-11A3-4FE8-B544-60B944B3E071}">
      <dgm:prSet/>
      <dgm:spPr/>
      <dgm:t>
        <a:bodyPr/>
        <a:lstStyle/>
        <a:p>
          <a:pPr>
            <a:lnSpc>
              <a:spcPct val="100000"/>
            </a:lnSpc>
          </a:pPr>
          <a:r>
            <a:rPr lang="en-US"/>
            <a:t>Eliminate representation by Medicaid and the state employee group until they agree to participate in SB 120</a:t>
          </a:r>
        </a:p>
      </dgm:t>
    </dgm:pt>
    <dgm:pt modelId="{2F7D935A-29A9-46FF-B96E-83B17042579F}" type="parTrans" cxnId="{84ADC42C-CBC4-4D5F-9859-2541E0553739}">
      <dgm:prSet/>
      <dgm:spPr/>
      <dgm:t>
        <a:bodyPr/>
        <a:lstStyle/>
        <a:p>
          <a:endParaRPr lang="en-US"/>
        </a:p>
      </dgm:t>
    </dgm:pt>
    <dgm:pt modelId="{C8ED9420-6E0C-45A3-8FE5-E04E97787BF5}" type="sibTrans" cxnId="{84ADC42C-CBC4-4D5F-9859-2541E0553739}">
      <dgm:prSet/>
      <dgm:spPr/>
      <dgm:t>
        <a:bodyPr/>
        <a:lstStyle/>
        <a:p>
          <a:endParaRPr lang="en-US"/>
        </a:p>
      </dgm:t>
    </dgm:pt>
    <dgm:pt modelId="{ABB2627B-F109-44AD-AE29-7B11EEE02F68}">
      <dgm:prSet/>
      <dgm:spPr/>
      <dgm:t>
        <a:bodyPr/>
        <a:lstStyle/>
        <a:p>
          <a:pPr>
            <a:lnSpc>
              <a:spcPct val="100000"/>
            </a:lnSpc>
          </a:pPr>
          <a:r>
            <a:rPr lang="en-US"/>
            <a:t>Little impact in expanding the primary care investment targets into other market segments such as Medicaid and the State Group Health Insurance Plan when only 10% of the population is served in large group plans</a:t>
          </a:r>
        </a:p>
      </dgm:t>
    </dgm:pt>
    <dgm:pt modelId="{0BF24D80-5615-44BE-8022-66647B4A098D}" type="parTrans" cxnId="{8F63A504-80A2-4D3C-BCCB-D4EBFA24A620}">
      <dgm:prSet/>
      <dgm:spPr/>
      <dgm:t>
        <a:bodyPr/>
        <a:lstStyle/>
        <a:p>
          <a:endParaRPr lang="en-US"/>
        </a:p>
      </dgm:t>
    </dgm:pt>
    <dgm:pt modelId="{170F925D-F3D1-4461-940B-983D8795212F}" type="sibTrans" cxnId="{8F63A504-80A2-4D3C-BCCB-D4EBFA24A620}">
      <dgm:prSet/>
      <dgm:spPr/>
      <dgm:t>
        <a:bodyPr/>
        <a:lstStyle/>
        <a:p>
          <a:endParaRPr lang="en-US"/>
        </a:p>
      </dgm:t>
    </dgm:pt>
    <dgm:pt modelId="{26BF91F6-F13A-4F58-9558-65CEBC6A74F9}" type="pres">
      <dgm:prSet presAssocID="{4482ED49-F177-45CC-8576-3642987AC4A7}" presName="root" presStyleCnt="0">
        <dgm:presLayoutVars>
          <dgm:dir/>
          <dgm:resizeHandles val="exact"/>
        </dgm:presLayoutVars>
      </dgm:prSet>
      <dgm:spPr/>
    </dgm:pt>
    <dgm:pt modelId="{92C81417-7AE9-46B5-ABE9-A02B117E565F}" type="pres">
      <dgm:prSet presAssocID="{621CF02B-2992-495F-AE95-D39B4F8DF26E}" presName="compNode" presStyleCnt="0"/>
      <dgm:spPr/>
    </dgm:pt>
    <dgm:pt modelId="{3FAA0A47-56F4-4F2A-935E-A068BDE521C2}" type="pres">
      <dgm:prSet presAssocID="{621CF02B-2992-495F-AE95-D39B4F8DF26E}" presName="bgRect" presStyleLbl="bgShp" presStyleIdx="0" presStyleCnt="3"/>
      <dgm:spPr/>
    </dgm:pt>
    <dgm:pt modelId="{2682A165-1E33-49D8-B719-1C78A5485818}" type="pres">
      <dgm:prSet presAssocID="{621CF02B-2992-495F-AE95-D39B4F8DF2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134525F3-523D-42C6-A43B-76905D3F86CA}" type="pres">
      <dgm:prSet presAssocID="{621CF02B-2992-495F-AE95-D39B4F8DF26E}" presName="spaceRect" presStyleCnt="0"/>
      <dgm:spPr/>
    </dgm:pt>
    <dgm:pt modelId="{2CE0CA74-382E-41E9-AC47-35E08D8D4B7C}" type="pres">
      <dgm:prSet presAssocID="{621CF02B-2992-495F-AE95-D39B4F8DF26E}" presName="parTx" presStyleLbl="revTx" presStyleIdx="0" presStyleCnt="3">
        <dgm:presLayoutVars>
          <dgm:chMax val="0"/>
          <dgm:chPref val="0"/>
        </dgm:presLayoutVars>
      </dgm:prSet>
      <dgm:spPr/>
    </dgm:pt>
    <dgm:pt modelId="{CA6F3AFA-AFE6-45E7-B1F4-E085CA6DC668}" type="pres">
      <dgm:prSet presAssocID="{3BE4FED5-9963-44B6-A5FF-6A49C5A40842}" presName="sibTrans" presStyleCnt="0"/>
      <dgm:spPr/>
    </dgm:pt>
    <dgm:pt modelId="{F34D0245-99D2-4295-B9CD-3CA106491225}" type="pres">
      <dgm:prSet presAssocID="{7CCD586F-11A3-4FE8-B544-60B944B3E071}" presName="compNode" presStyleCnt="0"/>
      <dgm:spPr/>
    </dgm:pt>
    <dgm:pt modelId="{2C5096E8-FFF4-42A5-B5B9-5F2DC5303353}" type="pres">
      <dgm:prSet presAssocID="{7CCD586F-11A3-4FE8-B544-60B944B3E071}" presName="bgRect" presStyleLbl="bgShp" presStyleIdx="1" presStyleCnt="3"/>
      <dgm:spPr/>
    </dgm:pt>
    <dgm:pt modelId="{AC567C64-B9A3-49D4-B7DA-D1B134833B6E}" type="pres">
      <dgm:prSet presAssocID="{7CCD586F-11A3-4FE8-B544-60B944B3E07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982E25D1-18B4-4C03-BA2F-6C535D8C852E}" type="pres">
      <dgm:prSet presAssocID="{7CCD586F-11A3-4FE8-B544-60B944B3E071}" presName="spaceRect" presStyleCnt="0"/>
      <dgm:spPr/>
    </dgm:pt>
    <dgm:pt modelId="{095B28E2-6DC7-4A9D-9EC2-BABD1F7436CD}" type="pres">
      <dgm:prSet presAssocID="{7CCD586F-11A3-4FE8-B544-60B944B3E071}" presName="parTx" presStyleLbl="revTx" presStyleIdx="1" presStyleCnt="3">
        <dgm:presLayoutVars>
          <dgm:chMax val="0"/>
          <dgm:chPref val="0"/>
        </dgm:presLayoutVars>
      </dgm:prSet>
      <dgm:spPr/>
    </dgm:pt>
    <dgm:pt modelId="{C35C5825-C801-4919-9B8C-7E44D6F5EAEB}" type="pres">
      <dgm:prSet presAssocID="{C8ED9420-6E0C-45A3-8FE5-E04E97787BF5}" presName="sibTrans" presStyleCnt="0"/>
      <dgm:spPr/>
    </dgm:pt>
    <dgm:pt modelId="{BB3C5860-57F3-4762-B040-B3FDB3261F88}" type="pres">
      <dgm:prSet presAssocID="{ABB2627B-F109-44AD-AE29-7B11EEE02F68}" presName="compNode" presStyleCnt="0"/>
      <dgm:spPr/>
    </dgm:pt>
    <dgm:pt modelId="{41C6BF74-A082-42D4-87DD-CBD996277925}" type="pres">
      <dgm:prSet presAssocID="{ABB2627B-F109-44AD-AE29-7B11EEE02F68}" presName="bgRect" presStyleLbl="bgShp" presStyleIdx="2" presStyleCnt="3"/>
      <dgm:spPr/>
    </dgm:pt>
    <dgm:pt modelId="{34A369DF-FFAF-4105-BE4F-F14140ADB001}" type="pres">
      <dgm:prSet presAssocID="{ABB2627B-F109-44AD-AE29-7B11EEE02F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20D9BD9E-1BCD-498F-9DA0-D69109C7EA01}" type="pres">
      <dgm:prSet presAssocID="{ABB2627B-F109-44AD-AE29-7B11EEE02F68}" presName="spaceRect" presStyleCnt="0"/>
      <dgm:spPr/>
    </dgm:pt>
    <dgm:pt modelId="{C1AF4B7F-2FED-4BAB-BA68-ECC403FA51C4}" type="pres">
      <dgm:prSet presAssocID="{ABB2627B-F109-44AD-AE29-7B11EEE02F68}" presName="parTx" presStyleLbl="revTx" presStyleIdx="2" presStyleCnt="3">
        <dgm:presLayoutVars>
          <dgm:chMax val="0"/>
          <dgm:chPref val="0"/>
        </dgm:presLayoutVars>
      </dgm:prSet>
      <dgm:spPr/>
    </dgm:pt>
  </dgm:ptLst>
  <dgm:cxnLst>
    <dgm:cxn modelId="{8F63A504-80A2-4D3C-BCCB-D4EBFA24A620}" srcId="{4482ED49-F177-45CC-8576-3642987AC4A7}" destId="{ABB2627B-F109-44AD-AE29-7B11EEE02F68}" srcOrd="2" destOrd="0" parTransId="{0BF24D80-5615-44BE-8022-66647B4A098D}" sibTransId="{170F925D-F3D1-4461-940B-983D8795212F}"/>
    <dgm:cxn modelId="{5F74820F-78BA-4FA5-BE61-93830E25916B}" srcId="{4482ED49-F177-45CC-8576-3642987AC4A7}" destId="{621CF02B-2992-495F-AE95-D39B4F8DF26E}" srcOrd="0" destOrd="0" parTransId="{50155A2B-9784-47EA-A76C-1BE8F2202154}" sibTransId="{3BE4FED5-9963-44B6-A5FF-6A49C5A40842}"/>
    <dgm:cxn modelId="{84ADC42C-CBC4-4D5F-9859-2541E0553739}" srcId="{4482ED49-F177-45CC-8576-3642987AC4A7}" destId="{7CCD586F-11A3-4FE8-B544-60B944B3E071}" srcOrd="1" destOrd="0" parTransId="{2F7D935A-29A9-46FF-B96E-83B17042579F}" sibTransId="{C8ED9420-6E0C-45A3-8FE5-E04E97787BF5}"/>
    <dgm:cxn modelId="{F0D74860-888D-4515-86DA-AF97CDADACDE}" type="presOf" srcId="{4482ED49-F177-45CC-8576-3642987AC4A7}" destId="{26BF91F6-F13A-4F58-9558-65CEBC6A74F9}" srcOrd="0" destOrd="0" presId="urn:microsoft.com/office/officeart/2018/2/layout/IconVerticalSolidList"/>
    <dgm:cxn modelId="{2EAE4441-59E3-4FD4-A52D-168F87399D28}" type="presOf" srcId="{621CF02B-2992-495F-AE95-D39B4F8DF26E}" destId="{2CE0CA74-382E-41E9-AC47-35E08D8D4B7C}" srcOrd="0" destOrd="0" presId="urn:microsoft.com/office/officeart/2018/2/layout/IconVerticalSolidList"/>
    <dgm:cxn modelId="{0E65AF78-E897-4F1C-8399-3570F635B9C8}" type="presOf" srcId="{ABB2627B-F109-44AD-AE29-7B11EEE02F68}" destId="{C1AF4B7F-2FED-4BAB-BA68-ECC403FA51C4}" srcOrd="0" destOrd="0" presId="urn:microsoft.com/office/officeart/2018/2/layout/IconVerticalSolidList"/>
    <dgm:cxn modelId="{457267E7-9D2D-47AC-BD02-93CB62617747}" type="presOf" srcId="{7CCD586F-11A3-4FE8-B544-60B944B3E071}" destId="{095B28E2-6DC7-4A9D-9EC2-BABD1F7436CD}" srcOrd="0" destOrd="0" presId="urn:microsoft.com/office/officeart/2018/2/layout/IconVerticalSolidList"/>
    <dgm:cxn modelId="{E4B0286C-193E-43B6-96D5-8CBDAE5AA10F}" type="presParOf" srcId="{26BF91F6-F13A-4F58-9558-65CEBC6A74F9}" destId="{92C81417-7AE9-46B5-ABE9-A02B117E565F}" srcOrd="0" destOrd="0" presId="urn:microsoft.com/office/officeart/2018/2/layout/IconVerticalSolidList"/>
    <dgm:cxn modelId="{5CC566F3-FD9C-4EB8-A293-3BC5B7B28CC7}" type="presParOf" srcId="{92C81417-7AE9-46B5-ABE9-A02B117E565F}" destId="{3FAA0A47-56F4-4F2A-935E-A068BDE521C2}" srcOrd="0" destOrd="0" presId="urn:microsoft.com/office/officeart/2018/2/layout/IconVerticalSolidList"/>
    <dgm:cxn modelId="{8D281078-7DDB-4F7B-99F1-0BB531940152}" type="presParOf" srcId="{92C81417-7AE9-46B5-ABE9-A02B117E565F}" destId="{2682A165-1E33-49D8-B719-1C78A5485818}" srcOrd="1" destOrd="0" presId="urn:microsoft.com/office/officeart/2018/2/layout/IconVerticalSolidList"/>
    <dgm:cxn modelId="{4E237AE3-7AA3-42A3-B28D-AA4D247A4F0F}" type="presParOf" srcId="{92C81417-7AE9-46B5-ABE9-A02B117E565F}" destId="{134525F3-523D-42C6-A43B-76905D3F86CA}" srcOrd="2" destOrd="0" presId="urn:microsoft.com/office/officeart/2018/2/layout/IconVerticalSolidList"/>
    <dgm:cxn modelId="{9AF66C94-F409-4BCC-9193-0C2236C927B1}" type="presParOf" srcId="{92C81417-7AE9-46B5-ABE9-A02B117E565F}" destId="{2CE0CA74-382E-41E9-AC47-35E08D8D4B7C}" srcOrd="3" destOrd="0" presId="urn:microsoft.com/office/officeart/2018/2/layout/IconVerticalSolidList"/>
    <dgm:cxn modelId="{A845B63F-57B3-4E13-BCDD-5570CBD9802A}" type="presParOf" srcId="{26BF91F6-F13A-4F58-9558-65CEBC6A74F9}" destId="{CA6F3AFA-AFE6-45E7-B1F4-E085CA6DC668}" srcOrd="1" destOrd="0" presId="urn:microsoft.com/office/officeart/2018/2/layout/IconVerticalSolidList"/>
    <dgm:cxn modelId="{2176FB49-2112-4804-9A97-2A1F95CEA2AA}" type="presParOf" srcId="{26BF91F6-F13A-4F58-9558-65CEBC6A74F9}" destId="{F34D0245-99D2-4295-B9CD-3CA106491225}" srcOrd="2" destOrd="0" presId="urn:microsoft.com/office/officeart/2018/2/layout/IconVerticalSolidList"/>
    <dgm:cxn modelId="{E075521D-7910-4397-B8F3-61AFB4FB32BD}" type="presParOf" srcId="{F34D0245-99D2-4295-B9CD-3CA106491225}" destId="{2C5096E8-FFF4-42A5-B5B9-5F2DC5303353}" srcOrd="0" destOrd="0" presId="urn:microsoft.com/office/officeart/2018/2/layout/IconVerticalSolidList"/>
    <dgm:cxn modelId="{BB4138A2-BD38-4208-872E-C2F95CE1B16E}" type="presParOf" srcId="{F34D0245-99D2-4295-B9CD-3CA106491225}" destId="{AC567C64-B9A3-49D4-B7DA-D1B134833B6E}" srcOrd="1" destOrd="0" presId="urn:microsoft.com/office/officeart/2018/2/layout/IconVerticalSolidList"/>
    <dgm:cxn modelId="{6421FB38-14D3-43B1-B908-9E4C124A0134}" type="presParOf" srcId="{F34D0245-99D2-4295-B9CD-3CA106491225}" destId="{982E25D1-18B4-4C03-BA2F-6C535D8C852E}" srcOrd="2" destOrd="0" presId="urn:microsoft.com/office/officeart/2018/2/layout/IconVerticalSolidList"/>
    <dgm:cxn modelId="{249619F1-5C91-4E6D-9AAA-9EF971450754}" type="presParOf" srcId="{F34D0245-99D2-4295-B9CD-3CA106491225}" destId="{095B28E2-6DC7-4A9D-9EC2-BABD1F7436CD}" srcOrd="3" destOrd="0" presId="urn:microsoft.com/office/officeart/2018/2/layout/IconVerticalSolidList"/>
    <dgm:cxn modelId="{EB980CAA-1DE9-444E-82B8-21B2C63F0FB7}" type="presParOf" srcId="{26BF91F6-F13A-4F58-9558-65CEBC6A74F9}" destId="{C35C5825-C801-4919-9B8C-7E44D6F5EAEB}" srcOrd="3" destOrd="0" presId="urn:microsoft.com/office/officeart/2018/2/layout/IconVerticalSolidList"/>
    <dgm:cxn modelId="{A0A1A5AA-F73B-4EFF-9713-6F917F8FFE8B}" type="presParOf" srcId="{26BF91F6-F13A-4F58-9558-65CEBC6A74F9}" destId="{BB3C5860-57F3-4762-B040-B3FDB3261F88}" srcOrd="4" destOrd="0" presId="urn:microsoft.com/office/officeart/2018/2/layout/IconVerticalSolidList"/>
    <dgm:cxn modelId="{A30DFEB1-063F-4E06-823A-EB8D4621A6F3}" type="presParOf" srcId="{BB3C5860-57F3-4762-B040-B3FDB3261F88}" destId="{41C6BF74-A082-42D4-87DD-CBD996277925}" srcOrd="0" destOrd="0" presId="urn:microsoft.com/office/officeart/2018/2/layout/IconVerticalSolidList"/>
    <dgm:cxn modelId="{5A532823-44AC-431F-B5E1-DA0BCE73D016}" type="presParOf" srcId="{BB3C5860-57F3-4762-B040-B3FDB3261F88}" destId="{34A369DF-FFAF-4105-BE4F-F14140ADB001}" srcOrd="1" destOrd="0" presId="urn:microsoft.com/office/officeart/2018/2/layout/IconVerticalSolidList"/>
    <dgm:cxn modelId="{09A35FF6-38D5-4716-857E-56F201DCD93F}" type="presParOf" srcId="{BB3C5860-57F3-4762-B040-B3FDB3261F88}" destId="{20D9BD9E-1BCD-498F-9DA0-D69109C7EA01}" srcOrd="2" destOrd="0" presId="urn:microsoft.com/office/officeart/2018/2/layout/IconVerticalSolidList"/>
    <dgm:cxn modelId="{C7F8BBAD-F2F2-4FD2-B587-8DBDC34E29A2}" type="presParOf" srcId="{BB3C5860-57F3-4762-B040-B3FDB3261F88}" destId="{C1AF4B7F-2FED-4BAB-BA68-ECC403FA51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4D9C42-EF3A-4A1A-869F-3755BAA2647C}"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818FCD22-9309-46D3-A702-1059F54D8B43}">
      <dgm:prSet/>
      <dgm:spPr/>
      <dgm:t>
        <a:bodyPr/>
        <a:lstStyle/>
        <a:p>
          <a:pPr>
            <a:lnSpc>
              <a:spcPct val="100000"/>
            </a:lnSpc>
          </a:pPr>
          <a:r>
            <a:rPr lang="en-US"/>
            <a:t>Listen to providers and offer incentives to improve outcomes</a:t>
          </a:r>
        </a:p>
      </dgm:t>
    </dgm:pt>
    <dgm:pt modelId="{A76FD01D-5697-4377-BB30-AC2F685E3F72}" type="parTrans" cxnId="{561ABF8C-832B-44A9-8D3C-F613F28B331E}">
      <dgm:prSet/>
      <dgm:spPr/>
      <dgm:t>
        <a:bodyPr/>
        <a:lstStyle/>
        <a:p>
          <a:endParaRPr lang="en-US"/>
        </a:p>
      </dgm:t>
    </dgm:pt>
    <dgm:pt modelId="{A4C2FA37-9809-4342-A877-3CDAD8D12DBA}" type="sibTrans" cxnId="{561ABF8C-832B-44A9-8D3C-F613F28B331E}">
      <dgm:prSet/>
      <dgm:spPr/>
      <dgm:t>
        <a:bodyPr/>
        <a:lstStyle/>
        <a:p>
          <a:endParaRPr lang="en-US"/>
        </a:p>
      </dgm:t>
    </dgm:pt>
    <dgm:pt modelId="{4E2CF5C4-B845-4685-9CE8-CE3A1046723A}">
      <dgm:prSet/>
      <dgm:spPr/>
      <dgm:t>
        <a:bodyPr/>
        <a:lstStyle/>
        <a:p>
          <a:pPr>
            <a:lnSpc>
              <a:spcPct val="100000"/>
            </a:lnSpc>
          </a:pPr>
          <a:r>
            <a:rPr lang="en-US"/>
            <a:t>“Consider the whole primary care landscape, with attunement to hospital-based primary care practices​”​</a:t>
          </a:r>
        </a:p>
      </dgm:t>
    </dgm:pt>
    <dgm:pt modelId="{CDE6563E-B794-4D23-88C6-CEE61334CE51}" type="parTrans" cxnId="{82B48A83-7EA0-4E82-A8AA-C1E82C68E11C}">
      <dgm:prSet/>
      <dgm:spPr/>
      <dgm:t>
        <a:bodyPr/>
        <a:lstStyle/>
        <a:p>
          <a:endParaRPr lang="en-US"/>
        </a:p>
      </dgm:t>
    </dgm:pt>
    <dgm:pt modelId="{0B5CBEF8-3726-471B-BF2C-E9C8E7EE8720}" type="sibTrans" cxnId="{82B48A83-7EA0-4E82-A8AA-C1E82C68E11C}">
      <dgm:prSet/>
      <dgm:spPr/>
      <dgm:t>
        <a:bodyPr/>
        <a:lstStyle/>
        <a:p>
          <a:endParaRPr lang="en-US"/>
        </a:p>
      </dgm:t>
    </dgm:pt>
    <dgm:pt modelId="{CAD9AC98-33A7-43ED-A2C8-9CBC4F10467A}">
      <dgm:prSet/>
      <dgm:spPr/>
      <dgm:t>
        <a:bodyPr/>
        <a:lstStyle/>
        <a:p>
          <a:pPr>
            <a:lnSpc>
              <a:spcPct val="100000"/>
            </a:lnSpc>
          </a:pPr>
          <a:r>
            <a:rPr lang="en-US"/>
            <a:t>“The tactics undertaken by the PCRC do not focus on the entire primary care system (focus on independent practices)​”</a:t>
          </a:r>
        </a:p>
      </dgm:t>
    </dgm:pt>
    <dgm:pt modelId="{247AFC27-55C5-4026-A965-45F060AA69C4}" type="parTrans" cxnId="{AEC3A3BC-7402-491F-9916-31EA33C4150C}">
      <dgm:prSet/>
      <dgm:spPr/>
      <dgm:t>
        <a:bodyPr/>
        <a:lstStyle/>
        <a:p>
          <a:endParaRPr lang="en-US"/>
        </a:p>
      </dgm:t>
    </dgm:pt>
    <dgm:pt modelId="{6FBDDD16-2409-48C8-8798-635068CCC169}" type="sibTrans" cxnId="{AEC3A3BC-7402-491F-9916-31EA33C4150C}">
      <dgm:prSet/>
      <dgm:spPr/>
      <dgm:t>
        <a:bodyPr/>
        <a:lstStyle/>
        <a:p>
          <a:endParaRPr lang="en-US"/>
        </a:p>
      </dgm:t>
    </dgm:pt>
    <dgm:pt modelId="{7C82962D-6FEE-4890-BB12-28B21DA91F35}" type="pres">
      <dgm:prSet presAssocID="{E04D9C42-EF3A-4A1A-869F-3755BAA2647C}" presName="root" presStyleCnt="0">
        <dgm:presLayoutVars>
          <dgm:dir/>
          <dgm:resizeHandles val="exact"/>
        </dgm:presLayoutVars>
      </dgm:prSet>
      <dgm:spPr/>
    </dgm:pt>
    <dgm:pt modelId="{5FE4ECB3-A904-40A8-A823-F5CFFAB3B1C8}" type="pres">
      <dgm:prSet presAssocID="{818FCD22-9309-46D3-A702-1059F54D8B43}" presName="compNode" presStyleCnt="0"/>
      <dgm:spPr/>
    </dgm:pt>
    <dgm:pt modelId="{B8112F32-09E8-4948-96BA-8A6E45A12877}" type="pres">
      <dgm:prSet presAssocID="{818FCD22-9309-46D3-A702-1059F54D8B43}" presName="bgRect" presStyleLbl="bgShp" presStyleIdx="0" presStyleCnt="3"/>
      <dgm:spPr/>
    </dgm:pt>
    <dgm:pt modelId="{7E04436C-E054-4810-9AB1-44F5A499D1B2}" type="pres">
      <dgm:prSet presAssocID="{818FCD22-9309-46D3-A702-1059F54D8B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27E8CBDD-F0EC-459C-9A65-0289C66580A1}" type="pres">
      <dgm:prSet presAssocID="{818FCD22-9309-46D3-A702-1059F54D8B43}" presName="spaceRect" presStyleCnt="0"/>
      <dgm:spPr/>
    </dgm:pt>
    <dgm:pt modelId="{FBB4EA0E-55F7-4293-BA8C-57115893A9D6}" type="pres">
      <dgm:prSet presAssocID="{818FCD22-9309-46D3-A702-1059F54D8B43}" presName="parTx" presStyleLbl="revTx" presStyleIdx="0" presStyleCnt="3">
        <dgm:presLayoutVars>
          <dgm:chMax val="0"/>
          <dgm:chPref val="0"/>
        </dgm:presLayoutVars>
      </dgm:prSet>
      <dgm:spPr/>
    </dgm:pt>
    <dgm:pt modelId="{536FC6E6-B9ED-4C23-A143-EBF962D19D93}" type="pres">
      <dgm:prSet presAssocID="{A4C2FA37-9809-4342-A877-3CDAD8D12DBA}" presName="sibTrans" presStyleCnt="0"/>
      <dgm:spPr/>
    </dgm:pt>
    <dgm:pt modelId="{B02DFB5A-BD1C-4749-9197-136CD20CC315}" type="pres">
      <dgm:prSet presAssocID="{4E2CF5C4-B845-4685-9CE8-CE3A1046723A}" presName="compNode" presStyleCnt="0"/>
      <dgm:spPr/>
    </dgm:pt>
    <dgm:pt modelId="{1A0AE74D-C7C3-4C77-9F25-41DD9FCBF33D}" type="pres">
      <dgm:prSet presAssocID="{4E2CF5C4-B845-4685-9CE8-CE3A1046723A}" presName="bgRect" presStyleLbl="bgShp" presStyleIdx="1" presStyleCnt="3"/>
      <dgm:spPr/>
    </dgm:pt>
    <dgm:pt modelId="{DFC47A62-CC23-4D07-8345-442666A7BA38}" type="pres">
      <dgm:prSet presAssocID="{4E2CF5C4-B845-4685-9CE8-CE3A104672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435F1ACD-74AC-4882-84EE-C3FBEBE61DE5}" type="pres">
      <dgm:prSet presAssocID="{4E2CF5C4-B845-4685-9CE8-CE3A1046723A}" presName="spaceRect" presStyleCnt="0"/>
      <dgm:spPr/>
    </dgm:pt>
    <dgm:pt modelId="{BD121C31-4488-4152-9082-E7E00E93BF06}" type="pres">
      <dgm:prSet presAssocID="{4E2CF5C4-B845-4685-9CE8-CE3A1046723A}" presName="parTx" presStyleLbl="revTx" presStyleIdx="1" presStyleCnt="3">
        <dgm:presLayoutVars>
          <dgm:chMax val="0"/>
          <dgm:chPref val="0"/>
        </dgm:presLayoutVars>
      </dgm:prSet>
      <dgm:spPr/>
    </dgm:pt>
    <dgm:pt modelId="{6C1F4DD7-EC20-42A1-BEEA-7FE405FE705B}" type="pres">
      <dgm:prSet presAssocID="{0B5CBEF8-3726-471B-BF2C-E9C8E7EE8720}" presName="sibTrans" presStyleCnt="0"/>
      <dgm:spPr/>
    </dgm:pt>
    <dgm:pt modelId="{1F90C0FB-7B25-40F3-BCF4-7D0485A29F47}" type="pres">
      <dgm:prSet presAssocID="{CAD9AC98-33A7-43ED-A2C8-9CBC4F10467A}" presName="compNode" presStyleCnt="0"/>
      <dgm:spPr/>
    </dgm:pt>
    <dgm:pt modelId="{A5B90DA1-EF43-43A4-9E80-4254F0199FF0}" type="pres">
      <dgm:prSet presAssocID="{CAD9AC98-33A7-43ED-A2C8-9CBC4F10467A}" presName="bgRect" presStyleLbl="bgShp" presStyleIdx="2" presStyleCnt="3"/>
      <dgm:spPr/>
    </dgm:pt>
    <dgm:pt modelId="{CA9065D3-553D-473A-99D6-428576B114F9}" type="pres">
      <dgm:prSet presAssocID="{CAD9AC98-33A7-43ED-A2C8-9CBC4F10467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B36D1E9C-A143-4FDE-8744-891A3A72A3DC}" type="pres">
      <dgm:prSet presAssocID="{CAD9AC98-33A7-43ED-A2C8-9CBC4F10467A}" presName="spaceRect" presStyleCnt="0"/>
      <dgm:spPr/>
    </dgm:pt>
    <dgm:pt modelId="{DDB816FC-AFFA-41EF-B266-782D2CAE8EB7}" type="pres">
      <dgm:prSet presAssocID="{CAD9AC98-33A7-43ED-A2C8-9CBC4F10467A}" presName="parTx" presStyleLbl="revTx" presStyleIdx="2" presStyleCnt="3">
        <dgm:presLayoutVars>
          <dgm:chMax val="0"/>
          <dgm:chPref val="0"/>
        </dgm:presLayoutVars>
      </dgm:prSet>
      <dgm:spPr/>
    </dgm:pt>
  </dgm:ptLst>
  <dgm:cxnLst>
    <dgm:cxn modelId="{B250ED22-AF8A-4A10-B9BB-FA33E49016C5}" type="presOf" srcId="{CAD9AC98-33A7-43ED-A2C8-9CBC4F10467A}" destId="{DDB816FC-AFFA-41EF-B266-782D2CAE8EB7}" srcOrd="0" destOrd="0" presId="urn:microsoft.com/office/officeart/2018/2/layout/IconVerticalSolidList"/>
    <dgm:cxn modelId="{2D3AC95C-A2FE-4614-8D7B-29C170A99951}" type="presOf" srcId="{E04D9C42-EF3A-4A1A-869F-3755BAA2647C}" destId="{7C82962D-6FEE-4890-BB12-28B21DA91F35}" srcOrd="0" destOrd="0" presId="urn:microsoft.com/office/officeart/2018/2/layout/IconVerticalSolidList"/>
    <dgm:cxn modelId="{82B48A83-7EA0-4E82-A8AA-C1E82C68E11C}" srcId="{E04D9C42-EF3A-4A1A-869F-3755BAA2647C}" destId="{4E2CF5C4-B845-4685-9CE8-CE3A1046723A}" srcOrd="1" destOrd="0" parTransId="{CDE6563E-B794-4D23-88C6-CEE61334CE51}" sibTransId="{0B5CBEF8-3726-471B-BF2C-E9C8E7EE8720}"/>
    <dgm:cxn modelId="{561ABF8C-832B-44A9-8D3C-F613F28B331E}" srcId="{E04D9C42-EF3A-4A1A-869F-3755BAA2647C}" destId="{818FCD22-9309-46D3-A702-1059F54D8B43}" srcOrd="0" destOrd="0" parTransId="{A76FD01D-5697-4377-BB30-AC2F685E3F72}" sibTransId="{A4C2FA37-9809-4342-A877-3CDAD8D12DBA}"/>
    <dgm:cxn modelId="{F63F6D91-B78D-4252-8552-2CC8ED697804}" type="presOf" srcId="{818FCD22-9309-46D3-A702-1059F54D8B43}" destId="{FBB4EA0E-55F7-4293-BA8C-57115893A9D6}" srcOrd="0" destOrd="0" presId="urn:microsoft.com/office/officeart/2018/2/layout/IconVerticalSolidList"/>
    <dgm:cxn modelId="{22D33B9E-5228-42B2-B6C5-428853D8A22D}" type="presOf" srcId="{4E2CF5C4-B845-4685-9CE8-CE3A1046723A}" destId="{BD121C31-4488-4152-9082-E7E00E93BF06}" srcOrd="0" destOrd="0" presId="urn:microsoft.com/office/officeart/2018/2/layout/IconVerticalSolidList"/>
    <dgm:cxn modelId="{AEC3A3BC-7402-491F-9916-31EA33C4150C}" srcId="{E04D9C42-EF3A-4A1A-869F-3755BAA2647C}" destId="{CAD9AC98-33A7-43ED-A2C8-9CBC4F10467A}" srcOrd="2" destOrd="0" parTransId="{247AFC27-55C5-4026-A965-45F060AA69C4}" sibTransId="{6FBDDD16-2409-48C8-8798-635068CCC169}"/>
    <dgm:cxn modelId="{B992A433-972E-4592-94FA-B79BE1272541}" type="presParOf" srcId="{7C82962D-6FEE-4890-BB12-28B21DA91F35}" destId="{5FE4ECB3-A904-40A8-A823-F5CFFAB3B1C8}" srcOrd="0" destOrd="0" presId="urn:microsoft.com/office/officeart/2018/2/layout/IconVerticalSolidList"/>
    <dgm:cxn modelId="{90005177-F91D-4E58-9259-EDC144681111}" type="presParOf" srcId="{5FE4ECB3-A904-40A8-A823-F5CFFAB3B1C8}" destId="{B8112F32-09E8-4948-96BA-8A6E45A12877}" srcOrd="0" destOrd="0" presId="urn:microsoft.com/office/officeart/2018/2/layout/IconVerticalSolidList"/>
    <dgm:cxn modelId="{1FEA60DC-C7BD-4363-AABB-305EA5A601FF}" type="presParOf" srcId="{5FE4ECB3-A904-40A8-A823-F5CFFAB3B1C8}" destId="{7E04436C-E054-4810-9AB1-44F5A499D1B2}" srcOrd="1" destOrd="0" presId="urn:microsoft.com/office/officeart/2018/2/layout/IconVerticalSolidList"/>
    <dgm:cxn modelId="{AD81BC9C-03BF-49AC-B230-D31EA596ED5A}" type="presParOf" srcId="{5FE4ECB3-A904-40A8-A823-F5CFFAB3B1C8}" destId="{27E8CBDD-F0EC-459C-9A65-0289C66580A1}" srcOrd="2" destOrd="0" presId="urn:microsoft.com/office/officeart/2018/2/layout/IconVerticalSolidList"/>
    <dgm:cxn modelId="{E8D6E10B-6D4D-4F07-AB82-5EC4E78C50FC}" type="presParOf" srcId="{5FE4ECB3-A904-40A8-A823-F5CFFAB3B1C8}" destId="{FBB4EA0E-55F7-4293-BA8C-57115893A9D6}" srcOrd="3" destOrd="0" presId="urn:microsoft.com/office/officeart/2018/2/layout/IconVerticalSolidList"/>
    <dgm:cxn modelId="{4C0EB50F-4BA4-4EB7-8550-5BB47E271F20}" type="presParOf" srcId="{7C82962D-6FEE-4890-BB12-28B21DA91F35}" destId="{536FC6E6-B9ED-4C23-A143-EBF962D19D93}" srcOrd="1" destOrd="0" presId="urn:microsoft.com/office/officeart/2018/2/layout/IconVerticalSolidList"/>
    <dgm:cxn modelId="{E37109B6-E5D9-4609-8C7E-2E143B6651F1}" type="presParOf" srcId="{7C82962D-6FEE-4890-BB12-28B21DA91F35}" destId="{B02DFB5A-BD1C-4749-9197-136CD20CC315}" srcOrd="2" destOrd="0" presId="urn:microsoft.com/office/officeart/2018/2/layout/IconVerticalSolidList"/>
    <dgm:cxn modelId="{6879B6EA-A18F-4F92-BF89-E05DDA0A37D1}" type="presParOf" srcId="{B02DFB5A-BD1C-4749-9197-136CD20CC315}" destId="{1A0AE74D-C7C3-4C77-9F25-41DD9FCBF33D}" srcOrd="0" destOrd="0" presId="urn:microsoft.com/office/officeart/2018/2/layout/IconVerticalSolidList"/>
    <dgm:cxn modelId="{F08D9FB5-1965-41CA-893A-14CA6DF93BCD}" type="presParOf" srcId="{B02DFB5A-BD1C-4749-9197-136CD20CC315}" destId="{DFC47A62-CC23-4D07-8345-442666A7BA38}" srcOrd="1" destOrd="0" presId="urn:microsoft.com/office/officeart/2018/2/layout/IconVerticalSolidList"/>
    <dgm:cxn modelId="{3F290604-53AC-4E03-A1C2-47606039967D}" type="presParOf" srcId="{B02DFB5A-BD1C-4749-9197-136CD20CC315}" destId="{435F1ACD-74AC-4882-84EE-C3FBEBE61DE5}" srcOrd="2" destOrd="0" presId="urn:microsoft.com/office/officeart/2018/2/layout/IconVerticalSolidList"/>
    <dgm:cxn modelId="{C6A81D97-5A94-4A55-A0AD-529914515973}" type="presParOf" srcId="{B02DFB5A-BD1C-4749-9197-136CD20CC315}" destId="{BD121C31-4488-4152-9082-E7E00E93BF06}" srcOrd="3" destOrd="0" presId="urn:microsoft.com/office/officeart/2018/2/layout/IconVerticalSolidList"/>
    <dgm:cxn modelId="{FF4438EF-B84E-43EA-A44B-19A3EF9409A6}" type="presParOf" srcId="{7C82962D-6FEE-4890-BB12-28B21DA91F35}" destId="{6C1F4DD7-EC20-42A1-BEEA-7FE405FE705B}" srcOrd="3" destOrd="0" presId="urn:microsoft.com/office/officeart/2018/2/layout/IconVerticalSolidList"/>
    <dgm:cxn modelId="{D5142463-9838-4FF2-9F2A-A3C734E4B45D}" type="presParOf" srcId="{7C82962D-6FEE-4890-BB12-28B21DA91F35}" destId="{1F90C0FB-7B25-40F3-BCF4-7D0485A29F47}" srcOrd="4" destOrd="0" presId="urn:microsoft.com/office/officeart/2018/2/layout/IconVerticalSolidList"/>
    <dgm:cxn modelId="{904FF6BA-42D5-4B82-B387-A22DBB42B5DA}" type="presParOf" srcId="{1F90C0FB-7B25-40F3-BCF4-7D0485A29F47}" destId="{A5B90DA1-EF43-43A4-9E80-4254F0199FF0}" srcOrd="0" destOrd="0" presId="urn:microsoft.com/office/officeart/2018/2/layout/IconVerticalSolidList"/>
    <dgm:cxn modelId="{B20BEB86-64B7-44E3-8EC0-760788EF500D}" type="presParOf" srcId="{1F90C0FB-7B25-40F3-BCF4-7D0485A29F47}" destId="{CA9065D3-553D-473A-99D6-428576B114F9}" srcOrd="1" destOrd="0" presId="urn:microsoft.com/office/officeart/2018/2/layout/IconVerticalSolidList"/>
    <dgm:cxn modelId="{D53EC38B-E0E4-40BE-9974-9DF0C196A4DD}" type="presParOf" srcId="{1F90C0FB-7B25-40F3-BCF4-7D0485A29F47}" destId="{B36D1E9C-A143-4FDE-8744-891A3A72A3DC}" srcOrd="2" destOrd="0" presId="urn:microsoft.com/office/officeart/2018/2/layout/IconVerticalSolidList"/>
    <dgm:cxn modelId="{94BF7BB3-F3F8-4D7B-AE6F-279E3234A73E}" type="presParOf" srcId="{1F90C0FB-7B25-40F3-BCF4-7D0485A29F47}" destId="{DDB816FC-AFFA-41EF-B266-782D2CAE8EB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4E2E8D-838F-4463-85EA-A7C12C7BA6A9}"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D19DFAD0-1F94-490F-8FDB-00B0B22258F1}">
      <dgm:prSet/>
      <dgm:spPr/>
      <dgm:t>
        <a:bodyPr/>
        <a:lstStyle/>
        <a:p>
          <a:pPr>
            <a:lnSpc>
              <a:spcPct val="100000"/>
            </a:lnSpc>
          </a:pPr>
          <a:r>
            <a:rPr lang="en-US"/>
            <a:t>Need the right metrics to effectively measure primary care access</a:t>
          </a:r>
        </a:p>
      </dgm:t>
    </dgm:pt>
    <dgm:pt modelId="{714F9430-DE50-4282-83A6-73AB70417838}" type="parTrans" cxnId="{DFFB06DF-3E0D-4E0A-9C24-2E4089800C42}">
      <dgm:prSet/>
      <dgm:spPr/>
      <dgm:t>
        <a:bodyPr/>
        <a:lstStyle/>
        <a:p>
          <a:endParaRPr lang="en-US"/>
        </a:p>
      </dgm:t>
    </dgm:pt>
    <dgm:pt modelId="{4F75F634-41D1-48C6-8C3A-76B6FE68D474}" type="sibTrans" cxnId="{DFFB06DF-3E0D-4E0A-9C24-2E4089800C42}">
      <dgm:prSet/>
      <dgm:spPr/>
      <dgm:t>
        <a:bodyPr/>
        <a:lstStyle/>
        <a:p>
          <a:endParaRPr lang="en-US"/>
        </a:p>
      </dgm:t>
    </dgm:pt>
    <dgm:pt modelId="{9DFE9245-72E3-4288-8016-4E4D32258D9E}">
      <dgm:prSet/>
      <dgm:spPr/>
      <dgm:t>
        <a:bodyPr/>
        <a:lstStyle/>
        <a:p>
          <a:pPr>
            <a:lnSpc>
              <a:spcPct val="100000"/>
            </a:lnSpc>
          </a:pPr>
          <a:r>
            <a:rPr lang="en-US"/>
            <a:t>Develop structure, goals, and prioritize quality metrics </a:t>
          </a:r>
        </a:p>
      </dgm:t>
    </dgm:pt>
    <dgm:pt modelId="{B265AF0C-F6C6-484B-BD29-C57F37EF793F}" type="parTrans" cxnId="{45753B08-2A17-4778-804F-817AD56A84BB}">
      <dgm:prSet/>
      <dgm:spPr/>
      <dgm:t>
        <a:bodyPr/>
        <a:lstStyle/>
        <a:p>
          <a:endParaRPr lang="en-US"/>
        </a:p>
      </dgm:t>
    </dgm:pt>
    <dgm:pt modelId="{07E5ACF9-93B0-48B6-BDEF-6ADF34838F95}" type="sibTrans" cxnId="{45753B08-2A17-4778-804F-817AD56A84BB}">
      <dgm:prSet/>
      <dgm:spPr/>
      <dgm:t>
        <a:bodyPr/>
        <a:lstStyle/>
        <a:p>
          <a:endParaRPr lang="en-US"/>
        </a:p>
      </dgm:t>
    </dgm:pt>
    <dgm:pt modelId="{210E597E-5183-4B4B-9668-7B8FBAF36759}">
      <dgm:prSet/>
      <dgm:spPr/>
      <dgm:t>
        <a:bodyPr/>
        <a:lstStyle/>
        <a:p>
          <a:pPr>
            <a:lnSpc>
              <a:spcPct val="100000"/>
            </a:lnSpc>
          </a:pPr>
          <a:r>
            <a:rPr lang="en-US"/>
            <a:t>“Unclear whether strategies associated with SB 120 will increase access to PCPs”​</a:t>
          </a:r>
        </a:p>
      </dgm:t>
    </dgm:pt>
    <dgm:pt modelId="{8CFBA56A-E25E-4CE7-9D84-C7DE037209F3}" type="parTrans" cxnId="{A24E1A73-EC52-46C2-916A-E630E83E76C9}">
      <dgm:prSet/>
      <dgm:spPr/>
      <dgm:t>
        <a:bodyPr/>
        <a:lstStyle/>
        <a:p>
          <a:endParaRPr lang="en-US"/>
        </a:p>
      </dgm:t>
    </dgm:pt>
    <dgm:pt modelId="{7E693AE4-A0A1-48E7-9BFF-79F3B9A4C9A2}" type="sibTrans" cxnId="{A24E1A73-EC52-46C2-916A-E630E83E76C9}">
      <dgm:prSet/>
      <dgm:spPr/>
      <dgm:t>
        <a:bodyPr/>
        <a:lstStyle/>
        <a:p>
          <a:endParaRPr lang="en-US"/>
        </a:p>
      </dgm:t>
    </dgm:pt>
    <dgm:pt modelId="{1D30D0AB-F83E-48DC-94FF-49380B888D0A}">
      <dgm:prSet/>
      <dgm:spPr/>
      <dgm:t>
        <a:bodyPr/>
        <a:lstStyle/>
        <a:p>
          <a:pPr>
            <a:lnSpc>
              <a:spcPct val="100000"/>
            </a:lnSpc>
          </a:pPr>
          <a:r>
            <a:rPr lang="en-US"/>
            <a:t>“Providers unaware of how primary care investment is working for DE’s primary care system​”</a:t>
          </a:r>
        </a:p>
      </dgm:t>
    </dgm:pt>
    <dgm:pt modelId="{FCFD2FD9-DA94-43C4-B3B7-F3BE6C23461E}" type="parTrans" cxnId="{98DC140F-21C2-4DCA-B91E-C4E09D681544}">
      <dgm:prSet/>
      <dgm:spPr/>
      <dgm:t>
        <a:bodyPr/>
        <a:lstStyle/>
        <a:p>
          <a:endParaRPr lang="en-US"/>
        </a:p>
      </dgm:t>
    </dgm:pt>
    <dgm:pt modelId="{B20CD1E2-2700-434C-ADBD-6D11989199B0}" type="sibTrans" cxnId="{98DC140F-21C2-4DCA-B91E-C4E09D681544}">
      <dgm:prSet/>
      <dgm:spPr/>
      <dgm:t>
        <a:bodyPr/>
        <a:lstStyle/>
        <a:p>
          <a:endParaRPr lang="en-US"/>
        </a:p>
      </dgm:t>
    </dgm:pt>
    <dgm:pt modelId="{EB747795-52F4-4989-9F63-B4A2865FA11D}" type="pres">
      <dgm:prSet presAssocID="{0E4E2E8D-838F-4463-85EA-A7C12C7BA6A9}" presName="root" presStyleCnt="0">
        <dgm:presLayoutVars>
          <dgm:dir/>
          <dgm:resizeHandles val="exact"/>
        </dgm:presLayoutVars>
      </dgm:prSet>
      <dgm:spPr/>
    </dgm:pt>
    <dgm:pt modelId="{B9935DA4-8D9A-4726-8496-BDBE89735DA5}" type="pres">
      <dgm:prSet presAssocID="{D19DFAD0-1F94-490F-8FDB-00B0B22258F1}" presName="compNode" presStyleCnt="0"/>
      <dgm:spPr/>
    </dgm:pt>
    <dgm:pt modelId="{E0D02AC2-C5E9-45F2-8EFD-E4B971B9189A}" type="pres">
      <dgm:prSet presAssocID="{D19DFAD0-1F94-490F-8FDB-00B0B22258F1}" presName="bgRect" presStyleLbl="bgShp" presStyleIdx="0" presStyleCnt="4"/>
      <dgm:spPr/>
    </dgm:pt>
    <dgm:pt modelId="{55166C70-A3EF-4259-8A03-9B35DE2FEAAA}" type="pres">
      <dgm:prSet presAssocID="{D19DFAD0-1F94-490F-8FDB-00B0B22258F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57AB8DE7-309E-4F82-9686-B9A6C760B223}" type="pres">
      <dgm:prSet presAssocID="{D19DFAD0-1F94-490F-8FDB-00B0B22258F1}" presName="spaceRect" presStyleCnt="0"/>
      <dgm:spPr/>
    </dgm:pt>
    <dgm:pt modelId="{8027A0E7-1F55-422A-9538-30581A08BD01}" type="pres">
      <dgm:prSet presAssocID="{D19DFAD0-1F94-490F-8FDB-00B0B22258F1}" presName="parTx" presStyleLbl="revTx" presStyleIdx="0" presStyleCnt="4">
        <dgm:presLayoutVars>
          <dgm:chMax val="0"/>
          <dgm:chPref val="0"/>
        </dgm:presLayoutVars>
      </dgm:prSet>
      <dgm:spPr/>
    </dgm:pt>
    <dgm:pt modelId="{1FBB1100-49F3-4B2A-B880-CBA3AF8F32A5}" type="pres">
      <dgm:prSet presAssocID="{4F75F634-41D1-48C6-8C3A-76B6FE68D474}" presName="sibTrans" presStyleCnt="0"/>
      <dgm:spPr/>
    </dgm:pt>
    <dgm:pt modelId="{6FC1E151-F8E3-4504-A13E-3FB9950866A7}" type="pres">
      <dgm:prSet presAssocID="{9DFE9245-72E3-4288-8016-4E4D32258D9E}" presName="compNode" presStyleCnt="0"/>
      <dgm:spPr/>
    </dgm:pt>
    <dgm:pt modelId="{19600EFB-556A-4B81-A28A-BE25DF8AA023}" type="pres">
      <dgm:prSet presAssocID="{9DFE9245-72E3-4288-8016-4E4D32258D9E}" presName="bgRect" presStyleLbl="bgShp" presStyleIdx="1" presStyleCnt="4"/>
      <dgm:spPr/>
    </dgm:pt>
    <dgm:pt modelId="{D05DD9D8-DBF7-4719-896D-736A277A5A64}" type="pres">
      <dgm:prSet presAssocID="{9DFE9245-72E3-4288-8016-4E4D32258D9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F8FA8733-EB73-4A1D-900F-8D0DAB00D305}" type="pres">
      <dgm:prSet presAssocID="{9DFE9245-72E3-4288-8016-4E4D32258D9E}" presName="spaceRect" presStyleCnt="0"/>
      <dgm:spPr/>
    </dgm:pt>
    <dgm:pt modelId="{557799EA-03C8-4428-B689-358A573680C0}" type="pres">
      <dgm:prSet presAssocID="{9DFE9245-72E3-4288-8016-4E4D32258D9E}" presName="parTx" presStyleLbl="revTx" presStyleIdx="1" presStyleCnt="4">
        <dgm:presLayoutVars>
          <dgm:chMax val="0"/>
          <dgm:chPref val="0"/>
        </dgm:presLayoutVars>
      </dgm:prSet>
      <dgm:spPr/>
    </dgm:pt>
    <dgm:pt modelId="{E37FE050-DE32-4C1F-A81B-D0F94B7FFC06}" type="pres">
      <dgm:prSet presAssocID="{07E5ACF9-93B0-48B6-BDEF-6ADF34838F95}" presName="sibTrans" presStyleCnt="0"/>
      <dgm:spPr/>
    </dgm:pt>
    <dgm:pt modelId="{6B4013C9-6D99-44BF-AC05-066991B3277A}" type="pres">
      <dgm:prSet presAssocID="{210E597E-5183-4B4B-9668-7B8FBAF36759}" presName="compNode" presStyleCnt="0"/>
      <dgm:spPr/>
    </dgm:pt>
    <dgm:pt modelId="{E6E267AB-CF6B-4A7F-97FC-218C823F87B0}" type="pres">
      <dgm:prSet presAssocID="{210E597E-5183-4B4B-9668-7B8FBAF36759}" presName="bgRect" presStyleLbl="bgShp" presStyleIdx="2" presStyleCnt="4"/>
      <dgm:spPr/>
    </dgm:pt>
    <dgm:pt modelId="{D733F772-92C6-4F05-BB17-D37AEDE241F2}" type="pres">
      <dgm:prSet presAssocID="{210E597E-5183-4B4B-9668-7B8FBAF3675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4D695A3A-64E0-4586-88CC-7305F1FCBBB9}" type="pres">
      <dgm:prSet presAssocID="{210E597E-5183-4B4B-9668-7B8FBAF36759}" presName="spaceRect" presStyleCnt="0"/>
      <dgm:spPr/>
    </dgm:pt>
    <dgm:pt modelId="{03BE438E-14EB-41BA-9E64-68D05C8CD7BA}" type="pres">
      <dgm:prSet presAssocID="{210E597E-5183-4B4B-9668-7B8FBAF36759}" presName="parTx" presStyleLbl="revTx" presStyleIdx="2" presStyleCnt="4">
        <dgm:presLayoutVars>
          <dgm:chMax val="0"/>
          <dgm:chPref val="0"/>
        </dgm:presLayoutVars>
      </dgm:prSet>
      <dgm:spPr/>
    </dgm:pt>
    <dgm:pt modelId="{E841E006-614D-4972-8638-E169098339E8}" type="pres">
      <dgm:prSet presAssocID="{7E693AE4-A0A1-48E7-9BFF-79F3B9A4C9A2}" presName="sibTrans" presStyleCnt="0"/>
      <dgm:spPr/>
    </dgm:pt>
    <dgm:pt modelId="{0A6EFB24-03A8-4A02-BCA9-677F23C2DEFD}" type="pres">
      <dgm:prSet presAssocID="{1D30D0AB-F83E-48DC-94FF-49380B888D0A}" presName="compNode" presStyleCnt="0"/>
      <dgm:spPr/>
    </dgm:pt>
    <dgm:pt modelId="{FF589668-B6FF-49AE-BE4F-B1FCE25C6646}" type="pres">
      <dgm:prSet presAssocID="{1D30D0AB-F83E-48DC-94FF-49380B888D0A}" presName="bgRect" presStyleLbl="bgShp" presStyleIdx="3" presStyleCnt="4"/>
      <dgm:spPr/>
    </dgm:pt>
    <dgm:pt modelId="{FCB8EF85-E885-4471-B766-AAE44E6701C6}" type="pres">
      <dgm:prSet presAssocID="{1D30D0AB-F83E-48DC-94FF-49380B888D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spital"/>
        </a:ext>
      </dgm:extLst>
    </dgm:pt>
    <dgm:pt modelId="{626FC19B-BDFB-48A8-8C9A-26D28D396297}" type="pres">
      <dgm:prSet presAssocID="{1D30D0AB-F83E-48DC-94FF-49380B888D0A}" presName="spaceRect" presStyleCnt="0"/>
      <dgm:spPr/>
    </dgm:pt>
    <dgm:pt modelId="{D182B0F0-8F09-459C-84A4-2A11DBC3D75B}" type="pres">
      <dgm:prSet presAssocID="{1D30D0AB-F83E-48DC-94FF-49380B888D0A}" presName="parTx" presStyleLbl="revTx" presStyleIdx="3" presStyleCnt="4">
        <dgm:presLayoutVars>
          <dgm:chMax val="0"/>
          <dgm:chPref val="0"/>
        </dgm:presLayoutVars>
      </dgm:prSet>
      <dgm:spPr/>
    </dgm:pt>
  </dgm:ptLst>
  <dgm:cxnLst>
    <dgm:cxn modelId="{45753B08-2A17-4778-804F-817AD56A84BB}" srcId="{0E4E2E8D-838F-4463-85EA-A7C12C7BA6A9}" destId="{9DFE9245-72E3-4288-8016-4E4D32258D9E}" srcOrd="1" destOrd="0" parTransId="{B265AF0C-F6C6-484B-BD29-C57F37EF793F}" sibTransId="{07E5ACF9-93B0-48B6-BDEF-6ADF34838F95}"/>
    <dgm:cxn modelId="{98DC140F-21C2-4DCA-B91E-C4E09D681544}" srcId="{0E4E2E8D-838F-4463-85EA-A7C12C7BA6A9}" destId="{1D30D0AB-F83E-48DC-94FF-49380B888D0A}" srcOrd="3" destOrd="0" parTransId="{FCFD2FD9-DA94-43C4-B3B7-F3BE6C23461E}" sibTransId="{B20CD1E2-2700-434C-ADBD-6D11989199B0}"/>
    <dgm:cxn modelId="{7805155F-B9F6-4B52-AC2D-F1CA9648770A}" type="presOf" srcId="{0E4E2E8D-838F-4463-85EA-A7C12C7BA6A9}" destId="{EB747795-52F4-4989-9F63-B4A2865FA11D}" srcOrd="0" destOrd="0" presId="urn:microsoft.com/office/officeart/2018/2/layout/IconVerticalSolidList"/>
    <dgm:cxn modelId="{A24E1A73-EC52-46C2-916A-E630E83E76C9}" srcId="{0E4E2E8D-838F-4463-85EA-A7C12C7BA6A9}" destId="{210E597E-5183-4B4B-9668-7B8FBAF36759}" srcOrd="2" destOrd="0" parTransId="{8CFBA56A-E25E-4CE7-9D84-C7DE037209F3}" sibTransId="{7E693AE4-A0A1-48E7-9BFF-79F3B9A4C9A2}"/>
    <dgm:cxn modelId="{D0CD9C74-C02E-4E71-8C3B-4F91134B3960}" type="presOf" srcId="{210E597E-5183-4B4B-9668-7B8FBAF36759}" destId="{03BE438E-14EB-41BA-9E64-68D05C8CD7BA}" srcOrd="0" destOrd="0" presId="urn:microsoft.com/office/officeart/2018/2/layout/IconVerticalSolidList"/>
    <dgm:cxn modelId="{36D346B9-3024-4CDE-94F2-B92DEE551A8A}" type="presOf" srcId="{D19DFAD0-1F94-490F-8FDB-00B0B22258F1}" destId="{8027A0E7-1F55-422A-9538-30581A08BD01}" srcOrd="0" destOrd="0" presId="urn:microsoft.com/office/officeart/2018/2/layout/IconVerticalSolidList"/>
    <dgm:cxn modelId="{5448E4C3-0CA5-46CF-BE2D-348087C6C62E}" type="presOf" srcId="{1D30D0AB-F83E-48DC-94FF-49380B888D0A}" destId="{D182B0F0-8F09-459C-84A4-2A11DBC3D75B}" srcOrd="0" destOrd="0" presId="urn:microsoft.com/office/officeart/2018/2/layout/IconVerticalSolidList"/>
    <dgm:cxn modelId="{DFFB06DF-3E0D-4E0A-9C24-2E4089800C42}" srcId="{0E4E2E8D-838F-4463-85EA-A7C12C7BA6A9}" destId="{D19DFAD0-1F94-490F-8FDB-00B0B22258F1}" srcOrd="0" destOrd="0" parTransId="{714F9430-DE50-4282-83A6-73AB70417838}" sibTransId="{4F75F634-41D1-48C6-8C3A-76B6FE68D474}"/>
    <dgm:cxn modelId="{F7FD59E4-FA38-4DD9-B8F4-7A08194BB881}" type="presOf" srcId="{9DFE9245-72E3-4288-8016-4E4D32258D9E}" destId="{557799EA-03C8-4428-B689-358A573680C0}" srcOrd="0" destOrd="0" presId="urn:microsoft.com/office/officeart/2018/2/layout/IconVerticalSolidList"/>
    <dgm:cxn modelId="{5AE80D19-3A2F-471A-9784-4A031A51A31F}" type="presParOf" srcId="{EB747795-52F4-4989-9F63-B4A2865FA11D}" destId="{B9935DA4-8D9A-4726-8496-BDBE89735DA5}" srcOrd="0" destOrd="0" presId="urn:microsoft.com/office/officeart/2018/2/layout/IconVerticalSolidList"/>
    <dgm:cxn modelId="{ADA6E232-9DD5-40CA-BBD4-DCE4887D8B78}" type="presParOf" srcId="{B9935DA4-8D9A-4726-8496-BDBE89735DA5}" destId="{E0D02AC2-C5E9-45F2-8EFD-E4B971B9189A}" srcOrd="0" destOrd="0" presId="urn:microsoft.com/office/officeart/2018/2/layout/IconVerticalSolidList"/>
    <dgm:cxn modelId="{519C1766-5141-4964-87DE-6635FAF99BD9}" type="presParOf" srcId="{B9935DA4-8D9A-4726-8496-BDBE89735DA5}" destId="{55166C70-A3EF-4259-8A03-9B35DE2FEAAA}" srcOrd="1" destOrd="0" presId="urn:microsoft.com/office/officeart/2018/2/layout/IconVerticalSolidList"/>
    <dgm:cxn modelId="{C6FA4922-F6F6-4892-9C4B-55D915681060}" type="presParOf" srcId="{B9935DA4-8D9A-4726-8496-BDBE89735DA5}" destId="{57AB8DE7-309E-4F82-9686-B9A6C760B223}" srcOrd="2" destOrd="0" presId="urn:microsoft.com/office/officeart/2018/2/layout/IconVerticalSolidList"/>
    <dgm:cxn modelId="{C5506553-A921-41BF-B592-42B971EC61A9}" type="presParOf" srcId="{B9935DA4-8D9A-4726-8496-BDBE89735DA5}" destId="{8027A0E7-1F55-422A-9538-30581A08BD01}" srcOrd="3" destOrd="0" presId="urn:microsoft.com/office/officeart/2018/2/layout/IconVerticalSolidList"/>
    <dgm:cxn modelId="{78FEE816-8BAB-4487-982B-E477C49C1D31}" type="presParOf" srcId="{EB747795-52F4-4989-9F63-B4A2865FA11D}" destId="{1FBB1100-49F3-4B2A-B880-CBA3AF8F32A5}" srcOrd="1" destOrd="0" presId="urn:microsoft.com/office/officeart/2018/2/layout/IconVerticalSolidList"/>
    <dgm:cxn modelId="{1DE51876-9AA5-4080-9454-481745E06CB0}" type="presParOf" srcId="{EB747795-52F4-4989-9F63-B4A2865FA11D}" destId="{6FC1E151-F8E3-4504-A13E-3FB9950866A7}" srcOrd="2" destOrd="0" presId="urn:microsoft.com/office/officeart/2018/2/layout/IconVerticalSolidList"/>
    <dgm:cxn modelId="{BAA7D0B1-7415-4097-BF6F-3270C1267501}" type="presParOf" srcId="{6FC1E151-F8E3-4504-A13E-3FB9950866A7}" destId="{19600EFB-556A-4B81-A28A-BE25DF8AA023}" srcOrd="0" destOrd="0" presId="urn:microsoft.com/office/officeart/2018/2/layout/IconVerticalSolidList"/>
    <dgm:cxn modelId="{7063D155-3176-46DF-BD45-07D76091D92D}" type="presParOf" srcId="{6FC1E151-F8E3-4504-A13E-3FB9950866A7}" destId="{D05DD9D8-DBF7-4719-896D-736A277A5A64}" srcOrd="1" destOrd="0" presId="urn:microsoft.com/office/officeart/2018/2/layout/IconVerticalSolidList"/>
    <dgm:cxn modelId="{7CF467EE-4D37-4613-8C6A-CDBDDF568735}" type="presParOf" srcId="{6FC1E151-F8E3-4504-A13E-3FB9950866A7}" destId="{F8FA8733-EB73-4A1D-900F-8D0DAB00D305}" srcOrd="2" destOrd="0" presId="urn:microsoft.com/office/officeart/2018/2/layout/IconVerticalSolidList"/>
    <dgm:cxn modelId="{A2EFC623-F4B9-45E4-B8C1-F491F1760DAF}" type="presParOf" srcId="{6FC1E151-F8E3-4504-A13E-3FB9950866A7}" destId="{557799EA-03C8-4428-B689-358A573680C0}" srcOrd="3" destOrd="0" presId="urn:microsoft.com/office/officeart/2018/2/layout/IconVerticalSolidList"/>
    <dgm:cxn modelId="{D4FE36BD-E08A-4646-84A8-FED71920CABB}" type="presParOf" srcId="{EB747795-52F4-4989-9F63-B4A2865FA11D}" destId="{E37FE050-DE32-4C1F-A81B-D0F94B7FFC06}" srcOrd="3" destOrd="0" presId="urn:microsoft.com/office/officeart/2018/2/layout/IconVerticalSolidList"/>
    <dgm:cxn modelId="{1E1C4B78-BB5D-4E23-A5C0-B328ADB552DB}" type="presParOf" srcId="{EB747795-52F4-4989-9F63-B4A2865FA11D}" destId="{6B4013C9-6D99-44BF-AC05-066991B3277A}" srcOrd="4" destOrd="0" presId="urn:microsoft.com/office/officeart/2018/2/layout/IconVerticalSolidList"/>
    <dgm:cxn modelId="{0EC5D6F7-EDBD-497E-A5DF-F8FCC5D61D18}" type="presParOf" srcId="{6B4013C9-6D99-44BF-AC05-066991B3277A}" destId="{E6E267AB-CF6B-4A7F-97FC-218C823F87B0}" srcOrd="0" destOrd="0" presId="urn:microsoft.com/office/officeart/2018/2/layout/IconVerticalSolidList"/>
    <dgm:cxn modelId="{7AF4CAED-76C2-49E8-8825-3E2BAABC2A07}" type="presParOf" srcId="{6B4013C9-6D99-44BF-AC05-066991B3277A}" destId="{D733F772-92C6-4F05-BB17-D37AEDE241F2}" srcOrd="1" destOrd="0" presId="urn:microsoft.com/office/officeart/2018/2/layout/IconVerticalSolidList"/>
    <dgm:cxn modelId="{6DD4928C-28D7-4440-9CF3-DFFFCD97C6D6}" type="presParOf" srcId="{6B4013C9-6D99-44BF-AC05-066991B3277A}" destId="{4D695A3A-64E0-4586-88CC-7305F1FCBBB9}" srcOrd="2" destOrd="0" presId="urn:microsoft.com/office/officeart/2018/2/layout/IconVerticalSolidList"/>
    <dgm:cxn modelId="{34075C71-DC88-4608-9804-F67379503B73}" type="presParOf" srcId="{6B4013C9-6D99-44BF-AC05-066991B3277A}" destId="{03BE438E-14EB-41BA-9E64-68D05C8CD7BA}" srcOrd="3" destOrd="0" presId="urn:microsoft.com/office/officeart/2018/2/layout/IconVerticalSolidList"/>
    <dgm:cxn modelId="{3DFB8179-B5BC-4144-AE42-17739E199E88}" type="presParOf" srcId="{EB747795-52F4-4989-9F63-B4A2865FA11D}" destId="{E841E006-614D-4972-8638-E169098339E8}" srcOrd="5" destOrd="0" presId="urn:microsoft.com/office/officeart/2018/2/layout/IconVerticalSolidList"/>
    <dgm:cxn modelId="{BD9DAEE5-8D49-4E15-8D79-EB464631486D}" type="presParOf" srcId="{EB747795-52F4-4989-9F63-B4A2865FA11D}" destId="{0A6EFB24-03A8-4A02-BCA9-677F23C2DEFD}" srcOrd="6" destOrd="0" presId="urn:microsoft.com/office/officeart/2018/2/layout/IconVerticalSolidList"/>
    <dgm:cxn modelId="{3D09F3B2-6898-45B6-932D-503F74430B34}" type="presParOf" srcId="{0A6EFB24-03A8-4A02-BCA9-677F23C2DEFD}" destId="{FF589668-B6FF-49AE-BE4F-B1FCE25C6646}" srcOrd="0" destOrd="0" presId="urn:microsoft.com/office/officeart/2018/2/layout/IconVerticalSolidList"/>
    <dgm:cxn modelId="{E216613D-C84C-430E-A269-99DDE4FD5F44}" type="presParOf" srcId="{0A6EFB24-03A8-4A02-BCA9-677F23C2DEFD}" destId="{FCB8EF85-E885-4471-B766-AAE44E6701C6}" srcOrd="1" destOrd="0" presId="urn:microsoft.com/office/officeart/2018/2/layout/IconVerticalSolidList"/>
    <dgm:cxn modelId="{8D9261E0-280B-4A9D-9B61-348FB787C009}" type="presParOf" srcId="{0A6EFB24-03A8-4A02-BCA9-677F23C2DEFD}" destId="{626FC19B-BDFB-48A8-8C9A-26D28D396297}" srcOrd="2" destOrd="0" presId="urn:microsoft.com/office/officeart/2018/2/layout/IconVerticalSolidList"/>
    <dgm:cxn modelId="{AD5DFE82-379A-45E4-8692-B435181E07A3}" type="presParOf" srcId="{0A6EFB24-03A8-4A02-BCA9-677F23C2DEFD}" destId="{D182B0F0-8F09-459C-84A4-2A11DBC3D7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28AB96-A751-45BA-BF6A-11DD7B62EF77}"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F60C4C6E-FE35-42D1-9892-152A743724C3}">
      <dgm:prSet/>
      <dgm:spPr/>
      <dgm:t>
        <a:bodyPr/>
        <a:lstStyle/>
        <a:p>
          <a:pPr>
            <a:lnSpc>
              <a:spcPct val="100000"/>
            </a:lnSpc>
          </a:pPr>
          <a:r>
            <a:rPr lang="en-US"/>
            <a:t>The goal and focus of the PCRC is not clear. The strategies and objectives are unclear, and accomplishments are not widely known (no transparency)​”</a:t>
          </a:r>
        </a:p>
      </dgm:t>
    </dgm:pt>
    <dgm:pt modelId="{DB64E8DF-5D4D-425C-832D-5D9354ADF6CE}" type="parTrans" cxnId="{4CCBAFBB-09B3-4DDD-B85C-6A9986B86294}">
      <dgm:prSet/>
      <dgm:spPr/>
      <dgm:t>
        <a:bodyPr/>
        <a:lstStyle/>
        <a:p>
          <a:endParaRPr lang="en-US"/>
        </a:p>
      </dgm:t>
    </dgm:pt>
    <dgm:pt modelId="{E903C9F6-D3E0-4656-B2E3-CC0E9868630C}" type="sibTrans" cxnId="{4CCBAFBB-09B3-4DDD-B85C-6A9986B86294}">
      <dgm:prSet/>
      <dgm:spPr/>
      <dgm:t>
        <a:bodyPr/>
        <a:lstStyle/>
        <a:p>
          <a:endParaRPr lang="en-US"/>
        </a:p>
      </dgm:t>
    </dgm:pt>
    <dgm:pt modelId="{C379493B-F63D-4DD5-8653-6E4BDA3864A4}">
      <dgm:prSet/>
      <dgm:spPr/>
      <dgm:t>
        <a:bodyPr/>
        <a:lstStyle/>
        <a:p>
          <a:pPr>
            <a:lnSpc>
              <a:spcPct val="100000"/>
            </a:lnSpc>
          </a:pPr>
          <a:r>
            <a:rPr lang="en-US"/>
            <a:t>“The most recent strategic planning initiative has not been made public, lacks transparency, and does not have input from all necessary stakeholders. ”</a:t>
          </a:r>
        </a:p>
      </dgm:t>
    </dgm:pt>
    <dgm:pt modelId="{9414EC82-7FFF-4BFE-8467-A7A7D244D530}" type="parTrans" cxnId="{9DC8F884-A123-4AE4-9F81-4328B6C04F26}">
      <dgm:prSet/>
      <dgm:spPr/>
      <dgm:t>
        <a:bodyPr/>
        <a:lstStyle/>
        <a:p>
          <a:endParaRPr lang="en-US"/>
        </a:p>
      </dgm:t>
    </dgm:pt>
    <dgm:pt modelId="{073F0465-A53D-43BC-B5E0-D70ADFC7FE59}" type="sibTrans" cxnId="{9DC8F884-A123-4AE4-9F81-4328B6C04F26}">
      <dgm:prSet/>
      <dgm:spPr/>
      <dgm:t>
        <a:bodyPr/>
        <a:lstStyle/>
        <a:p>
          <a:endParaRPr lang="en-US"/>
        </a:p>
      </dgm:t>
    </dgm:pt>
    <dgm:pt modelId="{F9B1A4D7-0CFD-4D9B-918C-55FEE94D9078}">
      <dgm:prSet/>
      <dgm:spPr/>
      <dgm:t>
        <a:bodyPr/>
        <a:lstStyle/>
        <a:p>
          <a:pPr>
            <a:lnSpc>
              <a:spcPct val="100000"/>
            </a:lnSpc>
          </a:pPr>
          <a:r>
            <a:rPr lang="en-US"/>
            <a:t>“Increased transparency between what the PCRC is doing with input from necessary stakeholders.​”</a:t>
          </a:r>
        </a:p>
      </dgm:t>
    </dgm:pt>
    <dgm:pt modelId="{9C625D49-F46E-4CCA-9480-11E3C83CB49A}" type="parTrans" cxnId="{9EEDB5B7-0024-4547-BF64-9E72F4F5BF24}">
      <dgm:prSet/>
      <dgm:spPr/>
      <dgm:t>
        <a:bodyPr/>
        <a:lstStyle/>
        <a:p>
          <a:endParaRPr lang="en-US"/>
        </a:p>
      </dgm:t>
    </dgm:pt>
    <dgm:pt modelId="{6C3FF73F-148D-464A-B713-D6951856CC2F}" type="sibTrans" cxnId="{9EEDB5B7-0024-4547-BF64-9E72F4F5BF24}">
      <dgm:prSet/>
      <dgm:spPr/>
      <dgm:t>
        <a:bodyPr/>
        <a:lstStyle/>
        <a:p>
          <a:endParaRPr lang="en-US"/>
        </a:p>
      </dgm:t>
    </dgm:pt>
    <dgm:pt modelId="{9BB666F5-579B-49E5-8895-55ED533DCD3F}" type="pres">
      <dgm:prSet presAssocID="{9D28AB96-A751-45BA-BF6A-11DD7B62EF77}" presName="root" presStyleCnt="0">
        <dgm:presLayoutVars>
          <dgm:dir/>
          <dgm:resizeHandles val="exact"/>
        </dgm:presLayoutVars>
      </dgm:prSet>
      <dgm:spPr/>
    </dgm:pt>
    <dgm:pt modelId="{5DB05BC9-C620-4EF5-90D2-2DCABFBAF6C0}" type="pres">
      <dgm:prSet presAssocID="{F60C4C6E-FE35-42D1-9892-152A743724C3}" presName="compNode" presStyleCnt="0"/>
      <dgm:spPr/>
    </dgm:pt>
    <dgm:pt modelId="{542576E4-7E1A-4C40-B32A-AFB29A49CB05}" type="pres">
      <dgm:prSet presAssocID="{F60C4C6E-FE35-42D1-9892-152A743724C3}" presName="bgRect" presStyleLbl="bgShp" presStyleIdx="0" presStyleCnt="3"/>
      <dgm:spPr/>
    </dgm:pt>
    <dgm:pt modelId="{061BD538-0095-4C3F-9B77-0B047CDA5A65}" type="pres">
      <dgm:prSet presAssocID="{F60C4C6E-FE35-42D1-9892-152A743724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7A34CFB6-2144-4650-8430-33A394D4A615}" type="pres">
      <dgm:prSet presAssocID="{F60C4C6E-FE35-42D1-9892-152A743724C3}" presName="spaceRect" presStyleCnt="0"/>
      <dgm:spPr/>
    </dgm:pt>
    <dgm:pt modelId="{3A62F9B6-C1D1-4F04-9705-E8C566FFA57C}" type="pres">
      <dgm:prSet presAssocID="{F60C4C6E-FE35-42D1-9892-152A743724C3}" presName="parTx" presStyleLbl="revTx" presStyleIdx="0" presStyleCnt="3">
        <dgm:presLayoutVars>
          <dgm:chMax val="0"/>
          <dgm:chPref val="0"/>
        </dgm:presLayoutVars>
      </dgm:prSet>
      <dgm:spPr/>
    </dgm:pt>
    <dgm:pt modelId="{E85F4266-5A46-482E-B6B5-3210304AB2AF}" type="pres">
      <dgm:prSet presAssocID="{E903C9F6-D3E0-4656-B2E3-CC0E9868630C}" presName="sibTrans" presStyleCnt="0"/>
      <dgm:spPr/>
    </dgm:pt>
    <dgm:pt modelId="{3B68B2B0-ECC9-4D71-9D59-FAB795F32B6B}" type="pres">
      <dgm:prSet presAssocID="{C379493B-F63D-4DD5-8653-6E4BDA3864A4}" presName="compNode" presStyleCnt="0"/>
      <dgm:spPr/>
    </dgm:pt>
    <dgm:pt modelId="{F7DE7035-2EA4-45DA-A74A-BF0C81C4D149}" type="pres">
      <dgm:prSet presAssocID="{C379493B-F63D-4DD5-8653-6E4BDA3864A4}" presName="bgRect" presStyleLbl="bgShp" presStyleIdx="1" presStyleCnt="3"/>
      <dgm:spPr/>
    </dgm:pt>
    <dgm:pt modelId="{E5EBE6FD-350D-4B1B-8273-10C1E3FC0FEF}" type="pres">
      <dgm:prSet presAssocID="{C379493B-F63D-4DD5-8653-6E4BDA3864A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5FED3A5C-EDB7-45F1-BBE9-A233200AE71F}" type="pres">
      <dgm:prSet presAssocID="{C379493B-F63D-4DD5-8653-6E4BDA3864A4}" presName="spaceRect" presStyleCnt="0"/>
      <dgm:spPr/>
    </dgm:pt>
    <dgm:pt modelId="{D09DA2BF-F4DC-42D6-83F7-4655856BACFD}" type="pres">
      <dgm:prSet presAssocID="{C379493B-F63D-4DD5-8653-6E4BDA3864A4}" presName="parTx" presStyleLbl="revTx" presStyleIdx="1" presStyleCnt="3">
        <dgm:presLayoutVars>
          <dgm:chMax val="0"/>
          <dgm:chPref val="0"/>
        </dgm:presLayoutVars>
      </dgm:prSet>
      <dgm:spPr/>
    </dgm:pt>
    <dgm:pt modelId="{696544F2-E334-4ABC-9DFA-9AE6F718B1E1}" type="pres">
      <dgm:prSet presAssocID="{073F0465-A53D-43BC-B5E0-D70ADFC7FE59}" presName="sibTrans" presStyleCnt="0"/>
      <dgm:spPr/>
    </dgm:pt>
    <dgm:pt modelId="{8077D9BD-4B8C-4CBB-B7D2-F897B06B138C}" type="pres">
      <dgm:prSet presAssocID="{F9B1A4D7-0CFD-4D9B-918C-55FEE94D9078}" presName="compNode" presStyleCnt="0"/>
      <dgm:spPr/>
    </dgm:pt>
    <dgm:pt modelId="{13CD06D5-0EDF-4DB1-8376-862EAB06F6B7}" type="pres">
      <dgm:prSet presAssocID="{F9B1A4D7-0CFD-4D9B-918C-55FEE94D9078}" presName="bgRect" presStyleLbl="bgShp" presStyleIdx="2" presStyleCnt="3"/>
      <dgm:spPr/>
    </dgm:pt>
    <dgm:pt modelId="{D2E7B0B2-EB43-4EDC-8040-41DD02FD4D00}" type="pres">
      <dgm:prSet presAssocID="{F9B1A4D7-0CFD-4D9B-918C-55FEE94D90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ustomer Review"/>
        </a:ext>
      </dgm:extLst>
    </dgm:pt>
    <dgm:pt modelId="{C9411904-49A0-4CD2-B6FF-D0CA236E6558}" type="pres">
      <dgm:prSet presAssocID="{F9B1A4D7-0CFD-4D9B-918C-55FEE94D9078}" presName="spaceRect" presStyleCnt="0"/>
      <dgm:spPr/>
    </dgm:pt>
    <dgm:pt modelId="{5F99E8CA-EFD0-4534-AEA0-A446A2791C2B}" type="pres">
      <dgm:prSet presAssocID="{F9B1A4D7-0CFD-4D9B-918C-55FEE94D9078}" presName="parTx" presStyleLbl="revTx" presStyleIdx="2" presStyleCnt="3">
        <dgm:presLayoutVars>
          <dgm:chMax val="0"/>
          <dgm:chPref val="0"/>
        </dgm:presLayoutVars>
      </dgm:prSet>
      <dgm:spPr/>
    </dgm:pt>
  </dgm:ptLst>
  <dgm:cxnLst>
    <dgm:cxn modelId="{F6BD4C52-0C49-4665-A396-38079DF37BF6}" type="presOf" srcId="{9D28AB96-A751-45BA-BF6A-11DD7B62EF77}" destId="{9BB666F5-579B-49E5-8895-55ED533DCD3F}" srcOrd="0" destOrd="0" presId="urn:microsoft.com/office/officeart/2018/2/layout/IconVerticalSolidList"/>
    <dgm:cxn modelId="{9DC8F884-A123-4AE4-9F81-4328B6C04F26}" srcId="{9D28AB96-A751-45BA-BF6A-11DD7B62EF77}" destId="{C379493B-F63D-4DD5-8653-6E4BDA3864A4}" srcOrd="1" destOrd="0" parTransId="{9414EC82-7FFF-4BFE-8467-A7A7D244D530}" sibTransId="{073F0465-A53D-43BC-B5E0-D70ADFC7FE59}"/>
    <dgm:cxn modelId="{9EEDB5B7-0024-4547-BF64-9E72F4F5BF24}" srcId="{9D28AB96-A751-45BA-BF6A-11DD7B62EF77}" destId="{F9B1A4D7-0CFD-4D9B-918C-55FEE94D9078}" srcOrd="2" destOrd="0" parTransId="{9C625D49-F46E-4CCA-9480-11E3C83CB49A}" sibTransId="{6C3FF73F-148D-464A-B713-D6951856CC2F}"/>
    <dgm:cxn modelId="{4CCBAFBB-09B3-4DDD-B85C-6A9986B86294}" srcId="{9D28AB96-A751-45BA-BF6A-11DD7B62EF77}" destId="{F60C4C6E-FE35-42D1-9892-152A743724C3}" srcOrd="0" destOrd="0" parTransId="{DB64E8DF-5D4D-425C-832D-5D9354ADF6CE}" sibTransId="{E903C9F6-D3E0-4656-B2E3-CC0E9868630C}"/>
    <dgm:cxn modelId="{622D92BC-CDDC-4019-9717-57C6C641C54A}" type="presOf" srcId="{F60C4C6E-FE35-42D1-9892-152A743724C3}" destId="{3A62F9B6-C1D1-4F04-9705-E8C566FFA57C}" srcOrd="0" destOrd="0" presId="urn:microsoft.com/office/officeart/2018/2/layout/IconVerticalSolidList"/>
    <dgm:cxn modelId="{BB45D9C7-686B-4E34-BE9B-51E56D578FC8}" type="presOf" srcId="{C379493B-F63D-4DD5-8653-6E4BDA3864A4}" destId="{D09DA2BF-F4DC-42D6-83F7-4655856BACFD}" srcOrd="0" destOrd="0" presId="urn:microsoft.com/office/officeart/2018/2/layout/IconVerticalSolidList"/>
    <dgm:cxn modelId="{EA7D45FF-6CD8-4951-911E-F736E506FCE5}" type="presOf" srcId="{F9B1A4D7-0CFD-4D9B-918C-55FEE94D9078}" destId="{5F99E8CA-EFD0-4534-AEA0-A446A2791C2B}" srcOrd="0" destOrd="0" presId="urn:microsoft.com/office/officeart/2018/2/layout/IconVerticalSolidList"/>
    <dgm:cxn modelId="{54835EAC-6173-4CB2-9BCC-35592BB2A96F}" type="presParOf" srcId="{9BB666F5-579B-49E5-8895-55ED533DCD3F}" destId="{5DB05BC9-C620-4EF5-90D2-2DCABFBAF6C0}" srcOrd="0" destOrd="0" presId="urn:microsoft.com/office/officeart/2018/2/layout/IconVerticalSolidList"/>
    <dgm:cxn modelId="{EFC73E8D-FC21-42DA-B62E-B0510509AC8F}" type="presParOf" srcId="{5DB05BC9-C620-4EF5-90D2-2DCABFBAF6C0}" destId="{542576E4-7E1A-4C40-B32A-AFB29A49CB05}" srcOrd="0" destOrd="0" presId="urn:microsoft.com/office/officeart/2018/2/layout/IconVerticalSolidList"/>
    <dgm:cxn modelId="{292FCDBA-10C0-432B-B917-AC4DEB834E38}" type="presParOf" srcId="{5DB05BC9-C620-4EF5-90D2-2DCABFBAF6C0}" destId="{061BD538-0095-4C3F-9B77-0B047CDA5A65}" srcOrd="1" destOrd="0" presId="urn:microsoft.com/office/officeart/2018/2/layout/IconVerticalSolidList"/>
    <dgm:cxn modelId="{9AF99A84-0858-4EA6-8ECD-4769ED9030F9}" type="presParOf" srcId="{5DB05BC9-C620-4EF5-90D2-2DCABFBAF6C0}" destId="{7A34CFB6-2144-4650-8430-33A394D4A615}" srcOrd="2" destOrd="0" presId="urn:microsoft.com/office/officeart/2018/2/layout/IconVerticalSolidList"/>
    <dgm:cxn modelId="{EEC41957-33C3-497D-85CB-3B477CB561D6}" type="presParOf" srcId="{5DB05BC9-C620-4EF5-90D2-2DCABFBAF6C0}" destId="{3A62F9B6-C1D1-4F04-9705-E8C566FFA57C}" srcOrd="3" destOrd="0" presId="urn:microsoft.com/office/officeart/2018/2/layout/IconVerticalSolidList"/>
    <dgm:cxn modelId="{5C1F8C3A-EC82-4A44-92A1-ADE9161645D7}" type="presParOf" srcId="{9BB666F5-579B-49E5-8895-55ED533DCD3F}" destId="{E85F4266-5A46-482E-B6B5-3210304AB2AF}" srcOrd="1" destOrd="0" presId="urn:microsoft.com/office/officeart/2018/2/layout/IconVerticalSolidList"/>
    <dgm:cxn modelId="{D6930C03-D52F-46B7-8AA2-AE13C2E1F94F}" type="presParOf" srcId="{9BB666F5-579B-49E5-8895-55ED533DCD3F}" destId="{3B68B2B0-ECC9-4D71-9D59-FAB795F32B6B}" srcOrd="2" destOrd="0" presId="urn:microsoft.com/office/officeart/2018/2/layout/IconVerticalSolidList"/>
    <dgm:cxn modelId="{3CB916A7-4A0A-4E1F-B037-57AA59899619}" type="presParOf" srcId="{3B68B2B0-ECC9-4D71-9D59-FAB795F32B6B}" destId="{F7DE7035-2EA4-45DA-A74A-BF0C81C4D149}" srcOrd="0" destOrd="0" presId="urn:microsoft.com/office/officeart/2018/2/layout/IconVerticalSolidList"/>
    <dgm:cxn modelId="{23D3474A-ED74-49E7-8C84-48D71E90DEAC}" type="presParOf" srcId="{3B68B2B0-ECC9-4D71-9D59-FAB795F32B6B}" destId="{E5EBE6FD-350D-4B1B-8273-10C1E3FC0FEF}" srcOrd="1" destOrd="0" presId="urn:microsoft.com/office/officeart/2018/2/layout/IconVerticalSolidList"/>
    <dgm:cxn modelId="{D5A13C99-371F-4CF4-9257-2E2D27F959DA}" type="presParOf" srcId="{3B68B2B0-ECC9-4D71-9D59-FAB795F32B6B}" destId="{5FED3A5C-EDB7-45F1-BBE9-A233200AE71F}" srcOrd="2" destOrd="0" presId="urn:microsoft.com/office/officeart/2018/2/layout/IconVerticalSolidList"/>
    <dgm:cxn modelId="{D129E875-3985-4C7C-8F9B-D17388033F28}" type="presParOf" srcId="{3B68B2B0-ECC9-4D71-9D59-FAB795F32B6B}" destId="{D09DA2BF-F4DC-42D6-83F7-4655856BACFD}" srcOrd="3" destOrd="0" presId="urn:microsoft.com/office/officeart/2018/2/layout/IconVerticalSolidList"/>
    <dgm:cxn modelId="{59AC90CF-6C50-4DCC-8CFE-FC45EB3A10F3}" type="presParOf" srcId="{9BB666F5-579B-49E5-8895-55ED533DCD3F}" destId="{696544F2-E334-4ABC-9DFA-9AE6F718B1E1}" srcOrd="3" destOrd="0" presId="urn:microsoft.com/office/officeart/2018/2/layout/IconVerticalSolidList"/>
    <dgm:cxn modelId="{6A429D17-98E7-413B-A63E-9A0DEBC628D4}" type="presParOf" srcId="{9BB666F5-579B-49E5-8895-55ED533DCD3F}" destId="{8077D9BD-4B8C-4CBB-B7D2-F897B06B138C}" srcOrd="4" destOrd="0" presId="urn:microsoft.com/office/officeart/2018/2/layout/IconVerticalSolidList"/>
    <dgm:cxn modelId="{FDA6E683-BE9E-4786-A828-DDDE0201AB74}" type="presParOf" srcId="{8077D9BD-4B8C-4CBB-B7D2-F897B06B138C}" destId="{13CD06D5-0EDF-4DB1-8376-862EAB06F6B7}" srcOrd="0" destOrd="0" presId="urn:microsoft.com/office/officeart/2018/2/layout/IconVerticalSolidList"/>
    <dgm:cxn modelId="{2D3D3635-FF19-4F94-B934-1659734A0344}" type="presParOf" srcId="{8077D9BD-4B8C-4CBB-B7D2-F897B06B138C}" destId="{D2E7B0B2-EB43-4EDC-8040-41DD02FD4D00}" srcOrd="1" destOrd="0" presId="urn:microsoft.com/office/officeart/2018/2/layout/IconVerticalSolidList"/>
    <dgm:cxn modelId="{0ED30780-C9BD-4B38-A1AA-4D01E071B995}" type="presParOf" srcId="{8077D9BD-4B8C-4CBB-B7D2-F897B06B138C}" destId="{C9411904-49A0-4CD2-B6FF-D0CA236E6558}" srcOrd="2" destOrd="0" presId="urn:microsoft.com/office/officeart/2018/2/layout/IconVerticalSolidList"/>
    <dgm:cxn modelId="{4945981A-0607-4EAB-B34D-1B5FBC93DA83}" type="presParOf" srcId="{8077D9BD-4B8C-4CBB-B7D2-F897B06B138C}" destId="{5F99E8CA-EFD0-4534-AEA0-A446A2791C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28AB96-A751-45BA-BF6A-11DD7B62EF77}"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C379493B-F63D-4DD5-8653-6E4BDA3864A4}">
      <dgm:prSet/>
      <dgm:spPr/>
      <dgm:t>
        <a:bodyPr/>
        <a:lstStyle/>
        <a:p>
          <a:pPr>
            <a:lnSpc>
              <a:spcPct val="100000"/>
            </a:lnSpc>
          </a:pPr>
          <a:r>
            <a:rPr lang="en-US"/>
            <a:t>Only a small portion of stakeholders are actively engaged </a:t>
          </a:r>
          <a:endParaRPr lang="en-US" dirty="0"/>
        </a:p>
      </dgm:t>
    </dgm:pt>
    <dgm:pt modelId="{9414EC82-7FFF-4BFE-8467-A7A7D244D530}" type="parTrans" cxnId="{9DC8F884-A123-4AE4-9F81-4328B6C04F26}">
      <dgm:prSet/>
      <dgm:spPr/>
      <dgm:t>
        <a:bodyPr/>
        <a:lstStyle/>
        <a:p>
          <a:endParaRPr lang="en-US"/>
        </a:p>
      </dgm:t>
    </dgm:pt>
    <dgm:pt modelId="{073F0465-A53D-43BC-B5E0-D70ADFC7FE59}" type="sibTrans" cxnId="{9DC8F884-A123-4AE4-9F81-4328B6C04F26}">
      <dgm:prSet/>
      <dgm:spPr/>
      <dgm:t>
        <a:bodyPr/>
        <a:lstStyle/>
        <a:p>
          <a:endParaRPr lang="en-US"/>
        </a:p>
      </dgm:t>
    </dgm:pt>
    <dgm:pt modelId="{F9B1A4D7-0CFD-4D9B-918C-55FEE94D9078}">
      <dgm:prSet/>
      <dgm:spPr/>
      <dgm:t>
        <a:bodyPr/>
        <a:lstStyle/>
        <a:p>
          <a:pPr>
            <a:lnSpc>
              <a:spcPct val="100000"/>
            </a:lnSpc>
          </a:pPr>
          <a:r>
            <a:rPr lang="en-US" dirty="0"/>
            <a:t>The representatives from the various PCP groups may not be the right people.</a:t>
          </a:r>
        </a:p>
      </dgm:t>
    </dgm:pt>
    <dgm:pt modelId="{9C625D49-F46E-4CCA-9480-11E3C83CB49A}" type="parTrans" cxnId="{9EEDB5B7-0024-4547-BF64-9E72F4F5BF24}">
      <dgm:prSet/>
      <dgm:spPr/>
      <dgm:t>
        <a:bodyPr/>
        <a:lstStyle/>
        <a:p>
          <a:endParaRPr lang="en-US"/>
        </a:p>
      </dgm:t>
    </dgm:pt>
    <dgm:pt modelId="{6C3FF73F-148D-464A-B713-D6951856CC2F}" type="sibTrans" cxnId="{9EEDB5B7-0024-4547-BF64-9E72F4F5BF24}">
      <dgm:prSet/>
      <dgm:spPr/>
      <dgm:t>
        <a:bodyPr/>
        <a:lstStyle/>
        <a:p>
          <a:endParaRPr lang="en-US"/>
        </a:p>
      </dgm:t>
    </dgm:pt>
    <dgm:pt modelId="{9BB666F5-579B-49E5-8895-55ED533DCD3F}" type="pres">
      <dgm:prSet presAssocID="{9D28AB96-A751-45BA-BF6A-11DD7B62EF77}" presName="root" presStyleCnt="0">
        <dgm:presLayoutVars>
          <dgm:dir/>
          <dgm:resizeHandles val="exact"/>
        </dgm:presLayoutVars>
      </dgm:prSet>
      <dgm:spPr/>
    </dgm:pt>
    <dgm:pt modelId="{3B68B2B0-ECC9-4D71-9D59-FAB795F32B6B}" type="pres">
      <dgm:prSet presAssocID="{C379493B-F63D-4DD5-8653-6E4BDA3864A4}" presName="compNode" presStyleCnt="0"/>
      <dgm:spPr/>
    </dgm:pt>
    <dgm:pt modelId="{F7DE7035-2EA4-45DA-A74A-BF0C81C4D149}" type="pres">
      <dgm:prSet presAssocID="{C379493B-F63D-4DD5-8653-6E4BDA3864A4}" presName="bgRect" presStyleLbl="bgShp" presStyleIdx="0" presStyleCnt="2"/>
      <dgm:spPr/>
    </dgm:pt>
    <dgm:pt modelId="{E5EBE6FD-350D-4B1B-8273-10C1E3FC0FEF}" type="pres">
      <dgm:prSet presAssocID="{C379493B-F63D-4DD5-8653-6E4BDA3864A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5FED3A5C-EDB7-45F1-BBE9-A233200AE71F}" type="pres">
      <dgm:prSet presAssocID="{C379493B-F63D-4DD5-8653-6E4BDA3864A4}" presName="spaceRect" presStyleCnt="0"/>
      <dgm:spPr/>
    </dgm:pt>
    <dgm:pt modelId="{D09DA2BF-F4DC-42D6-83F7-4655856BACFD}" type="pres">
      <dgm:prSet presAssocID="{C379493B-F63D-4DD5-8653-6E4BDA3864A4}" presName="parTx" presStyleLbl="revTx" presStyleIdx="0" presStyleCnt="2">
        <dgm:presLayoutVars>
          <dgm:chMax val="0"/>
          <dgm:chPref val="0"/>
        </dgm:presLayoutVars>
      </dgm:prSet>
      <dgm:spPr/>
    </dgm:pt>
    <dgm:pt modelId="{696544F2-E334-4ABC-9DFA-9AE6F718B1E1}" type="pres">
      <dgm:prSet presAssocID="{073F0465-A53D-43BC-B5E0-D70ADFC7FE59}" presName="sibTrans" presStyleCnt="0"/>
      <dgm:spPr/>
    </dgm:pt>
    <dgm:pt modelId="{8077D9BD-4B8C-4CBB-B7D2-F897B06B138C}" type="pres">
      <dgm:prSet presAssocID="{F9B1A4D7-0CFD-4D9B-918C-55FEE94D9078}" presName="compNode" presStyleCnt="0"/>
      <dgm:spPr/>
    </dgm:pt>
    <dgm:pt modelId="{13CD06D5-0EDF-4DB1-8376-862EAB06F6B7}" type="pres">
      <dgm:prSet presAssocID="{F9B1A4D7-0CFD-4D9B-918C-55FEE94D9078}" presName="bgRect" presStyleLbl="bgShp" presStyleIdx="1" presStyleCnt="2"/>
      <dgm:spPr/>
    </dgm:pt>
    <dgm:pt modelId="{D2E7B0B2-EB43-4EDC-8040-41DD02FD4D00}" type="pres">
      <dgm:prSet presAssocID="{F9B1A4D7-0CFD-4D9B-918C-55FEE94D907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ustomer Review"/>
        </a:ext>
      </dgm:extLst>
    </dgm:pt>
    <dgm:pt modelId="{C9411904-49A0-4CD2-B6FF-D0CA236E6558}" type="pres">
      <dgm:prSet presAssocID="{F9B1A4D7-0CFD-4D9B-918C-55FEE94D9078}" presName="spaceRect" presStyleCnt="0"/>
      <dgm:spPr/>
    </dgm:pt>
    <dgm:pt modelId="{5F99E8CA-EFD0-4534-AEA0-A446A2791C2B}" type="pres">
      <dgm:prSet presAssocID="{F9B1A4D7-0CFD-4D9B-918C-55FEE94D9078}" presName="parTx" presStyleLbl="revTx" presStyleIdx="1" presStyleCnt="2">
        <dgm:presLayoutVars>
          <dgm:chMax val="0"/>
          <dgm:chPref val="0"/>
        </dgm:presLayoutVars>
      </dgm:prSet>
      <dgm:spPr/>
    </dgm:pt>
  </dgm:ptLst>
  <dgm:cxnLst>
    <dgm:cxn modelId="{F6BD4C52-0C49-4665-A396-38079DF37BF6}" type="presOf" srcId="{9D28AB96-A751-45BA-BF6A-11DD7B62EF77}" destId="{9BB666F5-579B-49E5-8895-55ED533DCD3F}" srcOrd="0" destOrd="0" presId="urn:microsoft.com/office/officeart/2018/2/layout/IconVerticalSolidList"/>
    <dgm:cxn modelId="{9DC8F884-A123-4AE4-9F81-4328B6C04F26}" srcId="{9D28AB96-A751-45BA-BF6A-11DD7B62EF77}" destId="{C379493B-F63D-4DD5-8653-6E4BDA3864A4}" srcOrd="0" destOrd="0" parTransId="{9414EC82-7FFF-4BFE-8467-A7A7D244D530}" sibTransId="{073F0465-A53D-43BC-B5E0-D70ADFC7FE59}"/>
    <dgm:cxn modelId="{9EEDB5B7-0024-4547-BF64-9E72F4F5BF24}" srcId="{9D28AB96-A751-45BA-BF6A-11DD7B62EF77}" destId="{F9B1A4D7-0CFD-4D9B-918C-55FEE94D9078}" srcOrd="1" destOrd="0" parTransId="{9C625D49-F46E-4CCA-9480-11E3C83CB49A}" sibTransId="{6C3FF73F-148D-464A-B713-D6951856CC2F}"/>
    <dgm:cxn modelId="{BB45D9C7-686B-4E34-BE9B-51E56D578FC8}" type="presOf" srcId="{C379493B-F63D-4DD5-8653-6E4BDA3864A4}" destId="{D09DA2BF-F4DC-42D6-83F7-4655856BACFD}" srcOrd="0" destOrd="0" presId="urn:microsoft.com/office/officeart/2018/2/layout/IconVerticalSolidList"/>
    <dgm:cxn modelId="{EA7D45FF-6CD8-4951-911E-F736E506FCE5}" type="presOf" srcId="{F9B1A4D7-0CFD-4D9B-918C-55FEE94D9078}" destId="{5F99E8CA-EFD0-4534-AEA0-A446A2791C2B}" srcOrd="0" destOrd="0" presId="urn:microsoft.com/office/officeart/2018/2/layout/IconVerticalSolidList"/>
    <dgm:cxn modelId="{D6930C03-D52F-46B7-8AA2-AE13C2E1F94F}" type="presParOf" srcId="{9BB666F5-579B-49E5-8895-55ED533DCD3F}" destId="{3B68B2B0-ECC9-4D71-9D59-FAB795F32B6B}" srcOrd="0" destOrd="0" presId="urn:microsoft.com/office/officeart/2018/2/layout/IconVerticalSolidList"/>
    <dgm:cxn modelId="{3CB916A7-4A0A-4E1F-B037-57AA59899619}" type="presParOf" srcId="{3B68B2B0-ECC9-4D71-9D59-FAB795F32B6B}" destId="{F7DE7035-2EA4-45DA-A74A-BF0C81C4D149}" srcOrd="0" destOrd="0" presId="urn:microsoft.com/office/officeart/2018/2/layout/IconVerticalSolidList"/>
    <dgm:cxn modelId="{23D3474A-ED74-49E7-8C84-48D71E90DEAC}" type="presParOf" srcId="{3B68B2B0-ECC9-4D71-9D59-FAB795F32B6B}" destId="{E5EBE6FD-350D-4B1B-8273-10C1E3FC0FEF}" srcOrd="1" destOrd="0" presId="urn:microsoft.com/office/officeart/2018/2/layout/IconVerticalSolidList"/>
    <dgm:cxn modelId="{D5A13C99-371F-4CF4-9257-2E2D27F959DA}" type="presParOf" srcId="{3B68B2B0-ECC9-4D71-9D59-FAB795F32B6B}" destId="{5FED3A5C-EDB7-45F1-BBE9-A233200AE71F}" srcOrd="2" destOrd="0" presId="urn:microsoft.com/office/officeart/2018/2/layout/IconVerticalSolidList"/>
    <dgm:cxn modelId="{D129E875-3985-4C7C-8F9B-D17388033F28}" type="presParOf" srcId="{3B68B2B0-ECC9-4D71-9D59-FAB795F32B6B}" destId="{D09DA2BF-F4DC-42D6-83F7-4655856BACFD}" srcOrd="3" destOrd="0" presId="urn:microsoft.com/office/officeart/2018/2/layout/IconVerticalSolidList"/>
    <dgm:cxn modelId="{59AC90CF-6C50-4DCC-8CFE-FC45EB3A10F3}" type="presParOf" srcId="{9BB666F5-579B-49E5-8895-55ED533DCD3F}" destId="{696544F2-E334-4ABC-9DFA-9AE6F718B1E1}" srcOrd="1" destOrd="0" presId="urn:microsoft.com/office/officeart/2018/2/layout/IconVerticalSolidList"/>
    <dgm:cxn modelId="{6A429D17-98E7-413B-A63E-9A0DEBC628D4}" type="presParOf" srcId="{9BB666F5-579B-49E5-8895-55ED533DCD3F}" destId="{8077D9BD-4B8C-4CBB-B7D2-F897B06B138C}" srcOrd="2" destOrd="0" presId="urn:microsoft.com/office/officeart/2018/2/layout/IconVerticalSolidList"/>
    <dgm:cxn modelId="{FDA6E683-BE9E-4786-A828-DDDE0201AB74}" type="presParOf" srcId="{8077D9BD-4B8C-4CBB-B7D2-F897B06B138C}" destId="{13CD06D5-0EDF-4DB1-8376-862EAB06F6B7}" srcOrd="0" destOrd="0" presId="urn:microsoft.com/office/officeart/2018/2/layout/IconVerticalSolidList"/>
    <dgm:cxn modelId="{2D3D3635-FF19-4F94-B934-1659734A0344}" type="presParOf" srcId="{8077D9BD-4B8C-4CBB-B7D2-F897B06B138C}" destId="{D2E7B0B2-EB43-4EDC-8040-41DD02FD4D00}" srcOrd="1" destOrd="0" presId="urn:microsoft.com/office/officeart/2018/2/layout/IconVerticalSolidList"/>
    <dgm:cxn modelId="{0ED30780-C9BD-4B38-A1AA-4D01E071B995}" type="presParOf" srcId="{8077D9BD-4B8C-4CBB-B7D2-F897B06B138C}" destId="{C9411904-49A0-4CD2-B6FF-D0CA236E6558}" srcOrd="2" destOrd="0" presId="urn:microsoft.com/office/officeart/2018/2/layout/IconVerticalSolidList"/>
    <dgm:cxn modelId="{4945981A-0607-4EAB-B34D-1B5FBC93DA83}" type="presParOf" srcId="{8077D9BD-4B8C-4CBB-B7D2-F897B06B138C}" destId="{5F99E8CA-EFD0-4534-AEA0-A446A2791C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62945-0108-4E5C-B1F9-807B8BD509C7}">
      <dsp:nvSpPr>
        <dsp:cNvPr id="0" name=""/>
        <dsp:cNvSpPr/>
      </dsp:nvSpPr>
      <dsp:spPr>
        <a:xfrm>
          <a:off x="604651" y="0"/>
          <a:ext cx="638840" cy="582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52B205-7ABD-43E7-B9F7-50B4264D300B}">
      <dsp:nvSpPr>
        <dsp:cNvPr id="0" name=""/>
        <dsp:cNvSpPr/>
      </dsp:nvSpPr>
      <dsp:spPr>
        <a:xfrm>
          <a:off x="11442" y="720280"/>
          <a:ext cx="1825257" cy="2581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Establish a PCRC working group </a:t>
          </a:r>
        </a:p>
      </dsp:txBody>
      <dsp:txXfrm>
        <a:off x="11442" y="720280"/>
        <a:ext cx="1825257" cy="2581613"/>
      </dsp:txXfrm>
    </dsp:sp>
    <dsp:sp modelId="{359C3EA7-DB08-424A-9006-CCFE3DE851D0}">
      <dsp:nvSpPr>
        <dsp:cNvPr id="0" name=""/>
        <dsp:cNvSpPr/>
      </dsp:nvSpPr>
      <dsp:spPr>
        <a:xfrm>
          <a:off x="11442" y="3366065"/>
          <a:ext cx="1825257" cy="157463"/>
        </a:xfrm>
        <a:prstGeom prst="rect">
          <a:avLst/>
        </a:prstGeom>
        <a:noFill/>
        <a:ln>
          <a:noFill/>
        </a:ln>
        <a:effectLst/>
      </dsp:spPr>
      <dsp:style>
        <a:lnRef idx="0">
          <a:scrgbClr r="0" g="0" b="0"/>
        </a:lnRef>
        <a:fillRef idx="0">
          <a:scrgbClr r="0" g="0" b="0"/>
        </a:fillRef>
        <a:effectRef idx="0">
          <a:scrgbClr r="0" g="0" b="0"/>
        </a:effectRef>
        <a:fontRef idx="minor"/>
      </dsp:style>
    </dsp:sp>
    <dsp:sp modelId="{C010DFE0-8F86-453D-9589-A08630D1E523}">
      <dsp:nvSpPr>
        <dsp:cNvPr id="0" name=""/>
        <dsp:cNvSpPr/>
      </dsp:nvSpPr>
      <dsp:spPr>
        <a:xfrm>
          <a:off x="2749329" y="0"/>
          <a:ext cx="638840" cy="582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D05D0C-801B-4AAA-B2EA-CE4555556B80}">
      <dsp:nvSpPr>
        <dsp:cNvPr id="0" name=""/>
        <dsp:cNvSpPr/>
      </dsp:nvSpPr>
      <dsp:spPr>
        <a:xfrm>
          <a:off x="2156120" y="720280"/>
          <a:ext cx="1825257" cy="2581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Complete an Environmental Scan of the national primary care landscape/state examples of successful primary care models with a focus on:</a:t>
          </a:r>
        </a:p>
      </dsp:txBody>
      <dsp:txXfrm>
        <a:off x="2156120" y="720280"/>
        <a:ext cx="1825257" cy="2581613"/>
      </dsp:txXfrm>
    </dsp:sp>
    <dsp:sp modelId="{D2B4BFBD-7FF4-4CF8-A04F-50A2E1B1CEDA}">
      <dsp:nvSpPr>
        <dsp:cNvPr id="0" name=""/>
        <dsp:cNvSpPr/>
      </dsp:nvSpPr>
      <dsp:spPr>
        <a:xfrm>
          <a:off x="2156120" y="3366065"/>
          <a:ext cx="1825257" cy="15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100000"/>
            </a:lnSpc>
            <a:spcBef>
              <a:spcPct val="0"/>
            </a:spcBef>
            <a:spcAft>
              <a:spcPct val="35000"/>
            </a:spcAft>
            <a:buNone/>
          </a:pPr>
          <a:endParaRPr lang="en-US" sz="900" b="0" i="0" kern="1200" dirty="0"/>
        </a:p>
        <a:p>
          <a:pPr marL="0" lvl="0" indent="0" algn="ctr" defTabSz="400050">
            <a:lnSpc>
              <a:spcPct val="100000"/>
            </a:lnSpc>
            <a:spcBef>
              <a:spcPct val="0"/>
            </a:spcBef>
            <a:spcAft>
              <a:spcPct val="35000"/>
            </a:spcAft>
            <a:buNone/>
          </a:pPr>
          <a:r>
            <a:rPr lang="en-US" sz="900" b="0" i="0" kern="1200" dirty="0"/>
            <a:t>Authority &amp; Governance​</a:t>
          </a:r>
          <a:endParaRPr lang="en-US" sz="900" kern="1200" dirty="0"/>
        </a:p>
        <a:p>
          <a:pPr marL="0" lvl="0" indent="0" algn="ctr" defTabSz="400050">
            <a:lnSpc>
              <a:spcPct val="100000"/>
            </a:lnSpc>
            <a:spcBef>
              <a:spcPct val="0"/>
            </a:spcBef>
            <a:spcAft>
              <a:spcPct val="35000"/>
            </a:spcAft>
            <a:buNone/>
          </a:pPr>
          <a:r>
            <a:rPr lang="en-US" sz="900" b="0" i="0" kern="1200" dirty="0"/>
            <a:t>Primary Care Cost Containment Strategy ​</a:t>
          </a:r>
          <a:endParaRPr lang="en-US" sz="900" kern="1200" dirty="0"/>
        </a:p>
        <a:p>
          <a:pPr marL="0" lvl="0" indent="0" algn="ctr" defTabSz="400050">
            <a:lnSpc>
              <a:spcPct val="100000"/>
            </a:lnSpc>
            <a:spcBef>
              <a:spcPct val="0"/>
            </a:spcBef>
            <a:spcAft>
              <a:spcPct val="35000"/>
            </a:spcAft>
            <a:buNone/>
          </a:pPr>
          <a:r>
            <a:rPr lang="en-US" sz="900" b="0" i="0" kern="1200" dirty="0"/>
            <a:t>Investments in Primary Care​</a:t>
          </a:r>
          <a:endParaRPr lang="en-US" sz="900" kern="1200" dirty="0"/>
        </a:p>
        <a:p>
          <a:pPr marL="0" lvl="0" indent="0" algn="ctr" defTabSz="400050">
            <a:lnSpc>
              <a:spcPct val="100000"/>
            </a:lnSpc>
            <a:spcBef>
              <a:spcPct val="0"/>
            </a:spcBef>
            <a:spcAft>
              <a:spcPct val="35000"/>
            </a:spcAft>
            <a:buNone/>
          </a:pPr>
          <a:r>
            <a:rPr lang="en-US" sz="900" b="0" i="0" kern="1200" dirty="0"/>
            <a:t>Quality Measures</a:t>
          </a:r>
          <a:endParaRPr lang="en-US" sz="900" kern="1200" dirty="0"/>
        </a:p>
      </dsp:txBody>
      <dsp:txXfrm>
        <a:off x="2156120" y="3366065"/>
        <a:ext cx="1825257" cy="157463"/>
      </dsp:txXfrm>
    </dsp:sp>
    <dsp:sp modelId="{4DA8A4E3-A22A-49AE-8EF0-F61D422B749D}">
      <dsp:nvSpPr>
        <dsp:cNvPr id="0" name=""/>
        <dsp:cNvSpPr/>
      </dsp:nvSpPr>
      <dsp:spPr>
        <a:xfrm>
          <a:off x="4894007" y="0"/>
          <a:ext cx="638840" cy="582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4428EE-92C8-425E-97AF-7AA9383722A8}">
      <dsp:nvSpPr>
        <dsp:cNvPr id="0" name=""/>
        <dsp:cNvSpPr/>
      </dsp:nvSpPr>
      <dsp:spPr>
        <a:xfrm>
          <a:off x="4300799" y="720280"/>
          <a:ext cx="1825257" cy="2581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i="0" kern="1200"/>
            <a:t>Conduct Focus Group Interviews &amp; Surveys with identified external stakeholders:</a:t>
          </a:r>
          <a:endParaRPr lang="en-US" sz="1800" b="1" kern="1200"/>
        </a:p>
      </dsp:txBody>
      <dsp:txXfrm>
        <a:off x="4300799" y="720280"/>
        <a:ext cx="1825257" cy="2581613"/>
      </dsp:txXfrm>
    </dsp:sp>
    <dsp:sp modelId="{670DC132-B8CC-4D81-955A-9A9747C7C139}">
      <dsp:nvSpPr>
        <dsp:cNvPr id="0" name=""/>
        <dsp:cNvSpPr/>
      </dsp:nvSpPr>
      <dsp:spPr>
        <a:xfrm>
          <a:off x="4300799" y="3366065"/>
          <a:ext cx="1825257" cy="15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Providers</a:t>
          </a:r>
        </a:p>
        <a:p>
          <a:pPr marL="0" lvl="0" indent="0" algn="ctr" defTabSz="622300">
            <a:lnSpc>
              <a:spcPct val="100000"/>
            </a:lnSpc>
            <a:spcBef>
              <a:spcPct val="0"/>
            </a:spcBef>
            <a:spcAft>
              <a:spcPct val="35000"/>
            </a:spcAft>
            <a:buNone/>
          </a:pPr>
          <a:r>
            <a:rPr lang="en-US" sz="1400" kern="1200"/>
            <a:t>MCOs </a:t>
          </a:r>
        </a:p>
        <a:p>
          <a:pPr marL="0" lvl="0" indent="0" algn="ctr" defTabSz="622300">
            <a:lnSpc>
              <a:spcPct val="100000"/>
            </a:lnSpc>
            <a:spcBef>
              <a:spcPct val="0"/>
            </a:spcBef>
            <a:spcAft>
              <a:spcPct val="35000"/>
            </a:spcAft>
            <a:buNone/>
          </a:pPr>
          <a:r>
            <a:rPr lang="en-US" sz="1400" kern="1200"/>
            <a:t>State Representatives</a:t>
          </a:r>
        </a:p>
      </dsp:txBody>
      <dsp:txXfrm>
        <a:off x="4300799" y="3366065"/>
        <a:ext cx="1825257" cy="157463"/>
      </dsp:txXfrm>
    </dsp:sp>
    <dsp:sp modelId="{8667B554-DF62-4FDF-B630-2A758AA5AD3D}">
      <dsp:nvSpPr>
        <dsp:cNvPr id="0" name=""/>
        <dsp:cNvSpPr/>
      </dsp:nvSpPr>
      <dsp:spPr>
        <a:xfrm>
          <a:off x="7038685" y="0"/>
          <a:ext cx="638840" cy="5823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BBCB88-8204-449D-909D-34730C1A2F80}">
      <dsp:nvSpPr>
        <dsp:cNvPr id="0" name=""/>
        <dsp:cNvSpPr/>
      </dsp:nvSpPr>
      <dsp:spPr>
        <a:xfrm>
          <a:off x="6445477" y="720280"/>
          <a:ext cx="1825257" cy="2581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Develop Draft Strategic Plan for the PCRC </a:t>
          </a:r>
        </a:p>
      </dsp:txBody>
      <dsp:txXfrm>
        <a:off x="6445477" y="720280"/>
        <a:ext cx="1825257" cy="2581613"/>
      </dsp:txXfrm>
    </dsp:sp>
    <dsp:sp modelId="{0531019C-EADC-4BDC-A87B-DB359631D52A}">
      <dsp:nvSpPr>
        <dsp:cNvPr id="0" name=""/>
        <dsp:cNvSpPr/>
      </dsp:nvSpPr>
      <dsp:spPr>
        <a:xfrm>
          <a:off x="6445477" y="3366065"/>
          <a:ext cx="1825257" cy="15746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12C45-07F8-4457-B20B-5146035AF509}">
      <dsp:nvSpPr>
        <dsp:cNvPr id="0" name=""/>
        <dsp:cNvSpPr/>
      </dsp:nvSpPr>
      <dsp:spPr>
        <a:xfrm>
          <a:off x="0" y="1631752"/>
          <a:ext cx="7709314"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1">
          <a:scrgbClr r="0" g="0" b="0"/>
        </a:lnRef>
        <a:fillRef idx="1">
          <a:scrgbClr r="0" g="0" b="0"/>
        </a:fillRef>
        <a:effectRef idx="2">
          <a:scrgbClr r="0" g="0" b="0"/>
        </a:effectRef>
        <a:fontRef idx="minor"/>
      </dsp:style>
    </dsp:sp>
    <dsp:sp modelId="{7543C5C8-61FA-45D4-9D33-6468E9E2B92F}">
      <dsp:nvSpPr>
        <dsp:cNvPr id="0" name=""/>
        <dsp:cNvSpPr/>
      </dsp:nvSpPr>
      <dsp:spPr>
        <a:xfrm rot="8100000">
          <a:off x="47648" y="381708"/>
          <a:ext cx="228687" cy="228687"/>
        </a:xfrm>
        <a:prstGeom prst="teardrop">
          <a:avLst>
            <a:gd name="adj" fmla="val 11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6E32A17-5647-4485-B332-124C1C8DE935}">
      <dsp:nvSpPr>
        <dsp:cNvPr id="0" name=""/>
        <dsp:cNvSpPr/>
      </dsp:nvSpPr>
      <dsp:spPr>
        <a:xfrm>
          <a:off x="73053" y="407113"/>
          <a:ext cx="177877" cy="177877"/>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8A511001-B3CB-4CAE-8882-2A8B838E2706}">
      <dsp:nvSpPr>
        <dsp:cNvPr id="0" name=""/>
        <dsp:cNvSpPr/>
      </dsp:nvSpPr>
      <dsp:spPr>
        <a:xfrm>
          <a:off x="323699" y="665754"/>
          <a:ext cx="1223237" cy="96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Primary Care Reform Collaborative Working Group Kickoff Meeting</a:t>
          </a:r>
        </a:p>
      </dsp:txBody>
      <dsp:txXfrm>
        <a:off x="323699" y="665754"/>
        <a:ext cx="1223237" cy="965997"/>
      </dsp:txXfrm>
    </dsp:sp>
    <dsp:sp modelId="{38E37C09-67B0-46A4-847C-E911D96F23FF}">
      <dsp:nvSpPr>
        <dsp:cNvPr id="0" name=""/>
        <dsp:cNvSpPr/>
      </dsp:nvSpPr>
      <dsp:spPr>
        <a:xfrm>
          <a:off x="323699" y="326350"/>
          <a:ext cx="1223237" cy="33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Aug. 31, 2023</a:t>
          </a:r>
        </a:p>
      </dsp:txBody>
      <dsp:txXfrm>
        <a:off x="323699" y="326350"/>
        <a:ext cx="1223237" cy="339404"/>
      </dsp:txXfrm>
    </dsp:sp>
    <dsp:sp modelId="{FB067238-E6E8-41C8-8538-CB1E19F3E33B}">
      <dsp:nvSpPr>
        <dsp:cNvPr id="0" name=""/>
        <dsp:cNvSpPr/>
      </dsp:nvSpPr>
      <dsp:spPr>
        <a:xfrm>
          <a:off x="161992" y="665754"/>
          <a:ext cx="0" cy="96599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4F626B1-EBBB-40F8-BC67-C28473865D4A}">
      <dsp:nvSpPr>
        <dsp:cNvPr id="0" name=""/>
        <dsp:cNvSpPr/>
      </dsp:nvSpPr>
      <dsp:spPr>
        <a:xfrm>
          <a:off x="140880" y="1601205"/>
          <a:ext cx="58214" cy="61092"/>
        </a:xfrm>
        <a:prstGeom prst="ellips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7227E07-10BB-446A-BBA3-D9CC994B699E}">
      <dsp:nvSpPr>
        <dsp:cNvPr id="0" name=""/>
        <dsp:cNvSpPr/>
      </dsp:nvSpPr>
      <dsp:spPr>
        <a:xfrm rot="18900000">
          <a:off x="817910" y="2653107"/>
          <a:ext cx="228687" cy="228687"/>
        </a:xfrm>
        <a:prstGeom prst="teardrop">
          <a:avLst>
            <a:gd name="adj" fmla="val 11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AA764C4-BF10-40C4-B6A5-1D1761D7F386}">
      <dsp:nvSpPr>
        <dsp:cNvPr id="0" name=""/>
        <dsp:cNvSpPr/>
      </dsp:nvSpPr>
      <dsp:spPr>
        <a:xfrm>
          <a:off x="843315" y="2678512"/>
          <a:ext cx="177877" cy="177877"/>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19A6B3E1-9CE7-4E61-8BDF-A0C24F37C187}">
      <dsp:nvSpPr>
        <dsp:cNvPr id="0" name=""/>
        <dsp:cNvSpPr/>
      </dsp:nvSpPr>
      <dsp:spPr>
        <a:xfrm>
          <a:off x="1093960" y="1631752"/>
          <a:ext cx="1223237" cy="96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Working Group Meeting #2</a:t>
          </a:r>
        </a:p>
      </dsp:txBody>
      <dsp:txXfrm>
        <a:off x="1093960" y="1631752"/>
        <a:ext cx="1223237" cy="965997"/>
      </dsp:txXfrm>
    </dsp:sp>
    <dsp:sp modelId="{5616ABE1-EDE1-435B-A6DB-723E935B8654}">
      <dsp:nvSpPr>
        <dsp:cNvPr id="0" name=""/>
        <dsp:cNvSpPr/>
      </dsp:nvSpPr>
      <dsp:spPr>
        <a:xfrm>
          <a:off x="1093960" y="2597749"/>
          <a:ext cx="1223237" cy="33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Sept. 20, 2023</a:t>
          </a:r>
        </a:p>
      </dsp:txBody>
      <dsp:txXfrm>
        <a:off x="1093960" y="2597749"/>
        <a:ext cx="1223237" cy="339404"/>
      </dsp:txXfrm>
    </dsp:sp>
    <dsp:sp modelId="{F9D0BA9E-BA2A-489E-83E2-CCDBFC104674}">
      <dsp:nvSpPr>
        <dsp:cNvPr id="0" name=""/>
        <dsp:cNvSpPr/>
      </dsp:nvSpPr>
      <dsp:spPr>
        <a:xfrm>
          <a:off x="932253" y="1631752"/>
          <a:ext cx="0" cy="96599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1DA020A-BAE0-4AB0-AEE4-54D0630FC130}">
      <dsp:nvSpPr>
        <dsp:cNvPr id="0" name=""/>
        <dsp:cNvSpPr/>
      </dsp:nvSpPr>
      <dsp:spPr>
        <a:xfrm>
          <a:off x="911142" y="1601205"/>
          <a:ext cx="58214" cy="61092"/>
        </a:xfrm>
        <a:prstGeom prst="ellips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60C3F98-A1B9-449A-A929-A609D6C7DC28}">
      <dsp:nvSpPr>
        <dsp:cNvPr id="0" name=""/>
        <dsp:cNvSpPr/>
      </dsp:nvSpPr>
      <dsp:spPr>
        <a:xfrm rot="8100000">
          <a:off x="1588171" y="381708"/>
          <a:ext cx="228687" cy="228687"/>
        </a:xfrm>
        <a:prstGeom prst="teardrop">
          <a:avLst>
            <a:gd name="adj" fmla="val 11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8A532B1-1674-4B2A-84CD-5FAAFB23A518}">
      <dsp:nvSpPr>
        <dsp:cNvPr id="0" name=""/>
        <dsp:cNvSpPr/>
      </dsp:nvSpPr>
      <dsp:spPr>
        <a:xfrm>
          <a:off x="1613576" y="407113"/>
          <a:ext cx="177877" cy="177877"/>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78E0E929-930F-4CCF-9280-990F6D6D1E56}">
      <dsp:nvSpPr>
        <dsp:cNvPr id="0" name=""/>
        <dsp:cNvSpPr/>
      </dsp:nvSpPr>
      <dsp:spPr>
        <a:xfrm>
          <a:off x="1864221" y="665754"/>
          <a:ext cx="1223237" cy="96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Working Group Meeting #3</a:t>
          </a:r>
        </a:p>
      </dsp:txBody>
      <dsp:txXfrm>
        <a:off x="1864221" y="665754"/>
        <a:ext cx="1223237" cy="965997"/>
      </dsp:txXfrm>
    </dsp:sp>
    <dsp:sp modelId="{1534ECF9-2C27-469C-9EE2-DEDFBE039E57}">
      <dsp:nvSpPr>
        <dsp:cNvPr id="0" name=""/>
        <dsp:cNvSpPr/>
      </dsp:nvSpPr>
      <dsp:spPr>
        <a:xfrm>
          <a:off x="1864221" y="326350"/>
          <a:ext cx="1223237" cy="33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Oct. 10, 2023</a:t>
          </a:r>
        </a:p>
      </dsp:txBody>
      <dsp:txXfrm>
        <a:off x="1864221" y="326350"/>
        <a:ext cx="1223237" cy="339404"/>
      </dsp:txXfrm>
    </dsp:sp>
    <dsp:sp modelId="{18FF0D2B-9D8C-40FA-91F8-DFC06661DB02}">
      <dsp:nvSpPr>
        <dsp:cNvPr id="0" name=""/>
        <dsp:cNvSpPr/>
      </dsp:nvSpPr>
      <dsp:spPr>
        <a:xfrm>
          <a:off x="1702515" y="665754"/>
          <a:ext cx="0" cy="96599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4AD1CC4-383B-49EF-BC90-31350CEF3CF7}">
      <dsp:nvSpPr>
        <dsp:cNvPr id="0" name=""/>
        <dsp:cNvSpPr/>
      </dsp:nvSpPr>
      <dsp:spPr>
        <a:xfrm>
          <a:off x="1681403" y="1601205"/>
          <a:ext cx="58214" cy="61092"/>
        </a:xfrm>
        <a:prstGeom prst="ellips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FDEC0FC-3A8A-4A83-8059-1E927B21E726}">
      <dsp:nvSpPr>
        <dsp:cNvPr id="0" name=""/>
        <dsp:cNvSpPr/>
      </dsp:nvSpPr>
      <dsp:spPr>
        <a:xfrm rot="18900000">
          <a:off x="2358432" y="2653107"/>
          <a:ext cx="228687" cy="228687"/>
        </a:xfrm>
        <a:prstGeom prst="teardrop">
          <a:avLst>
            <a:gd name="adj" fmla="val 11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84E0BDF-EE69-42DC-A795-F965FFBDBAC0}">
      <dsp:nvSpPr>
        <dsp:cNvPr id="0" name=""/>
        <dsp:cNvSpPr/>
      </dsp:nvSpPr>
      <dsp:spPr>
        <a:xfrm>
          <a:off x="2383838" y="2678512"/>
          <a:ext cx="177877" cy="177877"/>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F8F947E7-904D-447B-9313-1762A9AA78FF}">
      <dsp:nvSpPr>
        <dsp:cNvPr id="0" name=""/>
        <dsp:cNvSpPr/>
      </dsp:nvSpPr>
      <dsp:spPr>
        <a:xfrm>
          <a:off x="2634483" y="1631752"/>
          <a:ext cx="1223237" cy="96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Working Group Meeting #4</a:t>
          </a:r>
        </a:p>
        <a:p>
          <a:pPr marL="0" lvl="0" indent="0" algn="l" defTabSz="488950">
            <a:lnSpc>
              <a:spcPct val="90000"/>
            </a:lnSpc>
            <a:spcBef>
              <a:spcPct val="0"/>
            </a:spcBef>
            <a:spcAft>
              <a:spcPct val="35000"/>
            </a:spcAft>
            <a:buNone/>
          </a:pPr>
          <a:r>
            <a:rPr lang="en-US" sz="1100" kern="1200"/>
            <a:t>Presentation of Environmental Scan</a:t>
          </a:r>
        </a:p>
      </dsp:txBody>
      <dsp:txXfrm>
        <a:off x="2634483" y="1631752"/>
        <a:ext cx="1223237" cy="965997"/>
      </dsp:txXfrm>
    </dsp:sp>
    <dsp:sp modelId="{0A160B01-AA65-49F7-881D-CEAD90D17556}">
      <dsp:nvSpPr>
        <dsp:cNvPr id="0" name=""/>
        <dsp:cNvSpPr/>
      </dsp:nvSpPr>
      <dsp:spPr>
        <a:xfrm>
          <a:off x="2634483" y="2597749"/>
          <a:ext cx="1223237" cy="33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Nov. 1, 2023</a:t>
          </a:r>
        </a:p>
      </dsp:txBody>
      <dsp:txXfrm>
        <a:off x="2634483" y="2597749"/>
        <a:ext cx="1223237" cy="339404"/>
      </dsp:txXfrm>
    </dsp:sp>
    <dsp:sp modelId="{2E6D4A6E-6A19-49CD-B869-F6B8D35DAB39}">
      <dsp:nvSpPr>
        <dsp:cNvPr id="0" name=""/>
        <dsp:cNvSpPr/>
      </dsp:nvSpPr>
      <dsp:spPr>
        <a:xfrm>
          <a:off x="2472776" y="1631752"/>
          <a:ext cx="0" cy="96599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94A23EA-BF73-47E4-ACBE-BD349B7D9A90}">
      <dsp:nvSpPr>
        <dsp:cNvPr id="0" name=""/>
        <dsp:cNvSpPr/>
      </dsp:nvSpPr>
      <dsp:spPr>
        <a:xfrm>
          <a:off x="2451665" y="1601205"/>
          <a:ext cx="58214" cy="61092"/>
        </a:xfrm>
        <a:prstGeom prst="ellips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7E8AE77-DA8F-45B1-A5F1-BF25F3A946C0}">
      <dsp:nvSpPr>
        <dsp:cNvPr id="0" name=""/>
        <dsp:cNvSpPr/>
      </dsp:nvSpPr>
      <dsp:spPr>
        <a:xfrm rot="8100000">
          <a:off x="3128694" y="381708"/>
          <a:ext cx="228687" cy="228687"/>
        </a:xfrm>
        <a:prstGeom prst="teardrop">
          <a:avLst>
            <a:gd name="adj" fmla="val 11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5C629A7-FFBC-473A-A6C9-E4777EA1A27C}">
      <dsp:nvSpPr>
        <dsp:cNvPr id="0" name=""/>
        <dsp:cNvSpPr/>
      </dsp:nvSpPr>
      <dsp:spPr>
        <a:xfrm>
          <a:off x="3154099" y="407113"/>
          <a:ext cx="177877" cy="177877"/>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58E0990F-87D8-49FD-B744-7388C923CBE9}">
      <dsp:nvSpPr>
        <dsp:cNvPr id="0" name=""/>
        <dsp:cNvSpPr/>
      </dsp:nvSpPr>
      <dsp:spPr>
        <a:xfrm>
          <a:off x="3404744" y="665754"/>
          <a:ext cx="1223237" cy="96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State Org. Stakeholder Interview</a:t>
          </a:r>
        </a:p>
      </dsp:txBody>
      <dsp:txXfrm>
        <a:off x="3404744" y="665754"/>
        <a:ext cx="1223237" cy="965997"/>
      </dsp:txXfrm>
    </dsp:sp>
    <dsp:sp modelId="{7652F06B-2124-486B-81E1-9633F7AB2059}">
      <dsp:nvSpPr>
        <dsp:cNvPr id="0" name=""/>
        <dsp:cNvSpPr/>
      </dsp:nvSpPr>
      <dsp:spPr>
        <a:xfrm>
          <a:off x="3404744" y="326350"/>
          <a:ext cx="1223237" cy="33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Nov. 2, 2023</a:t>
          </a:r>
        </a:p>
      </dsp:txBody>
      <dsp:txXfrm>
        <a:off x="3404744" y="326350"/>
        <a:ext cx="1223237" cy="339404"/>
      </dsp:txXfrm>
    </dsp:sp>
    <dsp:sp modelId="{7097C6B4-DD64-45D6-B7BC-7704E9F41E3B}">
      <dsp:nvSpPr>
        <dsp:cNvPr id="0" name=""/>
        <dsp:cNvSpPr/>
      </dsp:nvSpPr>
      <dsp:spPr>
        <a:xfrm>
          <a:off x="3243038" y="665754"/>
          <a:ext cx="0" cy="96599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B4E4933-546F-44E5-9924-EA339A768DD5}">
      <dsp:nvSpPr>
        <dsp:cNvPr id="0" name=""/>
        <dsp:cNvSpPr/>
      </dsp:nvSpPr>
      <dsp:spPr>
        <a:xfrm>
          <a:off x="3221926" y="1601205"/>
          <a:ext cx="58214" cy="61092"/>
        </a:xfrm>
        <a:prstGeom prst="ellips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6E11787-7972-4C81-A966-C7C270420C27}">
      <dsp:nvSpPr>
        <dsp:cNvPr id="0" name=""/>
        <dsp:cNvSpPr/>
      </dsp:nvSpPr>
      <dsp:spPr>
        <a:xfrm rot="18900000">
          <a:off x="3898955" y="2653107"/>
          <a:ext cx="228687" cy="228687"/>
        </a:xfrm>
        <a:prstGeom prst="teardrop">
          <a:avLst>
            <a:gd name="adj" fmla="val 11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F974AA8-D66A-4C44-B730-3B2DB5D299C5}">
      <dsp:nvSpPr>
        <dsp:cNvPr id="0" name=""/>
        <dsp:cNvSpPr/>
      </dsp:nvSpPr>
      <dsp:spPr>
        <a:xfrm>
          <a:off x="3924360" y="2678512"/>
          <a:ext cx="177877" cy="177877"/>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E4764881-BB72-4446-9D9F-ED5EF0056A1B}">
      <dsp:nvSpPr>
        <dsp:cNvPr id="0" name=""/>
        <dsp:cNvSpPr/>
      </dsp:nvSpPr>
      <dsp:spPr>
        <a:xfrm>
          <a:off x="4175006" y="1631752"/>
          <a:ext cx="1223237" cy="96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MCO Stakeholder Interview</a:t>
          </a:r>
        </a:p>
      </dsp:txBody>
      <dsp:txXfrm>
        <a:off x="4175006" y="1631752"/>
        <a:ext cx="1223237" cy="965997"/>
      </dsp:txXfrm>
    </dsp:sp>
    <dsp:sp modelId="{D459ED5A-6144-47A1-A485-D7016BFFA346}">
      <dsp:nvSpPr>
        <dsp:cNvPr id="0" name=""/>
        <dsp:cNvSpPr/>
      </dsp:nvSpPr>
      <dsp:spPr>
        <a:xfrm>
          <a:off x="4175006" y="2597749"/>
          <a:ext cx="1223237" cy="33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Nov. 7. 2023</a:t>
          </a:r>
        </a:p>
      </dsp:txBody>
      <dsp:txXfrm>
        <a:off x="4175006" y="2597749"/>
        <a:ext cx="1223237" cy="339404"/>
      </dsp:txXfrm>
    </dsp:sp>
    <dsp:sp modelId="{77DB7FE9-089C-47C5-A5F4-0C73D1A9825B}">
      <dsp:nvSpPr>
        <dsp:cNvPr id="0" name=""/>
        <dsp:cNvSpPr/>
      </dsp:nvSpPr>
      <dsp:spPr>
        <a:xfrm>
          <a:off x="4013299" y="1631752"/>
          <a:ext cx="0" cy="96599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BE233E7-A47F-400A-87ED-57795A358FA1}">
      <dsp:nvSpPr>
        <dsp:cNvPr id="0" name=""/>
        <dsp:cNvSpPr/>
      </dsp:nvSpPr>
      <dsp:spPr>
        <a:xfrm>
          <a:off x="3992187" y="1601205"/>
          <a:ext cx="58214" cy="61092"/>
        </a:xfrm>
        <a:prstGeom prst="ellips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16489C5-5832-4414-BA99-4E2AC0DEB2EB}">
      <dsp:nvSpPr>
        <dsp:cNvPr id="0" name=""/>
        <dsp:cNvSpPr/>
      </dsp:nvSpPr>
      <dsp:spPr>
        <a:xfrm rot="8100000">
          <a:off x="4669217" y="381708"/>
          <a:ext cx="228687" cy="228687"/>
        </a:xfrm>
        <a:prstGeom prst="teardrop">
          <a:avLst>
            <a:gd name="adj" fmla="val 11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11873B7-F637-4466-B130-38BF92A86AD8}">
      <dsp:nvSpPr>
        <dsp:cNvPr id="0" name=""/>
        <dsp:cNvSpPr/>
      </dsp:nvSpPr>
      <dsp:spPr>
        <a:xfrm>
          <a:off x="4694622" y="407113"/>
          <a:ext cx="177877" cy="177877"/>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7479F0B9-0A5B-46A2-BCFE-D279D62A6783}">
      <dsp:nvSpPr>
        <dsp:cNvPr id="0" name=""/>
        <dsp:cNvSpPr/>
      </dsp:nvSpPr>
      <dsp:spPr>
        <a:xfrm>
          <a:off x="4945267" y="665754"/>
          <a:ext cx="1223237" cy="96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Working Group Meeting #5</a:t>
          </a:r>
        </a:p>
      </dsp:txBody>
      <dsp:txXfrm>
        <a:off x="4945267" y="665754"/>
        <a:ext cx="1223237" cy="965997"/>
      </dsp:txXfrm>
    </dsp:sp>
    <dsp:sp modelId="{2AB4FCD1-9DAB-4729-AEB0-C938C14DF21E}">
      <dsp:nvSpPr>
        <dsp:cNvPr id="0" name=""/>
        <dsp:cNvSpPr/>
      </dsp:nvSpPr>
      <dsp:spPr>
        <a:xfrm>
          <a:off x="4945267" y="326350"/>
          <a:ext cx="1223237" cy="33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Nov. 29, 2023</a:t>
          </a:r>
        </a:p>
      </dsp:txBody>
      <dsp:txXfrm>
        <a:off x="4945267" y="326350"/>
        <a:ext cx="1223237" cy="339404"/>
      </dsp:txXfrm>
    </dsp:sp>
    <dsp:sp modelId="{85066915-7435-43A2-8CB8-1FAF0BD31906}">
      <dsp:nvSpPr>
        <dsp:cNvPr id="0" name=""/>
        <dsp:cNvSpPr/>
      </dsp:nvSpPr>
      <dsp:spPr>
        <a:xfrm>
          <a:off x="4783560" y="665754"/>
          <a:ext cx="0" cy="96599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EF45EA4-238B-43E0-AA41-46248F432DE7}">
      <dsp:nvSpPr>
        <dsp:cNvPr id="0" name=""/>
        <dsp:cNvSpPr/>
      </dsp:nvSpPr>
      <dsp:spPr>
        <a:xfrm>
          <a:off x="4762449" y="1601205"/>
          <a:ext cx="58214" cy="61092"/>
        </a:xfrm>
        <a:prstGeom prst="ellips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1433C0F-9135-4061-B8F0-96F9A73C3415}">
      <dsp:nvSpPr>
        <dsp:cNvPr id="0" name=""/>
        <dsp:cNvSpPr/>
      </dsp:nvSpPr>
      <dsp:spPr>
        <a:xfrm rot="18900000">
          <a:off x="5439478" y="2653107"/>
          <a:ext cx="228687" cy="228687"/>
        </a:xfrm>
        <a:prstGeom prst="teardrop">
          <a:avLst>
            <a:gd name="adj" fmla="val 11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51A564A-55DB-4A9C-AE6D-235F3F809FEB}">
      <dsp:nvSpPr>
        <dsp:cNvPr id="0" name=""/>
        <dsp:cNvSpPr/>
      </dsp:nvSpPr>
      <dsp:spPr>
        <a:xfrm>
          <a:off x="5464883" y="2678512"/>
          <a:ext cx="177877" cy="177877"/>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D0FCCA1C-8AAD-4EC6-B35F-AFFAD0209250}">
      <dsp:nvSpPr>
        <dsp:cNvPr id="0" name=""/>
        <dsp:cNvSpPr/>
      </dsp:nvSpPr>
      <dsp:spPr>
        <a:xfrm>
          <a:off x="5715529" y="1631752"/>
          <a:ext cx="1223237" cy="96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kern="1200"/>
            <a:t>Final Working Group Meeting</a:t>
          </a:r>
        </a:p>
        <a:p>
          <a:pPr marL="0" lvl="0" indent="0" algn="l" defTabSz="488950">
            <a:lnSpc>
              <a:spcPct val="90000"/>
            </a:lnSpc>
            <a:spcBef>
              <a:spcPct val="0"/>
            </a:spcBef>
            <a:spcAft>
              <a:spcPct val="35000"/>
            </a:spcAft>
            <a:buNone/>
          </a:pPr>
          <a:r>
            <a:rPr lang="en-US" sz="1100" kern="1200"/>
            <a:t>Presentation of Interview Findings</a:t>
          </a:r>
        </a:p>
      </dsp:txBody>
      <dsp:txXfrm>
        <a:off x="5715529" y="1631752"/>
        <a:ext cx="1223237" cy="965997"/>
      </dsp:txXfrm>
    </dsp:sp>
    <dsp:sp modelId="{AFDF4689-AC11-471A-A676-C3FDD6E336CD}">
      <dsp:nvSpPr>
        <dsp:cNvPr id="0" name=""/>
        <dsp:cNvSpPr/>
      </dsp:nvSpPr>
      <dsp:spPr>
        <a:xfrm>
          <a:off x="5715529" y="2597749"/>
          <a:ext cx="1223237" cy="33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Jan. 11, 2023</a:t>
          </a:r>
        </a:p>
      </dsp:txBody>
      <dsp:txXfrm>
        <a:off x="5715529" y="2597749"/>
        <a:ext cx="1223237" cy="339404"/>
      </dsp:txXfrm>
    </dsp:sp>
    <dsp:sp modelId="{21A621C5-D72B-46C1-B1A3-3E8778BB6F38}">
      <dsp:nvSpPr>
        <dsp:cNvPr id="0" name=""/>
        <dsp:cNvSpPr/>
      </dsp:nvSpPr>
      <dsp:spPr>
        <a:xfrm>
          <a:off x="5553822" y="1631752"/>
          <a:ext cx="0" cy="96599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EE474B4-F378-465F-80B2-A74C0B04B648}">
      <dsp:nvSpPr>
        <dsp:cNvPr id="0" name=""/>
        <dsp:cNvSpPr/>
      </dsp:nvSpPr>
      <dsp:spPr>
        <a:xfrm>
          <a:off x="5532710" y="1601205"/>
          <a:ext cx="58214" cy="61092"/>
        </a:xfrm>
        <a:prstGeom prst="ellips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638F5F0-A4A2-4A3C-A12E-4AA50960398D}">
      <dsp:nvSpPr>
        <dsp:cNvPr id="0" name=""/>
        <dsp:cNvSpPr/>
      </dsp:nvSpPr>
      <dsp:spPr>
        <a:xfrm rot="8100000">
          <a:off x="6209739" y="381708"/>
          <a:ext cx="228687" cy="228687"/>
        </a:xfrm>
        <a:prstGeom prst="teardrop">
          <a:avLst>
            <a:gd name="adj" fmla="val 11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E1BF63E-2822-4C9D-AA57-0B8F0EF5B33D}">
      <dsp:nvSpPr>
        <dsp:cNvPr id="0" name=""/>
        <dsp:cNvSpPr/>
      </dsp:nvSpPr>
      <dsp:spPr>
        <a:xfrm>
          <a:off x="6235145" y="407113"/>
          <a:ext cx="177877" cy="177877"/>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913F5773-FCAA-4B7E-899C-B16ED8D403FA}">
      <dsp:nvSpPr>
        <dsp:cNvPr id="0" name=""/>
        <dsp:cNvSpPr/>
      </dsp:nvSpPr>
      <dsp:spPr>
        <a:xfrm>
          <a:off x="6485790" y="665754"/>
          <a:ext cx="1223237" cy="96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kern="1200"/>
            <a:t>Final Strategic Plan Report Due</a:t>
          </a:r>
        </a:p>
      </dsp:txBody>
      <dsp:txXfrm>
        <a:off x="6485790" y="665754"/>
        <a:ext cx="1223237" cy="965997"/>
      </dsp:txXfrm>
    </dsp:sp>
    <dsp:sp modelId="{49C43A1F-EEBA-45C3-B4C4-10DB0E7B8930}">
      <dsp:nvSpPr>
        <dsp:cNvPr id="0" name=""/>
        <dsp:cNvSpPr/>
      </dsp:nvSpPr>
      <dsp:spPr>
        <a:xfrm>
          <a:off x="6485790" y="326350"/>
          <a:ext cx="1223237" cy="33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Feb. 2024</a:t>
          </a:r>
        </a:p>
      </dsp:txBody>
      <dsp:txXfrm>
        <a:off x="6485790" y="326350"/>
        <a:ext cx="1223237" cy="339404"/>
      </dsp:txXfrm>
    </dsp:sp>
    <dsp:sp modelId="{B195A6B1-8C65-44D3-9621-17BECB1C4B73}">
      <dsp:nvSpPr>
        <dsp:cNvPr id="0" name=""/>
        <dsp:cNvSpPr/>
      </dsp:nvSpPr>
      <dsp:spPr>
        <a:xfrm>
          <a:off x="6324083" y="665754"/>
          <a:ext cx="0" cy="96599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7778063-5A18-4067-9D52-6E83419BAB8C}">
      <dsp:nvSpPr>
        <dsp:cNvPr id="0" name=""/>
        <dsp:cNvSpPr/>
      </dsp:nvSpPr>
      <dsp:spPr>
        <a:xfrm>
          <a:off x="6302972" y="1601205"/>
          <a:ext cx="58214" cy="61092"/>
        </a:xfrm>
        <a:prstGeom prst="ellips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98B2E-C059-4316-BA55-E69FFBB5D2C0}">
      <dsp:nvSpPr>
        <dsp:cNvPr id="0" name=""/>
        <dsp:cNvSpPr/>
      </dsp:nvSpPr>
      <dsp:spPr>
        <a:xfrm>
          <a:off x="0" y="398"/>
          <a:ext cx="4387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60D9F-1249-4BD9-B4DE-FF62C0987DEB}">
      <dsp:nvSpPr>
        <dsp:cNvPr id="0" name=""/>
        <dsp:cNvSpPr/>
      </dsp:nvSpPr>
      <dsp:spPr>
        <a:xfrm>
          <a:off x="0" y="398"/>
          <a:ext cx="4387187" cy="466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Dr. Nancy Fan, PCRC Chair</a:t>
          </a:r>
        </a:p>
      </dsp:txBody>
      <dsp:txXfrm>
        <a:off x="0" y="398"/>
        <a:ext cx="4387187" cy="466101"/>
      </dsp:txXfrm>
    </dsp:sp>
    <dsp:sp modelId="{19395834-AB57-4A17-8A1D-A5A4999C65EB}">
      <dsp:nvSpPr>
        <dsp:cNvPr id="0" name=""/>
        <dsp:cNvSpPr/>
      </dsp:nvSpPr>
      <dsp:spPr>
        <a:xfrm>
          <a:off x="0" y="466499"/>
          <a:ext cx="4387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19895-844A-4BD9-9451-9CD9BF267562}">
      <dsp:nvSpPr>
        <dsp:cNvPr id="0" name=""/>
        <dsp:cNvSpPr/>
      </dsp:nvSpPr>
      <dsp:spPr>
        <a:xfrm>
          <a:off x="0" y="466499"/>
          <a:ext cx="4387187" cy="466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Dionna Reddy, DHSS</a:t>
          </a:r>
        </a:p>
      </dsp:txBody>
      <dsp:txXfrm>
        <a:off x="0" y="466499"/>
        <a:ext cx="4387187" cy="466101"/>
      </dsp:txXfrm>
    </dsp:sp>
    <dsp:sp modelId="{15B8143B-EEB5-4A67-80F2-56E8EF09B6DA}">
      <dsp:nvSpPr>
        <dsp:cNvPr id="0" name=""/>
        <dsp:cNvSpPr/>
      </dsp:nvSpPr>
      <dsp:spPr>
        <a:xfrm>
          <a:off x="0" y="932600"/>
          <a:ext cx="4387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382B5-9E81-4F50-BB34-949458F8632A}">
      <dsp:nvSpPr>
        <dsp:cNvPr id="0" name=""/>
        <dsp:cNvSpPr/>
      </dsp:nvSpPr>
      <dsp:spPr>
        <a:xfrm>
          <a:off x="0" y="932600"/>
          <a:ext cx="4387187" cy="466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Laura Knorr, Aetna</a:t>
          </a:r>
        </a:p>
      </dsp:txBody>
      <dsp:txXfrm>
        <a:off x="0" y="932600"/>
        <a:ext cx="4387187" cy="466101"/>
      </dsp:txXfrm>
    </dsp:sp>
    <dsp:sp modelId="{38E8B3F6-BDFE-4CC2-A086-2AE7991AE858}">
      <dsp:nvSpPr>
        <dsp:cNvPr id="0" name=""/>
        <dsp:cNvSpPr/>
      </dsp:nvSpPr>
      <dsp:spPr>
        <a:xfrm>
          <a:off x="0" y="1398701"/>
          <a:ext cx="4387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A2A52-FD3F-4E0F-ABE2-97025EBF4C5D}">
      <dsp:nvSpPr>
        <dsp:cNvPr id="0" name=""/>
        <dsp:cNvSpPr/>
      </dsp:nvSpPr>
      <dsp:spPr>
        <a:xfrm>
          <a:off x="0" y="1398701"/>
          <a:ext cx="4387187" cy="466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Kevin J. O’Hara, Highmark</a:t>
          </a:r>
        </a:p>
      </dsp:txBody>
      <dsp:txXfrm>
        <a:off x="0" y="1398701"/>
        <a:ext cx="4387187" cy="466101"/>
      </dsp:txXfrm>
    </dsp:sp>
    <dsp:sp modelId="{FAAF4E35-F94D-4928-91B7-AEF1EFA5CA49}">
      <dsp:nvSpPr>
        <dsp:cNvPr id="0" name=""/>
        <dsp:cNvSpPr/>
      </dsp:nvSpPr>
      <dsp:spPr>
        <a:xfrm>
          <a:off x="0" y="1864802"/>
          <a:ext cx="4387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BFB563-50F4-414E-AF87-C6D96C5427DC}">
      <dsp:nvSpPr>
        <dsp:cNvPr id="0" name=""/>
        <dsp:cNvSpPr/>
      </dsp:nvSpPr>
      <dsp:spPr>
        <a:xfrm>
          <a:off x="0" y="1864802"/>
          <a:ext cx="4387187" cy="466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Cristine Vogel, DE Dept. of Insurance</a:t>
          </a:r>
        </a:p>
      </dsp:txBody>
      <dsp:txXfrm>
        <a:off x="0" y="1864802"/>
        <a:ext cx="4387187" cy="466101"/>
      </dsp:txXfrm>
    </dsp:sp>
    <dsp:sp modelId="{30659D58-73D6-41FF-BAF4-33EA7177AA52}">
      <dsp:nvSpPr>
        <dsp:cNvPr id="0" name=""/>
        <dsp:cNvSpPr/>
      </dsp:nvSpPr>
      <dsp:spPr>
        <a:xfrm>
          <a:off x="0" y="2330903"/>
          <a:ext cx="4387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8ADB6-5601-44BB-AFF1-4574F8C3D88B}">
      <dsp:nvSpPr>
        <dsp:cNvPr id="0" name=""/>
        <dsp:cNvSpPr/>
      </dsp:nvSpPr>
      <dsp:spPr>
        <a:xfrm>
          <a:off x="0" y="2330903"/>
          <a:ext cx="4387187" cy="466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Tyler Blanchard, </a:t>
          </a:r>
          <a:r>
            <a:rPr lang="en-US" sz="2100" kern="1200" dirty="0" err="1"/>
            <a:t>Aledade</a:t>
          </a:r>
          <a:endParaRPr lang="en-US" sz="2100" kern="1200" dirty="0"/>
        </a:p>
      </dsp:txBody>
      <dsp:txXfrm>
        <a:off x="0" y="2330903"/>
        <a:ext cx="4387187" cy="466101"/>
      </dsp:txXfrm>
    </dsp:sp>
    <dsp:sp modelId="{91163F08-8990-46B1-81D7-ED6A94714503}">
      <dsp:nvSpPr>
        <dsp:cNvPr id="0" name=""/>
        <dsp:cNvSpPr/>
      </dsp:nvSpPr>
      <dsp:spPr>
        <a:xfrm>
          <a:off x="0" y="2797004"/>
          <a:ext cx="43871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90360-AE9C-473F-B8FB-93FC037707BB}">
      <dsp:nvSpPr>
        <dsp:cNvPr id="0" name=""/>
        <dsp:cNvSpPr/>
      </dsp:nvSpPr>
      <dsp:spPr>
        <a:xfrm>
          <a:off x="0" y="2797004"/>
          <a:ext cx="4387187" cy="466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Michelle Adams, Westside Health</a:t>
          </a:r>
        </a:p>
      </dsp:txBody>
      <dsp:txXfrm>
        <a:off x="0" y="2797004"/>
        <a:ext cx="4387187" cy="466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A0A47-56F4-4F2A-935E-A068BDE521C2}">
      <dsp:nvSpPr>
        <dsp:cNvPr id="0" name=""/>
        <dsp:cNvSpPr/>
      </dsp:nvSpPr>
      <dsp:spPr>
        <a:xfrm>
          <a:off x="0" y="398"/>
          <a:ext cx="7709314" cy="9322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2A165-1E33-49D8-B719-1C78A5485818}">
      <dsp:nvSpPr>
        <dsp:cNvPr id="0" name=""/>
        <dsp:cNvSpPr/>
      </dsp:nvSpPr>
      <dsp:spPr>
        <a:xfrm>
          <a:off x="281991" y="210143"/>
          <a:ext cx="512711" cy="512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E0CA74-382E-41E9-AC47-35E08D8D4B7C}">
      <dsp:nvSpPr>
        <dsp:cNvPr id="0" name=""/>
        <dsp:cNvSpPr/>
      </dsp:nvSpPr>
      <dsp:spPr>
        <a:xfrm>
          <a:off x="1076693" y="398"/>
          <a:ext cx="6632620"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666750">
            <a:lnSpc>
              <a:spcPct val="100000"/>
            </a:lnSpc>
            <a:spcBef>
              <a:spcPct val="0"/>
            </a:spcBef>
            <a:spcAft>
              <a:spcPct val="35000"/>
            </a:spcAft>
            <a:buNone/>
          </a:pPr>
          <a:r>
            <a:rPr lang="en-US" sz="1500" kern="1200"/>
            <a:t>Include broader application to other commercially-run state products like Medicaid MCOs and State Employees</a:t>
          </a:r>
        </a:p>
      </dsp:txBody>
      <dsp:txXfrm>
        <a:off x="1076693" y="398"/>
        <a:ext cx="6632620" cy="932202"/>
      </dsp:txXfrm>
    </dsp:sp>
    <dsp:sp modelId="{2C5096E8-FFF4-42A5-B5B9-5F2DC5303353}">
      <dsp:nvSpPr>
        <dsp:cNvPr id="0" name=""/>
        <dsp:cNvSpPr/>
      </dsp:nvSpPr>
      <dsp:spPr>
        <a:xfrm>
          <a:off x="0" y="1165650"/>
          <a:ext cx="7709314" cy="9322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567C64-B9A3-49D4-B7DA-D1B134833B6E}">
      <dsp:nvSpPr>
        <dsp:cNvPr id="0" name=""/>
        <dsp:cNvSpPr/>
      </dsp:nvSpPr>
      <dsp:spPr>
        <a:xfrm>
          <a:off x="281991" y="1375396"/>
          <a:ext cx="512711" cy="512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5B28E2-6DC7-4A9D-9EC2-BABD1F7436CD}">
      <dsp:nvSpPr>
        <dsp:cNvPr id="0" name=""/>
        <dsp:cNvSpPr/>
      </dsp:nvSpPr>
      <dsp:spPr>
        <a:xfrm>
          <a:off x="1076693" y="1165650"/>
          <a:ext cx="6632620"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666750">
            <a:lnSpc>
              <a:spcPct val="100000"/>
            </a:lnSpc>
            <a:spcBef>
              <a:spcPct val="0"/>
            </a:spcBef>
            <a:spcAft>
              <a:spcPct val="35000"/>
            </a:spcAft>
            <a:buNone/>
          </a:pPr>
          <a:r>
            <a:rPr lang="en-US" sz="1500" kern="1200"/>
            <a:t>Eliminate representation by Medicaid and the state employee group until they agree to participate in SB 120</a:t>
          </a:r>
        </a:p>
      </dsp:txBody>
      <dsp:txXfrm>
        <a:off x="1076693" y="1165650"/>
        <a:ext cx="6632620" cy="932202"/>
      </dsp:txXfrm>
    </dsp:sp>
    <dsp:sp modelId="{41C6BF74-A082-42D4-87DD-CBD996277925}">
      <dsp:nvSpPr>
        <dsp:cNvPr id="0" name=""/>
        <dsp:cNvSpPr/>
      </dsp:nvSpPr>
      <dsp:spPr>
        <a:xfrm>
          <a:off x="0" y="2330903"/>
          <a:ext cx="7709314" cy="9322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A369DF-FFAF-4105-BE4F-F14140ADB001}">
      <dsp:nvSpPr>
        <dsp:cNvPr id="0" name=""/>
        <dsp:cNvSpPr/>
      </dsp:nvSpPr>
      <dsp:spPr>
        <a:xfrm>
          <a:off x="281991" y="2540649"/>
          <a:ext cx="512711" cy="512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F4B7F-2FED-4BAB-BA68-ECC403FA51C4}">
      <dsp:nvSpPr>
        <dsp:cNvPr id="0" name=""/>
        <dsp:cNvSpPr/>
      </dsp:nvSpPr>
      <dsp:spPr>
        <a:xfrm>
          <a:off x="1076693" y="2330903"/>
          <a:ext cx="6632620"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666750">
            <a:lnSpc>
              <a:spcPct val="100000"/>
            </a:lnSpc>
            <a:spcBef>
              <a:spcPct val="0"/>
            </a:spcBef>
            <a:spcAft>
              <a:spcPct val="35000"/>
            </a:spcAft>
            <a:buNone/>
          </a:pPr>
          <a:r>
            <a:rPr lang="en-US" sz="1500" kern="1200"/>
            <a:t>Little impact in expanding the primary care investment targets into other market segments such as Medicaid and the State Group Health Insurance Plan when only 10% of the population is served in large group plans</a:t>
          </a:r>
        </a:p>
      </dsp:txBody>
      <dsp:txXfrm>
        <a:off x="1076693" y="2330903"/>
        <a:ext cx="6632620" cy="9322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12F32-09E8-4948-96BA-8A6E45A12877}">
      <dsp:nvSpPr>
        <dsp:cNvPr id="0" name=""/>
        <dsp:cNvSpPr/>
      </dsp:nvSpPr>
      <dsp:spPr>
        <a:xfrm>
          <a:off x="0" y="398"/>
          <a:ext cx="7709314" cy="9322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04436C-E054-4810-9AB1-44F5A499D1B2}">
      <dsp:nvSpPr>
        <dsp:cNvPr id="0" name=""/>
        <dsp:cNvSpPr/>
      </dsp:nvSpPr>
      <dsp:spPr>
        <a:xfrm>
          <a:off x="281991" y="210143"/>
          <a:ext cx="512711" cy="512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B4EA0E-55F7-4293-BA8C-57115893A9D6}">
      <dsp:nvSpPr>
        <dsp:cNvPr id="0" name=""/>
        <dsp:cNvSpPr/>
      </dsp:nvSpPr>
      <dsp:spPr>
        <a:xfrm>
          <a:off x="1076693" y="398"/>
          <a:ext cx="6632620"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889000">
            <a:lnSpc>
              <a:spcPct val="100000"/>
            </a:lnSpc>
            <a:spcBef>
              <a:spcPct val="0"/>
            </a:spcBef>
            <a:spcAft>
              <a:spcPct val="35000"/>
            </a:spcAft>
            <a:buNone/>
          </a:pPr>
          <a:r>
            <a:rPr lang="en-US" sz="2000" kern="1200"/>
            <a:t>Listen to providers and offer incentives to improve outcomes</a:t>
          </a:r>
        </a:p>
      </dsp:txBody>
      <dsp:txXfrm>
        <a:off x="1076693" y="398"/>
        <a:ext cx="6632620" cy="932202"/>
      </dsp:txXfrm>
    </dsp:sp>
    <dsp:sp modelId="{1A0AE74D-C7C3-4C77-9F25-41DD9FCBF33D}">
      <dsp:nvSpPr>
        <dsp:cNvPr id="0" name=""/>
        <dsp:cNvSpPr/>
      </dsp:nvSpPr>
      <dsp:spPr>
        <a:xfrm>
          <a:off x="0" y="1165650"/>
          <a:ext cx="7709314" cy="9322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C47A62-CC23-4D07-8345-442666A7BA38}">
      <dsp:nvSpPr>
        <dsp:cNvPr id="0" name=""/>
        <dsp:cNvSpPr/>
      </dsp:nvSpPr>
      <dsp:spPr>
        <a:xfrm>
          <a:off x="281991" y="1375396"/>
          <a:ext cx="512711" cy="512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21C31-4488-4152-9082-E7E00E93BF06}">
      <dsp:nvSpPr>
        <dsp:cNvPr id="0" name=""/>
        <dsp:cNvSpPr/>
      </dsp:nvSpPr>
      <dsp:spPr>
        <a:xfrm>
          <a:off x="1076693" y="1165650"/>
          <a:ext cx="6632620"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889000">
            <a:lnSpc>
              <a:spcPct val="100000"/>
            </a:lnSpc>
            <a:spcBef>
              <a:spcPct val="0"/>
            </a:spcBef>
            <a:spcAft>
              <a:spcPct val="35000"/>
            </a:spcAft>
            <a:buNone/>
          </a:pPr>
          <a:r>
            <a:rPr lang="en-US" sz="2000" kern="1200"/>
            <a:t>“Consider the whole primary care landscape, with attunement to hospital-based primary care practices​”​</a:t>
          </a:r>
        </a:p>
      </dsp:txBody>
      <dsp:txXfrm>
        <a:off x="1076693" y="1165650"/>
        <a:ext cx="6632620" cy="932202"/>
      </dsp:txXfrm>
    </dsp:sp>
    <dsp:sp modelId="{A5B90DA1-EF43-43A4-9E80-4254F0199FF0}">
      <dsp:nvSpPr>
        <dsp:cNvPr id="0" name=""/>
        <dsp:cNvSpPr/>
      </dsp:nvSpPr>
      <dsp:spPr>
        <a:xfrm>
          <a:off x="0" y="2330903"/>
          <a:ext cx="7709314" cy="9322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9065D3-553D-473A-99D6-428576B114F9}">
      <dsp:nvSpPr>
        <dsp:cNvPr id="0" name=""/>
        <dsp:cNvSpPr/>
      </dsp:nvSpPr>
      <dsp:spPr>
        <a:xfrm>
          <a:off x="281991" y="2540649"/>
          <a:ext cx="512711" cy="512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B816FC-AFFA-41EF-B266-782D2CAE8EB7}">
      <dsp:nvSpPr>
        <dsp:cNvPr id="0" name=""/>
        <dsp:cNvSpPr/>
      </dsp:nvSpPr>
      <dsp:spPr>
        <a:xfrm>
          <a:off x="1076693" y="2330903"/>
          <a:ext cx="6632620"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889000">
            <a:lnSpc>
              <a:spcPct val="100000"/>
            </a:lnSpc>
            <a:spcBef>
              <a:spcPct val="0"/>
            </a:spcBef>
            <a:spcAft>
              <a:spcPct val="35000"/>
            </a:spcAft>
            <a:buNone/>
          </a:pPr>
          <a:r>
            <a:rPr lang="en-US" sz="2000" kern="1200"/>
            <a:t>“The tactics undertaken by the PCRC do not focus on the entire primary care system (focus on independent practices)​”</a:t>
          </a:r>
        </a:p>
      </dsp:txBody>
      <dsp:txXfrm>
        <a:off x="1076693" y="2330903"/>
        <a:ext cx="6632620" cy="9322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02AC2-C5E9-45F2-8EFD-E4B971B9189A}">
      <dsp:nvSpPr>
        <dsp:cNvPr id="0" name=""/>
        <dsp:cNvSpPr/>
      </dsp:nvSpPr>
      <dsp:spPr>
        <a:xfrm>
          <a:off x="0" y="1354"/>
          <a:ext cx="7709314" cy="68648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66C70-A3EF-4259-8A03-9B35DE2FEAAA}">
      <dsp:nvSpPr>
        <dsp:cNvPr id="0" name=""/>
        <dsp:cNvSpPr/>
      </dsp:nvSpPr>
      <dsp:spPr>
        <a:xfrm>
          <a:off x="207661" y="155813"/>
          <a:ext cx="377565" cy="377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7A0E7-1F55-422A-9538-30581A08BD01}">
      <dsp:nvSpPr>
        <dsp:cNvPr id="0" name=""/>
        <dsp:cNvSpPr/>
      </dsp:nvSpPr>
      <dsp:spPr>
        <a:xfrm>
          <a:off x="792888" y="1354"/>
          <a:ext cx="6916425"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755650">
            <a:lnSpc>
              <a:spcPct val="100000"/>
            </a:lnSpc>
            <a:spcBef>
              <a:spcPct val="0"/>
            </a:spcBef>
            <a:spcAft>
              <a:spcPct val="35000"/>
            </a:spcAft>
            <a:buNone/>
          </a:pPr>
          <a:r>
            <a:rPr lang="en-US" sz="1700" kern="1200"/>
            <a:t>Need the right metrics to effectively measure primary care access</a:t>
          </a:r>
        </a:p>
      </dsp:txBody>
      <dsp:txXfrm>
        <a:off x="792888" y="1354"/>
        <a:ext cx="6916425" cy="686483"/>
      </dsp:txXfrm>
    </dsp:sp>
    <dsp:sp modelId="{19600EFB-556A-4B81-A28A-BE25DF8AA023}">
      <dsp:nvSpPr>
        <dsp:cNvPr id="0" name=""/>
        <dsp:cNvSpPr/>
      </dsp:nvSpPr>
      <dsp:spPr>
        <a:xfrm>
          <a:off x="0" y="859458"/>
          <a:ext cx="7709314" cy="68648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5DD9D8-DBF7-4719-896D-736A277A5A64}">
      <dsp:nvSpPr>
        <dsp:cNvPr id="0" name=""/>
        <dsp:cNvSpPr/>
      </dsp:nvSpPr>
      <dsp:spPr>
        <a:xfrm>
          <a:off x="207661" y="1013917"/>
          <a:ext cx="377565" cy="3775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799EA-03C8-4428-B689-358A573680C0}">
      <dsp:nvSpPr>
        <dsp:cNvPr id="0" name=""/>
        <dsp:cNvSpPr/>
      </dsp:nvSpPr>
      <dsp:spPr>
        <a:xfrm>
          <a:off x="792888" y="859458"/>
          <a:ext cx="6916425"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755650">
            <a:lnSpc>
              <a:spcPct val="100000"/>
            </a:lnSpc>
            <a:spcBef>
              <a:spcPct val="0"/>
            </a:spcBef>
            <a:spcAft>
              <a:spcPct val="35000"/>
            </a:spcAft>
            <a:buNone/>
          </a:pPr>
          <a:r>
            <a:rPr lang="en-US" sz="1700" kern="1200"/>
            <a:t>Develop structure, goals, and prioritize quality metrics </a:t>
          </a:r>
        </a:p>
      </dsp:txBody>
      <dsp:txXfrm>
        <a:off x="792888" y="859458"/>
        <a:ext cx="6916425" cy="686483"/>
      </dsp:txXfrm>
    </dsp:sp>
    <dsp:sp modelId="{E6E267AB-CF6B-4A7F-97FC-218C823F87B0}">
      <dsp:nvSpPr>
        <dsp:cNvPr id="0" name=""/>
        <dsp:cNvSpPr/>
      </dsp:nvSpPr>
      <dsp:spPr>
        <a:xfrm>
          <a:off x="0" y="1717562"/>
          <a:ext cx="7709314" cy="68648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33F772-92C6-4F05-BB17-D37AEDE241F2}">
      <dsp:nvSpPr>
        <dsp:cNvPr id="0" name=""/>
        <dsp:cNvSpPr/>
      </dsp:nvSpPr>
      <dsp:spPr>
        <a:xfrm>
          <a:off x="207661" y="1872021"/>
          <a:ext cx="377565" cy="3775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E438E-14EB-41BA-9E64-68D05C8CD7BA}">
      <dsp:nvSpPr>
        <dsp:cNvPr id="0" name=""/>
        <dsp:cNvSpPr/>
      </dsp:nvSpPr>
      <dsp:spPr>
        <a:xfrm>
          <a:off x="792888" y="1717562"/>
          <a:ext cx="6916425"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755650">
            <a:lnSpc>
              <a:spcPct val="100000"/>
            </a:lnSpc>
            <a:spcBef>
              <a:spcPct val="0"/>
            </a:spcBef>
            <a:spcAft>
              <a:spcPct val="35000"/>
            </a:spcAft>
            <a:buNone/>
          </a:pPr>
          <a:r>
            <a:rPr lang="en-US" sz="1700" kern="1200"/>
            <a:t>“Unclear whether strategies associated with SB 120 will increase access to PCPs”​</a:t>
          </a:r>
        </a:p>
      </dsp:txBody>
      <dsp:txXfrm>
        <a:off x="792888" y="1717562"/>
        <a:ext cx="6916425" cy="686483"/>
      </dsp:txXfrm>
    </dsp:sp>
    <dsp:sp modelId="{FF589668-B6FF-49AE-BE4F-B1FCE25C6646}">
      <dsp:nvSpPr>
        <dsp:cNvPr id="0" name=""/>
        <dsp:cNvSpPr/>
      </dsp:nvSpPr>
      <dsp:spPr>
        <a:xfrm>
          <a:off x="0" y="2575666"/>
          <a:ext cx="7709314" cy="68648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8EF85-E885-4471-B766-AAE44E6701C6}">
      <dsp:nvSpPr>
        <dsp:cNvPr id="0" name=""/>
        <dsp:cNvSpPr/>
      </dsp:nvSpPr>
      <dsp:spPr>
        <a:xfrm>
          <a:off x="207661" y="2730125"/>
          <a:ext cx="377565" cy="3775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2B0F0-8F09-459C-84A4-2A11DBC3D75B}">
      <dsp:nvSpPr>
        <dsp:cNvPr id="0" name=""/>
        <dsp:cNvSpPr/>
      </dsp:nvSpPr>
      <dsp:spPr>
        <a:xfrm>
          <a:off x="792888" y="2575666"/>
          <a:ext cx="6916425"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755650">
            <a:lnSpc>
              <a:spcPct val="100000"/>
            </a:lnSpc>
            <a:spcBef>
              <a:spcPct val="0"/>
            </a:spcBef>
            <a:spcAft>
              <a:spcPct val="35000"/>
            </a:spcAft>
            <a:buNone/>
          </a:pPr>
          <a:r>
            <a:rPr lang="en-US" sz="1700" kern="1200"/>
            <a:t>“Providers unaware of how primary care investment is working for DE’s primary care system​”</a:t>
          </a:r>
        </a:p>
      </dsp:txBody>
      <dsp:txXfrm>
        <a:off x="792888" y="2575666"/>
        <a:ext cx="6916425" cy="6864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576E4-7E1A-4C40-B32A-AFB29A49CB05}">
      <dsp:nvSpPr>
        <dsp:cNvPr id="0" name=""/>
        <dsp:cNvSpPr/>
      </dsp:nvSpPr>
      <dsp:spPr>
        <a:xfrm>
          <a:off x="0" y="398"/>
          <a:ext cx="7709314" cy="9322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1BD538-0095-4C3F-9B77-0B047CDA5A65}">
      <dsp:nvSpPr>
        <dsp:cNvPr id="0" name=""/>
        <dsp:cNvSpPr/>
      </dsp:nvSpPr>
      <dsp:spPr>
        <a:xfrm>
          <a:off x="281991" y="210143"/>
          <a:ext cx="512711" cy="512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2F9B6-C1D1-4F04-9705-E8C566FFA57C}">
      <dsp:nvSpPr>
        <dsp:cNvPr id="0" name=""/>
        <dsp:cNvSpPr/>
      </dsp:nvSpPr>
      <dsp:spPr>
        <a:xfrm>
          <a:off x="1076693" y="398"/>
          <a:ext cx="6632620"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711200">
            <a:lnSpc>
              <a:spcPct val="100000"/>
            </a:lnSpc>
            <a:spcBef>
              <a:spcPct val="0"/>
            </a:spcBef>
            <a:spcAft>
              <a:spcPct val="35000"/>
            </a:spcAft>
            <a:buNone/>
          </a:pPr>
          <a:r>
            <a:rPr lang="en-US" sz="1600" kern="1200"/>
            <a:t>The goal and focus of the PCRC is not clear. The strategies and objectives are unclear, and accomplishments are not widely known (no transparency)​”</a:t>
          </a:r>
        </a:p>
      </dsp:txBody>
      <dsp:txXfrm>
        <a:off x="1076693" y="398"/>
        <a:ext cx="6632620" cy="932202"/>
      </dsp:txXfrm>
    </dsp:sp>
    <dsp:sp modelId="{F7DE7035-2EA4-45DA-A74A-BF0C81C4D149}">
      <dsp:nvSpPr>
        <dsp:cNvPr id="0" name=""/>
        <dsp:cNvSpPr/>
      </dsp:nvSpPr>
      <dsp:spPr>
        <a:xfrm>
          <a:off x="0" y="1165650"/>
          <a:ext cx="7709314" cy="9322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EBE6FD-350D-4B1B-8273-10C1E3FC0FEF}">
      <dsp:nvSpPr>
        <dsp:cNvPr id="0" name=""/>
        <dsp:cNvSpPr/>
      </dsp:nvSpPr>
      <dsp:spPr>
        <a:xfrm>
          <a:off x="281991" y="1375396"/>
          <a:ext cx="512711" cy="512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9DA2BF-F4DC-42D6-83F7-4655856BACFD}">
      <dsp:nvSpPr>
        <dsp:cNvPr id="0" name=""/>
        <dsp:cNvSpPr/>
      </dsp:nvSpPr>
      <dsp:spPr>
        <a:xfrm>
          <a:off x="1076693" y="1165650"/>
          <a:ext cx="6632620"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711200">
            <a:lnSpc>
              <a:spcPct val="100000"/>
            </a:lnSpc>
            <a:spcBef>
              <a:spcPct val="0"/>
            </a:spcBef>
            <a:spcAft>
              <a:spcPct val="35000"/>
            </a:spcAft>
            <a:buNone/>
          </a:pPr>
          <a:r>
            <a:rPr lang="en-US" sz="1600" kern="1200"/>
            <a:t>“The most recent strategic planning initiative has not been made public, lacks transparency, and does not have input from all necessary stakeholders. ”</a:t>
          </a:r>
        </a:p>
      </dsp:txBody>
      <dsp:txXfrm>
        <a:off x="1076693" y="1165650"/>
        <a:ext cx="6632620" cy="932202"/>
      </dsp:txXfrm>
    </dsp:sp>
    <dsp:sp modelId="{13CD06D5-0EDF-4DB1-8376-862EAB06F6B7}">
      <dsp:nvSpPr>
        <dsp:cNvPr id="0" name=""/>
        <dsp:cNvSpPr/>
      </dsp:nvSpPr>
      <dsp:spPr>
        <a:xfrm>
          <a:off x="0" y="2330903"/>
          <a:ext cx="7709314" cy="9322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E7B0B2-EB43-4EDC-8040-41DD02FD4D00}">
      <dsp:nvSpPr>
        <dsp:cNvPr id="0" name=""/>
        <dsp:cNvSpPr/>
      </dsp:nvSpPr>
      <dsp:spPr>
        <a:xfrm>
          <a:off x="281991" y="2540649"/>
          <a:ext cx="512711" cy="512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9E8CA-EFD0-4534-AEA0-A446A2791C2B}">
      <dsp:nvSpPr>
        <dsp:cNvPr id="0" name=""/>
        <dsp:cNvSpPr/>
      </dsp:nvSpPr>
      <dsp:spPr>
        <a:xfrm>
          <a:off x="1076693" y="2330903"/>
          <a:ext cx="6632620" cy="93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658" tIns="98658" rIns="98658" bIns="98658" numCol="1" spcCol="1270" anchor="ctr" anchorCtr="0">
          <a:noAutofit/>
        </a:bodyPr>
        <a:lstStyle/>
        <a:p>
          <a:pPr marL="0" lvl="0" indent="0" algn="l" defTabSz="711200">
            <a:lnSpc>
              <a:spcPct val="100000"/>
            </a:lnSpc>
            <a:spcBef>
              <a:spcPct val="0"/>
            </a:spcBef>
            <a:spcAft>
              <a:spcPct val="35000"/>
            </a:spcAft>
            <a:buNone/>
          </a:pPr>
          <a:r>
            <a:rPr lang="en-US" sz="1600" kern="1200"/>
            <a:t>“Increased transparency between what the PCRC is doing with input from necessary stakeholders.​”</a:t>
          </a:r>
        </a:p>
      </dsp:txBody>
      <dsp:txXfrm>
        <a:off x="1076693" y="2330903"/>
        <a:ext cx="6632620" cy="9322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E7035-2EA4-45DA-A74A-BF0C81C4D149}">
      <dsp:nvSpPr>
        <dsp:cNvPr id="0" name=""/>
        <dsp:cNvSpPr/>
      </dsp:nvSpPr>
      <dsp:spPr>
        <a:xfrm>
          <a:off x="0" y="530319"/>
          <a:ext cx="7709314" cy="97905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EBE6FD-350D-4B1B-8273-10C1E3FC0FEF}">
      <dsp:nvSpPr>
        <dsp:cNvPr id="0" name=""/>
        <dsp:cNvSpPr/>
      </dsp:nvSpPr>
      <dsp:spPr>
        <a:xfrm>
          <a:off x="296162" y="750605"/>
          <a:ext cx="538478" cy="5384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9DA2BF-F4DC-42D6-83F7-4655856BACFD}">
      <dsp:nvSpPr>
        <dsp:cNvPr id="0" name=""/>
        <dsp:cNvSpPr/>
      </dsp:nvSpPr>
      <dsp:spPr>
        <a:xfrm>
          <a:off x="1130804" y="530319"/>
          <a:ext cx="6578509" cy="97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16" tIns="103616" rIns="103616" bIns="103616" numCol="1" spcCol="1270" anchor="ctr" anchorCtr="0">
          <a:noAutofit/>
        </a:bodyPr>
        <a:lstStyle/>
        <a:p>
          <a:pPr marL="0" lvl="0" indent="0" algn="l" defTabSz="1066800">
            <a:lnSpc>
              <a:spcPct val="100000"/>
            </a:lnSpc>
            <a:spcBef>
              <a:spcPct val="0"/>
            </a:spcBef>
            <a:spcAft>
              <a:spcPct val="35000"/>
            </a:spcAft>
            <a:buNone/>
          </a:pPr>
          <a:r>
            <a:rPr lang="en-US" sz="2400" kern="1200"/>
            <a:t>Only a small portion of stakeholders are actively engaged </a:t>
          </a:r>
          <a:endParaRPr lang="en-US" sz="2400" kern="1200" dirty="0"/>
        </a:p>
      </dsp:txBody>
      <dsp:txXfrm>
        <a:off x="1130804" y="530319"/>
        <a:ext cx="6578509" cy="979051"/>
      </dsp:txXfrm>
    </dsp:sp>
    <dsp:sp modelId="{13CD06D5-0EDF-4DB1-8376-862EAB06F6B7}">
      <dsp:nvSpPr>
        <dsp:cNvPr id="0" name=""/>
        <dsp:cNvSpPr/>
      </dsp:nvSpPr>
      <dsp:spPr>
        <a:xfrm>
          <a:off x="0" y="1754133"/>
          <a:ext cx="7709314" cy="97905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E7B0B2-EB43-4EDC-8040-41DD02FD4D00}">
      <dsp:nvSpPr>
        <dsp:cNvPr id="0" name=""/>
        <dsp:cNvSpPr/>
      </dsp:nvSpPr>
      <dsp:spPr>
        <a:xfrm>
          <a:off x="296162" y="1974419"/>
          <a:ext cx="538478" cy="5384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9E8CA-EFD0-4534-AEA0-A446A2791C2B}">
      <dsp:nvSpPr>
        <dsp:cNvPr id="0" name=""/>
        <dsp:cNvSpPr/>
      </dsp:nvSpPr>
      <dsp:spPr>
        <a:xfrm>
          <a:off x="1130804" y="1754133"/>
          <a:ext cx="6578509" cy="979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16" tIns="103616" rIns="103616" bIns="103616" numCol="1" spcCol="1270" anchor="ctr" anchorCtr="0">
          <a:noAutofit/>
        </a:bodyPr>
        <a:lstStyle/>
        <a:p>
          <a:pPr marL="0" lvl="0" indent="0" algn="l" defTabSz="1066800">
            <a:lnSpc>
              <a:spcPct val="100000"/>
            </a:lnSpc>
            <a:spcBef>
              <a:spcPct val="0"/>
            </a:spcBef>
            <a:spcAft>
              <a:spcPct val="35000"/>
            </a:spcAft>
            <a:buNone/>
          </a:pPr>
          <a:r>
            <a:rPr lang="en-US" sz="2400" kern="1200" dirty="0"/>
            <a:t>The representatives from the various PCP groups may not be the right people.</a:t>
          </a:r>
        </a:p>
      </dsp:txBody>
      <dsp:txXfrm>
        <a:off x="1130804" y="1754133"/>
        <a:ext cx="6578509" cy="97905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748E1279-D211-4773-B53F-0110068D0E5B}" type="datetimeFigureOut">
              <a:rPr lang="en-US" smtClean="0"/>
              <a:t>2/16/2024</a:t>
            </a:fld>
            <a:endParaRPr lang="en-US" dirty="0"/>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r>
              <a:rPr lang="en-US" dirty="0"/>
              <a:t>© 2015 Freedman HealthCare, LLC</a:t>
            </a:r>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8CDC9359-AE99-4C9C-997A-C04F29580913}" type="slidenum">
              <a:rPr lang="en-US" smtClean="0"/>
              <a:t>‹#›</a:t>
            </a:fld>
            <a:endParaRPr lang="en-US" dirty="0"/>
          </a:p>
        </p:txBody>
      </p:sp>
    </p:spTree>
    <p:extLst>
      <p:ext uri="{BB962C8B-B14F-4D97-AF65-F5344CB8AC3E}">
        <p14:creationId xmlns:p14="http://schemas.microsoft.com/office/powerpoint/2010/main" val="32013817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CA602128-AAFC-4824-8AFA-1C404296AB0B}" type="datetimeFigureOut">
              <a:rPr lang="en-US" smtClean="0"/>
              <a:t>2/16/2024</a:t>
            </a:fld>
            <a:endParaRPr lang="en-US" dirty="0"/>
          </a:p>
        </p:txBody>
      </p:sp>
      <p:sp>
        <p:nvSpPr>
          <p:cNvPr id="4" name="Slide Image Placeholder 3"/>
          <p:cNvSpPr>
            <a:spLocks noGrp="1" noRot="1" noChangeAspect="1"/>
          </p:cNvSpPr>
          <p:nvPr>
            <p:ph type="sldImg" idx="2"/>
          </p:nvPr>
        </p:nvSpPr>
        <p:spPr>
          <a:xfrm>
            <a:off x="1398588" y="1154113"/>
            <a:ext cx="4152900" cy="3116262"/>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r>
              <a:rPr lang="en-US" dirty="0"/>
              <a:t>© 2015 Freedman HealthCare, LLC</a:t>
            </a:r>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169252B7-F259-4049-BC17-CADDE7C6546C}" type="slidenum">
              <a:rPr lang="en-US" smtClean="0"/>
              <a:t>‹#›</a:t>
            </a:fld>
            <a:endParaRPr lang="en-US" dirty="0"/>
          </a:p>
        </p:txBody>
      </p:sp>
    </p:spTree>
    <p:extLst>
      <p:ext uri="{BB962C8B-B14F-4D97-AF65-F5344CB8AC3E}">
        <p14:creationId xmlns:p14="http://schemas.microsoft.com/office/powerpoint/2010/main" val="154820314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stock photos are available on UNSPLASH: </a:t>
            </a:r>
          </a:p>
          <a:p>
            <a:r>
              <a:rPr lang="en-US" dirty="0"/>
              <a:t>https://</a:t>
            </a:r>
            <a:r>
              <a:rPr lang="en-US" dirty="0" err="1"/>
              <a:t>unsplash.com</a:t>
            </a:r>
            <a:r>
              <a:rPr lang="en-US"/>
              <a: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C7A139-F268-4A42-A427-98457819D8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866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1AD1C-986E-4089-9693-60F5AF2CBBA1}"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819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1AD1C-986E-4089-9693-60F5AF2CBBA1}"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110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1AD1C-986E-4089-9693-60F5AF2CBBA1}"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0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C7A139-F268-4A42-A427-98457819D8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42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96EE81-4B7A-482F-BA6A-E5EB6CAECF9E}"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34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96EE81-4B7A-482F-BA6A-E5EB6CAECF9E}"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303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Gaurav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1AD1C-986E-4089-9693-60F5AF2CBBA1}"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66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Gaurav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1AD1C-986E-4089-9693-60F5AF2CBBA1}"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60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Gaurav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1AD1C-986E-4089-9693-60F5AF2CBBA1}"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62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1AD1C-986E-4089-9693-60F5AF2CBBA1}"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41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Gaurav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1AD1C-986E-4089-9693-60F5AF2CBBA1}"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052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3"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4"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8"/>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1DEEE8D-914B-4C0D-816D-91BD4E3976DB}" type="datetime1">
              <a:rPr lang="en-US" smtClean="0"/>
              <a:t>2/16/2024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8" name="Picture 7"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4" y="990600"/>
            <a:ext cx="1013460" cy="1036320"/>
          </a:xfrm>
          <a:prstGeom prst="rect">
            <a:avLst/>
          </a:prstGeom>
          <a:noFill/>
          <a:ln>
            <a:noFill/>
          </a:ln>
        </p:spPr>
      </p:pic>
    </p:spTree>
    <p:extLst>
      <p:ext uri="{BB962C8B-B14F-4D97-AF65-F5344CB8AC3E}">
        <p14:creationId xmlns:p14="http://schemas.microsoft.com/office/powerpoint/2010/main" val="284126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Division and graphic">
    <p:spTree>
      <p:nvGrpSpPr>
        <p:cNvPr id="1" name=""/>
        <p:cNvGrpSpPr/>
        <p:nvPr/>
      </p:nvGrpSpPr>
      <p:grpSpPr>
        <a:xfrm>
          <a:off x="0" y="0"/>
          <a:ext cx="0" cy="0"/>
          <a:chOff x="0" y="0"/>
          <a:chExt cx="0" cy="0"/>
        </a:xfrm>
      </p:grpSpPr>
      <p:pic>
        <p:nvPicPr>
          <p:cNvPr id="2" name="Picture 1" descr="030767 PPT 2017_16x9_orbits title_3840x2160.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0" y="2035054"/>
            <a:ext cx="8229600" cy="2440603"/>
          </a:xfrm>
          <a:prstGeom prst="rect">
            <a:avLst/>
          </a:prstGeom>
        </p:spPr>
        <p:txBody>
          <a:bodyPr/>
          <a:lstStyle>
            <a:lvl1pPr>
              <a:defRPr sz="3300">
                <a:latin typeface="Trebuchet MS" panose="020B0603020202020204" pitchFamily="34" charset="0"/>
              </a:defRPr>
            </a:lvl1pPr>
          </a:lstStyle>
          <a:p>
            <a:r>
              <a:rPr lang="en-US"/>
              <a:t>Click to edit Master title style</a:t>
            </a:r>
            <a:endParaRPr lang="en-US" dirty="0"/>
          </a:p>
        </p:txBody>
      </p:sp>
      <p:sp>
        <p:nvSpPr>
          <p:cNvPr id="3" name="Text Placeholder 2"/>
          <p:cNvSpPr>
            <a:spLocks noGrp="1"/>
          </p:cNvSpPr>
          <p:nvPr>
            <p:ph type="body" sz="quarter" idx="10"/>
          </p:nvPr>
        </p:nvSpPr>
        <p:spPr>
          <a:xfrm>
            <a:off x="0" y="1290487"/>
            <a:ext cx="9144000" cy="492323"/>
          </a:xfrm>
          <a:prstGeom prst="rect">
            <a:avLst/>
          </a:prstGeom>
        </p:spPr>
        <p:txBody>
          <a:bodyPr vert="horz"/>
          <a:lstStyle>
            <a:lvl1pPr marL="0" indent="0" algn="ctr">
              <a:buFontTx/>
              <a:buNone/>
              <a:defRPr sz="1650" cap="all">
                <a:solidFill>
                  <a:srgbClr val="3A85B3"/>
                </a:solidFill>
                <a:latin typeface="Tw Cen MT"/>
              </a:defRPr>
            </a:lvl1pPr>
            <a:lvl2pPr marL="342900" indent="0" algn="ctr">
              <a:buFontTx/>
              <a:buNone/>
              <a:defRPr sz="1650" cap="all">
                <a:solidFill>
                  <a:srgbClr val="3A85B3"/>
                </a:solidFill>
                <a:latin typeface="Tw Cen MT"/>
              </a:defRPr>
            </a:lvl2pPr>
            <a:lvl3pPr marL="685800" indent="0" algn="ctr">
              <a:buFontTx/>
              <a:buNone/>
              <a:defRPr sz="1650" cap="all">
                <a:solidFill>
                  <a:srgbClr val="3A85B3"/>
                </a:solidFill>
                <a:latin typeface="Tw Cen MT"/>
              </a:defRPr>
            </a:lvl3pPr>
            <a:lvl4pPr marL="1028700" indent="0" algn="ctr">
              <a:buFontTx/>
              <a:buNone/>
              <a:defRPr sz="1650" cap="all">
                <a:solidFill>
                  <a:srgbClr val="3A85B3"/>
                </a:solidFill>
                <a:latin typeface="Tw Cen MT"/>
              </a:defRPr>
            </a:lvl4pPr>
            <a:lvl5pPr marL="1371600" indent="0" algn="ctr">
              <a:buFontTx/>
              <a:buNone/>
              <a:defRPr sz="1650" cap="all">
                <a:solidFill>
                  <a:srgbClr val="3A85B3"/>
                </a:solidFill>
                <a:latin typeface="Tw Cen MT"/>
              </a:defRPr>
            </a:lvl5pPr>
          </a:lstStyle>
          <a:p>
            <a:pPr lvl="0"/>
            <a:r>
              <a:rPr lang="en-US"/>
              <a:t>Click to edit Master text styles</a:t>
            </a:r>
          </a:p>
        </p:txBody>
      </p:sp>
    </p:spTree>
    <p:extLst>
      <p:ext uri="{BB962C8B-B14F-4D97-AF65-F5344CB8AC3E}">
        <p14:creationId xmlns:p14="http://schemas.microsoft.com/office/powerpoint/2010/main" val="220207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1143000"/>
          </a:xfrm>
          <a:prstGeom prst="rect">
            <a:avLst/>
          </a:prstGeom>
        </p:spPr>
        <p:txBody>
          <a:bodyPr/>
          <a:lstStyle>
            <a:lvl1pPr>
              <a:defRPr>
                <a:latin typeface="Tw Cen MT" panose="020B0602020104020603" pitchFamily="34" charset="0"/>
              </a:defRPr>
            </a:lvl1pPr>
          </a:lstStyle>
          <a:p>
            <a:r>
              <a:rPr lang="en-US" dirty="0"/>
              <a:t>Click to edit Master title style</a:t>
            </a:r>
          </a:p>
        </p:txBody>
      </p:sp>
      <p:sp>
        <p:nvSpPr>
          <p:cNvPr id="3" name="Content Placeholder 5"/>
          <p:cNvSpPr>
            <a:spLocks noGrp="1"/>
          </p:cNvSpPr>
          <p:nvPr>
            <p:ph sz="quarter" idx="10"/>
          </p:nvPr>
        </p:nvSpPr>
        <p:spPr>
          <a:xfrm>
            <a:off x="345862" y="1507202"/>
            <a:ext cx="8459369" cy="4229091"/>
          </a:xfrm>
          <a:prstGeom prst="rect">
            <a:avLst/>
          </a:prstGeom>
        </p:spPr>
        <p:txBody>
          <a:bodyPr vert="horz"/>
          <a:lstStyle>
            <a:lvl1pPr>
              <a:defRPr>
                <a:latin typeface="Tw Cen MT" panose="020B0602020104020603" pitchFamily="34" charset="0"/>
              </a:defRPr>
            </a:lvl1pPr>
            <a:lvl2pPr>
              <a:defRPr>
                <a:latin typeface="Tw Cen MT" panose="020B0602020104020603" pitchFamily="34" charset="0"/>
              </a:defRPr>
            </a:lvl2pPr>
            <a:lvl3pPr>
              <a:defRPr>
                <a:latin typeface="Tw Cen MT" panose="020B0602020104020603" pitchFamily="34" charset="0"/>
              </a:defRPr>
            </a:lvl3pPr>
            <a:lvl4pPr>
              <a:defRPr>
                <a:latin typeface="Tw Cen MT" panose="020B0602020104020603" pitchFamily="34" charset="0"/>
              </a:defRPr>
            </a:lvl4pPr>
            <a:lvl5pPr>
              <a:defRPr>
                <a:latin typeface="Tw Cen MT" panose="020B06020201040206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4475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167"/>
            <a:ext cx="8229600" cy="1143000"/>
          </a:xfrm>
          <a:prstGeom prst="rect">
            <a:avLst/>
          </a:prstGeom>
        </p:spPr>
        <p:txBody>
          <a:bodyPr/>
          <a:lstStyle/>
          <a:p>
            <a:r>
              <a:rPr lang="en-US"/>
              <a:t>Click to edit Master title style</a:t>
            </a:r>
          </a:p>
        </p:txBody>
      </p:sp>
      <p:sp>
        <p:nvSpPr>
          <p:cNvPr id="3" name="Content Placeholder 5"/>
          <p:cNvSpPr>
            <a:spLocks noGrp="1"/>
          </p:cNvSpPr>
          <p:nvPr>
            <p:ph sz="quarter" idx="10"/>
          </p:nvPr>
        </p:nvSpPr>
        <p:spPr>
          <a:xfrm>
            <a:off x="345859" y="1507202"/>
            <a:ext cx="4118142" cy="4229091"/>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1"/>
          </p:nvPr>
        </p:nvSpPr>
        <p:spPr>
          <a:xfrm>
            <a:off x="4694404" y="1507202"/>
            <a:ext cx="4110827" cy="4229091"/>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7601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45862" y="440107"/>
            <a:ext cx="8459369" cy="5296184"/>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609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719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620110" y="1130407"/>
            <a:ext cx="6356132" cy="2187127"/>
          </a:xfrm>
        </p:spPr>
        <p:txBody>
          <a:bodyPr>
            <a:normAutofit/>
          </a:bodyPr>
          <a:lstStyle>
            <a:lvl1pPr>
              <a:defRPr sz="2025" b="1" i="0">
                <a:solidFill>
                  <a:schemeClr val="tx1"/>
                </a:solidFill>
                <a:latin typeface="Arial" panose="020B0604020202020204" pitchFamily="34" charset="0"/>
                <a:cs typeface="Arial" panose="020B0604020202020204" pitchFamily="34" charset="0"/>
              </a:defRPr>
            </a:lvl1pPr>
          </a:lstStyle>
          <a:p>
            <a:r>
              <a:rPr lang="en-US" dirty="0"/>
              <a:t>Presentation Title in Arial Bold, 36pt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620110" y="3913273"/>
            <a:ext cx="6858000" cy="1655763"/>
          </a:xfrm>
        </p:spPr>
        <p:txBody>
          <a:bodyPr/>
          <a:lstStyle>
            <a:lvl1pPr marL="0" indent="0" algn="l">
              <a:buNone/>
              <a:defRPr sz="1350" b="0" i="0">
                <a:solidFill>
                  <a:schemeClr val="tx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Presenter Name on first line, Month DD, YYYY on second line</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706725" y="3810576"/>
            <a:ext cx="497681"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6" name="Picture 5" descr="A picture containing drawing, plate&#10;&#10;Description automatically generated">
            <a:extLst>
              <a:ext uri="{FF2B5EF4-FFF2-40B4-BE49-F238E27FC236}">
                <a16:creationId xmlns:a16="http://schemas.microsoft.com/office/drawing/2014/main" id="{EB534C28-92BF-924C-AA1D-BB3E33F577A6}"/>
              </a:ext>
            </a:extLst>
          </p:cNvPr>
          <p:cNvPicPr>
            <a:picLocks noChangeAspect="1"/>
          </p:cNvPicPr>
          <p:nvPr userDrawn="1"/>
        </p:nvPicPr>
        <p:blipFill>
          <a:blip r:embed="rId3"/>
          <a:stretch>
            <a:fillRect/>
          </a:stretch>
        </p:blipFill>
        <p:spPr>
          <a:xfrm>
            <a:off x="620110" y="6018611"/>
            <a:ext cx="2029968" cy="476067"/>
          </a:xfrm>
          <a:prstGeom prst="rect">
            <a:avLst/>
          </a:prstGeom>
        </p:spPr>
      </p:pic>
      <p:sp>
        <p:nvSpPr>
          <p:cNvPr id="7" name="Footer Placeholder 4">
            <a:extLst>
              <a:ext uri="{FF2B5EF4-FFF2-40B4-BE49-F238E27FC236}">
                <a16:creationId xmlns:a16="http://schemas.microsoft.com/office/drawing/2014/main" id="{0C8B181B-92C6-453F-8487-FC0D1F4D6E53}"/>
              </a:ext>
            </a:extLst>
          </p:cNvPr>
          <p:cNvSpPr>
            <a:spLocks noGrp="1"/>
          </p:cNvSpPr>
          <p:nvPr>
            <p:ph type="ftr" sz="quarter" idx="3"/>
          </p:nvPr>
        </p:nvSpPr>
        <p:spPr>
          <a:xfrm>
            <a:off x="620110" y="5617349"/>
            <a:ext cx="3086100" cy="365125"/>
          </a:xfrm>
          <a:prstGeom prst="rect">
            <a:avLst/>
          </a:prstGeom>
        </p:spPr>
        <p:txBody>
          <a:bodyPr vert="horz" lIns="91440" tIns="45720" rIns="91440" bIns="45720" rtlCol="0" anchor="ctr"/>
          <a:lstStyle>
            <a:lvl1pPr algn="l">
              <a:defRPr sz="675">
                <a:solidFill>
                  <a:schemeClr val="tx1"/>
                </a:solidFill>
                <a:latin typeface="Arial" panose="020B0604020202020204" pitchFamily="34" charset="0"/>
                <a:cs typeface="Arial" panose="020B0604020202020204" pitchFamily="34" charset="0"/>
              </a:defRPr>
            </a:lvl1pPr>
          </a:lstStyle>
          <a:p>
            <a:r>
              <a:rPr lang="en-US" dirty="0">
                <a:solidFill>
                  <a:prstClr val="white"/>
                </a:solidFill>
              </a:rPr>
              <a:t>Insert footer information as needed</a:t>
            </a:r>
          </a:p>
        </p:txBody>
      </p:sp>
    </p:spTree>
    <p:extLst>
      <p:ext uri="{BB962C8B-B14F-4D97-AF65-F5344CB8AC3E}">
        <p14:creationId xmlns:p14="http://schemas.microsoft.com/office/powerpoint/2010/main" val="348817828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48974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271C6C-4905-411B-8589-8531945B2872}"/>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50359"/>
          <a:stretch/>
        </p:blipFill>
        <p:spPr>
          <a:xfrm>
            <a:off x="911881" y="5012541"/>
            <a:ext cx="7338060" cy="1835520"/>
          </a:xfrm>
          <a:prstGeom prst="rect">
            <a:avLst/>
          </a:prstGeom>
        </p:spPr>
      </p:pic>
      <p:cxnSp>
        <p:nvCxnSpPr>
          <p:cNvPr id="16" name="Straight Connector 15">
            <a:extLst>
              <a:ext uri="{FF2B5EF4-FFF2-40B4-BE49-F238E27FC236}">
                <a16:creationId xmlns:a16="http://schemas.microsoft.com/office/drawing/2014/main" id="{FAF22527-0AE1-4968-9ADE-4DB74928B191}"/>
              </a:ext>
            </a:extLst>
          </p:cNvPr>
          <p:cNvCxnSpPr>
            <a:cxnSpLocks/>
          </p:cNvCxnSpPr>
          <p:nvPr userDrawn="1"/>
        </p:nvCxnSpPr>
        <p:spPr>
          <a:xfrm>
            <a:off x="76" y="2119310"/>
            <a:ext cx="9143924"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C8C06E-DE24-45EA-85B2-91AF384C9A69}"/>
              </a:ext>
            </a:extLst>
          </p:cNvPr>
          <p:cNvCxnSpPr>
            <a:cxnSpLocks/>
          </p:cNvCxnSpPr>
          <p:nvPr userDrawn="1"/>
        </p:nvCxnSpPr>
        <p:spPr>
          <a:xfrm>
            <a:off x="6964" y="4978278"/>
            <a:ext cx="9157775"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B7E4D55-3410-402A-8E63-9DE78C7F6EB6}"/>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b="49433"/>
          <a:stretch/>
        </p:blipFill>
        <p:spPr>
          <a:xfrm>
            <a:off x="896966" y="9940"/>
            <a:ext cx="7338060" cy="1869781"/>
          </a:xfrm>
          <a:prstGeom prst="rect">
            <a:avLst/>
          </a:prstGeom>
        </p:spPr>
      </p:pic>
      <p:cxnSp>
        <p:nvCxnSpPr>
          <p:cNvPr id="21" name="Straight Connector 20">
            <a:extLst>
              <a:ext uri="{FF2B5EF4-FFF2-40B4-BE49-F238E27FC236}">
                <a16:creationId xmlns:a16="http://schemas.microsoft.com/office/drawing/2014/main" id="{C05C0E7A-0EEA-4A7B-A759-4AF54182972A}"/>
              </a:ext>
            </a:extLst>
          </p:cNvPr>
          <p:cNvCxnSpPr>
            <a:cxnSpLocks/>
          </p:cNvCxnSpPr>
          <p:nvPr userDrawn="1"/>
        </p:nvCxnSpPr>
        <p:spPr>
          <a:xfrm>
            <a:off x="6964" y="1918138"/>
            <a:ext cx="9157775"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68174E1-8EDD-4862-9C2B-17A1DB6350BF}"/>
              </a:ext>
            </a:extLst>
          </p:cNvPr>
          <p:cNvSpPr/>
          <p:nvPr userDrawn="1"/>
        </p:nvSpPr>
        <p:spPr>
          <a:xfrm>
            <a:off x="6964" y="1918138"/>
            <a:ext cx="9143924" cy="3021724"/>
          </a:xfrm>
          <a:prstGeom prst="rect">
            <a:avLst/>
          </a:prstGeom>
          <a:solidFill>
            <a:srgbClr val="006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Title 1">
            <a:extLst>
              <a:ext uri="{FF2B5EF4-FFF2-40B4-BE49-F238E27FC236}">
                <a16:creationId xmlns:a16="http://schemas.microsoft.com/office/drawing/2014/main" id="{943B2C56-1C4F-4E61-B1C2-6D0A0A393BFB}"/>
              </a:ext>
            </a:extLst>
          </p:cNvPr>
          <p:cNvSpPr>
            <a:spLocks noGrp="1"/>
          </p:cNvSpPr>
          <p:nvPr>
            <p:ph type="ctrTitle"/>
          </p:nvPr>
        </p:nvSpPr>
        <p:spPr>
          <a:xfrm>
            <a:off x="4569244" y="2472814"/>
            <a:ext cx="4405790" cy="1391369"/>
          </a:xfrm>
        </p:spPr>
        <p:txBody>
          <a:bodyPr anchor="b">
            <a:normAutofit/>
          </a:bodyPr>
          <a:lstStyle>
            <a:lvl1pPr algn="l">
              <a:defRPr sz="2100" b="1">
                <a:solidFill>
                  <a:schemeClr val="bg1"/>
                </a:solidFill>
                <a:latin typeface="Georgia" panose="02040502050405020303" pitchFamily="18" charset="0"/>
              </a:defRPr>
            </a:lvl1pPr>
          </a:lstStyle>
          <a:p>
            <a:r>
              <a:rPr lang="en-US"/>
              <a:t>Click to edit Master title style</a:t>
            </a:r>
          </a:p>
        </p:txBody>
      </p:sp>
      <p:sp>
        <p:nvSpPr>
          <p:cNvPr id="23" name="Subtitle 2">
            <a:extLst>
              <a:ext uri="{FF2B5EF4-FFF2-40B4-BE49-F238E27FC236}">
                <a16:creationId xmlns:a16="http://schemas.microsoft.com/office/drawing/2014/main" id="{240F48E7-8149-41B1-90C5-C4DAA9E1224C}"/>
              </a:ext>
            </a:extLst>
          </p:cNvPr>
          <p:cNvSpPr>
            <a:spLocks noGrp="1"/>
          </p:cNvSpPr>
          <p:nvPr>
            <p:ph type="subTitle" idx="1"/>
          </p:nvPr>
        </p:nvSpPr>
        <p:spPr>
          <a:xfrm>
            <a:off x="4577298" y="3936862"/>
            <a:ext cx="4397734" cy="461665"/>
          </a:xfrm>
        </p:spPr>
        <p:txBody>
          <a:bodyPr>
            <a:normAutofit/>
          </a:bodyPr>
          <a:lstStyle>
            <a:lvl1pPr marL="0" indent="0" algn="l">
              <a:buNone/>
              <a:defRPr sz="9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24" name="Picture 23">
            <a:extLst>
              <a:ext uri="{FF2B5EF4-FFF2-40B4-BE49-F238E27FC236}">
                <a16:creationId xmlns:a16="http://schemas.microsoft.com/office/drawing/2014/main" id="{68BF3D27-C601-425C-99DA-F3E1503437C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81876" y="2625344"/>
            <a:ext cx="3107946" cy="1640995"/>
          </a:xfrm>
          <a:prstGeom prst="rect">
            <a:avLst/>
          </a:prstGeom>
        </p:spPr>
      </p:pic>
      <p:sp>
        <p:nvSpPr>
          <p:cNvPr id="25" name="Rectangle 24">
            <a:extLst>
              <a:ext uri="{FF2B5EF4-FFF2-40B4-BE49-F238E27FC236}">
                <a16:creationId xmlns:a16="http://schemas.microsoft.com/office/drawing/2014/main" id="{A8A6C9C0-67C1-4696-AADA-AE6C79EBD240}"/>
              </a:ext>
            </a:extLst>
          </p:cNvPr>
          <p:cNvSpPr/>
          <p:nvPr userDrawn="1"/>
        </p:nvSpPr>
        <p:spPr>
          <a:xfrm>
            <a:off x="14985" y="4735825"/>
            <a:ext cx="9121140" cy="184666"/>
          </a:xfrm>
          <a:prstGeom prst="rect">
            <a:avLst/>
          </a:prstGeom>
        </p:spPr>
        <p:txBody>
          <a:bodyPr wrap="square">
            <a:noAutofit/>
          </a:bodyPr>
          <a:lstStyle/>
          <a:p>
            <a:pPr algn="ctr"/>
            <a:r>
              <a:rPr lang="en-US" sz="450" dirty="0">
                <a:solidFill>
                  <a:schemeClr val="bg1"/>
                </a:solidFill>
                <a:latin typeface="Calibri" panose="020F0502020204030204" pitchFamily="34" charset="0"/>
              </a:rPr>
              <a:t>Copyright © 2022 Health Management Associates, Inc. All rights reserved. The content of this presentation is PROPRIETARY and CONFIDENTIAL to Health Management Associates, Inc. and only for the information of the intended recipient. Do not use, publish or redistribute without written permission from Health Management Associates, Inc.</a:t>
            </a:r>
            <a:endParaRPr lang="en-US" sz="450" dirty="0">
              <a:solidFill>
                <a:schemeClr val="bg1"/>
              </a:solidFill>
            </a:endParaRPr>
          </a:p>
        </p:txBody>
      </p:sp>
    </p:spTree>
    <p:extLst>
      <p:ext uri="{BB962C8B-B14F-4D97-AF65-F5344CB8AC3E}">
        <p14:creationId xmlns:p14="http://schemas.microsoft.com/office/powerpoint/2010/main" val="4043177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887" y="1020556"/>
            <a:ext cx="7886700" cy="4351338"/>
          </a:xfrm>
        </p:spPr>
        <p:txBody>
          <a:bodyPr>
            <a:noAutofit/>
          </a:bodyPr>
          <a:lstStyle>
            <a:lvl1pPr marL="171450" indent="-171450">
              <a:buClr>
                <a:srgbClr val="006498"/>
              </a:buClr>
              <a:buFont typeface="Calibri" panose="020F0502020204030204" pitchFamily="34" charset="0"/>
              <a:buChar char="+"/>
              <a:defRPr sz="1350">
                <a:solidFill>
                  <a:schemeClr val="bg2">
                    <a:lumMod val="50000"/>
                  </a:schemeClr>
                </a:solidFill>
              </a:defRPr>
            </a:lvl1pPr>
            <a:lvl2pPr marL="514350" indent="-171450">
              <a:buClr>
                <a:srgbClr val="006498"/>
              </a:buClr>
              <a:buFont typeface="Calibri" panose="020F0502020204030204" pitchFamily="34" charset="0"/>
              <a:buChar char="+"/>
              <a:defRPr sz="1200">
                <a:solidFill>
                  <a:schemeClr val="bg2">
                    <a:lumMod val="50000"/>
                  </a:schemeClr>
                </a:solidFill>
              </a:defRPr>
            </a:lvl2pPr>
            <a:lvl3pPr marL="857250" indent="-171450">
              <a:buClr>
                <a:srgbClr val="006498"/>
              </a:buClr>
              <a:buFont typeface="Calibri" panose="020F0502020204030204" pitchFamily="34" charset="0"/>
              <a:buChar char="+"/>
              <a:defRPr sz="1200">
                <a:solidFill>
                  <a:schemeClr val="bg2">
                    <a:lumMod val="50000"/>
                  </a:schemeClr>
                </a:solidFill>
              </a:defRPr>
            </a:lvl3pPr>
            <a:lvl4pPr marL="1200150" indent="-171450">
              <a:buClr>
                <a:srgbClr val="006498"/>
              </a:buClr>
              <a:buFont typeface="Calibri" panose="020F0502020204030204" pitchFamily="34" charset="0"/>
              <a:buChar char="+"/>
              <a:defRPr sz="1200">
                <a:solidFill>
                  <a:schemeClr val="bg2">
                    <a:lumMod val="50000"/>
                  </a:schemeClr>
                </a:solidFill>
              </a:defRPr>
            </a:lvl4pPr>
          </a:lstStyle>
          <a:p>
            <a:pPr lvl="0"/>
            <a:r>
              <a:rPr lang="en-US"/>
              <a:t>Click to edit Master text styles</a:t>
            </a:r>
          </a:p>
          <a:p>
            <a:pPr lvl="1"/>
            <a:r>
              <a:rPr lang="en-US"/>
              <a:t>Level 2</a:t>
            </a:r>
          </a:p>
          <a:p>
            <a:pPr lvl="2"/>
            <a:r>
              <a:rPr lang="en-US"/>
              <a:t>Level 3</a:t>
            </a:r>
          </a:p>
          <a:p>
            <a:pPr lvl="3"/>
            <a:r>
              <a:rPr lang="en-US"/>
              <a:t>Level 4</a:t>
            </a:r>
          </a:p>
        </p:txBody>
      </p:sp>
      <p:cxnSp>
        <p:nvCxnSpPr>
          <p:cNvPr id="7" name="Straight Connector 6">
            <a:extLst>
              <a:ext uri="{FF2B5EF4-FFF2-40B4-BE49-F238E27FC236}">
                <a16:creationId xmlns:a16="http://schemas.microsoft.com/office/drawing/2014/main" id="{DB1DE416-0092-4B12-BBBC-29D37BE14CB5}"/>
              </a:ext>
            </a:extLst>
          </p:cNvPr>
          <p:cNvCxnSpPr>
            <a:cxnSpLocks/>
          </p:cNvCxnSpPr>
          <p:nvPr userDrawn="1"/>
        </p:nvCxnSpPr>
        <p:spPr>
          <a:xfrm>
            <a:off x="0" y="783771"/>
            <a:ext cx="9144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470F21A-86C6-4307-8977-17E8820AB709}"/>
              </a:ext>
            </a:extLst>
          </p:cNvPr>
          <p:cNvSpPr txBox="1"/>
          <p:nvPr userDrawn="1"/>
        </p:nvSpPr>
        <p:spPr>
          <a:xfrm>
            <a:off x="390887" y="294219"/>
            <a:ext cx="4496424" cy="288541"/>
          </a:xfrm>
          <a:prstGeom prst="rect">
            <a:avLst/>
          </a:prstGeom>
          <a:noFill/>
        </p:spPr>
        <p:txBody>
          <a:bodyPr wrap="square" rtlCol="0">
            <a:spAutoFit/>
          </a:bodyPr>
          <a:lstStyle/>
          <a:p>
            <a:endParaRPr lang="en-US" sz="1275" b="1" cap="all" dirty="0">
              <a:solidFill>
                <a:srgbClr val="552733"/>
              </a:solidFill>
              <a:latin typeface="Arial" charset="0"/>
              <a:ea typeface="Arial" charset="0"/>
              <a:cs typeface="Arial" charset="0"/>
            </a:endParaRPr>
          </a:p>
        </p:txBody>
      </p:sp>
      <p:cxnSp>
        <p:nvCxnSpPr>
          <p:cNvPr id="9" name="Straight Connector 8">
            <a:extLst>
              <a:ext uri="{FF2B5EF4-FFF2-40B4-BE49-F238E27FC236}">
                <a16:creationId xmlns:a16="http://schemas.microsoft.com/office/drawing/2014/main" id="{1CB32738-7047-4E16-9ED3-C994C1920DD4}"/>
              </a:ext>
            </a:extLst>
          </p:cNvPr>
          <p:cNvCxnSpPr/>
          <p:nvPr userDrawn="1"/>
        </p:nvCxnSpPr>
        <p:spPr>
          <a:xfrm>
            <a:off x="368947"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D705C4E-A609-4779-A752-4B3E21B00F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6603" y="6475864"/>
            <a:ext cx="3019568" cy="146577"/>
          </a:xfrm>
          <a:prstGeom prst="rect">
            <a:avLst/>
          </a:prstGeom>
        </p:spPr>
      </p:pic>
      <p:sp>
        <p:nvSpPr>
          <p:cNvPr id="11" name="Rectangle 10">
            <a:extLst>
              <a:ext uri="{FF2B5EF4-FFF2-40B4-BE49-F238E27FC236}">
                <a16:creationId xmlns:a16="http://schemas.microsoft.com/office/drawing/2014/main" id="{224E4DB4-0D01-4B5E-803C-2CFA72144178}"/>
              </a:ext>
            </a:extLst>
          </p:cNvPr>
          <p:cNvSpPr/>
          <p:nvPr userDrawn="1"/>
        </p:nvSpPr>
        <p:spPr>
          <a:xfrm>
            <a:off x="4778156" y="6416626"/>
            <a:ext cx="3936522" cy="196208"/>
          </a:xfrm>
          <a:prstGeom prst="rect">
            <a:avLst/>
          </a:prstGeom>
        </p:spPr>
        <p:txBody>
          <a:bodyPr wrap="square">
            <a:spAutoFit/>
          </a:bodyPr>
          <a:lstStyle/>
          <a:p>
            <a:r>
              <a:rPr lang="en-US" sz="675" dirty="0">
                <a:solidFill>
                  <a:schemeClr val="bg2">
                    <a:lumMod val="75000"/>
                  </a:schemeClr>
                </a:solidFill>
                <a:latin typeface="Calibri" panose="020F0502020204030204" pitchFamily="34" charset="0"/>
              </a:rPr>
              <a:t>Copyright © 2022 Health Management Associates, Inc. All rights reserved. PROPRIETARY and CONFIDENTIAL</a:t>
            </a:r>
            <a:endParaRPr lang="en-US" sz="675" dirty="0">
              <a:solidFill>
                <a:schemeClr val="bg2">
                  <a:lumMod val="75000"/>
                </a:schemeClr>
              </a:solidFill>
            </a:endParaRPr>
          </a:p>
        </p:txBody>
      </p:sp>
      <p:sp>
        <p:nvSpPr>
          <p:cNvPr id="22" name="Title 1">
            <a:extLst>
              <a:ext uri="{FF2B5EF4-FFF2-40B4-BE49-F238E27FC236}">
                <a16:creationId xmlns:a16="http://schemas.microsoft.com/office/drawing/2014/main" id="{6B9CFD70-1757-4F7A-8D12-077649A22A91}"/>
              </a:ext>
            </a:extLst>
          </p:cNvPr>
          <p:cNvSpPr>
            <a:spLocks noGrp="1"/>
          </p:cNvSpPr>
          <p:nvPr>
            <p:ph type="title"/>
          </p:nvPr>
        </p:nvSpPr>
        <p:spPr>
          <a:xfrm>
            <a:off x="472100" y="310543"/>
            <a:ext cx="7886700" cy="353943"/>
          </a:xfrm>
        </p:spPr>
        <p:txBody>
          <a:bodyPr>
            <a:noAutofit/>
          </a:bodyPr>
          <a:lstStyle>
            <a:lvl1pPr>
              <a:defRPr sz="1275" b="1" cap="none" baseline="0">
                <a:solidFill>
                  <a:srgbClr val="552733"/>
                </a:solidFill>
                <a:latin typeface="Arial" panose="020B0604020202020204" pitchFamily="34" charset="0"/>
                <a:cs typeface="Arial" panose="020B0604020202020204" pitchFamily="34" charset="0"/>
              </a:defRPr>
            </a:lvl1pPr>
          </a:lstStyle>
          <a:p>
            <a:r>
              <a:rPr lang="en-US"/>
              <a:t>Click to edit Master title style</a:t>
            </a:r>
          </a:p>
        </p:txBody>
      </p:sp>
      <p:sp>
        <p:nvSpPr>
          <p:cNvPr id="24" name="Slide Number Placeholder 1">
            <a:extLst>
              <a:ext uri="{FF2B5EF4-FFF2-40B4-BE49-F238E27FC236}">
                <a16:creationId xmlns:a16="http://schemas.microsoft.com/office/drawing/2014/main" id="{22688FD3-84CB-4EEC-BA3D-A4063F871978}"/>
              </a:ext>
            </a:extLst>
          </p:cNvPr>
          <p:cNvSpPr txBox="1">
            <a:spLocks/>
          </p:cNvSpPr>
          <p:nvPr userDrawn="1"/>
        </p:nvSpPr>
        <p:spPr>
          <a:xfrm>
            <a:off x="7417439" y="6356352"/>
            <a:ext cx="154305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C034C4-EE4C-9B4C-AF72-899D9164FD59}" type="slidenum">
              <a:rPr lang="en-US" sz="900" smtClean="0"/>
              <a:pPr/>
              <a:t>‹#›</a:t>
            </a:fld>
            <a:endParaRPr lang="en-US" sz="900" dirty="0"/>
          </a:p>
        </p:txBody>
      </p:sp>
    </p:spTree>
    <p:extLst>
      <p:ext uri="{BB962C8B-B14F-4D97-AF65-F5344CB8AC3E}">
        <p14:creationId xmlns:p14="http://schemas.microsoft.com/office/powerpoint/2010/main" val="343216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CE02BC0-6501-415D-8955-B8B67F5E19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
        <p:nvSpPr>
          <p:cNvPr id="14" name="Rectangle 13">
            <a:extLst>
              <a:ext uri="{FF2B5EF4-FFF2-40B4-BE49-F238E27FC236}">
                <a16:creationId xmlns:a16="http://schemas.microsoft.com/office/drawing/2014/main" id="{2C9BD901-EB0C-4FFA-AFC0-01EA21C1038B}"/>
              </a:ext>
            </a:extLst>
          </p:cNvPr>
          <p:cNvSpPr/>
          <p:nvPr userDrawn="1"/>
        </p:nvSpPr>
        <p:spPr>
          <a:xfrm>
            <a:off x="0" y="0"/>
            <a:ext cx="9144000" cy="6858000"/>
          </a:xfrm>
          <a:prstGeom prst="rect">
            <a:avLst/>
          </a:prstGeom>
          <a:solidFill>
            <a:srgbClr val="0066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470F21A-86C6-4307-8977-17E8820AB709}"/>
              </a:ext>
            </a:extLst>
          </p:cNvPr>
          <p:cNvSpPr txBox="1"/>
          <p:nvPr userDrawn="1"/>
        </p:nvSpPr>
        <p:spPr>
          <a:xfrm>
            <a:off x="390887" y="294219"/>
            <a:ext cx="4496424" cy="288541"/>
          </a:xfrm>
          <a:prstGeom prst="rect">
            <a:avLst/>
          </a:prstGeom>
          <a:noFill/>
        </p:spPr>
        <p:txBody>
          <a:bodyPr wrap="square" rtlCol="0">
            <a:spAutoFit/>
          </a:bodyPr>
          <a:lstStyle/>
          <a:p>
            <a:endParaRPr lang="en-US" sz="1275" b="1" cap="all" dirty="0">
              <a:solidFill>
                <a:srgbClr val="552733"/>
              </a:solidFill>
              <a:latin typeface="Arial" charset="0"/>
              <a:ea typeface="Arial" charset="0"/>
              <a:cs typeface="Arial" charset="0"/>
            </a:endParaRPr>
          </a:p>
        </p:txBody>
      </p:sp>
      <p:sp>
        <p:nvSpPr>
          <p:cNvPr id="13" name="Title 1">
            <a:extLst>
              <a:ext uri="{FF2B5EF4-FFF2-40B4-BE49-F238E27FC236}">
                <a16:creationId xmlns:a16="http://schemas.microsoft.com/office/drawing/2014/main" id="{156EC490-0140-4F99-8376-F51AFDA85736}"/>
              </a:ext>
            </a:extLst>
          </p:cNvPr>
          <p:cNvSpPr>
            <a:spLocks noGrp="1"/>
          </p:cNvSpPr>
          <p:nvPr>
            <p:ph type="ctrTitle"/>
          </p:nvPr>
        </p:nvSpPr>
        <p:spPr>
          <a:xfrm>
            <a:off x="2369105" y="2460622"/>
            <a:ext cx="4405790" cy="1391369"/>
          </a:xfrm>
        </p:spPr>
        <p:txBody>
          <a:bodyPr anchor="b">
            <a:normAutofit/>
          </a:bodyPr>
          <a:lstStyle>
            <a:lvl1pPr algn="l">
              <a:defRPr sz="2100" b="1">
                <a:solidFill>
                  <a:schemeClr val="bg1"/>
                </a:solidFill>
                <a:latin typeface="Georgia" panose="02040502050405020303" pitchFamily="18" charset="0"/>
              </a:defRPr>
            </a:lvl1pPr>
          </a:lstStyle>
          <a:p>
            <a:r>
              <a:rPr lang="en-US"/>
              <a:t>Click to edit Master title style</a:t>
            </a:r>
          </a:p>
        </p:txBody>
      </p:sp>
      <p:pic>
        <p:nvPicPr>
          <p:cNvPr id="15" name="Picture 14">
            <a:extLst>
              <a:ext uri="{FF2B5EF4-FFF2-40B4-BE49-F238E27FC236}">
                <a16:creationId xmlns:a16="http://schemas.microsoft.com/office/drawing/2014/main" id="{52680A83-30EB-4FB5-BE77-AAA2B85ECE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116" y="6137667"/>
            <a:ext cx="8668469" cy="420788"/>
          </a:xfrm>
          <a:prstGeom prst="rect">
            <a:avLst/>
          </a:prstGeom>
        </p:spPr>
      </p:pic>
      <p:cxnSp>
        <p:nvCxnSpPr>
          <p:cNvPr id="16" name="Straight Connector 15">
            <a:extLst>
              <a:ext uri="{FF2B5EF4-FFF2-40B4-BE49-F238E27FC236}">
                <a16:creationId xmlns:a16="http://schemas.microsoft.com/office/drawing/2014/main" id="{29BF71F1-90DD-4E33-A4E9-6504A1379BC4}"/>
              </a:ext>
            </a:extLst>
          </p:cNvPr>
          <p:cNvCxnSpPr>
            <a:cxnSpLocks/>
          </p:cNvCxnSpPr>
          <p:nvPr userDrawn="1"/>
        </p:nvCxnSpPr>
        <p:spPr>
          <a:xfrm>
            <a:off x="0" y="5859783"/>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98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4" y="2228007"/>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E68B287-1F7F-43CC-8604-31A9A7D13B28}" type="datetime1">
              <a:rPr lang="en-US" smtClean="0"/>
              <a:t>2/16/2024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C9C541C6-75BC-4360-B680-4A647707B817}" type="slidenum">
              <a:rPr lang="en-US" altLang="en-US" smtClean="0"/>
              <a:pPr/>
              <a:t>‹#›</a:t>
            </a:fld>
            <a:endParaRPr lang="en-US" altLang="en-US" dirty="0"/>
          </a:p>
        </p:txBody>
      </p:sp>
    </p:spTree>
    <p:extLst>
      <p:ext uri="{BB962C8B-B14F-4D97-AF65-F5344CB8AC3E}">
        <p14:creationId xmlns:p14="http://schemas.microsoft.com/office/powerpoint/2010/main" val="728504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SLIDE RIGHT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2FD8C9-B022-4843-A24D-12009407C8A2}"/>
              </a:ext>
            </a:extLst>
          </p:cNvPr>
          <p:cNvSpPr>
            <a:spLocks noGrp="1"/>
          </p:cNvSpPr>
          <p:nvPr>
            <p:ph type="pic" sz="quarter" idx="10"/>
          </p:nvPr>
        </p:nvSpPr>
        <p:spPr>
          <a:xfrm>
            <a:off x="1" y="0"/>
            <a:ext cx="5080397" cy="6858000"/>
          </a:xfrm>
        </p:spPr>
        <p:txBody>
          <a:bodyPr/>
          <a:lstStyle/>
          <a:p>
            <a:r>
              <a:rPr lang="en-US"/>
              <a:t>Click icon to add picture</a:t>
            </a:r>
          </a:p>
        </p:txBody>
      </p:sp>
      <p:pic>
        <p:nvPicPr>
          <p:cNvPr id="5" name="Picture 4" descr="Logo&#10;&#10;Description automatically generated with medium confidence">
            <a:extLst>
              <a:ext uri="{FF2B5EF4-FFF2-40B4-BE49-F238E27FC236}">
                <a16:creationId xmlns:a16="http://schemas.microsoft.com/office/drawing/2014/main" id="{7C8446B3-6161-F041-8319-F532613808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4290" y="327862"/>
            <a:ext cx="1177377" cy="682791"/>
          </a:xfrm>
          <a:prstGeom prst="rect">
            <a:avLst/>
          </a:prstGeom>
        </p:spPr>
      </p:pic>
      <p:sp>
        <p:nvSpPr>
          <p:cNvPr id="9" name="Text Placeholder 8">
            <a:extLst>
              <a:ext uri="{FF2B5EF4-FFF2-40B4-BE49-F238E27FC236}">
                <a16:creationId xmlns:a16="http://schemas.microsoft.com/office/drawing/2014/main" id="{4645B78D-7C4C-EA44-AC99-CB862FEFD74C}"/>
              </a:ext>
            </a:extLst>
          </p:cNvPr>
          <p:cNvSpPr>
            <a:spLocks noGrp="1"/>
          </p:cNvSpPr>
          <p:nvPr>
            <p:ph type="body" sz="quarter" idx="11" hasCustomPrompt="1"/>
          </p:nvPr>
        </p:nvSpPr>
        <p:spPr>
          <a:xfrm>
            <a:off x="5396163" y="1624014"/>
            <a:ext cx="3401366" cy="4560887"/>
          </a:xfrm>
        </p:spPr>
        <p:txBody>
          <a:bodyPr anchor="t" anchorCtr="0">
            <a:noAutofit/>
          </a:bodyPr>
          <a:lstStyle>
            <a:lvl1pPr marL="0" indent="0">
              <a:buFontTx/>
              <a:buNone/>
              <a:defRPr sz="3300" b="1">
                <a:solidFill>
                  <a:srgbClr val="0065A3"/>
                </a:solidFill>
              </a:defRPr>
            </a:lvl1pPr>
          </a:lstStyle>
          <a:p>
            <a:pPr lvl="0"/>
            <a:r>
              <a:rPr lang="en-US" dirty="0"/>
              <a:t>Insert Your </a:t>
            </a:r>
            <a:br>
              <a:rPr lang="en-US" dirty="0"/>
            </a:br>
            <a:r>
              <a:rPr lang="en-US" dirty="0"/>
              <a:t>Title Here</a:t>
            </a:r>
          </a:p>
        </p:txBody>
      </p:sp>
      <p:sp>
        <p:nvSpPr>
          <p:cNvPr id="6" name="Rectangle 5">
            <a:extLst>
              <a:ext uri="{FF2B5EF4-FFF2-40B4-BE49-F238E27FC236}">
                <a16:creationId xmlns:a16="http://schemas.microsoft.com/office/drawing/2014/main" id="{8E729E4A-EB19-1148-BB42-3341EBC0B6B7}"/>
              </a:ext>
            </a:extLst>
          </p:cNvPr>
          <p:cNvSpPr/>
          <p:nvPr userDrawn="1"/>
        </p:nvSpPr>
        <p:spPr>
          <a:xfrm>
            <a:off x="5550983" y="6193509"/>
            <a:ext cx="3246546" cy="380873"/>
          </a:xfrm>
          <a:prstGeom prst="rect">
            <a:avLst/>
          </a:prstGeom>
        </p:spPr>
        <p:txBody>
          <a:bodyPr wrap="square" lIns="0">
            <a:spAutoFit/>
          </a:bodyPr>
          <a:lstStyle/>
          <a:p>
            <a:r>
              <a:rPr lang="en-US" sz="375" dirty="0">
                <a:solidFill>
                  <a:srgbClr val="666666"/>
                </a:solidFill>
                <a:latin typeface="Arial" panose="020B0604020202020204" pitchFamily="34" charset="0"/>
                <a:cs typeface="Arial" panose="020B0604020202020204" pitchFamily="34" charset="0"/>
              </a:rPr>
              <a:t>Copyright © 2023 Health Management Associates, Inc. All rights reserved. The content of this presentation is PROPRIETARY and CONFIDENTIAL to </a:t>
            </a:r>
            <a:br>
              <a:rPr lang="en-US" sz="375" dirty="0">
                <a:solidFill>
                  <a:srgbClr val="666666"/>
                </a:solidFill>
                <a:latin typeface="Arial" panose="020B0604020202020204" pitchFamily="34" charset="0"/>
                <a:cs typeface="Arial" panose="020B0604020202020204" pitchFamily="34" charset="0"/>
              </a:rPr>
            </a:br>
            <a:r>
              <a:rPr lang="en-US" sz="375" dirty="0">
                <a:solidFill>
                  <a:srgbClr val="666666"/>
                </a:solidFill>
                <a:latin typeface="Arial" panose="020B0604020202020204" pitchFamily="34" charset="0"/>
                <a:cs typeface="Arial" panose="020B0604020202020204" pitchFamily="34" charset="0"/>
              </a:rPr>
              <a:t>Health Management Associates, Inc. and only for the information of the intended recipient. Do not use, publish or redistribute without written permission </a:t>
            </a:r>
            <a:br>
              <a:rPr lang="en-US" sz="375" dirty="0">
                <a:solidFill>
                  <a:srgbClr val="666666"/>
                </a:solidFill>
                <a:latin typeface="Arial" panose="020B0604020202020204" pitchFamily="34" charset="0"/>
                <a:cs typeface="Arial" panose="020B0604020202020204" pitchFamily="34" charset="0"/>
              </a:rPr>
            </a:br>
            <a:r>
              <a:rPr lang="en-US" sz="375" dirty="0">
                <a:solidFill>
                  <a:srgbClr val="666666"/>
                </a:solidFill>
                <a:latin typeface="Arial" panose="020B0604020202020204" pitchFamily="34" charset="0"/>
                <a:cs typeface="Arial" panose="020B0604020202020204" pitchFamily="34" charset="0"/>
              </a:rPr>
              <a:t>from Health Management Associates, Inc.</a:t>
            </a:r>
          </a:p>
        </p:txBody>
      </p:sp>
      <p:cxnSp>
        <p:nvCxnSpPr>
          <p:cNvPr id="7" name="Straight Connector 6">
            <a:extLst>
              <a:ext uri="{FF2B5EF4-FFF2-40B4-BE49-F238E27FC236}">
                <a16:creationId xmlns:a16="http://schemas.microsoft.com/office/drawing/2014/main" id="{1F238C23-9A0D-2B40-9D1B-2A58068D9713}"/>
              </a:ext>
            </a:extLst>
          </p:cNvPr>
          <p:cNvCxnSpPr/>
          <p:nvPr userDrawn="1"/>
        </p:nvCxnSpPr>
        <p:spPr>
          <a:xfrm>
            <a:off x="5550983" y="6054436"/>
            <a:ext cx="3094254" cy="0"/>
          </a:xfrm>
          <a:prstGeom prst="line">
            <a:avLst/>
          </a:prstGeom>
          <a:ln>
            <a:solidFill>
              <a:schemeClr val="bg1">
                <a:lumMod val="85000"/>
                <a:alpha val="81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245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LEFT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2FD8C9-B022-4843-A24D-12009407C8A2}"/>
              </a:ext>
            </a:extLst>
          </p:cNvPr>
          <p:cNvSpPr>
            <a:spLocks noGrp="1"/>
          </p:cNvSpPr>
          <p:nvPr>
            <p:ph type="pic" sz="quarter" idx="10"/>
          </p:nvPr>
        </p:nvSpPr>
        <p:spPr>
          <a:xfrm>
            <a:off x="4063603" y="0"/>
            <a:ext cx="5080397" cy="6858000"/>
          </a:xfrm>
        </p:spPr>
        <p:txBody>
          <a:bodyPr/>
          <a:lstStyle/>
          <a:p>
            <a:r>
              <a:rPr lang="en-US"/>
              <a:t>Click icon to add picture</a:t>
            </a:r>
          </a:p>
        </p:txBody>
      </p:sp>
      <p:pic>
        <p:nvPicPr>
          <p:cNvPr id="5" name="Picture 4" descr="Logo&#10;&#10;Description automatically generated with medium confidence">
            <a:extLst>
              <a:ext uri="{FF2B5EF4-FFF2-40B4-BE49-F238E27FC236}">
                <a16:creationId xmlns:a16="http://schemas.microsoft.com/office/drawing/2014/main" id="{7C8446B3-6161-F041-8319-F532613808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3390" y="327862"/>
            <a:ext cx="1177377" cy="682791"/>
          </a:xfrm>
          <a:prstGeom prst="rect">
            <a:avLst/>
          </a:prstGeom>
        </p:spPr>
      </p:pic>
      <p:sp>
        <p:nvSpPr>
          <p:cNvPr id="9" name="Text Placeholder 8">
            <a:extLst>
              <a:ext uri="{FF2B5EF4-FFF2-40B4-BE49-F238E27FC236}">
                <a16:creationId xmlns:a16="http://schemas.microsoft.com/office/drawing/2014/main" id="{4645B78D-7C4C-EA44-AC99-CB862FEFD74C}"/>
              </a:ext>
            </a:extLst>
          </p:cNvPr>
          <p:cNvSpPr>
            <a:spLocks noGrp="1"/>
          </p:cNvSpPr>
          <p:nvPr>
            <p:ph type="body" sz="quarter" idx="11" hasCustomPrompt="1"/>
          </p:nvPr>
        </p:nvSpPr>
        <p:spPr>
          <a:xfrm>
            <a:off x="353390" y="1624014"/>
            <a:ext cx="3401366" cy="4560887"/>
          </a:xfrm>
        </p:spPr>
        <p:txBody>
          <a:bodyPr anchor="t" anchorCtr="0">
            <a:noAutofit/>
          </a:bodyPr>
          <a:lstStyle>
            <a:lvl1pPr marL="0" indent="0">
              <a:buFontTx/>
              <a:buNone/>
              <a:defRPr sz="3300" b="1">
                <a:solidFill>
                  <a:srgbClr val="0065A3"/>
                </a:solidFill>
              </a:defRPr>
            </a:lvl1pPr>
          </a:lstStyle>
          <a:p>
            <a:pPr lvl="0"/>
            <a:r>
              <a:rPr lang="en-US" dirty="0"/>
              <a:t>Insert Your </a:t>
            </a:r>
            <a:br>
              <a:rPr lang="en-US" dirty="0"/>
            </a:br>
            <a:r>
              <a:rPr lang="en-US" dirty="0"/>
              <a:t>Title Here</a:t>
            </a:r>
          </a:p>
        </p:txBody>
      </p:sp>
      <p:sp>
        <p:nvSpPr>
          <p:cNvPr id="6" name="Rectangle 5">
            <a:extLst>
              <a:ext uri="{FF2B5EF4-FFF2-40B4-BE49-F238E27FC236}">
                <a16:creationId xmlns:a16="http://schemas.microsoft.com/office/drawing/2014/main" id="{3158887B-12E5-8B41-84A6-C5B756CE9DFE}"/>
              </a:ext>
            </a:extLst>
          </p:cNvPr>
          <p:cNvSpPr/>
          <p:nvPr userDrawn="1"/>
        </p:nvSpPr>
        <p:spPr>
          <a:xfrm>
            <a:off x="353390" y="6193509"/>
            <a:ext cx="3246546" cy="380873"/>
          </a:xfrm>
          <a:prstGeom prst="rect">
            <a:avLst/>
          </a:prstGeom>
        </p:spPr>
        <p:txBody>
          <a:bodyPr wrap="square" lIns="0">
            <a:spAutoFit/>
          </a:bodyPr>
          <a:lstStyle/>
          <a:p>
            <a:r>
              <a:rPr lang="en-US" sz="375" dirty="0">
                <a:solidFill>
                  <a:srgbClr val="666666"/>
                </a:solidFill>
                <a:latin typeface="Arial" panose="020B0604020202020204" pitchFamily="34" charset="0"/>
                <a:cs typeface="Arial" panose="020B0604020202020204" pitchFamily="34" charset="0"/>
              </a:rPr>
              <a:t>Copyright © 2023 Health Management Associates, Inc. All rights reserved. The content of this presentation is PROPRIETARY and CONFIDENTIAL to </a:t>
            </a:r>
            <a:br>
              <a:rPr lang="en-US" sz="375" dirty="0">
                <a:solidFill>
                  <a:srgbClr val="666666"/>
                </a:solidFill>
                <a:latin typeface="Arial" panose="020B0604020202020204" pitchFamily="34" charset="0"/>
                <a:cs typeface="Arial" panose="020B0604020202020204" pitchFamily="34" charset="0"/>
              </a:rPr>
            </a:br>
            <a:r>
              <a:rPr lang="en-US" sz="375" dirty="0">
                <a:solidFill>
                  <a:srgbClr val="666666"/>
                </a:solidFill>
                <a:latin typeface="Arial" panose="020B0604020202020204" pitchFamily="34" charset="0"/>
                <a:cs typeface="Arial" panose="020B0604020202020204" pitchFamily="34" charset="0"/>
              </a:rPr>
              <a:t>Health Management Associates, Inc. and only for the information of the intended recipient. Do not use, publish or redistribute without written permission </a:t>
            </a:r>
            <a:br>
              <a:rPr lang="en-US" sz="375" dirty="0">
                <a:solidFill>
                  <a:srgbClr val="666666"/>
                </a:solidFill>
                <a:latin typeface="Arial" panose="020B0604020202020204" pitchFamily="34" charset="0"/>
                <a:cs typeface="Arial" panose="020B0604020202020204" pitchFamily="34" charset="0"/>
              </a:rPr>
            </a:br>
            <a:r>
              <a:rPr lang="en-US" sz="375" dirty="0">
                <a:solidFill>
                  <a:srgbClr val="666666"/>
                </a:solidFill>
                <a:latin typeface="Arial" panose="020B0604020202020204" pitchFamily="34" charset="0"/>
                <a:cs typeface="Arial" panose="020B0604020202020204" pitchFamily="34" charset="0"/>
              </a:rPr>
              <a:t>from Health Management Associates, Inc.</a:t>
            </a:r>
          </a:p>
        </p:txBody>
      </p:sp>
      <p:cxnSp>
        <p:nvCxnSpPr>
          <p:cNvPr id="7" name="Straight Connector 6">
            <a:extLst>
              <a:ext uri="{FF2B5EF4-FFF2-40B4-BE49-F238E27FC236}">
                <a16:creationId xmlns:a16="http://schemas.microsoft.com/office/drawing/2014/main" id="{F5D8B0FD-427E-714C-A510-224F49913D01}"/>
              </a:ext>
            </a:extLst>
          </p:cNvPr>
          <p:cNvCxnSpPr/>
          <p:nvPr userDrawn="1"/>
        </p:nvCxnSpPr>
        <p:spPr>
          <a:xfrm>
            <a:off x="353390" y="6054436"/>
            <a:ext cx="3094254" cy="0"/>
          </a:xfrm>
          <a:prstGeom prst="line">
            <a:avLst/>
          </a:prstGeom>
          <a:ln>
            <a:solidFill>
              <a:schemeClr val="bg1">
                <a:lumMod val="85000"/>
                <a:alpha val="81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550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AE96-7E1D-6B4E-A2D0-6B3D42B9AAD0}"/>
              </a:ext>
            </a:extLst>
          </p:cNvPr>
          <p:cNvSpPr>
            <a:spLocks noGrp="1"/>
          </p:cNvSpPr>
          <p:nvPr>
            <p:ph type="title"/>
          </p:nvPr>
        </p:nvSpPr>
        <p:spPr>
          <a:xfrm>
            <a:off x="0" y="-2"/>
            <a:ext cx="9144000" cy="1294411"/>
          </a:xfrm>
          <a:solidFill>
            <a:srgbClr val="0065A3"/>
          </a:solidFill>
        </p:spPr>
        <p:txBody>
          <a:bodyPr>
            <a:normAutofit/>
          </a:bodyPr>
          <a:lstStyle>
            <a:lvl1pPr>
              <a:defRPr sz="1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7931E-1EA7-B84A-8F5A-268A172F37B8}"/>
              </a:ext>
            </a:extLst>
          </p:cNvPr>
          <p:cNvSpPr>
            <a:spLocks noGrp="1"/>
          </p:cNvSpPr>
          <p:nvPr>
            <p:ph idx="1"/>
          </p:nvPr>
        </p:nvSpPr>
        <p:spPr>
          <a:xfrm>
            <a:off x="618258" y="1783767"/>
            <a:ext cx="7709314" cy="4351338"/>
          </a:xfrm>
        </p:spPr>
        <p:txBody>
          <a:bodyPr/>
          <a:lstStyle>
            <a:lvl1pPr marL="265503" indent="-265503">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DB26B591-F111-8047-904E-47CA40D3408C}"/>
              </a:ext>
            </a:extLst>
          </p:cNvPr>
          <p:cNvSpPr/>
          <p:nvPr userDrawn="1"/>
        </p:nvSpPr>
        <p:spPr>
          <a:xfrm>
            <a:off x="305015" y="6554666"/>
            <a:ext cx="3936522" cy="150041"/>
          </a:xfrm>
          <a:prstGeom prst="rect">
            <a:avLst/>
          </a:prstGeom>
        </p:spPr>
        <p:txBody>
          <a:bodyPr wrap="square">
            <a:spAutoFit/>
          </a:bodyPr>
          <a:lstStyle/>
          <a:p>
            <a:r>
              <a:rPr lang="en-US" sz="375" dirty="0">
                <a:solidFill>
                  <a:schemeClr val="bg2">
                    <a:lumMod val="75000"/>
                  </a:schemeClr>
                </a:solidFill>
                <a:latin typeface="Arial" panose="020B0604020202020204" pitchFamily="34" charset="0"/>
                <a:cs typeface="Arial" panose="020B0604020202020204" pitchFamily="34" charset="0"/>
              </a:rPr>
              <a:t>© 2023 Health Management Associates, Inc. All Rights Reserved.</a:t>
            </a:r>
          </a:p>
        </p:txBody>
      </p:sp>
    </p:spTree>
    <p:extLst>
      <p:ext uri="{BB962C8B-B14F-4D97-AF65-F5344CB8AC3E}">
        <p14:creationId xmlns:p14="http://schemas.microsoft.com/office/powerpoint/2010/main" val="3323259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Photo with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3D011C0-7790-DC49-BECD-D18D61766479}"/>
              </a:ext>
            </a:extLst>
          </p:cNvPr>
          <p:cNvSpPr>
            <a:spLocks noGrp="1"/>
          </p:cNvSpPr>
          <p:nvPr>
            <p:ph idx="1"/>
          </p:nvPr>
        </p:nvSpPr>
        <p:spPr>
          <a:xfrm>
            <a:off x="4152900" y="1783767"/>
            <a:ext cx="462741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21A10812-4242-544E-88DE-21682BF6A69B}"/>
              </a:ext>
            </a:extLst>
          </p:cNvPr>
          <p:cNvSpPr>
            <a:spLocks noGrp="1"/>
          </p:cNvSpPr>
          <p:nvPr>
            <p:ph type="title"/>
          </p:nvPr>
        </p:nvSpPr>
        <p:spPr>
          <a:xfrm>
            <a:off x="3657600" y="-2"/>
            <a:ext cx="5486400" cy="1294411"/>
          </a:xfrm>
          <a:solidFill>
            <a:srgbClr val="0065A3"/>
          </a:solidFill>
        </p:spPr>
        <p:txBody>
          <a:bodyPr>
            <a:normAutofit/>
          </a:bodyPr>
          <a:lstStyle>
            <a:lvl1pPr>
              <a:defRPr sz="1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D28406BC-09E0-1C47-B901-57764FD34E67}"/>
              </a:ext>
            </a:extLst>
          </p:cNvPr>
          <p:cNvSpPr>
            <a:spLocks noGrp="1"/>
          </p:cNvSpPr>
          <p:nvPr>
            <p:ph type="pic" sz="quarter" idx="11"/>
          </p:nvPr>
        </p:nvSpPr>
        <p:spPr>
          <a:xfrm>
            <a:off x="0" y="0"/>
            <a:ext cx="3657600" cy="6858000"/>
          </a:xfrm>
          <a:noFill/>
        </p:spPr>
        <p:txBody>
          <a:bodyPr/>
          <a:lstStyle/>
          <a:p>
            <a:r>
              <a:rPr lang="en-US"/>
              <a:t>Click icon to add picture</a:t>
            </a:r>
          </a:p>
        </p:txBody>
      </p:sp>
      <p:sp>
        <p:nvSpPr>
          <p:cNvPr id="6" name="Rectangle 5">
            <a:extLst>
              <a:ext uri="{FF2B5EF4-FFF2-40B4-BE49-F238E27FC236}">
                <a16:creationId xmlns:a16="http://schemas.microsoft.com/office/drawing/2014/main" id="{FA42921A-D977-FE4B-BF6C-824B78459C35}"/>
              </a:ext>
            </a:extLst>
          </p:cNvPr>
          <p:cNvSpPr/>
          <p:nvPr userDrawn="1"/>
        </p:nvSpPr>
        <p:spPr>
          <a:xfrm>
            <a:off x="3763833" y="6554666"/>
            <a:ext cx="3936522" cy="150041"/>
          </a:xfrm>
          <a:prstGeom prst="rect">
            <a:avLst/>
          </a:prstGeom>
        </p:spPr>
        <p:txBody>
          <a:bodyPr wrap="square">
            <a:spAutoFit/>
          </a:bodyPr>
          <a:lstStyle/>
          <a:p>
            <a:r>
              <a:rPr lang="en-US" sz="375" dirty="0">
                <a:solidFill>
                  <a:schemeClr val="bg2">
                    <a:lumMod val="75000"/>
                  </a:schemeClr>
                </a:solidFill>
                <a:latin typeface="Arial" panose="020B0604020202020204" pitchFamily="34" charset="0"/>
                <a:cs typeface="Arial" panose="020B0604020202020204" pitchFamily="34" charset="0"/>
              </a:rPr>
              <a:t>© 2023 Health Management Associates, Inc. All Rights Reserved.</a:t>
            </a:r>
          </a:p>
        </p:txBody>
      </p:sp>
    </p:spTree>
    <p:extLst>
      <p:ext uri="{BB962C8B-B14F-4D97-AF65-F5344CB8AC3E}">
        <p14:creationId xmlns:p14="http://schemas.microsoft.com/office/powerpoint/2010/main" val="708948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ght Photo with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CDF2FB-375C-AE40-85DC-ABD0DCB726C1}"/>
              </a:ext>
            </a:extLst>
          </p:cNvPr>
          <p:cNvSpPr>
            <a:spLocks noGrp="1"/>
          </p:cNvSpPr>
          <p:nvPr>
            <p:ph type="sldNum" sz="quarter" idx="10"/>
          </p:nvPr>
        </p:nvSpPr>
        <p:spPr>
          <a:xfrm>
            <a:off x="6270172" y="6356352"/>
            <a:ext cx="2057400" cy="365125"/>
          </a:xfrm>
          <a:prstGeom prst="rect">
            <a:avLst/>
          </a:prstGeom>
        </p:spPr>
        <p:txBody>
          <a:bodyPr/>
          <a:lstStyle/>
          <a:p>
            <a:fld id="{2AAA63C1-38C1-514E-A205-135D40B9EDC8}" type="slidenum">
              <a:rPr lang="en-US" smtClean="0"/>
              <a:t>‹#›</a:t>
            </a:fld>
            <a:endParaRPr lang="en-US" dirty="0"/>
          </a:p>
        </p:txBody>
      </p:sp>
      <p:sp>
        <p:nvSpPr>
          <p:cNvPr id="4" name="Content Placeholder 2">
            <a:extLst>
              <a:ext uri="{FF2B5EF4-FFF2-40B4-BE49-F238E27FC236}">
                <a16:creationId xmlns:a16="http://schemas.microsoft.com/office/drawing/2014/main" id="{D3D011C0-7790-DC49-BECD-D18D61766479}"/>
              </a:ext>
            </a:extLst>
          </p:cNvPr>
          <p:cNvSpPr>
            <a:spLocks noGrp="1"/>
          </p:cNvSpPr>
          <p:nvPr>
            <p:ph idx="1"/>
          </p:nvPr>
        </p:nvSpPr>
        <p:spPr>
          <a:xfrm>
            <a:off x="529937" y="1783767"/>
            <a:ext cx="465512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21A10812-4242-544E-88DE-21682BF6A69B}"/>
              </a:ext>
            </a:extLst>
          </p:cNvPr>
          <p:cNvSpPr>
            <a:spLocks noGrp="1"/>
          </p:cNvSpPr>
          <p:nvPr>
            <p:ph type="title"/>
          </p:nvPr>
        </p:nvSpPr>
        <p:spPr>
          <a:xfrm>
            <a:off x="2" y="-2"/>
            <a:ext cx="5486400" cy="1294411"/>
          </a:xfrm>
          <a:solidFill>
            <a:srgbClr val="0065A3"/>
          </a:solidFill>
        </p:spPr>
        <p:txBody>
          <a:bodyPr>
            <a:normAutofit/>
          </a:bodyPr>
          <a:lstStyle>
            <a:lvl1pPr>
              <a:defRPr sz="1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D28406BC-09E0-1C47-B901-57764FD34E67}"/>
              </a:ext>
            </a:extLst>
          </p:cNvPr>
          <p:cNvSpPr>
            <a:spLocks noGrp="1"/>
          </p:cNvSpPr>
          <p:nvPr>
            <p:ph type="pic" sz="quarter" idx="11"/>
          </p:nvPr>
        </p:nvSpPr>
        <p:spPr>
          <a:xfrm>
            <a:off x="5486401" y="0"/>
            <a:ext cx="3657600" cy="6858000"/>
          </a:xfrm>
          <a:noFill/>
        </p:spPr>
        <p:txBody>
          <a:bodyPr/>
          <a:lstStyle/>
          <a:p>
            <a:r>
              <a:rPr lang="en-US"/>
              <a:t>Click icon to add picture</a:t>
            </a:r>
          </a:p>
        </p:txBody>
      </p:sp>
      <p:sp>
        <p:nvSpPr>
          <p:cNvPr id="6" name="Rectangle 5">
            <a:extLst>
              <a:ext uri="{FF2B5EF4-FFF2-40B4-BE49-F238E27FC236}">
                <a16:creationId xmlns:a16="http://schemas.microsoft.com/office/drawing/2014/main" id="{2B7BDA5E-FD66-EB4F-B6CC-A5A43FFD2AAF}"/>
              </a:ext>
            </a:extLst>
          </p:cNvPr>
          <p:cNvSpPr/>
          <p:nvPr userDrawn="1"/>
        </p:nvSpPr>
        <p:spPr>
          <a:xfrm>
            <a:off x="305015" y="6554666"/>
            <a:ext cx="3936522" cy="150041"/>
          </a:xfrm>
          <a:prstGeom prst="rect">
            <a:avLst/>
          </a:prstGeom>
        </p:spPr>
        <p:txBody>
          <a:bodyPr wrap="square">
            <a:spAutoFit/>
          </a:bodyPr>
          <a:lstStyle/>
          <a:p>
            <a:r>
              <a:rPr lang="en-US" sz="375" dirty="0">
                <a:solidFill>
                  <a:schemeClr val="bg2">
                    <a:lumMod val="75000"/>
                  </a:schemeClr>
                </a:solidFill>
                <a:latin typeface="Arial" panose="020B0604020202020204" pitchFamily="34" charset="0"/>
                <a:cs typeface="Arial" panose="020B0604020202020204" pitchFamily="34" charset="0"/>
              </a:rPr>
              <a:t>© 2023 Health Management Associates, Inc. All Rights Reserved.</a:t>
            </a:r>
          </a:p>
        </p:txBody>
      </p:sp>
    </p:spTree>
    <p:extLst>
      <p:ext uri="{BB962C8B-B14F-4D97-AF65-F5344CB8AC3E}">
        <p14:creationId xmlns:p14="http://schemas.microsoft.com/office/powerpoint/2010/main" val="3328615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Half Page with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3D011C0-7790-DC49-BECD-D18D61766479}"/>
              </a:ext>
            </a:extLst>
          </p:cNvPr>
          <p:cNvSpPr>
            <a:spLocks noGrp="1"/>
          </p:cNvSpPr>
          <p:nvPr>
            <p:ph idx="1"/>
          </p:nvPr>
        </p:nvSpPr>
        <p:spPr>
          <a:xfrm>
            <a:off x="4275986" y="1394661"/>
            <a:ext cx="4387187" cy="435133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B4D53624-71B4-7F41-8DD3-D2599B3F1318}"/>
              </a:ext>
            </a:extLst>
          </p:cNvPr>
          <p:cNvSpPr>
            <a:spLocks noGrp="1"/>
          </p:cNvSpPr>
          <p:nvPr>
            <p:ph type="title"/>
          </p:nvPr>
        </p:nvSpPr>
        <p:spPr>
          <a:xfrm>
            <a:off x="0" y="-13856"/>
            <a:ext cx="3792682" cy="6871855"/>
          </a:xfrm>
          <a:solidFill>
            <a:srgbClr val="0065A3"/>
          </a:solidFill>
        </p:spPr>
        <p:txBody>
          <a:bodyPr rIns="457200">
            <a:normAutofit/>
          </a:bodyPr>
          <a:lstStyle>
            <a:lvl1pPr>
              <a:defRPr sz="33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Rectangle 4">
            <a:extLst>
              <a:ext uri="{FF2B5EF4-FFF2-40B4-BE49-F238E27FC236}">
                <a16:creationId xmlns:a16="http://schemas.microsoft.com/office/drawing/2014/main" id="{1C8DBE27-EC72-BF4C-B502-91A0B883D895}"/>
              </a:ext>
            </a:extLst>
          </p:cNvPr>
          <p:cNvSpPr/>
          <p:nvPr userDrawn="1"/>
        </p:nvSpPr>
        <p:spPr>
          <a:xfrm>
            <a:off x="3940382" y="6554666"/>
            <a:ext cx="3936522" cy="150041"/>
          </a:xfrm>
          <a:prstGeom prst="rect">
            <a:avLst/>
          </a:prstGeom>
        </p:spPr>
        <p:txBody>
          <a:bodyPr wrap="square">
            <a:spAutoFit/>
          </a:bodyPr>
          <a:lstStyle/>
          <a:p>
            <a:r>
              <a:rPr lang="en-US" sz="375" dirty="0">
                <a:solidFill>
                  <a:schemeClr val="bg2">
                    <a:lumMod val="75000"/>
                  </a:schemeClr>
                </a:solidFill>
                <a:latin typeface="Arial" panose="020B0604020202020204" pitchFamily="34" charset="0"/>
                <a:cs typeface="Arial" panose="020B0604020202020204" pitchFamily="34" charset="0"/>
              </a:rPr>
              <a:t>© 2023 Health Management Associates, Inc. All Rights Reserved.</a:t>
            </a:r>
          </a:p>
        </p:txBody>
      </p:sp>
    </p:spTree>
    <p:extLst>
      <p:ext uri="{BB962C8B-B14F-4D97-AF65-F5344CB8AC3E}">
        <p14:creationId xmlns:p14="http://schemas.microsoft.com/office/powerpoint/2010/main" val="4119265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Half Page with Phot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CDF2FB-375C-AE40-85DC-ABD0DCB726C1}"/>
              </a:ext>
            </a:extLst>
          </p:cNvPr>
          <p:cNvSpPr>
            <a:spLocks noGrp="1"/>
          </p:cNvSpPr>
          <p:nvPr>
            <p:ph type="sldNum" sz="quarter" idx="10"/>
          </p:nvPr>
        </p:nvSpPr>
        <p:spPr>
          <a:xfrm>
            <a:off x="6270172" y="6356352"/>
            <a:ext cx="2057400" cy="365125"/>
          </a:xfrm>
          <a:prstGeom prst="rect">
            <a:avLst/>
          </a:prstGeom>
        </p:spPr>
        <p:txBody>
          <a:bodyPr/>
          <a:lstStyle/>
          <a:p>
            <a:fld id="{2AAA63C1-38C1-514E-A205-135D40B9EDC8}" type="slidenum">
              <a:rPr lang="en-US" smtClean="0"/>
              <a:t>‹#›</a:t>
            </a:fld>
            <a:endParaRPr lang="en-US" dirty="0"/>
          </a:p>
        </p:txBody>
      </p:sp>
      <p:sp>
        <p:nvSpPr>
          <p:cNvPr id="7" name="Title 1">
            <a:extLst>
              <a:ext uri="{FF2B5EF4-FFF2-40B4-BE49-F238E27FC236}">
                <a16:creationId xmlns:a16="http://schemas.microsoft.com/office/drawing/2014/main" id="{B4D53624-71B4-7F41-8DD3-D2599B3F1318}"/>
              </a:ext>
            </a:extLst>
          </p:cNvPr>
          <p:cNvSpPr>
            <a:spLocks noGrp="1"/>
          </p:cNvSpPr>
          <p:nvPr>
            <p:ph type="title"/>
          </p:nvPr>
        </p:nvSpPr>
        <p:spPr>
          <a:xfrm>
            <a:off x="5351319" y="-13856"/>
            <a:ext cx="3792682" cy="6871855"/>
          </a:xfrm>
          <a:solidFill>
            <a:srgbClr val="0065A3"/>
          </a:solidFill>
        </p:spPr>
        <p:txBody>
          <a:bodyPr rIns="457200">
            <a:normAutofit/>
          </a:bodyPr>
          <a:lstStyle>
            <a:lvl1pPr>
              <a:defRPr sz="33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450DC3E5-FAD4-9F4D-AB84-CC3BB51FD107}"/>
              </a:ext>
            </a:extLst>
          </p:cNvPr>
          <p:cNvSpPr>
            <a:spLocks noGrp="1"/>
          </p:cNvSpPr>
          <p:nvPr>
            <p:ph type="pic" sz="quarter" idx="11"/>
          </p:nvPr>
        </p:nvSpPr>
        <p:spPr>
          <a:xfrm>
            <a:off x="0" y="-14288"/>
            <a:ext cx="5351860" cy="6872288"/>
          </a:xfrm>
        </p:spPr>
        <p:txBody>
          <a:bodyPr/>
          <a:lstStyle/>
          <a:p>
            <a:r>
              <a:rPr lang="en-US"/>
              <a:t>Click icon to add picture</a:t>
            </a:r>
          </a:p>
        </p:txBody>
      </p:sp>
    </p:spTree>
    <p:extLst>
      <p:ext uri="{BB962C8B-B14F-4D97-AF65-F5344CB8AC3E}">
        <p14:creationId xmlns:p14="http://schemas.microsoft.com/office/powerpoint/2010/main" val="115893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CDF2FB-375C-AE40-85DC-ABD0DCB726C1}"/>
              </a:ext>
            </a:extLst>
          </p:cNvPr>
          <p:cNvSpPr>
            <a:spLocks noGrp="1"/>
          </p:cNvSpPr>
          <p:nvPr>
            <p:ph type="sldNum" sz="quarter" idx="10"/>
          </p:nvPr>
        </p:nvSpPr>
        <p:spPr>
          <a:xfrm>
            <a:off x="6270172" y="6356352"/>
            <a:ext cx="2057400" cy="365125"/>
          </a:xfrm>
          <a:prstGeom prst="rect">
            <a:avLst/>
          </a:prstGeom>
        </p:spPr>
        <p:txBody>
          <a:bodyPr/>
          <a:lstStyle/>
          <a:p>
            <a:fld id="{2AAA63C1-38C1-514E-A205-135D40B9EDC8}" type="slidenum">
              <a:rPr lang="en-US" smtClean="0"/>
              <a:t>‹#›</a:t>
            </a:fld>
            <a:endParaRPr lang="en-US" dirty="0"/>
          </a:p>
        </p:txBody>
      </p:sp>
      <p:sp>
        <p:nvSpPr>
          <p:cNvPr id="7" name="Title 1">
            <a:extLst>
              <a:ext uri="{FF2B5EF4-FFF2-40B4-BE49-F238E27FC236}">
                <a16:creationId xmlns:a16="http://schemas.microsoft.com/office/drawing/2014/main" id="{B4D53624-71B4-7F41-8DD3-D2599B3F1318}"/>
              </a:ext>
            </a:extLst>
          </p:cNvPr>
          <p:cNvSpPr>
            <a:spLocks noGrp="1"/>
          </p:cNvSpPr>
          <p:nvPr>
            <p:ph type="title"/>
          </p:nvPr>
        </p:nvSpPr>
        <p:spPr>
          <a:xfrm>
            <a:off x="0" y="-13856"/>
            <a:ext cx="9144000" cy="6871855"/>
          </a:xfrm>
          <a:solidFill>
            <a:srgbClr val="0065A3"/>
          </a:solidFill>
        </p:spPr>
        <p:txBody>
          <a:bodyPr>
            <a:normAutofit/>
          </a:bodyPr>
          <a:lstStyle>
            <a:lvl1pPr>
              <a:defRPr sz="33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9988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8" y="514197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5"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5"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4E642E9-EAE0-43DC-BDED-4C29057B439E}" type="datetime1">
              <a:rPr lang="en-US" smtClean="0"/>
              <a:t>2/16/2024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9" name="Picture 8"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3757198" y="858393"/>
            <a:ext cx="1802131" cy="1838706"/>
          </a:xfrm>
          <a:prstGeom prst="rect">
            <a:avLst/>
          </a:prstGeom>
          <a:noFill/>
          <a:ln>
            <a:noFill/>
          </a:ln>
        </p:spPr>
      </p:pic>
    </p:spTree>
    <p:extLst>
      <p:ext uri="{BB962C8B-B14F-4D97-AF65-F5344CB8AC3E}">
        <p14:creationId xmlns:p14="http://schemas.microsoft.com/office/powerpoint/2010/main" val="85568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4" y="2228004"/>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4"/>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364202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20"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5"/>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9"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5"/>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F9409F-EA0E-4762-8385-6368984803F7}" type="datetime1">
              <a:rPr lang="en-US" smtClean="0"/>
              <a:t>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3FF57B-5F25-B54A-A918-FB50C2689073}" type="slidenum">
              <a:rPr lang="en-US" smtClean="0"/>
              <a:pPr/>
              <a:t>‹#›</a:t>
            </a:fld>
            <a:endParaRPr lang="en-US" dirty="0"/>
          </a:p>
        </p:txBody>
      </p:sp>
      <p:pic>
        <p:nvPicPr>
          <p:cNvPr id="11" name="Picture 10"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3" y="4812030"/>
            <a:ext cx="1013460" cy="1036320"/>
          </a:xfrm>
          <a:prstGeom prst="rect">
            <a:avLst/>
          </a:prstGeom>
          <a:noFill/>
          <a:ln>
            <a:noFill/>
          </a:ln>
        </p:spPr>
      </p:pic>
    </p:spTree>
    <p:extLst>
      <p:ext uri="{BB962C8B-B14F-4D97-AF65-F5344CB8AC3E}">
        <p14:creationId xmlns:p14="http://schemas.microsoft.com/office/powerpoint/2010/main" val="132922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ACBDCA-4F8E-4459-AFFC-FA56E427EC16}" type="datetime1">
              <a:rPr lang="en-US" smtClean="0"/>
              <a:t>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107341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565B4-1FAB-4696-A976-27217CF4D446}" type="datetime1">
              <a:rPr lang="en-US" smtClean="0"/>
              <a:t>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3FF57B-5F25-B54A-A918-FB50C2689073}" type="slidenum">
              <a:rPr lang="en-US" smtClean="0"/>
              <a:pPr/>
              <a:t>‹#›</a:t>
            </a:fld>
            <a:endParaRPr lang="en-US" dirty="0"/>
          </a:p>
        </p:txBody>
      </p:sp>
      <p:pic>
        <p:nvPicPr>
          <p:cNvPr id="5" name="Picture 4"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52600"/>
            <a:ext cx="2971800" cy="2865120"/>
          </a:xfrm>
          <a:prstGeom prst="rect">
            <a:avLst/>
          </a:prstGeom>
          <a:noFill/>
          <a:ln>
            <a:noFill/>
          </a:ln>
        </p:spPr>
      </p:pic>
    </p:spTree>
    <p:extLst>
      <p:ext uri="{BB962C8B-B14F-4D97-AF65-F5344CB8AC3E}">
        <p14:creationId xmlns:p14="http://schemas.microsoft.com/office/powerpoint/2010/main" val="413762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8"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4"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9" y="5262299"/>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87B7EA7-CC93-4F3E-A9BD-7991C6B1DDD0}" type="datetime1">
              <a:rPr lang="en-US" smtClean="0"/>
              <a:t>2/16/2024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10" name="Picture 9"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4" y="3761110"/>
            <a:ext cx="1013460" cy="1036320"/>
          </a:xfrm>
          <a:prstGeom prst="rect">
            <a:avLst/>
          </a:prstGeom>
          <a:noFill/>
          <a:ln>
            <a:noFill/>
          </a:ln>
        </p:spPr>
      </p:pic>
    </p:spTree>
    <p:extLst>
      <p:ext uri="{BB962C8B-B14F-4D97-AF65-F5344CB8AC3E}">
        <p14:creationId xmlns:p14="http://schemas.microsoft.com/office/powerpoint/2010/main" val="27697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4"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5"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4" y="5260130"/>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4D40-361B-4F8C-9E3F-1D0C891C9F40}" type="datetime1">
              <a:rPr lang="en-US" smtClean="0"/>
              <a:t>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138472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4" y="687478"/>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4"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40"/>
            <a:ext cx="2133600" cy="365125"/>
          </a:xfrm>
          <a:prstGeom prst="rect">
            <a:avLst/>
          </a:prstGeom>
        </p:spPr>
        <p:txBody>
          <a:bodyPr vert="horz" lIns="91440" tIns="45720" rIns="91440" bIns="45720" rtlCol="0" anchor="ctr"/>
          <a:lstStyle>
            <a:lvl1pPr algn="r">
              <a:defRPr sz="900">
                <a:solidFill>
                  <a:schemeClr val="accent2"/>
                </a:solidFill>
              </a:defRPr>
            </a:lvl1pPr>
          </a:lstStyle>
          <a:p>
            <a:fld id="{197451B7-0141-4DDB-8D9B-EE53D90E06FF}" type="datetime1">
              <a:rPr lang="en-US" smtClean="0"/>
              <a:t>2/16/2024</a:t>
            </a:fld>
            <a:endParaRPr lang="en-US" dirty="0"/>
          </a:p>
        </p:txBody>
      </p:sp>
      <p:sp>
        <p:nvSpPr>
          <p:cNvPr id="5" name="Footer Placeholder 4"/>
          <p:cNvSpPr>
            <a:spLocks noGrp="1"/>
          </p:cNvSpPr>
          <p:nvPr>
            <p:ph type="ftr" sz="quarter" idx="3"/>
          </p:nvPr>
        </p:nvSpPr>
        <p:spPr>
          <a:xfrm>
            <a:off x="581194" y="5951814"/>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8" y="5956140"/>
            <a:ext cx="770468" cy="365125"/>
          </a:xfrm>
          <a:prstGeom prst="rect">
            <a:avLst/>
          </a:prstGeom>
        </p:spPr>
        <p:txBody>
          <a:bodyPr vert="horz" lIns="91440" tIns="45720" rIns="91440" bIns="45720" rtlCol="0" anchor="ctr"/>
          <a:lstStyle>
            <a:lvl1pPr algn="r">
              <a:defRPr sz="900">
                <a:solidFill>
                  <a:schemeClr val="accent2"/>
                </a:solidFill>
              </a:defRPr>
            </a:lvl1pPr>
          </a:lstStyle>
          <a:p>
            <a:fld id="{DD3FF57B-5F25-B54A-A918-FB50C2689073}" type="slidenum">
              <a:rPr lang="en-US" smtClean="0"/>
              <a:pPr/>
              <a:t>‹#›</a:t>
            </a:fld>
            <a:endParaRPr lang="en-US" dirty="0"/>
          </a:p>
        </p:txBody>
      </p:sp>
      <p:sp>
        <p:nvSpPr>
          <p:cNvPr id="9" name="Rectangle 8"/>
          <p:cNvSpPr/>
          <p:nvPr/>
        </p:nvSpPr>
        <p:spPr>
          <a:xfrm>
            <a:off x="448093"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descr="DHSS Logo Red 3D"/>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570184" y="4915490"/>
            <a:ext cx="1013460" cy="1036320"/>
          </a:xfrm>
          <a:prstGeom prst="rect">
            <a:avLst/>
          </a:prstGeom>
          <a:noFill/>
          <a:ln>
            <a:noFill/>
          </a:ln>
        </p:spPr>
      </p:pic>
    </p:spTree>
    <p:extLst>
      <p:ext uri="{BB962C8B-B14F-4D97-AF65-F5344CB8AC3E}">
        <p14:creationId xmlns:p14="http://schemas.microsoft.com/office/powerpoint/2010/main" val="317262271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030767 PPT 2017_16x9_basic secondary_3840px.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5822955"/>
            <a:ext cx="9144000" cy="1035051"/>
          </a:xfrm>
          <a:prstGeom prst="rect">
            <a:avLst/>
          </a:prstGeom>
        </p:spPr>
      </p:pic>
    </p:spTree>
    <p:extLst>
      <p:ext uri="{BB962C8B-B14F-4D97-AF65-F5344CB8AC3E}">
        <p14:creationId xmlns:p14="http://schemas.microsoft.com/office/powerpoint/2010/main" val="390703883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txStyles>
    <p:titleStyle>
      <a:lvl1pPr algn="ctr" rtl="0" eaLnBrk="1" fontAlgn="base" hangingPunct="1">
        <a:spcBef>
          <a:spcPct val="0"/>
        </a:spcBef>
        <a:spcAft>
          <a:spcPct val="0"/>
        </a:spcAft>
        <a:defRPr sz="3300" kern="1200">
          <a:solidFill>
            <a:schemeClr val="tx1"/>
          </a:solidFill>
          <a:latin typeface="Trebuchet MS"/>
          <a:ea typeface="Geneva" charset="0"/>
          <a:cs typeface="Trebuchet MS"/>
        </a:defRPr>
      </a:lvl1pPr>
      <a:lvl2pPr algn="ctr" rtl="0" eaLnBrk="1" fontAlgn="base" hangingPunct="1">
        <a:spcBef>
          <a:spcPct val="0"/>
        </a:spcBef>
        <a:spcAft>
          <a:spcPct val="0"/>
        </a:spcAft>
        <a:defRPr sz="3300">
          <a:solidFill>
            <a:schemeClr val="tx1"/>
          </a:solidFill>
          <a:latin typeface="Trebuchet MS" charset="0"/>
          <a:ea typeface="Geneva" charset="0"/>
          <a:cs typeface="Geneva" charset="0"/>
        </a:defRPr>
      </a:lvl2pPr>
      <a:lvl3pPr algn="ctr" rtl="0" eaLnBrk="1" fontAlgn="base" hangingPunct="1">
        <a:spcBef>
          <a:spcPct val="0"/>
        </a:spcBef>
        <a:spcAft>
          <a:spcPct val="0"/>
        </a:spcAft>
        <a:defRPr sz="3300">
          <a:solidFill>
            <a:schemeClr val="tx1"/>
          </a:solidFill>
          <a:latin typeface="Trebuchet MS" charset="0"/>
          <a:ea typeface="Geneva" charset="0"/>
          <a:cs typeface="Geneva" charset="0"/>
        </a:defRPr>
      </a:lvl3pPr>
      <a:lvl4pPr algn="ctr" rtl="0" eaLnBrk="1" fontAlgn="base" hangingPunct="1">
        <a:spcBef>
          <a:spcPct val="0"/>
        </a:spcBef>
        <a:spcAft>
          <a:spcPct val="0"/>
        </a:spcAft>
        <a:defRPr sz="3300">
          <a:solidFill>
            <a:schemeClr val="tx1"/>
          </a:solidFill>
          <a:latin typeface="Trebuchet MS" charset="0"/>
          <a:ea typeface="Geneva" charset="0"/>
          <a:cs typeface="Geneva" charset="0"/>
        </a:defRPr>
      </a:lvl4pPr>
      <a:lvl5pPr algn="ctr" rtl="0" eaLnBrk="1" fontAlgn="base" hangingPunct="1">
        <a:spcBef>
          <a:spcPct val="0"/>
        </a:spcBef>
        <a:spcAft>
          <a:spcPct val="0"/>
        </a:spcAft>
        <a:defRPr sz="3300">
          <a:solidFill>
            <a:schemeClr val="tx1"/>
          </a:solidFill>
          <a:latin typeface="Trebuchet MS" charset="0"/>
          <a:ea typeface="Geneva" charset="0"/>
          <a:cs typeface="Geneva" charset="0"/>
        </a:defRPr>
      </a:lvl5pPr>
      <a:lvl6pPr marL="342900" algn="ctr" rtl="0" eaLnBrk="1" fontAlgn="base" hangingPunct="1">
        <a:spcBef>
          <a:spcPct val="0"/>
        </a:spcBef>
        <a:spcAft>
          <a:spcPct val="0"/>
        </a:spcAft>
        <a:defRPr sz="3300">
          <a:solidFill>
            <a:schemeClr val="tx1"/>
          </a:solidFill>
          <a:latin typeface="Calibri" charset="0"/>
          <a:ea typeface="Geneva" charset="0"/>
          <a:cs typeface="Geneva" charset="0"/>
        </a:defRPr>
      </a:lvl6pPr>
      <a:lvl7pPr marL="685800" algn="ctr" rtl="0" eaLnBrk="1" fontAlgn="base" hangingPunct="1">
        <a:spcBef>
          <a:spcPct val="0"/>
        </a:spcBef>
        <a:spcAft>
          <a:spcPct val="0"/>
        </a:spcAft>
        <a:defRPr sz="3300">
          <a:solidFill>
            <a:schemeClr val="tx1"/>
          </a:solidFill>
          <a:latin typeface="Calibri" charset="0"/>
          <a:ea typeface="Geneva" charset="0"/>
          <a:cs typeface="Geneva" charset="0"/>
        </a:defRPr>
      </a:lvl7pPr>
      <a:lvl8pPr marL="1028700" algn="ctr" rtl="0" eaLnBrk="1" fontAlgn="base" hangingPunct="1">
        <a:spcBef>
          <a:spcPct val="0"/>
        </a:spcBef>
        <a:spcAft>
          <a:spcPct val="0"/>
        </a:spcAft>
        <a:defRPr sz="3300">
          <a:solidFill>
            <a:schemeClr val="tx1"/>
          </a:solidFill>
          <a:latin typeface="Calibri" charset="0"/>
          <a:ea typeface="Geneva" charset="0"/>
          <a:cs typeface="Geneva" charset="0"/>
        </a:defRPr>
      </a:lvl8pPr>
      <a:lvl9pPr marL="1371600" algn="ctr" rtl="0" eaLnBrk="1" fontAlgn="base" hangingPunct="1">
        <a:spcBef>
          <a:spcPct val="0"/>
        </a:spcBef>
        <a:spcAft>
          <a:spcPct val="0"/>
        </a:spcAft>
        <a:defRPr sz="3300">
          <a:solidFill>
            <a:schemeClr val="tx1"/>
          </a:solidFill>
          <a:latin typeface="Calibri" charset="0"/>
          <a:ea typeface="Geneva" charset="0"/>
          <a:cs typeface="Geneva"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Geneva" charset="0"/>
          <a:cs typeface="Geneva" charset="0"/>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Geneva" charset="0"/>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Geneva" charset="0"/>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Geneva" charset="0"/>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Geneva" charset="0"/>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1"/>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8"/>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2/16/2024</a:t>
            </a:fld>
            <a:endParaRPr lang="en-US" dirty="0"/>
          </a:p>
        </p:txBody>
      </p:sp>
      <p:sp>
        <p:nvSpPr>
          <p:cNvPr id="5" name="Footer Placeholder 4"/>
          <p:cNvSpPr>
            <a:spLocks noGrp="1"/>
          </p:cNvSpPr>
          <p:nvPr>
            <p:ph type="ftr" sz="quarter" idx="3"/>
          </p:nvPr>
        </p:nvSpPr>
        <p:spPr>
          <a:xfrm>
            <a:off x="1562100" y="4237568"/>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76600" y="4237568"/>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92717574"/>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01CA286-75F1-9448-8DE5-E4189803C80E}" type="datetimeFigureOut">
              <a:rPr lang="en-US" smtClean="0"/>
              <a:t>2/16/2024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8BC63C-A90F-384A-918D-1423499908E7}" type="slidenum">
              <a:rPr lang="en-US" smtClean="0"/>
              <a:t>‹#›</a:t>
            </a:fld>
            <a:endParaRPr lang="en-US" dirty="0"/>
          </a:p>
        </p:txBody>
      </p:sp>
    </p:spTree>
    <p:extLst>
      <p:ext uri="{BB962C8B-B14F-4D97-AF65-F5344CB8AC3E}">
        <p14:creationId xmlns:p14="http://schemas.microsoft.com/office/powerpoint/2010/main" val="118905025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DEB99C-10F9-A748-B6AD-9DDFB6AC6CA3}"/>
              </a:ext>
            </a:extLst>
          </p:cNvPr>
          <p:cNvSpPr>
            <a:spLocks noGrp="1"/>
          </p:cNvSpPr>
          <p:nvPr>
            <p:ph type="title"/>
          </p:nvPr>
        </p:nvSpPr>
        <p:spPr>
          <a:xfrm>
            <a:off x="0" y="-1"/>
            <a:ext cx="9144000" cy="1246910"/>
          </a:xfrm>
          <a:prstGeom prst="rect">
            <a:avLst/>
          </a:prstGeom>
          <a:solidFill>
            <a:srgbClr val="0065A3"/>
          </a:solidFill>
        </p:spPr>
        <p:txBody>
          <a:bodyPr vert="horz" lIns="731520" tIns="45720" rIns="91440" bIns="45720" rtlCol="0" anchor="ctr">
            <a:normAutofit/>
          </a:bodyPr>
          <a:lstStyle/>
          <a:p>
            <a:r>
              <a:rPr lang="en-US" dirty="0"/>
              <a:t>INSERT SLIDE TITLE</a:t>
            </a:r>
          </a:p>
        </p:txBody>
      </p:sp>
      <p:sp>
        <p:nvSpPr>
          <p:cNvPr id="3" name="Text Placeholder 2">
            <a:extLst>
              <a:ext uri="{FF2B5EF4-FFF2-40B4-BE49-F238E27FC236}">
                <a16:creationId xmlns:a16="http://schemas.microsoft.com/office/drawing/2014/main" id="{E482655E-E16E-4C43-866A-CC4EAFC0FD79}"/>
              </a:ext>
            </a:extLst>
          </p:cNvPr>
          <p:cNvSpPr>
            <a:spLocks noGrp="1"/>
          </p:cNvSpPr>
          <p:nvPr>
            <p:ph type="body" idx="1"/>
          </p:nvPr>
        </p:nvSpPr>
        <p:spPr>
          <a:xfrm>
            <a:off x="618258" y="1548240"/>
            <a:ext cx="7709314" cy="4351338"/>
          </a:xfrm>
          <a:prstGeom prst="rect">
            <a:avLst/>
          </a:prstGeom>
        </p:spPr>
        <p:txBody>
          <a:bodyPr vert="horz" lIns="91440" tIns="45720" rIns="91440" bIns="45720" rtlCol="0">
            <a:no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438874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hf hdr="0" ftr="0" dt="0"/>
  <p:txStyles>
    <p:titleStyle>
      <a:lvl1pPr algn="l" defTabSz="685783" rtl="0" eaLnBrk="1" latinLnBrk="0" hangingPunct="1">
        <a:lnSpc>
          <a:spcPct val="90000"/>
        </a:lnSpc>
        <a:spcBef>
          <a:spcPct val="0"/>
        </a:spcBef>
        <a:buNone/>
        <a:defRPr sz="18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307173" indent="-307173" algn="l" defTabSz="685783" rtl="0" eaLnBrk="1" latinLnBrk="0" hangingPunct="1">
        <a:lnSpc>
          <a:spcPct val="90000"/>
        </a:lnSpc>
        <a:spcBef>
          <a:spcPts val="750"/>
        </a:spcBef>
        <a:buClr>
          <a:srgbClr val="1C8182"/>
        </a:buClr>
        <a:buFont typeface="Apple Symbols" panose="02000000000000000000" pitchFamily="2" charset="-79"/>
        <a:buChar char="≫"/>
        <a:tabLst/>
        <a:defRPr sz="2100" kern="1200">
          <a:solidFill>
            <a:srgbClr val="666666"/>
          </a:solidFill>
          <a:latin typeface="Arial" panose="020B0604020202020204" pitchFamily="34" charset="0"/>
          <a:ea typeface="+mn-ea"/>
          <a:cs typeface="Arial" panose="020B0604020202020204" pitchFamily="34" charset="0"/>
        </a:defRPr>
      </a:lvl1pPr>
      <a:lvl2pPr marL="563152" indent="-220261" algn="l" defTabSz="685783" rtl="0" eaLnBrk="1" latinLnBrk="0" hangingPunct="1">
        <a:lnSpc>
          <a:spcPct val="90000"/>
        </a:lnSpc>
        <a:spcBef>
          <a:spcPts val="375"/>
        </a:spcBef>
        <a:buClr>
          <a:srgbClr val="1C8182"/>
        </a:buClr>
        <a:buFont typeface="Apple Symbols" panose="02000000000000000000" pitchFamily="2" charset="-79"/>
        <a:buChar char="≫"/>
        <a:tabLst/>
        <a:defRPr sz="1800" kern="1200">
          <a:solidFill>
            <a:srgbClr val="666666"/>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Clr>
          <a:srgbClr val="1C8182"/>
        </a:buClr>
        <a:buFont typeface="Apple Symbols" panose="02000000000000000000" pitchFamily="2" charset="-79"/>
        <a:buChar char="≫"/>
        <a:defRPr sz="1500" kern="1200">
          <a:solidFill>
            <a:srgbClr val="666666"/>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Clr>
          <a:srgbClr val="1C8182"/>
        </a:buClr>
        <a:buFont typeface="Apple Symbols" panose="02000000000000000000" pitchFamily="2" charset="-79"/>
        <a:buChar char="≫"/>
        <a:defRPr sz="1350" kern="1200">
          <a:solidFill>
            <a:srgbClr val="666666"/>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Clr>
          <a:srgbClr val="1C8182"/>
        </a:buClr>
        <a:buFont typeface="Apple Symbols" panose="02000000000000000000" pitchFamily="2" charset="-79"/>
        <a:buChar char="≫"/>
        <a:defRPr sz="1350" kern="1200">
          <a:solidFill>
            <a:srgbClr val="666666"/>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hyperlink" Target="mailto:elisabeth.massa@delaware.gov"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8.jpg"/><Relationship Id="rId5" Type="http://schemas.openxmlformats.org/officeDocument/2006/relationships/image" Target="../media/image67.jpeg"/><Relationship Id="rId4" Type="http://schemas.openxmlformats.org/officeDocument/2006/relationships/image" Target="../media/image66.jpeg"/><Relationship Id="rId9"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hyperlink" Target="http://principalspov.blogspot.com/2014/12/the-three-questions.html" TargetMode="External"/><Relationship Id="rId2" Type="http://schemas.openxmlformats.org/officeDocument/2006/relationships/image" Target="../media/image77.jpe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AF38-CFEB-442E-B7D8-E57C2C91837C}"/>
              </a:ext>
            </a:extLst>
          </p:cNvPr>
          <p:cNvSpPr>
            <a:spLocks noGrp="1"/>
          </p:cNvSpPr>
          <p:nvPr>
            <p:ph type="ctrTitle"/>
          </p:nvPr>
        </p:nvSpPr>
        <p:spPr/>
        <p:txBody>
          <a:bodyPr>
            <a:normAutofit/>
          </a:bodyPr>
          <a:lstStyle/>
          <a:p>
            <a:r>
              <a:rPr lang="en-US" dirty="0"/>
              <a:t>Primary care reform collaborative</a:t>
            </a:r>
          </a:p>
        </p:txBody>
      </p:sp>
      <p:sp>
        <p:nvSpPr>
          <p:cNvPr id="3" name="Subtitle 2">
            <a:extLst>
              <a:ext uri="{FF2B5EF4-FFF2-40B4-BE49-F238E27FC236}">
                <a16:creationId xmlns:a16="http://schemas.microsoft.com/office/drawing/2014/main" id="{448304C0-D4B1-40EF-9D01-EEA57A226F01}"/>
              </a:ext>
            </a:extLst>
          </p:cNvPr>
          <p:cNvSpPr>
            <a:spLocks noGrp="1"/>
          </p:cNvSpPr>
          <p:nvPr>
            <p:ph type="subTitle" idx="1"/>
          </p:nvPr>
        </p:nvSpPr>
        <p:spPr/>
        <p:txBody>
          <a:bodyPr/>
          <a:lstStyle/>
          <a:p>
            <a:r>
              <a:rPr lang="en-US" dirty="0"/>
              <a:t>February 12, 2024</a:t>
            </a:r>
          </a:p>
        </p:txBody>
      </p:sp>
    </p:spTree>
    <p:extLst>
      <p:ext uri="{BB962C8B-B14F-4D97-AF65-F5344CB8AC3E}">
        <p14:creationId xmlns:p14="http://schemas.microsoft.com/office/powerpoint/2010/main" val="34930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50F00784-B93A-9137-C90F-033B822E7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40" y="251139"/>
            <a:ext cx="8849319" cy="6059511"/>
          </a:xfrm>
          <a:prstGeom prst="rect">
            <a:avLst/>
          </a:prstGeom>
        </p:spPr>
      </p:pic>
    </p:spTree>
    <p:extLst>
      <p:ext uri="{BB962C8B-B14F-4D97-AF65-F5344CB8AC3E}">
        <p14:creationId xmlns:p14="http://schemas.microsoft.com/office/powerpoint/2010/main" val="270380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AB744-9E29-0212-CFB5-AFCA48A7ADAD}"/>
              </a:ext>
            </a:extLst>
          </p:cNvPr>
          <p:cNvSpPr>
            <a:spLocks noGrp="1"/>
          </p:cNvSpPr>
          <p:nvPr>
            <p:ph type="title"/>
          </p:nvPr>
        </p:nvSpPr>
        <p:spPr>
          <a:xfrm>
            <a:off x="628650" y="1131094"/>
            <a:ext cx="7886700" cy="484693"/>
          </a:xfrm>
        </p:spPr>
        <p:txBody>
          <a:bodyPr>
            <a:normAutofit fontScale="90000"/>
          </a:bodyPr>
          <a:lstStyle/>
          <a:p>
            <a:r>
              <a:rPr lang="en-US" sz="2700" dirty="0"/>
              <a:t>Summary</a:t>
            </a:r>
          </a:p>
        </p:txBody>
      </p:sp>
      <p:sp>
        <p:nvSpPr>
          <p:cNvPr id="3" name="Content Placeholder 2">
            <a:extLst>
              <a:ext uri="{FF2B5EF4-FFF2-40B4-BE49-F238E27FC236}">
                <a16:creationId xmlns:a16="http://schemas.microsoft.com/office/drawing/2014/main" id="{073C704E-70C2-0D47-A44E-A29B5CF97020}"/>
              </a:ext>
            </a:extLst>
          </p:cNvPr>
          <p:cNvSpPr>
            <a:spLocks noGrp="1"/>
          </p:cNvSpPr>
          <p:nvPr>
            <p:ph idx="1"/>
          </p:nvPr>
        </p:nvSpPr>
        <p:spPr>
          <a:xfrm>
            <a:off x="581194" y="2228008"/>
            <a:ext cx="6985144" cy="3387182"/>
          </a:xfrm>
        </p:spPr>
        <p:txBody>
          <a:bodyPr>
            <a:normAutofit fontScale="92500" lnSpcReduction="10000"/>
          </a:bodyPr>
          <a:lstStyle/>
          <a:p>
            <a:r>
              <a:rPr lang="en-US" sz="1800" dirty="0"/>
              <a:t>The PCRC should recommend telehealth services, which would need to be defined, are included as an essential service of primary care. </a:t>
            </a:r>
          </a:p>
          <a:p>
            <a:pPr lvl="1"/>
            <a:r>
              <a:rPr lang="en-US" sz="1500" dirty="0"/>
              <a:t>11 responses – 100% agree</a:t>
            </a:r>
          </a:p>
          <a:p>
            <a:r>
              <a:rPr lang="en-US" sz="1800" dirty="0"/>
              <a:t>The Delaware Primary Care Delivery Model (aka Value Based Model) should be incorporated in all health plans, whether through regulation or legislation</a:t>
            </a:r>
          </a:p>
          <a:p>
            <a:pPr lvl="1"/>
            <a:r>
              <a:rPr lang="en-US" sz="1500" dirty="0"/>
              <a:t>11 responses – 72.7% agree</a:t>
            </a:r>
          </a:p>
          <a:p>
            <a:r>
              <a:rPr lang="en-US" sz="1800" dirty="0">
                <a:solidFill>
                  <a:srgbClr val="202124"/>
                </a:solidFill>
                <a:latin typeface="Aptos" panose="020B0004020202020204" pitchFamily="34" charset="0"/>
              </a:rPr>
              <a:t>The PCRC should recommend that the certification of PCMH level of care not be limited only NCQA certification and can qualify for higher reimbursement if the practice meets certain parameters. </a:t>
            </a:r>
            <a:endParaRPr lang="en-US" sz="1800" dirty="0">
              <a:latin typeface="Aptos" panose="020B0004020202020204" pitchFamily="34" charset="0"/>
            </a:endParaRPr>
          </a:p>
          <a:p>
            <a:pPr lvl="1"/>
            <a:r>
              <a:rPr lang="en-US" sz="1500" dirty="0"/>
              <a:t>11 responses -  54.9% agree; 36.4% not sure – I need to know the qualifying parameters</a:t>
            </a:r>
          </a:p>
        </p:txBody>
      </p:sp>
    </p:spTree>
    <p:extLst>
      <p:ext uri="{BB962C8B-B14F-4D97-AF65-F5344CB8AC3E}">
        <p14:creationId xmlns:p14="http://schemas.microsoft.com/office/powerpoint/2010/main" val="38022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77F841-86AC-AB47-8411-E44ECFAE5119}"/>
              </a:ext>
            </a:extLst>
          </p:cNvPr>
          <p:cNvSpPr/>
          <p:nvPr/>
        </p:nvSpPr>
        <p:spPr>
          <a:xfrm>
            <a:off x="1" y="857250"/>
            <a:ext cx="4292600" cy="5143500"/>
          </a:xfrm>
          <a:prstGeom prst="rect">
            <a:avLst/>
          </a:prstGeom>
          <a:solidFill>
            <a:srgbClr val="00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63F46C59-B522-9F4A-B97E-5F445B45434F}"/>
              </a:ext>
            </a:extLst>
          </p:cNvPr>
          <p:cNvSpPr>
            <a:spLocks noGrp="1"/>
          </p:cNvSpPr>
          <p:nvPr>
            <p:ph type="body" sz="quarter" idx="11"/>
          </p:nvPr>
        </p:nvSpPr>
        <p:spPr>
          <a:xfrm>
            <a:off x="353390" y="2324090"/>
            <a:ext cx="3401366" cy="3420665"/>
          </a:xfrm>
        </p:spPr>
        <p:txBody>
          <a:bodyPr>
            <a:noAutofit/>
          </a:bodyPr>
          <a:lstStyle/>
          <a:p>
            <a:pPr>
              <a:lnSpc>
                <a:spcPct val="100000"/>
              </a:lnSpc>
            </a:pPr>
            <a:r>
              <a:rPr lang="en-US" dirty="0">
                <a:solidFill>
                  <a:schemeClr val="bg1"/>
                </a:solidFill>
              </a:rPr>
              <a:t>DE PCRC Strategic Plan Decision-Making</a:t>
            </a:r>
            <a:br>
              <a:rPr lang="en-US" dirty="0">
                <a:solidFill>
                  <a:schemeClr val="bg1"/>
                </a:solidFill>
              </a:rPr>
            </a:br>
            <a:endParaRPr lang="en-US" dirty="0">
              <a:solidFill>
                <a:schemeClr val="bg1"/>
              </a:solidFill>
            </a:endParaRPr>
          </a:p>
          <a:p>
            <a:pPr>
              <a:lnSpc>
                <a:spcPct val="100000"/>
              </a:lnSpc>
            </a:pPr>
            <a:r>
              <a:rPr lang="en-US" sz="2100" dirty="0">
                <a:solidFill>
                  <a:schemeClr val="bg1"/>
                </a:solidFill>
                <a:latin typeface="Arial"/>
                <a:cs typeface="Arial"/>
              </a:rPr>
              <a:t>February 12</a:t>
            </a:r>
            <a:r>
              <a:rPr lang="en-US" sz="2100" baseline="30000" dirty="0">
                <a:solidFill>
                  <a:schemeClr val="bg1"/>
                </a:solidFill>
                <a:latin typeface="Arial"/>
                <a:cs typeface="Arial"/>
              </a:rPr>
              <a:t>th</a:t>
            </a:r>
            <a:r>
              <a:rPr lang="en-US" sz="2100" dirty="0">
                <a:solidFill>
                  <a:schemeClr val="bg1"/>
                </a:solidFill>
                <a:latin typeface="Arial"/>
                <a:cs typeface="Arial"/>
              </a:rPr>
              <a:t>, 2024</a:t>
            </a:r>
            <a:endParaRPr lang="en-US" dirty="0">
              <a:solidFill>
                <a:schemeClr val="bg1"/>
              </a:solidFill>
            </a:endParaRPr>
          </a:p>
        </p:txBody>
      </p:sp>
      <p:sp>
        <p:nvSpPr>
          <p:cNvPr id="6" name="Rectangle 5">
            <a:extLst>
              <a:ext uri="{FF2B5EF4-FFF2-40B4-BE49-F238E27FC236}">
                <a16:creationId xmlns:a16="http://schemas.microsoft.com/office/drawing/2014/main" id="{7CF95054-EA87-9D43-B547-912E64D35F2C}"/>
              </a:ext>
            </a:extLst>
          </p:cNvPr>
          <p:cNvSpPr/>
          <p:nvPr/>
        </p:nvSpPr>
        <p:spPr>
          <a:xfrm>
            <a:off x="357730" y="5502381"/>
            <a:ext cx="3246546" cy="380873"/>
          </a:xfrm>
          <a:prstGeom prst="rect">
            <a:avLst/>
          </a:prstGeom>
        </p:spPr>
        <p:txBody>
          <a:bodyPr wrap="square" lIns="0">
            <a:spAutoFit/>
          </a:bodyPr>
          <a:lstStyle/>
          <a:p>
            <a:pPr defTabSz="685800"/>
            <a:r>
              <a:rPr lang="en-US" sz="375" dirty="0">
                <a:solidFill>
                  <a:prstClr val="white"/>
                </a:solidFill>
                <a:latin typeface="Arial" panose="020B0604020202020204" pitchFamily="34" charset="0"/>
                <a:cs typeface="Arial" panose="020B0604020202020204" pitchFamily="34" charset="0"/>
              </a:rPr>
              <a:t>Copyright © 2023 Health Management Associates, Inc. All rights reserved. The content of this presentation is PROPRIETARY and CONFIDENTIAL to </a:t>
            </a:r>
            <a:br>
              <a:rPr lang="en-US" sz="375" dirty="0">
                <a:solidFill>
                  <a:prstClr val="white"/>
                </a:solidFill>
                <a:latin typeface="Arial" panose="020B0604020202020204" pitchFamily="34" charset="0"/>
                <a:cs typeface="Arial" panose="020B0604020202020204" pitchFamily="34" charset="0"/>
              </a:rPr>
            </a:br>
            <a:r>
              <a:rPr lang="en-US" sz="375" dirty="0">
                <a:solidFill>
                  <a:prstClr val="white"/>
                </a:solidFill>
                <a:latin typeface="Arial" panose="020B0604020202020204" pitchFamily="34" charset="0"/>
                <a:cs typeface="Arial" panose="020B0604020202020204" pitchFamily="34" charset="0"/>
              </a:rPr>
              <a:t>Health Management Associates, Inc. and only for the information of the intended recipient. Do not use, publish or redistribute without written permission </a:t>
            </a:r>
            <a:br>
              <a:rPr lang="en-US" sz="375" dirty="0">
                <a:solidFill>
                  <a:prstClr val="white"/>
                </a:solidFill>
                <a:latin typeface="Arial" panose="020B0604020202020204" pitchFamily="34" charset="0"/>
                <a:cs typeface="Arial" panose="020B0604020202020204" pitchFamily="34" charset="0"/>
              </a:rPr>
            </a:br>
            <a:r>
              <a:rPr lang="en-US" sz="375" dirty="0">
                <a:solidFill>
                  <a:prstClr val="white"/>
                </a:solidFill>
                <a:latin typeface="Arial" panose="020B0604020202020204" pitchFamily="34" charset="0"/>
                <a:cs typeface="Arial" panose="020B0604020202020204" pitchFamily="34" charset="0"/>
              </a:rPr>
              <a:t>from Health Management Associates, Inc.</a:t>
            </a:r>
          </a:p>
        </p:txBody>
      </p:sp>
      <p:cxnSp>
        <p:nvCxnSpPr>
          <p:cNvPr id="7" name="Straight Connector 6">
            <a:extLst>
              <a:ext uri="{FF2B5EF4-FFF2-40B4-BE49-F238E27FC236}">
                <a16:creationId xmlns:a16="http://schemas.microsoft.com/office/drawing/2014/main" id="{305D7646-D439-974A-8263-20CBF15E3E75}"/>
              </a:ext>
            </a:extLst>
          </p:cNvPr>
          <p:cNvCxnSpPr/>
          <p:nvPr/>
        </p:nvCxnSpPr>
        <p:spPr>
          <a:xfrm>
            <a:off x="357730" y="5398077"/>
            <a:ext cx="3094254" cy="0"/>
          </a:xfrm>
          <a:prstGeom prst="line">
            <a:avLst/>
          </a:prstGeom>
          <a:ln>
            <a:solidFill>
              <a:schemeClr val="bg1">
                <a:lumMod val="85000"/>
                <a:alpha val="81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74DC50B4-9A3A-064C-83D6-77FFBEAF3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390" y="1202081"/>
            <a:ext cx="1281113" cy="557213"/>
          </a:xfrm>
          <a:prstGeom prst="rect">
            <a:avLst/>
          </a:prstGeom>
        </p:spPr>
      </p:pic>
      <p:pic>
        <p:nvPicPr>
          <p:cNvPr id="11" name="Picture Placeholder 10" descr="Person using iPad">
            <a:extLst>
              <a:ext uri="{FF2B5EF4-FFF2-40B4-BE49-F238E27FC236}">
                <a16:creationId xmlns:a16="http://schemas.microsoft.com/office/drawing/2014/main" id="{611540A8-264A-8603-D181-49436EE47748}"/>
              </a:ext>
            </a:extLst>
          </p:cNvPr>
          <p:cNvPicPr>
            <a:picLocks noGrp="1" noChangeAspect="1"/>
          </p:cNvPicPr>
          <p:nvPr>
            <p:ph type="pic" sz="quarter" idx="10"/>
          </p:nvPr>
        </p:nvPicPr>
        <p:blipFill>
          <a:blip r:embed="rId4"/>
          <a:srcRect l="17043" r="17043"/>
          <a:stretch/>
        </p:blipFill>
        <p:spPr/>
      </p:pic>
    </p:spTree>
    <p:extLst>
      <p:ext uri="{BB962C8B-B14F-4D97-AF65-F5344CB8AC3E}">
        <p14:creationId xmlns:p14="http://schemas.microsoft.com/office/powerpoint/2010/main" val="191108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0E23-D254-1202-4146-44070903C821}"/>
              </a:ext>
            </a:extLst>
          </p:cNvPr>
          <p:cNvSpPr>
            <a:spLocks noGrp="1"/>
          </p:cNvSpPr>
          <p:nvPr>
            <p:ph type="title"/>
          </p:nvPr>
        </p:nvSpPr>
        <p:spPr/>
        <p:txBody>
          <a:bodyPr/>
          <a:lstStyle/>
          <a:p>
            <a:r>
              <a:rPr lang="en-US"/>
              <a:t>HMA Team</a:t>
            </a:r>
          </a:p>
        </p:txBody>
      </p:sp>
      <p:pic>
        <p:nvPicPr>
          <p:cNvPr id="4" name="Picture 3">
            <a:extLst>
              <a:ext uri="{FF2B5EF4-FFF2-40B4-BE49-F238E27FC236}">
                <a16:creationId xmlns:a16="http://schemas.microsoft.com/office/drawing/2014/main" id="{F281DCA3-9A1E-352E-02F2-76DEC69B1E6F}"/>
              </a:ext>
            </a:extLst>
          </p:cNvPr>
          <p:cNvPicPr>
            <a:picLocks noChangeAspect="1"/>
          </p:cNvPicPr>
          <p:nvPr/>
        </p:nvPicPr>
        <p:blipFill>
          <a:blip r:embed="rId3"/>
          <a:stretch>
            <a:fillRect/>
          </a:stretch>
        </p:blipFill>
        <p:spPr>
          <a:xfrm>
            <a:off x="685077" y="2565883"/>
            <a:ext cx="1614541" cy="1614541"/>
          </a:xfrm>
          <a:prstGeom prst="rect">
            <a:avLst/>
          </a:prstGeom>
        </p:spPr>
      </p:pic>
      <p:pic>
        <p:nvPicPr>
          <p:cNvPr id="2050" name="Picture 2">
            <a:extLst>
              <a:ext uri="{FF2B5EF4-FFF2-40B4-BE49-F238E27FC236}">
                <a16:creationId xmlns:a16="http://schemas.microsoft.com/office/drawing/2014/main" id="{25131768-FCD7-B315-8699-F453336DF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520" y="2583347"/>
            <a:ext cx="1614542" cy="15796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82219B8-7C4E-3E55-58BB-91927419EC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0255" y="2639194"/>
            <a:ext cx="1558034" cy="15796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E6775D-985E-861F-7E2D-DEDB6F20B057}"/>
              </a:ext>
            </a:extLst>
          </p:cNvPr>
          <p:cNvSpPr txBox="1"/>
          <p:nvPr/>
        </p:nvSpPr>
        <p:spPr>
          <a:xfrm>
            <a:off x="94261" y="4283158"/>
            <a:ext cx="2528888" cy="62324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a:r>
              <a:rPr lang="en-US" sz="1200" b="1" dirty="0">
                <a:solidFill>
                  <a:prstClr val="black"/>
                </a:solidFill>
                <a:latin typeface="Calibri" panose="020F0502020204030204"/>
              </a:rPr>
              <a:t>Caitlin Thomas-Henkel, MSW</a:t>
            </a:r>
          </a:p>
          <a:p>
            <a:pPr algn="ctr" defTabSz="685800"/>
            <a:r>
              <a:rPr lang="en-US" sz="1200" dirty="0">
                <a:solidFill>
                  <a:prstClr val="black"/>
                </a:solidFill>
                <a:latin typeface="Calibri" panose="020F0502020204030204"/>
              </a:rPr>
              <a:t>Principal</a:t>
            </a:r>
          </a:p>
          <a:p>
            <a:pPr algn="ctr" defTabSz="685800"/>
            <a:r>
              <a:rPr lang="en-US" sz="1050" i="1" u="sng" dirty="0">
                <a:solidFill>
                  <a:srgbClr val="4472C4"/>
                </a:solidFill>
                <a:latin typeface="Calibri" panose="020F0502020204030204"/>
              </a:rPr>
              <a:t>cthomashenkel@healthmanagement.com</a:t>
            </a:r>
          </a:p>
        </p:txBody>
      </p:sp>
      <p:sp>
        <p:nvSpPr>
          <p:cNvPr id="6" name="TextBox 5">
            <a:extLst>
              <a:ext uri="{FF2B5EF4-FFF2-40B4-BE49-F238E27FC236}">
                <a16:creationId xmlns:a16="http://schemas.microsoft.com/office/drawing/2014/main" id="{1F1F2119-1EA5-BD37-2F2A-485600FE92D8}"/>
              </a:ext>
            </a:extLst>
          </p:cNvPr>
          <p:cNvSpPr txBox="1"/>
          <p:nvPr/>
        </p:nvSpPr>
        <p:spPr>
          <a:xfrm>
            <a:off x="2523401" y="4286528"/>
            <a:ext cx="2528888" cy="62324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a:r>
              <a:rPr lang="en-US" sz="1200" b="1" dirty="0">
                <a:solidFill>
                  <a:prstClr val="black"/>
                </a:solidFill>
                <a:latin typeface="Calibri" panose="020F0502020204030204"/>
              </a:rPr>
              <a:t>Nehath Sheriff, MPH</a:t>
            </a:r>
          </a:p>
          <a:p>
            <a:pPr algn="ctr" defTabSz="685800"/>
            <a:r>
              <a:rPr lang="en-US" sz="1200" dirty="0">
                <a:solidFill>
                  <a:prstClr val="black"/>
                </a:solidFill>
                <a:latin typeface="Calibri" panose="020F0502020204030204"/>
              </a:rPr>
              <a:t>Consultant</a:t>
            </a:r>
          </a:p>
          <a:p>
            <a:pPr algn="ctr" defTabSz="685800"/>
            <a:r>
              <a:rPr lang="en-US" sz="1050" i="1" u="sng" dirty="0">
                <a:solidFill>
                  <a:srgbClr val="4472C4"/>
                </a:solidFill>
                <a:latin typeface="Calibri" panose="020F0502020204030204"/>
              </a:rPr>
              <a:t>nsheriff@healthmanagement.com</a:t>
            </a:r>
          </a:p>
        </p:txBody>
      </p:sp>
      <p:sp>
        <p:nvSpPr>
          <p:cNvPr id="7" name="TextBox 6">
            <a:extLst>
              <a:ext uri="{FF2B5EF4-FFF2-40B4-BE49-F238E27FC236}">
                <a16:creationId xmlns:a16="http://schemas.microsoft.com/office/drawing/2014/main" id="{B69C6AA5-9531-8F10-53FA-92A553E805E2}"/>
              </a:ext>
            </a:extLst>
          </p:cNvPr>
          <p:cNvSpPr txBox="1"/>
          <p:nvPr/>
        </p:nvSpPr>
        <p:spPr>
          <a:xfrm>
            <a:off x="4757416" y="4278683"/>
            <a:ext cx="2239286" cy="62324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a:r>
              <a:rPr lang="en-US" sz="1200" b="1" dirty="0">
                <a:solidFill>
                  <a:prstClr val="black"/>
                </a:solidFill>
                <a:latin typeface="Calibri" panose="020F0502020204030204"/>
              </a:rPr>
              <a:t>Keyan Javadi, MPH </a:t>
            </a:r>
          </a:p>
          <a:p>
            <a:pPr algn="ctr" defTabSz="685800"/>
            <a:r>
              <a:rPr lang="en-US" sz="1200" dirty="0">
                <a:solidFill>
                  <a:prstClr val="black"/>
                </a:solidFill>
                <a:latin typeface="Calibri" panose="020F0502020204030204"/>
              </a:rPr>
              <a:t>Consultant</a:t>
            </a:r>
          </a:p>
          <a:p>
            <a:pPr algn="ctr" defTabSz="685800"/>
            <a:r>
              <a:rPr lang="en-US" sz="1050" i="1" u="sng" dirty="0">
                <a:solidFill>
                  <a:srgbClr val="4472C4"/>
                </a:solidFill>
                <a:latin typeface="Calibri" panose="020F0502020204030204"/>
              </a:rPr>
              <a:t>kjavadi@healthmanagement.com</a:t>
            </a:r>
          </a:p>
        </p:txBody>
      </p:sp>
      <p:pic>
        <p:nvPicPr>
          <p:cNvPr id="3" name="Picture 2">
            <a:extLst>
              <a:ext uri="{FF2B5EF4-FFF2-40B4-BE49-F238E27FC236}">
                <a16:creationId xmlns:a16="http://schemas.microsoft.com/office/drawing/2014/main" id="{49218D19-F620-D80E-619B-243A3B9903D3}"/>
              </a:ext>
            </a:extLst>
          </p:cNvPr>
          <p:cNvPicPr>
            <a:picLocks noChangeAspect="1"/>
          </p:cNvPicPr>
          <p:nvPr/>
        </p:nvPicPr>
        <p:blipFill>
          <a:blip r:embed="rId6"/>
          <a:stretch>
            <a:fillRect/>
          </a:stretch>
        </p:blipFill>
        <p:spPr>
          <a:xfrm>
            <a:off x="7216607" y="2639193"/>
            <a:ext cx="1614541" cy="1579612"/>
          </a:xfrm>
          <a:prstGeom prst="rect">
            <a:avLst/>
          </a:prstGeom>
        </p:spPr>
      </p:pic>
      <p:sp>
        <p:nvSpPr>
          <p:cNvPr id="8" name="TextBox 7">
            <a:extLst>
              <a:ext uri="{FF2B5EF4-FFF2-40B4-BE49-F238E27FC236}">
                <a16:creationId xmlns:a16="http://schemas.microsoft.com/office/drawing/2014/main" id="{7AC97A9E-01CE-D9F3-B011-F41F9F20BE1A}"/>
              </a:ext>
            </a:extLst>
          </p:cNvPr>
          <p:cNvSpPr txBox="1"/>
          <p:nvPr/>
        </p:nvSpPr>
        <p:spPr>
          <a:xfrm>
            <a:off x="6873412" y="4253579"/>
            <a:ext cx="2239286" cy="62324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685800"/>
            <a:r>
              <a:rPr lang="en-US" sz="1200" b="1" dirty="0">
                <a:solidFill>
                  <a:prstClr val="black"/>
                </a:solidFill>
                <a:latin typeface="Calibri" panose="020F0502020204030204"/>
              </a:rPr>
              <a:t>Gaurav </a:t>
            </a:r>
            <a:r>
              <a:rPr lang="en-US" sz="1200" b="1" dirty="0" err="1">
                <a:solidFill>
                  <a:prstClr val="black"/>
                </a:solidFill>
                <a:latin typeface="Calibri" panose="020F0502020204030204"/>
              </a:rPr>
              <a:t>Nagrath</a:t>
            </a:r>
            <a:r>
              <a:rPr lang="en-US" sz="1200" b="1" dirty="0">
                <a:solidFill>
                  <a:prstClr val="black"/>
                </a:solidFill>
                <a:latin typeface="Calibri" panose="020F0502020204030204"/>
              </a:rPr>
              <a:t>, ScD, MBA</a:t>
            </a:r>
          </a:p>
          <a:p>
            <a:pPr algn="ctr" defTabSz="685800"/>
            <a:r>
              <a:rPr lang="en-US" sz="1200" dirty="0">
                <a:solidFill>
                  <a:prstClr val="black"/>
                </a:solidFill>
                <a:latin typeface="Calibri" panose="020F0502020204030204"/>
              </a:rPr>
              <a:t>Managing Principal</a:t>
            </a:r>
          </a:p>
          <a:p>
            <a:pPr algn="ctr" defTabSz="685800"/>
            <a:r>
              <a:rPr lang="en-US" sz="1050" i="1" u="sng" dirty="0">
                <a:solidFill>
                  <a:srgbClr val="4472C4"/>
                </a:solidFill>
                <a:latin typeface="Calibri" panose="020F0502020204030204"/>
              </a:rPr>
              <a:t>gnagrath@healthmanagement.com</a:t>
            </a:r>
          </a:p>
        </p:txBody>
      </p:sp>
    </p:spTree>
    <p:extLst>
      <p:ext uri="{BB962C8B-B14F-4D97-AF65-F5344CB8AC3E}">
        <p14:creationId xmlns:p14="http://schemas.microsoft.com/office/powerpoint/2010/main" val="1724344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0E23-D254-1202-4146-44070903C821}"/>
              </a:ext>
            </a:extLst>
          </p:cNvPr>
          <p:cNvSpPr>
            <a:spLocks noGrp="1"/>
          </p:cNvSpPr>
          <p:nvPr>
            <p:ph type="title"/>
          </p:nvPr>
        </p:nvSpPr>
        <p:spPr/>
        <p:txBody>
          <a:bodyPr/>
          <a:lstStyle/>
          <a:p>
            <a:r>
              <a:rPr lang="en-US"/>
              <a:t>Overview of Project/Goals</a:t>
            </a:r>
          </a:p>
        </p:txBody>
      </p:sp>
      <p:graphicFrame>
        <p:nvGraphicFramePr>
          <p:cNvPr id="3" name="Content Placeholder 1">
            <a:extLst>
              <a:ext uri="{FF2B5EF4-FFF2-40B4-BE49-F238E27FC236}">
                <a16:creationId xmlns:a16="http://schemas.microsoft.com/office/drawing/2014/main" id="{77FBA898-4F57-F0CA-1032-8A342658AFB2}"/>
              </a:ext>
            </a:extLst>
          </p:cNvPr>
          <p:cNvGraphicFramePr>
            <a:graphicFrameLocks/>
          </p:cNvGraphicFramePr>
          <p:nvPr>
            <p:extLst>
              <p:ext uri="{D42A27DB-BD31-4B8C-83A1-F6EECF244321}">
                <p14:modId xmlns:p14="http://schemas.microsoft.com/office/powerpoint/2010/main" val="3532170225"/>
              </p:ext>
            </p:extLst>
          </p:nvPr>
        </p:nvGraphicFramePr>
        <p:xfrm>
          <a:off x="569214" y="2193907"/>
          <a:ext cx="8282178" cy="3523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rrow: Right 3">
            <a:extLst>
              <a:ext uri="{FF2B5EF4-FFF2-40B4-BE49-F238E27FC236}">
                <a16:creationId xmlns:a16="http://schemas.microsoft.com/office/drawing/2014/main" id="{6FB2759D-37AA-0F0F-17E4-55522BE93844}"/>
              </a:ext>
            </a:extLst>
          </p:cNvPr>
          <p:cNvSpPr/>
          <p:nvPr/>
        </p:nvSpPr>
        <p:spPr>
          <a:xfrm>
            <a:off x="2303979" y="2440754"/>
            <a:ext cx="716623" cy="208052"/>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Arrow: Right 7">
            <a:extLst>
              <a:ext uri="{FF2B5EF4-FFF2-40B4-BE49-F238E27FC236}">
                <a16:creationId xmlns:a16="http://schemas.microsoft.com/office/drawing/2014/main" id="{5923F512-6451-E210-6EBE-0E1E4204501D}"/>
              </a:ext>
            </a:extLst>
          </p:cNvPr>
          <p:cNvSpPr/>
          <p:nvPr/>
        </p:nvSpPr>
        <p:spPr>
          <a:xfrm>
            <a:off x="4397055" y="2451028"/>
            <a:ext cx="716623" cy="208052"/>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Arrow: Right 8">
            <a:extLst>
              <a:ext uri="{FF2B5EF4-FFF2-40B4-BE49-F238E27FC236}">
                <a16:creationId xmlns:a16="http://schemas.microsoft.com/office/drawing/2014/main" id="{14CFCF33-9766-A56B-801B-C646CEDD7081}"/>
              </a:ext>
            </a:extLst>
          </p:cNvPr>
          <p:cNvSpPr/>
          <p:nvPr/>
        </p:nvSpPr>
        <p:spPr>
          <a:xfrm>
            <a:off x="6694898" y="2448459"/>
            <a:ext cx="716623" cy="208052"/>
          </a:xfrm>
          <a:prstGeom prst="rightArrow">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171494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8ABC-70AD-942F-E73A-020C8069C0BF}"/>
              </a:ext>
            </a:extLst>
          </p:cNvPr>
          <p:cNvSpPr>
            <a:spLocks noGrp="1"/>
          </p:cNvSpPr>
          <p:nvPr>
            <p:ph type="title"/>
          </p:nvPr>
        </p:nvSpPr>
        <p:spPr>
          <a:xfrm>
            <a:off x="0" y="857249"/>
            <a:ext cx="9144000" cy="970808"/>
          </a:xfrm>
        </p:spPr>
        <p:txBody>
          <a:bodyPr anchor="ctr">
            <a:normAutofit/>
          </a:bodyPr>
          <a:lstStyle/>
          <a:p>
            <a:r>
              <a:rPr lang="en-US"/>
              <a:t>Timeline</a:t>
            </a:r>
          </a:p>
        </p:txBody>
      </p:sp>
      <p:graphicFrame>
        <p:nvGraphicFramePr>
          <p:cNvPr id="9" name="Content Placeholder 2">
            <a:extLst>
              <a:ext uri="{FF2B5EF4-FFF2-40B4-BE49-F238E27FC236}">
                <a16:creationId xmlns:a16="http://schemas.microsoft.com/office/drawing/2014/main" id="{B39D404C-C8C2-036A-02F6-41F17366C1E1}"/>
              </a:ext>
            </a:extLst>
          </p:cNvPr>
          <p:cNvGraphicFramePr/>
          <p:nvPr/>
        </p:nvGraphicFramePr>
        <p:xfrm>
          <a:off x="618258" y="2195075"/>
          <a:ext cx="7709314"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4837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01BC-093B-48AC-DB9F-426A7A61DD61}"/>
              </a:ext>
            </a:extLst>
          </p:cNvPr>
          <p:cNvSpPr>
            <a:spLocks noGrp="1"/>
          </p:cNvSpPr>
          <p:nvPr>
            <p:ph type="title"/>
          </p:nvPr>
        </p:nvSpPr>
        <p:spPr>
          <a:xfrm>
            <a:off x="0" y="846859"/>
            <a:ext cx="3792682" cy="5153891"/>
          </a:xfrm>
        </p:spPr>
        <p:txBody>
          <a:bodyPr anchor="ctr">
            <a:normAutofit/>
          </a:bodyPr>
          <a:lstStyle/>
          <a:p>
            <a:r>
              <a:rPr lang="en-US" sz="1200" dirty="0"/>
              <a:t>Subcommittee Working Group Members </a:t>
            </a:r>
          </a:p>
        </p:txBody>
      </p:sp>
      <p:graphicFrame>
        <p:nvGraphicFramePr>
          <p:cNvPr id="5" name="Content Placeholder 2">
            <a:extLst>
              <a:ext uri="{FF2B5EF4-FFF2-40B4-BE49-F238E27FC236}">
                <a16:creationId xmlns:a16="http://schemas.microsoft.com/office/drawing/2014/main" id="{7B41D811-2824-5EF4-F619-4035CB9B5E70}"/>
              </a:ext>
            </a:extLst>
          </p:cNvPr>
          <p:cNvGraphicFramePr>
            <a:graphicFrameLocks noGrp="1"/>
          </p:cNvGraphicFramePr>
          <p:nvPr>
            <p:ph idx="1"/>
          </p:nvPr>
        </p:nvGraphicFramePr>
        <p:xfrm>
          <a:off x="4275986" y="1903246"/>
          <a:ext cx="4387187"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201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7E1C-9195-611B-60BB-3795D48EFEBD}"/>
              </a:ext>
            </a:extLst>
          </p:cNvPr>
          <p:cNvSpPr>
            <a:spLocks noGrp="1"/>
          </p:cNvSpPr>
          <p:nvPr>
            <p:ph type="title"/>
          </p:nvPr>
        </p:nvSpPr>
        <p:spPr/>
        <p:txBody>
          <a:bodyPr/>
          <a:lstStyle/>
          <a:p>
            <a:r>
              <a:rPr lang="en-US" dirty="0"/>
              <a:t>PCRC Working Group Takeaways </a:t>
            </a:r>
          </a:p>
        </p:txBody>
      </p:sp>
      <p:sp>
        <p:nvSpPr>
          <p:cNvPr id="3" name="Content Placeholder 2">
            <a:extLst>
              <a:ext uri="{FF2B5EF4-FFF2-40B4-BE49-F238E27FC236}">
                <a16:creationId xmlns:a16="http://schemas.microsoft.com/office/drawing/2014/main" id="{B7F377A8-24AA-80D6-6E8C-BA73FDB1BA38}"/>
              </a:ext>
            </a:extLst>
          </p:cNvPr>
          <p:cNvSpPr>
            <a:spLocks noGrp="1"/>
          </p:cNvSpPr>
          <p:nvPr>
            <p:ph idx="1"/>
          </p:nvPr>
        </p:nvSpPr>
        <p:spPr>
          <a:xfrm>
            <a:off x="685800" y="2035969"/>
            <a:ext cx="7641772" cy="3500438"/>
          </a:xfrm>
        </p:spPr>
        <p:txBody>
          <a:bodyPr/>
          <a:lstStyle/>
          <a:p>
            <a:r>
              <a:rPr lang="en-US" sz="1650" dirty="0">
                <a:solidFill>
                  <a:srgbClr val="000000"/>
                </a:solidFill>
                <a:latin typeface="+mn-lt"/>
              </a:rPr>
              <a:t>There needs to be a greater effort to decrease inpatient costs; inpatient costs are the highest rise in cost of care  </a:t>
            </a:r>
          </a:p>
          <a:p>
            <a:r>
              <a:rPr lang="en-US" sz="1650" dirty="0">
                <a:solidFill>
                  <a:srgbClr val="000000"/>
                </a:solidFill>
                <a:latin typeface="+mn-lt"/>
              </a:rPr>
              <a:t>PCRC should set goals for where primary care investment is going</a:t>
            </a:r>
          </a:p>
          <a:p>
            <a:r>
              <a:rPr lang="en-US" sz="1650" dirty="0">
                <a:solidFill>
                  <a:srgbClr val="000000"/>
                </a:solidFill>
                <a:latin typeface="+mn-lt"/>
              </a:rPr>
              <a:t>Expand patient-centered care to look beyond what SB-120 looks at</a:t>
            </a:r>
          </a:p>
          <a:p>
            <a:r>
              <a:rPr lang="en-US" sz="1650" dirty="0">
                <a:solidFill>
                  <a:srgbClr val="000000"/>
                </a:solidFill>
                <a:latin typeface="+mn-lt"/>
              </a:rPr>
              <a:t>DE needs to find a personalized solution that matches the policies it wants to move forward</a:t>
            </a:r>
          </a:p>
          <a:p>
            <a:r>
              <a:rPr lang="en-US" sz="1650" dirty="0">
                <a:solidFill>
                  <a:srgbClr val="000000"/>
                </a:solidFill>
                <a:latin typeface="+mn-lt"/>
              </a:rPr>
              <a:t>Specific primary care governance models DE should adopt:</a:t>
            </a:r>
          </a:p>
          <a:p>
            <a:pPr lvl="1"/>
            <a:r>
              <a:rPr lang="en-US" sz="1650" dirty="0">
                <a:solidFill>
                  <a:srgbClr val="000000"/>
                </a:solidFill>
                <a:latin typeface="+mn-lt"/>
              </a:rPr>
              <a:t>Vermont’s Green Mountain Care Board closely resembles what DE hopes to do </a:t>
            </a:r>
          </a:p>
          <a:p>
            <a:r>
              <a:rPr lang="en-US" sz="1650" dirty="0">
                <a:solidFill>
                  <a:srgbClr val="000000"/>
                </a:solidFill>
                <a:latin typeface="+mn-lt"/>
              </a:rPr>
              <a:t>Develop 3-5 strategic objectives that the PCRC feels passionate about moving forward with</a:t>
            </a:r>
          </a:p>
          <a:p>
            <a:pPr lvl="1"/>
            <a:r>
              <a:rPr lang="en-US" sz="1650" i="1" dirty="0">
                <a:solidFill>
                  <a:schemeClr val="accent6"/>
                </a:solidFill>
                <a:latin typeface="+mn-lt"/>
              </a:rPr>
              <a:t>This is what we are voting on today</a:t>
            </a:r>
          </a:p>
          <a:p>
            <a:endParaRPr lang="en-US" sz="1800" dirty="0">
              <a:solidFill>
                <a:srgbClr val="000000"/>
              </a:solidFill>
              <a:latin typeface="+mn-lt"/>
            </a:endParaRPr>
          </a:p>
          <a:p>
            <a:pPr marL="342891" lvl="1" indent="0">
              <a:buNone/>
            </a:pPr>
            <a:endParaRPr lang="en-US" sz="1500" dirty="0">
              <a:solidFill>
                <a:srgbClr val="000000"/>
              </a:solidFill>
              <a:latin typeface="+mn-lt"/>
            </a:endParaRPr>
          </a:p>
          <a:p>
            <a:pPr marL="342891" lvl="1" indent="0">
              <a:buNone/>
            </a:pPr>
            <a:endParaRPr lang="en-US" sz="1500" dirty="0">
              <a:solidFill>
                <a:srgbClr val="000000"/>
              </a:solidFill>
              <a:latin typeface="+mn-lt"/>
            </a:endParaRPr>
          </a:p>
          <a:p>
            <a:pPr lvl="1"/>
            <a:endParaRPr lang="en-US" sz="1050" dirty="0">
              <a:solidFill>
                <a:srgbClr val="000000"/>
              </a:solidFill>
              <a:latin typeface="Segoe UI" panose="020B0502040204020203" pitchFamily="34" charset="0"/>
            </a:endParaRPr>
          </a:p>
          <a:p>
            <a:endParaRPr lang="en-US" sz="1350" dirty="0">
              <a:solidFill>
                <a:srgbClr val="000000"/>
              </a:solidFill>
              <a:latin typeface="Segoe UI" panose="020B0502040204020203" pitchFamily="34" charset="0"/>
            </a:endParaRPr>
          </a:p>
          <a:p>
            <a:endParaRPr lang="en-US" dirty="0"/>
          </a:p>
        </p:txBody>
      </p:sp>
    </p:spTree>
    <p:extLst>
      <p:ext uri="{BB962C8B-B14F-4D97-AF65-F5344CB8AC3E}">
        <p14:creationId xmlns:p14="http://schemas.microsoft.com/office/powerpoint/2010/main" val="1542419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9B77E8-0B1B-A14E-8017-F8B810653CE4}"/>
              </a:ext>
            </a:extLst>
          </p:cNvPr>
          <p:cNvSpPr>
            <a:spLocks noGrp="1"/>
          </p:cNvSpPr>
          <p:nvPr>
            <p:ph type="sldNum" sz="quarter" idx="10"/>
          </p:nvPr>
        </p:nvSpPr>
        <p:spPr/>
        <p:txBody>
          <a:bodyPr/>
          <a:lstStyle/>
          <a:p>
            <a:pPr defTabSz="685800"/>
            <a:fld id="{2AAA63C1-38C1-514E-A205-135D40B9EDC8}" type="slidenum">
              <a:rPr lang="en-US" sz="1350">
                <a:solidFill>
                  <a:prstClr val="black"/>
                </a:solidFill>
                <a:latin typeface="Calibri" panose="020F0502020204030204"/>
              </a:rPr>
              <a:pPr defTabSz="685800"/>
              <a:t>18</a:t>
            </a:fld>
            <a:endParaRPr lang="en-US" sz="1350" dirty="0">
              <a:solidFill>
                <a:prstClr val="black"/>
              </a:solidFill>
              <a:latin typeface="Calibri" panose="020F0502020204030204"/>
            </a:endParaRPr>
          </a:p>
        </p:txBody>
      </p:sp>
      <p:sp>
        <p:nvSpPr>
          <p:cNvPr id="3" name="Title 2">
            <a:extLst>
              <a:ext uri="{FF2B5EF4-FFF2-40B4-BE49-F238E27FC236}">
                <a16:creationId xmlns:a16="http://schemas.microsoft.com/office/drawing/2014/main" id="{15442917-BC94-4F43-8747-D9A677A7AD5F}"/>
              </a:ext>
            </a:extLst>
          </p:cNvPr>
          <p:cNvSpPr>
            <a:spLocks noGrp="1"/>
          </p:cNvSpPr>
          <p:nvPr>
            <p:ph type="title"/>
          </p:nvPr>
        </p:nvSpPr>
        <p:spPr/>
        <p:txBody>
          <a:bodyPr/>
          <a:lstStyle/>
          <a:p>
            <a:r>
              <a:rPr lang="en-US" dirty="0">
                <a:latin typeface="Arial"/>
                <a:cs typeface="Arial"/>
              </a:rPr>
              <a:t>Proposed Recommendations for the PCRC</a:t>
            </a:r>
            <a:endParaRPr lang="en-US" dirty="0"/>
          </a:p>
        </p:txBody>
      </p:sp>
    </p:spTree>
    <p:extLst>
      <p:ext uri="{BB962C8B-B14F-4D97-AF65-F5344CB8AC3E}">
        <p14:creationId xmlns:p14="http://schemas.microsoft.com/office/powerpoint/2010/main" val="2250261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ECC878E-F8A2-7692-B6A3-6D8097323663}"/>
              </a:ext>
            </a:extLst>
          </p:cNvPr>
          <p:cNvSpPr>
            <a:spLocks noGrp="1"/>
          </p:cNvSpPr>
          <p:nvPr>
            <p:ph idx="1"/>
          </p:nvPr>
        </p:nvSpPr>
        <p:spPr>
          <a:xfrm>
            <a:off x="3987539" y="1903246"/>
            <a:ext cx="4675634" cy="3263504"/>
          </a:xfrm>
        </p:spPr>
        <p:txBody>
          <a:bodyPr/>
          <a:lstStyle/>
          <a:p>
            <a:r>
              <a:rPr lang="en-US" b="1" dirty="0">
                <a:solidFill>
                  <a:srgbClr val="000000"/>
                </a:solidFill>
                <a:latin typeface="Arial"/>
                <a:cs typeface="Arial"/>
              </a:rPr>
              <a:t>The PCRC should focus on increasing multi-payer participation and buy in for primary care spending</a:t>
            </a:r>
            <a:endParaRPr lang="en-US" b="1" dirty="0">
              <a:solidFill>
                <a:srgbClr val="000000"/>
              </a:solidFill>
            </a:endParaRPr>
          </a:p>
          <a:p>
            <a:endParaRPr lang="en-US" dirty="0"/>
          </a:p>
        </p:txBody>
      </p:sp>
      <p:sp>
        <p:nvSpPr>
          <p:cNvPr id="4" name="Title 3">
            <a:extLst>
              <a:ext uri="{FF2B5EF4-FFF2-40B4-BE49-F238E27FC236}">
                <a16:creationId xmlns:a16="http://schemas.microsoft.com/office/drawing/2014/main" id="{B0356B47-FBEA-FF69-966B-9BED0A29EF99}"/>
              </a:ext>
            </a:extLst>
          </p:cNvPr>
          <p:cNvSpPr>
            <a:spLocks noGrp="1"/>
          </p:cNvSpPr>
          <p:nvPr>
            <p:ph type="title"/>
          </p:nvPr>
        </p:nvSpPr>
        <p:spPr/>
        <p:txBody>
          <a:bodyPr>
            <a:normAutofit/>
          </a:bodyPr>
          <a:lstStyle/>
          <a:p>
            <a:r>
              <a:rPr lang="en-US" sz="1800" dirty="0"/>
              <a:t>Recommendation #1</a:t>
            </a:r>
          </a:p>
        </p:txBody>
      </p:sp>
      <p:sp>
        <p:nvSpPr>
          <p:cNvPr id="2" name="Slide Number Placeholder 1">
            <a:extLst>
              <a:ext uri="{FF2B5EF4-FFF2-40B4-BE49-F238E27FC236}">
                <a16:creationId xmlns:a16="http://schemas.microsoft.com/office/drawing/2014/main" id="{38968B3F-D751-1754-00BB-A26FAE5B024C}"/>
              </a:ext>
            </a:extLst>
          </p:cNvPr>
          <p:cNvSpPr>
            <a:spLocks noGrp="1"/>
          </p:cNvSpPr>
          <p:nvPr>
            <p:ph type="sldNum" sz="quarter" idx="4294967295"/>
          </p:nvPr>
        </p:nvSpPr>
        <p:spPr>
          <a:xfrm>
            <a:off x="7086600" y="5624513"/>
            <a:ext cx="2057400" cy="273844"/>
          </a:xfrm>
          <a:prstGeom prst="rect">
            <a:avLst/>
          </a:prstGeom>
        </p:spPr>
        <p:txBody>
          <a:bodyPr/>
          <a:lstStyle/>
          <a:p>
            <a:pPr defTabSz="685800"/>
            <a:fld id="{2AAA63C1-38C1-514E-A205-135D40B9EDC8}" type="slidenum">
              <a:rPr lang="en-US" sz="1350">
                <a:solidFill>
                  <a:prstClr val="black"/>
                </a:solidFill>
                <a:latin typeface="Calibri" panose="020F0502020204030204"/>
              </a:rPr>
              <a:pPr defTabSz="685800"/>
              <a:t>19</a:t>
            </a:fld>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1134367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AFC2-2B44-4555-9D6E-74048B3EDEEE}"/>
              </a:ext>
            </a:extLst>
          </p:cNvPr>
          <p:cNvSpPr>
            <a:spLocks noGrp="1"/>
          </p:cNvSpPr>
          <p:nvPr>
            <p:ph type="title"/>
          </p:nvPr>
        </p:nvSpPr>
        <p:spPr/>
        <p:txBody>
          <a:bodyPr>
            <a:normAutofit/>
          </a:bodyPr>
          <a:lstStyle/>
          <a:p>
            <a:r>
              <a:rPr lang="en-US" dirty="0"/>
              <a:t>Virtual meeting- housekeeping</a:t>
            </a:r>
          </a:p>
        </p:txBody>
      </p:sp>
      <p:sp>
        <p:nvSpPr>
          <p:cNvPr id="3" name="Content Placeholder 2">
            <a:extLst>
              <a:ext uri="{FF2B5EF4-FFF2-40B4-BE49-F238E27FC236}">
                <a16:creationId xmlns:a16="http://schemas.microsoft.com/office/drawing/2014/main" id="{F4F9C617-E936-4FBA-B1F8-8735513ED1CB}"/>
              </a:ext>
            </a:extLst>
          </p:cNvPr>
          <p:cNvSpPr>
            <a:spLocks noGrp="1"/>
          </p:cNvSpPr>
          <p:nvPr>
            <p:ph sz="half" idx="1"/>
          </p:nvPr>
        </p:nvSpPr>
        <p:spPr>
          <a:xfrm>
            <a:off x="581196" y="2228006"/>
            <a:ext cx="8210383" cy="3633047"/>
          </a:xfrm>
        </p:spPr>
        <p:txBody>
          <a:bodyPr/>
          <a:lstStyle/>
          <a:p>
            <a:pPr marL="310896">
              <a:spcBef>
                <a:spcPts val="432"/>
              </a:spcBef>
            </a:pPr>
            <a:r>
              <a:rPr lang="en-US" dirty="0">
                <a:ea typeface="Calibri" panose="020F0502020204030204" pitchFamily="34" charset="0"/>
              </a:rPr>
              <a:t>Public- please send your name, email contact, and organization affiliation (if       applicable) to </a:t>
            </a:r>
            <a:r>
              <a:rPr lang="en-US" dirty="0">
                <a:ea typeface="Calibri" panose="020F0502020204030204" pitchFamily="34" charset="0"/>
                <a:hlinkClick r:id="rId2"/>
              </a:rPr>
              <a:t>dionna.reddy@delaware.gov</a:t>
            </a:r>
            <a:r>
              <a:rPr lang="en-US" dirty="0">
                <a:ea typeface="Calibri" panose="020F0502020204030204" pitchFamily="34" charset="0"/>
              </a:rPr>
              <a:t> or write in the meeting chat box.</a:t>
            </a:r>
          </a:p>
          <a:p>
            <a:pPr marL="4896" indent="0">
              <a:spcBef>
                <a:spcPts val="432"/>
              </a:spcBef>
              <a:buNone/>
            </a:pPr>
            <a:endParaRPr lang="en-US" dirty="0">
              <a:ea typeface="Calibri" panose="020F0502020204030204" pitchFamily="34" charset="0"/>
            </a:endParaRPr>
          </a:p>
          <a:p>
            <a:pPr marL="310896">
              <a:spcBef>
                <a:spcPts val="432"/>
              </a:spcBef>
            </a:pPr>
            <a:r>
              <a:rPr lang="en-US" dirty="0">
                <a:ea typeface="Calibri" panose="020F0502020204030204" pitchFamily="34" charset="0"/>
              </a:rPr>
              <a:t>Please keep your computer/phone on mute unless you are making a comment, and if you are not on visual, please identify yourself as well.</a:t>
            </a:r>
          </a:p>
          <a:p>
            <a:pPr marL="4896" indent="0">
              <a:spcBef>
                <a:spcPts val="432"/>
              </a:spcBef>
              <a:buNone/>
            </a:pPr>
            <a:endParaRPr lang="en-US" dirty="0">
              <a:ea typeface="Calibri" panose="020F0502020204030204" pitchFamily="34" charset="0"/>
            </a:endParaRPr>
          </a:p>
          <a:p>
            <a:pPr marL="310896">
              <a:spcBef>
                <a:spcPts val="432"/>
              </a:spcBef>
            </a:pPr>
            <a:r>
              <a:rPr lang="en-US" dirty="0"/>
              <a:t>This meeting will be recorded for minutes.</a:t>
            </a:r>
          </a:p>
          <a:p>
            <a:pPr marL="0" indent="0">
              <a:buNone/>
            </a:pPr>
            <a:endParaRPr lang="en-US" dirty="0"/>
          </a:p>
        </p:txBody>
      </p:sp>
    </p:spTree>
    <p:extLst>
      <p:ext uri="{BB962C8B-B14F-4D97-AF65-F5344CB8AC3E}">
        <p14:creationId xmlns:p14="http://schemas.microsoft.com/office/powerpoint/2010/main" val="3253123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F8E6-656C-272E-3055-DABC82658A6C}"/>
              </a:ext>
            </a:extLst>
          </p:cNvPr>
          <p:cNvSpPr>
            <a:spLocks noGrp="1"/>
          </p:cNvSpPr>
          <p:nvPr>
            <p:ph type="title"/>
          </p:nvPr>
        </p:nvSpPr>
        <p:spPr>
          <a:xfrm>
            <a:off x="0" y="857249"/>
            <a:ext cx="9144000" cy="970808"/>
          </a:xfrm>
        </p:spPr>
        <p:txBody>
          <a:bodyPr anchor="ctr">
            <a:normAutofit/>
          </a:bodyPr>
          <a:lstStyle/>
          <a:p>
            <a:r>
              <a:rPr lang="en-US" dirty="0"/>
              <a:t>NASEM Survey Results</a:t>
            </a:r>
          </a:p>
        </p:txBody>
      </p:sp>
      <p:pic>
        <p:nvPicPr>
          <p:cNvPr id="4" name="Content Placeholder 3" descr="A close-up of a document&#10;&#10;Description automatically generated">
            <a:extLst>
              <a:ext uri="{FF2B5EF4-FFF2-40B4-BE49-F238E27FC236}">
                <a16:creationId xmlns:a16="http://schemas.microsoft.com/office/drawing/2014/main" id="{0C3EA5AB-3B92-1070-D2E2-32D7A7D07EF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478"/>
          <a:stretch/>
        </p:blipFill>
        <p:spPr>
          <a:xfrm>
            <a:off x="1264695" y="2228851"/>
            <a:ext cx="6496883" cy="3137297"/>
          </a:xfrm>
          <a:prstGeom prst="rect">
            <a:avLst/>
          </a:prstGeom>
          <a:noFill/>
        </p:spPr>
      </p:pic>
    </p:spTree>
    <p:extLst>
      <p:ext uri="{BB962C8B-B14F-4D97-AF65-F5344CB8AC3E}">
        <p14:creationId xmlns:p14="http://schemas.microsoft.com/office/powerpoint/2010/main" val="1193398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60438-3DA9-01C0-6092-B22A09B26458}"/>
              </a:ext>
            </a:extLst>
          </p:cNvPr>
          <p:cNvSpPr>
            <a:spLocks noGrp="1"/>
          </p:cNvSpPr>
          <p:nvPr>
            <p:ph type="title"/>
          </p:nvPr>
        </p:nvSpPr>
        <p:spPr>
          <a:xfrm>
            <a:off x="0" y="857249"/>
            <a:ext cx="9144000" cy="970808"/>
          </a:xfrm>
        </p:spPr>
        <p:txBody>
          <a:bodyPr anchor="ctr">
            <a:normAutofit/>
          </a:bodyPr>
          <a:lstStyle/>
          <a:p>
            <a:r>
              <a:rPr lang="en-US" dirty="0"/>
              <a:t>Focus Group Feedback</a:t>
            </a:r>
          </a:p>
        </p:txBody>
      </p:sp>
      <p:graphicFrame>
        <p:nvGraphicFramePr>
          <p:cNvPr id="5" name="Content Placeholder 2">
            <a:extLst>
              <a:ext uri="{FF2B5EF4-FFF2-40B4-BE49-F238E27FC236}">
                <a16:creationId xmlns:a16="http://schemas.microsoft.com/office/drawing/2014/main" id="{A3A5C14B-690E-5713-C915-C35EA771034F}"/>
              </a:ext>
            </a:extLst>
          </p:cNvPr>
          <p:cNvGraphicFramePr>
            <a:graphicFrameLocks noGrp="1"/>
          </p:cNvGraphicFramePr>
          <p:nvPr>
            <p:ph idx="1"/>
          </p:nvPr>
        </p:nvGraphicFramePr>
        <p:xfrm>
          <a:off x="618258" y="2195075"/>
          <a:ext cx="7709314"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1244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8F05-36DD-4532-1CFC-1DCE823195A3}"/>
              </a:ext>
            </a:extLst>
          </p:cNvPr>
          <p:cNvSpPr>
            <a:spLocks noGrp="1"/>
          </p:cNvSpPr>
          <p:nvPr>
            <p:ph type="title"/>
          </p:nvPr>
        </p:nvSpPr>
        <p:spPr>
          <a:xfrm>
            <a:off x="0" y="857249"/>
            <a:ext cx="9144000" cy="970808"/>
          </a:xfrm>
        </p:spPr>
        <p:txBody>
          <a:bodyPr anchor="ctr">
            <a:normAutofit/>
          </a:bodyPr>
          <a:lstStyle/>
          <a:p>
            <a:r>
              <a:rPr lang="en-US" dirty="0"/>
              <a:t>PCRC Working Group Survey results </a:t>
            </a:r>
          </a:p>
        </p:txBody>
      </p:sp>
      <p:pic>
        <p:nvPicPr>
          <p:cNvPr id="7" name="Content Placeholder 6">
            <a:extLst>
              <a:ext uri="{FF2B5EF4-FFF2-40B4-BE49-F238E27FC236}">
                <a16:creationId xmlns:a16="http://schemas.microsoft.com/office/drawing/2014/main" id="{E85E6366-31FA-4CFF-00DB-A44825460E3E}"/>
              </a:ext>
            </a:extLst>
          </p:cNvPr>
          <p:cNvPicPr>
            <a:picLocks noGrp="1" noChangeAspect="1"/>
          </p:cNvPicPr>
          <p:nvPr>
            <p:ph idx="1"/>
          </p:nvPr>
        </p:nvPicPr>
        <p:blipFill>
          <a:blip r:embed="rId2"/>
          <a:stretch>
            <a:fillRect/>
          </a:stretch>
        </p:blipFill>
        <p:spPr>
          <a:xfrm>
            <a:off x="617538" y="2275817"/>
            <a:ext cx="7710487" cy="3368404"/>
          </a:xfrm>
        </p:spPr>
      </p:pic>
    </p:spTree>
    <p:extLst>
      <p:ext uri="{BB962C8B-B14F-4D97-AF65-F5344CB8AC3E}">
        <p14:creationId xmlns:p14="http://schemas.microsoft.com/office/powerpoint/2010/main" val="2805372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6572-4C6D-35C1-BDAC-D37E422882E6}"/>
              </a:ext>
            </a:extLst>
          </p:cNvPr>
          <p:cNvSpPr>
            <a:spLocks noGrp="1"/>
          </p:cNvSpPr>
          <p:nvPr>
            <p:ph type="title"/>
          </p:nvPr>
        </p:nvSpPr>
        <p:spPr/>
        <p:txBody>
          <a:bodyPr/>
          <a:lstStyle/>
          <a:p>
            <a:r>
              <a:rPr lang="en-US" dirty="0">
                <a:latin typeface="Arial"/>
                <a:cs typeface="Arial"/>
              </a:rPr>
              <a:t>Recommendation #1: Vote </a:t>
            </a:r>
          </a:p>
        </p:txBody>
      </p:sp>
      <p:sp>
        <p:nvSpPr>
          <p:cNvPr id="3" name="Content Placeholder 2">
            <a:extLst>
              <a:ext uri="{FF2B5EF4-FFF2-40B4-BE49-F238E27FC236}">
                <a16:creationId xmlns:a16="http://schemas.microsoft.com/office/drawing/2014/main" id="{CB17E0A6-33AA-9A7A-9E2A-ECD9CC07095A}"/>
              </a:ext>
            </a:extLst>
          </p:cNvPr>
          <p:cNvSpPr>
            <a:spLocks noGrp="1"/>
          </p:cNvSpPr>
          <p:nvPr>
            <p:ph idx="1"/>
          </p:nvPr>
        </p:nvSpPr>
        <p:spPr>
          <a:xfrm>
            <a:off x="618258" y="2203240"/>
            <a:ext cx="7709314" cy="3263504"/>
          </a:xfrm>
        </p:spPr>
        <p:txBody>
          <a:bodyPr vert="horz" lIns="68580" tIns="34290" rIns="68580" bIns="34290" rtlCol="0" anchor="t">
            <a:noAutofit/>
          </a:bodyPr>
          <a:lstStyle/>
          <a:p>
            <a:r>
              <a:rPr lang="en-US" sz="2700" b="1" dirty="0">
                <a:solidFill>
                  <a:srgbClr val="000000"/>
                </a:solidFill>
                <a:latin typeface="Arial"/>
                <a:cs typeface="Arial"/>
              </a:rPr>
              <a:t>The PCRC should focus on increasing multi-payer participation and buy-in for primary care spending.</a:t>
            </a:r>
            <a:endParaRPr lang="en-US" sz="2700" b="1" dirty="0">
              <a:solidFill>
                <a:srgbClr val="000000"/>
              </a:solidFill>
            </a:endParaRPr>
          </a:p>
          <a:p>
            <a:pPr marL="342900" lvl="1" indent="0">
              <a:buNone/>
            </a:pPr>
            <a:endParaRPr lang="en-US" sz="1500" dirty="0">
              <a:solidFill>
                <a:srgbClr val="000000"/>
              </a:solidFill>
            </a:endParaRPr>
          </a:p>
          <a:p>
            <a:pPr marL="265271" indent="-265271"/>
            <a:endParaRPr lang="en-US" sz="1800" dirty="0">
              <a:solidFill>
                <a:srgbClr val="000000"/>
              </a:solidFill>
            </a:endParaRPr>
          </a:p>
        </p:txBody>
      </p:sp>
    </p:spTree>
    <p:extLst>
      <p:ext uri="{BB962C8B-B14F-4D97-AF65-F5344CB8AC3E}">
        <p14:creationId xmlns:p14="http://schemas.microsoft.com/office/powerpoint/2010/main" val="4147530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ECC878E-F8A2-7692-B6A3-6D8097323663}"/>
              </a:ext>
            </a:extLst>
          </p:cNvPr>
          <p:cNvSpPr>
            <a:spLocks noGrp="1"/>
          </p:cNvSpPr>
          <p:nvPr>
            <p:ph idx="1"/>
          </p:nvPr>
        </p:nvSpPr>
        <p:spPr/>
        <p:txBody>
          <a:bodyPr/>
          <a:lstStyle/>
          <a:p>
            <a:r>
              <a:rPr lang="en-US" dirty="0">
                <a:solidFill>
                  <a:srgbClr val="000000"/>
                </a:solidFill>
                <a:latin typeface="Arial"/>
                <a:cs typeface="Arial"/>
              </a:rPr>
              <a:t>The PCRC should inform policies that will work on primary care investments, without increasing overall healthcare costs. </a:t>
            </a:r>
          </a:p>
          <a:p>
            <a:pPr marL="0" indent="0">
              <a:buNone/>
            </a:pPr>
            <a:endParaRPr lang="en-US" dirty="0"/>
          </a:p>
        </p:txBody>
      </p:sp>
      <p:sp>
        <p:nvSpPr>
          <p:cNvPr id="4" name="Title 3">
            <a:extLst>
              <a:ext uri="{FF2B5EF4-FFF2-40B4-BE49-F238E27FC236}">
                <a16:creationId xmlns:a16="http://schemas.microsoft.com/office/drawing/2014/main" id="{B0356B47-FBEA-FF69-966B-9BED0A29EF99}"/>
              </a:ext>
            </a:extLst>
          </p:cNvPr>
          <p:cNvSpPr>
            <a:spLocks noGrp="1"/>
          </p:cNvSpPr>
          <p:nvPr>
            <p:ph type="title"/>
          </p:nvPr>
        </p:nvSpPr>
        <p:spPr/>
        <p:txBody>
          <a:bodyPr>
            <a:normAutofit/>
          </a:bodyPr>
          <a:lstStyle/>
          <a:p>
            <a:r>
              <a:rPr lang="en-US" sz="1800" dirty="0"/>
              <a:t>Recommendation #2</a:t>
            </a:r>
          </a:p>
        </p:txBody>
      </p:sp>
      <p:sp>
        <p:nvSpPr>
          <p:cNvPr id="2" name="Slide Number Placeholder 1">
            <a:extLst>
              <a:ext uri="{FF2B5EF4-FFF2-40B4-BE49-F238E27FC236}">
                <a16:creationId xmlns:a16="http://schemas.microsoft.com/office/drawing/2014/main" id="{38968B3F-D751-1754-00BB-A26FAE5B024C}"/>
              </a:ext>
            </a:extLst>
          </p:cNvPr>
          <p:cNvSpPr>
            <a:spLocks noGrp="1"/>
          </p:cNvSpPr>
          <p:nvPr>
            <p:ph type="sldNum" sz="quarter" idx="4294967295"/>
          </p:nvPr>
        </p:nvSpPr>
        <p:spPr>
          <a:xfrm>
            <a:off x="7086600" y="5624513"/>
            <a:ext cx="2057400" cy="273844"/>
          </a:xfrm>
          <a:prstGeom prst="rect">
            <a:avLst/>
          </a:prstGeom>
        </p:spPr>
        <p:txBody>
          <a:bodyPr/>
          <a:lstStyle/>
          <a:p>
            <a:pPr defTabSz="685800"/>
            <a:fld id="{2AAA63C1-38C1-514E-A205-135D40B9EDC8}" type="slidenum">
              <a:rPr lang="en-US" sz="1350">
                <a:solidFill>
                  <a:prstClr val="black"/>
                </a:solidFill>
                <a:latin typeface="Calibri" panose="020F0502020204030204"/>
              </a:rPr>
              <a:pPr defTabSz="685800"/>
              <a:t>24</a:t>
            </a:fld>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2220118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A0CB-0506-6F76-C1D4-70937DA5D82D}"/>
              </a:ext>
            </a:extLst>
          </p:cNvPr>
          <p:cNvSpPr>
            <a:spLocks noGrp="1"/>
          </p:cNvSpPr>
          <p:nvPr>
            <p:ph type="title"/>
          </p:nvPr>
        </p:nvSpPr>
        <p:spPr/>
        <p:txBody>
          <a:bodyPr/>
          <a:lstStyle/>
          <a:p>
            <a:r>
              <a:rPr lang="en-US" dirty="0"/>
              <a:t>NASEM Survey Results</a:t>
            </a:r>
          </a:p>
        </p:txBody>
      </p:sp>
      <p:sp>
        <p:nvSpPr>
          <p:cNvPr id="3" name="Content Placeholder 2">
            <a:extLst>
              <a:ext uri="{FF2B5EF4-FFF2-40B4-BE49-F238E27FC236}">
                <a16:creationId xmlns:a16="http://schemas.microsoft.com/office/drawing/2014/main" id="{BA45481D-883E-C0A3-901A-9745BDD2736E}"/>
              </a:ext>
            </a:extLst>
          </p:cNvPr>
          <p:cNvSpPr>
            <a:spLocks noGrp="1"/>
          </p:cNvSpPr>
          <p:nvPr>
            <p:ph idx="1"/>
          </p:nvPr>
        </p:nvSpPr>
        <p:spPr/>
        <p:txBody>
          <a:bodyPr/>
          <a:lstStyle/>
          <a:p>
            <a:r>
              <a:rPr lang="en-US" sz="1500" dirty="0">
                <a:solidFill>
                  <a:schemeClr val="tx1"/>
                </a:solidFill>
              </a:rPr>
              <a:t>If there is an increase in the total cost of care, the cost should not be passed onto the consumer/patient</a:t>
            </a:r>
          </a:p>
          <a:p>
            <a:pPr lvl="1"/>
            <a:r>
              <a:rPr lang="en-US" sz="1500" dirty="0">
                <a:solidFill>
                  <a:schemeClr val="tx1"/>
                </a:solidFill>
              </a:rPr>
              <a:t>11 responses – 72.7% agree&gt;&gt;&gt;unrealistic</a:t>
            </a:r>
          </a:p>
          <a:p>
            <a:r>
              <a:rPr lang="en-US" sz="1500" dirty="0">
                <a:solidFill>
                  <a:schemeClr val="tx1"/>
                </a:solidFill>
              </a:rPr>
              <a:t>With the information provided by the OVBHCD and through the DHSS Benchmarking and </a:t>
            </a:r>
            <a:r>
              <a:rPr lang="en-US" sz="1500" dirty="0" err="1">
                <a:solidFill>
                  <a:schemeClr val="tx1"/>
                </a:solidFill>
              </a:rPr>
              <a:t>Costaware</a:t>
            </a:r>
            <a:r>
              <a:rPr lang="en-US" sz="1500" dirty="0">
                <a:solidFill>
                  <a:schemeClr val="tx1"/>
                </a:solidFill>
              </a:rPr>
              <a:t> data, there should be an effort to decrease inpatient costs, even for those health plans not covered under SB120 (Medicaid, self-insured plans)</a:t>
            </a:r>
          </a:p>
          <a:p>
            <a:pPr lvl="1"/>
            <a:r>
              <a:rPr lang="en-US" sz="1500" dirty="0">
                <a:solidFill>
                  <a:schemeClr val="tx1"/>
                </a:solidFill>
              </a:rPr>
              <a:t>11 responses – 90.9% agree&gt;&gt;&gt; not feasible due to cost factor</a:t>
            </a:r>
          </a:p>
          <a:p>
            <a:r>
              <a:rPr lang="en-US" sz="1500" dirty="0">
                <a:solidFill>
                  <a:schemeClr val="tx1"/>
                </a:solidFill>
              </a:rPr>
              <a:t>If this is a STRONG RECOMMENDATION from the PCRC, should there be a recommendation for an established regulatory body regarding health care systems and their contracted payment schedules with carriers, such as a set schedule for annual increases in service payments, similar to what is in SB120?</a:t>
            </a:r>
          </a:p>
          <a:p>
            <a:pPr lvl="1"/>
            <a:r>
              <a:rPr lang="en-US" sz="1500" dirty="0">
                <a:solidFill>
                  <a:schemeClr val="tx1"/>
                </a:solidFill>
              </a:rPr>
              <a:t>10 responses - 90% agree </a:t>
            </a:r>
          </a:p>
          <a:p>
            <a:pPr marL="0" indent="0">
              <a:buNone/>
            </a:pPr>
            <a:endParaRPr lang="en-US" dirty="0"/>
          </a:p>
        </p:txBody>
      </p:sp>
    </p:spTree>
    <p:extLst>
      <p:ext uri="{BB962C8B-B14F-4D97-AF65-F5344CB8AC3E}">
        <p14:creationId xmlns:p14="http://schemas.microsoft.com/office/powerpoint/2010/main" val="3556129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60438-3DA9-01C0-6092-B22A09B26458}"/>
              </a:ext>
            </a:extLst>
          </p:cNvPr>
          <p:cNvSpPr>
            <a:spLocks noGrp="1"/>
          </p:cNvSpPr>
          <p:nvPr>
            <p:ph type="title"/>
          </p:nvPr>
        </p:nvSpPr>
        <p:spPr>
          <a:xfrm>
            <a:off x="0" y="857249"/>
            <a:ext cx="9144000" cy="970808"/>
          </a:xfrm>
        </p:spPr>
        <p:txBody>
          <a:bodyPr anchor="ctr">
            <a:normAutofit/>
          </a:bodyPr>
          <a:lstStyle/>
          <a:p>
            <a:r>
              <a:rPr lang="en-US" dirty="0"/>
              <a:t>Focus Group Feedback</a:t>
            </a:r>
          </a:p>
        </p:txBody>
      </p:sp>
      <p:graphicFrame>
        <p:nvGraphicFramePr>
          <p:cNvPr id="5" name="Content Placeholder 2">
            <a:extLst>
              <a:ext uri="{FF2B5EF4-FFF2-40B4-BE49-F238E27FC236}">
                <a16:creationId xmlns:a16="http://schemas.microsoft.com/office/drawing/2014/main" id="{6746A9FB-0A41-4652-09BC-BD4EA0D3CC26}"/>
              </a:ext>
            </a:extLst>
          </p:cNvPr>
          <p:cNvGraphicFramePr>
            <a:graphicFrameLocks noGrp="1"/>
          </p:cNvGraphicFramePr>
          <p:nvPr>
            <p:ph idx="1"/>
          </p:nvPr>
        </p:nvGraphicFramePr>
        <p:xfrm>
          <a:off x="618258" y="2195075"/>
          <a:ext cx="7709314"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417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30CB-D0AC-4FC4-7C6E-D5E24AD80A5F}"/>
              </a:ext>
            </a:extLst>
          </p:cNvPr>
          <p:cNvSpPr>
            <a:spLocks noGrp="1"/>
          </p:cNvSpPr>
          <p:nvPr>
            <p:ph type="title"/>
          </p:nvPr>
        </p:nvSpPr>
        <p:spPr>
          <a:xfrm>
            <a:off x="0" y="857249"/>
            <a:ext cx="9144000" cy="970808"/>
          </a:xfrm>
        </p:spPr>
        <p:txBody>
          <a:bodyPr anchor="ctr">
            <a:normAutofit/>
          </a:bodyPr>
          <a:lstStyle/>
          <a:p>
            <a:br>
              <a:rPr lang="en-US" dirty="0"/>
            </a:br>
            <a:r>
              <a:rPr lang="en-US" dirty="0"/>
              <a:t>PCRC Working Group Survey results</a:t>
            </a:r>
          </a:p>
        </p:txBody>
      </p:sp>
      <p:sp>
        <p:nvSpPr>
          <p:cNvPr id="4" name="Content Placeholder 3">
            <a:extLst>
              <a:ext uri="{FF2B5EF4-FFF2-40B4-BE49-F238E27FC236}">
                <a16:creationId xmlns:a16="http://schemas.microsoft.com/office/drawing/2014/main" id="{9B80FA8D-64BB-B3C0-7F58-F7608878B655}"/>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A597871E-9336-EF47-EE65-1B1D79054B73}"/>
              </a:ext>
            </a:extLst>
          </p:cNvPr>
          <p:cNvPicPr>
            <a:picLocks noChangeAspect="1"/>
          </p:cNvPicPr>
          <p:nvPr/>
        </p:nvPicPr>
        <p:blipFill>
          <a:blip r:embed="rId2"/>
          <a:stretch>
            <a:fillRect/>
          </a:stretch>
        </p:blipFill>
        <p:spPr>
          <a:xfrm>
            <a:off x="336803" y="2171167"/>
            <a:ext cx="8326012" cy="3829584"/>
          </a:xfrm>
          <a:prstGeom prst="rect">
            <a:avLst/>
          </a:prstGeom>
        </p:spPr>
      </p:pic>
    </p:spTree>
    <p:extLst>
      <p:ext uri="{BB962C8B-B14F-4D97-AF65-F5344CB8AC3E}">
        <p14:creationId xmlns:p14="http://schemas.microsoft.com/office/powerpoint/2010/main" val="297859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6572-4C6D-35C1-BDAC-D37E422882E6}"/>
              </a:ext>
            </a:extLst>
          </p:cNvPr>
          <p:cNvSpPr>
            <a:spLocks noGrp="1"/>
          </p:cNvSpPr>
          <p:nvPr>
            <p:ph type="title"/>
          </p:nvPr>
        </p:nvSpPr>
        <p:spPr/>
        <p:txBody>
          <a:bodyPr/>
          <a:lstStyle/>
          <a:p>
            <a:r>
              <a:rPr lang="en-US" dirty="0">
                <a:latin typeface="Arial"/>
                <a:cs typeface="Arial"/>
              </a:rPr>
              <a:t>Recommendation #2: Vote</a:t>
            </a:r>
          </a:p>
        </p:txBody>
      </p:sp>
      <p:sp>
        <p:nvSpPr>
          <p:cNvPr id="3" name="Content Placeholder 2">
            <a:extLst>
              <a:ext uri="{FF2B5EF4-FFF2-40B4-BE49-F238E27FC236}">
                <a16:creationId xmlns:a16="http://schemas.microsoft.com/office/drawing/2014/main" id="{CB17E0A6-33AA-9A7A-9E2A-ECD9CC07095A}"/>
              </a:ext>
            </a:extLst>
          </p:cNvPr>
          <p:cNvSpPr>
            <a:spLocks noGrp="1"/>
          </p:cNvSpPr>
          <p:nvPr>
            <p:ph idx="1"/>
          </p:nvPr>
        </p:nvSpPr>
        <p:spPr/>
        <p:txBody>
          <a:bodyPr vert="horz" lIns="68580" tIns="34290" rIns="68580" bIns="34290" rtlCol="0" anchor="t">
            <a:noAutofit/>
          </a:bodyPr>
          <a:lstStyle/>
          <a:p>
            <a:r>
              <a:rPr lang="en-US" sz="2700" b="1" dirty="0">
                <a:solidFill>
                  <a:srgbClr val="000000"/>
                </a:solidFill>
                <a:latin typeface="Arial"/>
                <a:cs typeface="Arial"/>
              </a:rPr>
              <a:t>The PCRC should inform policies that will work on primary care investments, without increasing overall healthcare costs. </a:t>
            </a:r>
          </a:p>
          <a:p>
            <a:pPr marL="562928" lvl="1" indent="-220028">
              <a:buFont typeface="Courier New" panose="02000000000000000000" pitchFamily="2" charset="-79"/>
              <a:buChar char="o"/>
            </a:pPr>
            <a:endParaRPr lang="en-US" sz="1200" dirty="0">
              <a:solidFill>
                <a:srgbClr val="000000"/>
              </a:solidFill>
            </a:endParaRPr>
          </a:p>
          <a:p>
            <a:pPr marL="265271" indent="-265271"/>
            <a:endParaRPr lang="en-US" sz="1800" dirty="0">
              <a:solidFill>
                <a:srgbClr val="000000"/>
              </a:solidFill>
            </a:endParaRPr>
          </a:p>
          <a:p>
            <a:pPr marL="265271" indent="-265271"/>
            <a:endParaRPr lang="en-US" sz="1800" dirty="0">
              <a:solidFill>
                <a:srgbClr val="000000"/>
              </a:solidFill>
            </a:endParaRPr>
          </a:p>
        </p:txBody>
      </p:sp>
    </p:spTree>
    <p:extLst>
      <p:ext uri="{BB962C8B-B14F-4D97-AF65-F5344CB8AC3E}">
        <p14:creationId xmlns:p14="http://schemas.microsoft.com/office/powerpoint/2010/main" val="3641637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ECC878E-F8A2-7692-B6A3-6D8097323663}"/>
              </a:ext>
            </a:extLst>
          </p:cNvPr>
          <p:cNvSpPr>
            <a:spLocks noGrp="1"/>
          </p:cNvSpPr>
          <p:nvPr>
            <p:ph idx="1"/>
          </p:nvPr>
        </p:nvSpPr>
        <p:spPr/>
        <p:txBody>
          <a:bodyPr/>
          <a:lstStyle/>
          <a:p>
            <a:r>
              <a:rPr lang="en-US" dirty="0">
                <a:solidFill>
                  <a:srgbClr val="000000"/>
                </a:solidFill>
                <a:latin typeface="Arial"/>
                <a:cs typeface="Arial"/>
              </a:rPr>
              <a:t>The PCRC should promote and advocate for quality measures aligned across payers based on the biggest cost of care drivers.</a:t>
            </a:r>
          </a:p>
          <a:p>
            <a:pPr marL="0" indent="0">
              <a:buNone/>
            </a:pPr>
            <a:endParaRPr lang="en-US" dirty="0"/>
          </a:p>
        </p:txBody>
      </p:sp>
      <p:sp>
        <p:nvSpPr>
          <p:cNvPr id="4" name="Title 3">
            <a:extLst>
              <a:ext uri="{FF2B5EF4-FFF2-40B4-BE49-F238E27FC236}">
                <a16:creationId xmlns:a16="http://schemas.microsoft.com/office/drawing/2014/main" id="{B0356B47-FBEA-FF69-966B-9BED0A29EF99}"/>
              </a:ext>
            </a:extLst>
          </p:cNvPr>
          <p:cNvSpPr>
            <a:spLocks noGrp="1"/>
          </p:cNvSpPr>
          <p:nvPr>
            <p:ph type="title"/>
          </p:nvPr>
        </p:nvSpPr>
        <p:spPr/>
        <p:txBody>
          <a:bodyPr>
            <a:normAutofit/>
          </a:bodyPr>
          <a:lstStyle/>
          <a:p>
            <a:r>
              <a:rPr lang="en-US" sz="1800" dirty="0"/>
              <a:t>Recommendation #3</a:t>
            </a:r>
          </a:p>
        </p:txBody>
      </p:sp>
      <p:sp>
        <p:nvSpPr>
          <p:cNvPr id="2" name="Slide Number Placeholder 1">
            <a:extLst>
              <a:ext uri="{FF2B5EF4-FFF2-40B4-BE49-F238E27FC236}">
                <a16:creationId xmlns:a16="http://schemas.microsoft.com/office/drawing/2014/main" id="{38968B3F-D751-1754-00BB-A26FAE5B024C}"/>
              </a:ext>
            </a:extLst>
          </p:cNvPr>
          <p:cNvSpPr>
            <a:spLocks noGrp="1"/>
          </p:cNvSpPr>
          <p:nvPr>
            <p:ph type="sldNum" sz="quarter" idx="4294967295"/>
          </p:nvPr>
        </p:nvSpPr>
        <p:spPr>
          <a:xfrm>
            <a:off x="7086600" y="5624513"/>
            <a:ext cx="2057400" cy="273844"/>
          </a:xfrm>
          <a:prstGeom prst="rect">
            <a:avLst/>
          </a:prstGeom>
        </p:spPr>
        <p:txBody>
          <a:bodyPr/>
          <a:lstStyle/>
          <a:p>
            <a:pPr defTabSz="685800"/>
            <a:fld id="{2AAA63C1-38C1-514E-A205-135D40B9EDC8}" type="slidenum">
              <a:rPr lang="en-US" sz="1350">
                <a:solidFill>
                  <a:prstClr val="black"/>
                </a:solidFill>
                <a:latin typeface="Calibri" panose="020F0502020204030204"/>
              </a:rPr>
              <a:pPr defTabSz="685800"/>
              <a:t>29</a:t>
            </a:fld>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798191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F6E90B-0866-2E61-C46C-72B0B1842880}"/>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80060536-9FEB-2380-C76D-1826F4EAD956}"/>
              </a:ext>
            </a:extLst>
          </p:cNvPr>
          <p:cNvSpPr>
            <a:spLocks noGrp="1"/>
          </p:cNvSpPr>
          <p:nvPr>
            <p:ph idx="1"/>
          </p:nvPr>
        </p:nvSpPr>
        <p:spPr/>
        <p:txBody>
          <a:bodyPr>
            <a:normAutofit/>
          </a:bodyPr>
          <a:lstStyle/>
          <a:p>
            <a:pPr marL="342900" marR="0" lvl="0" indent="-342900">
              <a:spcBef>
                <a:spcPts val="0"/>
              </a:spcBef>
              <a:spcAft>
                <a:spcPts val="0"/>
              </a:spcAft>
              <a:buFont typeface="+mj-lt"/>
              <a:buAutoNum type="romanU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Call to Order</a:t>
            </a:r>
          </a:p>
          <a:p>
            <a:pPr marL="342900" marR="0" lvl="0" indent="-342900">
              <a:spcBef>
                <a:spcPts val="0"/>
              </a:spcBef>
              <a:spcAft>
                <a:spcPts val="0"/>
              </a:spcAft>
              <a:buFont typeface="+mj-lt"/>
              <a:buAutoNum type="romanU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Jan 22,2024, Meeting Minutes Approval</a:t>
            </a:r>
          </a:p>
          <a:p>
            <a:pPr marL="342900" indent="-342900">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Strategic Planning Work Group- Recommendations </a:t>
            </a:r>
          </a:p>
          <a:p>
            <a:pPr marL="342900" marR="0" lvl="0" indent="-342900">
              <a:spcBef>
                <a:spcPts val="0"/>
              </a:spcBef>
              <a:spcAft>
                <a:spcPts val="0"/>
              </a:spcAft>
              <a:buFont typeface="+mj-lt"/>
              <a:buAutoNum type="romanU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Health Management Associates – SQI and CQI Methodology  </a:t>
            </a:r>
          </a:p>
          <a:p>
            <a:pPr marL="342900" marR="0" lvl="0" indent="-342900">
              <a:spcBef>
                <a:spcPts val="0"/>
              </a:spcBef>
              <a:spcAft>
                <a:spcPts val="0"/>
              </a:spcAft>
              <a:buFont typeface="+mj-lt"/>
              <a:buAutoNum type="romanU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Public Comment</a:t>
            </a:r>
          </a:p>
          <a:p>
            <a:pPr marL="342900" marR="0" lvl="0" indent="-342900">
              <a:spcBef>
                <a:spcPts val="0"/>
              </a:spcBef>
              <a:spcAft>
                <a:spcPts val="0"/>
              </a:spcAft>
              <a:buFont typeface="+mj-lt"/>
              <a:buAutoNum type="romanU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Meeting</a:t>
            </a:r>
            <a:r>
              <a:rPr lang="en-US" dirty="0">
                <a:solidFill>
                  <a:srgbClr val="000000"/>
                </a:solidFill>
                <a:latin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2767947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A0CB-0506-6F76-C1D4-70937DA5D82D}"/>
              </a:ext>
            </a:extLst>
          </p:cNvPr>
          <p:cNvSpPr>
            <a:spLocks noGrp="1"/>
          </p:cNvSpPr>
          <p:nvPr>
            <p:ph type="title"/>
          </p:nvPr>
        </p:nvSpPr>
        <p:spPr/>
        <p:txBody>
          <a:bodyPr/>
          <a:lstStyle/>
          <a:p>
            <a:r>
              <a:rPr lang="en-US" dirty="0"/>
              <a:t>NASEM Survey </a:t>
            </a:r>
            <a:r>
              <a:rPr lang="en-US" dirty="0" err="1"/>
              <a:t>REsults</a:t>
            </a:r>
            <a:r>
              <a:rPr lang="en-US" dirty="0"/>
              <a:t> </a:t>
            </a:r>
          </a:p>
        </p:txBody>
      </p:sp>
      <p:sp>
        <p:nvSpPr>
          <p:cNvPr id="3" name="Content Placeholder 2">
            <a:extLst>
              <a:ext uri="{FF2B5EF4-FFF2-40B4-BE49-F238E27FC236}">
                <a16:creationId xmlns:a16="http://schemas.microsoft.com/office/drawing/2014/main" id="{BA45481D-883E-C0A3-901A-9745BDD2736E}"/>
              </a:ext>
            </a:extLst>
          </p:cNvPr>
          <p:cNvSpPr>
            <a:spLocks noGrp="1"/>
          </p:cNvSpPr>
          <p:nvPr>
            <p:ph idx="1"/>
          </p:nvPr>
        </p:nvSpPr>
        <p:spPr/>
        <p:txBody>
          <a:bodyPr/>
          <a:lstStyle/>
          <a:p>
            <a:r>
              <a:rPr lang="en-US" sz="1500" dirty="0">
                <a:solidFill>
                  <a:schemeClr val="tx1"/>
                </a:solidFill>
              </a:rPr>
              <a:t>The PCRC should recommend telehealth services, which would need to be defined, are included as an essential service of primary care. </a:t>
            </a:r>
          </a:p>
          <a:p>
            <a:pPr lvl="1"/>
            <a:r>
              <a:rPr lang="en-US" sz="1500" dirty="0">
                <a:solidFill>
                  <a:schemeClr val="tx1"/>
                </a:solidFill>
              </a:rPr>
              <a:t>11 responses – 100% agree</a:t>
            </a:r>
          </a:p>
          <a:p>
            <a:r>
              <a:rPr lang="en-US" sz="1500" dirty="0">
                <a:solidFill>
                  <a:schemeClr val="tx1"/>
                </a:solidFill>
              </a:rPr>
              <a:t>The Delaware Primary Care Delivery Model (aka Value Based Model) should be incorporated in all health plans, whether through regulation or legislation</a:t>
            </a:r>
          </a:p>
          <a:p>
            <a:pPr lvl="1"/>
            <a:r>
              <a:rPr lang="en-US" sz="1500" dirty="0">
                <a:solidFill>
                  <a:schemeClr val="tx1"/>
                </a:solidFill>
              </a:rPr>
              <a:t>11 responses – 72.7% agree</a:t>
            </a:r>
          </a:p>
          <a:p>
            <a:r>
              <a:rPr lang="en-US" sz="1500" dirty="0">
                <a:solidFill>
                  <a:schemeClr val="tx1"/>
                </a:solidFill>
              </a:rPr>
              <a:t>The PCRC should recommend that the certification of PCMH level of care not be limited only NCQA certification and can qualify for higher reimbursement if the practice meets certain parameters. </a:t>
            </a:r>
          </a:p>
          <a:p>
            <a:pPr lvl="1"/>
            <a:r>
              <a:rPr lang="en-US" sz="1500" dirty="0">
                <a:solidFill>
                  <a:schemeClr val="tx1"/>
                </a:solidFill>
              </a:rPr>
              <a:t>11 responses -  54.9% agree; 36.4% not sure – I need to know the qualifying parameters</a:t>
            </a:r>
          </a:p>
          <a:p>
            <a:pPr marL="0" indent="0">
              <a:buNone/>
            </a:pPr>
            <a:endParaRPr lang="en-US" dirty="0"/>
          </a:p>
        </p:txBody>
      </p:sp>
    </p:spTree>
    <p:extLst>
      <p:ext uri="{BB962C8B-B14F-4D97-AF65-F5344CB8AC3E}">
        <p14:creationId xmlns:p14="http://schemas.microsoft.com/office/powerpoint/2010/main" val="1234316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A0CB-0506-6F76-C1D4-70937DA5D82D}"/>
              </a:ext>
            </a:extLst>
          </p:cNvPr>
          <p:cNvSpPr>
            <a:spLocks noGrp="1"/>
          </p:cNvSpPr>
          <p:nvPr>
            <p:ph type="title"/>
          </p:nvPr>
        </p:nvSpPr>
        <p:spPr>
          <a:xfrm>
            <a:off x="0" y="857249"/>
            <a:ext cx="9144000" cy="970808"/>
          </a:xfrm>
        </p:spPr>
        <p:txBody>
          <a:bodyPr anchor="ctr">
            <a:normAutofit/>
          </a:bodyPr>
          <a:lstStyle/>
          <a:p>
            <a:r>
              <a:rPr lang="en-US" dirty="0"/>
              <a:t>Focus group results </a:t>
            </a:r>
          </a:p>
        </p:txBody>
      </p:sp>
      <p:graphicFrame>
        <p:nvGraphicFramePr>
          <p:cNvPr id="6" name="Content Placeholder 3">
            <a:extLst>
              <a:ext uri="{FF2B5EF4-FFF2-40B4-BE49-F238E27FC236}">
                <a16:creationId xmlns:a16="http://schemas.microsoft.com/office/drawing/2014/main" id="{7591F492-91D3-C91C-D831-CFA98074C95C}"/>
              </a:ext>
            </a:extLst>
          </p:cNvPr>
          <p:cNvGraphicFramePr>
            <a:graphicFrameLocks noGrp="1"/>
          </p:cNvGraphicFramePr>
          <p:nvPr>
            <p:ph idx="1"/>
          </p:nvPr>
        </p:nvGraphicFramePr>
        <p:xfrm>
          <a:off x="618258" y="2195075"/>
          <a:ext cx="7709314"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099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30CB-D0AC-4FC4-7C6E-D5E24AD80A5F}"/>
              </a:ext>
            </a:extLst>
          </p:cNvPr>
          <p:cNvSpPr>
            <a:spLocks noGrp="1"/>
          </p:cNvSpPr>
          <p:nvPr>
            <p:ph type="title"/>
          </p:nvPr>
        </p:nvSpPr>
        <p:spPr>
          <a:xfrm>
            <a:off x="0" y="857249"/>
            <a:ext cx="9144000" cy="970808"/>
          </a:xfrm>
        </p:spPr>
        <p:txBody>
          <a:bodyPr anchor="ctr">
            <a:normAutofit/>
          </a:bodyPr>
          <a:lstStyle/>
          <a:p>
            <a:br>
              <a:rPr lang="en-US" dirty="0"/>
            </a:br>
            <a:r>
              <a:rPr lang="en-US" dirty="0"/>
              <a:t>PCRC Working Group Survey Results</a:t>
            </a:r>
          </a:p>
        </p:txBody>
      </p:sp>
      <p:pic>
        <p:nvPicPr>
          <p:cNvPr id="6" name="Content Placeholder 5">
            <a:extLst>
              <a:ext uri="{FF2B5EF4-FFF2-40B4-BE49-F238E27FC236}">
                <a16:creationId xmlns:a16="http://schemas.microsoft.com/office/drawing/2014/main" id="{4D4ABC97-DF45-E63E-FF1B-94F58A15715A}"/>
              </a:ext>
            </a:extLst>
          </p:cNvPr>
          <p:cNvPicPr>
            <a:picLocks noGrp="1" noChangeAspect="1"/>
          </p:cNvPicPr>
          <p:nvPr>
            <p:ph idx="1"/>
          </p:nvPr>
        </p:nvPicPr>
        <p:blipFill>
          <a:blip r:embed="rId2"/>
          <a:stretch>
            <a:fillRect/>
          </a:stretch>
        </p:blipFill>
        <p:spPr>
          <a:xfrm>
            <a:off x="617538" y="2167593"/>
            <a:ext cx="7710487" cy="3584852"/>
          </a:xfrm>
        </p:spPr>
      </p:pic>
    </p:spTree>
    <p:extLst>
      <p:ext uri="{BB962C8B-B14F-4D97-AF65-F5344CB8AC3E}">
        <p14:creationId xmlns:p14="http://schemas.microsoft.com/office/powerpoint/2010/main" val="1895609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3CA9-7EE8-77A0-BF4D-6A7A150E2971}"/>
              </a:ext>
            </a:extLst>
          </p:cNvPr>
          <p:cNvSpPr>
            <a:spLocks noGrp="1"/>
          </p:cNvSpPr>
          <p:nvPr>
            <p:ph type="title"/>
          </p:nvPr>
        </p:nvSpPr>
        <p:spPr/>
        <p:txBody>
          <a:bodyPr/>
          <a:lstStyle/>
          <a:p>
            <a:r>
              <a:rPr lang="en-US" dirty="0">
                <a:latin typeface="Arial"/>
                <a:cs typeface="Arial"/>
              </a:rPr>
              <a:t>Recommendation #3: Vote</a:t>
            </a:r>
            <a:endParaRPr lang="en-US" dirty="0"/>
          </a:p>
        </p:txBody>
      </p:sp>
      <p:sp>
        <p:nvSpPr>
          <p:cNvPr id="3" name="Content Placeholder 2">
            <a:extLst>
              <a:ext uri="{FF2B5EF4-FFF2-40B4-BE49-F238E27FC236}">
                <a16:creationId xmlns:a16="http://schemas.microsoft.com/office/drawing/2014/main" id="{67DF02A6-307E-BB0A-FC71-F0456B49D76D}"/>
              </a:ext>
            </a:extLst>
          </p:cNvPr>
          <p:cNvSpPr>
            <a:spLocks noGrp="1"/>
          </p:cNvSpPr>
          <p:nvPr>
            <p:ph idx="1"/>
          </p:nvPr>
        </p:nvSpPr>
        <p:spPr/>
        <p:txBody>
          <a:bodyPr vert="horz" lIns="68580" tIns="34290" rIns="68580" bIns="34290" rtlCol="0" anchor="t">
            <a:noAutofit/>
          </a:bodyPr>
          <a:lstStyle/>
          <a:p>
            <a:r>
              <a:rPr lang="en-US" sz="2400" b="1" dirty="0">
                <a:solidFill>
                  <a:srgbClr val="000000"/>
                </a:solidFill>
                <a:latin typeface="Arial"/>
                <a:cs typeface="Arial"/>
              </a:rPr>
              <a:t>The PCRC should promote and advocate for quality measures aligned across payers based on the biggest cost of care drivers</a:t>
            </a:r>
            <a:r>
              <a:rPr lang="en-US" sz="1800" b="1" dirty="0">
                <a:solidFill>
                  <a:srgbClr val="000000"/>
                </a:solidFill>
                <a:latin typeface="Arial"/>
                <a:cs typeface="Arial"/>
              </a:rPr>
              <a:t>.</a:t>
            </a:r>
            <a:endParaRPr lang="en-US" sz="1800" b="1" dirty="0">
              <a:solidFill>
                <a:srgbClr val="808080"/>
              </a:solidFill>
              <a:latin typeface="Arial"/>
              <a:cs typeface="Arial"/>
            </a:endParaRPr>
          </a:p>
          <a:p>
            <a:pPr marL="0" indent="0">
              <a:buNone/>
            </a:pPr>
            <a:endParaRPr lang="en-US" dirty="0"/>
          </a:p>
        </p:txBody>
      </p:sp>
    </p:spTree>
    <p:extLst>
      <p:ext uri="{BB962C8B-B14F-4D97-AF65-F5344CB8AC3E}">
        <p14:creationId xmlns:p14="http://schemas.microsoft.com/office/powerpoint/2010/main" val="2181144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ECC878E-F8A2-7692-B6A3-6D8097323663}"/>
              </a:ext>
            </a:extLst>
          </p:cNvPr>
          <p:cNvSpPr>
            <a:spLocks noGrp="1"/>
          </p:cNvSpPr>
          <p:nvPr>
            <p:ph idx="1"/>
          </p:nvPr>
        </p:nvSpPr>
        <p:spPr/>
        <p:txBody>
          <a:bodyPr/>
          <a:lstStyle/>
          <a:p>
            <a:r>
              <a:rPr lang="en-US" dirty="0">
                <a:solidFill>
                  <a:srgbClr val="000000"/>
                </a:solidFill>
                <a:latin typeface="Arial"/>
                <a:cs typeface="Arial"/>
              </a:rPr>
              <a:t>The PCRC will develop a more comprehensive communications strategy, such as an annual report, to increase transparency around the vision, goals, and progress of the PCRC.</a:t>
            </a:r>
          </a:p>
          <a:p>
            <a:pPr marL="0" indent="0">
              <a:buNone/>
            </a:pPr>
            <a:endParaRPr lang="en-US" dirty="0"/>
          </a:p>
        </p:txBody>
      </p:sp>
      <p:sp>
        <p:nvSpPr>
          <p:cNvPr id="4" name="Title 3">
            <a:extLst>
              <a:ext uri="{FF2B5EF4-FFF2-40B4-BE49-F238E27FC236}">
                <a16:creationId xmlns:a16="http://schemas.microsoft.com/office/drawing/2014/main" id="{B0356B47-FBEA-FF69-966B-9BED0A29EF99}"/>
              </a:ext>
            </a:extLst>
          </p:cNvPr>
          <p:cNvSpPr>
            <a:spLocks noGrp="1"/>
          </p:cNvSpPr>
          <p:nvPr>
            <p:ph type="title"/>
          </p:nvPr>
        </p:nvSpPr>
        <p:spPr/>
        <p:txBody>
          <a:bodyPr>
            <a:normAutofit/>
          </a:bodyPr>
          <a:lstStyle/>
          <a:p>
            <a:r>
              <a:rPr lang="en-US" sz="1800" dirty="0"/>
              <a:t>Recommendation #4</a:t>
            </a:r>
          </a:p>
        </p:txBody>
      </p:sp>
      <p:sp>
        <p:nvSpPr>
          <p:cNvPr id="2" name="Slide Number Placeholder 1">
            <a:extLst>
              <a:ext uri="{FF2B5EF4-FFF2-40B4-BE49-F238E27FC236}">
                <a16:creationId xmlns:a16="http://schemas.microsoft.com/office/drawing/2014/main" id="{38968B3F-D751-1754-00BB-A26FAE5B024C}"/>
              </a:ext>
            </a:extLst>
          </p:cNvPr>
          <p:cNvSpPr>
            <a:spLocks noGrp="1"/>
          </p:cNvSpPr>
          <p:nvPr>
            <p:ph type="sldNum" sz="quarter" idx="4294967295"/>
          </p:nvPr>
        </p:nvSpPr>
        <p:spPr>
          <a:xfrm>
            <a:off x="7086600" y="5624513"/>
            <a:ext cx="2057400" cy="273844"/>
          </a:xfrm>
          <a:prstGeom prst="rect">
            <a:avLst/>
          </a:prstGeom>
        </p:spPr>
        <p:txBody>
          <a:bodyPr/>
          <a:lstStyle/>
          <a:p>
            <a:pPr defTabSz="685800"/>
            <a:fld id="{2AAA63C1-38C1-514E-A205-135D40B9EDC8}" type="slidenum">
              <a:rPr lang="en-US" sz="1350">
                <a:solidFill>
                  <a:prstClr val="black"/>
                </a:solidFill>
                <a:latin typeface="Calibri" panose="020F0502020204030204"/>
              </a:rPr>
              <a:pPr defTabSz="685800"/>
              <a:t>34</a:t>
            </a:fld>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107587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A0CB-0506-6F76-C1D4-70937DA5D82D}"/>
              </a:ext>
            </a:extLst>
          </p:cNvPr>
          <p:cNvSpPr>
            <a:spLocks noGrp="1"/>
          </p:cNvSpPr>
          <p:nvPr>
            <p:ph type="title"/>
          </p:nvPr>
        </p:nvSpPr>
        <p:spPr>
          <a:xfrm>
            <a:off x="0" y="857249"/>
            <a:ext cx="9144000" cy="970808"/>
          </a:xfrm>
        </p:spPr>
        <p:txBody>
          <a:bodyPr anchor="ctr">
            <a:normAutofit/>
          </a:bodyPr>
          <a:lstStyle/>
          <a:p>
            <a:r>
              <a:rPr lang="en-US" dirty="0"/>
              <a:t>Focus group feedback</a:t>
            </a:r>
          </a:p>
        </p:txBody>
      </p:sp>
      <p:graphicFrame>
        <p:nvGraphicFramePr>
          <p:cNvPr id="5" name="Content Placeholder 2">
            <a:extLst>
              <a:ext uri="{FF2B5EF4-FFF2-40B4-BE49-F238E27FC236}">
                <a16:creationId xmlns:a16="http://schemas.microsoft.com/office/drawing/2014/main" id="{C0227E09-B739-E5F9-869A-0230DEF9ECBD}"/>
              </a:ext>
            </a:extLst>
          </p:cNvPr>
          <p:cNvGraphicFramePr>
            <a:graphicFrameLocks noGrp="1"/>
          </p:cNvGraphicFramePr>
          <p:nvPr>
            <p:ph idx="1"/>
          </p:nvPr>
        </p:nvGraphicFramePr>
        <p:xfrm>
          <a:off x="618258" y="2195075"/>
          <a:ext cx="7709314"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917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51CE-9BF5-AE3C-8C4D-D16741304F2D}"/>
              </a:ext>
            </a:extLst>
          </p:cNvPr>
          <p:cNvSpPr>
            <a:spLocks noGrp="1"/>
          </p:cNvSpPr>
          <p:nvPr>
            <p:ph type="title"/>
          </p:nvPr>
        </p:nvSpPr>
        <p:spPr>
          <a:xfrm>
            <a:off x="0" y="857249"/>
            <a:ext cx="9144000" cy="970808"/>
          </a:xfrm>
        </p:spPr>
        <p:txBody>
          <a:bodyPr anchor="ctr">
            <a:normAutofit/>
          </a:bodyPr>
          <a:lstStyle/>
          <a:p>
            <a:r>
              <a:rPr lang="en-US"/>
              <a:t>Results from PCRC Working Group Vote </a:t>
            </a:r>
            <a:endParaRPr lang="en-US" dirty="0"/>
          </a:p>
        </p:txBody>
      </p:sp>
      <p:pic>
        <p:nvPicPr>
          <p:cNvPr id="6" name="Content Placeholder 5">
            <a:extLst>
              <a:ext uri="{FF2B5EF4-FFF2-40B4-BE49-F238E27FC236}">
                <a16:creationId xmlns:a16="http://schemas.microsoft.com/office/drawing/2014/main" id="{4464B33B-893B-4D32-A257-51AD07CB0301}"/>
              </a:ext>
            </a:extLst>
          </p:cNvPr>
          <p:cNvPicPr>
            <a:picLocks noGrp="1" noChangeAspect="1"/>
          </p:cNvPicPr>
          <p:nvPr>
            <p:ph idx="1"/>
          </p:nvPr>
        </p:nvPicPr>
        <p:blipFill>
          <a:blip r:embed="rId2"/>
          <a:stretch>
            <a:fillRect/>
          </a:stretch>
        </p:blipFill>
        <p:spPr>
          <a:xfrm>
            <a:off x="617538" y="2067930"/>
            <a:ext cx="7710487" cy="3784178"/>
          </a:xfrm>
        </p:spPr>
      </p:pic>
    </p:spTree>
    <p:extLst>
      <p:ext uri="{BB962C8B-B14F-4D97-AF65-F5344CB8AC3E}">
        <p14:creationId xmlns:p14="http://schemas.microsoft.com/office/powerpoint/2010/main" val="1767037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B91AC-8112-241E-D5E2-A0666F2B6B90}"/>
              </a:ext>
            </a:extLst>
          </p:cNvPr>
          <p:cNvSpPr>
            <a:spLocks noGrp="1"/>
          </p:cNvSpPr>
          <p:nvPr>
            <p:ph type="title"/>
          </p:nvPr>
        </p:nvSpPr>
        <p:spPr/>
        <p:txBody>
          <a:bodyPr/>
          <a:lstStyle/>
          <a:p>
            <a:r>
              <a:rPr lang="en-US" dirty="0">
                <a:latin typeface="Arial"/>
                <a:cs typeface="Arial"/>
              </a:rPr>
              <a:t>Recommendation #4: Vote</a:t>
            </a:r>
            <a:endParaRPr lang="en-US" dirty="0"/>
          </a:p>
        </p:txBody>
      </p:sp>
      <p:sp>
        <p:nvSpPr>
          <p:cNvPr id="3" name="Content Placeholder 2">
            <a:extLst>
              <a:ext uri="{FF2B5EF4-FFF2-40B4-BE49-F238E27FC236}">
                <a16:creationId xmlns:a16="http://schemas.microsoft.com/office/drawing/2014/main" id="{71B05C1D-A858-8F8B-347C-67DE9E16AD45}"/>
              </a:ext>
            </a:extLst>
          </p:cNvPr>
          <p:cNvSpPr>
            <a:spLocks noGrp="1"/>
          </p:cNvSpPr>
          <p:nvPr>
            <p:ph idx="1"/>
          </p:nvPr>
        </p:nvSpPr>
        <p:spPr/>
        <p:txBody>
          <a:bodyPr vert="horz" lIns="68580" tIns="34290" rIns="68580" bIns="34290" rtlCol="0" anchor="t">
            <a:noAutofit/>
          </a:bodyPr>
          <a:lstStyle/>
          <a:p>
            <a:pPr marL="265271" indent="-265271"/>
            <a:r>
              <a:rPr lang="en-US" sz="2400" b="1" dirty="0">
                <a:solidFill>
                  <a:srgbClr val="000000"/>
                </a:solidFill>
                <a:latin typeface="Arial"/>
                <a:cs typeface="Arial"/>
              </a:rPr>
              <a:t>The PCRC will develop a more comprehensive communications strategy, such as an annual report, to increase transparency around the vision, goals, and progress of the PCRC.</a:t>
            </a:r>
          </a:p>
          <a:p>
            <a:pPr marL="0" indent="0">
              <a:buNone/>
            </a:pPr>
            <a:endParaRPr lang="en-US" dirty="0"/>
          </a:p>
        </p:txBody>
      </p:sp>
    </p:spTree>
    <p:extLst>
      <p:ext uri="{BB962C8B-B14F-4D97-AF65-F5344CB8AC3E}">
        <p14:creationId xmlns:p14="http://schemas.microsoft.com/office/powerpoint/2010/main" val="2495071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ECC878E-F8A2-7692-B6A3-6D8097323663}"/>
              </a:ext>
            </a:extLst>
          </p:cNvPr>
          <p:cNvSpPr>
            <a:spLocks noGrp="1"/>
          </p:cNvSpPr>
          <p:nvPr>
            <p:ph idx="1"/>
          </p:nvPr>
        </p:nvSpPr>
        <p:spPr/>
        <p:txBody>
          <a:bodyPr/>
          <a:lstStyle/>
          <a:p>
            <a:r>
              <a:rPr lang="en-US" dirty="0">
                <a:solidFill>
                  <a:srgbClr val="000000"/>
                </a:solidFill>
                <a:latin typeface="Arial"/>
                <a:cs typeface="Arial"/>
              </a:rPr>
              <a:t>The PCRC should explore a more inclusive strategy across the spectrum (i.e., employed practices, MCOs, etc.) to reflect the needs of all practices within primary care specialties.</a:t>
            </a:r>
          </a:p>
          <a:p>
            <a:pPr marL="0" indent="0">
              <a:buNone/>
            </a:pPr>
            <a:endParaRPr lang="en-US" dirty="0"/>
          </a:p>
        </p:txBody>
      </p:sp>
      <p:sp>
        <p:nvSpPr>
          <p:cNvPr id="4" name="Title 3">
            <a:extLst>
              <a:ext uri="{FF2B5EF4-FFF2-40B4-BE49-F238E27FC236}">
                <a16:creationId xmlns:a16="http://schemas.microsoft.com/office/drawing/2014/main" id="{B0356B47-FBEA-FF69-966B-9BED0A29EF99}"/>
              </a:ext>
            </a:extLst>
          </p:cNvPr>
          <p:cNvSpPr>
            <a:spLocks noGrp="1"/>
          </p:cNvSpPr>
          <p:nvPr>
            <p:ph type="title"/>
          </p:nvPr>
        </p:nvSpPr>
        <p:spPr/>
        <p:txBody>
          <a:bodyPr>
            <a:normAutofit/>
          </a:bodyPr>
          <a:lstStyle/>
          <a:p>
            <a:r>
              <a:rPr lang="en-US" sz="1800" dirty="0"/>
              <a:t>Recommendation #5</a:t>
            </a:r>
          </a:p>
        </p:txBody>
      </p:sp>
      <p:sp>
        <p:nvSpPr>
          <p:cNvPr id="2" name="Slide Number Placeholder 1">
            <a:extLst>
              <a:ext uri="{FF2B5EF4-FFF2-40B4-BE49-F238E27FC236}">
                <a16:creationId xmlns:a16="http://schemas.microsoft.com/office/drawing/2014/main" id="{38968B3F-D751-1754-00BB-A26FAE5B024C}"/>
              </a:ext>
            </a:extLst>
          </p:cNvPr>
          <p:cNvSpPr>
            <a:spLocks noGrp="1"/>
          </p:cNvSpPr>
          <p:nvPr>
            <p:ph type="sldNum" sz="quarter" idx="4294967295"/>
          </p:nvPr>
        </p:nvSpPr>
        <p:spPr>
          <a:xfrm>
            <a:off x="7086600" y="5624513"/>
            <a:ext cx="2057400" cy="273844"/>
          </a:xfrm>
          <a:prstGeom prst="rect">
            <a:avLst/>
          </a:prstGeom>
        </p:spPr>
        <p:txBody>
          <a:bodyPr/>
          <a:lstStyle/>
          <a:p>
            <a:pPr defTabSz="685800"/>
            <a:fld id="{2AAA63C1-38C1-514E-A205-135D40B9EDC8}" type="slidenum">
              <a:rPr lang="en-US" sz="1350">
                <a:solidFill>
                  <a:prstClr val="black"/>
                </a:solidFill>
                <a:latin typeface="Calibri" panose="020F0502020204030204"/>
              </a:rPr>
              <a:pPr defTabSz="685800"/>
              <a:t>38</a:t>
            </a:fld>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1234509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A0CB-0506-6F76-C1D4-70937DA5D82D}"/>
              </a:ext>
            </a:extLst>
          </p:cNvPr>
          <p:cNvSpPr>
            <a:spLocks noGrp="1"/>
          </p:cNvSpPr>
          <p:nvPr>
            <p:ph type="title"/>
          </p:nvPr>
        </p:nvSpPr>
        <p:spPr/>
        <p:txBody>
          <a:bodyPr/>
          <a:lstStyle/>
          <a:p>
            <a:r>
              <a:rPr lang="en-US" dirty="0"/>
              <a:t>NASEM Survey Results </a:t>
            </a:r>
          </a:p>
        </p:txBody>
      </p:sp>
      <p:sp>
        <p:nvSpPr>
          <p:cNvPr id="3" name="Content Placeholder 2">
            <a:extLst>
              <a:ext uri="{FF2B5EF4-FFF2-40B4-BE49-F238E27FC236}">
                <a16:creationId xmlns:a16="http://schemas.microsoft.com/office/drawing/2014/main" id="{BA45481D-883E-C0A3-901A-9745BDD2736E}"/>
              </a:ext>
            </a:extLst>
          </p:cNvPr>
          <p:cNvSpPr>
            <a:spLocks noGrp="1"/>
          </p:cNvSpPr>
          <p:nvPr>
            <p:ph idx="1"/>
          </p:nvPr>
        </p:nvSpPr>
        <p:spPr/>
        <p:txBody>
          <a:bodyPr/>
          <a:lstStyle/>
          <a:p>
            <a:r>
              <a:rPr lang="en-US" sz="1800" dirty="0">
                <a:solidFill>
                  <a:srgbClr val="202124"/>
                </a:solidFill>
              </a:rPr>
              <a:t>If a regulatory body is NOT a STRONG RECOMMENDATION, then should the PCRC recommend that those health plans which are not under SB120 contribute to a statewide Primary Care Investment Safety Net, which may cover but is not limited to, costs associated with practice transformation for practices to reach PMCH quality of care; infrastructure costs to establish resource for patients and providers alike regarding primary care access; patient and provider education regarding the benefits of primary care, behavioral health, as well as social determinants of health. </a:t>
            </a:r>
          </a:p>
          <a:p>
            <a:pPr lvl="1"/>
            <a:r>
              <a:rPr lang="en-US" dirty="0">
                <a:solidFill>
                  <a:srgbClr val="202124"/>
                </a:solidFill>
              </a:rPr>
              <a:t>10 responses – 70% agree</a:t>
            </a:r>
          </a:p>
          <a:p>
            <a:endParaRPr lang="en-US" dirty="0"/>
          </a:p>
        </p:txBody>
      </p:sp>
    </p:spTree>
    <p:extLst>
      <p:ext uri="{BB962C8B-B14F-4D97-AF65-F5344CB8AC3E}">
        <p14:creationId xmlns:p14="http://schemas.microsoft.com/office/powerpoint/2010/main" val="408416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812B-8944-BAE1-B972-DA2702583715}"/>
              </a:ext>
            </a:extLst>
          </p:cNvPr>
          <p:cNvSpPr>
            <a:spLocks noGrp="1"/>
          </p:cNvSpPr>
          <p:nvPr>
            <p:ph type="title"/>
          </p:nvPr>
        </p:nvSpPr>
        <p:spPr/>
        <p:txBody>
          <a:bodyPr/>
          <a:lstStyle/>
          <a:p>
            <a:r>
              <a:rPr lang="en-US" dirty="0"/>
              <a:t>CALL to ORDER</a:t>
            </a:r>
          </a:p>
        </p:txBody>
      </p:sp>
      <p:sp>
        <p:nvSpPr>
          <p:cNvPr id="6" name="Content Placeholder 5">
            <a:extLst>
              <a:ext uri="{FF2B5EF4-FFF2-40B4-BE49-F238E27FC236}">
                <a16:creationId xmlns:a16="http://schemas.microsoft.com/office/drawing/2014/main" id="{6802C259-3D06-7E3A-B3FE-1722A5E8D8EC}"/>
              </a:ext>
            </a:extLst>
          </p:cNvPr>
          <p:cNvSpPr>
            <a:spLocks noGrp="1"/>
          </p:cNvSpPr>
          <p:nvPr>
            <p:ph sz="half" idx="2"/>
          </p:nvPr>
        </p:nvSpPr>
        <p:spPr>
          <a:xfrm>
            <a:off x="664338" y="2176531"/>
            <a:ext cx="3907662" cy="4121238"/>
          </a:xfrm>
        </p:spPr>
        <p:txBody>
          <a:bodyPr>
            <a:noAutofit/>
          </a:bodyPr>
          <a:lstStyle/>
          <a:p>
            <a:r>
              <a:rPr lang="en-US" sz="1600" dirty="0"/>
              <a:t>Dr. Nancy Fan, Chair</a:t>
            </a:r>
          </a:p>
          <a:p>
            <a:r>
              <a:rPr lang="en-US" sz="1600" dirty="0"/>
              <a:t>Senator Brian Townsend, Chair Senate Health &amp; Social Services Committee</a:t>
            </a:r>
          </a:p>
          <a:p>
            <a:r>
              <a:rPr lang="en-US" sz="1800" dirty="0">
                <a:effectLst/>
                <a:latin typeface="Calibri" panose="020F0502020204030204" pitchFamily="34" charset="0"/>
                <a:ea typeface="Calibri" panose="020F0502020204030204" pitchFamily="34" charset="0"/>
              </a:rPr>
              <a:t>Rep. Kerrie Evelyn Harris </a:t>
            </a:r>
            <a:r>
              <a:rPr lang="en-US" sz="1600" dirty="0"/>
              <a:t>, Chair Health &amp; Social Services Committee</a:t>
            </a:r>
          </a:p>
          <a:p>
            <a:r>
              <a:rPr lang="en-US" sz="1600" dirty="0"/>
              <a:t>Andrew Wilson, Division of Medicaid and Medical Assistance</a:t>
            </a:r>
          </a:p>
          <a:p>
            <a:r>
              <a:rPr lang="en-US" sz="1600" dirty="0"/>
              <a:t>Dr. James Gill, Medical Society of Delaware</a:t>
            </a:r>
          </a:p>
          <a:p>
            <a:r>
              <a:rPr lang="en-US" sz="1600" dirty="0"/>
              <a:t>Dr. Rose Kakoza, Delaware Healthcare Association</a:t>
            </a:r>
          </a:p>
          <a:p>
            <a:r>
              <a:rPr lang="en-US" sz="1600" dirty="0"/>
              <a:t>Vacant, Delaware Nurses Association </a:t>
            </a:r>
          </a:p>
          <a:p>
            <a:endParaRPr lang="en-US" sz="1600" dirty="0"/>
          </a:p>
          <a:p>
            <a:endParaRPr lang="en-US" sz="1600" dirty="0"/>
          </a:p>
        </p:txBody>
      </p:sp>
      <p:sp>
        <p:nvSpPr>
          <p:cNvPr id="10" name="Content Placeholder 5">
            <a:extLst>
              <a:ext uri="{FF2B5EF4-FFF2-40B4-BE49-F238E27FC236}">
                <a16:creationId xmlns:a16="http://schemas.microsoft.com/office/drawing/2014/main" id="{F29A981D-ABE2-E9FE-C8BD-89AB19617B62}"/>
              </a:ext>
            </a:extLst>
          </p:cNvPr>
          <p:cNvSpPr txBox="1">
            <a:spLocks/>
          </p:cNvSpPr>
          <p:nvPr/>
        </p:nvSpPr>
        <p:spPr>
          <a:xfrm>
            <a:off x="4387926" y="1870127"/>
            <a:ext cx="3907662" cy="363304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700" dirty="0"/>
              <a:t>Kevin O’Hara, Highmark Delaware</a:t>
            </a:r>
          </a:p>
          <a:p>
            <a:pPr algn="l"/>
            <a:r>
              <a:rPr lang="en-US" sz="1700" dirty="0"/>
              <a:t>Steven Costantino (</a:t>
            </a:r>
            <a:r>
              <a:rPr lang="en-US" sz="1700" b="0" u="none" strike="noStrike" baseline="0" dirty="0">
                <a:solidFill>
                  <a:srgbClr val="000000"/>
                </a:solidFill>
              </a:rPr>
              <a:t>Proxy for Secretary Josette Manning</a:t>
            </a:r>
            <a:r>
              <a:rPr lang="en-US" sz="1700" dirty="0"/>
              <a:t>)</a:t>
            </a:r>
          </a:p>
          <a:p>
            <a:r>
              <a:rPr lang="en-US" sz="1600" dirty="0"/>
              <a:t>Faith Rentz, State Benefits Office/DHR</a:t>
            </a:r>
          </a:p>
          <a:p>
            <a:r>
              <a:rPr lang="en-US" sz="1600" dirty="0"/>
              <a:t>Deborah Bednar, Aetna</a:t>
            </a:r>
          </a:p>
          <a:p>
            <a:r>
              <a:rPr lang="en-US" sz="1600" dirty="0"/>
              <a:t>Maggie Norris-Bent, Westside Family Healthcare</a:t>
            </a:r>
          </a:p>
          <a:p>
            <a:r>
              <a:rPr lang="en-US" sz="1600" dirty="0"/>
              <a:t>Christine Vogel (Proxy for Department of Insurance) </a:t>
            </a:r>
          </a:p>
        </p:txBody>
      </p:sp>
    </p:spTree>
    <p:extLst>
      <p:ext uri="{BB962C8B-B14F-4D97-AF65-F5344CB8AC3E}">
        <p14:creationId xmlns:p14="http://schemas.microsoft.com/office/powerpoint/2010/main" val="2673197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A0CB-0506-6F76-C1D4-70937DA5D82D}"/>
              </a:ext>
            </a:extLst>
          </p:cNvPr>
          <p:cNvSpPr>
            <a:spLocks noGrp="1"/>
          </p:cNvSpPr>
          <p:nvPr>
            <p:ph type="title"/>
          </p:nvPr>
        </p:nvSpPr>
        <p:spPr>
          <a:xfrm>
            <a:off x="0" y="857249"/>
            <a:ext cx="9144000" cy="970808"/>
          </a:xfrm>
        </p:spPr>
        <p:txBody>
          <a:bodyPr anchor="ctr">
            <a:normAutofit/>
          </a:bodyPr>
          <a:lstStyle/>
          <a:p>
            <a:r>
              <a:rPr lang="en-US" dirty="0"/>
              <a:t>Focus group feedback</a:t>
            </a:r>
          </a:p>
        </p:txBody>
      </p:sp>
      <p:graphicFrame>
        <p:nvGraphicFramePr>
          <p:cNvPr id="5" name="Content Placeholder 2">
            <a:extLst>
              <a:ext uri="{FF2B5EF4-FFF2-40B4-BE49-F238E27FC236}">
                <a16:creationId xmlns:a16="http://schemas.microsoft.com/office/drawing/2014/main" id="{C0227E09-B739-E5F9-869A-0230DEF9ECBD}"/>
              </a:ext>
            </a:extLst>
          </p:cNvPr>
          <p:cNvGraphicFramePr>
            <a:graphicFrameLocks noGrp="1"/>
          </p:cNvGraphicFramePr>
          <p:nvPr>
            <p:ph idx="1"/>
          </p:nvPr>
        </p:nvGraphicFramePr>
        <p:xfrm>
          <a:off x="618258" y="2195075"/>
          <a:ext cx="7709314"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9041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30CB-D0AC-4FC4-7C6E-D5E24AD80A5F}"/>
              </a:ext>
            </a:extLst>
          </p:cNvPr>
          <p:cNvSpPr>
            <a:spLocks noGrp="1"/>
          </p:cNvSpPr>
          <p:nvPr>
            <p:ph type="title"/>
          </p:nvPr>
        </p:nvSpPr>
        <p:spPr>
          <a:xfrm>
            <a:off x="0" y="857249"/>
            <a:ext cx="9144000" cy="970808"/>
          </a:xfrm>
        </p:spPr>
        <p:txBody>
          <a:bodyPr anchor="ctr">
            <a:normAutofit/>
          </a:bodyPr>
          <a:lstStyle/>
          <a:p>
            <a:br>
              <a:rPr lang="en-US" dirty="0"/>
            </a:br>
            <a:r>
              <a:rPr lang="en-US" dirty="0"/>
              <a:t>PCRC Working Group Survey results</a:t>
            </a:r>
          </a:p>
        </p:txBody>
      </p:sp>
      <p:pic>
        <p:nvPicPr>
          <p:cNvPr id="6" name="Content Placeholder 5">
            <a:extLst>
              <a:ext uri="{FF2B5EF4-FFF2-40B4-BE49-F238E27FC236}">
                <a16:creationId xmlns:a16="http://schemas.microsoft.com/office/drawing/2014/main" id="{E201C7A9-4147-ED8B-C0B3-298DC6C48682}"/>
              </a:ext>
            </a:extLst>
          </p:cNvPr>
          <p:cNvPicPr>
            <a:picLocks noGrp="1" noChangeAspect="1"/>
          </p:cNvPicPr>
          <p:nvPr>
            <p:ph idx="1"/>
          </p:nvPr>
        </p:nvPicPr>
        <p:blipFill>
          <a:blip r:embed="rId2"/>
          <a:stretch>
            <a:fillRect/>
          </a:stretch>
        </p:blipFill>
        <p:spPr>
          <a:xfrm>
            <a:off x="617538" y="2157682"/>
            <a:ext cx="7710487" cy="3604674"/>
          </a:xfrm>
        </p:spPr>
      </p:pic>
    </p:spTree>
    <p:extLst>
      <p:ext uri="{BB962C8B-B14F-4D97-AF65-F5344CB8AC3E}">
        <p14:creationId xmlns:p14="http://schemas.microsoft.com/office/powerpoint/2010/main" val="2406981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C0F3-DF5E-6D57-BC7C-ED5F2A12429B}"/>
              </a:ext>
            </a:extLst>
          </p:cNvPr>
          <p:cNvSpPr>
            <a:spLocks noGrp="1"/>
          </p:cNvSpPr>
          <p:nvPr>
            <p:ph type="title"/>
          </p:nvPr>
        </p:nvSpPr>
        <p:spPr/>
        <p:txBody>
          <a:bodyPr/>
          <a:lstStyle/>
          <a:p>
            <a:r>
              <a:rPr lang="en-US" dirty="0">
                <a:latin typeface="Arial"/>
                <a:cs typeface="Arial"/>
              </a:rPr>
              <a:t>Recommendation #5: Vote</a:t>
            </a:r>
            <a:endParaRPr lang="en-US" dirty="0"/>
          </a:p>
        </p:txBody>
      </p:sp>
      <p:sp>
        <p:nvSpPr>
          <p:cNvPr id="3" name="Content Placeholder 2">
            <a:extLst>
              <a:ext uri="{FF2B5EF4-FFF2-40B4-BE49-F238E27FC236}">
                <a16:creationId xmlns:a16="http://schemas.microsoft.com/office/drawing/2014/main" id="{3FE210DE-F915-5015-1044-C7F06599C215}"/>
              </a:ext>
            </a:extLst>
          </p:cNvPr>
          <p:cNvSpPr>
            <a:spLocks noGrp="1"/>
          </p:cNvSpPr>
          <p:nvPr>
            <p:ph idx="1"/>
          </p:nvPr>
        </p:nvSpPr>
        <p:spPr/>
        <p:txBody>
          <a:bodyPr vert="horz" lIns="68580" tIns="34290" rIns="68580" bIns="34290" rtlCol="0" anchor="t">
            <a:noAutofit/>
          </a:bodyPr>
          <a:lstStyle/>
          <a:p>
            <a:pPr marL="265271" indent="-265271"/>
            <a:r>
              <a:rPr lang="en-US" sz="2400" b="1" dirty="0">
                <a:solidFill>
                  <a:srgbClr val="000000"/>
                </a:solidFill>
                <a:latin typeface="Arial"/>
                <a:cs typeface="Arial"/>
              </a:rPr>
              <a:t>The PCRC should explore a more inclusive strategy across the spectrum (i.e., employed practices, MCOs, etc.) to reflect the needs of all practices within primary care specialties.</a:t>
            </a:r>
            <a:endParaRPr lang="en-US" sz="2400" dirty="0">
              <a:solidFill>
                <a:srgbClr val="808080"/>
              </a:solidFill>
            </a:endParaRPr>
          </a:p>
          <a:p>
            <a:pPr marL="342900" lvl="1" indent="0">
              <a:buNone/>
            </a:pPr>
            <a:br>
              <a:rPr lang="en-US" sz="1500" dirty="0"/>
            </a:br>
            <a:endParaRPr lang="en-US" sz="1500" dirty="0">
              <a:solidFill>
                <a:srgbClr val="808080"/>
              </a:solidFill>
            </a:endParaRPr>
          </a:p>
        </p:txBody>
      </p:sp>
    </p:spTree>
    <p:extLst>
      <p:ext uri="{BB962C8B-B14F-4D97-AF65-F5344CB8AC3E}">
        <p14:creationId xmlns:p14="http://schemas.microsoft.com/office/powerpoint/2010/main" val="2099750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4436D340-90FF-35C3-7765-A7E69E347FB1}"/>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1805"/>
          <a:stretch/>
        </p:blipFill>
        <p:spPr>
          <a:xfrm>
            <a:off x="1987183" y="643466"/>
            <a:ext cx="5169632" cy="5571067"/>
          </a:xfrm>
          <a:prstGeom prst="rect">
            <a:avLst/>
          </a:prstGeom>
        </p:spPr>
      </p:pic>
      <p:sp>
        <p:nvSpPr>
          <p:cNvPr id="4" name="Footer Placeholder 3">
            <a:extLst>
              <a:ext uri="{FF2B5EF4-FFF2-40B4-BE49-F238E27FC236}">
                <a16:creationId xmlns:a16="http://schemas.microsoft.com/office/drawing/2014/main" id="{093110B5-1423-60FD-6B20-5E9D563FF830}"/>
              </a:ext>
            </a:extLst>
          </p:cNvPr>
          <p:cNvSpPr>
            <a:spLocks noGrp="1"/>
          </p:cNvSpPr>
          <p:nvPr>
            <p:ph type="ftr" sz="quarter" idx="11"/>
          </p:nvPr>
        </p:nvSpPr>
        <p:spPr>
          <a:xfrm>
            <a:off x="3028950" y="6356350"/>
            <a:ext cx="3086100" cy="365125"/>
          </a:xfrm>
        </p:spPr>
        <p:txBody>
          <a:bodyPr>
            <a:normAutofit/>
          </a:bodyPr>
          <a:lstStyle/>
          <a:p>
            <a:pPr>
              <a:defRPr/>
            </a:pPr>
            <a:endParaRPr lang="en-US" dirty="0"/>
          </a:p>
        </p:txBody>
      </p:sp>
    </p:spTree>
    <p:extLst>
      <p:ext uri="{BB962C8B-B14F-4D97-AF65-F5344CB8AC3E}">
        <p14:creationId xmlns:p14="http://schemas.microsoft.com/office/powerpoint/2010/main" val="4043393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FDA725-7E65-4FBB-643A-B9E8BD4E741A}"/>
              </a:ext>
            </a:extLst>
          </p:cNvPr>
          <p:cNvSpPr>
            <a:spLocks noGrp="1"/>
          </p:cNvSpPr>
          <p:nvPr>
            <p:ph type="ftr" sz="quarter" idx="11"/>
          </p:nvPr>
        </p:nvSpPr>
        <p:spPr/>
        <p:txBody>
          <a:bodyPr/>
          <a:lstStyle/>
          <a:p>
            <a:pPr>
              <a:defRPr/>
            </a:pPr>
            <a:endParaRPr lang="en-US" dirty="0"/>
          </a:p>
        </p:txBody>
      </p:sp>
      <p:pic>
        <p:nvPicPr>
          <p:cNvPr id="6" name="Content Placeholder 5" descr="Diagram&#10;&#10;Description automatically generated">
            <a:extLst>
              <a:ext uri="{FF2B5EF4-FFF2-40B4-BE49-F238E27FC236}">
                <a16:creationId xmlns:a16="http://schemas.microsoft.com/office/drawing/2014/main" id="{0D057776-1FBD-89BF-9EEB-803C982F8097}"/>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1196" t="1864" r="2462"/>
          <a:stretch/>
        </p:blipFill>
        <p:spPr>
          <a:xfrm>
            <a:off x="1" y="213227"/>
            <a:ext cx="9144000" cy="6369108"/>
          </a:xfrm>
        </p:spPr>
      </p:pic>
    </p:spTree>
    <p:extLst>
      <p:ext uri="{BB962C8B-B14F-4D97-AF65-F5344CB8AC3E}">
        <p14:creationId xmlns:p14="http://schemas.microsoft.com/office/powerpoint/2010/main" val="2268266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184F64-D16A-DAE4-3A95-1373C4F1F608}"/>
              </a:ext>
            </a:extLst>
          </p:cNvPr>
          <p:cNvSpPr>
            <a:spLocks noGrp="1"/>
          </p:cNvSpPr>
          <p:nvPr>
            <p:ph type="ctrTitle"/>
          </p:nvPr>
        </p:nvSpPr>
        <p:spPr/>
        <p:txBody>
          <a:bodyPr>
            <a:normAutofit/>
          </a:bodyPr>
          <a:lstStyle/>
          <a:p>
            <a:r>
              <a:rPr lang="en-US" sz="2325" dirty="0"/>
              <a:t>SQI and CQI Methodology</a:t>
            </a:r>
            <a:br>
              <a:rPr lang="en-US" sz="2325" dirty="0"/>
            </a:br>
            <a:endParaRPr lang="en-US" dirty="0"/>
          </a:p>
        </p:txBody>
      </p:sp>
      <p:sp>
        <p:nvSpPr>
          <p:cNvPr id="7" name="Subtitle 6">
            <a:extLst>
              <a:ext uri="{FF2B5EF4-FFF2-40B4-BE49-F238E27FC236}">
                <a16:creationId xmlns:a16="http://schemas.microsoft.com/office/drawing/2014/main" id="{A206DA74-91B7-6DAC-9BE9-8D92C3123A9C}"/>
              </a:ext>
            </a:extLst>
          </p:cNvPr>
          <p:cNvSpPr>
            <a:spLocks noGrp="1"/>
          </p:cNvSpPr>
          <p:nvPr>
            <p:ph type="subTitle" idx="1"/>
          </p:nvPr>
        </p:nvSpPr>
        <p:spPr>
          <a:xfrm>
            <a:off x="4577301" y="3582262"/>
            <a:ext cx="4397734" cy="346249"/>
          </a:xfrm>
        </p:spPr>
        <p:txBody>
          <a:bodyPr>
            <a:noAutofit/>
          </a:bodyPr>
          <a:lstStyle/>
          <a:p>
            <a:r>
              <a:rPr lang="en-US" sz="1500" dirty="0"/>
              <a:t>Delaware Primary Care Reform Collaborative Meeting</a:t>
            </a:r>
          </a:p>
          <a:p>
            <a:r>
              <a:rPr lang="en-US" sz="1500" dirty="0"/>
              <a:t>February 12</a:t>
            </a:r>
            <a:r>
              <a:rPr lang="en-US" sz="1500" baseline="30000" dirty="0"/>
              <a:t>th</a:t>
            </a:r>
            <a:r>
              <a:rPr lang="en-US" sz="1500" dirty="0"/>
              <a:t>, 2024</a:t>
            </a:r>
          </a:p>
        </p:txBody>
      </p:sp>
    </p:spTree>
    <p:extLst>
      <p:ext uri="{BB962C8B-B14F-4D97-AF65-F5344CB8AC3E}">
        <p14:creationId xmlns:p14="http://schemas.microsoft.com/office/powerpoint/2010/main" val="2220645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FC7D6F-38B3-701E-BB8A-779276556C8F}"/>
              </a:ext>
            </a:extLst>
          </p:cNvPr>
          <p:cNvSpPr>
            <a:spLocks noGrp="1"/>
          </p:cNvSpPr>
          <p:nvPr>
            <p:ph idx="1"/>
          </p:nvPr>
        </p:nvSpPr>
        <p:spPr/>
        <p:txBody>
          <a:bodyPr/>
          <a:lstStyle/>
          <a:p>
            <a:pPr marL="0" indent="0">
              <a:buNone/>
            </a:pPr>
            <a:endParaRPr lang="en-US" sz="1950" dirty="0"/>
          </a:p>
          <a:p>
            <a:pPr>
              <a:buFont typeface="Wingdings" panose="05000000000000000000" pitchFamily="2" charset="2"/>
              <a:buChar char="§"/>
            </a:pPr>
            <a:r>
              <a:rPr lang="en-US" sz="1950" dirty="0"/>
              <a:t>HMA Team Introduction</a:t>
            </a:r>
          </a:p>
          <a:p>
            <a:pPr>
              <a:buFont typeface="Wingdings" panose="05000000000000000000" pitchFamily="2" charset="2"/>
              <a:buChar char="§"/>
            </a:pPr>
            <a:r>
              <a:rPr lang="en-US" sz="1950" dirty="0"/>
              <a:t>SQI Introduction</a:t>
            </a:r>
          </a:p>
          <a:p>
            <a:pPr>
              <a:buFont typeface="Wingdings" panose="05000000000000000000" pitchFamily="2" charset="2"/>
              <a:buChar char="§"/>
            </a:pPr>
            <a:r>
              <a:rPr lang="en-US" sz="1950" dirty="0"/>
              <a:t>SQI Implementation and Considerations</a:t>
            </a:r>
          </a:p>
          <a:p>
            <a:pPr>
              <a:buFont typeface="Wingdings" panose="05000000000000000000" pitchFamily="2" charset="2"/>
              <a:buChar char="§"/>
            </a:pPr>
            <a:r>
              <a:rPr lang="en-US" sz="1950" dirty="0"/>
              <a:t>CQI Introduction</a:t>
            </a:r>
          </a:p>
          <a:p>
            <a:pPr>
              <a:buFont typeface="Wingdings" panose="05000000000000000000" pitchFamily="2" charset="2"/>
              <a:buChar char="§"/>
            </a:pPr>
            <a:r>
              <a:rPr lang="en-US" sz="1950" dirty="0"/>
              <a:t>CQI Implementation and Considerations</a:t>
            </a:r>
          </a:p>
        </p:txBody>
      </p:sp>
      <p:sp>
        <p:nvSpPr>
          <p:cNvPr id="3" name="Title 2">
            <a:extLst>
              <a:ext uri="{FF2B5EF4-FFF2-40B4-BE49-F238E27FC236}">
                <a16:creationId xmlns:a16="http://schemas.microsoft.com/office/drawing/2014/main" id="{7F0F4C88-4E3E-E8EB-759C-453EC0301D7C}"/>
              </a:ext>
            </a:extLst>
          </p:cNvPr>
          <p:cNvSpPr>
            <a:spLocks noGrp="1"/>
          </p:cNvSpPr>
          <p:nvPr>
            <p:ph type="title"/>
          </p:nvPr>
        </p:nvSpPr>
        <p:spPr/>
        <p:txBody>
          <a:bodyPr/>
          <a:lstStyle/>
          <a:p>
            <a:r>
              <a:rPr lang="en-US" dirty="0"/>
              <a:t>AGENDA</a:t>
            </a:r>
          </a:p>
        </p:txBody>
      </p:sp>
      <p:pic>
        <p:nvPicPr>
          <p:cNvPr id="1026" name="Picture 2">
            <a:extLst>
              <a:ext uri="{FF2B5EF4-FFF2-40B4-BE49-F238E27FC236}">
                <a16:creationId xmlns:a16="http://schemas.microsoft.com/office/drawing/2014/main" id="{F2D7A88A-5F5F-42B2-9BCB-B05FFBF4B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255" y="1622667"/>
            <a:ext cx="2943545" cy="388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284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F4C88-4E3E-E8EB-759C-453EC0301D7C}"/>
              </a:ext>
            </a:extLst>
          </p:cNvPr>
          <p:cNvSpPr>
            <a:spLocks noGrp="1"/>
          </p:cNvSpPr>
          <p:nvPr>
            <p:ph type="title"/>
          </p:nvPr>
        </p:nvSpPr>
        <p:spPr/>
        <p:txBody>
          <a:bodyPr/>
          <a:lstStyle/>
          <a:p>
            <a:r>
              <a:rPr lang="en-US" dirty="0"/>
              <a:t>HMA TEAM INTRODUCTION</a:t>
            </a:r>
          </a:p>
        </p:txBody>
      </p:sp>
      <p:pic>
        <p:nvPicPr>
          <p:cNvPr id="2050" name="Picture 2">
            <a:extLst>
              <a:ext uri="{FF2B5EF4-FFF2-40B4-BE49-F238E27FC236}">
                <a16:creationId xmlns:a16="http://schemas.microsoft.com/office/drawing/2014/main" id="{92CFDF06-41D1-0D43-C2F8-D4C1A3F10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310" y="1707661"/>
            <a:ext cx="1338691" cy="13386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E18E2BE-2037-3F19-CA86-FE4A11090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871" y="1707661"/>
            <a:ext cx="1338692" cy="13386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erson with long hair&#10;&#10;Description automatically generated with medium confidence">
            <a:extLst>
              <a:ext uri="{FF2B5EF4-FFF2-40B4-BE49-F238E27FC236}">
                <a16:creationId xmlns:a16="http://schemas.microsoft.com/office/drawing/2014/main" id="{C30ED6E1-D775-06AF-76CC-47DFBF232A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9" t="1590" r="-349" b="31460"/>
          <a:stretch/>
        </p:blipFill>
        <p:spPr>
          <a:xfrm>
            <a:off x="2219294" y="3569426"/>
            <a:ext cx="1331670" cy="1337310"/>
          </a:xfrm>
          <a:prstGeom prst="rect">
            <a:avLst/>
          </a:prstGeom>
        </p:spPr>
      </p:pic>
      <p:pic>
        <p:nvPicPr>
          <p:cNvPr id="15" name="Picture 14" descr="A person smiling for the camera&#10;&#10;Description automatically generated with medium confidence">
            <a:extLst>
              <a:ext uri="{FF2B5EF4-FFF2-40B4-BE49-F238E27FC236}">
                <a16:creationId xmlns:a16="http://schemas.microsoft.com/office/drawing/2014/main" id="{6EFA0DD0-8B6E-BB73-F43A-9D71FB20A3D3}"/>
              </a:ext>
            </a:extLst>
          </p:cNvPr>
          <p:cNvPicPr>
            <a:picLocks noChangeAspect="1"/>
          </p:cNvPicPr>
          <p:nvPr/>
        </p:nvPicPr>
        <p:blipFill>
          <a:blip r:embed="rId6">
            <a:extLst>
              <a:ext uri="{28A0092B-C50C-407E-A947-70E740481C1C}">
                <a14:useLocalDpi xmlns:a14="http://schemas.microsoft.com/office/drawing/2010/main" val="0"/>
              </a:ext>
            </a:extLst>
          </a:blip>
          <a:srcRect b="25731"/>
          <a:stretch>
            <a:fillRect/>
          </a:stretch>
        </p:blipFill>
        <p:spPr>
          <a:xfrm>
            <a:off x="5626139" y="3582557"/>
            <a:ext cx="1337310" cy="1324179"/>
          </a:xfrm>
          <a:prstGeom prst="rect">
            <a:avLst/>
          </a:prstGeom>
        </p:spPr>
      </p:pic>
      <p:pic>
        <p:nvPicPr>
          <p:cNvPr id="2056" name="Picture 8" descr="image">
            <a:extLst>
              <a:ext uri="{FF2B5EF4-FFF2-40B4-BE49-F238E27FC236}">
                <a16:creationId xmlns:a16="http://schemas.microsoft.com/office/drawing/2014/main" id="{156AF006-A80F-DFEA-000A-92C7EDE774A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311" t="3100" b="33678"/>
          <a:stretch/>
        </p:blipFill>
        <p:spPr bwMode="auto">
          <a:xfrm>
            <a:off x="3904373" y="3562860"/>
            <a:ext cx="1335255" cy="13373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E5FB86B-77ED-11F5-8672-CA4499ECC8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1614" y="1712852"/>
            <a:ext cx="1337310" cy="1337310"/>
          </a:xfrm>
          <a:prstGeom prst="rect">
            <a:avLst/>
          </a:prstGeom>
        </p:spPr>
      </p:pic>
      <p:pic>
        <p:nvPicPr>
          <p:cNvPr id="2058" name="Picture 10">
            <a:extLst>
              <a:ext uri="{FF2B5EF4-FFF2-40B4-BE49-F238E27FC236}">
                <a16:creationId xmlns:a16="http://schemas.microsoft.com/office/drawing/2014/main" id="{B752F6DF-95F9-6924-7078-7BF6797E94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65433" y="1712853"/>
            <a:ext cx="1337310" cy="134907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0442892-55A0-8F98-9A07-93CA2FD715DB}"/>
              </a:ext>
            </a:extLst>
          </p:cNvPr>
          <p:cNvSpPr/>
          <p:nvPr/>
        </p:nvSpPr>
        <p:spPr>
          <a:xfrm>
            <a:off x="1234180" y="3101413"/>
            <a:ext cx="1650950" cy="346249"/>
          </a:xfrm>
          <a:prstGeom prst="rect">
            <a:avLst/>
          </a:prstGeom>
        </p:spPr>
        <p:txBody>
          <a:bodyPr wrap="square">
            <a:spAutoFit/>
          </a:bodyPr>
          <a:lstStyle/>
          <a:p>
            <a:pPr algn="ctr" defTabSz="685800"/>
            <a:r>
              <a:rPr lang="en-US" sz="900" b="1" dirty="0">
                <a:solidFill>
                  <a:srgbClr val="006498"/>
                </a:solidFill>
                <a:latin typeface="Arial" panose="020B0604020202020204" pitchFamily="34" charset="0"/>
                <a:ea typeface="Calibri" panose="020F0502020204030204" pitchFamily="34" charset="0"/>
                <a:cs typeface="Arial" panose="020B0604020202020204" pitchFamily="34" charset="0"/>
              </a:rPr>
              <a:t>Gaurav Nagrath, ScD, MBA </a:t>
            </a:r>
            <a:br>
              <a:rPr lang="en-US" sz="1013" b="1" dirty="0">
                <a:solidFill>
                  <a:srgbClr val="5D8B31"/>
                </a:solidFill>
                <a:latin typeface="Arial" panose="020B0604020202020204" pitchFamily="34" charset="0"/>
                <a:ea typeface="Calibri" panose="020F0502020204030204" pitchFamily="34" charset="0"/>
                <a:cs typeface="Arial" panose="020B0604020202020204" pitchFamily="34" charset="0"/>
              </a:rPr>
            </a:br>
            <a:r>
              <a:rPr lang="en-US" sz="750" b="1" dirty="0">
                <a:solidFill>
                  <a:srgbClr val="E7E6E6">
                    <a:lumMod val="50000"/>
                  </a:srgbClr>
                </a:solidFill>
                <a:latin typeface="Arial" panose="020B0604020202020204" pitchFamily="34" charset="0"/>
                <a:ea typeface="Calibri" panose="020F0502020204030204" pitchFamily="34" charset="0"/>
                <a:cs typeface="Arial" panose="020B0604020202020204" pitchFamily="34" charset="0"/>
              </a:rPr>
              <a:t>Managing P</a:t>
            </a:r>
            <a:r>
              <a:rPr lang="en-US" sz="750" b="1" dirty="0">
                <a:solidFill>
                  <a:srgbClr val="E7E6E6">
                    <a:lumMod val="50000"/>
                  </a:srgbClr>
                </a:solidFill>
                <a:latin typeface="Calibri" panose="020F0502020204030204"/>
                <a:ea typeface="Times New Roman" panose="02020603050405020304" pitchFamily="18" charset="0"/>
              </a:rPr>
              <a:t>rincipal</a:t>
            </a:r>
          </a:p>
        </p:txBody>
      </p:sp>
      <p:sp>
        <p:nvSpPr>
          <p:cNvPr id="18" name="Rectangle 17">
            <a:extLst>
              <a:ext uri="{FF2B5EF4-FFF2-40B4-BE49-F238E27FC236}">
                <a16:creationId xmlns:a16="http://schemas.microsoft.com/office/drawing/2014/main" id="{0EC81BC9-B622-AB1C-0F3D-F0F944D20921}"/>
              </a:ext>
            </a:extLst>
          </p:cNvPr>
          <p:cNvSpPr/>
          <p:nvPr/>
        </p:nvSpPr>
        <p:spPr>
          <a:xfrm>
            <a:off x="2899489" y="3102552"/>
            <a:ext cx="1650950" cy="346249"/>
          </a:xfrm>
          <a:prstGeom prst="rect">
            <a:avLst/>
          </a:prstGeom>
        </p:spPr>
        <p:txBody>
          <a:bodyPr wrap="square">
            <a:spAutoFit/>
          </a:bodyPr>
          <a:lstStyle/>
          <a:p>
            <a:pPr algn="ctr" defTabSz="685800"/>
            <a:r>
              <a:rPr lang="en-US" sz="900" b="1" dirty="0">
                <a:solidFill>
                  <a:srgbClr val="006498"/>
                </a:solidFill>
                <a:latin typeface="Arial" panose="020B0604020202020204" pitchFamily="34" charset="0"/>
                <a:ea typeface="Calibri" panose="020F0502020204030204" pitchFamily="34" charset="0"/>
                <a:cs typeface="Arial" panose="020B0604020202020204" pitchFamily="34" charset="0"/>
              </a:rPr>
              <a:t>Kyle Edrington </a:t>
            </a:r>
            <a:br>
              <a:rPr lang="en-US" sz="1013" b="1" dirty="0">
                <a:solidFill>
                  <a:srgbClr val="5D8B31"/>
                </a:solidFill>
                <a:latin typeface="Arial" panose="020B0604020202020204" pitchFamily="34" charset="0"/>
                <a:ea typeface="Calibri" panose="020F0502020204030204" pitchFamily="34" charset="0"/>
                <a:cs typeface="Arial" panose="020B0604020202020204" pitchFamily="34" charset="0"/>
              </a:rPr>
            </a:br>
            <a:r>
              <a:rPr lang="en-US" sz="750" b="1" dirty="0">
                <a:solidFill>
                  <a:srgbClr val="E7E6E6">
                    <a:lumMod val="50000"/>
                  </a:srgbClr>
                </a:solidFill>
                <a:latin typeface="Arial" panose="020B0604020202020204" pitchFamily="34" charset="0"/>
                <a:ea typeface="Calibri" panose="020F0502020204030204" pitchFamily="34" charset="0"/>
                <a:cs typeface="Arial" panose="020B0604020202020204" pitchFamily="34" charset="0"/>
              </a:rPr>
              <a:t>Managing Director</a:t>
            </a:r>
            <a:endParaRPr lang="en-US" sz="750" b="1" dirty="0">
              <a:solidFill>
                <a:srgbClr val="E7E6E6">
                  <a:lumMod val="50000"/>
                </a:srgbClr>
              </a:solidFill>
              <a:latin typeface="Calibri" panose="020F0502020204030204"/>
              <a:ea typeface="Times New Roman" panose="02020603050405020304" pitchFamily="18" charset="0"/>
            </a:endParaRPr>
          </a:p>
        </p:txBody>
      </p:sp>
      <p:sp>
        <p:nvSpPr>
          <p:cNvPr id="19" name="Rectangle 18">
            <a:extLst>
              <a:ext uri="{FF2B5EF4-FFF2-40B4-BE49-F238E27FC236}">
                <a16:creationId xmlns:a16="http://schemas.microsoft.com/office/drawing/2014/main" id="{344B9676-F7EC-4843-5830-8DF93497CB6C}"/>
              </a:ext>
            </a:extLst>
          </p:cNvPr>
          <p:cNvSpPr/>
          <p:nvPr/>
        </p:nvSpPr>
        <p:spPr>
          <a:xfrm>
            <a:off x="4619179" y="3102552"/>
            <a:ext cx="1650950" cy="484748"/>
          </a:xfrm>
          <a:prstGeom prst="rect">
            <a:avLst/>
          </a:prstGeom>
        </p:spPr>
        <p:txBody>
          <a:bodyPr wrap="square">
            <a:spAutoFit/>
          </a:bodyPr>
          <a:lstStyle/>
          <a:p>
            <a:pPr algn="ctr" defTabSz="685800"/>
            <a:r>
              <a:rPr lang="en-US" sz="900" b="1" dirty="0">
                <a:solidFill>
                  <a:srgbClr val="006498"/>
                </a:solidFill>
                <a:latin typeface="Arial" panose="020B0604020202020204" pitchFamily="34" charset="0"/>
                <a:ea typeface="Calibri" panose="020F0502020204030204" pitchFamily="34" charset="0"/>
                <a:cs typeface="Arial" panose="020B0604020202020204" pitchFamily="34" charset="0"/>
              </a:rPr>
              <a:t>Alessandra Campbell, MPH </a:t>
            </a:r>
            <a:br>
              <a:rPr lang="en-US" sz="1013" b="1" dirty="0">
                <a:solidFill>
                  <a:srgbClr val="5D8B31"/>
                </a:solidFill>
                <a:latin typeface="Arial" panose="020B0604020202020204" pitchFamily="34" charset="0"/>
                <a:ea typeface="Calibri" panose="020F0502020204030204" pitchFamily="34" charset="0"/>
                <a:cs typeface="Arial" panose="020B0604020202020204" pitchFamily="34" charset="0"/>
              </a:rPr>
            </a:br>
            <a:r>
              <a:rPr lang="en-US" sz="750" b="1" dirty="0">
                <a:solidFill>
                  <a:srgbClr val="E7E6E6">
                    <a:lumMod val="50000"/>
                  </a:srgbClr>
                </a:solidFill>
                <a:latin typeface="Arial" panose="020B0604020202020204" pitchFamily="34" charset="0"/>
                <a:ea typeface="Calibri" panose="020F0502020204030204" pitchFamily="34" charset="0"/>
                <a:cs typeface="Arial" panose="020B0604020202020204" pitchFamily="34" charset="0"/>
              </a:rPr>
              <a:t>Consultant</a:t>
            </a:r>
            <a:endParaRPr lang="en-US" sz="750" b="1" dirty="0">
              <a:solidFill>
                <a:srgbClr val="E7E6E6">
                  <a:lumMod val="50000"/>
                </a:srgbClr>
              </a:solidFill>
              <a:latin typeface="Calibri" panose="020F0502020204030204"/>
              <a:ea typeface="Times New Roman" panose="02020603050405020304" pitchFamily="18" charset="0"/>
            </a:endParaRPr>
          </a:p>
        </p:txBody>
      </p:sp>
      <p:sp>
        <p:nvSpPr>
          <p:cNvPr id="20" name="Rectangle 19">
            <a:extLst>
              <a:ext uri="{FF2B5EF4-FFF2-40B4-BE49-F238E27FC236}">
                <a16:creationId xmlns:a16="http://schemas.microsoft.com/office/drawing/2014/main" id="{A0E7B3C6-4C2B-A467-3CD9-9854544D30A3}"/>
              </a:ext>
            </a:extLst>
          </p:cNvPr>
          <p:cNvSpPr/>
          <p:nvPr/>
        </p:nvSpPr>
        <p:spPr>
          <a:xfrm>
            <a:off x="6294794" y="3101413"/>
            <a:ext cx="1650950" cy="346249"/>
          </a:xfrm>
          <a:prstGeom prst="rect">
            <a:avLst/>
          </a:prstGeom>
        </p:spPr>
        <p:txBody>
          <a:bodyPr wrap="square">
            <a:spAutoFit/>
          </a:bodyPr>
          <a:lstStyle/>
          <a:p>
            <a:pPr algn="ctr" defTabSz="685800"/>
            <a:r>
              <a:rPr lang="en-US" sz="900" b="1" dirty="0">
                <a:solidFill>
                  <a:srgbClr val="006498"/>
                </a:solidFill>
                <a:latin typeface="Arial" panose="020B0604020202020204" pitchFamily="34" charset="0"/>
                <a:ea typeface="Calibri" panose="020F0502020204030204" pitchFamily="34" charset="0"/>
                <a:cs typeface="Arial" panose="020B0604020202020204" pitchFamily="34" charset="0"/>
              </a:rPr>
              <a:t>Daniel Nemet, ASA, MAAA </a:t>
            </a:r>
            <a:br>
              <a:rPr lang="en-US" sz="1013" b="1" dirty="0">
                <a:solidFill>
                  <a:srgbClr val="5D8B31"/>
                </a:solidFill>
                <a:latin typeface="Arial" panose="020B0604020202020204" pitchFamily="34" charset="0"/>
                <a:ea typeface="Calibri" panose="020F0502020204030204" pitchFamily="34" charset="0"/>
                <a:cs typeface="Arial" panose="020B0604020202020204" pitchFamily="34" charset="0"/>
              </a:rPr>
            </a:br>
            <a:r>
              <a:rPr lang="en-US" sz="750" b="1" dirty="0">
                <a:solidFill>
                  <a:srgbClr val="E7E6E6">
                    <a:lumMod val="50000"/>
                  </a:srgbClr>
                </a:solidFill>
                <a:latin typeface="Arial" panose="020B0604020202020204" pitchFamily="34" charset="0"/>
                <a:ea typeface="Calibri" panose="020F0502020204030204" pitchFamily="34" charset="0"/>
                <a:cs typeface="Arial" panose="020B0604020202020204" pitchFamily="34" charset="0"/>
              </a:rPr>
              <a:t>Consulting Actuary</a:t>
            </a:r>
            <a:endParaRPr lang="en-US" sz="750" b="1" dirty="0">
              <a:solidFill>
                <a:srgbClr val="E7E6E6">
                  <a:lumMod val="50000"/>
                </a:srgbClr>
              </a:solidFill>
              <a:latin typeface="Calibri" panose="020F0502020204030204"/>
              <a:ea typeface="Times New Roman" panose="02020603050405020304" pitchFamily="18" charset="0"/>
            </a:endParaRPr>
          </a:p>
        </p:txBody>
      </p:sp>
      <p:sp>
        <p:nvSpPr>
          <p:cNvPr id="21" name="Rectangle 20">
            <a:extLst>
              <a:ext uri="{FF2B5EF4-FFF2-40B4-BE49-F238E27FC236}">
                <a16:creationId xmlns:a16="http://schemas.microsoft.com/office/drawing/2014/main" id="{1A037C05-EE06-477C-EEC4-58CF311B1DEB}"/>
              </a:ext>
            </a:extLst>
          </p:cNvPr>
          <p:cNvSpPr/>
          <p:nvPr/>
        </p:nvSpPr>
        <p:spPr>
          <a:xfrm>
            <a:off x="2059654" y="4926293"/>
            <a:ext cx="1650950" cy="346249"/>
          </a:xfrm>
          <a:prstGeom prst="rect">
            <a:avLst/>
          </a:prstGeom>
        </p:spPr>
        <p:txBody>
          <a:bodyPr wrap="square">
            <a:spAutoFit/>
          </a:bodyPr>
          <a:lstStyle/>
          <a:p>
            <a:pPr algn="ctr" defTabSz="685800"/>
            <a:r>
              <a:rPr lang="en-US" sz="900" b="1" dirty="0">
                <a:solidFill>
                  <a:srgbClr val="006498"/>
                </a:solidFill>
                <a:latin typeface="Arial" panose="020B0604020202020204" pitchFamily="34" charset="0"/>
                <a:ea typeface="Calibri" panose="020F0502020204030204" pitchFamily="34" charset="0"/>
                <a:cs typeface="Arial" panose="020B0604020202020204" pitchFamily="34" charset="0"/>
              </a:rPr>
              <a:t>Ainsley Ramsey, MS </a:t>
            </a:r>
            <a:br>
              <a:rPr lang="en-US" sz="1013" b="1" dirty="0">
                <a:solidFill>
                  <a:srgbClr val="5D8B31"/>
                </a:solidFill>
                <a:latin typeface="Arial" panose="020B0604020202020204" pitchFamily="34" charset="0"/>
                <a:ea typeface="Calibri" panose="020F0502020204030204" pitchFamily="34" charset="0"/>
                <a:cs typeface="Arial" panose="020B0604020202020204" pitchFamily="34" charset="0"/>
              </a:rPr>
            </a:br>
            <a:r>
              <a:rPr lang="en-US" sz="750" b="1" dirty="0">
                <a:solidFill>
                  <a:srgbClr val="E7E6E6">
                    <a:lumMod val="50000"/>
                  </a:srgbClr>
                </a:solidFill>
                <a:latin typeface="Arial" panose="020B0604020202020204" pitchFamily="34" charset="0"/>
                <a:ea typeface="Calibri" panose="020F0502020204030204" pitchFamily="34" charset="0"/>
                <a:cs typeface="Arial" panose="020B0604020202020204" pitchFamily="34" charset="0"/>
              </a:rPr>
              <a:t>Actuarial Consultant</a:t>
            </a:r>
            <a:endParaRPr lang="en-US" sz="750" b="1" dirty="0">
              <a:solidFill>
                <a:srgbClr val="E7E6E6">
                  <a:lumMod val="50000"/>
                </a:srgbClr>
              </a:solidFill>
              <a:latin typeface="Calibri" panose="020F0502020204030204"/>
              <a:ea typeface="Times New Roman" panose="02020603050405020304" pitchFamily="18" charset="0"/>
            </a:endParaRPr>
          </a:p>
        </p:txBody>
      </p:sp>
      <p:sp>
        <p:nvSpPr>
          <p:cNvPr id="22" name="Rectangle 21">
            <a:extLst>
              <a:ext uri="{FF2B5EF4-FFF2-40B4-BE49-F238E27FC236}">
                <a16:creationId xmlns:a16="http://schemas.microsoft.com/office/drawing/2014/main" id="{B37D8721-1D6F-18F2-D0A9-8CB75F29747F}"/>
              </a:ext>
            </a:extLst>
          </p:cNvPr>
          <p:cNvSpPr/>
          <p:nvPr/>
        </p:nvSpPr>
        <p:spPr>
          <a:xfrm>
            <a:off x="3746525" y="4926292"/>
            <a:ext cx="1650950" cy="346249"/>
          </a:xfrm>
          <a:prstGeom prst="rect">
            <a:avLst/>
          </a:prstGeom>
        </p:spPr>
        <p:txBody>
          <a:bodyPr wrap="square">
            <a:spAutoFit/>
          </a:bodyPr>
          <a:lstStyle/>
          <a:p>
            <a:pPr algn="ctr" defTabSz="685800"/>
            <a:r>
              <a:rPr lang="en-US" sz="900" b="1" dirty="0">
                <a:solidFill>
                  <a:srgbClr val="006498"/>
                </a:solidFill>
                <a:latin typeface="Arial" panose="020B0604020202020204" pitchFamily="34" charset="0"/>
                <a:ea typeface="Calibri" panose="020F0502020204030204" pitchFamily="34" charset="0"/>
                <a:cs typeface="Arial" panose="020B0604020202020204" pitchFamily="34" charset="0"/>
              </a:rPr>
              <a:t>Andrew Rudebusch</a:t>
            </a:r>
            <a:br>
              <a:rPr lang="en-US" sz="1013" b="1" dirty="0">
                <a:solidFill>
                  <a:srgbClr val="5D8B31"/>
                </a:solidFill>
                <a:latin typeface="Arial" panose="020B0604020202020204" pitchFamily="34" charset="0"/>
                <a:ea typeface="Calibri" panose="020F0502020204030204" pitchFamily="34" charset="0"/>
                <a:cs typeface="Arial" panose="020B0604020202020204" pitchFamily="34" charset="0"/>
              </a:rPr>
            </a:br>
            <a:r>
              <a:rPr lang="en-US" sz="750" b="1" dirty="0">
                <a:solidFill>
                  <a:srgbClr val="E7E6E6">
                    <a:lumMod val="50000"/>
                  </a:srgbClr>
                </a:solidFill>
                <a:latin typeface="Arial" panose="020B0604020202020204" pitchFamily="34" charset="0"/>
                <a:ea typeface="Calibri" panose="020F0502020204030204" pitchFamily="34" charset="0"/>
                <a:cs typeface="Arial" panose="020B0604020202020204" pitchFamily="34" charset="0"/>
              </a:rPr>
              <a:t>Senior Actuarial Consultant</a:t>
            </a:r>
            <a:endParaRPr lang="en-US" sz="750" b="1" dirty="0">
              <a:solidFill>
                <a:srgbClr val="E7E6E6">
                  <a:lumMod val="50000"/>
                </a:srgbClr>
              </a:solidFill>
              <a:latin typeface="Calibri" panose="020F0502020204030204"/>
              <a:ea typeface="Times New Roman" panose="02020603050405020304" pitchFamily="18" charset="0"/>
            </a:endParaRPr>
          </a:p>
        </p:txBody>
      </p:sp>
      <p:sp>
        <p:nvSpPr>
          <p:cNvPr id="23" name="Rectangle 22">
            <a:extLst>
              <a:ext uri="{FF2B5EF4-FFF2-40B4-BE49-F238E27FC236}">
                <a16:creationId xmlns:a16="http://schemas.microsoft.com/office/drawing/2014/main" id="{51E1D6E7-FEC1-79CF-7CCD-BB6F2A263C2C}"/>
              </a:ext>
            </a:extLst>
          </p:cNvPr>
          <p:cNvSpPr/>
          <p:nvPr/>
        </p:nvSpPr>
        <p:spPr>
          <a:xfrm>
            <a:off x="5433396" y="4927653"/>
            <a:ext cx="1650950" cy="346249"/>
          </a:xfrm>
          <a:prstGeom prst="rect">
            <a:avLst/>
          </a:prstGeom>
        </p:spPr>
        <p:txBody>
          <a:bodyPr wrap="square">
            <a:spAutoFit/>
          </a:bodyPr>
          <a:lstStyle/>
          <a:p>
            <a:pPr algn="ctr" defTabSz="685800"/>
            <a:r>
              <a:rPr lang="en-US" sz="900" b="1" dirty="0">
                <a:solidFill>
                  <a:srgbClr val="006498"/>
                </a:solidFill>
                <a:latin typeface="Arial" panose="020B0604020202020204" pitchFamily="34" charset="0"/>
                <a:ea typeface="Calibri" panose="020F0502020204030204" pitchFamily="34" charset="0"/>
                <a:cs typeface="Arial" panose="020B0604020202020204" pitchFamily="34" charset="0"/>
              </a:rPr>
              <a:t>Joanna Powers, MPH</a:t>
            </a:r>
            <a:br>
              <a:rPr lang="en-US" sz="1013" b="1" dirty="0">
                <a:solidFill>
                  <a:srgbClr val="5D8B31"/>
                </a:solidFill>
                <a:latin typeface="Arial" panose="020B0604020202020204" pitchFamily="34" charset="0"/>
                <a:ea typeface="Calibri" panose="020F0502020204030204" pitchFamily="34" charset="0"/>
                <a:cs typeface="Arial" panose="020B0604020202020204" pitchFamily="34" charset="0"/>
              </a:rPr>
            </a:br>
            <a:r>
              <a:rPr lang="en-US" sz="750" b="1" dirty="0">
                <a:solidFill>
                  <a:srgbClr val="E7E6E6">
                    <a:lumMod val="50000"/>
                  </a:srgbClr>
                </a:solidFill>
                <a:latin typeface="Arial" panose="020B0604020202020204" pitchFamily="34" charset="0"/>
                <a:ea typeface="Calibri" panose="020F0502020204030204" pitchFamily="34" charset="0"/>
                <a:cs typeface="Arial" panose="020B0604020202020204" pitchFamily="34" charset="0"/>
              </a:rPr>
              <a:t>Research Associate</a:t>
            </a:r>
            <a:endParaRPr lang="en-US" sz="750" b="1" dirty="0">
              <a:solidFill>
                <a:srgbClr val="E7E6E6">
                  <a:lumMod val="50000"/>
                </a:srgbClr>
              </a:solidFill>
              <a:latin typeface="Calibri" panose="020F0502020204030204"/>
              <a:ea typeface="Times New Roman" panose="02020603050405020304" pitchFamily="18" charset="0"/>
            </a:endParaRPr>
          </a:p>
        </p:txBody>
      </p:sp>
    </p:spTree>
    <p:extLst>
      <p:ext uri="{BB962C8B-B14F-4D97-AF65-F5344CB8AC3E}">
        <p14:creationId xmlns:p14="http://schemas.microsoft.com/office/powerpoint/2010/main" val="2081603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6498"/>
        </a:solidFill>
        <a:effectLst/>
      </p:bgPr>
    </p:bg>
    <p:spTree>
      <p:nvGrpSpPr>
        <p:cNvPr id="1" name=""/>
        <p:cNvGrpSpPr/>
        <p:nvPr/>
      </p:nvGrpSpPr>
      <p:grpSpPr>
        <a:xfrm>
          <a:off x="0" y="0"/>
          <a:ext cx="0" cy="0"/>
          <a:chOff x="0" y="0"/>
          <a:chExt cx="0" cy="0"/>
        </a:xfrm>
      </p:grpSpPr>
      <p:grpSp>
        <p:nvGrpSpPr>
          <p:cNvPr id="4" name="Group 4"/>
          <p:cNvGrpSpPr/>
          <p:nvPr/>
        </p:nvGrpSpPr>
        <p:grpSpPr>
          <a:xfrm>
            <a:off x="-353149" y="5615188"/>
            <a:ext cx="6989356" cy="771125"/>
            <a:chOff x="0" y="0"/>
            <a:chExt cx="48691834" cy="5372100"/>
          </a:xfrm>
        </p:grpSpPr>
        <p:sp>
          <p:nvSpPr>
            <p:cNvPr id="5" name="Freeform 5"/>
            <p:cNvSpPr/>
            <p:nvPr/>
          </p:nvSpPr>
          <p:spPr>
            <a:xfrm>
              <a:off x="0" y="0"/>
              <a:ext cx="48691834" cy="5372100"/>
            </a:xfrm>
            <a:custGeom>
              <a:avLst/>
              <a:gdLst/>
              <a:ahLst/>
              <a:cxnLst/>
              <a:rect l="l" t="t" r="r" b="b"/>
              <a:pathLst>
                <a:path w="48691834" h="5372100">
                  <a:moveTo>
                    <a:pt x="47141166" y="0"/>
                  </a:moveTo>
                  <a:lnTo>
                    <a:pt x="1550670" y="0"/>
                  </a:lnTo>
                  <a:lnTo>
                    <a:pt x="0" y="2686050"/>
                  </a:lnTo>
                  <a:lnTo>
                    <a:pt x="1550670" y="5372100"/>
                  </a:lnTo>
                  <a:lnTo>
                    <a:pt x="47141166" y="5372100"/>
                  </a:lnTo>
                  <a:lnTo>
                    <a:pt x="48691834" y="2686050"/>
                  </a:lnTo>
                  <a:lnTo>
                    <a:pt x="47141166" y="0"/>
                  </a:ln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endParaRPr lang="en-US" sz="600" dirty="0">
                <a:solidFill>
                  <a:srgbClr val="767171"/>
                </a:solidFill>
                <a:latin typeface="Calibri"/>
              </a:endParaRPr>
            </a:p>
          </p:txBody>
        </p:sp>
      </p:grpSp>
      <p:sp>
        <p:nvSpPr>
          <p:cNvPr id="7" name="TextBox 7"/>
          <p:cNvSpPr txBox="1"/>
          <p:nvPr/>
        </p:nvSpPr>
        <p:spPr>
          <a:xfrm>
            <a:off x="841897" y="3624744"/>
            <a:ext cx="6773554" cy="65139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lnSpc>
                <a:spcPts val="5500"/>
              </a:lnSpc>
            </a:pPr>
            <a:r>
              <a:rPr lang="en-US" sz="3600" dirty="0">
                <a:solidFill>
                  <a:srgbClr val="FFFFFF"/>
                </a:solidFill>
                <a:latin typeface="Fira Sans Medium Bold"/>
              </a:rPr>
              <a:t>SQI: Introduction</a:t>
            </a:r>
          </a:p>
        </p:txBody>
      </p:sp>
      <p:pic>
        <p:nvPicPr>
          <p:cNvPr id="10" name="Picture 9">
            <a:extLst>
              <a:ext uri="{FF2B5EF4-FFF2-40B4-BE49-F238E27FC236}">
                <a16:creationId xmlns:a16="http://schemas.microsoft.com/office/drawing/2014/main" id="{01D0098F-CF83-4F57-B108-BB487E644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116" y="5810918"/>
            <a:ext cx="1883715" cy="68580"/>
          </a:xfrm>
          <a:prstGeom prst="rect">
            <a:avLst/>
          </a:prstGeom>
        </p:spPr>
      </p:pic>
      <p:sp>
        <p:nvSpPr>
          <p:cNvPr id="2" name="Slide Number Placeholder 1">
            <a:extLst>
              <a:ext uri="{FF2B5EF4-FFF2-40B4-BE49-F238E27FC236}">
                <a16:creationId xmlns:a16="http://schemas.microsoft.com/office/drawing/2014/main" id="{1994A93F-4A34-5CEE-C57A-0FBA262C330F}"/>
              </a:ext>
            </a:extLst>
          </p:cNvPr>
          <p:cNvSpPr>
            <a:spLocks noGrp="1"/>
          </p:cNvSpPr>
          <p:nvPr>
            <p:ph type="sldNum" sz="quarter" idx="12"/>
          </p:nvPr>
        </p:nvSpPr>
        <p:spPr>
          <a:xfrm>
            <a:off x="8063473" y="5788217"/>
            <a:ext cx="1028700" cy="182563"/>
          </a:xfrm>
        </p:spPr>
        <p:txBody>
          <a:bodyPr/>
          <a:lstStyle>
            <a:defPPr>
              <a:defRPr lang="en-US"/>
            </a:defPPr>
            <a:lvl1pPr marL="0" algn="l" defTabSz="304785" rtl="0" eaLnBrk="1" latinLnBrk="0" hangingPunct="1">
              <a:defRPr sz="600" kern="1200">
                <a:solidFill>
                  <a:schemeClr val="tx1"/>
                </a:solidFill>
                <a:latin typeface="+mn-lt"/>
                <a:ea typeface="+mn-ea"/>
                <a:cs typeface="+mn-cs"/>
              </a:defRPr>
            </a:lvl1pPr>
            <a:lvl2pPr marL="152393" algn="l" defTabSz="304785" rtl="0" eaLnBrk="1" latinLnBrk="0" hangingPunct="1">
              <a:defRPr sz="600" kern="1200">
                <a:solidFill>
                  <a:schemeClr val="tx1"/>
                </a:solidFill>
                <a:latin typeface="+mn-lt"/>
                <a:ea typeface="+mn-ea"/>
                <a:cs typeface="+mn-cs"/>
              </a:defRPr>
            </a:lvl2pPr>
            <a:lvl3pPr marL="304785" algn="l" defTabSz="304785" rtl="0" eaLnBrk="1" latinLnBrk="0" hangingPunct="1">
              <a:defRPr sz="600" kern="1200">
                <a:solidFill>
                  <a:schemeClr val="tx1"/>
                </a:solidFill>
                <a:latin typeface="+mn-lt"/>
                <a:ea typeface="+mn-ea"/>
                <a:cs typeface="+mn-cs"/>
              </a:defRPr>
            </a:lvl3pPr>
            <a:lvl4pPr marL="457178" algn="l" defTabSz="304785" rtl="0" eaLnBrk="1" latinLnBrk="0" hangingPunct="1">
              <a:defRPr sz="600" kern="1200">
                <a:solidFill>
                  <a:schemeClr val="tx1"/>
                </a:solidFill>
                <a:latin typeface="+mn-lt"/>
                <a:ea typeface="+mn-ea"/>
                <a:cs typeface="+mn-cs"/>
              </a:defRPr>
            </a:lvl4pPr>
            <a:lvl5pPr marL="609569" algn="l" defTabSz="304785" rtl="0" eaLnBrk="1" latinLnBrk="0" hangingPunct="1">
              <a:defRPr sz="600" kern="1200">
                <a:solidFill>
                  <a:schemeClr val="tx1"/>
                </a:solidFill>
                <a:latin typeface="+mn-lt"/>
                <a:ea typeface="+mn-ea"/>
                <a:cs typeface="+mn-cs"/>
              </a:defRPr>
            </a:lvl5pPr>
            <a:lvl6pPr marL="761962" algn="l" defTabSz="304785" rtl="0" eaLnBrk="1" latinLnBrk="0" hangingPunct="1">
              <a:defRPr sz="600" kern="1200">
                <a:solidFill>
                  <a:schemeClr val="tx1"/>
                </a:solidFill>
                <a:latin typeface="+mn-lt"/>
                <a:ea typeface="+mn-ea"/>
                <a:cs typeface="+mn-cs"/>
              </a:defRPr>
            </a:lvl6pPr>
            <a:lvl7pPr marL="914354" algn="l" defTabSz="304785" rtl="0" eaLnBrk="1" latinLnBrk="0" hangingPunct="1">
              <a:defRPr sz="600" kern="1200">
                <a:solidFill>
                  <a:schemeClr val="tx1"/>
                </a:solidFill>
                <a:latin typeface="+mn-lt"/>
                <a:ea typeface="+mn-ea"/>
                <a:cs typeface="+mn-cs"/>
              </a:defRPr>
            </a:lvl7pPr>
            <a:lvl8pPr marL="1066747" algn="l" defTabSz="304785" rtl="0" eaLnBrk="1" latinLnBrk="0" hangingPunct="1">
              <a:defRPr sz="600" kern="1200">
                <a:solidFill>
                  <a:schemeClr val="tx1"/>
                </a:solidFill>
                <a:latin typeface="+mn-lt"/>
                <a:ea typeface="+mn-ea"/>
                <a:cs typeface="+mn-cs"/>
              </a:defRPr>
            </a:lvl8pPr>
            <a:lvl9pPr marL="1219139" algn="l" defTabSz="304785" rtl="0" eaLnBrk="1" latinLnBrk="0" hangingPunct="1">
              <a:defRPr sz="600" kern="1200">
                <a:solidFill>
                  <a:schemeClr val="tx1"/>
                </a:solidFill>
                <a:latin typeface="+mn-lt"/>
                <a:ea typeface="+mn-ea"/>
                <a:cs typeface="+mn-cs"/>
              </a:defRPr>
            </a:lvl9pPr>
          </a:lstStyle>
          <a:p>
            <a:pPr algn="r" defTabSz="457223">
              <a:defRPr/>
            </a:pPr>
            <a:fld id="{7DC034C4-EE4C-9B4C-AF72-899D9164FD59}" type="slidenum">
              <a:rPr lang="en-US" sz="800">
                <a:solidFill>
                  <a:srgbClr val="000000">
                    <a:tint val="75000"/>
                  </a:srgbClr>
                </a:solidFill>
                <a:latin typeface="Calibri" panose="020F0502020204030204"/>
              </a:rPr>
              <a:pPr algn="r" defTabSz="457223">
                <a:defRPr/>
              </a:pPr>
              <a:t>48</a:t>
            </a:fld>
            <a:endParaRPr lang="en-US" sz="800" dirty="0">
              <a:solidFill>
                <a:srgbClr val="000000">
                  <a:tint val="75000"/>
                </a:srgbClr>
              </a:solidFill>
              <a:latin typeface="Calibri" panose="020F0502020204030204"/>
            </a:endParaRPr>
          </a:p>
        </p:txBody>
      </p:sp>
    </p:spTree>
    <p:extLst>
      <p:ext uri="{BB962C8B-B14F-4D97-AF65-F5344CB8AC3E}">
        <p14:creationId xmlns:p14="http://schemas.microsoft.com/office/powerpoint/2010/main" val="2432352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64D-64F0-7DBC-2A18-97EB33F17903}"/>
              </a:ext>
            </a:extLst>
          </p:cNvPr>
          <p:cNvSpPr>
            <a:spLocks noGrp="1"/>
          </p:cNvSpPr>
          <p:nvPr>
            <p:ph type="ctrTitle"/>
          </p:nvPr>
        </p:nvSpPr>
        <p:spPr>
          <a:xfrm>
            <a:off x="163286" y="1076831"/>
            <a:ext cx="8759820" cy="413968"/>
          </a:xfrm>
        </p:spPr>
        <p:txBody>
          <a:bodyPr/>
          <a:lstStyle/>
          <a:p>
            <a:r>
              <a:rPr lang="en-US" dirty="0"/>
              <a:t>Background: Standard Quality Investment (SQI) </a:t>
            </a:r>
          </a:p>
        </p:txBody>
      </p:sp>
      <p:pic>
        <p:nvPicPr>
          <p:cNvPr id="3074" name="Picture 2">
            <a:extLst>
              <a:ext uri="{FF2B5EF4-FFF2-40B4-BE49-F238E27FC236}">
                <a16:creationId xmlns:a16="http://schemas.microsoft.com/office/drawing/2014/main" id="{7DB74974-F7A6-1DF2-7AB9-27CEBADDE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450" y="1834685"/>
            <a:ext cx="4363100" cy="332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33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F9EF-1BBA-1587-9D2F-DBF83DB33477}"/>
              </a:ext>
            </a:extLst>
          </p:cNvPr>
          <p:cNvSpPr>
            <a:spLocks noGrp="1"/>
          </p:cNvSpPr>
          <p:nvPr>
            <p:ph type="title"/>
          </p:nvPr>
        </p:nvSpPr>
        <p:spPr/>
        <p:txBody>
          <a:bodyPr/>
          <a:lstStyle/>
          <a:p>
            <a:r>
              <a:rPr lang="en-US" dirty="0"/>
              <a:t>Minutes Approval </a:t>
            </a:r>
          </a:p>
        </p:txBody>
      </p:sp>
      <p:sp>
        <p:nvSpPr>
          <p:cNvPr id="3" name="Content Placeholder 2">
            <a:extLst>
              <a:ext uri="{FF2B5EF4-FFF2-40B4-BE49-F238E27FC236}">
                <a16:creationId xmlns:a16="http://schemas.microsoft.com/office/drawing/2014/main" id="{4CDBFC62-CFB8-E7F5-B7A0-532F63BBBD88}"/>
              </a:ext>
            </a:extLst>
          </p:cNvPr>
          <p:cNvSpPr>
            <a:spLocks noGrp="1"/>
          </p:cNvSpPr>
          <p:nvPr>
            <p:ph idx="1"/>
          </p:nvPr>
        </p:nvSpPr>
        <p:spPr/>
        <p:txBody>
          <a:bodyPr/>
          <a:lstStyle/>
          <a:p>
            <a:r>
              <a:rPr lang="en-US" dirty="0"/>
              <a:t>Review and Approve Jan 22, 2024, Meeting Minutes </a:t>
            </a:r>
          </a:p>
        </p:txBody>
      </p:sp>
      <p:sp>
        <p:nvSpPr>
          <p:cNvPr id="4" name="Footer Placeholder 3">
            <a:extLst>
              <a:ext uri="{FF2B5EF4-FFF2-40B4-BE49-F238E27FC236}">
                <a16:creationId xmlns:a16="http://schemas.microsoft.com/office/drawing/2014/main" id="{D8D31D56-EE9B-AB49-B828-4AC34936786A}"/>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579256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64D-64F0-7DBC-2A18-97EB33F17903}"/>
              </a:ext>
            </a:extLst>
          </p:cNvPr>
          <p:cNvSpPr>
            <a:spLocks noGrp="1"/>
          </p:cNvSpPr>
          <p:nvPr>
            <p:ph type="ctrTitle"/>
          </p:nvPr>
        </p:nvSpPr>
        <p:spPr>
          <a:xfrm>
            <a:off x="166211" y="1076831"/>
            <a:ext cx="8756895" cy="612626"/>
          </a:xfrm>
        </p:spPr>
        <p:txBody>
          <a:bodyPr/>
          <a:lstStyle/>
          <a:p>
            <a:r>
              <a:rPr lang="en-US" dirty="0"/>
              <a:t>Data</a:t>
            </a:r>
          </a:p>
        </p:txBody>
      </p:sp>
      <p:sp>
        <p:nvSpPr>
          <p:cNvPr id="2" name="TextBox 1">
            <a:extLst>
              <a:ext uri="{FF2B5EF4-FFF2-40B4-BE49-F238E27FC236}">
                <a16:creationId xmlns:a16="http://schemas.microsoft.com/office/drawing/2014/main" id="{AEE9F5FB-D737-EB9D-2DBF-C4EF3C405633}"/>
              </a:ext>
            </a:extLst>
          </p:cNvPr>
          <p:cNvSpPr txBox="1"/>
          <p:nvPr/>
        </p:nvSpPr>
        <p:spPr>
          <a:xfrm>
            <a:off x="166210" y="1855127"/>
            <a:ext cx="7747460" cy="3098284"/>
          </a:xfrm>
          <a:prstGeom prst="rect">
            <a:avLst/>
          </a:prstGeom>
          <a:noFill/>
        </p:spPr>
        <p:txBody>
          <a:bodyPr wrap="square" rtlCol="0">
            <a:spAutoFit/>
          </a:bodyPr>
          <a:lstStyle/>
          <a:p>
            <a:pPr marL="214313" indent="-214313" defTabSz="685800">
              <a:spcBef>
                <a:spcPts val="450"/>
              </a:spcBef>
              <a:buFont typeface="Wingdings" panose="05000000000000000000" pitchFamily="2" charset="2"/>
              <a:buChar char="§"/>
            </a:pPr>
            <a:r>
              <a:rPr lang="en-US" dirty="0">
                <a:solidFill>
                  <a:prstClr val="white"/>
                </a:solidFill>
                <a:latin typeface="Calibri" panose="020F0502020204030204"/>
              </a:rPr>
              <a:t>Provided by </a:t>
            </a:r>
            <a:r>
              <a:rPr lang="en-US" b="1" dirty="0">
                <a:solidFill>
                  <a:prstClr val="white"/>
                </a:solidFill>
                <a:latin typeface="Calibri" panose="020F0502020204030204"/>
              </a:rPr>
              <a:t>Delaware Health Information Network (DHIN) </a:t>
            </a:r>
          </a:p>
          <a:p>
            <a:pPr marL="557213" lvl="1" indent="-214313" defTabSz="685800">
              <a:spcBef>
                <a:spcPts val="450"/>
              </a:spcBef>
              <a:buFont typeface="Wingdings" panose="05000000000000000000" pitchFamily="2" charset="2"/>
              <a:buChar char="§"/>
            </a:pPr>
            <a:r>
              <a:rPr lang="en-US" dirty="0">
                <a:solidFill>
                  <a:prstClr val="white"/>
                </a:solidFill>
                <a:latin typeface="Calibri" panose="020F0502020204030204"/>
              </a:rPr>
              <a:t>2017-2021</a:t>
            </a:r>
          </a:p>
          <a:p>
            <a:pPr marL="557213" lvl="1" indent="-214313" defTabSz="685800">
              <a:spcBef>
                <a:spcPts val="450"/>
              </a:spcBef>
              <a:buFont typeface="Wingdings" panose="05000000000000000000" pitchFamily="2" charset="2"/>
              <a:buChar char="§"/>
            </a:pPr>
            <a:r>
              <a:rPr lang="en-US" dirty="0">
                <a:solidFill>
                  <a:prstClr val="white"/>
                </a:solidFill>
                <a:latin typeface="Calibri" panose="020F0502020204030204"/>
              </a:rPr>
              <a:t>Fully insured Only</a:t>
            </a:r>
          </a:p>
          <a:p>
            <a:pPr marL="557213" lvl="1" indent="-214313" defTabSz="685800">
              <a:spcBef>
                <a:spcPts val="450"/>
              </a:spcBef>
              <a:buFont typeface="Wingdings" panose="05000000000000000000" pitchFamily="2" charset="2"/>
              <a:buChar char="§"/>
            </a:pPr>
            <a:r>
              <a:rPr lang="en-US" dirty="0">
                <a:solidFill>
                  <a:prstClr val="white"/>
                </a:solidFill>
                <a:latin typeface="Calibri" panose="020F0502020204030204"/>
              </a:rPr>
              <a:t>By Year &amp; Procedure Code</a:t>
            </a:r>
          </a:p>
          <a:p>
            <a:pPr marL="557213" lvl="1" indent="-214313" defTabSz="685800">
              <a:spcBef>
                <a:spcPts val="450"/>
              </a:spcBef>
              <a:buFont typeface="Wingdings" panose="05000000000000000000" pitchFamily="2" charset="2"/>
              <a:buChar char="§"/>
            </a:pPr>
            <a:r>
              <a:rPr lang="en-US" dirty="0">
                <a:solidFill>
                  <a:prstClr val="white"/>
                </a:solidFill>
                <a:latin typeface="Calibri" panose="020F0502020204030204"/>
              </a:rPr>
              <a:t>Only primary care visits</a:t>
            </a:r>
          </a:p>
          <a:p>
            <a:pPr marL="214313" indent="-214313" defTabSz="685800">
              <a:spcBef>
                <a:spcPts val="450"/>
              </a:spcBef>
              <a:buFont typeface="Wingdings" panose="05000000000000000000" pitchFamily="2" charset="2"/>
              <a:buChar char="§"/>
            </a:pPr>
            <a:r>
              <a:rPr lang="en-US" dirty="0">
                <a:solidFill>
                  <a:prstClr val="white"/>
                </a:solidFill>
                <a:latin typeface="Calibri" panose="020F0502020204030204"/>
              </a:rPr>
              <a:t>Fields Provided</a:t>
            </a:r>
          </a:p>
          <a:p>
            <a:pPr marL="557213" lvl="1" indent="-214313" defTabSz="685800">
              <a:spcBef>
                <a:spcPts val="450"/>
              </a:spcBef>
              <a:buFont typeface="Wingdings" panose="05000000000000000000" pitchFamily="2" charset="2"/>
              <a:buChar char="§"/>
            </a:pPr>
            <a:r>
              <a:rPr lang="en-US" dirty="0">
                <a:solidFill>
                  <a:prstClr val="white"/>
                </a:solidFill>
                <a:latin typeface="Calibri" panose="020F0502020204030204"/>
              </a:rPr>
              <a:t>Number of Visits (i.e., Units)</a:t>
            </a:r>
          </a:p>
          <a:p>
            <a:pPr marL="557213" lvl="1" indent="-214313" defTabSz="685800">
              <a:spcBef>
                <a:spcPts val="450"/>
              </a:spcBef>
              <a:buFont typeface="Wingdings" panose="05000000000000000000" pitchFamily="2" charset="2"/>
              <a:buChar char="§"/>
            </a:pPr>
            <a:r>
              <a:rPr lang="en-US" dirty="0">
                <a:solidFill>
                  <a:prstClr val="white"/>
                </a:solidFill>
                <a:latin typeface="Calibri" panose="020F0502020204030204"/>
              </a:rPr>
              <a:t>Average Paid Amounts </a:t>
            </a:r>
          </a:p>
          <a:p>
            <a:pPr marL="557213" lvl="1" indent="-214313" defTabSz="685800">
              <a:spcBef>
                <a:spcPts val="450"/>
              </a:spcBef>
              <a:buFont typeface="Wingdings" panose="05000000000000000000" pitchFamily="2" charset="2"/>
              <a:buChar char="§"/>
            </a:pPr>
            <a:r>
              <a:rPr lang="en-US" dirty="0">
                <a:solidFill>
                  <a:prstClr val="white"/>
                </a:solidFill>
                <a:latin typeface="Calibri" panose="020F0502020204030204"/>
              </a:rPr>
              <a:t>Number of Covered Lives/Membership</a:t>
            </a:r>
          </a:p>
        </p:txBody>
      </p:sp>
    </p:spTree>
    <p:extLst>
      <p:ext uri="{BB962C8B-B14F-4D97-AF65-F5344CB8AC3E}">
        <p14:creationId xmlns:p14="http://schemas.microsoft.com/office/powerpoint/2010/main" val="4178554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6498"/>
        </a:solidFill>
        <a:effectLst/>
      </p:bgPr>
    </p:bg>
    <p:spTree>
      <p:nvGrpSpPr>
        <p:cNvPr id="1" name=""/>
        <p:cNvGrpSpPr/>
        <p:nvPr/>
      </p:nvGrpSpPr>
      <p:grpSpPr>
        <a:xfrm>
          <a:off x="0" y="0"/>
          <a:ext cx="0" cy="0"/>
          <a:chOff x="0" y="0"/>
          <a:chExt cx="0" cy="0"/>
        </a:xfrm>
      </p:grpSpPr>
      <p:grpSp>
        <p:nvGrpSpPr>
          <p:cNvPr id="4" name="Group 4"/>
          <p:cNvGrpSpPr/>
          <p:nvPr/>
        </p:nvGrpSpPr>
        <p:grpSpPr>
          <a:xfrm>
            <a:off x="-353149" y="5615188"/>
            <a:ext cx="6989356" cy="771125"/>
            <a:chOff x="0" y="0"/>
            <a:chExt cx="48691834" cy="5372100"/>
          </a:xfrm>
        </p:grpSpPr>
        <p:sp>
          <p:nvSpPr>
            <p:cNvPr id="5" name="Freeform 5"/>
            <p:cNvSpPr/>
            <p:nvPr/>
          </p:nvSpPr>
          <p:spPr>
            <a:xfrm>
              <a:off x="0" y="0"/>
              <a:ext cx="48691834" cy="5372100"/>
            </a:xfrm>
            <a:custGeom>
              <a:avLst/>
              <a:gdLst/>
              <a:ahLst/>
              <a:cxnLst/>
              <a:rect l="l" t="t" r="r" b="b"/>
              <a:pathLst>
                <a:path w="48691834" h="5372100">
                  <a:moveTo>
                    <a:pt x="47141166" y="0"/>
                  </a:moveTo>
                  <a:lnTo>
                    <a:pt x="1550670" y="0"/>
                  </a:lnTo>
                  <a:lnTo>
                    <a:pt x="0" y="2686050"/>
                  </a:lnTo>
                  <a:lnTo>
                    <a:pt x="1550670" y="5372100"/>
                  </a:lnTo>
                  <a:lnTo>
                    <a:pt x="47141166" y="5372100"/>
                  </a:lnTo>
                  <a:lnTo>
                    <a:pt x="48691834" y="2686050"/>
                  </a:lnTo>
                  <a:lnTo>
                    <a:pt x="47141166" y="0"/>
                  </a:ln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endParaRPr lang="en-US" sz="600" dirty="0">
                <a:solidFill>
                  <a:srgbClr val="767171"/>
                </a:solidFill>
                <a:latin typeface="Calibri"/>
              </a:endParaRPr>
            </a:p>
          </p:txBody>
        </p:sp>
      </p:grpSp>
      <p:sp>
        <p:nvSpPr>
          <p:cNvPr id="7" name="TextBox 7"/>
          <p:cNvSpPr txBox="1"/>
          <p:nvPr/>
        </p:nvSpPr>
        <p:spPr>
          <a:xfrm>
            <a:off x="841897" y="3624744"/>
            <a:ext cx="6773554" cy="135671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lnSpc>
                <a:spcPts val="5500"/>
              </a:lnSpc>
            </a:pPr>
            <a:r>
              <a:rPr lang="en-US" sz="3600" dirty="0">
                <a:solidFill>
                  <a:srgbClr val="FFFFFF"/>
                </a:solidFill>
                <a:latin typeface="Fira Sans Medium Bold"/>
              </a:rPr>
              <a:t>SQI: Implementation and Considerations</a:t>
            </a:r>
          </a:p>
        </p:txBody>
      </p:sp>
      <p:pic>
        <p:nvPicPr>
          <p:cNvPr id="10" name="Picture 9">
            <a:extLst>
              <a:ext uri="{FF2B5EF4-FFF2-40B4-BE49-F238E27FC236}">
                <a16:creationId xmlns:a16="http://schemas.microsoft.com/office/drawing/2014/main" id="{01D0098F-CF83-4F57-B108-BB487E644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116" y="5810918"/>
            <a:ext cx="1883715" cy="68580"/>
          </a:xfrm>
          <a:prstGeom prst="rect">
            <a:avLst/>
          </a:prstGeom>
        </p:spPr>
      </p:pic>
      <p:sp>
        <p:nvSpPr>
          <p:cNvPr id="2" name="Slide Number Placeholder 1">
            <a:extLst>
              <a:ext uri="{FF2B5EF4-FFF2-40B4-BE49-F238E27FC236}">
                <a16:creationId xmlns:a16="http://schemas.microsoft.com/office/drawing/2014/main" id="{1994A93F-4A34-5CEE-C57A-0FBA262C330F}"/>
              </a:ext>
            </a:extLst>
          </p:cNvPr>
          <p:cNvSpPr>
            <a:spLocks noGrp="1"/>
          </p:cNvSpPr>
          <p:nvPr>
            <p:ph type="sldNum" sz="quarter" idx="12"/>
          </p:nvPr>
        </p:nvSpPr>
        <p:spPr>
          <a:xfrm>
            <a:off x="8063473" y="5788217"/>
            <a:ext cx="1028700" cy="182563"/>
          </a:xfrm>
        </p:spPr>
        <p:txBody>
          <a:bodyPr/>
          <a:lstStyle>
            <a:defPPr>
              <a:defRPr lang="en-US"/>
            </a:defPPr>
            <a:lvl1pPr marL="0" algn="l" defTabSz="304785" rtl="0" eaLnBrk="1" latinLnBrk="0" hangingPunct="1">
              <a:defRPr sz="600" kern="1200">
                <a:solidFill>
                  <a:schemeClr val="tx1"/>
                </a:solidFill>
                <a:latin typeface="+mn-lt"/>
                <a:ea typeface="+mn-ea"/>
                <a:cs typeface="+mn-cs"/>
              </a:defRPr>
            </a:lvl1pPr>
            <a:lvl2pPr marL="152393" algn="l" defTabSz="304785" rtl="0" eaLnBrk="1" latinLnBrk="0" hangingPunct="1">
              <a:defRPr sz="600" kern="1200">
                <a:solidFill>
                  <a:schemeClr val="tx1"/>
                </a:solidFill>
                <a:latin typeface="+mn-lt"/>
                <a:ea typeface="+mn-ea"/>
                <a:cs typeface="+mn-cs"/>
              </a:defRPr>
            </a:lvl2pPr>
            <a:lvl3pPr marL="304785" algn="l" defTabSz="304785" rtl="0" eaLnBrk="1" latinLnBrk="0" hangingPunct="1">
              <a:defRPr sz="600" kern="1200">
                <a:solidFill>
                  <a:schemeClr val="tx1"/>
                </a:solidFill>
                <a:latin typeface="+mn-lt"/>
                <a:ea typeface="+mn-ea"/>
                <a:cs typeface="+mn-cs"/>
              </a:defRPr>
            </a:lvl3pPr>
            <a:lvl4pPr marL="457178" algn="l" defTabSz="304785" rtl="0" eaLnBrk="1" latinLnBrk="0" hangingPunct="1">
              <a:defRPr sz="600" kern="1200">
                <a:solidFill>
                  <a:schemeClr val="tx1"/>
                </a:solidFill>
                <a:latin typeface="+mn-lt"/>
                <a:ea typeface="+mn-ea"/>
                <a:cs typeface="+mn-cs"/>
              </a:defRPr>
            </a:lvl4pPr>
            <a:lvl5pPr marL="609569" algn="l" defTabSz="304785" rtl="0" eaLnBrk="1" latinLnBrk="0" hangingPunct="1">
              <a:defRPr sz="600" kern="1200">
                <a:solidFill>
                  <a:schemeClr val="tx1"/>
                </a:solidFill>
                <a:latin typeface="+mn-lt"/>
                <a:ea typeface="+mn-ea"/>
                <a:cs typeface="+mn-cs"/>
              </a:defRPr>
            </a:lvl5pPr>
            <a:lvl6pPr marL="761962" algn="l" defTabSz="304785" rtl="0" eaLnBrk="1" latinLnBrk="0" hangingPunct="1">
              <a:defRPr sz="600" kern="1200">
                <a:solidFill>
                  <a:schemeClr val="tx1"/>
                </a:solidFill>
                <a:latin typeface="+mn-lt"/>
                <a:ea typeface="+mn-ea"/>
                <a:cs typeface="+mn-cs"/>
              </a:defRPr>
            </a:lvl6pPr>
            <a:lvl7pPr marL="914354" algn="l" defTabSz="304785" rtl="0" eaLnBrk="1" latinLnBrk="0" hangingPunct="1">
              <a:defRPr sz="600" kern="1200">
                <a:solidFill>
                  <a:schemeClr val="tx1"/>
                </a:solidFill>
                <a:latin typeface="+mn-lt"/>
                <a:ea typeface="+mn-ea"/>
                <a:cs typeface="+mn-cs"/>
              </a:defRPr>
            </a:lvl7pPr>
            <a:lvl8pPr marL="1066747" algn="l" defTabSz="304785" rtl="0" eaLnBrk="1" latinLnBrk="0" hangingPunct="1">
              <a:defRPr sz="600" kern="1200">
                <a:solidFill>
                  <a:schemeClr val="tx1"/>
                </a:solidFill>
                <a:latin typeface="+mn-lt"/>
                <a:ea typeface="+mn-ea"/>
                <a:cs typeface="+mn-cs"/>
              </a:defRPr>
            </a:lvl8pPr>
            <a:lvl9pPr marL="1219139" algn="l" defTabSz="304785" rtl="0" eaLnBrk="1" latinLnBrk="0" hangingPunct="1">
              <a:defRPr sz="600" kern="1200">
                <a:solidFill>
                  <a:schemeClr val="tx1"/>
                </a:solidFill>
                <a:latin typeface="+mn-lt"/>
                <a:ea typeface="+mn-ea"/>
                <a:cs typeface="+mn-cs"/>
              </a:defRPr>
            </a:lvl9pPr>
          </a:lstStyle>
          <a:p>
            <a:pPr algn="r" defTabSz="457223">
              <a:defRPr/>
            </a:pPr>
            <a:fld id="{7DC034C4-EE4C-9B4C-AF72-899D9164FD59}" type="slidenum">
              <a:rPr lang="en-US" sz="800">
                <a:solidFill>
                  <a:srgbClr val="000000">
                    <a:tint val="75000"/>
                  </a:srgbClr>
                </a:solidFill>
                <a:latin typeface="Calibri" panose="020F0502020204030204"/>
              </a:rPr>
              <a:pPr algn="r" defTabSz="457223">
                <a:defRPr/>
              </a:pPr>
              <a:t>51</a:t>
            </a:fld>
            <a:endParaRPr lang="en-US" sz="800" dirty="0">
              <a:solidFill>
                <a:srgbClr val="000000">
                  <a:tint val="75000"/>
                </a:srgbClr>
              </a:solidFill>
              <a:latin typeface="Calibri" panose="020F0502020204030204"/>
            </a:endParaRPr>
          </a:p>
        </p:txBody>
      </p:sp>
    </p:spTree>
    <p:extLst>
      <p:ext uri="{BB962C8B-B14F-4D97-AF65-F5344CB8AC3E}">
        <p14:creationId xmlns:p14="http://schemas.microsoft.com/office/powerpoint/2010/main" val="1794388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64D-64F0-7DBC-2A18-97EB33F17903}"/>
              </a:ext>
            </a:extLst>
          </p:cNvPr>
          <p:cNvSpPr>
            <a:spLocks noGrp="1"/>
          </p:cNvSpPr>
          <p:nvPr>
            <p:ph type="ctrTitle"/>
          </p:nvPr>
        </p:nvSpPr>
        <p:spPr>
          <a:xfrm>
            <a:off x="166211" y="1076831"/>
            <a:ext cx="8756895" cy="612626"/>
          </a:xfrm>
        </p:spPr>
        <p:txBody>
          <a:bodyPr/>
          <a:lstStyle/>
          <a:p>
            <a:r>
              <a:rPr lang="en-US" dirty="0"/>
              <a:t>Health Care Attribution Considerations</a:t>
            </a:r>
          </a:p>
        </p:txBody>
      </p:sp>
      <p:sp>
        <p:nvSpPr>
          <p:cNvPr id="2" name="TextBox 1">
            <a:extLst>
              <a:ext uri="{FF2B5EF4-FFF2-40B4-BE49-F238E27FC236}">
                <a16:creationId xmlns:a16="http://schemas.microsoft.com/office/drawing/2014/main" id="{AEE9F5FB-D737-EB9D-2DBF-C4EF3C405633}"/>
              </a:ext>
            </a:extLst>
          </p:cNvPr>
          <p:cNvSpPr txBox="1"/>
          <p:nvPr/>
        </p:nvSpPr>
        <p:spPr>
          <a:xfrm>
            <a:off x="166210" y="1855127"/>
            <a:ext cx="7747460" cy="1328569"/>
          </a:xfrm>
          <a:prstGeom prst="rect">
            <a:avLst/>
          </a:prstGeom>
          <a:noFill/>
        </p:spPr>
        <p:txBody>
          <a:bodyPr wrap="square" rtlCol="0">
            <a:spAutoFit/>
          </a:bodyPr>
          <a:lstStyle/>
          <a:p>
            <a:pPr marL="214313" indent="-214313" defTabSz="685800">
              <a:spcBef>
                <a:spcPts val="450"/>
              </a:spcBef>
              <a:buFont typeface="Wingdings" panose="05000000000000000000" pitchFamily="2" charset="2"/>
              <a:buChar char="§"/>
            </a:pPr>
            <a:r>
              <a:rPr lang="en-US" dirty="0">
                <a:solidFill>
                  <a:prstClr val="white"/>
                </a:solidFill>
                <a:latin typeface="Calibri" panose="020F0502020204030204"/>
              </a:rPr>
              <a:t>Implementing SQI requires continued conversations around PCP attribution</a:t>
            </a:r>
          </a:p>
          <a:p>
            <a:pPr marL="214313" indent="-214313" defTabSz="685800">
              <a:spcBef>
                <a:spcPts val="450"/>
              </a:spcBef>
              <a:buFont typeface="Wingdings" panose="05000000000000000000" pitchFamily="2" charset="2"/>
              <a:buChar char="§"/>
            </a:pPr>
            <a:r>
              <a:rPr lang="en-US" dirty="0">
                <a:solidFill>
                  <a:prstClr val="white"/>
                </a:solidFill>
                <a:latin typeface="Calibri" panose="020F0502020204030204"/>
              </a:rPr>
              <a:t>SQI PMPM will vary significantly depending on if all care is included or only care from attributed PCPs</a:t>
            </a:r>
          </a:p>
          <a:p>
            <a:pPr marL="214313" indent="-214313" defTabSz="685800">
              <a:spcBef>
                <a:spcPts val="450"/>
              </a:spcBef>
              <a:buFont typeface="Wingdings" panose="05000000000000000000" pitchFamily="2" charset="2"/>
              <a:buChar char="§"/>
            </a:pPr>
            <a:r>
              <a:rPr lang="en-US" dirty="0">
                <a:solidFill>
                  <a:prstClr val="white"/>
                </a:solidFill>
                <a:latin typeface="Calibri" panose="020F0502020204030204"/>
              </a:rPr>
              <a:t>DHIN data reflects only primary care visits</a:t>
            </a:r>
          </a:p>
        </p:txBody>
      </p:sp>
      <p:sp>
        <p:nvSpPr>
          <p:cNvPr id="3" name="TextBox 2">
            <a:extLst>
              <a:ext uri="{FF2B5EF4-FFF2-40B4-BE49-F238E27FC236}">
                <a16:creationId xmlns:a16="http://schemas.microsoft.com/office/drawing/2014/main" id="{AA810402-B9A1-A8CA-EA6C-80AFBB728A78}"/>
              </a:ext>
            </a:extLst>
          </p:cNvPr>
          <p:cNvSpPr txBox="1"/>
          <p:nvPr/>
        </p:nvSpPr>
        <p:spPr>
          <a:xfrm>
            <a:off x="243631" y="4071376"/>
            <a:ext cx="1513323" cy="369332"/>
          </a:xfrm>
          <a:prstGeom prst="rect">
            <a:avLst/>
          </a:prstGeom>
          <a:noFill/>
        </p:spPr>
        <p:txBody>
          <a:bodyPr wrap="square" rtlCol="0">
            <a:spAutoFit/>
          </a:bodyPr>
          <a:lstStyle/>
          <a:p>
            <a:pPr defTabSz="685800"/>
            <a:r>
              <a:rPr lang="en-US" dirty="0">
                <a:solidFill>
                  <a:prstClr val="white"/>
                </a:solidFill>
                <a:latin typeface="Calibri" panose="020F0502020204030204"/>
              </a:rPr>
              <a:t>All</a:t>
            </a:r>
            <a:r>
              <a:rPr lang="en-US" sz="1350" dirty="0">
                <a:solidFill>
                  <a:prstClr val="black"/>
                </a:solidFill>
                <a:latin typeface="Calibri" panose="020F0502020204030204"/>
              </a:rPr>
              <a:t> </a:t>
            </a:r>
            <a:r>
              <a:rPr lang="en-US" dirty="0">
                <a:solidFill>
                  <a:prstClr val="white"/>
                </a:solidFill>
                <a:latin typeface="Calibri" panose="020F0502020204030204"/>
              </a:rPr>
              <a:t>Providers</a:t>
            </a:r>
          </a:p>
        </p:txBody>
      </p:sp>
      <p:sp>
        <p:nvSpPr>
          <p:cNvPr id="10" name="Arrow: Right 9">
            <a:extLst>
              <a:ext uri="{FF2B5EF4-FFF2-40B4-BE49-F238E27FC236}">
                <a16:creationId xmlns:a16="http://schemas.microsoft.com/office/drawing/2014/main" id="{373D404B-AC2C-26C6-A580-D6060F20BCFC}"/>
              </a:ext>
            </a:extLst>
          </p:cNvPr>
          <p:cNvSpPr/>
          <p:nvPr/>
        </p:nvSpPr>
        <p:spPr>
          <a:xfrm>
            <a:off x="2031726" y="4071376"/>
            <a:ext cx="733806" cy="3634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1" name="TextBox 10">
            <a:extLst>
              <a:ext uri="{FF2B5EF4-FFF2-40B4-BE49-F238E27FC236}">
                <a16:creationId xmlns:a16="http://schemas.microsoft.com/office/drawing/2014/main" id="{2C1139E3-55A5-43F9-DCE0-1FB6EC992181}"/>
              </a:ext>
            </a:extLst>
          </p:cNvPr>
          <p:cNvSpPr txBox="1"/>
          <p:nvPr/>
        </p:nvSpPr>
        <p:spPr>
          <a:xfrm>
            <a:off x="3089996" y="4071376"/>
            <a:ext cx="1434281" cy="369332"/>
          </a:xfrm>
          <a:prstGeom prst="rect">
            <a:avLst/>
          </a:prstGeom>
          <a:noFill/>
        </p:spPr>
        <p:txBody>
          <a:bodyPr wrap="square" rtlCol="0">
            <a:spAutoFit/>
          </a:bodyPr>
          <a:lstStyle/>
          <a:p>
            <a:pPr defTabSz="685800"/>
            <a:r>
              <a:rPr lang="en-US" dirty="0">
                <a:solidFill>
                  <a:prstClr val="white"/>
                </a:solidFill>
                <a:latin typeface="Calibri" panose="020F0502020204030204"/>
              </a:rPr>
              <a:t>$30 PMPM</a:t>
            </a:r>
          </a:p>
        </p:txBody>
      </p:sp>
      <p:sp>
        <p:nvSpPr>
          <p:cNvPr id="12" name="TextBox 11">
            <a:extLst>
              <a:ext uri="{FF2B5EF4-FFF2-40B4-BE49-F238E27FC236}">
                <a16:creationId xmlns:a16="http://schemas.microsoft.com/office/drawing/2014/main" id="{399302F6-3225-5A62-FABB-E34A7B24738B}"/>
              </a:ext>
            </a:extLst>
          </p:cNvPr>
          <p:cNvSpPr txBox="1"/>
          <p:nvPr/>
        </p:nvSpPr>
        <p:spPr>
          <a:xfrm>
            <a:off x="243631" y="4591257"/>
            <a:ext cx="1721876" cy="369332"/>
          </a:xfrm>
          <a:prstGeom prst="rect">
            <a:avLst/>
          </a:prstGeom>
          <a:noFill/>
        </p:spPr>
        <p:txBody>
          <a:bodyPr wrap="square" rtlCol="0">
            <a:spAutoFit/>
          </a:bodyPr>
          <a:lstStyle/>
          <a:p>
            <a:pPr defTabSz="685800"/>
            <a:r>
              <a:rPr lang="en-US" dirty="0">
                <a:solidFill>
                  <a:prstClr val="white"/>
                </a:solidFill>
                <a:latin typeface="Calibri" panose="020F0502020204030204"/>
              </a:rPr>
              <a:t>PCPs only</a:t>
            </a:r>
          </a:p>
        </p:txBody>
      </p:sp>
      <p:sp>
        <p:nvSpPr>
          <p:cNvPr id="15" name="Arrow: Right 14">
            <a:extLst>
              <a:ext uri="{FF2B5EF4-FFF2-40B4-BE49-F238E27FC236}">
                <a16:creationId xmlns:a16="http://schemas.microsoft.com/office/drawing/2014/main" id="{CD083750-0D5F-D8D8-287E-810240EACE99}"/>
              </a:ext>
            </a:extLst>
          </p:cNvPr>
          <p:cNvSpPr/>
          <p:nvPr/>
        </p:nvSpPr>
        <p:spPr>
          <a:xfrm>
            <a:off x="2031726" y="4591257"/>
            <a:ext cx="733806" cy="3634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6" name="TextBox 15">
            <a:extLst>
              <a:ext uri="{FF2B5EF4-FFF2-40B4-BE49-F238E27FC236}">
                <a16:creationId xmlns:a16="http://schemas.microsoft.com/office/drawing/2014/main" id="{8846639D-13B2-CAF0-C81A-D1CB8E2DA5A2}"/>
              </a:ext>
            </a:extLst>
          </p:cNvPr>
          <p:cNvSpPr txBox="1"/>
          <p:nvPr/>
        </p:nvSpPr>
        <p:spPr>
          <a:xfrm>
            <a:off x="3089996" y="4591257"/>
            <a:ext cx="1434281" cy="369332"/>
          </a:xfrm>
          <a:prstGeom prst="rect">
            <a:avLst/>
          </a:prstGeom>
          <a:noFill/>
        </p:spPr>
        <p:txBody>
          <a:bodyPr wrap="square" rtlCol="0">
            <a:spAutoFit/>
          </a:bodyPr>
          <a:lstStyle/>
          <a:p>
            <a:pPr defTabSz="685800"/>
            <a:r>
              <a:rPr lang="en-US" dirty="0">
                <a:solidFill>
                  <a:prstClr val="white"/>
                </a:solidFill>
                <a:latin typeface="Calibri" panose="020F0502020204030204"/>
              </a:rPr>
              <a:t>$10 PMPM</a:t>
            </a:r>
          </a:p>
        </p:txBody>
      </p:sp>
      <p:sp>
        <p:nvSpPr>
          <p:cNvPr id="5" name="Oval 4">
            <a:extLst>
              <a:ext uri="{FF2B5EF4-FFF2-40B4-BE49-F238E27FC236}">
                <a16:creationId xmlns:a16="http://schemas.microsoft.com/office/drawing/2014/main" id="{51267A70-7B81-BCD5-BB61-169BFD93B0E0}"/>
              </a:ext>
            </a:extLst>
          </p:cNvPr>
          <p:cNvSpPr/>
          <p:nvPr/>
        </p:nvSpPr>
        <p:spPr>
          <a:xfrm>
            <a:off x="6427554" y="3803468"/>
            <a:ext cx="1251858" cy="125185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Oval 5">
            <a:extLst>
              <a:ext uri="{FF2B5EF4-FFF2-40B4-BE49-F238E27FC236}">
                <a16:creationId xmlns:a16="http://schemas.microsoft.com/office/drawing/2014/main" id="{90789E2F-F5C3-13BA-ABE1-64D1F82E3474}"/>
              </a:ext>
            </a:extLst>
          </p:cNvPr>
          <p:cNvSpPr/>
          <p:nvPr/>
        </p:nvSpPr>
        <p:spPr>
          <a:xfrm>
            <a:off x="6080761" y="3040068"/>
            <a:ext cx="2107682" cy="210768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7" name="TextBox 6">
            <a:extLst>
              <a:ext uri="{FF2B5EF4-FFF2-40B4-BE49-F238E27FC236}">
                <a16:creationId xmlns:a16="http://schemas.microsoft.com/office/drawing/2014/main" id="{E7BA07D3-6D08-AD4E-65CF-67968588F9ED}"/>
              </a:ext>
            </a:extLst>
          </p:cNvPr>
          <p:cNvSpPr txBox="1"/>
          <p:nvPr/>
        </p:nvSpPr>
        <p:spPr>
          <a:xfrm>
            <a:off x="6842829" y="4192678"/>
            <a:ext cx="684180" cy="507831"/>
          </a:xfrm>
          <a:prstGeom prst="rect">
            <a:avLst/>
          </a:prstGeom>
          <a:noFill/>
        </p:spPr>
        <p:txBody>
          <a:bodyPr wrap="square" rtlCol="0">
            <a:spAutoFit/>
          </a:bodyPr>
          <a:lstStyle/>
          <a:p>
            <a:pPr defTabSz="685800"/>
            <a:r>
              <a:rPr lang="en-US" sz="1350" dirty="0">
                <a:solidFill>
                  <a:prstClr val="white"/>
                </a:solidFill>
                <a:latin typeface="Calibri" panose="020F0502020204030204"/>
              </a:rPr>
              <a:t>PCPs only</a:t>
            </a:r>
          </a:p>
        </p:txBody>
      </p:sp>
      <p:sp>
        <p:nvSpPr>
          <p:cNvPr id="17" name="TextBox 16">
            <a:extLst>
              <a:ext uri="{FF2B5EF4-FFF2-40B4-BE49-F238E27FC236}">
                <a16:creationId xmlns:a16="http://schemas.microsoft.com/office/drawing/2014/main" id="{BAE99700-5651-577B-AC4B-AF31B554D711}"/>
              </a:ext>
            </a:extLst>
          </p:cNvPr>
          <p:cNvSpPr txBox="1"/>
          <p:nvPr/>
        </p:nvSpPr>
        <p:spPr>
          <a:xfrm>
            <a:off x="6694715" y="3226297"/>
            <a:ext cx="842166" cy="507831"/>
          </a:xfrm>
          <a:prstGeom prst="rect">
            <a:avLst/>
          </a:prstGeom>
          <a:noFill/>
        </p:spPr>
        <p:txBody>
          <a:bodyPr wrap="square" rtlCol="0">
            <a:spAutoFit/>
          </a:bodyPr>
          <a:lstStyle/>
          <a:p>
            <a:pPr defTabSz="685800"/>
            <a:r>
              <a:rPr lang="en-US" sz="1350" dirty="0">
                <a:solidFill>
                  <a:prstClr val="white"/>
                </a:solidFill>
                <a:latin typeface="Calibri" panose="020F0502020204030204"/>
              </a:rPr>
              <a:t>All Providers</a:t>
            </a:r>
          </a:p>
        </p:txBody>
      </p:sp>
      <p:sp>
        <p:nvSpPr>
          <p:cNvPr id="18" name="TextBox 17">
            <a:extLst>
              <a:ext uri="{FF2B5EF4-FFF2-40B4-BE49-F238E27FC236}">
                <a16:creationId xmlns:a16="http://schemas.microsoft.com/office/drawing/2014/main" id="{2A2FA979-7814-E590-824C-55511B508521}"/>
              </a:ext>
            </a:extLst>
          </p:cNvPr>
          <p:cNvSpPr txBox="1"/>
          <p:nvPr/>
        </p:nvSpPr>
        <p:spPr>
          <a:xfrm>
            <a:off x="6329092" y="2726815"/>
            <a:ext cx="1659109" cy="300082"/>
          </a:xfrm>
          <a:prstGeom prst="rect">
            <a:avLst/>
          </a:prstGeom>
          <a:noFill/>
        </p:spPr>
        <p:txBody>
          <a:bodyPr wrap="none" rtlCol="0">
            <a:spAutoFit/>
          </a:bodyPr>
          <a:lstStyle/>
          <a:p>
            <a:pPr defTabSz="685800"/>
            <a:r>
              <a:rPr lang="en-US" sz="1350" dirty="0">
                <a:solidFill>
                  <a:prstClr val="white"/>
                </a:solidFill>
                <a:latin typeface="Calibri" panose="020F0502020204030204"/>
              </a:rPr>
              <a:t>SQI Procedure Codes</a:t>
            </a:r>
          </a:p>
        </p:txBody>
      </p:sp>
    </p:spTree>
    <p:extLst>
      <p:ext uri="{BB962C8B-B14F-4D97-AF65-F5344CB8AC3E}">
        <p14:creationId xmlns:p14="http://schemas.microsoft.com/office/powerpoint/2010/main" val="31743050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64D-64F0-7DBC-2A18-97EB33F17903}"/>
              </a:ext>
            </a:extLst>
          </p:cNvPr>
          <p:cNvSpPr>
            <a:spLocks noGrp="1"/>
          </p:cNvSpPr>
          <p:nvPr>
            <p:ph type="ctrTitle"/>
          </p:nvPr>
        </p:nvSpPr>
        <p:spPr>
          <a:xfrm>
            <a:off x="166211" y="1076831"/>
            <a:ext cx="8756895" cy="400905"/>
          </a:xfrm>
        </p:spPr>
        <p:txBody>
          <a:bodyPr/>
          <a:lstStyle/>
          <a:p>
            <a:r>
              <a:rPr lang="en-US" dirty="0"/>
              <a:t>SQI Calculation – PCPs only</a:t>
            </a:r>
          </a:p>
        </p:txBody>
      </p:sp>
      <p:sp>
        <p:nvSpPr>
          <p:cNvPr id="2" name="TextBox 1">
            <a:extLst>
              <a:ext uri="{FF2B5EF4-FFF2-40B4-BE49-F238E27FC236}">
                <a16:creationId xmlns:a16="http://schemas.microsoft.com/office/drawing/2014/main" id="{EFBCB576-541E-D696-0DF0-1EE222566F50}"/>
              </a:ext>
            </a:extLst>
          </p:cNvPr>
          <p:cNvSpPr txBox="1"/>
          <p:nvPr/>
        </p:nvSpPr>
        <p:spPr>
          <a:xfrm>
            <a:off x="166211" y="1725203"/>
            <a:ext cx="8631996" cy="369332"/>
          </a:xfrm>
          <a:prstGeom prst="rect">
            <a:avLst/>
          </a:prstGeom>
          <a:noFill/>
        </p:spPr>
        <p:txBody>
          <a:bodyPr wrap="square" rtlCol="0">
            <a:spAutoFit/>
          </a:bodyPr>
          <a:lstStyle/>
          <a:p>
            <a:pPr marL="257175" indent="-257175" defTabSz="685800">
              <a:buFont typeface="Arial" panose="020B0604020202020204" pitchFamily="34" charset="0"/>
              <a:buChar char="•"/>
            </a:pPr>
            <a:r>
              <a:rPr lang="en-US" dirty="0">
                <a:solidFill>
                  <a:prstClr val="white"/>
                </a:solidFill>
                <a:latin typeface="Calibri" panose="020F0502020204030204"/>
              </a:rPr>
              <a:t>DHIN data reflects only primary care visits which is likely a subset of the intended SQI</a:t>
            </a:r>
          </a:p>
        </p:txBody>
      </p:sp>
      <p:pic>
        <p:nvPicPr>
          <p:cNvPr id="7" name="Picture 6">
            <a:extLst>
              <a:ext uri="{FF2B5EF4-FFF2-40B4-BE49-F238E27FC236}">
                <a16:creationId xmlns:a16="http://schemas.microsoft.com/office/drawing/2014/main" id="{AB47484E-5A17-B616-59EF-31A86EAEB0F0}"/>
              </a:ext>
            </a:extLst>
          </p:cNvPr>
          <p:cNvPicPr>
            <a:picLocks noChangeAspect="1"/>
          </p:cNvPicPr>
          <p:nvPr/>
        </p:nvPicPr>
        <p:blipFill>
          <a:blip r:embed="rId2"/>
          <a:stretch>
            <a:fillRect/>
          </a:stretch>
        </p:blipFill>
        <p:spPr>
          <a:xfrm>
            <a:off x="166211" y="2212318"/>
            <a:ext cx="8829675" cy="2786063"/>
          </a:xfrm>
          <a:prstGeom prst="rect">
            <a:avLst/>
          </a:prstGeom>
        </p:spPr>
      </p:pic>
    </p:spTree>
    <p:extLst>
      <p:ext uri="{BB962C8B-B14F-4D97-AF65-F5344CB8AC3E}">
        <p14:creationId xmlns:p14="http://schemas.microsoft.com/office/powerpoint/2010/main" val="3857610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64D-64F0-7DBC-2A18-97EB33F17903}"/>
              </a:ext>
            </a:extLst>
          </p:cNvPr>
          <p:cNvSpPr>
            <a:spLocks noGrp="1"/>
          </p:cNvSpPr>
          <p:nvPr>
            <p:ph type="ctrTitle"/>
          </p:nvPr>
        </p:nvSpPr>
        <p:spPr>
          <a:xfrm>
            <a:off x="166211" y="1076831"/>
            <a:ext cx="8756895" cy="400905"/>
          </a:xfrm>
        </p:spPr>
        <p:txBody>
          <a:bodyPr/>
          <a:lstStyle/>
          <a:p>
            <a:r>
              <a:rPr lang="en-US" dirty="0"/>
              <a:t>SQI Recommendation</a:t>
            </a:r>
          </a:p>
        </p:txBody>
      </p:sp>
      <p:sp>
        <p:nvSpPr>
          <p:cNvPr id="2" name="TextBox 1">
            <a:extLst>
              <a:ext uri="{FF2B5EF4-FFF2-40B4-BE49-F238E27FC236}">
                <a16:creationId xmlns:a16="http://schemas.microsoft.com/office/drawing/2014/main" id="{EFBCB576-541E-D696-0DF0-1EE222566F50}"/>
              </a:ext>
            </a:extLst>
          </p:cNvPr>
          <p:cNvSpPr txBox="1"/>
          <p:nvPr/>
        </p:nvSpPr>
        <p:spPr>
          <a:xfrm>
            <a:off x="166211" y="1712181"/>
            <a:ext cx="8549526" cy="3139321"/>
          </a:xfrm>
          <a:prstGeom prst="rect">
            <a:avLst/>
          </a:prstGeom>
          <a:noFill/>
        </p:spPr>
        <p:txBody>
          <a:bodyPr wrap="square" rtlCol="0">
            <a:spAutoFit/>
          </a:bodyPr>
          <a:lstStyle/>
          <a:p>
            <a:pPr marL="257175" indent="-257175" defTabSz="685800">
              <a:buFont typeface="Arial" panose="020B0604020202020204" pitchFamily="34" charset="0"/>
              <a:buChar char="•"/>
            </a:pPr>
            <a:r>
              <a:rPr lang="en-US" dirty="0">
                <a:solidFill>
                  <a:prstClr val="white"/>
                </a:solidFill>
                <a:latin typeface="Calibri" panose="020F0502020204030204"/>
              </a:rPr>
              <a:t>SQI recommendation depends on attribution logic and panel size</a:t>
            </a:r>
          </a:p>
          <a:p>
            <a:pPr marL="600075" lvl="1" indent="-257175" defTabSz="685800">
              <a:buFont typeface="Arial" panose="020B0604020202020204" pitchFamily="34" charset="0"/>
              <a:buChar char="•"/>
            </a:pPr>
            <a:r>
              <a:rPr lang="en-US" dirty="0">
                <a:solidFill>
                  <a:prstClr val="white"/>
                </a:solidFill>
                <a:latin typeface="Calibri" panose="020F0502020204030204"/>
              </a:rPr>
              <a:t>These topics have been part of previous PCRC discussions and are pending formal definition</a:t>
            </a:r>
          </a:p>
          <a:p>
            <a:pPr marL="342900" lvl="1" defTabSz="685800"/>
            <a:endParaRPr lang="en-US" dirty="0">
              <a:solidFill>
                <a:prstClr val="white"/>
              </a:solidFill>
              <a:latin typeface="Calibri" panose="020F0502020204030204"/>
            </a:endParaRPr>
          </a:p>
          <a:p>
            <a:pPr marL="257175" indent="-257175" defTabSz="685800">
              <a:buFont typeface="Arial" panose="020B0604020202020204" pitchFamily="34" charset="0"/>
              <a:buChar char="•"/>
            </a:pPr>
            <a:r>
              <a:rPr lang="en-US" dirty="0">
                <a:solidFill>
                  <a:prstClr val="white"/>
                </a:solidFill>
                <a:latin typeface="Calibri" panose="020F0502020204030204"/>
              </a:rPr>
              <a:t>Generally, the SQI PMPM should be expected to be between $10 and $30 PMPM</a:t>
            </a:r>
          </a:p>
          <a:p>
            <a:pPr marL="600075" lvl="1" indent="-257175" defTabSz="685800">
              <a:buFont typeface="Arial" panose="020B0604020202020204" pitchFamily="34" charset="0"/>
              <a:buChar char="•"/>
            </a:pPr>
            <a:r>
              <a:rPr lang="en-US" dirty="0">
                <a:solidFill>
                  <a:prstClr val="white"/>
                </a:solidFill>
                <a:latin typeface="Calibri" panose="020F0502020204030204"/>
              </a:rPr>
              <a:t>A large panel with a stronger attribution implementation should be around $30 </a:t>
            </a:r>
          </a:p>
          <a:p>
            <a:pPr marL="600075" lvl="1" indent="-257175" defTabSz="685800">
              <a:buFont typeface="Arial" panose="020B0604020202020204" pitchFamily="34" charset="0"/>
              <a:buChar char="•"/>
            </a:pPr>
            <a:r>
              <a:rPr lang="en-US" dirty="0">
                <a:solidFill>
                  <a:prstClr val="white"/>
                </a:solidFill>
                <a:latin typeface="Calibri" panose="020F0502020204030204"/>
              </a:rPr>
              <a:t>A large panel with a more limited attribution implementation could be as low as $10</a:t>
            </a:r>
          </a:p>
          <a:p>
            <a:pPr marL="600075" lvl="1" indent="-257175" defTabSz="685800">
              <a:buFont typeface="Arial" panose="020B0604020202020204" pitchFamily="34" charset="0"/>
              <a:buChar char="•"/>
            </a:pPr>
            <a:r>
              <a:rPr lang="en-US" dirty="0">
                <a:solidFill>
                  <a:prstClr val="white"/>
                </a:solidFill>
                <a:latin typeface="Calibri" panose="020F0502020204030204"/>
              </a:rPr>
              <a:t>Smaller panels require additional consideration specific to each population and contract</a:t>
            </a:r>
          </a:p>
          <a:p>
            <a:pPr marL="257175" indent="-257175" defTabSz="685800">
              <a:buFont typeface="Arial" panose="020B0604020202020204" pitchFamily="34" charset="0"/>
              <a:buChar char="•"/>
            </a:pPr>
            <a:endParaRPr lang="en-US" dirty="0">
              <a:solidFill>
                <a:prstClr val="white"/>
              </a:solidFill>
              <a:latin typeface="Calibri" panose="020F0502020204030204"/>
            </a:endParaRPr>
          </a:p>
        </p:txBody>
      </p:sp>
    </p:spTree>
    <p:extLst>
      <p:ext uri="{BB962C8B-B14F-4D97-AF65-F5344CB8AC3E}">
        <p14:creationId xmlns:p14="http://schemas.microsoft.com/office/powerpoint/2010/main" val="1161096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6498"/>
        </a:solidFill>
        <a:effectLst/>
      </p:bgPr>
    </p:bg>
    <p:spTree>
      <p:nvGrpSpPr>
        <p:cNvPr id="1" name=""/>
        <p:cNvGrpSpPr/>
        <p:nvPr/>
      </p:nvGrpSpPr>
      <p:grpSpPr>
        <a:xfrm>
          <a:off x="0" y="0"/>
          <a:ext cx="0" cy="0"/>
          <a:chOff x="0" y="0"/>
          <a:chExt cx="0" cy="0"/>
        </a:xfrm>
      </p:grpSpPr>
      <p:grpSp>
        <p:nvGrpSpPr>
          <p:cNvPr id="4" name="Group 4"/>
          <p:cNvGrpSpPr/>
          <p:nvPr/>
        </p:nvGrpSpPr>
        <p:grpSpPr>
          <a:xfrm>
            <a:off x="-353149" y="5615188"/>
            <a:ext cx="6989356" cy="771125"/>
            <a:chOff x="0" y="0"/>
            <a:chExt cx="48691834" cy="5372100"/>
          </a:xfrm>
        </p:grpSpPr>
        <p:sp>
          <p:nvSpPr>
            <p:cNvPr id="5" name="Freeform 5"/>
            <p:cNvSpPr/>
            <p:nvPr/>
          </p:nvSpPr>
          <p:spPr>
            <a:xfrm>
              <a:off x="0" y="0"/>
              <a:ext cx="48691834" cy="5372100"/>
            </a:xfrm>
            <a:custGeom>
              <a:avLst/>
              <a:gdLst/>
              <a:ahLst/>
              <a:cxnLst/>
              <a:rect l="l" t="t" r="r" b="b"/>
              <a:pathLst>
                <a:path w="48691834" h="5372100">
                  <a:moveTo>
                    <a:pt x="47141166" y="0"/>
                  </a:moveTo>
                  <a:lnTo>
                    <a:pt x="1550670" y="0"/>
                  </a:lnTo>
                  <a:lnTo>
                    <a:pt x="0" y="2686050"/>
                  </a:lnTo>
                  <a:lnTo>
                    <a:pt x="1550670" y="5372100"/>
                  </a:lnTo>
                  <a:lnTo>
                    <a:pt x="47141166" y="5372100"/>
                  </a:lnTo>
                  <a:lnTo>
                    <a:pt x="48691834" y="2686050"/>
                  </a:lnTo>
                  <a:lnTo>
                    <a:pt x="47141166" y="0"/>
                  </a:ln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endParaRPr lang="en-US" sz="600" dirty="0">
                <a:solidFill>
                  <a:srgbClr val="767171"/>
                </a:solidFill>
                <a:latin typeface="Calibri"/>
              </a:endParaRPr>
            </a:p>
          </p:txBody>
        </p:sp>
      </p:grpSp>
      <p:sp>
        <p:nvSpPr>
          <p:cNvPr id="7" name="TextBox 7"/>
          <p:cNvSpPr txBox="1"/>
          <p:nvPr/>
        </p:nvSpPr>
        <p:spPr>
          <a:xfrm>
            <a:off x="841897" y="3624744"/>
            <a:ext cx="6773554" cy="65139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lnSpc>
                <a:spcPts val="5500"/>
              </a:lnSpc>
            </a:pPr>
            <a:r>
              <a:rPr lang="en-US" sz="3600" dirty="0">
                <a:solidFill>
                  <a:srgbClr val="FFFFFF"/>
                </a:solidFill>
                <a:latin typeface="Fira Sans Medium Bold"/>
              </a:rPr>
              <a:t>CQI: Introduction</a:t>
            </a:r>
          </a:p>
        </p:txBody>
      </p:sp>
      <p:pic>
        <p:nvPicPr>
          <p:cNvPr id="10" name="Picture 9">
            <a:extLst>
              <a:ext uri="{FF2B5EF4-FFF2-40B4-BE49-F238E27FC236}">
                <a16:creationId xmlns:a16="http://schemas.microsoft.com/office/drawing/2014/main" id="{01D0098F-CF83-4F57-B108-BB487E644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116" y="5810918"/>
            <a:ext cx="1883715" cy="68580"/>
          </a:xfrm>
          <a:prstGeom prst="rect">
            <a:avLst/>
          </a:prstGeom>
        </p:spPr>
      </p:pic>
      <p:sp>
        <p:nvSpPr>
          <p:cNvPr id="2" name="Slide Number Placeholder 1">
            <a:extLst>
              <a:ext uri="{FF2B5EF4-FFF2-40B4-BE49-F238E27FC236}">
                <a16:creationId xmlns:a16="http://schemas.microsoft.com/office/drawing/2014/main" id="{1994A93F-4A34-5CEE-C57A-0FBA262C330F}"/>
              </a:ext>
            </a:extLst>
          </p:cNvPr>
          <p:cNvSpPr>
            <a:spLocks noGrp="1"/>
          </p:cNvSpPr>
          <p:nvPr>
            <p:ph type="sldNum" sz="quarter" idx="12"/>
          </p:nvPr>
        </p:nvSpPr>
        <p:spPr>
          <a:xfrm>
            <a:off x="8063473" y="5788217"/>
            <a:ext cx="1028700" cy="182563"/>
          </a:xfrm>
        </p:spPr>
        <p:txBody>
          <a:bodyPr/>
          <a:lstStyle>
            <a:defPPr>
              <a:defRPr lang="en-US"/>
            </a:defPPr>
            <a:lvl1pPr marL="0" algn="l" defTabSz="304785" rtl="0" eaLnBrk="1" latinLnBrk="0" hangingPunct="1">
              <a:defRPr sz="600" kern="1200">
                <a:solidFill>
                  <a:schemeClr val="tx1"/>
                </a:solidFill>
                <a:latin typeface="+mn-lt"/>
                <a:ea typeface="+mn-ea"/>
                <a:cs typeface="+mn-cs"/>
              </a:defRPr>
            </a:lvl1pPr>
            <a:lvl2pPr marL="152393" algn="l" defTabSz="304785" rtl="0" eaLnBrk="1" latinLnBrk="0" hangingPunct="1">
              <a:defRPr sz="600" kern="1200">
                <a:solidFill>
                  <a:schemeClr val="tx1"/>
                </a:solidFill>
                <a:latin typeface="+mn-lt"/>
                <a:ea typeface="+mn-ea"/>
                <a:cs typeface="+mn-cs"/>
              </a:defRPr>
            </a:lvl2pPr>
            <a:lvl3pPr marL="304785" algn="l" defTabSz="304785" rtl="0" eaLnBrk="1" latinLnBrk="0" hangingPunct="1">
              <a:defRPr sz="600" kern="1200">
                <a:solidFill>
                  <a:schemeClr val="tx1"/>
                </a:solidFill>
                <a:latin typeface="+mn-lt"/>
                <a:ea typeface="+mn-ea"/>
                <a:cs typeface="+mn-cs"/>
              </a:defRPr>
            </a:lvl3pPr>
            <a:lvl4pPr marL="457178" algn="l" defTabSz="304785" rtl="0" eaLnBrk="1" latinLnBrk="0" hangingPunct="1">
              <a:defRPr sz="600" kern="1200">
                <a:solidFill>
                  <a:schemeClr val="tx1"/>
                </a:solidFill>
                <a:latin typeface="+mn-lt"/>
                <a:ea typeface="+mn-ea"/>
                <a:cs typeface="+mn-cs"/>
              </a:defRPr>
            </a:lvl4pPr>
            <a:lvl5pPr marL="609569" algn="l" defTabSz="304785" rtl="0" eaLnBrk="1" latinLnBrk="0" hangingPunct="1">
              <a:defRPr sz="600" kern="1200">
                <a:solidFill>
                  <a:schemeClr val="tx1"/>
                </a:solidFill>
                <a:latin typeface="+mn-lt"/>
                <a:ea typeface="+mn-ea"/>
                <a:cs typeface="+mn-cs"/>
              </a:defRPr>
            </a:lvl5pPr>
            <a:lvl6pPr marL="761962" algn="l" defTabSz="304785" rtl="0" eaLnBrk="1" latinLnBrk="0" hangingPunct="1">
              <a:defRPr sz="600" kern="1200">
                <a:solidFill>
                  <a:schemeClr val="tx1"/>
                </a:solidFill>
                <a:latin typeface="+mn-lt"/>
                <a:ea typeface="+mn-ea"/>
                <a:cs typeface="+mn-cs"/>
              </a:defRPr>
            </a:lvl6pPr>
            <a:lvl7pPr marL="914354" algn="l" defTabSz="304785" rtl="0" eaLnBrk="1" latinLnBrk="0" hangingPunct="1">
              <a:defRPr sz="600" kern="1200">
                <a:solidFill>
                  <a:schemeClr val="tx1"/>
                </a:solidFill>
                <a:latin typeface="+mn-lt"/>
                <a:ea typeface="+mn-ea"/>
                <a:cs typeface="+mn-cs"/>
              </a:defRPr>
            </a:lvl7pPr>
            <a:lvl8pPr marL="1066747" algn="l" defTabSz="304785" rtl="0" eaLnBrk="1" latinLnBrk="0" hangingPunct="1">
              <a:defRPr sz="600" kern="1200">
                <a:solidFill>
                  <a:schemeClr val="tx1"/>
                </a:solidFill>
                <a:latin typeface="+mn-lt"/>
                <a:ea typeface="+mn-ea"/>
                <a:cs typeface="+mn-cs"/>
              </a:defRPr>
            </a:lvl8pPr>
            <a:lvl9pPr marL="1219139" algn="l" defTabSz="304785" rtl="0" eaLnBrk="1" latinLnBrk="0" hangingPunct="1">
              <a:defRPr sz="600" kern="1200">
                <a:solidFill>
                  <a:schemeClr val="tx1"/>
                </a:solidFill>
                <a:latin typeface="+mn-lt"/>
                <a:ea typeface="+mn-ea"/>
                <a:cs typeface="+mn-cs"/>
              </a:defRPr>
            </a:lvl9pPr>
          </a:lstStyle>
          <a:p>
            <a:pPr algn="r" defTabSz="457223">
              <a:defRPr/>
            </a:pPr>
            <a:fld id="{7DC034C4-EE4C-9B4C-AF72-899D9164FD59}" type="slidenum">
              <a:rPr lang="en-US" sz="800">
                <a:solidFill>
                  <a:srgbClr val="000000">
                    <a:tint val="75000"/>
                  </a:srgbClr>
                </a:solidFill>
                <a:latin typeface="Calibri" panose="020F0502020204030204"/>
              </a:rPr>
              <a:pPr algn="r" defTabSz="457223">
                <a:defRPr/>
              </a:pPr>
              <a:t>55</a:t>
            </a:fld>
            <a:endParaRPr lang="en-US" sz="800" dirty="0">
              <a:solidFill>
                <a:srgbClr val="000000">
                  <a:tint val="75000"/>
                </a:srgbClr>
              </a:solidFill>
              <a:latin typeface="Calibri" panose="020F0502020204030204"/>
            </a:endParaRPr>
          </a:p>
        </p:txBody>
      </p:sp>
    </p:spTree>
    <p:extLst>
      <p:ext uri="{BB962C8B-B14F-4D97-AF65-F5344CB8AC3E}">
        <p14:creationId xmlns:p14="http://schemas.microsoft.com/office/powerpoint/2010/main" val="2900816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64D-64F0-7DBC-2A18-97EB33F17903}"/>
              </a:ext>
            </a:extLst>
          </p:cNvPr>
          <p:cNvSpPr>
            <a:spLocks noGrp="1"/>
          </p:cNvSpPr>
          <p:nvPr>
            <p:ph type="ctrTitle"/>
          </p:nvPr>
        </p:nvSpPr>
        <p:spPr>
          <a:xfrm>
            <a:off x="166211" y="1076831"/>
            <a:ext cx="8756895" cy="394374"/>
          </a:xfrm>
        </p:spPr>
        <p:txBody>
          <a:bodyPr/>
          <a:lstStyle/>
          <a:p>
            <a:r>
              <a:rPr lang="en-US" dirty="0"/>
              <a:t>Background: Continual Quality Investment (CQI) </a:t>
            </a:r>
          </a:p>
        </p:txBody>
      </p:sp>
      <p:pic>
        <p:nvPicPr>
          <p:cNvPr id="5122" name="Picture 2">
            <a:extLst>
              <a:ext uri="{FF2B5EF4-FFF2-40B4-BE49-F238E27FC236}">
                <a16:creationId xmlns:a16="http://schemas.microsoft.com/office/drawing/2014/main" id="{1E45C9C5-9988-95EA-4B35-E577596754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027" y="1471206"/>
            <a:ext cx="5291741" cy="365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5427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any's process&#10;&#10;Description automatically generated">
            <a:extLst>
              <a:ext uri="{FF2B5EF4-FFF2-40B4-BE49-F238E27FC236}">
                <a16:creationId xmlns:a16="http://schemas.microsoft.com/office/drawing/2014/main" id="{7A185862-C8E5-EAA8-0843-EF20AF6120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4638" y="1720512"/>
            <a:ext cx="4699363" cy="3240854"/>
          </a:xfrm>
          <a:prstGeom prst="rect">
            <a:avLst/>
          </a:prstGeom>
          <a:noFill/>
          <a:ln>
            <a:noFill/>
          </a:ln>
        </p:spPr>
      </p:pic>
      <p:sp>
        <p:nvSpPr>
          <p:cNvPr id="4" name="TextBox 6">
            <a:extLst>
              <a:ext uri="{FF2B5EF4-FFF2-40B4-BE49-F238E27FC236}">
                <a16:creationId xmlns:a16="http://schemas.microsoft.com/office/drawing/2014/main" id="{BC9BC6AA-A01B-FCCB-F2ED-9D12BFCAFDAC}"/>
              </a:ext>
            </a:extLst>
          </p:cNvPr>
          <p:cNvSpPr txBox="1"/>
          <p:nvPr/>
        </p:nvSpPr>
        <p:spPr>
          <a:xfrm>
            <a:off x="816843" y="967308"/>
            <a:ext cx="6941796" cy="41549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154">
              <a:spcBef>
                <a:spcPct val="0"/>
              </a:spcBef>
            </a:pPr>
            <a:r>
              <a:rPr lang="en-US" sz="2700" spc="-70" dirty="0">
                <a:solidFill>
                  <a:srgbClr val="006498"/>
                </a:solidFill>
                <a:latin typeface="Fira Sans Medium"/>
              </a:rPr>
              <a:t>CQI Background and Benefits</a:t>
            </a:r>
            <a:endParaRPr lang="en-US" sz="600" dirty="0">
              <a:solidFill>
                <a:srgbClr val="767171"/>
              </a:solidFill>
              <a:latin typeface="Calibri"/>
            </a:endParaRPr>
          </a:p>
        </p:txBody>
      </p:sp>
      <p:sp>
        <p:nvSpPr>
          <p:cNvPr id="6" name="TextBox 22">
            <a:extLst>
              <a:ext uri="{FF2B5EF4-FFF2-40B4-BE49-F238E27FC236}">
                <a16:creationId xmlns:a16="http://schemas.microsoft.com/office/drawing/2014/main" id="{0834E163-141F-E726-69AC-4C554A763D33}"/>
              </a:ext>
            </a:extLst>
          </p:cNvPr>
          <p:cNvSpPr txBox="1"/>
          <p:nvPr/>
        </p:nvSpPr>
        <p:spPr>
          <a:xfrm>
            <a:off x="382496" y="1949997"/>
            <a:ext cx="4120072" cy="278191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154">
              <a:lnSpc>
                <a:spcPct val="107000"/>
              </a:lnSpc>
              <a:spcAft>
                <a:spcPts val="400"/>
              </a:spcAft>
            </a:pPr>
            <a:r>
              <a:rPr lang="en-US" sz="1400" b="1" dirty="0">
                <a:solidFill>
                  <a:srgbClr val="0066A3"/>
                </a:solidFill>
                <a:latin typeface="Calibri" panose="020F0502020204030204" pitchFamily="34" charset="0"/>
                <a:ea typeface="Calibri" panose="020F0502020204030204" pitchFamily="34" charset="0"/>
                <a:cs typeface="Calibri" panose="020F0502020204030204" pitchFamily="34" charset="0"/>
              </a:rPr>
              <a:t>Continual Quality Investment (CQI)</a:t>
            </a:r>
          </a:p>
          <a:p>
            <a:pPr defTabSz="457154">
              <a:lnSpc>
                <a:spcPct val="107000"/>
              </a:lnSpc>
              <a:spcAft>
                <a:spcPts val="400"/>
              </a:spcAft>
            </a:pPr>
            <a:r>
              <a:rPr lang="en-US" sz="1400" dirty="0">
                <a:solidFill>
                  <a:srgbClr val="0066A3"/>
                </a:solidFill>
                <a:latin typeface="Calibri" panose="020F0502020204030204" pitchFamily="34" charset="0"/>
                <a:ea typeface="Calibri" panose="020F0502020204030204" pitchFamily="34" charset="0"/>
                <a:cs typeface="Calibri" panose="020F0502020204030204" pitchFamily="34" charset="0"/>
              </a:rPr>
              <a:t>State of Delaware, DHCC, PCRC, and OVBHCD focus on triple aim of healthcare:</a:t>
            </a:r>
          </a:p>
          <a:p>
            <a:pPr marL="228611" indent="-228611" defTabSz="457154">
              <a:lnSpc>
                <a:spcPct val="107000"/>
              </a:lnSpc>
              <a:spcAft>
                <a:spcPts val="400"/>
              </a:spcAft>
              <a:buFont typeface="Arial" panose="020B0604020202020204" pitchFamily="34" charset="0"/>
              <a:buChar char="•"/>
            </a:pPr>
            <a:r>
              <a:rPr lang="en-US" sz="1400" dirty="0">
                <a:solidFill>
                  <a:srgbClr val="0066A3"/>
                </a:solidFill>
                <a:latin typeface="Calibri" panose="020F0502020204030204" pitchFamily="34" charset="0"/>
                <a:ea typeface="Calibri" panose="020F0502020204030204" pitchFamily="34" charset="0"/>
                <a:cs typeface="Calibri" panose="020F0502020204030204" pitchFamily="34" charset="0"/>
              </a:rPr>
              <a:t>Improving quality of care, improving health outcomes, and reducing costs.</a:t>
            </a:r>
          </a:p>
          <a:p>
            <a:pPr defTabSz="457154">
              <a:lnSpc>
                <a:spcPct val="107000"/>
              </a:lnSpc>
              <a:spcAft>
                <a:spcPts val="400"/>
              </a:spcAft>
            </a:pPr>
            <a:r>
              <a:rPr lang="en-US" sz="1400" dirty="0">
                <a:solidFill>
                  <a:srgbClr val="0066A3"/>
                </a:solidFill>
                <a:latin typeface="Calibri" panose="020F0502020204030204" pitchFamily="34" charset="0"/>
                <a:ea typeface="Calibri" panose="020F0502020204030204" pitchFamily="34" charset="0"/>
                <a:cs typeface="Calibri" panose="020F0502020204030204" pitchFamily="34" charset="0"/>
              </a:rPr>
              <a:t>Senate Bill 120 promotes primary care by setting two metrics:</a:t>
            </a:r>
          </a:p>
          <a:p>
            <a:pPr marL="228611" indent="-228611" defTabSz="457154">
              <a:lnSpc>
                <a:spcPct val="107000"/>
              </a:lnSpc>
              <a:spcAft>
                <a:spcPts val="400"/>
              </a:spcAft>
              <a:buFont typeface="Arial" panose="020B0604020202020204" pitchFamily="34" charset="0"/>
              <a:buChar char="•"/>
            </a:pPr>
            <a:r>
              <a:rPr lang="en-US" sz="1400" dirty="0">
                <a:solidFill>
                  <a:srgbClr val="0066A3"/>
                </a:solidFill>
                <a:latin typeface="Calibri" panose="020F0502020204030204" pitchFamily="34" charset="0"/>
                <a:ea typeface="Calibri" panose="020F0502020204030204" pitchFamily="34" charset="0"/>
                <a:cs typeface="Calibri" panose="020F0502020204030204" pitchFamily="34" charset="0"/>
              </a:rPr>
              <a:t>By 2025 60% of Delawareans attributed to VBP models </a:t>
            </a:r>
          </a:p>
          <a:p>
            <a:pPr marL="228611" indent="-228611" defTabSz="457154">
              <a:lnSpc>
                <a:spcPct val="107000"/>
              </a:lnSpc>
              <a:spcAft>
                <a:spcPts val="400"/>
              </a:spcAft>
              <a:buFont typeface="Arial" panose="020B0604020202020204" pitchFamily="34" charset="0"/>
              <a:buChar char="•"/>
            </a:pPr>
            <a:r>
              <a:rPr lang="en-US" sz="1400" dirty="0">
                <a:solidFill>
                  <a:srgbClr val="0066A3"/>
                </a:solidFill>
                <a:latin typeface="Calibri" panose="020F0502020204030204" pitchFamily="34" charset="0"/>
                <a:ea typeface="Calibri" panose="020F0502020204030204" pitchFamily="34" charset="0"/>
                <a:cs typeface="Calibri" panose="020F0502020204030204" pitchFamily="34" charset="0"/>
              </a:rPr>
              <a:t>Primary care must be at least 10% of total cost of care in 2024 and 11.5% in 2025.</a:t>
            </a:r>
          </a:p>
        </p:txBody>
      </p:sp>
    </p:spTree>
    <p:extLst>
      <p:ext uri="{BB962C8B-B14F-4D97-AF65-F5344CB8AC3E}">
        <p14:creationId xmlns:p14="http://schemas.microsoft.com/office/powerpoint/2010/main" val="3403732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47893" y="5615188"/>
            <a:ext cx="7648216" cy="771125"/>
            <a:chOff x="0" y="0"/>
            <a:chExt cx="53281827" cy="5372100"/>
          </a:xfrm>
          <a:solidFill>
            <a:schemeClr val="accent1"/>
          </a:solidFill>
        </p:grpSpPr>
        <p:sp>
          <p:nvSpPr>
            <p:cNvPr id="5" name="Freeform 5"/>
            <p:cNvSpPr/>
            <p:nvPr/>
          </p:nvSpPr>
          <p:spPr>
            <a:xfrm>
              <a:off x="0" y="0"/>
              <a:ext cx="53281827" cy="5372100"/>
            </a:xfrm>
            <a:custGeom>
              <a:avLst/>
              <a:gdLst/>
              <a:ahLst/>
              <a:cxnLst/>
              <a:rect l="l" t="t" r="r" b="b"/>
              <a:pathLst>
                <a:path w="53281827" h="5372100">
                  <a:moveTo>
                    <a:pt x="51731156" y="0"/>
                  </a:moveTo>
                  <a:lnTo>
                    <a:pt x="1550670" y="0"/>
                  </a:lnTo>
                  <a:lnTo>
                    <a:pt x="0" y="2686050"/>
                  </a:lnTo>
                  <a:lnTo>
                    <a:pt x="1550670" y="5372100"/>
                  </a:lnTo>
                  <a:lnTo>
                    <a:pt x="51731156" y="5372100"/>
                  </a:lnTo>
                  <a:lnTo>
                    <a:pt x="53281827" y="2686050"/>
                  </a:lnTo>
                  <a:lnTo>
                    <a:pt x="51731156" y="0"/>
                  </a:lnTo>
                  <a:close/>
                </a:path>
              </a:pathLst>
            </a:custGeom>
            <a:gr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endParaRPr lang="en-US" sz="600" dirty="0">
                <a:solidFill>
                  <a:srgbClr val="767171"/>
                </a:solidFill>
                <a:latin typeface="Calibri"/>
              </a:endParaRPr>
            </a:p>
          </p:txBody>
        </p:sp>
      </p:grpSp>
      <p:sp>
        <p:nvSpPr>
          <p:cNvPr id="6" name="TextBox 6"/>
          <p:cNvSpPr txBox="1"/>
          <p:nvPr/>
        </p:nvSpPr>
        <p:spPr>
          <a:xfrm>
            <a:off x="862563" y="888931"/>
            <a:ext cx="6941796" cy="41549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154">
              <a:spcBef>
                <a:spcPct val="0"/>
              </a:spcBef>
            </a:pPr>
            <a:r>
              <a:rPr lang="en-US" sz="2700" spc="-70" dirty="0">
                <a:solidFill>
                  <a:srgbClr val="006498"/>
                </a:solidFill>
                <a:latin typeface="Fira Sans Medium"/>
              </a:rPr>
              <a:t>CQI as A Part of the PCP Payment Model </a:t>
            </a:r>
            <a:endParaRPr lang="en-US" sz="600" dirty="0">
              <a:solidFill>
                <a:srgbClr val="767171"/>
              </a:solidFill>
              <a:latin typeface="Calibri"/>
            </a:endParaRPr>
          </a:p>
        </p:txBody>
      </p:sp>
      <p:sp>
        <p:nvSpPr>
          <p:cNvPr id="3" name="Slide Number Placeholder 1">
            <a:extLst>
              <a:ext uri="{FF2B5EF4-FFF2-40B4-BE49-F238E27FC236}">
                <a16:creationId xmlns:a16="http://schemas.microsoft.com/office/drawing/2014/main" id="{2165EBBE-F8C2-0DC4-3AAA-3B9BD8B03A22}"/>
              </a:ext>
            </a:extLst>
          </p:cNvPr>
          <p:cNvSpPr>
            <a:spLocks noGrp="1"/>
          </p:cNvSpPr>
          <p:nvPr>
            <p:ph type="sldNum" sz="quarter" idx="12"/>
          </p:nvPr>
        </p:nvSpPr>
        <p:spPr>
          <a:xfrm>
            <a:off x="8063473" y="5788217"/>
            <a:ext cx="1028700" cy="182563"/>
          </a:xfrm>
        </p:spPr>
        <p:txBody>
          <a:bodyPr/>
          <a:lstStyle>
            <a:defPPr>
              <a:defRPr lang="en-US"/>
            </a:defPPr>
            <a:lvl1pPr marL="0" algn="l" defTabSz="304785" rtl="0" eaLnBrk="1" latinLnBrk="0" hangingPunct="1">
              <a:defRPr sz="600" kern="1200">
                <a:solidFill>
                  <a:schemeClr val="tx1"/>
                </a:solidFill>
                <a:latin typeface="+mn-lt"/>
                <a:ea typeface="+mn-ea"/>
                <a:cs typeface="+mn-cs"/>
              </a:defRPr>
            </a:lvl1pPr>
            <a:lvl2pPr marL="152393" algn="l" defTabSz="304785" rtl="0" eaLnBrk="1" latinLnBrk="0" hangingPunct="1">
              <a:defRPr sz="600" kern="1200">
                <a:solidFill>
                  <a:schemeClr val="tx1"/>
                </a:solidFill>
                <a:latin typeface="+mn-lt"/>
                <a:ea typeface="+mn-ea"/>
                <a:cs typeface="+mn-cs"/>
              </a:defRPr>
            </a:lvl2pPr>
            <a:lvl3pPr marL="304785" algn="l" defTabSz="304785" rtl="0" eaLnBrk="1" latinLnBrk="0" hangingPunct="1">
              <a:defRPr sz="600" kern="1200">
                <a:solidFill>
                  <a:schemeClr val="tx1"/>
                </a:solidFill>
                <a:latin typeface="+mn-lt"/>
                <a:ea typeface="+mn-ea"/>
                <a:cs typeface="+mn-cs"/>
              </a:defRPr>
            </a:lvl3pPr>
            <a:lvl4pPr marL="457178" algn="l" defTabSz="304785" rtl="0" eaLnBrk="1" latinLnBrk="0" hangingPunct="1">
              <a:defRPr sz="600" kern="1200">
                <a:solidFill>
                  <a:schemeClr val="tx1"/>
                </a:solidFill>
                <a:latin typeface="+mn-lt"/>
                <a:ea typeface="+mn-ea"/>
                <a:cs typeface="+mn-cs"/>
              </a:defRPr>
            </a:lvl4pPr>
            <a:lvl5pPr marL="609569" algn="l" defTabSz="304785" rtl="0" eaLnBrk="1" latinLnBrk="0" hangingPunct="1">
              <a:defRPr sz="600" kern="1200">
                <a:solidFill>
                  <a:schemeClr val="tx1"/>
                </a:solidFill>
                <a:latin typeface="+mn-lt"/>
                <a:ea typeface="+mn-ea"/>
                <a:cs typeface="+mn-cs"/>
              </a:defRPr>
            </a:lvl5pPr>
            <a:lvl6pPr marL="761962" algn="l" defTabSz="304785" rtl="0" eaLnBrk="1" latinLnBrk="0" hangingPunct="1">
              <a:defRPr sz="600" kern="1200">
                <a:solidFill>
                  <a:schemeClr val="tx1"/>
                </a:solidFill>
                <a:latin typeface="+mn-lt"/>
                <a:ea typeface="+mn-ea"/>
                <a:cs typeface="+mn-cs"/>
              </a:defRPr>
            </a:lvl6pPr>
            <a:lvl7pPr marL="914354" algn="l" defTabSz="304785" rtl="0" eaLnBrk="1" latinLnBrk="0" hangingPunct="1">
              <a:defRPr sz="600" kern="1200">
                <a:solidFill>
                  <a:schemeClr val="tx1"/>
                </a:solidFill>
                <a:latin typeface="+mn-lt"/>
                <a:ea typeface="+mn-ea"/>
                <a:cs typeface="+mn-cs"/>
              </a:defRPr>
            </a:lvl7pPr>
            <a:lvl8pPr marL="1066747" algn="l" defTabSz="304785" rtl="0" eaLnBrk="1" latinLnBrk="0" hangingPunct="1">
              <a:defRPr sz="600" kern="1200">
                <a:solidFill>
                  <a:schemeClr val="tx1"/>
                </a:solidFill>
                <a:latin typeface="+mn-lt"/>
                <a:ea typeface="+mn-ea"/>
                <a:cs typeface="+mn-cs"/>
              </a:defRPr>
            </a:lvl8pPr>
            <a:lvl9pPr marL="1219139" algn="l" defTabSz="304785" rtl="0" eaLnBrk="1" latinLnBrk="0" hangingPunct="1">
              <a:defRPr sz="600" kern="1200">
                <a:solidFill>
                  <a:schemeClr val="tx1"/>
                </a:solidFill>
                <a:latin typeface="+mn-lt"/>
                <a:ea typeface="+mn-ea"/>
                <a:cs typeface="+mn-cs"/>
              </a:defRPr>
            </a:lvl9pPr>
          </a:lstStyle>
          <a:p>
            <a:pPr algn="r" defTabSz="457223">
              <a:defRPr/>
            </a:pPr>
            <a:fld id="{7DC034C4-EE4C-9B4C-AF72-899D9164FD59}" type="slidenum">
              <a:rPr lang="en-US" sz="800">
                <a:solidFill>
                  <a:srgbClr val="000000">
                    <a:tint val="75000"/>
                  </a:srgbClr>
                </a:solidFill>
                <a:latin typeface="Calibri" panose="020F0502020204030204"/>
              </a:rPr>
              <a:pPr algn="r" defTabSz="457223">
                <a:defRPr/>
              </a:pPr>
              <a:t>58</a:t>
            </a:fld>
            <a:endParaRPr lang="en-US" sz="800" dirty="0">
              <a:solidFill>
                <a:srgbClr val="000000">
                  <a:tint val="75000"/>
                </a:srgbClr>
              </a:solidFill>
              <a:latin typeface="Calibri" panose="020F0502020204030204"/>
            </a:endParaRPr>
          </a:p>
        </p:txBody>
      </p:sp>
      <p:pic>
        <p:nvPicPr>
          <p:cNvPr id="2" name="Picture 1" descr="A diagram of a company's process&#10;&#10;Description automatically generated">
            <a:extLst>
              <a:ext uri="{FF2B5EF4-FFF2-40B4-BE49-F238E27FC236}">
                <a16:creationId xmlns:a16="http://schemas.microsoft.com/office/drawing/2014/main" id="{45267BC4-75B1-6607-BCAA-353B826C75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2810" y="1724635"/>
            <a:ext cx="4699363" cy="3240854"/>
          </a:xfrm>
          <a:prstGeom prst="rect">
            <a:avLst/>
          </a:prstGeom>
          <a:noFill/>
          <a:ln>
            <a:noFill/>
          </a:ln>
        </p:spPr>
      </p:pic>
      <p:sp>
        <p:nvSpPr>
          <p:cNvPr id="7" name="TextBox 22">
            <a:extLst>
              <a:ext uri="{FF2B5EF4-FFF2-40B4-BE49-F238E27FC236}">
                <a16:creationId xmlns:a16="http://schemas.microsoft.com/office/drawing/2014/main" id="{A80DB685-9A7A-845F-DF06-5E6D93BF57B8}"/>
              </a:ext>
            </a:extLst>
          </p:cNvPr>
          <p:cNvSpPr txBox="1"/>
          <p:nvPr/>
        </p:nvSpPr>
        <p:spPr>
          <a:xfrm>
            <a:off x="272739" y="2210280"/>
            <a:ext cx="4120072" cy="226959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154">
              <a:lnSpc>
                <a:spcPct val="107000"/>
              </a:lnSpc>
              <a:spcAft>
                <a:spcPts val="400"/>
              </a:spcAft>
            </a:pPr>
            <a:r>
              <a:rPr lang="en-US" sz="1400" b="1" dirty="0">
                <a:solidFill>
                  <a:srgbClr val="0066A3"/>
                </a:solidFill>
                <a:latin typeface="Calibri" panose="020F0502020204030204" pitchFamily="34" charset="0"/>
                <a:ea typeface="Calibri" panose="020F0502020204030204" pitchFamily="34" charset="0"/>
                <a:cs typeface="Calibri" panose="020F0502020204030204" pitchFamily="34" charset="0"/>
              </a:rPr>
              <a:t>Continual Quality Investment (CQI)</a:t>
            </a:r>
          </a:p>
          <a:p>
            <a:pPr marL="228611" indent="-228611" defTabSz="457154">
              <a:lnSpc>
                <a:spcPct val="107000"/>
              </a:lnSpc>
              <a:spcAft>
                <a:spcPts val="400"/>
              </a:spcAft>
              <a:buFont typeface="Arial" panose="020B0604020202020204" pitchFamily="34" charset="0"/>
              <a:buChar char="•"/>
            </a:pPr>
            <a:r>
              <a:rPr lang="en-US" sz="1400" dirty="0">
                <a:solidFill>
                  <a:srgbClr val="0066A3"/>
                </a:solidFill>
                <a:latin typeface="Calibri" panose="020F0502020204030204" pitchFamily="34" charset="0"/>
                <a:ea typeface="Calibri" panose="020F0502020204030204" pitchFamily="34" charset="0"/>
                <a:cs typeface="Calibri" panose="020F0502020204030204" pitchFamily="34" charset="0"/>
              </a:rPr>
              <a:t>CQI directs primary care into value-based care by giving providers options to invest in these potential categories.</a:t>
            </a:r>
          </a:p>
          <a:p>
            <a:pPr marL="228611" indent="-228611" defTabSz="457154">
              <a:lnSpc>
                <a:spcPct val="107000"/>
              </a:lnSpc>
              <a:spcAft>
                <a:spcPts val="400"/>
              </a:spcAft>
              <a:buFont typeface="Arial" panose="020B0604020202020204" pitchFamily="34" charset="0"/>
              <a:buChar char="•"/>
            </a:pPr>
            <a:r>
              <a:rPr lang="en-US" sz="1400" dirty="0">
                <a:solidFill>
                  <a:srgbClr val="0066A3"/>
                </a:solidFill>
                <a:latin typeface="Calibri" panose="020F0502020204030204" pitchFamily="34" charset="0"/>
                <a:ea typeface="Calibri" panose="020F0502020204030204" pitchFamily="34" charset="0"/>
                <a:cs typeface="Calibri" panose="020F0502020204030204" pitchFamily="34" charset="0"/>
              </a:rPr>
              <a:t>Options give providers opportunities to maximize impact of the CQI.</a:t>
            </a:r>
          </a:p>
          <a:p>
            <a:pPr marL="228611" indent="-228611" defTabSz="457154">
              <a:lnSpc>
                <a:spcPct val="107000"/>
              </a:lnSpc>
              <a:spcAft>
                <a:spcPts val="400"/>
              </a:spcAft>
              <a:buFont typeface="Arial" panose="020B0604020202020204" pitchFamily="34" charset="0"/>
              <a:buChar char="•"/>
            </a:pPr>
            <a:r>
              <a:rPr lang="en-US" sz="1400" dirty="0">
                <a:solidFill>
                  <a:srgbClr val="0066A3"/>
                </a:solidFill>
                <a:latin typeface="Calibri" panose="020F0502020204030204" pitchFamily="34" charset="0"/>
                <a:ea typeface="Calibri" panose="020F0502020204030204" pitchFamily="34" charset="0"/>
                <a:cs typeface="Calibri" panose="020F0502020204030204" pitchFamily="34" charset="0"/>
              </a:rPr>
              <a:t>The CQI will be paid to practices as a prospective PMPM.</a:t>
            </a:r>
          </a:p>
          <a:p>
            <a:pPr defTabSz="457154">
              <a:lnSpc>
                <a:spcPct val="107000"/>
              </a:lnSpc>
              <a:spcAft>
                <a:spcPts val="400"/>
              </a:spcAft>
            </a:pPr>
            <a:endParaRPr lang="en-US" sz="1400" dirty="0">
              <a:solidFill>
                <a:srgbClr val="0066A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207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6498"/>
        </a:solidFill>
        <a:effectLst/>
      </p:bgPr>
    </p:bg>
    <p:spTree>
      <p:nvGrpSpPr>
        <p:cNvPr id="1" name=""/>
        <p:cNvGrpSpPr/>
        <p:nvPr/>
      </p:nvGrpSpPr>
      <p:grpSpPr>
        <a:xfrm>
          <a:off x="0" y="0"/>
          <a:ext cx="0" cy="0"/>
          <a:chOff x="0" y="0"/>
          <a:chExt cx="0" cy="0"/>
        </a:xfrm>
      </p:grpSpPr>
      <p:grpSp>
        <p:nvGrpSpPr>
          <p:cNvPr id="4" name="Group 4"/>
          <p:cNvGrpSpPr/>
          <p:nvPr/>
        </p:nvGrpSpPr>
        <p:grpSpPr>
          <a:xfrm>
            <a:off x="-353149" y="5615188"/>
            <a:ext cx="6989356" cy="771125"/>
            <a:chOff x="0" y="0"/>
            <a:chExt cx="48691834" cy="5372100"/>
          </a:xfrm>
        </p:grpSpPr>
        <p:sp>
          <p:nvSpPr>
            <p:cNvPr id="5" name="Freeform 5"/>
            <p:cNvSpPr/>
            <p:nvPr/>
          </p:nvSpPr>
          <p:spPr>
            <a:xfrm>
              <a:off x="0" y="0"/>
              <a:ext cx="48691834" cy="5372100"/>
            </a:xfrm>
            <a:custGeom>
              <a:avLst/>
              <a:gdLst/>
              <a:ahLst/>
              <a:cxnLst/>
              <a:rect l="l" t="t" r="r" b="b"/>
              <a:pathLst>
                <a:path w="48691834" h="5372100">
                  <a:moveTo>
                    <a:pt x="47141166" y="0"/>
                  </a:moveTo>
                  <a:lnTo>
                    <a:pt x="1550670" y="0"/>
                  </a:lnTo>
                  <a:lnTo>
                    <a:pt x="0" y="2686050"/>
                  </a:lnTo>
                  <a:lnTo>
                    <a:pt x="1550670" y="5372100"/>
                  </a:lnTo>
                  <a:lnTo>
                    <a:pt x="47141166" y="5372100"/>
                  </a:lnTo>
                  <a:lnTo>
                    <a:pt x="48691834" y="2686050"/>
                  </a:lnTo>
                  <a:lnTo>
                    <a:pt x="47141166" y="0"/>
                  </a:ln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endParaRPr lang="en-US" sz="600" dirty="0">
                <a:solidFill>
                  <a:srgbClr val="767171"/>
                </a:solidFill>
                <a:latin typeface="Calibri"/>
              </a:endParaRPr>
            </a:p>
          </p:txBody>
        </p:sp>
      </p:grpSp>
      <p:sp>
        <p:nvSpPr>
          <p:cNvPr id="7" name="TextBox 7"/>
          <p:cNvSpPr txBox="1"/>
          <p:nvPr/>
        </p:nvSpPr>
        <p:spPr>
          <a:xfrm>
            <a:off x="841897" y="3624745"/>
            <a:ext cx="6773554" cy="135671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lnSpc>
                <a:spcPts val="5500"/>
              </a:lnSpc>
            </a:pPr>
            <a:r>
              <a:rPr lang="en-US" sz="3600" dirty="0">
                <a:solidFill>
                  <a:srgbClr val="FFFFFF"/>
                </a:solidFill>
                <a:latin typeface="Fira Sans Medium Bold"/>
              </a:rPr>
              <a:t>CQI: Implementation and Considerations</a:t>
            </a:r>
          </a:p>
        </p:txBody>
      </p:sp>
      <p:pic>
        <p:nvPicPr>
          <p:cNvPr id="10" name="Picture 9">
            <a:extLst>
              <a:ext uri="{FF2B5EF4-FFF2-40B4-BE49-F238E27FC236}">
                <a16:creationId xmlns:a16="http://schemas.microsoft.com/office/drawing/2014/main" id="{01D0098F-CF83-4F57-B108-BB487E6441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116" y="5810918"/>
            <a:ext cx="1883715" cy="68580"/>
          </a:xfrm>
          <a:prstGeom prst="rect">
            <a:avLst/>
          </a:prstGeom>
        </p:spPr>
      </p:pic>
      <p:sp>
        <p:nvSpPr>
          <p:cNvPr id="2" name="Slide Number Placeholder 1">
            <a:extLst>
              <a:ext uri="{FF2B5EF4-FFF2-40B4-BE49-F238E27FC236}">
                <a16:creationId xmlns:a16="http://schemas.microsoft.com/office/drawing/2014/main" id="{1994A93F-4A34-5CEE-C57A-0FBA262C330F}"/>
              </a:ext>
            </a:extLst>
          </p:cNvPr>
          <p:cNvSpPr>
            <a:spLocks noGrp="1"/>
          </p:cNvSpPr>
          <p:nvPr>
            <p:ph type="sldNum" sz="quarter" idx="12"/>
          </p:nvPr>
        </p:nvSpPr>
        <p:spPr>
          <a:xfrm>
            <a:off x="8063473" y="5788217"/>
            <a:ext cx="1028700" cy="182563"/>
          </a:xfrm>
        </p:spPr>
        <p:txBody>
          <a:bodyPr/>
          <a:lstStyle>
            <a:defPPr>
              <a:defRPr lang="en-US"/>
            </a:defPPr>
            <a:lvl1pPr marL="0" algn="l" defTabSz="304785" rtl="0" eaLnBrk="1" latinLnBrk="0" hangingPunct="1">
              <a:defRPr sz="600" kern="1200">
                <a:solidFill>
                  <a:schemeClr val="tx1"/>
                </a:solidFill>
                <a:latin typeface="+mn-lt"/>
                <a:ea typeface="+mn-ea"/>
                <a:cs typeface="+mn-cs"/>
              </a:defRPr>
            </a:lvl1pPr>
            <a:lvl2pPr marL="152393" algn="l" defTabSz="304785" rtl="0" eaLnBrk="1" latinLnBrk="0" hangingPunct="1">
              <a:defRPr sz="600" kern="1200">
                <a:solidFill>
                  <a:schemeClr val="tx1"/>
                </a:solidFill>
                <a:latin typeface="+mn-lt"/>
                <a:ea typeface="+mn-ea"/>
                <a:cs typeface="+mn-cs"/>
              </a:defRPr>
            </a:lvl2pPr>
            <a:lvl3pPr marL="304785" algn="l" defTabSz="304785" rtl="0" eaLnBrk="1" latinLnBrk="0" hangingPunct="1">
              <a:defRPr sz="600" kern="1200">
                <a:solidFill>
                  <a:schemeClr val="tx1"/>
                </a:solidFill>
                <a:latin typeface="+mn-lt"/>
                <a:ea typeface="+mn-ea"/>
                <a:cs typeface="+mn-cs"/>
              </a:defRPr>
            </a:lvl3pPr>
            <a:lvl4pPr marL="457178" algn="l" defTabSz="304785" rtl="0" eaLnBrk="1" latinLnBrk="0" hangingPunct="1">
              <a:defRPr sz="600" kern="1200">
                <a:solidFill>
                  <a:schemeClr val="tx1"/>
                </a:solidFill>
                <a:latin typeface="+mn-lt"/>
                <a:ea typeface="+mn-ea"/>
                <a:cs typeface="+mn-cs"/>
              </a:defRPr>
            </a:lvl4pPr>
            <a:lvl5pPr marL="609569" algn="l" defTabSz="304785" rtl="0" eaLnBrk="1" latinLnBrk="0" hangingPunct="1">
              <a:defRPr sz="600" kern="1200">
                <a:solidFill>
                  <a:schemeClr val="tx1"/>
                </a:solidFill>
                <a:latin typeface="+mn-lt"/>
                <a:ea typeface="+mn-ea"/>
                <a:cs typeface="+mn-cs"/>
              </a:defRPr>
            </a:lvl5pPr>
            <a:lvl6pPr marL="761962" algn="l" defTabSz="304785" rtl="0" eaLnBrk="1" latinLnBrk="0" hangingPunct="1">
              <a:defRPr sz="600" kern="1200">
                <a:solidFill>
                  <a:schemeClr val="tx1"/>
                </a:solidFill>
                <a:latin typeface="+mn-lt"/>
                <a:ea typeface="+mn-ea"/>
                <a:cs typeface="+mn-cs"/>
              </a:defRPr>
            </a:lvl6pPr>
            <a:lvl7pPr marL="914354" algn="l" defTabSz="304785" rtl="0" eaLnBrk="1" latinLnBrk="0" hangingPunct="1">
              <a:defRPr sz="600" kern="1200">
                <a:solidFill>
                  <a:schemeClr val="tx1"/>
                </a:solidFill>
                <a:latin typeface="+mn-lt"/>
                <a:ea typeface="+mn-ea"/>
                <a:cs typeface="+mn-cs"/>
              </a:defRPr>
            </a:lvl7pPr>
            <a:lvl8pPr marL="1066747" algn="l" defTabSz="304785" rtl="0" eaLnBrk="1" latinLnBrk="0" hangingPunct="1">
              <a:defRPr sz="600" kern="1200">
                <a:solidFill>
                  <a:schemeClr val="tx1"/>
                </a:solidFill>
                <a:latin typeface="+mn-lt"/>
                <a:ea typeface="+mn-ea"/>
                <a:cs typeface="+mn-cs"/>
              </a:defRPr>
            </a:lvl8pPr>
            <a:lvl9pPr marL="1219139" algn="l" defTabSz="304785" rtl="0" eaLnBrk="1" latinLnBrk="0" hangingPunct="1">
              <a:defRPr sz="600" kern="1200">
                <a:solidFill>
                  <a:schemeClr val="tx1"/>
                </a:solidFill>
                <a:latin typeface="+mn-lt"/>
                <a:ea typeface="+mn-ea"/>
                <a:cs typeface="+mn-cs"/>
              </a:defRPr>
            </a:lvl9pPr>
          </a:lstStyle>
          <a:p>
            <a:pPr algn="r" defTabSz="457223">
              <a:defRPr/>
            </a:pPr>
            <a:fld id="{7DC034C4-EE4C-9B4C-AF72-899D9164FD59}" type="slidenum">
              <a:rPr lang="en-US" sz="800">
                <a:solidFill>
                  <a:srgbClr val="000000">
                    <a:tint val="75000"/>
                  </a:srgbClr>
                </a:solidFill>
                <a:latin typeface="Calibri" panose="020F0502020204030204"/>
              </a:rPr>
              <a:pPr algn="r" defTabSz="457223">
                <a:defRPr/>
              </a:pPr>
              <a:t>59</a:t>
            </a:fld>
            <a:endParaRPr lang="en-US" sz="800" dirty="0">
              <a:solidFill>
                <a:srgbClr val="000000">
                  <a:tint val="75000"/>
                </a:srgbClr>
              </a:solidFill>
              <a:latin typeface="Calibri" panose="020F0502020204030204"/>
            </a:endParaRPr>
          </a:p>
        </p:txBody>
      </p:sp>
    </p:spTree>
    <p:extLst>
      <p:ext uri="{BB962C8B-B14F-4D97-AF65-F5344CB8AC3E}">
        <p14:creationId xmlns:p14="http://schemas.microsoft.com/office/powerpoint/2010/main" val="2728846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9674E6EF-D3A4-5F23-45AD-949BC5214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460" y="1054772"/>
            <a:ext cx="7588008" cy="5407608"/>
          </a:xfrm>
          <a:prstGeom prst="rect">
            <a:avLst/>
          </a:prstGeom>
        </p:spPr>
      </p:pic>
    </p:spTree>
    <p:extLst>
      <p:ext uri="{BB962C8B-B14F-4D97-AF65-F5344CB8AC3E}">
        <p14:creationId xmlns:p14="http://schemas.microsoft.com/office/powerpoint/2010/main" val="19879432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47893" y="5615188"/>
            <a:ext cx="7648216" cy="771125"/>
            <a:chOff x="0" y="0"/>
            <a:chExt cx="53281827" cy="5372100"/>
          </a:xfrm>
          <a:solidFill>
            <a:schemeClr val="accent1"/>
          </a:solidFill>
        </p:grpSpPr>
        <p:sp>
          <p:nvSpPr>
            <p:cNvPr id="5" name="Freeform 5"/>
            <p:cNvSpPr/>
            <p:nvPr/>
          </p:nvSpPr>
          <p:spPr>
            <a:xfrm>
              <a:off x="0" y="0"/>
              <a:ext cx="53281827" cy="5372100"/>
            </a:xfrm>
            <a:custGeom>
              <a:avLst/>
              <a:gdLst/>
              <a:ahLst/>
              <a:cxnLst/>
              <a:rect l="l" t="t" r="r" b="b"/>
              <a:pathLst>
                <a:path w="53281827" h="5372100">
                  <a:moveTo>
                    <a:pt x="51731156" y="0"/>
                  </a:moveTo>
                  <a:lnTo>
                    <a:pt x="1550670" y="0"/>
                  </a:lnTo>
                  <a:lnTo>
                    <a:pt x="0" y="2686050"/>
                  </a:lnTo>
                  <a:lnTo>
                    <a:pt x="1550670" y="5372100"/>
                  </a:lnTo>
                  <a:lnTo>
                    <a:pt x="51731156" y="5372100"/>
                  </a:lnTo>
                  <a:lnTo>
                    <a:pt x="53281827" y="2686050"/>
                  </a:lnTo>
                  <a:lnTo>
                    <a:pt x="51731156" y="0"/>
                  </a:lnTo>
                  <a:close/>
                </a:path>
              </a:pathLst>
            </a:custGeom>
            <a:gr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endParaRPr lang="en-US" sz="600" dirty="0">
                <a:solidFill>
                  <a:srgbClr val="767171"/>
                </a:solidFill>
                <a:latin typeface="Calibri"/>
              </a:endParaRPr>
            </a:p>
          </p:txBody>
        </p:sp>
      </p:grpSp>
      <p:sp>
        <p:nvSpPr>
          <p:cNvPr id="6" name="TextBox 6"/>
          <p:cNvSpPr txBox="1"/>
          <p:nvPr/>
        </p:nvSpPr>
        <p:spPr>
          <a:xfrm>
            <a:off x="855537" y="1203466"/>
            <a:ext cx="7432928" cy="41549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spcBef>
                <a:spcPct val="0"/>
              </a:spcBef>
            </a:pPr>
            <a:r>
              <a:rPr lang="en-US" sz="2700" spc="-70" dirty="0">
                <a:solidFill>
                  <a:srgbClr val="006498"/>
                </a:solidFill>
                <a:latin typeface="Fira Sans Medium"/>
              </a:rPr>
              <a:t>CQI in Delaware: Implementation Considerations</a:t>
            </a:r>
          </a:p>
        </p:txBody>
      </p:sp>
      <p:sp>
        <p:nvSpPr>
          <p:cNvPr id="3" name="Slide Number Placeholder 1">
            <a:extLst>
              <a:ext uri="{FF2B5EF4-FFF2-40B4-BE49-F238E27FC236}">
                <a16:creationId xmlns:a16="http://schemas.microsoft.com/office/drawing/2014/main" id="{2165EBBE-F8C2-0DC4-3AAA-3B9BD8B03A22}"/>
              </a:ext>
            </a:extLst>
          </p:cNvPr>
          <p:cNvSpPr>
            <a:spLocks noGrp="1"/>
          </p:cNvSpPr>
          <p:nvPr>
            <p:ph type="sldNum" sz="quarter" idx="12"/>
          </p:nvPr>
        </p:nvSpPr>
        <p:spPr>
          <a:xfrm>
            <a:off x="8063473" y="5788217"/>
            <a:ext cx="1028700" cy="182563"/>
          </a:xfrm>
        </p:spPr>
        <p:txBody>
          <a:bodyPr/>
          <a:lstStyle>
            <a:defPPr>
              <a:defRPr lang="en-US"/>
            </a:defPPr>
            <a:lvl1pPr marL="0" algn="l" defTabSz="304785" rtl="0" eaLnBrk="1" latinLnBrk="0" hangingPunct="1">
              <a:defRPr sz="600" kern="1200">
                <a:solidFill>
                  <a:schemeClr val="tx1"/>
                </a:solidFill>
                <a:latin typeface="+mn-lt"/>
                <a:ea typeface="+mn-ea"/>
                <a:cs typeface="+mn-cs"/>
              </a:defRPr>
            </a:lvl1pPr>
            <a:lvl2pPr marL="152393" algn="l" defTabSz="304785" rtl="0" eaLnBrk="1" latinLnBrk="0" hangingPunct="1">
              <a:defRPr sz="600" kern="1200">
                <a:solidFill>
                  <a:schemeClr val="tx1"/>
                </a:solidFill>
                <a:latin typeface="+mn-lt"/>
                <a:ea typeface="+mn-ea"/>
                <a:cs typeface="+mn-cs"/>
              </a:defRPr>
            </a:lvl2pPr>
            <a:lvl3pPr marL="304785" algn="l" defTabSz="304785" rtl="0" eaLnBrk="1" latinLnBrk="0" hangingPunct="1">
              <a:defRPr sz="600" kern="1200">
                <a:solidFill>
                  <a:schemeClr val="tx1"/>
                </a:solidFill>
                <a:latin typeface="+mn-lt"/>
                <a:ea typeface="+mn-ea"/>
                <a:cs typeface="+mn-cs"/>
              </a:defRPr>
            </a:lvl3pPr>
            <a:lvl4pPr marL="457178" algn="l" defTabSz="304785" rtl="0" eaLnBrk="1" latinLnBrk="0" hangingPunct="1">
              <a:defRPr sz="600" kern="1200">
                <a:solidFill>
                  <a:schemeClr val="tx1"/>
                </a:solidFill>
                <a:latin typeface="+mn-lt"/>
                <a:ea typeface="+mn-ea"/>
                <a:cs typeface="+mn-cs"/>
              </a:defRPr>
            </a:lvl4pPr>
            <a:lvl5pPr marL="609569" algn="l" defTabSz="304785" rtl="0" eaLnBrk="1" latinLnBrk="0" hangingPunct="1">
              <a:defRPr sz="600" kern="1200">
                <a:solidFill>
                  <a:schemeClr val="tx1"/>
                </a:solidFill>
                <a:latin typeface="+mn-lt"/>
                <a:ea typeface="+mn-ea"/>
                <a:cs typeface="+mn-cs"/>
              </a:defRPr>
            </a:lvl5pPr>
            <a:lvl6pPr marL="761962" algn="l" defTabSz="304785" rtl="0" eaLnBrk="1" latinLnBrk="0" hangingPunct="1">
              <a:defRPr sz="600" kern="1200">
                <a:solidFill>
                  <a:schemeClr val="tx1"/>
                </a:solidFill>
                <a:latin typeface="+mn-lt"/>
                <a:ea typeface="+mn-ea"/>
                <a:cs typeface="+mn-cs"/>
              </a:defRPr>
            </a:lvl6pPr>
            <a:lvl7pPr marL="914354" algn="l" defTabSz="304785" rtl="0" eaLnBrk="1" latinLnBrk="0" hangingPunct="1">
              <a:defRPr sz="600" kern="1200">
                <a:solidFill>
                  <a:schemeClr val="tx1"/>
                </a:solidFill>
                <a:latin typeface="+mn-lt"/>
                <a:ea typeface="+mn-ea"/>
                <a:cs typeface="+mn-cs"/>
              </a:defRPr>
            </a:lvl7pPr>
            <a:lvl8pPr marL="1066747" algn="l" defTabSz="304785" rtl="0" eaLnBrk="1" latinLnBrk="0" hangingPunct="1">
              <a:defRPr sz="600" kern="1200">
                <a:solidFill>
                  <a:schemeClr val="tx1"/>
                </a:solidFill>
                <a:latin typeface="+mn-lt"/>
                <a:ea typeface="+mn-ea"/>
                <a:cs typeface="+mn-cs"/>
              </a:defRPr>
            </a:lvl8pPr>
            <a:lvl9pPr marL="1219139" algn="l" defTabSz="304785" rtl="0" eaLnBrk="1" latinLnBrk="0" hangingPunct="1">
              <a:defRPr sz="600" kern="1200">
                <a:solidFill>
                  <a:schemeClr val="tx1"/>
                </a:solidFill>
                <a:latin typeface="+mn-lt"/>
                <a:ea typeface="+mn-ea"/>
                <a:cs typeface="+mn-cs"/>
              </a:defRPr>
            </a:lvl9pPr>
          </a:lstStyle>
          <a:p>
            <a:pPr algn="r" defTabSz="457223">
              <a:defRPr/>
            </a:pPr>
            <a:fld id="{7DC034C4-EE4C-9B4C-AF72-899D9164FD59}" type="slidenum">
              <a:rPr lang="en-US" sz="800">
                <a:solidFill>
                  <a:srgbClr val="000000">
                    <a:tint val="75000"/>
                  </a:srgbClr>
                </a:solidFill>
                <a:latin typeface="Calibri" panose="020F0502020204030204"/>
              </a:rPr>
              <a:pPr algn="r" defTabSz="457223">
                <a:defRPr/>
              </a:pPr>
              <a:t>60</a:t>
            </a:fld>
            <a:endParaRPr lang="en-US" sz="800" dirty="0">
              <a:solidFill>
                <a:srgbClr val="000000">
                  <a:tint val="75000"/>
                </a:srgbClr>
              </a:solidFill>
              <a:latin typeface="Calibri" panose="020F0502020204030204"/>
            </a:endParaRPr>
          </a:p>
        </p:txBody>
      </p:sp>
      <p:sp>
        <p:nvSpPr>
          <p:cNvPr id="9" name="Google Shape;724;p31">
            <a:extLst>
              <a:ext uri="{FF2B5EF4-FFF2-40B4-BE49-F238E27FC236}">
                <a16:creationId xmlns:a16="http://schemas.microsoft.com/office/drawing/2014/main" id="{CC2473F7-4A71-2207-5FD0-CCEFDBF32945}"/>
              </a:ext>
            </a:extLst>
          </p:cNvPr>
          <p:cNvSpPr txBox="1">
            <a:spLocks/>
          </p:cNvSpPr>
          <p:nvPr/>
        </p:nvSpPr>
        <p:spPr>
          <a:xfrm>
            <a:off x="2684469" y="1935073"/>
            <a:ext cx="4302928" cy="214885"/>
          </a:xfrm>
          <a:prstGeom prst="rect">
            <a:avLst/>
          </a:prstGeom>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r>
              <a:rPr lang="en-US" sz="1400" dirty="0">
                <a:solidFill>
                  <a:srgbClr val="E7E6E6">
                    <a:lumMod val="10000"/>
                  </a:srgbClr>
                </a:solidFill>
                <a:latin typeface="Fira Sans Medium" panose="020B0603050000020004" pitchFamily="34" charset="0"/>
              </a:rPr>
              <a:t>Workgroup Responses for CQI Implementation:</a:t>
            </a:r>
          </a:p>
        </p:txBody>
      </p:sp>
      <p:grpSp>
        <p:nvGrpSpPr>
          <p:cNvPr id="10" name="Group 9">
            <a:extLst>
              <a:ext uri="{FF2B5EF4-FFF2-40B4-BE49-F238E27FC236}">
                <a16:creationId xmlns:a16="http://schemas.microsoft.com/office/drawing/2014/main" id="{2FDEF19A-AF37-2FBF-F5E8-78191F118762}"/>
              </a:ext>
            </a:extLst>
          </p:cNvPr>
          <p:cNvGrpSpPr/>
          <p:nvPr/>
        </p:nvGrpSpPr>
        <p:grpSpPr>
          <a:xfrm>
            <a:off x="2989053" y="2265258"/>
            <a:ext cx="3165895" cy="2038774"/>
            <a:chOff x="1037539" y="1103712"/>
            <a:chExt cx="7069036" cy="3629448"/>
          </a:xfrm>
        </p:grpSpPr>
        <p:grpSp>
          <p:nvGrpSpPr>
            <p:cNvPr id="11" name="Google Shape;725;p31">
              <a:extLst>
                <a:ext uri="{FF2B5EF4-FFF2-40B4-BE49-F238E27FC236}">
                  <a16:creationId xmlns:a16="http://schemas.microsoft.com/office/drawing/2014/main" id="{F73A8F36-A00C-C209-B558-3FDC08FBA032}"/>
                </a:ext>
              </a:extLst>
            </p:cNvPr>
            <p:cNvGrpSpPr/>
            <p:nvPr/>
          </p:nvGrpSpPr>
          <p:grpSpPr>
            <a:xfrm>
              <a:off x="1037539" y="1103712"/>
              <a:ext cx="7069036" cy="671133"/>
              <a:chOff x="1037539" y="1103712"/>
              <a:chExt cx="7069036" cy="671133"/>
            </a:xfrm>
          </p:grpSpPr>
          <p:sp>
            <p:nvSpPr>
              <p:cNvPr id="42" name="Google Shape;726;p31">
                <a:extLst>
                  <a:ext uri="{FF2B5EF4-FFF2-40B4-BE49-F238E27FC236}">
                    <a16:creationId xmlns:a16="http://schemas.microsoft.com/office/drawing/2014/main" id="{8639F873-7A8D-F126-D172-58BF28A5D1F6}"/>
                  </a:ext>
                </a:extLst>
              </p:cNvPr>
              <p:cNvSpPr/>
              <p:nvPr/>
            </p:nvSpPr>
            <p:spPr>
              <a:xfrm>
                <a:off x="1037539" y="1103879"/>
                <a:ext cx="1310700" cy="670800"/>
              </a:xfrm>
              <a:prstGeom prst="homePlate">
                <a:avLst>
                  <a:gd name="adj" fmla="val 50000"/>
                </a:avLst>
              </a:prstGeom>
              <a:solidFill>
                <a:srgbClr val="13538A"/>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900" kern="0" dirty="0">
                  <a:solidFill>
                    <a:srgbClr val="FFFFFF"/>
                  </a:solidFill>
                  <a:latin typeface="Calibri"/>
                  <a:ea typeface="Calibri"/>
                  <a:cs typeface="Calibri"/>
                  <a:sym typeface="Calibri"/>
                </a:endParaRPr>
              </a:p>
            </p:txBody>
          </p:sp>
          <p:grpSp>
            <p:nvGrpSpPr>
              <p:cNvPr id="43" name="Google Shape;727;p31">
                <a:extLst>
                  <a:ext uri="{FF2B5EF4-FFF2-40B4-BE49-F238E27FC236}">
                    <a16:creationId xmlns:a16="http://schemas.microsoft.com/office/drawing/2014/main" id="{FEAF6A24-94A0-0174-F41E-6F3A04C78108}"/>
                  </a:ext>
                </a:extLst>
              </p:cNvPr>
              <p:cNvGrpSpPr/>
              <p:nvPr/>
            </p:nvGrpSpPr>
            <p:grpSpPr>
              <a:xfrm>
                <a:off x="2081001" y="1103712"/>
                <a:ext cx="6025460" cy="671133"/>
                <a:chOff x="2189480" y="2153920"/>
                <a:chExt cx="7213528" cy="1137900"/>
              </a:xfrm>
            </p:grpSpPr>
            <p:sp>
              <p:nvSpPr>
                <p:cNvPr id="46" name="Google Shape;728;p31">
                  <a:extLst>
                    <a:ext uri="{FF2B5EF4-FFF2-40B4-BE49-F238E27FC236}">
                      <a16:creationId xmlns:a16="http://schemas.microsoft.com/office/drawing/2014/main" id="{900BEE67-84DB-89B3-B740-BC9C04D0B2B1}"/>
                    </a:ext>
                  </a:extLst>
                </p:cNvPr>
                <p:cNvSpPr/>
                <p:nvPr/>
              </p:nvSpPr>
              <p:spPr>
                <a:xfrm>
                  <a:off x="2189480" y="2153920"/>
                  <a:ext cx="7173000" cy="1137900"/>
                </a:xfrm>
                <a:prstGeom prst="chevron">
                  <a:avLst>
                    <a:gd name="adj" fmla="val 50000"/>
                  </a:avLst>
                </a:prstGeom>
                <a:solidFill>
                  <a:srgbClr val="13538A"/>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900" kern="0" dirty="0">
                    <a:solidFill>
                      <a:srgbClr val="282F39"/>
                    </a:solidFill>
                    <a:latin typeface="Calibri"/>
                    <a:ea typeface="Calibri"/>
                    <a:cs typeface="Calibri"/>
                    <a:sym typeface="Calibri"/>
                  </a:endParaRPr>
                </a:p>
              </p:txBody>
            </p:sp>
            <p:sp>
              <p:nvSpPr>
                <p:cNvPr id="47" name="Google Shape;729;p31">
                  <a:extLst>
                    <a:ext uri="{FF2B5EF4-FFF2-40B4-BE49-F238E27FC236}">
                      <a16:creationId xmlns:a16="http://schemas.microsoft.com/office/drawing/2014/main" id="{DAC6019D-4F33-CB57-E4B4-F896EAF45F32}"/>
                    </a:ext>
                  </a:extLst>
                </p:cNvPr>
                <p:cNvSpPr/>
                <p:nvPr/>
              </p:nvSpPr>
              <p:spPr>
                <a:xfrm>
                  <a:off x="7779408" y="2153920"/>
                  <a:ext cx="1623600" cy="1137900"/>
                </a:xfrm>
                <a:prstGeom prst="rect">
                  <a:avLst/>
                </a:prstGeom>
                <a:solidFill>
                  <a:srgbClr val="13538A"/>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900" kern="0" dirty="0">
                    <a:solidFill>
                      <a:srgbClr val="FFFFFF"/>
                    </a:solidFill>
                    <a:latin typeface="Calibri"/>
                    <a:ea typeface="Calibri"/>
                    <a:cs typeface="Calibri"/>
                    <a:sym typeface="Calibri"/>
                  </a:endParaRPr>
                </a:p>
              </p:txBody>
            </p:sp>
          </p:grpSp>
          <p:sp>
            <p:nvSpPr>
              <p:cNvPr id="44" name="Google Shape;730;p31">
                <a:extLst>
                  <a:ext uri="{FF2B5EF4-FFF2-40B4-BE49-F238E27FC236}">
                    <a16:creationId xmlns:a16="http://schemas.microsoft.com/office/drawing/2014/main" id="{49961687-6220-6B31-B761-5F2A88E61532}"/>
                  </a:ext>
                </a:extLst>
              </p:cNvPr>
              <p:cNvSpPr txBox="1"/>
              <p:nvPr/>
            </p:nvSpPr>
            <p:spPr>
              <a:xfrm>
                <a:off x="2514575" y="1261229"/>
                <a:ext cx="5592000" cy="3561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r>
                  <a:rPr lang="en" sz="800" b="1" kern="0">
                    <a:solidFill>
                      <a:srgbClr val="FFFFFF"/>
                    </a:solidFill>
                    <a:latin typeface="Calibri"/>
                    <a:ea typeface="Roboto"/>
                    <a:cs typeface="Roboto"/>
                    <a:sym typeface="Roboto"/>
                  </a:rPr>
                  <a:t>Care Coordination Staff</a:t>
                </a:r>
                <a:endParaRPr sz="800" b="1" kern="0" dirty="0">
                  <a:solidFill>
                    <a:srgbClr val="FFFFFF"/>
                  </a:solidFill>
                  <a:latin typeface="Calibri"/>
                  <a:ea typeface="Roboto"/>
                  <a:cs typeface="Roboto"/>
                  <a:sym typeface="Roboto"/>
                </a:endParaRPr>
              </a:p>
            </p:txBody>
          </p:sp>
          <p:sp>
            <p:nvSpPr>
              <p:cNvPr id="45" name="Google Shape;731;p31">
                <a:extLst>
                  <a:ext uri="{FF2B5EF4-FFF2-40B4-BE49-F238E27FC236}">
                    <a16:creationId xmlns:a16="http://schemas.microsoft.com/office/drawing/2014/main" id="{5044CAE3-BAE2-11AA-CDA9-985DDE07E73A}"/>
                  </a:ext>
                </a:extLst>
              </p:cNvPr>
              <p:cNvSpPr txBox="1"/>
              <p:nvPr/>
            </p:nvSpPr>
            <p:spPr>
              <a:xfrm>
                <a:off x="1365589" y="1212925"/>
                <a:ext cx="654600" cy="452700"/>
              </a:xfrm>
              <a:prstGeom prst="rect">
                <a:avLst/>
              </a:prstGeom>
              <a:no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4000"/>
                  <a:defRPr/>
                </a:pPr>
                <a:endParaRPr sz="1750" kern="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3" name="Google Shape;732;p31">
              <a:extLst>
                <a:ext uri="{FF2B5EF4-FFF2-40B4-BE49-F238E27FC236}">
                  <a16:creationId xmlns:a16="http://schemas.microsoft.com/office/drawing/2014/main" id="{1AF30C64-3313-BFBF-73C5-26F5AA5B7C84}"/>
                </a:ext>
              </a:extLst>
            </p:cNvPr>
            <p:cNvGrpSpPr/>
            <p:nvPr/>
          </p:nvGrpSpPr>
          <p:grpSpPr>
            <a:xfrm>
              <a:off x="1037539" y="1842516"/>
              <a:ext cx="7069036" cy="671133"/>
              <a:chOff x="1037539" y="1842516"/>
              <a:chExt cx="7069036" cy="671133"/>
            </a:xfrm>
          </p:grpSpPr>
          <p:sp>
            <p:nvSpPr>
              <p:cNvPr id="36" name="Google Shape;733;p31">
                <a:extLst>
                  <a:ext uri="{FF2B5EF4-FFF2-40B4-BE49-F238E27FC236}">
                    <a16:creationId xmlns:a16="http://schemas.microsoft.com/office/drawing/2014/main" id="{68A6FACF-4BAC-3519-4BCF-7F86CB47C60E}"/>
                  </a:ext>
                </a:extLst>
              </p:cNvPr>
              <p:cNvSpPr/>
              <p:nvPr/>
            </p:nvSpPr>
            <p:spPr>
              <a:xfrm>
                <a:off x="1037539" y="1842683"/>
                <a:ext cx="1310700" cy="670800"/>
              </a:xfrm>
              <a:prstGeom prst="homePlate">
                <a:avLst>
                  <a:gd name="adj" fmla="val 50000"/>
                </a:avLst>
              </a:prstGeom>
              <a:solidFill>
                <a:srgbClr val="8FC03F"/>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900" kern="0" dirty="0">
                  <a:solidFill>
                    <a:srgbClr val="FFFFFF"/>
                  </a:solidFill>
                  <a:latin typeface="Calibri"/>
                  <a:ea typeface="Calibri"/>
                  <a:cs typeface="Calibri"/>
                  <a:sym typeface="Calibri"/>
                </a:endParaRPr>
              </a:p>
            </p:txBody>
          </p:sp>
          <p:grpSp>
            <p:nvGrpSpPr>
              <p:cNvPr id="37" name="Google Shape;734;p31">
                <a:extLst>
                  <a:ext uri="{FF2B5EF4-FFF2-40B4-BE49-F238E27FC236}">
                    <a16:creationId xmlns:a16="http://schemas.microsoft.com/office/drawing/2014/main" id="{D9DB1605-0C85-E8D9-22A2-DE491813CE6B}"/>
                  </a:ext>
                </a:extLst>
              </p:cNvPr>
              <p:cNvGrpSpPr/>
              <p:nvPr/>
            </p:nvGrpSpPr>
            <p:grpSpPr>
              <a:xfrm>
                <a:off x="2081001" y="1842516"/>
                <a:ext cx="6025460" cy="671133"/>
                <a:chOff x="2189480" y="2153920"/>
                <a:chExt cx="7213528" cy="1137900"/>
              </a:xfrm>
            </p:grpSpPr>
            <p:sp>
              <p:nvSpPr>
                <p:cNvPr id="40" name="Google Shape;735;p31">
                  <a:extLst>
                    <a:ext uri="{FF2B5EF4-FFF2-40B4-BE49-F238E27FC236}">
                      <a16:creationId xmlns:a16="http://schemas.microsoft.com/office/drawing/2014/main" id="{739D72FC-6F1F-9912-DCA4-40636A9F9B9B}"/>
                    </a:ext>
                  </a:extLst>
                </p:cNvPr>
                <p:cNvSpPr/>
                <p:nvPr/>
              </p:nvSpPr>
              <p:spPr>
                <a:xfrm>
                  <a:off x="2189480" y="2153920"/>
                  <a:ext cx="7173000" cy="1137900"/>
                </a:xfrm>
                <a:prstGeom prst="chevron">
                  <a:avLst>
                    <a:gd name="adj" fmla="val 50000"/>
                  </a:avLst>
                </a:prstGeom>
                <a:solidFill>
                  <a:srgbClr val="8FC03F"/>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900" kern="0" dirty="0">
                    <a:solidFill>
                      <a:srgbClr val="282F39"/>
                    </a:solidFill>
                    <a:latin typeface="Calibri"/>
                    <a:ea typeface="Calibri"/>
                    <a:cs typeface="Calibri"/>
                    <a:sym typeface="Calibri"/>
                  </a:endParaRPr>
                </a:p>
              </p:txBody>
            </p:sp>
            <p:sp>
              <p:nvSpPr>
                <p:cNvPr id="41" name="Google Shape;736;p31">
                  <a:extLst>
                    <a:ext uri="{FF2B5EF4-FFF2-40B4-BE49-F238E27FC236}">
                      <a16:creationId xmlns:a16="http://schemas.microsoft.com/office/drawing/2014/main" id="{39C38353-A646-56B0-2F07-B2038B44177E}"/>
                    </a:ext>
                  </a:extLst>
                </p:cNvPr>
                <p:cNvSpPr/>
                <p:nvPr/>
              </p:nvSpPr>
              <p:spPr>
                <a:xfrm>
                  <a:off x="7779408" y="2153920"/>
                  <a:ext cx="1623600" cy="1137900"/>
                </a:xfrm>
                <a:prstGeom prst="rect">
                  <a:avLst/>
                </a:prstGeom>
                <a:solidFill>
                  <a:srgbClr val="8FC03F"/>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900" kern="0" dirty="0">
                    <a:solidFill>
                      <a:srgbClr val="FFFFFF"/>
                    </a:solidFill>
                    <a:latin typeface="Calibri"/>
                    <a:ea typeface="Calibri"/>
                    <a:cs typeface="Calibri"/>
                    <a:sym typeface="Calibri"/>
                  </a:endParaRPr>
                </a:p>
              </p:txBody>
            </p:sp>
          </p:grpSp>
          <p:sp>
            <p:nvSpPr>
              <p:cNvPr id="38" name="Google Shape;737;p31">
                <a:extLst>
                  <a:ext uri="{FF2B5EF4-FFF2-40B4-BE49-F238E27FC236}">
                    <a16:creationId xmlns:a16="http://schemas.microsoft.com/office/drawing/2014/main" id="{4B639F07-4933-DBDC-6258-1379C5D0D3D7}"/>
                  </a:ext>
                </a:extLst>
              </p:cNvPr>
              <p:cNvSpPr txBox="1"/>
              <p:nvPr/>
            </p:nvSpPr>
            <p:spPr>
              <a:xfrm>
                <a:off x="2514575" y="2000033"/>
                <a:ext cx="5592000" cy="3561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r>
                  <a:rPr lang="en" sz="800" b="1" kern="0">
                    <a:solidFill>
                      <a:srgbClr val="FFFFFF"/>
                    </a:solidFill>
                    <a:latin typeface="Calibri"/>
                    <a:ea typeface="Roboto"/>
                    <a:cs typeface="Roboto"/>
                    <a:sym typeface="Roboto"/>
                  </a:rPr>
                  <a:t>Information Technology/Data</a:t>
                </a:r>
                <a:endParaRPr sz="800" b="1" kern="0" dirty="0">
                  <a:solidFill>
                    <a:srgbClr val="FFFFFF"/>
                  </a:solidFill>
                  <a:latin typeface="Calibri"/>
                  <a:ea typeface="Roboto"/>
                  <a:cs typeface="Roboto"/>
                  <a:sym typeface="Roboto"/>
                </a:endParaRPr>
              </a:p>
            </p:txBody>
          </p:sp>
          <p:sp>
            <p:nvSpPr>
              <p:cNvPr id="39" name="Google Shape;738;p31">
                <a:extLst>
                  <a:ext uri="{FF2B5EF4-FFF2-40B4-BE49-F238E27FC236}">
                    <a16:creationId xmlns:a16="http://schemas.microsoft.com/office/drawing/2014/main" id="{FAF33B50-8A71-547E-52B8-69217C00931C}"/>
                  </a:ext>
                </a:extLst>
              </p:cNvPr>
              <p:cNvSpPr txBox="1"/>
              <p:nvPr/>
            </p:nvSpPr>
            <p:spPr>
              <a:xfrm>
                <a:off x="1365600" y="1951733"/>
                <a:ext cx="654600" cy="452700"/>
              </a:xfrm>
              <a:prstGeom prst="rect">
                <a:avLst/>
              </a:prstGeom>
              <a:no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4000"/>
                  <a:defRPr/>
                </a:pPr>
                <a:endParaRPr sz="1750" kern="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4" name="Google Shape;739;p31">
              <a:extLst>
                <a:ext uri="{FF2B5EF4-FFF2-40B4-BE49-F238E27FC236}">
                  <a16:creationId xmlns:a16="http://schemas.microsoft.com/office/drawing/2014/main" id="{764F010F-29B5-E021-FCEE-454C39702695}"/>
                </a:ext>
              </a:extLst>
            </p:cNvPr>
            <p:cNvGrpSpPr/>
            <p:nvPr/>
          </p:nvGrpSpPr>
          <p:grpSpPr>
            <a:xfrm>
              <a:off x="1037539" y="2581319"/>
              <a:ext cx="7068922" cy="671133"/>
              <a:chOff x="1037539" y="2581319"/>
              <a:chExt cx="7068922" cy="671133"/>
            </a:xfrm>
          </p:grpSpPr>
          <p:sp>
            <p:nvSpPr>
              <p:cNvPr id="30" name="Google Shape;740;p31">
                <a:extLst>
                  <a:ext uri="{FF2B5EF4-FFF2-40B4-BE49-F238E27FC236}">
                    <a16:creationId xmlns:a16="http://schemas.microsoft.com/office/drawing/2014/main" id="{059E435D-A4C2-AF42-3624-6E6654250395}"/>
                  </a:ext>
                </a:extLst>
              </p:cNvPr>
              <p:cNvSpPr/>
              <p:nvPr/>
            </p:nvSpPr>
            <p:spPr>
              <a:xfrm>
                <a:off x="1037539" y="2581486"/>
                <a:ext cx="1310700" cy="670800"/>
              </a:xfrm>
              <a:prstGeom prst="homePlate">
                <a:avLst>
                  <a:gd name="adj" fmla="val 50000"/>
                </a:avLst>
              </a:prstGeom>
              <a:solidFill>
                <a:srgbClr val="1FC2BA"/>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900" kern="0" dirty="0">
                  <a:solidFill>
                    <a:srgbClr val="FFFFFF"/>
                  </a:solidFill>
                  <a:latin typeface="Calibri"/>
                  <a:ea typeface="Calibri"/>
                  <a:cs typeface="Calibri"/>
                  <a:sym typeface="Calibri"/>
                </a:endParaRPr>
              </a:p>
            </p:txBody>
          </p:sp>
          <p:grpSp>
            <p:nvGrpSpPr>
              <p:cNvPr id="31" name="Google Shape;741;p31">
                <a:extLst>
                  <a:ext uri="{FF2B5EF4-FFF2-40B4-BE49-F238E27FC236}">
                    <a16:creationId xmlns:a16="http://schemas.microsoft.com/office/drawing/2014/main" id="{095E5864-2024-FC60-2613-9D3F58AE2D82}"/>
                  </a:ext>
                </a:extLst>
              </p:cNvPr>
              <p:cNvGrpSpPr/>
              <p:nvPr/>
            </p:nvGrpSpPr>
            <p:grpSpPr>
              <a:xfrm>
                <a:off x="2081001" y="2581319"/>
                <a:ext cx="6025460" cy="671133"/>
                <a:chOff x="2189480" y="2153920"/>
                <a:chExt cx="7213528" cy="1137900"/>
              </a:xfrm>
            </p:grpSpPr>
            <p:sp>
              <p:nvSpPr>
                <p:cNvPr id="34" name="Google Shape;742;p31">
                  <a:extLst>
                    <a:ext uri="{FF2B5EF4-FFF2-40B4-BE49-F238E27FC236}">
                      <a16:creationId xmlns:a16="http://schemas.microsoft.com/office/drawing/2014/main" id="{DFA3D9AD-0947-27A8-1EB8-3EE558467BC9}"/>
                    </a:ext>
                  </a:extLst>
                </p:cNvPr>
                <p:cNvSpPr/>
                <p:nvPr/>
              </p:nvSpPr>
              <p:spPr>
                <a:xfrm>
                  <a:off x="2189480" y="2153920"/>
                  <a:ext cx="7173000" cy="1137900"/>
                </a:xfrm>
                <a:prstGeom prst="chevron">
                  <a:avLst>
                    <a:gd name="adj" fmla="val 50000"/>
                  </a:avLst>
                </a:prstGeom>
                <a:solidFill>
                  <a:srgbClr val="1FC2BA"/>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800" b="1" kern="0" dirty="0">
                    <a:solidFill>
                      <a:srgbClr val="282F39"/>
                    </a:solidFill>
                    <a:latin typeface="Calibri"/>
                    <a:ea typeface="Calibri"/>
                    <a:cs typeface="Calibri"/>
                    <a:sym typeface="Calibri"/>
                  </a:endParaRPr>
                </a:p>
              </p:txBody>
            </p:sp>
            <p:sp>
              <p:nvSpPr>
                <p:cNvPr id="35" name="Google Shape;743;p31">
                  <a:extLst>
                    <a:ext uri="{FF2B5EF4-FFF2-40B4-BE49-F238E27FC236}">
                      <a16:creationId xmlns:a16="http://schemas.microsoft.com/office/drawing/2014/main" id="{CA58AC38-C9F4-A6B3-9DEE-B5653C0CF3BE}"/>
                    </a:ext>
                  </a:extLst>
                </p:cNvPr>
                <p:cNvSpPr/>
                <p:nvPr/>
              </p:nvSpPr>
              <p:spPr>
                <a:xfrm>
                  <a:off x="7779408" y="2153920"/>
                  <a:ext cx="1623600" cy="1137900"/>
                </a:xfrm>
                <a:prstGeom prst="rect">
                  <a:avLst/>
                </a:prstGeom>
                <a:solidFill>
                  <a:srgbClr val="1FC2BA"/>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900" kern="0" dirty="0">
                    <a:solidFill>
                      <a:srgbClr val="FFFFFF"/>
                    </a:solidFill>
                    <a:latin typeface="Calibri"/>
                    <a:ea typeface="Calibri"/>
                    <a:cs typeface="Calibri"/>
                    <a:sym typeface="Calibri"/>
                  </a:endParaRPr>
                </a:p>
              </p:txBody>
            </p:sp>
          </p:grpSp>
          <p:sp>
            <p:nvSpPr>
              <p:cNvPr id="32" name="Google Shape;744;p31">
                <a:extLst>
                  <a:ext uri="{FF2B5EF4-FFF2-40B4-BE49-F238E27FC236}">
                    <a16:creationId xmlns:a16="http://schemas.microsoft.com/office/drawing/2014/main" id="{F6642FE4-DCFF-1C39-8D94-BDEE4CA9E91F}"/>
                  </a:ext>
                </a:extLst>
              </p:cNvPr>
              <p:cNvSpPr txBox="1"/>
              <p:nvPr/>
            </p:nvSpPr>
            <p:spPr>
              <a:xfrm flipH="1">
                <a:off x="2514450" y="2738836"/>
                <a:ext cx="5592000" cy="3561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r>
                  <a:rPr lang="en" sz="700" kern="0">
                    <a:solidFill>
                      <a:srgbClr val="FFFFFF"/>
                    </a:solidFill>
                    <a:latin typeface="Roboto"/>
                    <a:ea typeface="Roboto"/>
                    <a:cs typeface="Roboto"/>
                    <a:sym typeface="Roboto"/>
                  </a:rPr>
                  <a:t>Chronic Care Management Staff</a:t>
                </a:r>
                <a:endParaRPr sz="700" kern="0" dirty="0">
                  <a:solidFill>
                    <a:srgbClr val="FFFFFF"/>
                  </a:solidFill>
                  <a:latin typeface="Roboto"/>
                  <a:ea typeface="Roboto"/>
                  <a:cs typeface="Roboto"/>
                  <a:sym typeface="Roboto"/>
                </a:endParaRPr>
              </a:p>
            </p:txBody>
          </p:sp>
          <p:sp>
            <p:nvSpPr>
              <p:cNvPr id="33" name="Google Shape;745;p31">
                <a:extLst>
                  <a:ext uri="{FF2B5EF4-FFF2-40B4-BE49-F238E27FC236}">
                    <a16:creationId xmlns:a16="http://schemas.microsoft.com/office/drawing/2014/main" id="{F67B9580-2764-8B7E-C1F3-0BBB883E216F}"/>
                  </a:ext>
                </a:extLst>
              </p:cNvPr>
              <p:cNvSpPr txBox="1"/>
              <p:nvPr/>
            </p:nvSpPr>
            <p:spPr>
              <a:xfrm>
                <a:off x="1365600" y="2690536"/>
                <a:ext cx="654600" cy="452700"/>
              </a:xfrm>
              <a:prstGeom prst="rect">
                <a:avLst/>
              </a:prstGeom>
              <a:no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4000"/>
                  <a:defRPr/>
                </a:pPr>
                <a:endParaRPr sz="1750" kern="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6" name="Google Shape;746;p31">
              <a:extLst>
                <a:ext uri="{FF2B5EF4-FFF2-40B4-BE49-F238E27FC236}">
                  <a16:creationId xmlns:a16="http://schemas.microsoft.com/office/drawing/2014/main" id="{435F2B3F-3BE3-7B01-1805-E0977450A2B6}"/>
                </a:ext>
              </a:extLst>
            </p:cNvPr>
            <p:cNvGrpSpPr/>
            <p:nvPr/>
          </p:nvGrpSpPr>
          <p:grpSpPr>
            <a:xfrm>
              <a:off x="1037539" y="3320123"/>
              <a:ext cx="7068922" cy="671133"/>
              <a:chOff x="1037539" y="3320123"/>
              <a:chExt cx="7068922" cy="671133"/>
            </a:xfrm>
          </p:grpSpPr>
          <p:sp>
            <p:nvSpPr>
              <p:cNvPr id="24" name="Google Shape;747;p31">
                <a:extLst>
                  <a:ext uri="{FF2B5EF4-FFF2-40B4-BE49-F238E27FC236}">
                    <a16:creationId xmlns:a16="http://schemas.microsoft.com/office/drawing/2014/main" id="{00DC1FED-D078-6C9E-E6DC-843F3CF00DC5}"/>
                  </a:ext>
                </a:extLst>
              </p:cNvPr>
              <p:cNvSpPr/>
              <p:nvPr/>
            </p:nvSpPr>
            <p:spPr>
              <a:xfrm>
                <a:off x="1037539" y="3320290"/>
                <a:ext cx="1310700" cy="670800"/>
              </a:xfrm>
              <a:prstGeom prst="homePlate">
                <a:avLst>
                  <a:gd name="adj" fmla="val 50000"/>
                </a:avLst>
              </a:prstGeom>
              <a:solidFill>
                <a:srgbClr val="3A80B6"/>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900" kern="0" dirty="0">
                  <a:solidFill>
                    <a:srgbClr val="FFFFFF"/>
                  </a:solidFill>
                  <a:latin typeface="Calibri"/>
                  <a:ea typeface="Calibri"/>
                  <a:cs typeface="Calibri"/>
                  <a:sym typeface="Calibri"/>
                </a:endParaRPr>
              </a:p>
            </p:txBody>
          </p:sp>
          <p:grpSp>
            <p:nvGrpSpPr>
              <p:cNvPr id="25" name="Google Shape;748;p31">
                <a:extLst>
                  <a:ext uri="{FF2B5EF4-FFF2-40B4-BE49-F238E27FC236}">
                    <a16:creationId xmlns:a16="http://schemas.microsoft.com/office/drawing/2014/main" id="{A7454E91-AD2B-BD9C-3489-7E08DE5F6534}"/>
                  </a:ext>
                </a:extLst>
              </p:cNvPr>
              <p:cNvGrpSpPr/>
              <p:nvPr/>
            </p:nvGrpSpPr>
            <p:grpSpPr>
              <a:xfrm>
                <a:off x="2081001" y="3320123"/>
                <a:ext cx="6025460" cy="671133"/>
                <a:chOff x="2189480" y="2153920"/>
                <a:chExt cx="7213528" cy="1137900"/>
              </a:xfrm>
            </p:grpSpPr>
            <p:sp>
              <p:nvSpPr>
                <p:cNvPr id="28" name="Google Shape;749;p31">
                  <a:extLst>
                    <a:ext uri="{FF2B5EF4-FFF2-40B4-BE49-F238E27FC236}">
                      <a16:creationId xmlns:a16="http://schemas.microsoft.com/office/drawing/2014/main" id="{23C41E25-28FA-C9C8-276A-E4ADF4929BC6}"/>
                    </a:ext>
                  </a:extLst>
                </p:cNvPr>
                <p:cNvSpPr/>
                <p:nvPr/>
              </p:nvSpPr>
              <p:spPr>
                <a:xfrm>
                  <a:off x="2189480" y="2153920"/>
                  <a:ext cx="7173000" cy="1137900"/>
                </a:xfrm>
                <a:prstGeom prst="chevron">
                  <a:avLst>
                    <a:gd name="adj" fmla="val 50000"/>
                  </a:avLst>
                </a:prstGeom>
                <a:solidFill>
                  <a:srgbClr val="3A80B6"/>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900" kern="0" dirty="0">
                    <a:solidFill>
                      <a:srgbClr val="282F39"/>
                    </a:solidFill>
                    <a:latin typeface="Calibri"/>
                    <a:ea typeface="Calibri"/>
                    <a:cs typeface="Calibri"/>
                    <a:sym typeface="Calibri"/>
                  </a:endParaRPr>
                </a:p>
              </p:txBody>
            </p:sp>
            <p:sp>
              <p:nvSpPr>
                <p:cNvPr id="29" name="Google Shape;750;p31">
                  <a:extLst>
                    <a:ext uri="{FF2B5EF4-FFF2-40B4-BE49-F238E27FC236}">
                      <a16:creationId xmlns:a16="http://schemas.microsoft.com/office/drawing/2014/main" id="{2AB707C0-B464-2E45-07B9-41CE530BB97F}"/>
                    </a:ext>
                  </a:extLst>
                </p:cNvPr>
                <p:cNvSpPr/>
                <p:nvPr/>
              </p:nvSpPr>
              <p:spPr>
                <a:xfrm>
                  <a:off x="7779408" y="2153920"/>
                  <a:ext cx="1623600" cy="1137900"/>
                </a:xfrm>
                <a:prstGeom prst="rect">
                  <a:avLst/>
                </a:prstGeom>
                <a:solidFill>
                  <a:srgbClr val="3A80B6"/>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900" kern="0" dirty="0">
                    <a:solidFill>
                      <a:srgbClr val="FFFFFF"/>
                    </a:solidFill>
                    <a:latin typeface="Calibri"/>
                    <a:ea typeface="Calibri"/>
                    <a:cs typeface="Calibri"/>
                    <a:sym typeface="Calibri"/>
                  </a:endParaRPr>
                </a:p>
              </p:txBody>
            </p:sp>
          </p:grpSp>
          <p:sp>
            <p:nvSpPr>
              <p:cNvPr id="26" name="Google Shape;751;p31">
                <a:extLst>
                  <a:ext uri="{FF2B5EF4-FFF2-40B4-BE49-F238E27FC236}">
                    <a16:creationId xmlns:a16="http://schemas.microsoft.com/office/drawing/2014/main" id="{E59B6DD3-EC50-9FE6-65E9-9E79E7F8B856}"/>
                  </a:ext>
                </a:extLst>
              </p:cNvPr>
              <p:cNvSpPr txBox="1"/>
              <p:nvPr/>
            </p:nvSpPr>
            <p:spPr>
              <a:xfrm flipH="1">
                <a:off x="2514450" y="3477640"/>
                <a:ext cx="5592000" cy="3561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r>
                  <a:rPr lang="en" sz="800" b="1" kern="0">
                    <a:solidFill>
                      <a:srgbClr val="FFFFFF"/>
                    </a:solidFill>
                    <a:latin typeface="Calibri"/>
                    <a:ea typeface="Roboto"/>
                    <a:cs typeface="Roboto"/>
                    <a:sym typeface="Roboto"/>
                  </a:rPr>
                  <a:t>Upgrades to EMR</a:t>
                </a:r>
                <a:endParaRPr sz="800" b="1" kern="0" dirty="0">
                  <a:solidFill>
                    <a:srgbClr val="FFFFFF"/>
                  </a:solidFill>
                  <a:latin typeface="Calibri"/>
                  <a:ea typeface="Roboto"/>
                  <a:cs typeface="Roboto"/>
                  <a:sym typeface="Roboto"/>
                </a:endParaRPr>
              </a:p>
            </p:txBody>
          </p:sp>
          <p:sp>
            <p:nvSpPr>
              <p:cNvPr id="27" name="Google Shape;752;p31">
                <a:extLst>
                  <a:ext uri="{FF2B5EF4-FFF2-40B4-BE49-F238E27FC236}">
                    <a16:creationId xmlns:a16="http://schemas.microsoft.com/office/drawing/2014/main" id="{95CC7BBB-3527-CB9E-97BC-D6259ADEE90D}"/>
                  </a:ext>
                </a:extLst>
              </p:cNvPr>
              <p:cNvSpPr txBox="1"/>
              <p:nvPr/>
            </p:nvSpPr>
            <p:spPr>
              <a:xfrm>
                <a:off x="1365600" y="3429340"/>
                <a:ext cx="654600" cy="452700"/>
              </a:xfrm>
              <a:prstGeom prst="rect">
                <a:avLst/>
              </a:prstGeom>
              <a:no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4000"/>
                  <a:defRPr/>
                </a:pPr>
                <a:endParaRPr sz="1750" kern="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7" name="Google Shape;753;p31">
              <a:extLst>
                <a:ext uri="{FF2B5EF4-FFF2-40B4-BE49-F238E27FC236}">
                  <a16:creationId xmlns:a16="http://schemas.microsoft.com/office/drawing/2014/main" id="{627F0C43-2507-6309-694F-B1DE46A4613E}"/>
                </a:ext>
              </a:extLst>
            </p:cNvPr>
            <p:cNvGrpSpPr/>
            <p:nvPr/>
          </p:nvGrpSpPr>
          <p:grpSpPr>
            <a:xfrm>
              <a:off x="1037539" y="4062027"/>
              <a:ext cx="7069036" cy="671133"/>
              <a:chOff x="1037539" y="4062027"/>
              <a:chExt cx="7069036" cy="671133"/>
            </a:xfrm>
          </p:grpSpPr>
          <p:sp>
            <p:nvSpPr>
              <p:cNvPr id="18" name="Google Shape;754;p31">
                <a:extLst>
                  <a:ext uri="{FF2B5EF4-FFF2-40B4-BE49-F238E27FC236}">
                    <a16:creationId xmlns:a16="http://schemas.microsoft.com/office/drawing/2014/main" id="{9E3B405C-1E8E-19E2-2595-5D4A50E5AE7A}"/>
                  </a:ext>
                </a:extLst>
              </p:cNvPr>
              <p:cNvSpPr/>
              <p:nvPr/>
            </p:nvSpPr>
            <p:spPr>
              <a:xfrm>
                <a:off x="1037539" y="4062193"/>
                <a:ext cx="1310700" cy="670800"/>
              </a:xfrm>
              <a:prstGeom prst="homePlate">
                <a:avLst>
                  <a:gd name="adj" fmla="val 50000"/>
                </a:avLst>
              </a:prstGeom>
              <a:solidFill>
                <a:srgbClr val="4D5B88"/>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900" kern="0" dirty="0">
                  <a:solidFill>
                    <a:srgbClr val="FFFFFF"/>
                  </a:solidFill>
                  <a:latin typeface="Calibri"/>
                  <a:ea typeface="Calibri"/>
                  <a:cs typeface="Calibri"/>
                  <a:sym typeface="Calibri"/>
                </a:endParaRPr>
              </a:p>
            </p:txBody>
          </p:sp>
          <p:grpSp>
            <p:nvGrpSpPr>
              <p:cNvPr id="19" name="Google Shape;755;p31">
                <a:extLst>
                  <a:ext uri="{FF2B5EF4-FFF2-40B4-BE49-F238E27FC236}">
                    <a16:creationId xmlns:a16="http://schemas.microsoft.com/office/drawing/2014/main" id="{D3B52D2D-418B-C4A1-F9D2-1754766662CC}"/>
                  </a:ext>
                </a:extLst>
              </p:cNvPr>
              <p:cNvGrpSpPr/>
              <p:nvPr/>
            </p:nvGrpSpPr>
            <p:grpSpPr>
              <a:xfrm>
                <a:off x="2081001" y="4062027"/>
                <a:ext cx="6025460" cy="671133"/>
                <a:chOff x="2189480" y="2153920"/>
                <a:chExt cx="7213528" cy="1137900"/>
              </a:xfrm>
            </p:grpSpPr>
            <p:sp>
              <p:nvSpPr>
                <p:cNvPr id="22" name="Google Shape;756;p31">
                  <a:extLst>
                    <a:ext uri="{FF2B5EF4-FFF2-40B4-BE49-F238E27FC236}">
                      <a16:creationId xmlns:a16="http://schemas.microsoft.com/office/drawing/2014/main" id="{145049AB-1BF7-6846-C2B3-81E0742F0361}"/>
                    </a:ext>
                  </a:extLst>
                </p:cNvPr>
                <p:cNvSpPr/>
                <p:nvPr/>
              </p:nvSpPr>
              <p:spPr>
                <a:xfrm>
                  <a:off x="2189480" y="2153920"/>
                  <a:ext cx="7173000" cy="1137900"/>
                </a:xfrm>
                <a:prstGeom prst="chevron">
                  <a:avLst>
                    <a:gd name="adj" fmla="val 50000"/>
                  </a:avLst>
                </a:prstGeom>
                <a:solidFill>
                  <a:srgbClr val="4D5B88"/>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900" kern="0" dirty="0">
                    <a:solidFill>
                      <a:srgbClr val="282F39"/>
                    </a:solidFill>
                    <a:latin typeface="Calibri"/>
                    <a:ea typeface="Calibri"/>
                    <a:cs typeface="Calibri"/>
                    <a:sym typeface="Calibri"/>
                  </a:endParaRPr>
                </a:p>
              </p:txBody>
            </p:sp>
            <p:sp>
              <p:nvSpPr>
                <p:cNvPr id="23" name="Google Shape;757;p31">
                  <a:extLst>
                    <a:ext uri="{FF2B5EF4-FFF2-40B4-BE49-F238E27FC236}">
                      <a16:creationId xmlns:a16="http://schemas.microsoft.com/office/drawing/2014/main" id="{41ADADE7-D762-4A20-7BB0-0D1C35A32D71}"/>
                    </a:ext>
                  </a:extLst>
                </p:cNvPr>
                <p:cNvSpPr/>
                <p:nvPr/>
              </p:nvSpPr>
              <p:spPr>
                <a:xfrm>
                  <a:off x="7779408" y="2153920"/>
                  <a:ext cx="1623600" cy="1137900"/>
                </a:xfrm>
                <a:prstGeom prst="rect">
                  <a:avLst/>
                </a:prstGeom>
                <a:solidFill>
                  <a:srgbClr val="4D5B88"/>
                </a:solid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1800"/>
                    <a:defRPr/>
                  </a:pPr>
                  <a:endParaRPr sz="900" kern="0" dirty="0">
                    <a:solidFill>
                      <a:srgbClr val="FFFFFF"/>
                    </a:solidFill>
                    <a:latin typeface="Calibri"/>
                    <a:ea typeface="Calibri"/>
                    <a:cs typeface="Calibri"/>
                    <a:sym typeface="Calibri"/>
                  </a:endParaRPr>
                </a:p>
              </p:txBody>
            </p:sp>
          </p:grpSp>
          <p:sp>
            <p:nvSpPr>
              <p:cNvPr id="20" name="Google Shape;758;p31">
                <a:extLst>
                  <a:ext uri="{FF2B5EF4-FFF2-40B4-BE49-F238E27FC236}">
                    <a16:creationId xmlns:a16="http://schemas.microsoft.com/office/drawing/2014/main" id="{253CF719-2BA8-11A9-0867-C392138DD3B3}"/>
                  </a:ext>
                </a:extLst>
              </p:cNvPr>
              <p:cNvSpPr txBox="1"/>
              <p:nvPr/>
            </p:nvSpPr>
            <p:spPr>
              <a:xfrm>
                <a:off x="2514575" y="4219543"/>
                <a:ext cx="5592000" cy="3561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r>
                  <a:rPr lang="en" sz="800" b="1" kern="0">
                    <a:solidFill>
                      <a:srgbClr val="FFFFFF"/>
                    </a:solidFill>
                    <a:latin typeface="Calibri"/>
                    <a:ea typeface="Roboto"/>
                    <a:cs typeface="Roboto"/>
                    <a:sym typeface="Roboto"/>
                  </a:rPr>
                  <a:t>Infrastructure Upgrades to Improve Client Workflow</a:t>
                </a:r>
                <a:endParaRPr sz="800" b="1" kern="0" dirty="0">
                  <a:solidFill>
                    <a:srgbClr val="FFFFFF"/>
                  </a:solidFill>
                  <a:latin typeface="Calibri"/>
                  <a:ea typeface="Roboto"/>
                  <a:cs typeface="Roboto"/>
                  <a:sym typeface="Roboto"/>
                </a:endParaRPr>
              </a:p>
            </p:txBody>
          </p:sp>
          <p:sp>
            <p:nvSpPr>
              <p:cNvPr id="21" name="Google Shape;759;p31">
                <a:extLst>
                  <a:ext uri="{FF2B5EF4-FFF2-40B4-BE49-F238E27FC236}">
                    <a16:creationId xmlns:a16="http://schemas.microsoft.com/office/drawing/2014/main" id="{E80B6277-3B10-E938-F2E6-8244463DF2A8}"/>
                  </a:ext>
                </a:extLst>
              </p:cNvPr>
              <p:cNvSpPr txBox="1"/>
              <p:nvPr/>
            </p:nvSpPr>
            <p:spPr>
              <a:xfrm>
                <a:off x="1365600" y="4171243"/>
                <a:ext cx="654600" cy="452700"/>
              </a:xfrm>
              <a:prstGeom prst="rect">
                <a:avLst/>
              </a:prstGeom>
              <a:noFill/>
              <a:ln>
                <a:noFill/>
              </a:ln>
            </p:spPr>
            <p:txBody>
              <a:bodyPr spcFirstLastPara="1" wrap="square" lIns="45713" tIns="22850" rIns="45713" bIns="228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FFFFFF"/>
                  </a:buClr>
                  <a:buSzPts val="4000"/>
                  <a:defRPr/>
                </a:pPr>
                <a:endParaRPr sz="1750" kern="0" dirty="0">
                  <a:solidFill>
                    <a:srgbClr val="FFFFFF"/>
                  </a:solidFill>
                  <a:latin typeface="Fira Sans Extra Condensed Medium"/>
                  <a:ea typeface="Fira Sans Extra Condensed Medium"/>
                  <a:cs typeface="Fira Sans Extra Condensed Medium"/>
                  <a:sym typeface="Fira Sans Extra Condensed Medium"/>
                </a:endParaRPr>
              </a:p>
            </p:txBody>
          </p:sp>
        </p:grpSp>
      </p:grpSp>
      <p:sp>
        <p:nvSpPr>
          <p:cNvPr id="52" name="TextBox 22">
            <a:extLst>
              <a:ext uri="{FF2B5EF4-FFF2-40B4-BE49-F238E27FC236}">
                <a16:creationId xmlns:a16="http://schemas.microsoft.com/office/drawing/2014/main" id="{44607C68-F0F5-5D29-E551-85EDE4F5D759}"/>
              </a:ext>
            </a:extLst>
          </p:cNvPr>
          <p:cNvSpPr txBox="1"/>
          <p:nvPr/>
        </p:nvSpPr>
        <p:spPr>
          <a:xfrm>
            <a:off x="1475118" y="4503479"/>
            <a:ext cx="6193766" cy="11484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154">
              <a:lnSpc>
                <a:spcPct val="107000"/>
              </a:lnSpc>
              <a:spcAft>
                <a:spcPts val="400"/>
              </a:spcAft>
            </a:pPr>
            <a:r>
              <a:rPr lang="en-US" sz="1400" dirty="0">
                <a:solidFill>
                  <a:srgbClr val="E7E6E6">
                    <a:lumMod val="10000"/>
                  </a:srgbClr>
                </a:solidFill>
                <a:latin typeface="Fira Sans Medium" panose="020B0603050000020004" pitchFamily="34" charset="0"/>
                <a:ea typeface="Calibri" panose="020F0502020204030204" pitchFamily="34" charset="0"/>
                <a:cs typeface="Calibri" panose="020F0502020204030204" pitchFamily="34" charset="0"/>
              </a:rPr>
              <a:t>Implementation Considerations</a:t>
            </a:r>
            <a:r>
              <a:rPr lang="en-US" sz="1400" b="1" dirty="0">
                <a:solidFill>
                  <a:srgbClr val="E7E6E6">
                    <a:lumMod val="10000"/>
                  </a:srgbClr>
                </a:solidFill>
                <a:latin typeface="Fira Sans Medium" panose="020B0603050000020004" pitchFamily="34" charset="0"/>
                <a:ea typeface="Calibri" panose="020F0502020204030204" pitchFamily="34" charset="0"/>
                <a:cs typeface="Calibri" panose="020F0502020204030204" pitchFamily="34" charset="0"/>
              </a:rPr>
              <a:t>:</a:t>
            </a:r>
          </a:p>
          <a:p>
            <a:pPr marL="171458" indent="-171458" defTabSz="457154">
              <a:buFont typeface="Arial" panose="020B0604020202020204" pitchFamily="34" charset="0"/>
              <a:buChar char="•"/>
            </a:pPr>
            <a:r>
              <a:rPr lang="en-US" sz="1400" dirty="0">
                <a:solidFill>
                  <a:srgbClr val="E7E6E6">
                    <a:lumMod val="10000"/>
                  </a:srgbClr>
                </a:solidFill>
                <a:latin typeface="Calibri"/>
              </a:rPr>
              <a:t>A mechanism for reporting the CQI spent needs to be developed.</a:t>
            </a:r>
          </a:p>
          <a:p>
            <a:pPr marL="171458" indent="-171458" defTabSz="457154">
              <a:buFont typeface="Arial" panose="020B0604020202020204" pitchFamily="34" charset="0"/>
              <a:buChar char="•"/>
            </a:pPr>
            <a:r>
              <a:rPr lang="en-US" sz="1400" dirty="0">
                <a:solidFill>
                  <a:srgbClr val="E7E6E6">
                    <a:lumMod val="10000"/>
                  </a:srgbClr>
                </a:solidFill>
                <a:latin typeface="Calibri"/>
              </a:rPr>
              <a:t>CQI PMPM will vary by provider size in the beginning of the program. </a:t>
            </a:r>
          </a:p>
          <a:p>
            <a:pPr marL="171458" indent="-171458" defTabSz="457154">
              <a:buFont typeface="Arial" panose="020B0604020202020204" pitchFamily="34" charset="0"/>
              <a:buChar char="•"/>
            </a:pPr>
            <a:r>
              <a:rPr lang="en-US" sz="1400" dirty="0">
                <a:solidFill>
                  <a:srgbClr val="E7E6E6">
                    <a:lumMod val="10000"/>
                  </a:srgbClr>
                </a:solidFill>
                <a:latin typeface="Calibri"/>
              </a:rPr>
              <a:t>As the program continues other metrics could be introduced to tier the CQI PMPM.</a:t>
            </a:r>
            <a:endParaRPr lang="en-US" sz="1400" b="1" dirty="0">
              <a:solidFill>
                <a:srgbClr val="E7E6E6">
                  <a:lumMod val="10000"/>
                </a:srgbClr>
              </a:solidFill>
              <a:latin typeface="Calibri" panose="020F0502020204030204" pitchFamily="34" charset="0"/>
              <a:ea typeface="Calibri" panose="020F0502020204030204" pitchFamily="34" charset="0"/>
              <a:cs typeface="Calibri" panose="020F0502020204030204" pitchFamily="34" charset="0"/>
            </a:endParaRPr>
          </a:p>
          <a:p>
            <a:pPr algn="ctr" defTabSz="457154">
              <a:lnSpc>
                <a:spcPct val="107000"/>
              </a:lnSpc>
              <a:spcAft>
                <a:spcPts val="400"/>
              </a:spcAft>
            </a:pPr>
            <a:endParaRPr lang="en-US" sz="1400" b="1" dirty="0">
              <a:solidFill>
                <a:srgbClr val="0066A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249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47893" y="5615188"/>
            <a:ext cx="7648216" cy="771125"/>
            <a:chOff x="0" y="0"/>
            <a:chExt cx="53281827" cy="5372100"/>
          </a:xfrm>
          <a:solidFill>
            <a:schemeClr val="accent1"/>
          </a:solidFill>
        </p:grpSpPr>
        <p:sp>
          <p:nvSpPr>
            <p:cNvPr id="5" name="Freeform 5"/>
            <p:cNvSpPr/>
            <p:nvPr/>
          </p:nvSpPr>
          <p:spPr>
            <a:xfrm>
              <a:off x="0" y="0"/>
              <a:ext cx="53281827" cy="5372100"/>
            </a:xfrm>
            <a:custGeom>
              <a:avLst/>
              <a:gdLst/>
              <a:ahLst/>
              <a:cxnLst/>
              <a:rect l="l" t="t" r="r" b="b"/>
              <a:pathLst>
                <a:path w="53281827" h="5372100">
                  <a:moveTo>
                    <a:pt x="51731156" y="0"/>
                  </a:moveTo>
                  <a:lnTo>
                    <a:pt x="1550670" y="0"/>
                  </a:lnTo>
                  <a:lnTo>
                    <a:pt x="0" y="2686050"/>
                  </a:lnTo>
                  <a:lnTo>
                    <a:pt x="1550670" y="5372100"/>
                  </a:lnTo>
                  <a:lnTo>
                    <a:pt x="51731156" y="5372100"/>
                  </a:lnTo>
                  <a:lnTo>
                    <a:pt x="53281827" y="2686050"/>
                  </a:lnTo>
                  <a:lnTo>
                    <a:pt x="51731156" y="0"/>
                  </a:lnTo>
                  <a:close/>
                </a:path>
              </a:pathLst>
            </a:custGeom>
            <a:gr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endParaRPr lang="en-US" sz="600" dirty="0">
                <a:solidFill>
                  <a:srgbClr val="767171"/>
                </a:solidFill>
                <a:latin typeface="Calibri"/>
              </a:endParaRPr>
            </a:p>
          </p:txBody>
        </p:sp>
      </p:grpSp>
      <p:sp>
        <p:nvSpPr>
          <p:cNvPr id="6" name="TextBox 6"/>
          <p:cNvSpPr txBox="1"/>
          <p:nvPr/>
        </p:nvSpPr>
        <p:spPr>
          <a:xfrm>
            <a:off x="862563" y="888931"/>
            <a:ext cx="6941796" cy="41549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154">
              <a:spcBef>
                <a:spcPct val="0"/>
              </a:spcBef>
            </a:pPr>
            <a:r>
              <a:rPr lang="en-US" sz="2700" spc="-70" dirty="0">
                <a:solidFill>
                  <a:srgbClr val="006498"/>
                </a:solidFill>
                <a:latin typeface="Fira Sans Medium"/>
              </a:rPr>
              <a:t>Potential CQI Programs</a:t>
            </a:r>
            <a:endParaRPr lang="en-US" sz="600" dirty="0">
              <a:solidFill>
                <a:srgbClr val="767171"/>
              </a:solidFill>
              <a:latin typeface="Calibri"/>
            </a:endParaRPr>
          </a:p>
        </p:txBody>
      </p:sp>
      <p:sp>
        <p:nvSpPr>
          <p:cNvPr id="3" name="Slide Number Placeholder 1">
            <a:extLst>
              <a:ext uri="{FF2B5EF4-FFF2-40B4-BE49-F238E27FC236}">
                <a16:creationId xmlns:a16="http://schemas.microsoft.com/office/drawing/2014/main" id="{2165EBBE-F8C2-0DC4-3AAA-3B9BD8B03A22}"/>
              </a:ext>
            </a:extLst>
          </p:cNvPr>
          <p:cNvSpPr>
            <a:spLocks noGrp="1"/>
          </p:cNvSpPr>
          <p:nvPr>
            <p:ph type="sldNum" sz="quarter" idx="12"/>
          </p:nvPr>
        </p:nvSpPr>
        <p:spPr>
          <a:xfrm>
            <a:off x="8063473" y="5788217"/>
            <a:ext cx="1028700" cy="182563"/>
          </a:xfrm>
        </p:spPr>
        <p:txBody>
          <a:bodyPr/>
          <a:lstStyle>
            <a:defPPr>
              <a:defRPr lang="en-US"/>
            </a:defPPr>
            <a:lvl1pPr marL="0" algn="l" defTabSz="304785" rtl="0" eaLnBrk="1" latinLnBrk="0" hangingPunct="1">
              <a:defRPr sz="600" kern="1200">
                <a:solidFill>
                  <a:schemeClr val="tx1"/>
                </a:solidFill>
                <a:latin typeface="+mn-lt"/>
                <a:ea typeface="+mn-ea"/>
                <a:cs typeface="+mn-cs"/>
              </a:defRPr>
            </a:lvl1pPr>
            <a:lvl2pPr marL="152393" algn="l" defTabSz="304785" rtl="0" eaLnBrk="1" latinLnBrk="0" hangingPunct="1">
              <a:defRPr sz="600" kern="1200">
                <a:solidFill>
                  <a:schemeClr val="tx1"/>
                </a:solidFill>
                <a:latin typeface="+mn-lt"/>
                <a:ea typeface="+mn-ea"/>
                <a:cs typeface="+mn-cs"/>
              </a:defRPr>
            </a:lvl2pPr>
            <a:lvl3pPr marL="304785" algn="l" defTabSz="304785" rtl="0" eaLnBrk="1" latinLnBrk="0" hangingPunct="1">
              <a:defRPr sz="600" kern="1200">
                <a:solidFill>
                  <a:schemeClr val="tx1"/>
                </a:solidFill>
                <a:latin typeface="+mn-lt"/>
                <a:ea typeface="+mn-ea"/>
                <a:cs typeface="+mn-cs"/>
              </a:defRPr>
            </a:lvl3pPr>
            <a:lvl4pPr marL="457178" algn="l" defTabSz="304785" rtl="0" eaLnBrk="1" latinLnBrk="0" hangingPunct="1">
              <a:defRPr sz="600" kern="1200">
                <a:solidFill>
                  <a:schemeClr val="tx1"/>
                </a:solidFill>
                <a:latin typeface="+mn-lt"/>
                <a:ea typeface="+mn-ea"/>
                <a:cs typeface="+mn-cs"/>
              </a:defRPr>
            </a:lvl4pPr>
            <a:lvl5pPr marL="609569" algn="l" defTabSz="304785" rtl="0" eaLnBrk="1" latinLnBrk="0" hangingPunct="1">
              <a:defRPr sz="600" kern="1200">
                <a:solidFill>
                  <a:schemeClr val="tx1"/>
                </a:solidFill>
                <a:latin typeface="+mn-lt"/>
                <a:ea typeface="+mn-ea"/>
                <a:cs typeface="+mn-cs"/>
              </a:defRPr>
            </a:lvl5pPr>
            <a:lvl6pPr marL="761962" algn="l" defTabSz="304785" rtl="0" eaLnBrk="1" latinLnBrk="0" hangingPunct="1">
              <a:defRPr sz="600" kern="1200">
                <a:solidFill>
                  <a:schemeClr val="tx1"/>
                </a:solidFill>
                <a:latin typeface="+mn-lt"/>
                <a:ea typeface="+mn-ea"/>
                <a:cs typeface="+mn-cs"/>
              </a:defRPr>
            </a:lvl6pPr>
            <a:lvl7pPr marL="914354" algn="l" defTabSz="304785" rtl="0" eaLnBrk="1" latinLnBrk="0" hangingPunct="1">
              <a:defRPr sz="600" kern="1200">
                <a:solidFill>
                  <a:schemeClr val="tx1"/>
                </a:solidFill>
                <a:latin typeface="+mn-lt"/>
                <a:ea typeface="+mn-ea"/>
                <a:cs typeface="+mn-cs"/>
              </a:defRPr>
            </a:lvl7pPr>
            <a:lvl8pPr marL="1066747" algn="l" defTabSz="304785" rtl="0" eaLnBrk="1" latinLnBrk="0" hangingPunct="1">
              <a:defRPr sz="600" kern="1200">
                <a:solidFill>
                  <a:schemeClr val="tx1"/>
                </a:solidFill>
                <a:latin typeface="+mn-lt"/>
                <a:ea typeface="+mn-ea"/>
                <a:cs typeface="+mn-cs"/>
              </a:defRPr>
            </a:lvl8pPr>
            <a:lvl9pPr marL="1219139" algn="l" defTabSz="304785" rtl="0" eaLnBrk="1" latinLnBrk="0" hangingPunct="1">
              <a:defRPr sz="600" kern="1200">
                <a:solidFill>
                  <a:schemeClr val="tx1"/>
                </a:solidFill>
                <a:latin typeface="+mn-lt"/>
                <a:ea typeface="+mn-ea"/>
                <a:cs typeface="+mn-cs"/>
              </a:defRPr>
            </a:lvl9pPr>
          </a:lstStyle>
          <a:p>
            <a:pPr algn="r" defTabSz="457223">
              <a:defRPr/>
            </a:pPr>
            <a:fld id="{7DC034C4-EE4C-9B4C-AF72-899D9164FD59}" type="slidenum">
              <a:rPr lang="en-US" sz="800">
                <a:solidFill>
                  <a:srgbClr val="000000">
                    <a:tint val="75000"/>
                  </a:srgbClr>
                </a:solidFill>
                <a:latin typeface="Calibri" panose="020F0502020204030204"/>
              </a:rPr>
              <a:pPr algn="r" defTabSz="457223">
                <a:defRPr/>
              </a:pPr>
              <a:t>61</a:t>
            </a:fld>
            <a:endParaRPr lang="en-US" sz="800" dirty="0">
              <a:solidFill>
                <a:srgbClr val="000000">
                  <a:tint val="75000"/>
                </a:srgbClr>
              </a:solidFill>
              <a:latin typeface="Calibri" panose="020F0502020204030204"/>
            </a:endParaRPr>
          </a:p>
        </p:txBody>
      </p:sp>
      <p:sp>
        <p:nvSpPr>
          <p:cNvPr id="2" name="TextBox 1">
            <a:extLst>
              <a:ext uri="{FF2B5EF4-FFF2-40B4-BE49-F238E27FC236}">
                <a16:creationId xmlns:a16="http://schemas.microsoft.com/office/drawing/2014/main" id="{D6798647-DF24-754C-2A14-D4815FFA5182}"/>
              </a:ext>
            </a:extLst>
          </p:cNvPr>
          <p:cNvSpPr txBox="1"/>
          <p:nvPr/>
        </p:nvSpPr>
        <p:spPr>
          <a:xfrm>
            <a:off x="5790350" y="2016676"/>
            <a:ext cx="3009414" cy="2339102"/>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171458" indent="-171458" defTabSz="457154">
              <a:buFont typeface="Arial" panose="020B0604020202020204" pitchFamily="34" charset="0"/>
              <a:buChar char="•"/>
            </a:pPr>
            <a:r>
              <a:rPr lang="en-US" sz="2000" dirty="0">
                <a:solidFill>
                  <a:srgbClr val="13538A"/>
                </a:solidFill>
                <a:latin typeface="Calibri"/>
              </a:rPr>
              <a:t>Providers have different needs due to size</a:t>
            </a:r>
          </a:p>
          <a:p>
            <a:pPr marL="171458" indent="-171458" defTabSz="457154">
              <a:buFont typeface="Arial" panose="020B0604020202020204" pitchFamily="34" charset="0"/>
              <a:buChar char="•"/>
            </a:pPr>
            <a:r>
              <a:rPr lang="en-US" sz="2000" dirty="0">
                <a:solidFill>
                  <a:srgbClr val="13538A"/>
                </a:solidFill>
                <a:latin typeface="Calibri"/>
              </a:rPr>
              <a:t>Recommended CQI PMPM payments are tiered by practice size.</a:t>
            </a:r>
          </a:p>
          <a:p>
            <a:pPr marL="400070" lvl="1" indent="-171458" defTabSz="457154">
              <a:buFont typeface="Arial" panose="020B0604020202020204" pitchFamily="34" charset="0"/>
              <a:buChar char="•"/>
            </a:pPr>
            <a:r>
              <a:rPr lang="en-US" sz="2000" dirty="0">
                <a:solidFill>
                  <a:srgbClr val="13538A"/>
                </a:solidFill>
                <a:latin typeface="Calibri"/>
              </a:rPr>
              <a:t>Small defined as having &lt; 5 providers.</a:t>
            </a:r>
          </a:p>
          <a:p>
            <a:pPr defTabSz="457154"/>
            <a:endParaRPr lang="en-US" sz="600" dirty="0">
              <a:solidFill>
                <a:srgbClr val="767171"/>
              </a:solidFill>
              <a:latin typeface="Calibri"/>
            </a:endParaRPr>
          </a:p>
        </p:txBody>
      </p:sp>
      <p:grpSp>
        <p:nvGrpSpPr>
          <p:cNvPr id="8" name="Group 7">
            <a:extLst>
              <a:ext uri="{FF2B5EF4-FFF2-40B4-BE49-F238E27FC236}">
                <a16:creationId xmlns:a16="http://schemas.microsoft.com/office/drawing/2014/main" id="{02184797-EE79-8993-FE29-0A70D86BE7D3}"/>
              </a:ext>
            </a:extLst>
          </p:cNvPr>
          <p:cNvGrpSpPr/>
          <p:nvPr/>
        </p:nvGrpSpPr>
        <p:grpSpPr>
          <a:xfrm>
            <a:off x="344219" y="1530390"/>
            <a:ext cx="5224718" cy="3855731"/>
            <a:chOff x="286187" y="113638"/>
            <a:chExt cx="6018722" cy="4932270"/>
          </a:xfrm>
        </p:grpSpPr>
        <p:sp>
          <p:nvSpPr>
            <p:cNvPr id="9" name="Google Shape;209;p19">
              <a:extLst>
                <a:ext uri="{FF2B5EF4-FFF2-40B4-BE49-F238E27FC236}">
                  <a16:creationId xmlns:a16="http://schemas.microsoft.com/office/drawing/2014/main" id="{EA096008-2568-1F5B-DFA2-5E63A5301935}"/>
                </a:ext>
              </a:extLst>
            </p:cNvPr>
            <p:cNvSpPr txBox="1"/>
            <p:nvPr/>
          </p:nvSpPr>
          <p:spPr>
            <a:xfrm>
              <a:off x="4357608" y="113638"/>
              <a:ext cx="1947300" cy="3564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154">
                <a:buClr>
                  <a:srgbClr val="000000"/>
                </a:buClr>
              </a:pPr>
              <a:r>
                <a:rPr lang="en" sz="1000" kern="0">
                  <a:solidFill>
                    <a:srgbClr val="000000"/>
                  </a:solidFill>
                  <a:latin typeface="Fira Sans Medium" panose="020B0603050000020004" pitchFamily="34" charset="0"/>
                  <a:ea typeface="Fira Sans Extra Condensed Medium"/>
                  <a:cs typeface="Fira Sans Extra Condensed Medium"/>
                  <a:sym typeface="Fira Sans Extra Condensed Medium"/>
                </a:rPr>
                <a:t>Large Practice</a:t>
              </a:r>
              <a:endParaRPr sz="1000" kern="0" dirty="0">
                <a:solidFill>
                  <a:srgbClr val="000000"/>
                </a:solidFill>
                <a:latin typeface="Fira Sans Medium" panose="020B0603050000020004" pitchFamily="34" charset="0"/>
                <a:ea typeface="Fira Sans Extra Condensed Medium"/>
                <a:cs typeface="Fira Sans Extra Condensed Medium"/>
                <a:sym typeface="Fira Sans Extra Condensed Medium"/>
              </a:endParaRPr>
            </a:p>
          </p:txBody>
        </p:sp>
        <p:sp>
          <p:nvSpPr>
            <p:cNvPr id="10" name="Google Shape;210;p19">
              <a:extLst>
                <a:ext uri="{FF2B5EF4-FFF2-40B4-BE49-F238E27FC236}">
                  <a16:creationId xmlns:a16="http://schemas.microsoft.com/office/drawing/2014/main" id="{40BB1656-4980-1ABA-C876-76290CABD452}"/>
                </a:ext>
              </a:extLst>
            </p:cNvPr>
            <p:cNvSpPr txBox="1"/>
            <p:nvPr/>
          </p:nvSpPr>
          <p:spPr>
            <a:xfrm>
              <a:off x="2321955" y="113638"/>
              <a:ext cx="1947300" cy="3564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154">
                <a:buClr>
                  <a:srgbClr val="000000"/>
                </a:buClr>
              </a:pPr>
              <a:r>
                <a:rPr lang="en" sz="1000" kern="0">
                  <a:solidFill>
                    <a:srgbClr val="000000"/>
                  </a:solidFill>
                  <a:latin typeface="Fira Sans Medium" panose="020B0603050000020004" pitchFamily="34" charset="0"/>
                  <a:ea typeface="Fira Sans Extra Condensed Medium"/>
                  <a:cs typeface="Fira Sans Extra Condensed Medium"/>
                  <a:sym typeface="Fira Sans Extra Condensed Medium"/>
                </a:rPr>
                <a:t>Small Practice</a:t>
              </a:r>
              <a:endParaRPr sz="1000" kern="0" dirty="0">
                <a:solidFill>
                  <a:srgbClr val="000000"/>
                </a:solidFill>
                <a:latin typeface="Fira Sans Medium" panose="020B0603050000020004" pitchFamily="34" charset="0"/>
                <a:ea typeface="Fira Sans Extra Condensed Medium"/>
                <a:cs typeface="Fira Sans Extra Condensed Medium"/>
                <a:sym typeface="Fira Sans Extra Condensed Medium"/>
              </a:endParaRPr>
            </a:p>
          </p:txBody>
        </p:sp>
        <p:grpSp>
          <p:nvGrpSpPr>
            <p:cNvPr id="11" name="Google Shape;212;p19">
              <a:extLst>
                <a:ext uri="{FF2B5EF4-FFF2-40B4-BE49-F238E27FC236}">
                  <a16:creationId xmlns:a16="http://schemas.microsoft.com/office/drawing/2014/main" id="{16138636-3A19-5BDF-950F-188BD3C72BF7}"/>
                </a:ext>
              </a:extLst>
            </p:cNvPr>
            <p:cNvGrpSpPr/>
            <p:nvPr/>
          </p:nvGrpSpPr>
          <p:grpSpPr>
            <a:xfrm>
              <a:off x="286207" y="2795473"/>
              <a:ext cx="6018702" cy="698400"/>
              <a:chOff x="457122" y="3889335"/>
              <a:chExt cx="6018702" cy="698400"/>
            </a:xfrm>
          </p:grpSpPr>
          <p:sp>
            <p:nvSpPr>
              <p:cNvPr id="46" name="Google Shape;213;p19">
                <a:extLst>
                  <a:ext uri="{FF2B5EF4-FFF2-40B4-BE49-F238E27FC236}">
                    <a16:creationId xmlns:a16="http://schemas.microsoft.com/office/drawing/2014/main" id="{F74AA94C-3E1A-0FE7-6DE2-F846895DFA43}"/>
                  </a:ext>
                </a:extLst>
              </p:cNvPr>
              <p:cNvSpPr/>
              <p:nvPr/>
            </p:nvSpPr>
            <p:spPr>
              <a:xfrm flipH="1">
                <a:off x="457122" y="3889335"/>
                <a:ext cx="1947300" cy="698400"/>
              </a:xfrm>
              <a:prstGeom prst="homePlate">
                <a:avLst>
                  <a:gd name="adj" fmla="val 50000"/>
                </a:avLst>
              </a:prstGeom>
              <a:solidFill>
                <a:srgbClr val="75CAFF"/>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47" name="Google Shape;214;p19">
                <a:extLst>
                  <a:ext uri="{FF2B5EF4-FFF2-40B4-BE49-F238E27FC236}">
                    <a16:creationId xmlns:a16="http://schemas.microsoft.com/office/drawing/2014/main" id="{996A967E-300F-844B-8118-DA2020F838F3}"/>
                  </a:ext>
                </a:extLst>
              </p:cNvPr>
              <p:cNvSpPr/>
              <p:nvPr/>
            </p:nvSpPr>
            <p:spPr>
              <a:xfrm>
                <a:off x="4528524" y="3889335"/>
                <a:ext cx="1947300" cy="698400"/>
              </a:xfrm>
              <a:prstGeom prst="rect">
                <a:avLst/>
              </a:prstGeom>
              <a:solidFill>
                <a:srgbClr val="EBEBEB"/>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48" name="Google Shape;215;p19">
                <a:extLst>
                  <a:ext uri="{FF2B5EF4-FFF2-40B4-BE49-F238E27FC236}">
                    <a16:creationId xmlns:a16="http://schemas.microsoft.com/office/drawing/2014/main" id="{68953A3F-BBD9-509F-0C60-E7E540765791}"/>
                  </a:ext>
                </a:extLst>
              </p:cNvPr>
              <p:cNvSpPr txBox="1"/>
              <p:nvPr/>
            </p:nvSpPr>
            <p:spPr>
              <a:xfrm>
                <a:off x="546930" y="4060335"/>
                <a:ext cx="1828049" cy="3564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defTabSz="457223">
                  <a:buClr>
                    <a:srgbClr val="000000"/>
                  </a:buClr>
                  <a:defRPr/>
                </a:pPr>
                <a:r>
                  <a:rPr lang="en" sz="900" kern="0">
                    <a:solidFill>
                      <a:srgbClr val="FFFFFF"/>
                    </a:solidFill>
                    <a:latin typeface="Fira Sans Medium" panose="020B0603050000020004" pitchFamily="34" charset="0"/>
                    <a:ea typeface="Fira Sans Extra Condensed Medium"/>
                    <a:cs typeface="Fira Sans Extra Condensed Medium"/>
                    <a:sym typeface="Fira Sans Extra Condensed Medium"/>
                  </a:rPr>
                  <a:t>Advanced Care Management</a:t>
                </a:r>
                <a:endParaRPr sz="900" kern="0" dirty="0">
                  <a:solidFill>
                    <a:srgbClr val="FFFFFF"/>
                  </a:solidFill>
                  <a:latin typeface="Fira Sans Medium" panose="020B0603050000020004" pitchFamily="34" charset="0"/>
                  <a:ea typeface="Fira Sans Extra Condensed Medium"/>
                  <a:cs typeface="Fira Sans Extra Condensed Medium"/>
                  <a:sym typeface="Fira Sans Extra Condensed Medium"/>
                </a:endParaRPr>
              </a:p>
            </p:txBody>
          </p:sp>
          <p:sp>
            <p:nvSpPr>
              <p:cNvPr id="49" name="Google Shape;216;p19">
                <a:extLst>
                  <a:ext uri="{FF2B5EF4-FFF2-40B4-BE49-F238E27FC236}">
                    <a16:creationId xmlns:a16="http://schemas.microsoft.com/office/drawing/2014/main" id="{081823C9-C4EB-5C57-9C4F-3943987DB71D}"/>
                  </a:ext>
                </a:extLst>
              </p:cNvPr>
              <p:cNvSpPr txBox="1"/>
              <p:nvPr/>
            </p:nvSpPr>
            <p:spPr>
              <a:xfrm flipH="1">
                <a:off x="4606817" y="3977235"/>
                <a:ext cx="1699977" cy="5226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000000"/>
                  </a:buClr>
                  <a:defRPr/>
                </a:pPr>
                <a:r>
                  <a:rPr lang="en-US" sz="700" kern="0" dirty="0">
                    <a:solidFill>
                      <a:srgbClr val="000000"/>
                    </a:solidFill>
                    <a:latin typeface="Calibri"/>
                    <a:ea typeface="Roboto"/>
                    <a:cs typeface="Roboto"/>
                    <a:sym typeface="Roboto"/>
                  </a:rPr>
                  <a:t>Practice identifies resources for patients and families.</a:t>
                </a:r>
              </a:p>
            </p:txBody>
          </p:sp>
          <p:sp>
            <p:nvSpPr>
              <p:cNvPr id="50" name="Google Shape;217;p19">
                <a:extLst>
                  <a:ext uri="{FF2B5EF4-FFF2-40B4-BE49-F238E27FC236}">
                    <a16:creationId xmlns:a16="http://schemas.microsoft.com/office/drawing/2014/main" id="{3E7BAA7F-32B3-88EC-8E5B-4B0F4CE3FF69}"/>
                  </a:ext>
                </a:extLst>
              </p:cNvPr>
              <p:cNvSpPr/>
              <p:nvPr/>
            </p:nvSpPr>
            <p:spPr>
              <a:xfrm>
                <a:off x="2492871" y="3889335"/>
                <a:ext cx="1947300" cy="698400"/>
              </a:xfrm>
              <a:prstGeom prst="rect">
                <a:avLst/>
              </a:prstGeom>
              <a:solidFill>
                <a:srgbClr val="EBEBEB"/>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grpSp>
        <p:grpSp>
          <p:nvGrpSpPr>
            <p:cNvPr id="12" name="Google Shape;221;p19">
              <a:extLst>
                <a:ext uri="{FF2B5EF4-FFF2-40B4-BE49-F238E27FC236}">
                  <a16:creationId xmlns:a16="http://schemas.microsoft.com/office/drawing/2014/main" id="{36E015F8-52A2-A1AA-4378-A9A799D25257}"/>
                </a:ext>
              </a:extLst>
            </p:cNvPr>
            <p:cNvGrpSpPr/>
            <p:nvPr/>
          </p:nvGrpSpPr>
          <p:grpSpPr>
            <a:xfrm>
              <a:off x="286207" y="2020232"/>
              <a:ext cx="6018702" cy="698400"/>
              <a:chOff x="457122" y="3114094"/>
              <a:chExt cx="6018702" cy="698400"/>
            </a:xfrm>
          </p:grpSpPr>
          <p:sp>
            <p:nvSpPr>
              <p:cNvPr id="40" name="Google Shape;222;p19">
                <a:extLst>
                  <a:ext uri="{FF2B5EF4-FFF2-40B4-BE49-F238E27FC236}">
                    <a16:creationId xmlns:a16="http://schemas.microsoft.com/office/drawing/2014/main" id="{DF9C280A-E54C-E8F2-24DB-9A430CA945BB}"/>
                  </a:ext>
                </a:extLst>
              </p:cNvPr>
              <p:cNvSpPr/>
              <p:nvPr/>
            </p:nvSpPr>
            <p:spPr>
              <a:xfrm flipH="1">
                <a:off x="457122" y="3114094"/>
                <a:ext cx="1947300" cy="698400"/>
              </a:xfrm>
              <a:prstGeom prst="homePlate">
                <a:avLst>
                  <a:gd name="adj" fmla="val 50000"/>
                </a:avLst>
              </a:prstGeom>
              <a:solidFill>
                <a:srgbClr val="0089DE"/>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41" name="Google Shape;223;p19">
                <a:extLst>
                  <a:ext uri="{FF2B5EF4-FFF2-40B4-BE49-F238E27FC236}">
                    <a16:creationId xmlns:a16="http://schemas.microsoft.com/office/drawing/2014/main" id="{A2F6B23A-1BD9-A87A-AC21-0D222D98E2F1}"/>
                  </a:ext>
                </a:extLst>
              </p:cNvPr>
              <p:cNvSpPr/>
              <p:nvPr/>
            </p:nvSpPr>
            <p:spPr>
              <a:xfrm>
                <a:off x="4528524" y="3114094"/>
                <a:ext cx="1947300" cy="698400"/>
              </a:xfrm>
              <a:prstGeom prst="rect">
                <a:avLst/>
              </a:prstGeom>
              <a:solidFill>
                <a:srgbClr val="EBEBEB"/>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42" name="Google Shape;224;p19">
                <a:extLst>
                  <a:ext uri="{FF2B5EF4-FFF2-40B4-BE49-F238E27FC236}">
                    <a16:creationId xmlns:a16="http://schemas.microsoft.com/office/drawing/2014/main" id="{F7F1E27E-4C1B-57F3-2926-4D8D671149CA}"/>
                  </a:ext>
                </a:extLst>
              </p:cNvPr>
              <p:cNvSpPr txBox="1"/>
              <p:nvPr/>
            </p:nvSpPr>
            <p:spPr>
              <a:xfrm>
                <a:off x="1263865" y="3285094"/>
                <a:ext cx="1010100" cy="3564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defTabSz="457223">
                  <a:buClr>
                    <a:srgbClr val="000000"/>
                  </a:buClr>
                  <a:defRPr/>
                </a:pPr>
                <a:r>
                  <a:rPr lang="en" sz="900" kern="0">
                    <a:solidFill>
                      <a:srgbClr val="FFFFFF"/>
                    </a:solidFill>
                    <a:latin typeface="Fira Sans Medium" panose="020B0603050000020004" pitchFamily="34" charset="0"/>
                    <a:ea typeface="Fira Sans Extra Condensed Medium"/>
                    <a:cs typeface="Fira Sans Extra Condensed Medium"/>
                    <a:sym typeface="Fira Sans Extra Condensed Medium"/>
                  </a:rPr>
                  <a:t>Staffing</a:t>
                </a:r>
                <a:endParaRPr sz="900" kern="0" dirty="0">
                  <a:solidFill>
                    <a:srgbClr val="FFFFFF"/>
                  </a:solidFill>
                  <a:latin typeface="Fira Sans Medium" panose="020B0603050000020004" pitchFamily="34" charset="0"/>
                  <a:ea typeface="Fira Sans Extra Condensed Medium"/>
                  <a:cs typeface="Fira Sans Extra Condensed Medium"/>
                  <a:sym typeface="Fira Sans Extra Condensed Medium"/>
                </a:endParaRPr>
              </a:p>
            </p:txBody>
          </p:sp>
          <p:sp>
            <p:nvSpPr>
              <p:cNvPr id="43" name="Google Shape;225;p19">
                <a:extLst>
                  <a:ext uri="{FF2B5EF4-FFF2-40B4-BE49-F238E27FC236}">
                    <a16:creationId xmlns:a16="http://schemas.microsoft.com/office/drawing/2014/main" id="{ECD644C0-E294-5E08-C32A-2EE79EB7803B}"/>
                  </a:ext>
                </a:extLst>
              </p:cNvPr>
              <p:cNvSpPr txBox="1"/>
              <p:nvPr/>
            </p:nvSpPr>
            <p:spPr>
              <a:xfrm flipH="1">
                <a:off x="4528387" y="3201994"/>
                <a:ext cx="1947417" cy="5226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000000"/>
                  </a:buClr>
                  <a:defRPr/>
                </a:pPr>
                <a:r>
                  <a:rPr lang="en-US" sz="700" kern="0" dirty="0">
                    <a:solidFill>
                      <a:srgbClr val="000000"/>
                    </a:solidFill>
                    <a:latin typeface="Calibri"/>
                    <a:ea typeface="Roboto"/>
                    <a:cs typeface="Roboto"/>
                    <a:sym typeface="Roboto"/>
                  </a:rPr>
                  <a:t>Hiring additional staff: non-medical personnel, nurse practitioners, community workers</a:t>
                </a:r>
              </a:p>
            </p:txBody>
          </p:sp>
          <p:sp>
            <p:nvSpPr>
              <p:cNvPr id="44" name="Google Shape;226;p19">
                <a:extLst>
                  <a:ext uri="{FF2B5EF4-FFF2-40B4-BE49-F238E27FC236}">
                    <a16:creationId xmlns:a16="http://schemas.microsoft.com/office/drawing/2014/main" id="{31EC91D2-CF11-869D-B9AF-D6C11039E9F9}"/>
                  </a:ext>
                </a:extLst>
              </p:cNvPr>
              <p:cNvSpPr/>
              <p:nvPr/>
            </p:nvSpPr>
            <p:spPr>
              <a:xfrm>
                <a:off x="2492871" y="3114094"/>
                <a:ext cx="1947300" cy="698400"/>
              </a:xfrm>
              <a:prstGeom prst="rect">
                <a:avLst/>
              </a:prstGeom>
              <a:solidFill>
                <a:srgbClr val="EBEBEB"/>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45" name="Google Shape;227;p19">
                <a:extLst>
                  <a:ext uri="{FF2B5EF4-FFF2-40B4-BE49-F238E27FC236}">
                    <a16:creationId xmlns:a16="http://schemas.microsoft.com/office/drawing/2014/main" id="{BD6BD38B-7494-F81A-072A-764BB444476F}"/>
                  </a:ext>
                </a:extLst>
              </p:cNvPr>
              <p:cNvSpPr txBox="1"/>
              <p:nvPr/>
            </p:nvSpPr>
            <p:spPr>
              <a:xfrm flipH="1">
                <a:off x="2448754" y="3219892"/>
                <a:ext cx="2035614" cy="5226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000000"/>
                  </a:buClr>
                  <a:defRPr/>
                </a:pPr>
                <a:r>
                  <a:rPr lang="en-US" sz="700" kern="0" dirty="0">
                    <a:solidFill>
                      <a:srgbClr val="000000"/>
                    </a:solidFill>
                    <a:latin typeface="Calibri"/>
                    <a:ea typeface="Roboto"/>
                    <a:cs typeface="Roboto"/>
                    <a:sym typeface="Roboto"/>
                  </a:rPr>
                  <a:t>Retention incentives: financial compensation, improved working conditions, additional support </a:t>
                </a:r>
              </a:p>
            </p:txBody>
          </p:sp>
        </p:grpSp>
        <p:sp>
          <p:nvSpPr>
            <p:cNvPr id="13" name="Google Shape;231;p19">
              <a:extLst>
                <a:ext uri="{FF2B5EF4-FFF2-40B4-BE49-F238E27FC236}">
                  <a16:creationId xmlns:a16="http://schemas.microsoft.com/office/drawing/2014/main" id="{3CCBE8CB-432D-CE08-ED0F-8564605AEE27}"/>
                </a:ext>
              </a:extLst>
            </p:cNvPr>
            <p:cNvSpPr/>
            <p:nvPr/>
          </p:nvSpPr>
          <p:spPr>
            <a:xfrm flipH="1">
              <a:off x="286207" y="1245029"/>
              <a:ext cx="1947300" cy="698400"/>
            </a:xfrm>
            <a:prstGeom prst="homePlate">
              <a:avLst>
                <a:gd name="adj" fmla="val 50000"/>
              </a:avLst>
            </a:prstGeom>
            <a:solidFill>
              <a:srgbClr val="0066A3"/>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14" name="Google Shape;232;p19">
              <a:extLst>
                <a:ext uri="{FF2B5EF4-FFF2-40B4-BE49-F238E27FC236}">
                  <a16:creationId xmlns:a16="http://schemas.microsoft.com/office/drawing/2014/main" id="{259D649D-5F37-8234-0BD0-43DE15914E3C}"/>
                </a:ext>
              </a:extLst>
            </p:cNvPr>
            <p:cNvSpPr/>
            <p:nvPr/>
          </p:nvSpPr>
          <p:spPr>
            <a:xfrm>
              <a:off x="4357609" y="1245029"/>
              <a:ext cx="1947300" cy="698400"/>
            </a:xfrm>
            <a:prstGeom prst="rect">
              <a:avLst/>
            </a:prstGeom>
            <a:solidFill>
              <a:srgbClr val="EBEBEB"/>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15" name="Google Shape;233;p19">
              <a:extLst>
                <a:ext uri="{FF2B5EF4-FFF2-40B4-BE49-F238E27FC236}">
                  <a16:creationId xmlns:a16="http://schemas.microsoft.com/office/drawing/2014/main" id="{E545C4B8-A0FA-13EF-12E3-E38FA79D67A4}"/>
                </a:ext>
              </a:extLst>
            </p:cNvPr>
            <p:cNvSpPr txBox="1"/>
            <p:nvPr/>
          </p:nvSpPr>
          <p:spPr>
            <a:xfrm>
              <a:off x="495656" y="1416029"/>
              <a:ext cx="1607394" cy="3564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defTabSz="457154">
                <a:buClr>
                  <a:srgbClr val="000000"/>
                </a:buClr>
              </a:pPr>
              <a:r>
                <a:rPr lang="en" sz="600" kern="0">
                  <a:solidFill>
                    <a:srgbClr val="FFFFFF"/>
                  </a:solidFill>
                  <a:latin typeface="Fira Sans Medium" panose="020B0603050000020004" pitchFamily="34" charset="0"/>
                  <a:ea typeface="Fira Sans Extra Condensed Medium"/>
                  <a:cs typeface="Fira Sans Extra Condensed Medium"/>
                  <a:sym typeface="Fira Sans Extra Condensed Medium"/>
                </a:rPr>
                <a:t>Technology Investment</a:t>
              </a:r>
              <a:endParaRPr sz="600" kern="0" dirty="0">
                <a:solidFill>
                  <a:srgbClr val="FFFFFF"/>
                </a:solidFill>
                <a:latin typeface="Fira Sans Medium" panose="020B0603050000020004" pitchFamily="34" charset="0"/>
                <a:ea typeface="Fira Sans Extra Condensed Medium"/>
                <a:cs typeface="Fira Sans Extra Condensed Medium"/>
                <a:sym typeface="Fira Sans Extra Condensed Medium"/>
              </a:endParaRPr>
            </a:p>
          </p:txBody>
        </p:sp>
        <p:sp>
          <p:nvSpPr>
            <p:cNvPr id="16" name="Google Shape;234;p19">
              <a:extLst>
                <a:ext uri="{FF2B5EF4-FFF2-40B4-BE49-F238E27FC236}">
                  <a16:creationId xmlns:a16="http://schemas.microsoft.com/office/drawing/2014/main" id="{049F7F96-E000-DAEE-DA13-88B0DBF12561}"/>
                </a:ext>
              </a:extLst>
            </p:cNvPr>
            <p:cNvSpPr txBox="1"/>
            <p:nvPr/>
          </p:nvSpPr>
          <p:spPr>
            <a:xfrm>
              <a:off x="4435903" y="1332929"/>
              <a:ext cx="1613821" cy="5226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154">
                <a:buClr>
                  <a:srgbClr val="000000"/>
                </a:buClr>
              </a:pPr>
              <a:r>
                <a:rPr lang="en-US" sz="700" kern="0" dirty="0">
                  <a:solidFill>
                    <a:srgbClr val="000000"/>
                  </a:solidFill>
                  <a:latin typeface="Calibri"/>
                  <a:ea typeface="Roboto"/>
                  <a:cs typeface="Roboto"/>
                  <a:sym typeface="Roboto"/>
                </a:rPr>
                <a:t>Telehealth integration and portal upgrades</a:t>
              </a:r>
            </a:p>
          </p:txBody>
        </p:sp>
        <p:sp>
          <p:nvSpPr>
            <p:cNvPr id="17" name="Google Shape;235;p19">
              <a:extLst>
                <a:ext uri="{FF2B5EF4-FFF2-40B4-BE49-F238E27FC236}">
                  <a16:creationId xmlns:a16="http://schemas.microsoft.com/office/drawing/2014/main" id="{83668D43-7650-EE5B-837C-F2FE65DCABE7}"/>
                </a:ext>
              </a:extLst>
            </p:cNvPr>
            <p:cNvSpPr/>
            <p:nvPr/>
          </p:nvSpPr>
          <p:spPr>
            <a:xfrm>
              <a:off x="2321956" y="1245029"/>
              <a:ext cx="1947300" cy="698400"/>
            </a:xfrm>
            <a:prstGeom prst="rect">
              <a:avLst/>
            </a:prstGeom>
            <a:solidFill>
              <a:srgbClr val="EBEBEB"/>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18" name="Google Shape;236;p19">
              <a:extLst>
                <a:ext uri="{FF2B5EF4-FFF2-40B4-BE49-F238E27FC236}">
                  <a16:creationId xmlns:a16="http://schemas.microsoft.com/office/drawing/2014/main" id="{6DAE601F-4461-B79B-6395-AE5231966807}"/>
                </a:ext>
              </a:extLst>
            </p:cNvPr>
            <p:cNvSpPr txBox="1"/>
            <p:nvPr/>
          </p:nvSpPr>
          <p:spPr>
            <a:xfrm>
              <a:off x="2321859" y="1332929"/>
              <a:ext cx="1947299" cy="5226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154">
                <a:buClr>
                  <a:srgbClr val="000000"/>
                </a:buClr>
              </a:pPr>
              <a:r>
                <a:rPr lang="en-US" sz="700" kern="0" dirty="0">
                  <a:solidFill>
                    <a:srgbClr val="000000"/>
                  </a:solidFill>
                  <a:latin typeface="Calibri"/>
                  <a:ea typeface="Roboto"/>
                  <a:cs typeface="Roboto"/>
                  <a:sym typeface="Roboto"/>
                </a:rPr>
                <a:t>Data exchange of best practices or claims data. Could be maintained by a 3rd party</a:t>
              </a:r>
            </a:p>
          </p:txBody>
        </p:sp>
        <p:grpSp>
          <p:nvGrpSpPr>
            <p:cNvPr id="19" name="Google Shape;239;p19">
              <a:extLst>
                <a:ext uri="{FF2B5EF4-FFF2-40B4-BE49-F238E27FC236}">
                  <a16:creationId xmlns:a16="http://schemas.microsoft.com/office/drawing/2014/main" id="{DDE69DE5-9500-F7C9-9134-366359B14619}"/>
                </a:ext>
              </a:extLst>
            </p:cNvPr>
            <p:cNvGrpSpPr/>
            <p:nvPr/>
          </p:nvGrpSpPr>
          <p:grpSpPr>
            <a:xfrm>
              <a:off x="286207" y="469827"/>
              <a:ext cx="6018702" cy="698400"/>
              <a:chOff x="457122" y="1563689"/>
              <a:chExt cx="6018702" cy="698400"/>
            </a:xfrm>
          </p:grpSpPr>
          <p:sp>
            <p:nvSpPr>
              <p:cNvPr id="34" name="Google Shape;240;p19">
                <a:extLst>
                  <a:ext uri="{FF2B5EF4-FFF2-40B4-BE49-F238E27FC236}">
                    <a16:creationId xmlns:a16="http://schemas.microsoft.com/office/drawing/2014/main" id="{CB1F4799-AA4C-5855-4EE2-4A8709D62217}"/>
                  </a:ext>
                </a:extLst>
              </p:cNvPr>
              <p:cNvSpPr/>
              <p:nvPr/>
            </p:nvSpPr>
            <p:spPr>
              <a:xfrm flipH="1">
                <a:off x="457122" y="1563689"/>
                <a:ext cx="1947300" cy="698400"/>
              </a:xfrm>
              <a:prstGeom prst="homePlate">
                <a:avLst>
                  <a:gd name="adj" fmla="val 50000"/>
                </a:avLst>
              </a:prstGeom>
              <a:solidFill>
                <a:srgbClr val="004D7A"/>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35" name="Google Shape;241;p19">
                <a:extLst>
                  <a:ext uri="{FF2B5EF4-FFF2-40B4-BE49-F238E27FC236}">
                    <a16:creationId xmlns:a16="http://schemas.microsoft.com/office/drawing/2014/main" id="{5CDFE6EC-EDF6-6931-6F43-F8E822ECB568}"/>
                  </a:ext>
                </a:extLst>
              </p:cNvPr>
              <p:cNvSpPr/>
              <p:nvPr/>
            </p:nvSpPr>
            <p:spPr>
              <a:xfrm>
                <a:off x="4528524" y="1563689"/>
                <a:ext cx="1947300" cy="698400"/>
              </a:xfrm>
              <a:prstGeom prst="rect">
                <a:avLst/>
              </a:prstGeom>
              <a:solidFill>
                <a:srgbClr val="EBEBEB"/>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36" name="Google Shape;242;p19">
                <a:extLst>
                  <a:ext uri="{FF2B5EF4-FFF2-40B4-BE49-F238E27FC236}">
                    <a16:creationId xmlns:a16="http://schemas.microsoft.com/office/drawing/2014/main" id="{CE6FD4C9-DCCD-0D71-0EC7-A176D7D3A934}"/>
                  </a:ext>
                </a:extLst>
              </p:cNvPr>
              <p:cNvSpPr txBox="1"/>
              <p:nvPr/>
            </p:nvSpPr>
            <p:spPr>
              <a:xfrm>
                <a:off x="546930" y="1734689"/>
                <a:ext cx="1727035" cy="3564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defTabSz="457223">
                  <a:buClr>
                    <a:srgbClr val="000000"/>
                  </a:buClr>
                  <a:defRPr/>
                </a:pPr>
                <a:r>
                  <a:rPr lang="en" sz="900" kern="0">
                    <a:solidFill>
                      <a:srgbClr val="FFFFFF"/>
                    </a:solidFill>
                    <a:latin typeface="Fira Sans Medium" panose="020B0603050000020004" pitchFamily="34" charset="0"/>
                    <a:ea typeface="Fira Sans Extra Condensed Medium"/>
                    <a:cs typeface="Fira Sans Extra Condensed Medium"/>
                    <a:sym typeface="Fira Sans Extra Condensed Medium"/>
                  </a:rPr>
                  <a:t>Practice Health Assessments</a:t>
                </a:r>
                <a:endParaRPr sz="900" kern="0" dirty="0">
                  <a:solidFill>
                    <a:srgbClr val="FFFFFF"/>
                  </a:solidFill>
                  <a:latin typeface="Fira Sans Medium" panose="020B0603050000020004" pitchFamily="34" charset="0"/>
                  <a:ea typeface="Fira Sans Extra Condensed Medium"/>
                  <a:cs typeface="Fira Sans Extra Condensed Medium"/>
                  <a:sym typeface="Fira Sans Extra Condensed Medium"/>
                </a:endParaRPr>
              </a:p>
            </p:txBody>
          </p:sp>
          <p:sp>
            <p:nvSpPr>
              <p:cNvPr id="37" name="Google Shape;243;p19">
                <a:extLst>
                  <a:ext uri="{FF2B5EF4-FFF2-40B4-BE49-F238E27FC236}">
                    <a16:creationId xmlns:a16="http://schemas.microsoft.com/office/drawing/2014/main" id="{FDFC6B2E-B7F7-8FC4-EB60-32414FE938F8}"/>
                  </a:ext>
                </a:extLst>
              </p:cNvPr>
              <p:cNvSpPr/>
              <p:nvPr/>
            </p:nvSpPr>
            <p:spPr>
              <a:xfrm>
                <a:off x="2492871" y="1563689"/>
                <a:ext cx="1947300" cy="698400"/>
              </a:xfrm>
              <a:prstGeom prst="rect">
                <a:avLst/>
              </a:prstGeom>
              <a:solidFill>
                <a:srgbClr val="EBEBEB"/>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38" name="Google Shape;244;p19">
                <a:extLst>
                  <a:ext uri="{FF2B5EF4-FFF2-40B4-BE49-F238E27FC236}">
                    <a16:creationId xmlns:a16="http://schemas.microsoft.com/office/drawing/2014/main" id="{0DCE8F1D-7587-9931-7E57-F07A0B0CCA14}"/>
                  </a:ext>
                </a:extLst>
              </p:cNvPr>
              <p:cNvSpPr txBox="1"/>
              <p:nvPr/>
            </p:nvSpPr>
            <p:spPr>
              <a:xfrm>
                <a:off x="2659537" y="1651589"/>
                <a:ext cx="1780614" cy="5226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000000"/>
                  </a:buClr>
                  <a:defRPr/>
                </a:pPr>
                <a:r>
                  <a:rPr lang="en-US" sz="700" kern="0" dirty="0">
                    <a:solidFill>
                      <a:srgbClr val="000000"/>
                    </a:solidFill>
                    <a:latin typeface="Calibri"/>
                    <a:ea typeface="Roboto"/>
                    <a:cs typeface="Roboto"/>
                    <a:sym typeface="Roboto"/>
                  </a:rPr>
                  <a:t>Tracking and enforcing screening completion.</a:t>
                </a:r>
              </a:p>
            </p:txBody>
          </p:sp>
          <p:sp>
            <p:nvSpPr>
              <p:cNvPr id="39" name="Google Shape;245;p19">
                <a:extLst>
                  <a:ext uri="{FF2B5EF4-FFF2-40B4-BE49-F238E27FC236}">
                    <a16:creationId xmlns:a16="http://schemas.microsoft.com/office/drawing/2014/main" id="{0922E11A-FADE-9FAD-E75D-D04AAA7120AE}"/>
                  </a:ext>
                </a:extLst>
              </p:cNvPr>
              <p:cNvSpPr txBox="1"/>
              <p:nvPr/>
            </p:nvSpPr>
            <p:spPr>
              <a:xfrm>
                <a:off x="4606818" y="1651589"/>
                <a:ext cx="1776890" cy="5226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000000"/>
                  </a:buClr>
                  <a:defRPr/>
                </a:pPr>
                <a:r>
                  <a:rPr lang="en-US" sz="700" kern="0" dirty="0">
                    <a:solidFill>
                      <a:srgbClr val="000000"/>
                    </a:solidFill>
                    <a:latin typeface="Calibri"/>
                    <a:ea typeface="Roboto"/>
                    <a:cs typeface="Roboto"/>
                    <a:sym typeface="Roboto"/>
                  </a:rPr>
                  <a:t>Practice identifies resources for patients and families.</a:t>
                </a:r>
              </a:p>
            </p:txBody>
          </p:sp>
        </p:grpSp>
        <p:grpSp>
          <p:nvGrpSpPr>
            <p:cNvPr id="20" name="Google Shape;212;p19">
              <a:extLst>
                <a:ext uri="{FF2B5EF4-FFF2-40B4-BE49-F238E27FC236}">
                  <a16:creationId xmlns:a16="http://schemas.microsoft.com/office/drawing/2014/main" id="{B3376E42-D30E-46FF-F6B2-EF24C0479B78}"/>
                </a:ext>
              </a:extLst>
            </p:cNvPr>
            <p:cNvGrpSpPr/>
            <p:nvPr/>
          </p:nvGrpSpPr>
          <p:grpSpPr>
            <a:xfrm>
              <a:off x="286187" y="3570714"/>
              <a:ext cx="6018702" cy="698400"/>
              <a:chOff x="457122" y="3889335"/>
              <a:chExt cx="6018702" cy="698400"/>
            </a:xfrm>
          </p:grpSpPr>
          <p:sp>
            <p:nvSpPr>
              <p:cNvPr id="28" name="Google Shape;213;p19">
                <a:extLst>
                  <a:ext uri="{FF2B5EF4-FFF2-40B4-BE49-F238E27FC236}">
                    <a16:creationId xmlns:a16="http://schemas.microsoft.com/office/drawing/2014/main" id="{2D194964-C867-C41E-111E-73C8BAB3FA3D}"/>
                  </a:ext>
                </a:extLst>
              </p:cNvPr>
              <p:cNvSpPr/>
              <p:nvPr/>
            </p:nvSpPr>
            <p:spPr>
              <a:xfrm flipH="1">
                <a:off x="457122" y="3889335"/>
                <a:ext cx="1947300" cy="698400"/>
              </a:xfrm>
              <a:prstGeom prst="homePlate">
                <a:avLst>
                  <a:gd name="adj" fmla="val 50000"/>
                </a:avLst>
              </a:prstGeom>
              <a:solidFill>
                <a:srgbClr val="86AB5D"/>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29" name="Google Shape;214;p19">
                <a:extLst>
                  <a:ext uri="{FF2B5EF4-FFF2-40B4-BE49-F238E27FC236}">
                    <a16:creationId xmlns:a16="http://schemas.microsoft.com/office/drawing/2014/main" id="{319DF021-A065-AB62-2B8E-208D3265B7E5}"/>
                  </a:ext>
                </a:extLst>
              </p:cNvPr>
              <p:cNvSpPr/>
              <p:nvPr/>
            </p:nvSpPr>
            <p:spPr>
              <a:xfrm>
                <a:off x="4528524" y="3889335"/>
                <a:ext cx="1947300" cy="698400"/>
              </a:xfrm>
              <a:prstGeom prst="rect">
                <a:avLst/>
              </a:prstGeom>
              <a:solidFill>
                <a:srgbClr val="EBEBEB"/>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30" name="Google Shape;215;p19">
                <a:extLst>
                  <a:ext uri="{FF2B5EF4-FFF2-40B4-BE49-F238E27FC236}">
                    <a16:creationId xmlns:a16="http://schemas.microsoft.com/office/drawing/2014/main" id="{1E390E93-857C-D610-9520-3DB98313B90C}"/>
                  </a:ext>
                </a:extLst>
              </p:cNvPr>
              <p:cNvSpPr txBox="1"/>
              <p:nvPr/>
            </p:nvSpPr>
            <p:spPr>
              <a:xfrm>
                <a:off x="457122" y="4060335"/>
                <a:ext cx="1816843" cy="3564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defTabSz="457223">
                  <a:buClr>
                    <a:srgbClr val="000000"/>
                  </a:buClr>
                  <a:defRPr/>
                </a:pPr>
                <a:r>
                  <a:rPr lang="en" sz="900" kern="0">
                    <a:solidFill>
                      <a:srgbClr val="FFFFFF"/>
                    </a:solidFill>
                    <a:latin typeface="Fira Sans Medium" panose="020B0603050000020004" pitchFamily="34" charset="0"/>
                    <a:ea typeface="Fira Sans Extra Condensed Medium"/>
                    <a:cs typeface="Fira Sans Extra Condensed Medium"/>
                    <a:sym typeface="Fira Sans Extra Condensed Medium"/>
                  </a:rPr>
                  <a:t>Infrastructure Improvements</a:t>
                </a:r>
                <a:endParaRPr sz="900" kern="0" dirty="0">
                  <a:solidFill>
                    <a:srgbClr val="FFFFFF"/>
                  </a:solidFill>
                  <a:latin typeface="Fira Sans Medium" panose="020B0603050000020004" pitchFamily="34" charset="0"/>
                  <a:ea typeface="Fira Sans Extra Condensed Medium"/>
                  <a:cs typeface="Fira Sans Extra Condensed Medium"/>
                  <a:sym typeface="Fira Sans Extra Condensed Medium"/>
                </a:endParaRPr>
              </a:p>
            </p:txBody>
          </p:sp>
          <p:sp>
            <p:nvSpPr>
              <p:cNvPr id="31" name="Google Shape;216;p19">
                <a:extLst>
                  <a:ext uri="{FF2B5EF4-FFF2-40B4-BE49-F238E27FC236}">
                    <a16:creationId xmlns:a16="http://schemas.microsoft.com/office/drawing/2014/main" id="{3490CEFD-DB69-7435-F524-59B663B11DE7}"/>
                  </a:ext>
                </a:extLst>
              </p:cNvPr>
              <p:cNvSpPr txBox="1"/>
              <p:nvPr/>
            </p:nvSpPr>
            <p:spPr>
              <a:xfrm flipH="1">
                <a:off x="4615668" y="3977235"/>
                <a:ext cx="1768060" cy="5226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000000"/>
                  </a:buClr>
                  <a:defRPr/>
                </a:pPr>
                <a:r>
                  <a:rPr lang="en-US" sz="700" kern="0" dirty="0">
                    <a:solidFill>
                      <a:srgbClr val="000000"/>
                    </a:solidFill>
                    <a:latin typeface="Calibri"/>
                    <a:ea typeface="Roboto"/>
                    <a:cs typeface="Roboto"/>
                    <a:sym typeface="Roboto"/>
                  </a:rPr>
                  <a:t>Telehealth integration and portal upgrades</a:t>
                </a:r>
              </a:p>
            </p:txBody>
          </p:sp>
          <p:sp>
            <p:nvSpPr>
              <p:cNvPr id="32" name="Google Shape;217;p19">
                <a:extLst>
                  <a:ext uri="{FF2B5EF4-FFF2-40B4-BE49-F238E27FC236}">
                    <a16:creationId xmlns:a16="http://schemas.microsoft.com/office/drawing/2014/main" id="{E7B8A98F-4DDD-3446-B8F1-60516FB2DE2F}"/>
                  </a:ext>
                </a:extLst>
              </p:cNvPr>
              <p:cNvSpPr/>
              <p:nvPr/>
            </p:nvSpPr>
            <p:spPr>
              <a:xfrm>
                <a:off x="2492871" y="3889335"/>
                <a:ext cx="1947300" cy="698400"/>
              </a:xfrm>
              <a:prstGeom prst="rect">
                <a:avLst/>
              </a:prstGeom>
              <a:solidFill>
                <a:srgbClr val="EBEBEB"/>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33" name="Google Shape;218;p19">
                <a:extLst>
                  <a:ext uri="{FF2B5EF4-FFF2-40B4-BE49-F238E27FC236}">
                    <a16:creationId xmlns:a16="http://schemas.microsoft.com/office/drawing/2014/main" id="{AE5EB688-6CE7-8F26-E47B-2EC0E1753C73}"/>
                  </a:ext>
                </a:extLst>
              </p:cNvPr>
              <p:cNvSpPr txBox="1"/>
              <p:nvPr/>
            </p:nvSpPr>
            <p:spPr>
              <a:xfrm flipH="1">
                <a:off x="2668368" y="3977235"/>
                <a:ext cx="1596300" cy="5226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000000"/>
                  </a:buClr>
                  <a:defRPr/>
                </a:pPr>
                <a:r>
                  <a:rPr lang="en-US" sz="700" kern="0" dirty="0">
                    <a:solidFill>
                      <a:srgbClr val="000000"/>
                    </a:solidFill>
                    <a:latin typeface="Calibri"/>
                    <a:ea typeface="Roboto"/>
                    <a:cs typeface="Roboto"/>
                    <a:sym typeface="Roboto"/>
                  </a:rPr>
                  <a:t>Purchase additional common equipment and tools to improve client flow efficiency.</a:t>
                </a:r>
              </a:p>
            </p:txBody>
          </p:sp>
        </p:grpSp>
        <p:grpSp>
          <p:nvGrpSpPr>
            <p:cNvPr id="21" name="Google Shape;212;p19">
              <a:extLst>
                <a:ext uri="{FF2B5EF4-FFF2-40B4-BE49-F238E27FC236}">
                  <a16:creationId xmlns:a16="http://schemas.microsoft.com/office/drawing/2014/main" id="{46F6B11F-1E04-45A6-C961-FD04A0C65394}"/>
                </a:ext>
              </a:extLst>
            </p:cNvPr>
            <p:cNvGrpSpPr/>
            <p:nvPr/>
          </p:nvGrpSpPr>
          <p:grpSpPr>
            <a:xfrm>
              <a:off x="286187" y="4347508"/>
              <a:ext cx="6018702" cy="698400"/>
              <a:chOff x="457122" y="3889335"/>
              <a:chExt cx="6018702" cy="698400"/>
            </a:xfrm>
          </p:grpSpPr>
          <p:sp>
            <p:nvSpPr>
              <p:cNvPr id="22" name="Google Shape;213;p19">
                <a:extLst>
                  <a:ext uri="{FF2B5EF4-FFF2-40B4-BE49-F238E27FC236}">
                    <a16:creationId xmlns:a16="http://schemas.microsoft.com/office/drawing/2014/main" id="{5EFFA2F6-405A-DE23-9DDE-BB0895375B37}"/>
                  </a:ext>
                </a:extLst>
              </p:cNvPr>
              <p:cNvSpPr/>
              <p:nvPr/>
            </p:nvSpPr>
            <p:spPr>
              <a:xfrm flipH="1">
                <a:off x="457122" y="3889335"/>
                <a:ext cx="1947300" cy="698400"/>
              </a:xfrm>
              <a:prstGeom prst="homePlate">
                <a:avLst>
                  <a:gd name="adj" fmla="val 50000"/>
                </a:avLst>
              </a:prstGeom>
              <a:solidFill>
                <a:srgbClr val="B6CD9E"/>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23" name="Google Shape;214;p19">
                <a:extLst>
                  <a:ext uri="{FF2B5EF4-FFF2-40B4-BE49-F238E27FC236}">
                    <a16:creationId xmlns:a16="http://schemas.microsoft.com/office/drawing/2014/main" id="{FDABA01F-F70A-7382-9FC4-9A360F03C33D}"/>
                  </a:ext>
                </a:extLst>
              </p:cNvPr>
              <p:cNvSpPr/>
              <p:nvPr/>
            </p:nvSpPr>
            <p:spPr>
              <a:xfrm>
                <a:off x="4528524" y="3889335"/>
                <a:ext cx="1947300" cy="698400"/>
              </a:xfrm>
              <a:prstGeom prst="rect">
                <a:avLst/>
              </a:prstGeom>
              <a:solidFill>
                <a:srgbClr val="EBEBEB"/>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24" name="Google Shape;215;p19">
                <a:extLst>
                  <a:ext uri="{FF2B5EF4-FFF2-40B4-BE49-F238E27FC236}">
                    <a16:creationId xmlns:a16="http://schemas.microsoft.com/office/drawing/2014/main" id="{80E6B40D-822E-5330-FB8C-D56A850799D8}"/>
                  </a:ext>
                </a:extLst>
              </p:cNvPr>
              <p:cNvSpPr txBox="1"/>
              <p:nvPr/>
            </p:nvSpPr>
            <p:spPr>
              <a:xfrm>
                <a:off x="457122" y="4060335"/>
                <a:ext cx="1816843" cy="3564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r" defTabSz="457223">
                  <a:buClr>
                    <a:srgbClr val="000000"/>
                  </a:buClr>
                  <a:defRPr/>
                </a:pPr>
                <a:r>
                  <a:rPr lang="en" sz="900" kern="0">
                    <a:solidFill>
                      <a:srgbClr val="FFFFFF"/>
                    </a:solidFill>
                    <a:latin typeface="Fira Sans Medium" panose="020B0603050000020004" pitchFamily="34" charset="0"/>
                    <a:ea typeface="Fira Sans Extra Condensed Medium"/>
                    <a:cs typeface="Fira Sans Extra Condensed Medium"/>
                    <a:sym typeface="Fira Sans Extra Condensed Medium"/>
                  </a:rPr>
                  <a:t>Integrating SDOH Measures</a:t>
                </a:r>
                <a:endParaRPr sz="900" kern="0" dirty="0">
                  <a:solidFill>
                    <a:srgbClr val="FFFFFF"/>
                  </a:solidFill>
                  <a:latin typeface="Fira Sans Medium" panose="020B0603050000020004" pitchFamily="34" charset="0"/>
                  <a:ea typeface="Fira Sans Extra Condensed Medium"/>
                  <a:cs typeface="Fira Sans Extra Condensed Medium"/>
                  <a:sym typeface="Fira Sans Extra Condensed Medium"/>
                </a:endParaRPr>
              </a:p>
            </p:txBody>
          </p:sp>
          <p:sp>
            <p:nvSpPr>
              <p:cNvPr id="25" name="Google Shape;216;p19">
                <a:extLst>
                  <a:ext uri="{FF2B5EF4-FFF2-40B4-BE49-F238E27FC236}">
                    <a16:creationId xmlns:a16="http://schemas.microsoft.com/office/drawing/2014/main" id="{8517828E-82FE-6860-61C4-E9369FFCAFC0}"/>
                  </a:ext>
                </a:extLst>
              </p:cNvPr>
              <p:cNvSpPr txBox="1"/>
              <p:nvPr/>
            </p:nvSpPr>
            <p:spPr>
              <a:xfrm flipH="1">
                <a:off x="4783606" y="3977235"/>
                <a:ext cx="1600122" cy="5226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000000"/>
                  </a:buClr>
                  <a:defRPr/>
                </a:pPr>
                <a:r>
                  <a:rPr lang="en-US" sz="700" kern="0" dirty="0">
                    <a:solidFill>
                      <a:srgbClr val="000000"/>
                    </a:solidFill>
                    <a:latin typeface="Calibri"/>
                    <a:ea typeface="Roboto"/>
                    <a:cs typeface="Roboto"/>
                    <a:sym typeface="Roboto"/>
                  </a:rPr>
                  <a:t>Including Z codes in claims data</a:t>
                </a:r>
              </a:p>
            </p:txBody>
          </p:sp>
          <p:sp>
            <p:nvSpPr>
              <p:cNvPr id="26" name="Google Shape;217;p19">
                <a:extLst>
                  <a:ext uri="{FF2B5EF4-FFF2-40B4-BE49-F238E27FC236}">
                    <a16:creationId xmlns:a16="http://schemas.microsoft.com/office/drawing/2014/main" id="{71C282BD-4D32-EDC8-0F0F-8D9E4BD61994}"/>
                  </a:ext>
                </a:extLst>
              </p:cNvPr>
              <p:cNvSpPr/>
              <p:nvPr/>
            </p:nvSpPr>
            <p:spPr>
              <a:xfrm>
                <a:off x="2492871" y="3889335"/>
                <a:ext cx="1947300" cy="698400"/>
              </a:xfrm>
              <a:prstGeom prst="rect">
                <a:avLst/>
              </a:prstGeom>
              <a:solidFill>
                <a:srgbClr val="EBEBEB"/>
              </a:solid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223">
                  <a:buClr>
                    <a:srgbClr val="000000"/>
                  </a:buClr>
                  <a:defRPr/>
                </a:pPr>
                <a:endParaRPr sz="700" kern="0" dirty="0">
                  <a:solidFill>
                    <a:srgbClr val="000000"/>
                  </a:solidFill>
                  <a:latin typeface="Arial"/>
                  <a:cs typeface="Arial"/>
                  <a:sym typeface="Arial"/>
                </a:endParaRPr>
              </a:p>
            </p:txBody>
          </p:sp>
          <p:sp>
            <p:nvSpPr>
              <p:cNvPr id="27" name="Google Shape;218;p19">
                <a:extLst>
                  <a:ext uri="{FF2B5EF4-FFF2-40B4-BE49-F238E27FC236}">
                    <a16:creationId xmlns:a16="http://schemas.microsoft.com/office/drawing/2014/main" id="{C2563A78-001A-7876-7155-B0A9A9AC87DD}"/>
                  </a:ext>
                </a:extLst>
              </p:cNvPr>
              <p:cNvSpPr txBox="1"/>
              <p:nvPr/>
            </p:nvSpPr>
            <p:spPr>
              <a:xfrm flipH="1">
                <a:off x="2668368" y="3977235"/>
                <a:ext cx="1596300" cy="522600"/>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000000"/>
                  </a:buClr>
                  <a:defRPr/>
                </a:pPr>
                <a:r>
                  <a:rPr lang="en-US" sz="700" kern="0" dirty="0">
                    <a:solidFill>
                      <a:srgbClr val="000000"/>
                    </a:solidFill>
                    <a:latin typeface="Calibri"/>
                    <a:ea typeface="Roboto"/>
                    <a:cs typeface="Roboto"/>
                    <a:sym typeface="Roboto"/>
                  </a:rPr>
                  <a:t>Tracking and enforcing screening completion.</a:t>
                </a:r>
              </a:p>
            </p:txBody>
          </p:sp>
        </p:grpSp>
      </p:grpSp>
      <p:sp>
        <p:nvSpPr>
          <p:cNvPr id="54" name="TextBox 8">
            <a:extLst>
              <a:ext uri="{FF2B5EF4-FFF2-40B4-BE49-F238E27FC236}">
                <a16:creationId xmlns:a16="http://schemas.microsoft.com/office/drawing/2014/main" id="{FCF2BFE9-DF76-31E8-592A-D51027A4962B}"/>
              </a:ext>
            </a:extLst>
          </p:cNvPr>
          <p:cNvSpPr txBox="1"/>
          <p:nvPr/>
        </p:nvSpPr>
        <p:spPr>
          <a:xfrm>
            <a:off x="5568936" y="2696210"/>
            <a:ext cx="1673804" cy="1187404"/>
          </a:xfrm>
          <a:prstGeom prst="rect">
            <a:avLst/>
          </a:prstGeom>
        </p:spPr>
        <p:txBody>
          <a:bodyPr lIns="25400" tIns="25400" rIns="25400" bIns="25400"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154">
              <a:lnSpc>
                <a:spcPts val="1330"/>
              </a:lnSpc>
              <a:spcBef>
                <a:spcPct val="0"/>
              </a:spcBef>
            </a:pPr>
            <a:endParaRPr sz="600" dirty="0">
              <a:solidFill>
                <a:srgbClr val="767171"/>
              </a:solidFill>
              <a:latin typeface="Calibri"/>
            </a:endParaRPr>
          </a:p>
        </p:txBody>
      </p:sp>
      <p:sp>
        <p:nvSpPr>
          <p:cNvPr id="57" name="Google Shape;216;p19">
            <a:extLst>
              <a:ext uri="{FF2B5EF4-FFF2-40B4-BE49-F238E27FC236}">
                <a16:creationId xmlns:a16="http://schemas.microsoft.com/office/drawing/2014/main" id="{99F87516-C247-04BB-F17B-B7A012DC00D8}"/>
              </a:ext>
            </a:extLst>
          </p:cNvPr>
          <p:cNvSpPr txBox="1"/>
          <p:nvPr/>
        </p:nvSpPr>
        <p:spPr>
          <a:xfrm flipH="1">
            <a:off x="2230604" y="3695591"/>
            <a:ext cx="1475712" cy="408535"/>
          </a:xfrm>
          <a:prstGeom prst="rect">
            <a:avLst/>
          </a:prstGeom>
          <a:noFill/>
          <a:ln>
            <a:noFill/>
          </a:ln>
        </p:spPr>
        <p:txBody>
          <a:bodyPr spcFirstLastPara="1" wrap="square" lIns="45713" tIns="45713" rIns="45713" bIns="45713"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223">
              <a:buClr>
                <a:srgbClr val="000000"/>
              </a:buClr>
              <a:defRPr/>
            </a:pPr>
            <a:r>
              <a:rPr lang="en-US" sz="700" kern="0" dirty="0">
                <a:solidFill>
                  <a:srgbClr val="000000"/>
                </a:solidFill>
                <a:latin typeface="Calibri"/>
                <a:ea typeface="Roboto"/>
                <a:cs typeface="Roboto"/>
                <a:sym typeface="Roboto"/>
              </a:rPr>
              <a:t>Practice identifies resources for patients and families.</a:t>
            </a:r>
          </a:p>
        </p:txBody>
      </p:sp>
    </p:spTree>
    <p:extLst>
      <p:ext uri="{BB962C8B-B14F-4D97-AF65-F5344CB8AC3E}">
        <p14:creationId xmlns:p14="http://schemas.microsoft.com/office/powerpoint/2010/main" val="15344941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47893" y="5615188"/>
            <a:ext cx="7648216" cy="771125"/>
            <a:chOff x="0" y="0"/>
            <a:chExt cx="53281826" cy="5372100"/>
          </a:xfrm>
          <a:solidFill>
            <a:schemeClr val="accent1"/>
          </a:solidFill>
        </p:grpSpPr>
        <p:sp>
          <p:nvSpPr>
            <p:cNvPr id="5" name="Freeform 5"/>
            <p:cNvSpPr/>
            <p:nvPr/>
          </p:nvSpPr>
          <p:spPr>
            <a:xfrm>
              <a:off x="0" y="0"/>
              <a:ext cx="53281827" cy="5372100"/>
            </a:xfrm>
            <a:custGeom>
              <a:avLst/>
              <a:gdLst/>
              <a:ahLst/>
              <a:cxnLst/>
              <a:rect l="l" t="t" r="r" b="b"/>
              <a:pathLst>
                <a:path w="53281827" h="5372100">
                  <a:moveTo>
                    <a:pt x="51731156" y="0"/>
                  </a:moveTo>
                  <a:lnTo>
                    <a:pt x="1550670" y="0"/>
                  </a:lnTo>
                  <a:lnTo>
                    <a:pt x="0" y="2686050"/>
                  </a:lnTo>
                  <a:lnTo>
                    <a:pt x="1550670" y="5372100"/>
                  </a:lnTo>
                  <a:lnTo>
                    <a:pt x="51731156" y="5372100"/>
                  </a:lnTo>
                  <a:lnTo>
                    <a:pt x="53281827" y="2686050"/>
                  </a:lnTo>
                  <a:lnTo>
                    <a:pt x="51731156" y="0"/>
                  </a:lnTo>
                  <a:close/>
                </a:path>
              </a:pathLst>
            </a:custGeom>
            <a:gr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457154"/>
              <a:endParaRPr lang="en-US" sz="600" dirty="0">
                <a:solidFill>
                  <a:srgbClr val="767171"/>
                </a:solidFill>
                <a:latin typeface="Calibri"/>
              </a:endParaRPr>
            </a:p>
          </p:txBody>
        </p:sp>
      </p:grpSp>
      <p:sp>
        <p:nvSpPr>
          <p:cNvPr id="6" name="TextBox 6"/>
          <p:cNvSpPr txBox="1"/>
          <p:nvPr/>
        </p:nvSpPr>
        <p:spPr>
          <a:xfrm>
            <a:off x="862563" y="888931"/>
            <a:ext cx="6941796" cy="41549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457154">
              <a:spcBef>
                <a:spcPct val="0"/>
              </a:spcBef>
            </a:pPr>
            <a:r>
              <a:rPr lang="en-US" sz="2700" spc="-70" dirty="0">
                <a:solidFill>
                  <a:srgbClr val="006498"/>
                </a:solidFill>
                <a:latin typeface="Fira Sans Medium"/>
              </a:rPr>
              <a:t>2024 Primary Care Scenarios</a:t>
            </a:r>
            <a:endParaRPr lang="en-US" sz="600" dirty="0">
              <a:solidFill>
                <a:srgbClr val="767171"/>
              </a:solidFill>
              <a:latin typeface="Calibri"/>
            </a:endParaRPr>
          </a:p>
        </p:txBody>
      </p:sp>
      <p:sp>
        <p:nvSpPr>
          <p:cNvPr id="3" name="Slide Number Placeholder 1">
            <a:extLst>
              <a:ext uri="{FF2B5EF4-FFF2-40B4-BE49-F238E27FC236}">
                <a16:creationId xmlns:a16="http://schemas.microsoft.com/office/drawing/2014/main" id="{2165EBBE-F8C2-0DC4-3AAA-3B9BD8B03A22}"/>
              </a:ext>
            </a:extLst>
          </p:cNvPr>
          <p:cNvSpPr>
            <a:spLocks noGrp="1"/>
          </p:cNvSpPr>
          <p:nvPr>
            <p:ph type="sldNum" sz="quarter" idx="12"/>
          </p:nvPr>
        </p:nvSpPr>
        <p:spPr>
          <a:xfrm>
            <a:off x="8063473" y="5788217"/>
            <a:ext cx="1028700" cy="182563"/>
          </a:xfrm>
        </p:spPr>
        <p:txBody>
          <a:bodyPr/>
          <a:lstStyle>
            <a:defPPr>
              <a:defRPr lang="en-US"/>
            </a:defPPr>
            <a:lvl1pPr marL="0" algn="l" defTabSz="304785" rtl="0" eaLnBrk="1" latinLnBrk="0" hangingPunct="1">
              <a:defRPr sz="600" kern="1200">
                <a:solidFill>
                  <a:schemeClr val="tx1"/>
                </a:solidFill>
                <a:latin typeface="+mn-lt"/>
                <a:ea typeface="+mn-ea"/>
                <a:cs typeface="+mn-cs"/>
              </a:defRPr>
            </a:lvl1pPr>
            <a:lvl2pPr marL="152393" algn="l" defTabSz="304785" rtl="0" eaLnBrk="1" latinLnBrk="0" hangingPunct="1">
              <a:defRPr sz="600" kern="1200">
                <a:solidFill>
                  <a:schemeClr val="tx1"/>
                </a:solidFill>
                <a:latin typeface="+mn-lt"/>
                <a:ea typeface="+mn-ea"/>
                <a:cs typeface="+mn-cs"/>
              </a:defRPr>
            </a:lvl2pPr>
            <a:lvl3pPr marL="304785" algn="l" defTabSz="304785" rtl="0" eaLnBrk="1" latinLnBrk="0" hangingPunct="1">
              <a:defRPr sz="600" kern="1200">
                <a:solidFill>
                  <a:schemeClr val="tx1"/>
                </a:solidFill>
                <a:latin typeface="+mn-lt"/>
                <a:ea typeface="+mn-ea"/>
                <a:cs typeface="+mn-cs"/>
              </a:defRPr>
            </a:lvl3pPr>
            <a:lvl4pPr marL="457178" algn="l" defTabSz="304785" rtl="0" eaLnBrk="1" latinLnBrk="0" hangingPunct="1">
              <a:defRPr sz="600" kern="1200">
                <a:solidFill>
                  <a:schemeClr val="tx1"/>
                </a:solidFill>
                <a:latin typeface="+mn-lt"/>
                <a:ea typeface="+mn-ea"/>
                <a:cs typeface="+mn-cs"/>
              </a:defRPr>
            </a:lvl4pPr>
            <a:lvl5pPr marL="609569" algn="l" defTabSz="304785" rtl="0" eaLnBrk="1" latinLnBrk="0" hangingPunct="1">
              <a:defRPr sz="600" kern="1200">
                <a:solidFill>
                  <a:schemeClr val="tx1"/>
                </a:solidFill>
                <a:latin typeface="+mn-lt"/>
                <a:ea typeface="+mn-ea"/>
                <a:cs typeface="+mn-cs"/>
              </a:defRPr>
            </a:lvl5pPr>
            <a:lvl6pPr marL="761962" algn="l" defTabSz="304785" rtl="0" eaLnBrk="1" latinLnBrk="0" hangingPunct="1">
              <a:defRPr sz="600" kern="1200">
                <a:solidFill>
                  <a:schemeClr val="tx1"/>
                </a:solidFill>
                <a:latin typeface="+mn-lt"/>
                <a:ea typeface="+mn-ea"/>
                <a:cs typeface="+mn-cs"/>
              </a:defRPr>
            </a:lvl6pPr>
            <a:lvl7pPr marL="914354" algn="l" defTabSz="304785" rtl="0" eaLnBrk="1" latinLnBrk="0" hangingPunct="1">
              <a:defRPr sz="600" kern="1200">
                <a:solidFill>
                  <a:schemeClr val="tx1"/>
                </a:solidFill>
                <a:latin typeface="+mn-lt"/>
                <a:ea typeface="+mn-ea"/>
                <a:cs typeface="+mn-cs"/>
              </a:defRPr>
            </a:lvl7pPr>
            <a:lvl8pPr marL="1066747" algn="l" defTabSz="304785" rtl="0" eaLnBrk="1" latinLnBrk="0" hangingPunct="1">
              <a:defRPr sz="600" kern="1200">
                <a:solidFill>
                  <a:schemeClr val="tx1"/>
                </a:solidFill>
                <a:latin typeface="+mn-lt"/>
                <a:ea typeface="+mn-ea"/>
                <a:cs typeface="+mn-cs"/>
              </a:defRPr>
            </a:lvl8pPr>
            <a:lvl9pPr marL="1219139" algn="l" defTabSz="304785" rtl="0" eaLnBrk="1" latinLnBrk="0" hangingPunct="1">
              <a:defRPr sz="600" kern="1200">
                <a:solidFill>
                  <a:schemeClr val="tx1"/>
                </a:solidFill>
                <a:latin typeface="+mn-lt"/>
                <a:ea typeface="+mn-ea"/>
                <a:cs typeface="+mn-cs"/>
              </a:defRPr>
            </a:lvl9pPr>
          </a:lstStyle>
          <a:p>
            <a:pPr algn="r" defTabSz="457223">
              <a:defRPr/>
            </a:pPr>
            <a:fld id="{7DC034C4-EE4C-9B4C-AF72-899D9164FD59}" type="slidenum">
              <a:rPr lang="en-US" sz="800">
                <a:solidFill>
                  <a:srgbClr val="000000">
                    <a:tint val="75000"/>
                  </a:srgbClr>
                </a:solidFill>
                <a:latin typeface="Calibri" panose="020F0502020204030204"/>
              </a:rPr>
              <a:pPr algn="r" defTabSz="457223">
                <a:defRPr/>
              </a:pPr>
              <a:t>62</a:t>
            </a:fld>
            <a:endParaRPr lang="en-US" sz="800" dirty="0">
              <a:solidFill>
                <a:srgbClr val="000000">
                  <a:tint val="75000"/>
                </a:srgbClr>
              </a:solidFill>
              <a:latin typeface="Calibri" panose="020F0502020204030204"/>
            </a:endParaRPr>
          </a:p>
        </p:txBody>
      </p:sp>
      <p:sp>
        <p:nvSpPr>
          <p:cNvPr id="8" name="TextBox 7">
            <a:extLst>
              <a:ext uri="{FF2B5EF4-FFF2-40B4-BE49-F238E27FC236}">
                <a16:creationId xmlns:a16="http://schemas.microsoft.com/office/drawing/2014/main" id="{EA66CE5F-3EBB-3EB9-B61E-F6CD5C643A79}"/>
              </a:ext>
            </a:extLst>
          </p:cNvPr>
          <p:cNvSpPr txBox="1"/>
          <p:nvPr/>
        </p:nvSpPr>
        <p:spPr>
          <a:xfrm>
            <a:off x="380999" y="1532656"/>
            <a:ext cx="2926080" cy="4031873"/>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142883" indent="-142883" defTabSz="457154">
              <a:buFont typeface="Arial" panose="020B0604020202020204" pitchFamily="34" charset="0"/>
              <a:buChar char="•"/>
            </a:pPr>
            <a:endParaRPr lang="en-US" sz="1600" dirty="0">
              <a:solidFill>
                <a:srgbClr val="13538A"/>
              </a:solidFill>
              <a:latin typeface="Calibri"/>
            </a:endParaRPr>
          </a:p>
          <a:p>
            <a:pPr marL="142883" indent="-142883" defTabSz="457154">
              <a:buFont typeface="Arial" panose="020B0604020202020204" pitchFamily="34" charset="0"/>
              <a:buChar char="•"/>
            </a:pPr>
            <a:r>
              <a:rPr lang="en-US" sz="1600" dirty="0">
                <a:solidFill>
                  <a:srgbClr val="13538A"/>
                </a:solidFill>
                <a:latin typeface="Calibri"/>
              </a:rPr>
              <a:t>In addition to the size of the practice, the range of CQI will also depend on practice needs and contracting dynamics.</a:t>
            </a:r>
          </a:p>
          <a:p>
            <a:pPr marL="142883" indent="-142883" defTabSz="457154">
              <a:buFont typeface="Arial" panose="020B0604020202020204" pitchFamily="34" charset="0"/>
              <a:buChar char="•"/>
            </a:pPr>
            <a:r>
              <a:rPr lang="en-US" sz="1600" dirty="0">
                <a:solidFill>
                  <a:srgbClr val="13538A"/>
                </a:solidFill>
                <a:latin typeface="Calibri"/>
              </a:rPr>
              <a:t>CQI can be used by practices to achieve the 10% minimum requirement</a:t>
            </a:r>
          </a:p>
          <a:p>
            <a:pPr marL="142883" indent="-142883" defTabSz="457154">
              <a:buFont typeface="Arial" panose="020B0604020202020204" pitchFamily="34" charset="0"/>
              <a:buChar char="•"/>
            </a:pPr>
            <a:r>
              <a:rPr lang="en-US" sz="1600" dirty="0">
                <a:solidFill>
                  <a:srgbClr val="13538A"/>
                </a:solidFill>
                <a:latin typeface="Calibri"/>
              </a:rPr>
              <a:t>2025 has 11.5% minimum threshold for primary care spend of TCOC.</a:t>
            </a:r>
          </a:p>
          <a:p>
            <a:pPr marL="371494" lvl="1" indent="-142883" defTabSz="457154">
              <a:buFont typeface="Arial" panose="020B0604020202020204" pitchFamily="34" charset="0"/>
              <a:buChar char="•"/>
            </a:pPr>
            <a:r>
              <a:rPr lang="en-US" sz="1600" dirty="0">
                <a:solidFill>
                  <a:srgbClr val="13538A"/>
                </a:solidFill>
                <a:latin typeface="Calibri"/>
              </a:rPr>
              <a:t>CQI could decrease as SQI payments are increased and investment opportunities are fulfilled.</a:t>
            </a:r>
          </a:p>
          <a:p>
            <a:pPr defTabSz="457154"/>
            <a:endParaRPr lang="en-US" sz="1600" dirty="0">
              <a:solidFill>
                <a:srgbClr val="767171"/>
              </a:solidFill>
              <a:latin typeface="Calibri"/>
            </a:endParaRPr>
          </a:p>
        </p:txBody>
      </p:sp>
      <p:graphicFrame>
        <p:nvGraphicFramePr>
          <p:cNvPr id="10" name="Chart 9">
            <a:extLst>
              <a:ext uri="{FF2B5EF4-FFF2-40B4-BE49-F238E27FC236}">
                <a16:creationId xmlns:a16="http://schemas.microsoft.com/office/drawing/2014/main" id="{2F9D18F2-1CCA-6760-F054-E2679695FE89}"/>
              </a:ext>
            </a:extLst>
          </p:cNvPr>
          <p:cNvGraphicFramePr>
            <a:graphicFrameLocks/>
          </p:cNvGraphicFramePr>
          <p:nvPr>
            <p:extLst>
              <p:ext uri="{D42A27DB-BD31-4B8C-83A1-F6EECF244321}">
                <p14:modId xmlns:p14="http://schemas.microsoft.com/office/powerpoint/2010/main" val="4246885002"/>
              </p:ext>
            </p:extLst>
          </p:nvPr>
        </p:nvGraphicFramePr>
        <p:xfrm>
          <a:off x="3172291" y="1293471"/>
          <a:ext cx="5486400" cy="3895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4791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89D64D-64F0-7DBC-2A18-97EB33F17903}"/>
              </a:ext>
            </a:extLst>
          </p:cNvPr>
          <p:cNvSpPr>
            <a:spLocks noGrp="1"/>
          </p:cNvSpPr>
          <p:nvPr>
            <p:ph type="ctrTitle"/>
          </p:nvPr>
        </p:nvSpPr>
        <p:spPr>
          <a:xfrm>
            <a:off x="166211" y="1076831"/>
            <a:ext cx="8756895" cy="612626"/>
          </a:xfrm>
        </p:spPr>
        <p:txBody>
          <a:bodyPr/>
          <a:lstStyle/>
          <a:p>
            <a:r>
              <a:rPr lang="en-US" dirty="0"/>
              <a:t>Questions</a:t>
            </a:r>
          </a:p>
        </p:txBody>
      </p:sp>
      <p:pic>
        <p:nvPicPr>
          <p:cNvPr id="3" name="Content Placeholder 7" descr="A close up of a box&#10;&#10;Description automatically generated">
            <a:extLst>
              <a:ext uri="{FF2B5EF4-FFF2-40B4-BE49-F238E27FC236}">
                <a16:creationId xmlns:a16="http://schemas.microsoft.com/office/drawing/2014/main" id="{62C473D1-235C-B4C0-BF1D-4EA1FB2C3BB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901" r="17889"/>
          <a:stretch/>
        </p:blipFill>
        <p:spPr>
          <a:xfrm>
            <a:off x="2815080" y="1713119"/>
            <a:ext cx="3459156" cy="3431762"/>
          </a:xfrm>
          <a:prstGeom prst="rect">
            <a:avLst/>
          </a:prstGeom>
          <a:effectLst/>
        </p:spPr>
      </p:pic>
    </p:spTree>
    <p:extLst>
      <p:ext uri="{BB962C8B-B14F-4D97-AF65-F5344CB8AC3E}">
        <p14:creationId xmlns:p14="http://schemas.microsoft.com/office/powerpoint/2010/main" val="31833507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4C40C-B103-D24A-18B9-EA60FF2A9B1F}"/>
              </a:ext>
            </a:extLst>
          </p:cNvPr>
          <p:cNvSpPr>
            <a:spLocks noGrp="1"/>
          </p:cNvSpPr>
          <p:nvPr>
            <p:ph type="title"/>
          </p:nvPr>
        </p:nvSpPr>
        <p:spPr/>
        <p:txBody>
          <a:bodyPr/>
          <a:lstStyle/>
          <a:p>
            <a:r>
              <a:rPr lang="en-US" dirty="0"/>
              <a:t>Public Comment </a:t>
            </a:r>
          </a:p>
        </p:txBody>
      </p:sp>
      <p:sp>
        <p:nvSpPr>
          <p:cNvPr id="3" name="Content Placeholder 2">
            <a:extLst>
              <a:ext uri="{FF2B5EF4-FFF2-40B4-BE49-F238E27FC236}">
                <a16:creationId xmlns:a16="http://schemas.microsoft.com/office/drawing/2014/main" id="{51AFA610-3BF2-2BD8-21DA-C9397FB3C25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755AFB81-614C-5502-B3BB-F6C647B42BC5}"/>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9605551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7E3F4-E35E-34FB-8B84-3CF444FD72EA}"/>
              </a:ext>
            </a:extLst>
          </p:cNvPr>
          <p:cNvSpPr>
            <a:spLocks noGrp="1"/>
          </p:cNvSpPr>
          <p:nvPr>
            <p:ph type="title"/>
          </p:nvPr>
        </p:nvSpPr>
        <p:spPr/>
        <p:txBody>
          <a:bodyPr/>
          <a:lstStyle/>
          <a:p>
            <a:r>
              <a:rPr lang="en-US" dirty="0"/>
              <a:t>Next Meeting</a:t>
            </a:r>
          </a:p>
        </p:txBody>
      </p:sp>
      <p:sp>
        <p:nvSpPr>
          <p:cNvPr id="3" name="Content Placeholder 2">
            <a:extLst>
              <a:ext uri="{FF2B5EF4-FFF2-40B4-BE49-F238E27FC236}">
                <a16:creationId xmlns:a16="http://schemas.microsoft.com/office/drawing/2014/main" id="{510238C0-784D-D473-128E-245F27083C91}"/>
              </a:ext>
            </a:extLst>
          </p:cNvPr>
          <p:cNvSpPr>
            <a:spLocks noGrp="1"/>
          </p:cNvSpPr>
          <p:nvPr>
            <p:ph idx="1"/>
          </p:nvPr>
        </p:nvSpPr>
        <p:spPr/>
        <p:txBody>
          <a:bodyPr>
            <a:normAutofit/>
          </a:bodyPr>
          <a:lstStyle/>
          <a:p>
            <a:pPr marL="0" indent="0" algn="ctr">
              <a:buNone/>
            </a:pPr>
            <a:r>
              <a:rPr lang="en-US" b="1" dirty="0">
                <a:solidFill>
                  <a:schemeClr val="bg2">
                    <a:lumMod val="25000"/>
                  </a:schemeClr>
                </a:solidFill>
              </a:rPr>
              <a:t>Primary Care Reform Collaborative Meeting</a:t>
            </a:r>
          </a:p>
          <a:p>
            <a:pPr marL="0" indent="0" algn="ctr">
              <a:buNone/>
            </a:pPr>
            <a:r>
              <a:rPr lang="en-US" dirty="0">
                <a:solidFill>
                  <a:schemeClr val="bg2">
                    <a:lumMod val="25000"/>
                  </a:schemeClr>
                </a:solidFill>
              </a:rPr>
              <a:t>Monday, March 18, 2023</a:t>
            </a:r>
          </a:p>
          <a:p>
            <a:pPr marL="0" indent="0" algn="ctr">
              <a:buNone/>
            </a:pPr>
            <a:r>
              <a:rPr lang="en-US" dirty="0">
                <a:solidFill>
                  <a:schemeClr val="bg2">
                    <a:lumMod val="25000"/>
                  </a:schemeClr>
                </a:solidFill>
              </a:rPr>
              <a:t>	3:30 p.m. – 5:00 p.m.</a:t>
            </a:r>
          </a:p>
          <a:p>
            <a:pPr marL="0" indent="0" algn="ctr">
              <a:buNone/>
            </a:pPr>
            <a:r>
              <a:rPr lang="en-US" b="1" dirty="0">
                <a:solidFill>
                  <a:schemeClr val="bg2">
                    <a:lumMod val="25000"/>
                  </a:schemeClr>
                </a:solidFill>
              </a:rPr>
              <a:t>Anchor Location:</a:t>
            </a:r>
          </a:p>
          <a:p>
            <a:pPr marL="0" indent="0" algn="ctr">
              <a:buNone/>
            </a:pPr>
            <a:r>
              <a:rPr lang="en-US" dirty="0">
                <a:solidFill>
                  <a:schemeClr val="bg2">
                    <a:lumMod val="25000"/>
                  </a:schemeClr>
                </a:solidFill>
              </a:rPr>
              <a:t>The Chapel</a:t>
            </a:r>
          </a:p>
          <a:p>
            <a:pPr marL="0" indent="0" algn="ctr">
              <a:buNone/>
            </a:pPr>
            <a:r>
              <a:rPr lang="en-US" dirty="0">
                <a:solidFill>
                  <a:schemeClr val="bg2">
                    <a:lumMod val="25000"/>
                  </a:schemeClr>
                </a:solidFill>
              </a:rPr>
              <a:t>Herman M. Holloway Sr. Health and Social Services Campus</a:t>
            </a:r>
          </a:p>
          <a:p>
            <a:pPr marL="0" indent="0" algn="ctr">
              <a:buNone/>
            </a:pPr>
            <a:r>
              <a:rPr lang="en-US" dirty="0">
                <a:solidFill>
                  <a:schemeClr val="bg2">
                    <a:lumMod val="25000"/>
                  </a:schemeClr>
                </a:solidFill>
              </a:rPr>
              <a:t>1901 N. DuPont Highway</a:t>
            </a:r>
          </a:p>
          <a:p>
            <a:pPr marL="0" indent="0" algn="ctr">
              <a:buNone/>
            </a:pPr>
            <a:r>
              <a:rPr lang="en-US" dirty="0">
                <a:solidFill>
                  <a:schemeClr val="bg2">
                    <a:lumMod val="25000"/>
                  </a:schemeClr>
                </a:solidFill>
              </a:rPr>
              <a:t>New Castle, DE  19720</a:t>
            </a:r>
          </a:p>
          <a:p>
            <a:pPr marL="0" indent="0" algn="ctr">
              <a:buNone/>
            </a:pPr>
            <a:endParaRPr lang="en-US" dirty="0"/>
          </a:p>
        </p:txBody>
      </p:sp>
    </p:spTree>
    <p:extLst>
      <p:ext uri="{BB962C8B-B14F-4D97-AF65-F5344CB8AC3E}">
        <p14:creationId xmlns:p14="http://schemas.microsoft.com/office/powerpoint/2010/main" val="2748767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F88F-A478-497C-BDD3-87A0EA203AA0}"/>
              </a:ext>
            </a:extLst>
          </p:cNvPr>
          <p:cNvSpPr>
            <a:spLocks noGrp="1"/>
          </p:cNvSpPr>
          <p:nvPr>
            <p:ph type="ctrTitle"/>
          </p:nvPr>
        </p:nvSpPr>
        <p:spPr>
          <a:xfrm>
            <a:off x="581192" y="990603"/>
            <a:ext cx="7989752" cy="1933575"/>
          </a:xfrm>
        </p:spPr>
        <p:txBody>
          <a:bodyPr/>
          <a:lstStyle/>
          <a:p>
            <a:pPr algn="ctr"/>
            <a:r>
              <a:rPr lang="en-US"/>
              <a:t>Thank you</a:t>
            </a:r>
            <a:endParaRPr lang="en-US" dirty="0"/>
          </a:p>
        </p:txBody>
      </p:sp>
    </p:spTree>
    <p:extLst>
      <p:ext uri="{BB962C8B-B14F-4D97-AF65-F5344CB8AC3E}">
        <p14:creationId xmlns:p14="http://schemas.microsoft.com/office/powerpoint/2010/main" val="334917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text and a red circle&#10;&#10;Description automatically generated">
            <a:extLst>
              <a:ext uri="{FF2B5EF4-FFF2-40B4-BE49-F238E27FC236}">
                <a16:creationId xmlns:a16="http://schemas.microsoft.com/office/drawing/2014/main" id="{E0DBFCD6-17F6-84FC-DF8D-100FA14FA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348"/>
            <a:ext cx="9034530" cy="6581105"/>
          </a:xfrm>
          <a:prstGeom prst="rect">
            <a:avLst/>
          </a:prstGeom>
        </p:spPr>
      </p:pic>
    </p:spTree>
    <p:extLst>
      <p:ext uri="{BB962C8B-B14F-4D97-AF65-F5344CB8AC3E}">
        <p14:creationId xmlns:p14="http://schemas.microsoft.com/office/powerpoint/2010/main" val="2145735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EA454-5798-1705-62B6-0B165E3BEBA2}"/>
              </a:ext>
            </a:extLst>
          </p:cNvPr>
          <p:cNvSpPr>
            <a:spLocks noGrp="1"/>
          </p:cNvSpPr>
          <p:nvPr>
            <p:ph type="title"/>
          </p:nvPr>
        </p:nvSpPr>
        <p:spPr>
          <a:xfrm>
            <a:off x="716735" y="1152963"/>
            <a:ext cx="7886700" cy="689176"/>
          </a:xfrm>
        </p:spPr>
        <p:txBody>
          <a:bodyPr>
            <a:normAutofit/>
          </a:bodyPr>
          <a:lstStyle/>
          <a:p>
            <a:r>
              <a:rPr lang="en-US" dirty="0"/>
              <a:t>Summary of NASEM Survey</a:t>
            </a:r>
          </a:p>
        </p:txBody>
      </p:sp>
      <p:sp>
        <p:nvSpPr>
          <p:cNvPr id="5" name="Content Placeholder 4">
            <a:extLst>
              <a:ext uri="{FF2B5EF4-FFF2-40B4-BE49-F238E27FC236}">
                <a16:creationId xmlns:a16="http://schemas.microsoft.com/office/drawing/2014/main" id="{20866794-B629-59D5-499F-CE6552ADE0FC}"/>
              </a:ext>
            </a:extLst>
          </p:cNvPr>
          <p:cNvSpPr>
            <a:spLocks noGrp="1"/>
          </p:cNvSpPr>
          <p:nvPr>
            <p:ph idx="1"/>
          </p:nvPr>
        </p:nvSpPr>
        <p:spPr>
          <a:xfrm>
            <a:off x="628650" y="1842138"/>
            <a:ext cx="7886700" cy="3774149"/>
          </a:xfrm>
        </p:spPr>
        <p:txBody>
          <a:bodyPr>
            <a:normAutofit fontScale="92500" lnSpcReduction="10000"/>
          </a:bodyPr>
          <a:lstStyle/>
          <a:p>
            <a:r>
              <a:rPr lang="en-US" sz="1800" dirty="0"/>
              <a:t>If there is an increase in the total cost of care, the cost should not be passed onto the consumer/patient</a:t>
            </a:r>
          </a:p>
          <a:p>
            <a:pPr lvl="1"/>
            <a:r>
              <a:rPr lang="en-US" sz="1500" dirty="0"/>
              <a:t>11 responses – 72.7% agree&gt;&gt;&gt;unrealistic</a:t>
            </a:r>
          </a:p>
          <a:p>
            <a:r>
              <a:rPr lang="en-US" sz="1800" dirty="0">
                <a:solidFill>
                  <a:srgbClr val="202124"/>
                </a:solidFill>
              </a:rPr>
              <a:t>With the information provided by the OVBHCD and through the DHSS Benchmarking and </a:t>
            </a:r>
            <a:r>
              <a:rPr lang="en-US" sz="1800" dirty="0" err="1">
                <a:solidFill>
                  <a:srgbClr val="202124"/>
                </a:solidFill>
              </a:rPr>
              <a:t>Costaware</a:t>
            </a:r>
            <a:r>
              <a:rPr lang="en-US" sz="1800" dirty="0">
                <a:solidFill>
                  <a:srgbClr val="202124"/>
                </a:solidFill>
              </a:rPr>
              <a:t> data, there should be an effort to decrease inpatient costs, even for those health plans not covered under SB120 (Medicaid, self-insured plans)</a:t>
            </a:r>
          </a:p>
          <a:p>
            <a:pPr lvl="1"/>
            <a:r>
              <a:rPr lang="en-US" sz="1500" dirty="0">
                <a:solidFill>
                  <a:srgbClr val="202124"/>
                </a:solidFill>
              </a:rPr>
              <a:t>11 responses – 90.9% agree&gt;&gt;&gt; not feasible due to cost factor</a:t>
            </a:r>
          </a:p>
          <a:p>
            <a:r>
              <a:rPr lang="en-US" sz="1800" dirty="0">
                <a:solidFill>
                  <a:srgbClr val="202124"/>
                </a:solidFill>
              </a:rPr>
              <a:t>If this is a STRONG RECOMMENDATION from the PCRC, should there be a recommendation for an established regulatory body regarding health care systems and their contracted payment schedules with carriers, such as a set schedule for annual increases in service payments, similar to what is in SB120?</a:t>
            </a:r>
          </a:p>
          <a:p>
            <a:pPr lvl="1"/>
            <a:r>
              <a:rPr lang="en-US" sz="1500" dirty="0">
                <a:solidFill>
                  <a:srgbClr val="202124"/>
                </a:solidFill>
              </a:rPr>
              <a:t>10 responses - 90% agree </a:t>
            </a:r>
          </a:p>
        </p:txBody>
      </p:sp>
    </p:spTree>
    <p:extLst>
      <p:ext uri="{BB962C8B-B14F-4D97-AF65-F5344CB8AC3E}">
        <p14:creationId xmlns:p14="http://schemas.microsoft.com/office/powerpoint/2010/main" val="414933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4686-6D0F-5E69-00DC-5F1D339C20BE}"/>
              </a:ext>
            </a:extLst>
          </p:cNvPr>
          <p:cNvSpPr>
            <a:spLocks noGrp="1"/>
          </p:cNvSpPr>
          <p:nvPr>
            <p:ph type="title"/>
          </p:nvPr>
        </p:nvSpPr>
        <p:spPr>
          <a:xfrm>
            <a:off x="628650" y="1131094"/>
            <a:ext cx="7886700" cy="869156"/>
          </a:xfrm>
        </p:spPr>
        <p:txBody>
          <a:bodyPr>
            <a:normAutofit/>
          </a:bodyPr>
          <a:lstStyle/>
          <a:p>
            <a:r>
              <a:rPr lang="en-US" sz="3000" dirty="0"/>
              <a:t>Summary</a:t>
            </a:r>
          </a:p>
        </p:txBody>
      </p:sp>
      <p:sp>
        <p:nvSpPr>
          <p:cNvPr id="3" name="Content Placeholder 2">
            <a:extLst>
              <a:ext uri="{FF2B5EF4-FFF2-40B4-BE49-F238E27FC236}">
                <a16:creationId xmlns:a16="http://schemas.microsoft.com/office/drawing/2014/main" id="{9C9C444C-74CA-F466-FA18-F6DD8DD9FE0C}"/>
              </a:ext>
            </a:extLst>
          </p:cNvPr>
          <p:cNvSpPr>
            <a:spLocks noGrp="1"/>
          </p:cNvSpPr>
          <p:nvPr>
            <p:ph idx="1"/>
          </p:nvPr>
        </p:nvSpPr>
        <p:spPr/>
        <p:txBody>
          <a:bodyPr>
            <a:normAutofit/>
          </a:bodyPr>
          <a:lstStyle/>
          <a:p>
            <a:r>
              <a:rPr lang="en-US" sz="1800" dirty="0">
                <a:solidFill>
                  <a:srgbClr val="202124"/>
                </a:solidFill>
              </a:rPr>
              <a:t>If a regulatory body is NOT a STRONG RECOMMENDATION, then should the PCRC recommend that those health plans which are not under SB120 contribute to a statewide Primary Care Investment Safety Net, which may cover but is not limited to, costs associated with practice transformation for practices to reach PMCH quality of care; infrastructure costs to establish resource for patients and providers alike regarding primary care access; patient and provider education regarding the benefits of primary care, behavioral health, as well as social determinants of health. </a:t>
            </a:r>
          </a:p>
          <a:p>
            <a:pPr lvl="1"/>
            <a:r>
              <a:rPr lang="en-US" sz="1500" dirty="0">
                <a:solidFill>
                  <a:srgbClr val="202124"/>
                </a:solidFill>
              </a:rPr>
              <a:t>10 responses – 70% agree</a:t>
            </a:r>
          </a:p>
        </p:txBody>
      </p:sp>
    </p:spTree>
    <p:extLst>
      <p:ext uri="{BB962C8B-B14F-4D97-AF65-F5344CB8AC3E}">
        <p14:creationId xmlns:p14="http://schemas.microsoft.com/office/powerpoint/2010/main" val="3187959373"/>
      </p:ext>
    </p:extLst>
  </p:cSld>
  <p:clrMapOvr>
    <a:masterClrMapping/>
  </p:clrMapOvr>
</p:sld>
</file>

<file path=ppt/theme/theme1.xml><?xml version="1.0" encoding="utf-8"?>
<a:theme xmlns:a="http://schemas.openxmlformats.org/drawingml/2006/main" name="Kara DHSS">
  <a:themeElements>
    <a:clrScheme name="Custom 2">
      <a:dk1>
        <a:sysClr val="windowText" lastClr="000000"/>
      </a:dk1>
      <a:lt1>
        <a:sysClr val="window" lastClr="FFFFFF"/>
      </a:lt1>
      <a:dk2>
        <a:srgbClr val="3D3D3D"/>
      </a:dk2>
      <a:lt2>
        <a:srgbClr val="EBEBEB"/>
      </a:lt2>
      <a:accent1>
        <a:srgbClr val="6F1F2E"/>
      </a:accent1>
      <a:accent2>
        <a:srgbClr val="48141E"/>
      </a:accent2>
      <a:accent3>
        <a:srgbClr val="66B1CE"/>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ara DHSS" id="{F02942D3-ED83-4A43-9686-560F33F8BC63}" vid="{613DBA36-AC9A-4581-8C69-A590BFE5BADB}"/>
    </a:ext>
  </a:extLst>
</a:theme>
</file>

<file path=ppt/theme/theme2.xml><?xml version="1.0" encoding="utf-8"?>
<a:theme xmlns:a="http://schemas.openxmlformats.org/drawingml/2006/main" name="academynet_17898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767171"/>
      </a:dk1>
      <a:lt1>
        <a:sysClr val="window" lastClr="FFFFFF"/>
      </a:lt1>
      <a:dk2>
        <a:srgbClr val="0066A3"/>
      </a:dk2>
      <a:lt2>
        <a:srgbClr val="E7E6E6"/>
      </a:lt2>
      <a:accent1>
        <a:srgbClr val="0066A3"/>
      </a:accent1>
      <a:accent2>
        <a:srgbClr val="86AB5D"/>
      </a:accent2>
      <a:accent3>
        <a:srgbClr val="552733"/>
      </a:accent3>
      <a:accent4>
        <a:srgbClr val="FFFFFF"/>
      </a:accent4>
      <a:accent5>
        <a:srgbClr val="0066A3"/>
      </a:accent5>
      <a:accent6>
        <a:srgbClr val="86AB5D"/>
      </a:accent6>
      <a:hlink>
        <a:srgbClr val="0066A3"/>
      </a:hlink>
      <a:folHlink>
        <a:srgbClr val="5527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DF7F1B4-DE5E-5D47-A1AA-C270631F2C21}" vid="{7A41011F-72E5-884C-AD24-CEEAD621635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d9360a6-3d3f-4913-978e-a6a8365ff3e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94A1DC790F884299728BC06478F621" ma:contentTypeVersion="8" ma:contentTypeDescription="Create a new document." ma:contentTypeScope="" ma:versionID="a333057062773f8913ccb6bc1f162d24">
  <xsd:schema xmlns:xsd="http://www.w3.org/2001/XMLSchema" xmlns:xs="http://www.w3.org/2001/XMLSchema" xmlns:p="http://schemas.microsoft.com/office/2006/metadata/properties" xmlns:ns3="ad9360a6-3d3f-4913-978e-a6a8365ff3e5" xmlns:ns4="09eb0da4-8834-4018-9f0a-75cb5d83a06b" targetNamespace="http://schemas.microsoft.com/office/2006/metadata/properties" ma:root="true" ma:fieldsID="818cb5a463da61fa20899c1f24a6e90c" ns3:_="" ns4:_="">
    <xsd:import namespace="ad9360a6-3d3f-4913-978e-a6a8365ff3e5"/>
    <xsd:import namespace="09eb0da4-8834-4018-9f0a-75cb5d83a06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9360a6-3d3f-4913-978e-a6a8365ff3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eb0da4-8834-4018-9f0a-75cb5d83a0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Props1.xml><?xml version="1.0" encoding="utf-8"?>
<ds:datastoreItem xmlns:ds="http://schemas.openxmlformats.org/officeDocument/2006/customXml" ds:itemID="{CB4A977D-4842-4140-89F2-334128B82D5F}">
  <ds:schemaRefs>
    <ds:schemaRef ds:uri="http://schemas.microsoft.com/office/infopath/2007/PartnerControls"/>
    <ds:schemaRef ds:uri="ad9360a6-3d3f-4913-978e-a6a8365ff3e5"/>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09eb0da4-8834-4018-9f0a-75cb5d83a06b"/>
    <ds:schemaRef ds:uri="http://www.w3.org/XML/1998/namespace"/>
  </ds:schemaRefs>
</ds:datastoreItem>
</file>

<file path=customXml/itemProps2.xml><?xml version="1.0" encoding="utf-8"?>
<ds:datastoreItem xmlns:ds="http://schemas.openxmlformats.org/officeDocument/2006/customXml" ds:itemID="{CE123641-DD3A-461F-98F1-8686FB69F7D8}">
  <ds:schemaRefs>
    <ds:schemaRef ds:uri="http://schemas.microsoft.com/sharepoint/v3/contenttype/forms"/>
  </ds:schemaRefs>
</ds:datastoreItem>
</file>

<file path=customXml/itemProps3.xml><?xml version="1.0" encoding="utf-8"?>
<ds:datastoreItem xmlns:ds="http://schemas.openxmlformats.org/officeDocument/2006/customXml" ds:itemID="{14667D91-BACD-4BE0-82C0-378CBE81A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9360a6-3d3f-4913-978e-a6a8365ff3e5"/>
    <ds:schemaRef ds:uri="09eb0da4-8834-4018-9f0a-75cb5d83a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D39DF63-D74D-4908-8C6C-545FE16F3FC8}">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56513</TotalTime>
  <Words>2839</Words>
  <Application>Microsoft Office PowerPoint</Application>
  <PresentationFormat>On-screen Show (4:3)</PresentationFormat>
  <Paragraphs>342</Paragraphs>
  <Slides>66</Slides>
  <Notes>12</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66</vt:i4>
      </vt:variant>
    </vt:vector>
  </HeadingPairs>
  <TitlesOfParts>
    <vt:vector size="88" baseType="lpstr">
      <vt:lpstr>Apple Symbols</vt:lpstr>
      <vt:lpstr>Aptos</vt:lpstr>
      <vt:lpstr>Arial</vt:lpstr>
      <vt:lpstr>Calibri</vt:lpstr>
      <vt:lpstr>Calibri Light</vt:lpstr>
      <vt:lpstr>Courier New</vt:lpstr>
      <vt:lpstr>Fira Sans Extra Condensed Medium</vt:lpstr>
      <vt:lpstr>Fira Sans Medium</vt:lpstr>
      <vt:lpstr>Fira Sans Medium Bold</vt:lpstr>
      <vt:lpstr>Georgia</vt:lpstr>
      <vt:lpstr>Gill Sans MT</vt:lpstr>
      <vt:lpstr>Roboto</vt:lpstr>
      <vt:lpstr>Segoe UI</vt:lpstr>
      <vt:lpstr>Trebuchet MS</vt:lpstr>
      <vt:lpstr>Tw Cen MT</vt:lpstr>
      <vt:lpstr>Wingdings</vt:lpstr>
      <vt:lpstr>Wingdings 2</vt:lpstr>
      <vt:lpstr>Kara DHSS</vt:lpstr>
      <vt:lpstr>academynet_178987</vt:lpstr>
      <vt:lpstr>Office Theme</vt:lpstr>
      <vt:lpstr>1_Office Theme</vt:lpstr>
      <vt:lpstr>2_Office Theme</vt:lpstr>
      <vt:lpstr>Primary care reform collaborative</vt:lpstr>
      <vt:lpstr>Virtual meeting- housekeeping</vt:lpstr>
      <vt:lpstr>Agenda </vt:lpstr>
      <vt:lpstr>CALL to ORDER</vt:lpstr>
      <vt:lpstr>Minutes Approval </vt:lpstr>
      <vt:lpstr>PowerPoint Presentation</vt:lpstr>
      <vt:lpstr>PowerPoint Presentation</vt:lpstr>
      <vt:lpstr>Summary of NASEM Survey</vt:lpstr>
      <vt:lpstr>Summary</vt:lpstr>
      <vt:lpstr>PowerPoint Presentation</vt:lpstr>
      <vt:lpstr>Summary</vt:lpstr>
      <vt:lpstr>PowerPoint Presentation</vt:lpstr>
      <vt:lpstr>HMA Team</vt:lpstr>
      <vt:lpstr>Overview of Project/Goals</vt:lpstr>
      <vt:lpstr>Timeline</vt:lpstr>
      <vt:lpstr>Subcommittee Working Group Members </vt:lpstr>
      <vt:lpstr>PCRC Working Group Takeaways </vt:lpstr>
      <vt:lpstr>Proposed Recommendations for the PCRC</vt:lpstr>
      <vt:lpstr>Recommendation #1</vt:lpstr>
      <vt:lpstr>NASEM Survey Results</vt:lpstr>
      <vt:lpstr>Focus Group Feedback</vt:lpstr>
      <vt:lpstr>PCRC Working Group Survey results </vt:lpstr>
      <vt:lpstr>Recommendation #1: Vote </vt:lpstr>
      <vt:lpstr>Recommendation #2</vt:lpstr>
      <vt:lpstr>NASEM Survey Results</vt:lpstr>
      <vt:lpstr>Focus Group Feedback</vt:lpstr>
      <vt:lpstr> PCRC Working Group Survey results</vt:lpstr>
      <vt:lpstr>Recommendation #2: Vote</vt:lpstr>
      <vt:lpstr>Recommendation #3</vt:lpstr>
      <vt:lpstr>NASEM Survey REsults </vt:lpstr>
      <vt:lpstr>Focus group results </vt:lpstr>
      <vt:lpstr> PCRC Working Group Survey Results</vt:lpstr>
      <vt:lpstr>Recommendation #3: Vote</vt:lpstr>
      <vt:lpstr>Recommendation #4</vt:lpstr>
      <vt:lpstr>Focus group feedback</vt:lpstr>
      <vt:lpstr>Results from PCRC Working Group Vote </vt:lpstr>
      <vt:lpstr>Recommendation #4: Vote</vt:lpstr>
      <vt:lpstr>Recommendation #5</vt:lpstr>
      <vt:lpstr>NASEM Survey Results </vt:lpstr>
      <vt:lpstr>Focus group feedback</vt:lpstr>
      <vt:lpstr> PCRC Working Group Survey results</vt:lpstr>
      <vt:lpstr>Recommendation #5: Vote</vt:lpstr>
      <vt:lpstr>PowerPoint Presentation</vt:lpstr>
      <vt:lpstr>PowerPoint Presentation</vt:lpstr>
      <vt:lpstr>SQI and CQI Methodology </vt:lpstr>
      <vt:lpstr>AGENDA</vt:lpstr>
      <vt:lpstr>HMA TEAM INTRODUCTION</vt:lpstr>
      <vt:lpstr>PowerPoint Presentation</vt:lpstr>
      <vt:lpstr>Background: Standard Quality Investment (SQI) </vt:lpstr>
      <vt:lpstr>Data</vt:lpstr>
      <vt:lpstr>PowerPoint Presentation</vt:lpstr>
      <vt:lpstr>Health Care Attribution Considerations</vt:lpstr>
      <vt:lpstr>SQI Calculation – PCPs only</vt:lpstr>
      <vt:lpstr>SQI Recommendation</vt:lpstr>
      <vt:lpstr>PowerPoint Presentation</vt:lpstr>
      <vt:lpstr>Background: Continual Quality Investment (CQI) </vt:lpstr>
      <vt:lpstr>PowerPoint Presentation</vt:lpstr>
      <vt:lpstr>PowerPoint Presentation</vt:lpstr>
      <vt:lpstr>PowerPoint Presentation</vt:lpstr>
      <vt:lpstr>PowerPoint Presentation</vt:lpstr>
      <vt:lpstr>PowerPoint Presentation</vt:lpstr>
      <vt:lpstr>PowerPoint Presentation</vt:lpstr>
      <vt:lpstr>Questions</vt:lpstr>
      <vt:lpstr>Public Comment </vt:lpstr>
      <vt:lpstr>Next Meeting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Lianna Cohen</dc:creator>
  <cp:lastModifiedBy>Aysola, Karuna (DHSS)</cp:lastModifiedBy>
  <cp:revision>1344</cp:revision>
  <cp:lastPrinted>2024-01-22T18:20:43Z</cp:lastPrinted>
  <dcterms:created xsi:type="dcterms:W3CDTF">2015-01-23T15:42:03Z</dcterms:created>
  <dcterms:modified xsi:type="dcterms:W3CDTF">2024-02-16T12:19:58Z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2022-04-03T17:33:51Z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2d9d2897-d544-4b0a-8264-50dda854a6c6</vt:lpwstr>
  </property>
  <property fmtid="{D5CDD505-2E9C-101B-9397-08002B2CF9AE}" pid="8" name="MSIP_Label_38f1469a-2c2a-4aee-b92b-090d4c5468ff_ContentBits">
    <vt:lpwstr>0</vt:lpwstr>
  </property>
  <property fmtid="{D5CDD505-2E9C-101B-9397-08002B2CF9AE}" pid="9" name="ContentTypeId">
    <vt:lpwstr>0x0101004694A1DC790F884299728BC06478F621</vt:lpwstr>
  </property>
</Properties>
</file>