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32"/>
  </p:notesMasterIdLst>
  <p:sldIdLst>
    <p:sldId id="394" r:id="rId3"/>
    <p:sldId id="395" r:id="rId4"/>
    <p:sldId id="406" r:id="rId5"/>
    <p:sldId id="396" r:id="rId6"/>
    <p:sldId id="2146847636" r:id="rId7"/>
    <p:sldId id="256" r:id="rId8"/>
    <p:sldId id="289" r:id="rId9"/>
    <p:sldId id="311" r:id="rId10"/>
    <p:sldId id="319" r:id="rId11"/>
    <p:sldId id="316" r:id="rId12"/>
    <p:sldId id="317" r:id="rId13"/>
    <p:sldId id="318" r:id="rId14"/>
    <p:sldId id="321" r:id="rId15"/>
    <p:sldId id="323" r:id="rId16"/>
    <p:sldId id="304" r:id="rId17"/>
    <p:sldId id="324" r:id="rId18"/>
    <p:sldId id="2146847635" r:id="rId19"/>
    <p:sldId id="2146847637" r:id="rId20"/>
    <p:sldId id="2146847638" r:id="rId21"/>
    <p:sldId id="2146847639" r:id="rId22"/>
    <p:sldId id="2146847640" r:id="rId23"/>
    <p:sldId id="2146847641" r:id="rId24"/>
    <p:sldId id="2146847642" r:id="rId25"/>
    <p:sldId id="2146847644" r:id="rId26"/>
    <p:sldId id="2146847645" r:id="rId27"/>
    <p:sldId id="2146847646" r:id="rId28"/>
    <p:sldId id="2146847647" r:id="rId29"/>
    <p:sldId id="400" r:id="rId30"/>
    <p:sldId id="214684762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4660"/>
  </p:normalViewPr>
  <p:slideViewPr>
    <p:cSldViewPr snapToGrid="0">
      <p:cViewPr varScale="1">
        <p:scale>
          <a:sx n="85" d="100"/>
          <a:sy n="85" d="100"/>
        </p:scale>
        <p:origin x="118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4C598-AE4A-4F55-A679-BD323B58AA3D}" type="datetimeFigureOut">
              <a:rPr lang="en-US" smtClean="0"/>
              <a:t>10/7/2024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E2D39-B557-435A-8B90-A272F945DAC2}" type="slidenum">
              <a:rPr lang="en-US" smtClean="0"/>
              <a:t>‹#›</a:t>
            </a:fld>
            <a:endParaRPr lang="en-US"/>
          </a:p>
        </p:txBody>
      </p:sp>
    </p:spTree>
    <p:extLst>
      <p:ext uri="{BB962C8B-B14F-4D97-AF65-F5344CB8AC3E}">
        <p14:creationId xmlns:p14="http://schemas.microsoft.com/office/powerpoint/2010/main" val="1776992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0782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593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0120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31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1606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382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8188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1985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1169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45607-2074-452D-9B36-35932BA765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8680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3"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4"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50"/>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1DEEE8D-914B-4C0D-816D-91BD4E3976DB}" type="datetime1">
              <a:rPr lang="en-US" smtClean="0"/>
              <a:t>10/7/2024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990600"/>
            <a:ext cx="1013460" cy="1036320"/>
          </a:xfrm>
          <a:prstGeom prst="rect">
            <a:avLst/>
          </a:prstGeom>
          <a:noFill/>
          <a:ln>
            <a:noFill/>
          </a:ln>
        </p:spPr>
      </p:pic>
    </p:spTree>
    <p:extLst>
      <p:ext uri="{BB962C8B-B14F-4D97-AF65-F5344CB8AC3E}">
        <p14:creationId xmlns:p14="http://schemas.microsoft.com/office/powerpoint/2010/main" val="235483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6982-768C-4BB1-9D38-838AA77FC35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5D5BCCD8-9B0A-4EE7-BBEA-D863E285EAA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2B17905-79C4-4E9A-9447-F0B7977A3E29}"/>
              </a:ext>
            </a:extLst>
          </p:cNvPr>
          <p:cNvSpPr>
            <a:spLocks noGrp="1"/>
          </p:cNvSpPr>
          <p:nvPr>
            <p:ph type="dt" sz="half" idx="10"/>
          </p:nvPr>
        </p:nvSpPr>
        <p:spPr/>
        <p:txBody>
          <a:bodyPr/>
          <a:lstStyle/>
          <a:p>
            <a:fld id="{2D726F0C-3310-420A-A70E-8CF0D0E946A5}" type="datetime1">
              <a:rPr lang="en-US" smtClean="0"/>
              <a:t>10/7/2024</a:t>
            </a:fld>
            <a:endParaRPr lang="en-US"/>
          </a:p>
        </p:txBody>
      </p:sp>
      <p:sp>
        <p:nvSpPr>
          <p:cNvPr id="5" name="Footer Placeholder 4">
            <a:extLst>
              <a:ext uri="{FF2B5EF4-FFF2-40B4-BE49-F238E27FC236}">
                <a16:creationId xmlns:a16="http://schemas.microsoft.com/office/drawing/2014/main" id="{77B58715-5BA3-4ACC-8628-D7B52F3A8B6A}"/>
              </a:ext>
            </a:extLst>
          </p:cNvPr>
          <p:cNvSpPr>
            <a:spLocks noGrp="1"/>
          </p:cNvSpPr>
          <p:nvPr>
            <p:ph type="ftr" sz="quarter" idx="11"/>
          </p:nvPr>
        </p:nvSpPr>
        <p:spPr/>
        <p:txBody>
          <a:body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8000B39F-D73C-447B-AEC3-23CB59FA5B65}"/>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88794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85CAC-5C30-463B-ACE0-6FAB9788BD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49E854-5500-401D-BD49-B290AD754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4379C-566F-4F44-8CB7-21ABB4E1A52B}"/>
              </a:ext>
            </a:extLst>
          </p:cNvPr>
          <p:cNvSpPr>
            <a:spLocks noGrp="1"/>
          </p:cNvSpPr>
          <p:nvPr>
            <p:ph type="dt" sz="half" idx="10"/>
          </p:nvPr>
        </p:nvSpPr>
        <p:spPr/>
        <p:txBody>
          <a:bodyPr/>
          <a:lstStyle/>
          <a:p>
            <a:fld id="{ACC2845D-6F69-450D-A3B6-F2A54324FED6}" type="datetime1">
              <a:rPr lang="en-US" smtClean="0"/>
              <a:t>10/7/2024</a:t>
            </a:fld>
            <a:endParaRPr lang="en-US"/>
          </a:p>
        </p:txBody>
      </p:sp>
      <p:sp>
        <p:nvSpPr>
          <p:cNvPr id="5" name="Footer Placeholder 4">
            <a:extLst>
              <a:ext uri="{FF2B5EF4-FFF2-40B4-BE49-F238E27FC236}">
                <a16:creationId xmlns:a16="http://schemas.microsoft.com/office/drawing/2014/main" id="{048D0946-059D-46C5-9336-F3F4FAAC0213}"/>
              </a:ext>
            </a:extLst>
          </p:cNvPr>
          <p:cNvSpPr>
            <a:spLocks noGrp="1"/>
          </p:cNvSpPr>
          <p:nvPr>
            <p:ph type="ftr" sz="quarter" idx="11"/>
          </p:nvPr>
        </p:nvSpPr>
        <p:spPr/>
        <p:txBody>
          <a:body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3B0674B7-BF28-484B-8FC1-FF82D4591E9E}"/>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3636988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EA0C5-7667-4797-8BE1-71AE92B7C45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4B557C-6AA5-4A05-A773-13A2E3B50E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288EB2-38ED-43D7-A294-6A55F98A8CC7}"/>
              </a:ext>
            </a:extLst>
          </p:cNvPr>
          <p:cNvSpPr>
            <a:spLocks noGrp="1"/>
          </p:cNvSpPr>
          <p:nvPr>
            <p:ph type="dt" sz="half" idx="10"/>
          </p:nvPr>
        </p:nvSpPr>
        <p:spPr/>
        <p:txBody>
          <a:bodyPr/>
          <a:lstStyle/>
          <a:p>
            <a:fld id="{D1471364-951C-4EBE-8D82-45D1B66B6894}" type="datetime1">
              <a:rPr lang="en-US" smtClean="0"/>
              <a:t>10/7/2024</a:t>
            </a:fld>
            <a:endParaRPr lang="en-US"/>
          </a:p>
        </p:txBody>
      </p:sp>
      <p:sp>
        <p:nvSpPr>
          <p:cNvPr id="5" name="Footer Placeholder 4">
            <a:extLst>
              <a:ext uri="{FF2B5EF4-FFF2-40B4-BE49-F238E27FC236}">
                <a16:creationId xmlns:a16="http://schemas.microsoft.com/office/drawing/2014/main" id="{551FCEB0-B3D7-40CF-8A2A-C0C8772945CA}"/>
              </a:ext>
            </a:extLst>
          </p:cNvPr>
          <p:cNvSpPr>
            <a:spLocks noGrp="1"/>
          </p:cNvSpPr>
          <p:nvPr>
            <p:ph type="ftr" sz="quarter" idx="11"/>
          </p:nvPr>
        </p:nvSpPr>
        <p:spPr/>
        <p:txBody>
          <a:body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76E3CEB0-8642-4B1E-814F-339FB5AA9CAC}"/>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885158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DDE8D-F04E-4026-89BE-8AAF988907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503068-883D-444F-BAE0-8989B0F9240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14CCBD-48BE-4D1F-88F5-A871DCE51E4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E94965-C7A5-483A-ABD1-F8AD5F771081}"/>
              </a:ext>
            </a:extLst>
          </p:cNvPr>
          <p:cNvSpPr>
            <a:spLocks noGrp="1"/>
          </p:cNvSpPr>
          <p:nvPr>
            <p:ph type="dt" sz="half" idx="10"/>
          </p:nvPr>
        </p:nvSpPr>
        <p:spPr/>
        <p:txBody>
          <a:bodyPr/>
          <a:lstStyle/>
          <a:p>
            <a:fld id="{B6A05187-7BC8-4EBA-B5C3-3A5B9A503076}" type="datetime1">
              <a:rPr lang="en-US" smtClean="0"/>
              <a:t>10/7/2024</a:t>
            </a:fld>
            <a:endParaRPr lang="en-US"/>
          </a:p>
        </p:txBody>
      </p:sp>
      <p:sp>
        <p:nvSpPr>
          <p:cNvPr id="6" name="Footer Placeholder 5">
            <a:extLst>
              <a:ext uri="{FF2B5EF4-FFF2-40B4-BE49-F238E27FC236}">
                <a16:creationId xmlns:a16="http://schemas.microsoft.com/office/drawing/2014/main" id="{0C331B61-FD23-44E7-A90D-374DAD23C1C8}"/>
              </a:ext>
            </a:extLst>
          </p:cNvPr>
          <p:cNvSpPr>
            <a:spLocks noGrp="1"/>
          </p:cNvSpPr>
          <p:nvPr>
            <p:ph type="ftr" sz="quarter" idx="11"/>
          </p:nvPr>
        </p:nvSpPr>
        <p:spPr/>
        <p:txBody>
          <a:bodyPr/>
          <a:lstStyle/>
          <a:p>
            <a:r>
              <a:rPr lang="en-US"/>
              <a:t>Delaware Department of Insurance - Office of Value-Based Health Care Delivery</a:t>
            </a:r>
          </a:p>
        </p:txBody>
      </p:sp>
      <p:sp>
        <p:nvSpPr>
          <p:cNvPr id="7" name="Slide Number Placeholder 6">
            <a:extLst>
              <a:ext uri="{FF2B5EF4-FFF2-40B4-BE49-F238E27FC236}">
                <a16:creationId xmlns:a16="http://schemas.microsoft.com/office/drawing/2014/main" id="{632E9796-F90B-471F-8777-374F386419DB}"/>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23733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9F634-25BF-4B2A-8F9D-9864450A0E1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4F505F-A29B-4E90-B705-E925CF53415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4298E00-00E0-460C-BFB7-ABF58356A9D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F46EAD-FA0B-4D5F-8250-8DB29E0A86F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71EA4-67EF-4FBE-BDFE-9077F9632C3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832F8B-81F8-4E10-8514-0C44F23CA12B}"/>
              </a:ext>
            </a:extLst>
          </p:cNvPr>
          <p:cNvSpPr>
            <a:spLocks noGrp="1"/>
          </p:cNvSpPr>
          <p:nvPr>
            <p:ph type="dt" sz="half" idx="10"/>
          </p:nvPr>
        </p:nvSpPr>
        <p:spPr/>
        <p:txBody>
          <a:bodyPr/>
          <a:lstStyle/>
          <a:p>
            <a:fld id="{9DF52FF6-E136-4248-B16D-F96A1B7313FB}" type="datetime1">
              <a:rPr lang="en-US" smtClean="0"/>
              <a:t>10/7/2024</a:t>
            </a:fld>
            <a:endParaRPr lang="en-US"/>
          </a:p>
        </p:txBody>
      </p:sp>
      <p:sp>
        <p:nvSpPr>
          <p:cNvPr id="8" name="Footer Placeholder 7">
            <a:extLst>
              <a:ext uri="{FF2B5EF4-FFF2-40B4-BE49-F238E27FC236}">
                <a16:creationId xmlns:a16="http://schemas.microsoft.com/office/drawing/2014/main" id="{52CFEDCE-44A5-4F0E-8A92-E913CFC6AF06}"/>
              </a:ext>
            </a:extLst>
          </p:cNvPr>
          <p:cNvSpPr>
            <a:spLocks noGrp="1"/>
          </p:cNvSpPr>
          <p:nvPr>
            <p:ph type="ftr" sz="quarter" idx="11"/>
          </p:nvPr>
        </p:nvSpPr>
        <p:spPr/>
        <p:txBody>
          <a:bodyPr/>
          <a:lstStyle/>
          <a:p>
            <a:r>
              <a:rPr lang="en-US"/>
              <a:t>Delaware Department of Insurance - Office of Value-Based Health Care Delivery</a:t>
            </a:r>
          </a:p>
        </p:txBody>
      </p:sp>
      <p:sp>
        <p:nvSpPr>
          <p:cNvPr id="9" name="Slide Number Placeholder 8">
            <a:extLst>
              <a:ext uri="{FF2B5EF4-FFF2-40B4-BE49-F238E27FC236}">
                <a16:creationId xmlns:a16="http://schemas.microsoft.com/office/drawing/2014/main" id="{795D122A-3484-48EB-A414-19A41FE369E4}"/>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2208063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9612-9A96-4AE0-93C1-B4A3CB6FA1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E4AE26-5E2D-4D0F-B517-058266E2B5A7}"/>
              </a:ext>
            </a:extLst>
          </p:cNvPr>
          <p:cNvSpPr>
            <a:spLocks noGrp="1"/>
          </p:cNvSpPr>
          <p:nvPr>
            <p:ph type="dt" sz="half" idx="10"/>
          </p:nvPr>
        </p:nvSpPr>
        <p:spPr/>
        <p:txBody>
          <a:bodyPr/>
          <a:lstStyle/>
          <a:p>
            <a:fld id="{BF09BFF7-BA3D-4AA6-BD34-AB4E122DBB2D}" type="datetime1">
              <a:rPr lang="en-US" smtClean="0"/>
              <a:t>10/7/2024</a:t>
            </a:fld>
            <a:endParaRPr lang="en-US"/>
          </a:p>
        </p:txBody>
      </p:sp>
      <p:sp>
        <p:nvSpPr>
          <p:cNvPr id="4" name="Footer Placeholder 3">
            <a:extLst>
              <a:ext uri="{FF2B5EF4-FFF2-40B4-BE49-F238E27FC236}">
                <a16:creationId xmlns:a16="http://schemas.microsoft.com/office/drawing/2014/main" id="{381E01DE-9E8B-4C4D-B4F7-DB6E31016E1D}"/>
              </a:ext>
            </a:extLst>
          </p:cNvPr>
          <p:cNvSpPr>
            <a:spLocks noGrp="1"/>
          </p:cNvSpPr>
          <p:nvPr>
            <p:ph type="ftr" sz="quarter" idx="11"/>
          </p:nvPr>
        </p:nvSpPr>
        <p:spPr/>
        <p:txBody>
          <a:bodyPr/>
          <a:lstStyle/>
          <a:p>
            <a:r>
              <a:rPr lang="en-US"/>
              <a:t>Delaware Department of Insurance - Office of Value-Based Health Care Delivery</a:t>
            </a:r>
          </a:p>
        </p:txBody>
      </p:sp>
      <p:sp>
        <p:nvSpPr>
          <p:cNvPr id="5" name="Slide Number Placeholder 4">
            <a:extLst>
              <a:ext uri="{FF2B5EF4-FFF2-40B4-BE49-F238E27FC236}">
                <a16:creationId xmlns:a16="http://schemas.microsoft.com/office/drawing/2014/main" id="{61FE4215-5188-4ECA-BAE4-E837A016408B}"/>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2713231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A587B1-7E86-4D33-B980-A54382B0E752}"/>
              </a:ext>
            </a:extLst>
          </p:cNvPr>
          <p:cNvSpPr>
            <a:spLocks noGrp="1"/>
          </p:cNvSpPr>
          <p:nvPr>
            <p:ph type="dt" sz="half" idx="10"/>
          </p:nvPr>
        </p:nvSpPr>
        <p:spPr/>
        <p:txBody>
          <a:bodyPr/>
          <a:lstStyle/>
          <a:p>
            <a:fld id="{D599FD78-88E8-491B-9769-2EAD50935DAC}" type="datetime1">
              <a:rPr lang="en-US" smtClean="0"/>
              <a:t>10/7/2024</a:t>
            </a:fld>
            <a:endParaRPr lang="en-US"/>
          </a:p>
        </p:txBody>
      </p:sp>
      <p:sp>
        <p:nvSpPr>
          <p:cNvPr id="3" name="Footer Placeholder 2">
            <a:extLst>
              <a:ext uri="{FF2B5EF4-FFF2-40B4-BE49-F238E27FC236}">
                <a16:creationId xmlns:a16="http://schemas.microsoft.com/office/drawing/2014/main" id="{B517B8BA-6303-4F57-A614-1B3B2155593B}"/>
              </a:ext>
            </a:extLst>
          </p:cNvPr>
          <p:cNvSpPr>
            <a:spLocks noGrp="1"/>
          </p:cNvSpPr>
          <p:nvPr>
            <p:ph type="ftr" sz="quarter" idx="11"/>
          </p:nvPr>
        </p:nvSpPr>
        <p:spPr/>
        <p:txBody>
          <a:bodyPr/>
          <a:lstStyle/>
          <a:p>
            <a:r>
              <a:rPr lang="en-US"/>
              <a:t>Delaware Department of Insurance - Office of Value-Based Health Care Delivery</a:t>
            </a:r>
          </a:p>
        </p:txBody>
      </p:sp>
      <p:sp>
        <p:nvSpPr>
          <p:cNvPr id="4" name="Slide Number Placeholder 3">
            <a:extLst>
              <a:ext uri="{FF2B5EF4-FFF2-40B4-BE49-F238E27FC236}">
                <a16:creationId xmlns:a16="http://schemas.microsoft.com/office/drawing/2014/main" id="{DFE9A03C-FD02-4E96-99AE-785CCB53F074}"/>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979670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181F-D440-46BC-9091-28276ADCC9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33899EE-5385-47A7-B959-F545AC97005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189C37-7DF2-4C40-8DFB-030FE3857D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BA752FF-273C-4E44-971A-1FAFAB4E882D}"/>
              </a:ext>
            </a:extLst>
          </p:cNvPr>
          <p:cNvSpPr>
            <a:spLocks noGrp="1"/>
          </p:cNvSpPr>
          <p:nvPr>
            <p:ph type="dt" sz="half" idx="10"/>
          </p:nvPr>
        </p:nvSpPr>
        <p:spPr/>
        <p:txBody>
          <a:bodyPr/>
          <a:lstStyle/>
          <a:p>
            <a:fld id="{AFB14DE4-77EC-4F96-A552-77E875F0CA6B}" type="datetime1">
              <a:rPr lang="en-US" smtClean="0"/>
              <a:t>10/7/2024</a:t>
            </a:fld>
            <a:endParaRPr lang="en-US"/>
          </a:p>
        </p:txBody>
      </p:sp>
      <p:sp>
        <p:nvSpPr>
          <p:cNvPr id="6" name="Footer Placeholder 5">
            <a:extLst>
              <a:ext uri="{FF2B5EF4-FFF2-40B4-BE49-F238E27FC236}">
                <a16:creationId xmlns:a16="http://schemas.microsoft.com/office/drawing/2014/main" id="{BEACDA80-8F05-4475-A1DF-4F263E854240}"/>
              </a:ext>
            </a:extLst>
          </p:cNvPr>
          <p:cNvSpPr>
            <a:spLocks noGrp="1"/>
          </p:cNvSpPr>
          <p:nvPr>
            <p:ph type="ftr" sz="quarter" idx="11"/>
          </p:nvPr>
        </p:nvSpPr>
        <p:spPr/>
        <p:txBody>
          <a:bodyPr/>
          <a:lstStyle/>
          <a:p>
            <a:r>
              <a:rPr lang="en-US"/>
              <a:t>Delaware Department of Insurance - Office of Value-Based Health Care Delivery</a:t>
            </a:r>
          </a:p>
        </p:txBody>
      </p:sp>
      <p:sp>
        <p:nvSpPr>
          <p:cNvPr id="7" name="Slide Number Placeholder 6">
            <a:extLst>
              <a:ext uri="{FF2B5EF4-FFF2-40B4-BE49-F238E27FC236}">
                <a16:creationId xmlns:a16="http://schemas.microsoft.com/office/drawing/2014/main" id="{D2B6B72B-552E-48F5-8325-29A9774D2A59}"/>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1529506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1944-4EF1-4B73-96EF-F7F65E75483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7DB67BD-9BBF-4109-B625-A7E8F289DC1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7B9FB11-285D-47F2-83CB-64191BFF9A5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0C9C93D-2210-4D6C-A3CB-24FB54B123BC}"/>
              </a:ext>
            </a:extLst>
          </p:cNvPr>
          <p:cNvSpPr>
            <a:spLocks noGrp="1"/>
          </p:cNvSpPr>
          <p:nvPr>
            <p:ph type="dt" sz="half" idx="10"/>
          </p:nvPr>
        </p:nvSpPr>
        <p:spPr/>
        <p:txBody>
          <a:bodyPr/>
          <a:lstStyle/>
          <a:p>
            <a:fld id="{DC942D66-ABEF-438F-8D08-1E538D9F7966}" type="datetime1">
              <a:rPr lang="en-US" smtClean="0"/>
              <a:t>10/7/2024</a:t>
            </a:fld>
            <a:endParaRPr lang="en-US"/>
          </a:p>
        </p:txBody>
      </p:sp>
      <p:sp>
        <p:nvSpPr>
          <p:cNvPr id="6" name="Footer Placeholder 5">
            <a:extLst>
              <a:ext uri="{FF2B5EF4-FFF2-40B4-BE49-F238E27FC236}">
                <a16:creationId xmlns:a16="http://schemas.microsoft.com/office/drawing/2014/main" id="{ECFB4A57-F0A9-410B-BA7E-13099762C942}"/>
              </a:ext>
            </a:extLst>
          </p:cNvPr>
          <p:cNvSpPr>
            <a:spLocks noGrp="1"/>
          </p:cNvSpPr>
          <p:nvPr>
            <p:ph type="ftr" sz="quarter" idx="11"/>
          </p:nvPr>
        </p:nvSpPr>
        <p:spPr/>
        <p:txBody>
          <a:bodyPr/>
          <a:lstStyle/>
          <a:p>
            <a:r>
              <a:rPr lang="en-US"/>
              <a:t>Delaware Department of Insurance - Office of Value-Based Health Care Delivery</a:t>
            </a:r>
          </a:p>
        </p:txBody>
      </p:sp>
      <p:sp>
        <p:nvSpPr>
          <p:cNvPr id="7" name="Slide Number Placeholder 6">
            <a:extLst>
              <a:ext uri="{FF2B5EF4-FFF2-40B4-BE49-F238E27FC236}">
                <a16:creationId xmlns:a16="http://schemas.microsoft.com/office/drawing/2014/main" id="{4CBE28B5-7B27-4B69-B06B-A44DC83EBECE}"/>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1076754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79CC-EA0C-4ED6-A216-4DE90573A7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782E06-139E-4DE8-99F4-AAC0795D79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6059E-4C09-44D7-80FE-4C39C3B28423}"/>
              </a:ext>
            </a:extLst>
          </p:cNvPr>
          <p:cNvSpPr>
            <a:spLocks noGrp="1"/>
          </p:cNvSpPr>
          <p:nvPr>
            <p:ph type="dt" sz="half" idx="10"/>
          </p:nvPr>
        </p:nvSpPr>
        <p:spPr/>
        <p:txBody>
          <a:bodyPr/>
          <a:lstStyle/>
          <a:p>
            <a:fld id="{E92E8484-B723-4DA3-9D0C-BD7BD33307F3}" type="datetime1">
              <a:rPr lang="en-US" smtClean="0"/>
              <a:t>10/7/2024</a:t>
            </a:fld>
            <a:endParaRPr lang="en-US"/>
          </a:p>
        </p:txBody>
      </p:sp>
      <p:sp>
        <p:nvSpPr>
          <p:cNvPr id="5" name="Footer Placeholder 4">
            <a:extLst>
              <a:ext uri="{FF2B5EF4-FFF2-40B4-BE49-F238E27FC236}">
                <a16:creationId xmlns:a16="http://schemas.microsoft.com/office/drawing/2014/main" id="{AB640A93-1AAB-419C-ACE8-4A1FA8E9FD87}"/>
              </a:ext>
            </a:extLst>
          </p:cNvPr>
          <p:cNvSpPr>
            <a:spLocks noGrp="1"/>
          </p:cNvSpPr>
          <p:nvPr>
            <p:ph type="ftr" sz="quarter" idx="11"/>
          </p:nvPr>
        </p:nvSpPr>
        <p:spPr/>
        <p:txBody>
          <a:body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4DCC1384-8003-457F-AA05-5FC4EA30A1F1}"/>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135111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4" y="2228009"/>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E68B287-1F7F-43CC-8604-31A9A7D13B28}" type="datetime1">
              <a:rPr lang="en-US" smtClean="0"/>
              <a:t>10/7/2024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C9C541C6-75BC-4360-B680-4A647707B817}" type="slidenum">
              <a:rPr lang="en-US" altLang="en-US" smtClean="0"/>
              <a:pPr/>
              <a:t>‹#›</a:t>
            </a:fld>
            <a:endParaRPr lang="en-US" altLang="en-US" dirty="0"/>
          </a:p>
        </p:txBody>
      </p:sp>
    </p:spTree>
    <p:extLst>
      <p:ext uri="{BB962C8B-B14F-4D97-AF65-F5344CB8AC3E}">
        <p14:creationId xmlns:p14="http://schemas.microsoft.com/office/powerpoint/2010/main" val="27351529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E8D38E-CE4C-4865-A8CD-981E4D385E5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BF6B96-FBFD-446B-BAB4-F4CDEA02B73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5C9C75-EAA9-4DF5-95C9-89B9ECE4A522}"/>
              </a:ext>
            </a:extLst>
          </p:cNvPr>
          <p:cNvSpPr>
            <a:spLocks noGrp="1"/>
          </p:cNvSpPr>
          <p:nvPr>
            <p:ph type="dt" sz="half" idx="10"/>
          </p:nvPr>
        </p:nvSpPr>
        <p:spPr/>
        <p:txBody>
          <a:bodyPr/>
          <a:lstStyle/>
          <a:p>
            <a:fld id="{48B61379-6A9C-44D6-8613-51983673402E}" type="datetime1">
              <a:rPr lang="en-US" smtClean="0"/>
              <a:t>10/7/2024</a:t>
            </a:fld>
            <a:endParaRPr lang="en-US"/>
          </a:p>
        </p:txBody>
      </p:sp>
      <p:sp>
        <p:nvSpPr>
          <p:cNvPr id="5" name="Footer Placeholder 4">
            <a:extLst>
              <a:ext uri="{FF2B5EF4-FFF2-40B4-BE49-F238E27FC236}">
                <a16:creationId xmlns:a16="http://schemas.microsoft.com/office/drawing/2014/main" id="{84907083-3808-4996-A310-5CE6AF9E920E}"/>
              </a:ext>
            </a:extLst>
          </p:cNvPr>
          <p:cNvSpPr>
            <a:spLocks noGrp="1"/>
          </p:cNvSpPr>
          <p:nvPr>
            <p:ph type="ftr" sz="quarter" idx="11"/>
          </p:nvPr>
        </p:nvSpPr>
        <p:spPr/>
        <p:txBody>
          <a:body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6CDCBB65-C6A8-42D6-BB7A-332C27775009}"/>
              </a:ext>
            </a:extLst>
          </p:cNvPr>
          <p:cNvSpPr>
            <a:spLocks noGrp="1"/>
          </p:cNvSpPr>
          <p:nvPr>
            <p:ph type="sldNum" sz="quarter" idx="12"/>
          </p:nvPr>
        </p:nvSpPr>
        <p:spPr/>
        <p:txBody>
          <a:bodyPr/>
          <a:lstStyle/>
          <a:p>
            <a:fld id="{C149085B-E5D6-4BC0-8EA6-C7CBE718A982}" type="slidenum">
              <a:rPr lang="en-US" smtClean="0"/>
              <a:t>‹#›</a:t>
            </a:fld>
            <a:endParaRPr lang="en-US"/>
          </a:p>
        </p:txBody>
      </p:sp>
    </p:spTree>
    <p:extLst>
      <p:ext uri="{BB962C8B-B14F-4D97-AF65-F5344CB8AC3E}">
        <p14:creationId xmlns:p14="http://schemas.microsoft.com/office/powerpoint/2010/main" val="234382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9" y="514197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6"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6"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4E642E9-EAE0-43DC-BDED-4C29057B439E}" type="datetime1">
              <a:rPr lang="en-US" smtClean="0"/>
              <a:t>10/7/2024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757199" y="858393"/>
            <a:ext cx="1802131" cy="1838706"/>
          </a:xfrm>
          <a:prstGeom prst="rect">
            <a:avLst/>
          </a:prstGeom>
          <a:noFill/>
          <a:ln>
            <a:noFill/>
          </a:ln>
        </p:spPr>
      </p:pic>
    </p:spTree>
    <p:extLst>
      <p:ext uri="{BB962C8B-B14F-4D97-AF65-F5344CB8AC3E}">
        <p14:creationId xmlns:p14="http://schemas.microsoft.com/office/powerpoint/2010/main" val="308608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5" y="2228004"/>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4"/>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214588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20"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5" y="2926057"/>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9"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7"/>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9409F-EA0E-4762-8385-6368984803F7}" type="datetime1">
              <a:rPr lang="en-US" smtClean="0"/>
              <a:t>10/7/2024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3FF57B-5F25-B54A-A918-FB50C2689073}" type="slidenum">
              <a:rPr lang="en-US" smtClean="0"/>
              <a:pPr/>
              <a:t>‹#›</a:t>
            </a:fld>
            <a:endParaRPr lang="en-US" dirty="0"/>
          </a:p>
        </p:txBody>
      </p:sp>
      <p:pic>
        <p:nvPicPr>
          <p:cNvPr id="11" name="Picture 10"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3" y="4812030"/>
            <a:ext cx="1013460" cy="1036320"/>
          </a:xfrm>
          <a:prstGeom prst="rect">
            <a:avLst/>
          </a:prstGeom>
          <a:noFill/>
          <a:ln>
            <a:noFill/>
          </a:ln>
        </p:spPr>
      </p:pic>
    </p:spTree>
    <p:extLst>
      <p:ext uri="{BB962C8B-B14F-4D97-AF65-F5344CB8AC3E}">
        <p14:creationId xmlns:p14="http://schemas.microsoft.com/office/powerpoint/2010/main" val="3139188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ACBDCA-4F8E-4459-AFFC-FA56E427EC16}" type="datetime1">
              <a:rPr lang="en-US" smtClean="0"/>
              <a:t>10/7/2024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1027363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565B4-1FAB-4696-A976-27217CF4D446}" type="datetime1">
              <a:rPr lang="en-US" smtClean="0"/>
              <a:t>10/7/2024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3FF57B-5F25-B54A-A918-FB50C2689073}" type="slidenum">
              <a:rPr lang="en-US" smtClean="0"/>
              <a:pPr/>
              <a:t>‹#›</a:t>
            </a:fld>
            <a:endParaRPr lang="en-US" dirty="0"/>
          </a:p>
        </p:txBody>
      </p:sp>
      <p:pic>
        <p:nvPicPr>
          <p:cNvPr id="5" name="Picture 4"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2971800" cy="2865120"/>
          </a:xfrm>
          <a:prstGeom prst="rect">
            <a:avLst/>
          </a:prstGeom>
          <a:noFill/>
          <a:ln>
            <a:noFill/>
          </a:ln>
        </p:spPr>
      </p:pic>
    </p:spTree>
    <p:extLst>
      <p:ext uri="{BB962C8B-B14F-4D97-AF65-F5344CB8AC3E}">
        <p14:creationId xmlns:p14="http://schemas.microsoft.com/office/powerpoint/2010/main" val="21289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9"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4"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20" y="5262301"/>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87B7EA7-CC93-4F3E-A9BD-7991C6B1DDD0}" type="datetime1">
              <a:rPr lang="en-US" smtClean="0"/>
              <a:t>10/7/2024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10" name="Picture 9"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3761110"/>
            <a:ext cx="1013460" cy="1036320"/>
          </a:xfrm>
          <a:prstGeom prst="rect">
            <a:avLst/>
          </a:prstGeom>
          <a:noFill/>
          <a:ln>
            <a:noFill/>
          </a:ln>
        </p:spPr>
      </p:pic>
    </p:spTree>
    <p:extLst>
      <p:ext uri="{BB962C8B-B14F-4D97-AF65-F5344CB8AC3E}">
        <p14:creationId xmlns:p14="http://schemas.microsoft.com/office/powerpoint/2010/main" val="320322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4"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5"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4" y="5260132"/>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4D40-361B-4F8C-9E3F-1D0C891C9F40}" type="datetime1">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2023175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4" y="687480"/>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4"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42"/>
            <a:ext cx="2133600" cy="365125"/>
          </a:xfrm>
          <a:prstGeom prst="rect">
            <a:avLst/>
          </a:prstGeom>
        </p:spPr>
        <p:txBody>
          <a:bodyPr vert="horz" lIns="91440" tIns="45720" rIns="91440" bIns="45720" rtlCol="0" anchor="ctr"/>
          <a:lstStyle>
            <a:lvl1pPr algn="r">
              <a:defRPr sz="900">
                <a:solidFill>
                  <a:schemeClr val="accent2"/>
                </a:solidFill>
              </a:defRPr>
            </a:lvl1pPr>
          </a:lstStyle>
          <a:p>
            <a:fld id="{197451B7-0141-4DDB-8D9B-EE53D90E06FF}" type="datetime1">
              <a:rPr lang="en-US" smtClean="0"/>
              <a:t>10/7/2024</a:t>
            </a:fld>
            <a:endParaRPr lang="en-US" dirty="0"/>
          </a:p>
        </p:txBody>
      </p:sp>
      <p:sp>
        <p:nvSpPr>
          <p:cNvPr id="5" name="Footer Placeholder 4"/>
          <p:cNvSpPr>
            <a:spLocks noGrp="1"/>
          </p:cNvSpPr>
          <p:nvPr>
            <p:ph type="ftr" sz="quarter" idx="3"/>
          </p:nvPr>
        </p:nvSpPr>
        <p:spPr>
          <a:xfrm>
            <a:off x="581195" y="5951816"/>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8" y="5956142"/>
            <a:ext cx="770468" cy="365125"/>
          </a:xfrm>
          <a:prstGeom prst="rect">
            <a:avLst/>
          </a:prstGeom>
        </p:spPr>
        <p:txBody>
          <a:bodyPr vert="horz" lIns="91440" tIns="45720" rIns="91440" bIns="45720" rtlCol="0" anchor="ctr"/>
          <a:lstStyle>
            <a:lvl1pPr algn="r">
              <a:defRPr sz="900">
                <a:solidFill>
                  <a:schemeClr val="accent2"/>
                </a:solidFill>
              </a:defRPr>
            </a:lvl1pPr>
          </a:lstStyle>
          <a:p>
            <a:fld id="{DD3FF57B-5F25-B54A-A918-FB50C2689073}" type="slidenum">
              <a:rPr lang="en-US" smtClean="0"/>
              <a:pPr/>
              <a:t>‹#›</a:t>
            </a:fld>
            <a:endParaRPr lang="en-US" dirty="0"/>
          </a:p>
        </p:txBody>
      </p:sp>
      <p:sp>
        <p:nvSpPr>
          <p:cNvPr id="9" name="Rectangle 8"/>
          <p:cNvSpPr/>
          <p:nvPr/>
        </p:nvSpPr>
        <p:spPr>
          <a:xfrm>
            <a:off x="448094"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descr="DHSS Logo Red 3D"/>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570184" y="4915490"/>
            <a:ext cx="1013460" cy="1036320"/>
          </a:xfrm>
          <a:prstGeom prst="rect">
            <a:avLst/>
          </a:prstGeom>
          <a:noFill/>
          <a:ln>
            <a:noFill/>
          </a:ln>
        </p:spPr>
      </p:pic>
    </p:spTree>
    <p:extLst>
      <p:ext uri="{BB962C8B-B14F-4D97-AF65-F5344CB8AC3E}">
        <p14:creationId xmlns:p14="http://schemas.microsoft.com/office/powerpoint/2010/main" val="898207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96A45C-632E-41F0-A63B-94F587C7E12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4FB0D1-4138-4A27-B8A8-986C8C8114F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4740D-5AB7-413D-98F1-B48EA5C0D0B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252B418-976A-402C-9497-8742A6E41615}" type="datetime1">
              <a:rPr lang="en-US" smtClean="0"/>
              <a:t>10/7/2024</a:t>
            </a:fld>
            <a:endParaRPr lang="en-US"/>
          </a:p>
        </p:txBody>
      </p:sp>
      <p:sp>
        <p:nvSpPr>
          <p:cNvPr id="5" name="Footer Placeholder 4">
            <a:extLst>
              <a:ext uri="{FF2B5EF4-FFF2-40B4-BE49-F238E27FC236}">
                <a16:creationId xmlns:a16="http://schemas.microsoft.com/office/drawing/2014/main" id="{BC72FB72-521E-48F2-A15C-D56E02455A5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Delaware Department of Insurance - Office of Value-Based Health Care Delivery</a:t>
            </a:r>
          </a:p>
        </p:txBody>
      </p:sp>
      <p:sp>
        <p:nvSpPr>
          <p:cNvPr id="6" name="Slide Number Placeholder 5">
            <a:extLst>
              <a:ext uri="{FF2B5EF4-FFF2-40B4-BE49-F238E27FC236}">
                <a16:creationId xmlns:a16="http://schemas.microsoft.com/office/drawing/2014/main" id="{8698B3B2-5C8E-4C74-A7A8-8D353B836E3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49085B-E5D6-4BC0-8EA6-C7CBE718A982}" type="slidenum">
              <a:rPr lang="en-US" smtClean="0"/>
              <a:t>‹#›</a:t>
            </a:fld>
            <a:endParaRPr lang="en-US"/>
          </a:p>
        </p:txBody>
      </p:sp>
    </p:spTree>
    <p:extLst>
      <p:ext uri="{BB962C8B-B14F-4D97-AF65-F5344CB8AC3E}">
        <p14:creationId xmlns:p14="http://schemas.microsoft.com/office/powerpoint/2010/main" val="134188294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chiamass.gov/assets/docs/r/pubs/2024/MA-PC-Dashboard-2024.pdf"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https://www.pcdc.org/wp-content/uploads/PCDC-NYS-Scorecard_FINAL_042924.pdf" TargetMode="External"/><Relationship Id="rId5" Type="http://schemas.openxmlformats.org/officeDocument/2006/relationships/hyperlink" Target="https://www.vahealthinnovation.org/wp-content/uploads/2023/07/Virginia-Primary-Care-Scorecard-June-2023.pdf"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hepcc.org/news/strengthening-primary-care-reimbursement-models-to-improve-medicares-outcome-and-efficiency/"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hyperlink" Target="https://www.nationalacademies.org/our-work/implementing-high-quality-primary-care"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0AF38-CFEB-442E-B7D8-E57C2C91837C}"/>
              </a:ext>
            </a:extLst>
          </p:cNvPr>
          <p:cNvSpPr>
            <a:spLocks noGrp="1"/>
          </p:cNvSpPr>
          <p:nvPr>
            <p:ph type="ctrTitle"/>
          </p:nvPr>
        </p:nvSpPr>
        <p:spPr/>
        <p:txBody>
          <a:bodyPr>
            <a:normAutofit/>
          </a:bodyPr>
          <a:lstStyle/>
          <a:p>
            <a:r>
              <a:rPr lang="en-US" dirty="0"/>
              <a:t>Primary care reform collaborative</a:t>
            </a:r>
          </a:p>
        </p:txBody>
      </p:sp>
      <p:sp>
        <p:nvSpPr>
          <p:cNvPr id="3" name="Subtitle 2">
            <a:extLst>
              <a:ext uri="{FF2B5EF4-FFF2-40B4-BE49-F238E27FC236}">
                <a16:creationId xmlns:a16="http://schemas.microsoft.com/office/drawing/2014/main" id="{448304C0-D4B1-40EF-9D01-EEA57A226F01}"/>
              </a:ext>
            </a:extLst>
          </p:cNvPr>
          <p:cNvSpPr>
            <a:spLocks noGrp="1"/>
          </p:cNvSpPr>
          <p:nvPr>
            <p:ph type="subTitle" idx="1"/>
          </p:nvPr>
        </p:nvSpPr>
        <p:spPr/>
        <p:txBody>
          <a:bodyPr/>
          <a:lstStyle/>
          <a:p>
            <a:r>
              <a:rPr lang="en-US" dirty="0"/>
              <a:t>October 7, 2024</a:t>
            </a:r>
          </a:p>
        </p:txBody>
      </p:sp>
    </p:spTree>
    <p:extLst>
      <p:ext uri="{BB962C8B-B14F-4D97-AF65-F5344CB8AC3E}">
        <p14:creationId xmlns:p14="http://schemas.microsoft.com/office/powerpoint/2010/main" val="349307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2" name="TextBox 1">
            <a:extLst>
              <a:ext uri="{FF2B5EF4-FFF2-40B4-BE49-F238E27FC236}">
                <a16:creationId xmlns:a16="http://schemas.microsoft.com/office/drawing/2014/main" id="{7C868F96-2CA0-053B-4DFE-5C6EB1F56E66}"/>
              </a:ext>
            </a:extLst>
          </p:cNvPr>
          <p:cNvSpPr txBox="1"/>
          <p:nvPr/>
        </p:nvSpPr>
        <p:spPr>
          <a:xfrm>
            <a:off x="945831" y="2262202"/>
            <a:ext cx="6669405" cy="3070071"/>
          </a:xfrm>
          <a:prstGeom prst="rect">
            <a:avLst/>
          </a:prstGeom>
          <a:solidFill>
            <a:schemeClr val="accent4">
              <a:lumMod val="20000"/>
              <a:lumOff val="80000"/>
            </a:schemeClr>
          </a:solidFill>
        </p:spPr>
        <p:txBody>
          <a:bodyPr wrap="square" rtlCol="0">
            <a:spAutoFit/>
          </a:bodyPr>
          <a:lstStyle/>
          <a:p>
            <a:pPr defTabSz="685800"/>
            <a:r>
              <a:rPr lang="en-US" sz="1500" dirty="0">
                <a:solidFill>
                  <a:prstClr val="black"/>
                </a:solidFill>
                <a:latin typeface="Calibri" panose="020F0502020204030204"/>
              </a:rPr>
              <a:t>A few states have implemented a Primary Care Scorecard:</a:t>
            </a:r>
          </a:p>
          <a:p>
            <a:pPr marL="557213" lvl="1" indent="-214313" defTabSz="685800">
              <a:buFont typeface="Wingdings" panose="05000000000000000000" pitchFamily="2" charset="2"/>
              <a:buChar char="ü"/>
            </a:pPr>
            <a:r>
              <a:rPr lang="en-US" sz="1500" dirty="0">
                <a:solidFill>
                  <a:prstClr val="black"/>
                </a:solidFill>
                <a:latin typeface="Calibri" panose="020F0502020204030204"/>
              </a:rPr>
              <a:t>Virginia</a:t>
            </a:r>
          </a:p>
          <a:p>
            <a:pPr marL="557213" lvl="1" indent="-214313" defTabSz="685800">
              <a:buFont typeface="Wingdings" panose="05000000000000000000" pitchFamily="2" charset="2"/>
              <a:buChar char="ü"/>
            </a:pPr>
            <a:r>
              <a:rPr lang="en-US" sz="1500" dirty="0">
                <a:solidFill>
                  <a:prstClr val="black"/>
                </a:solidFill>
                <a:latin typeface="Calibri" panose="020F0502020204030204"/>
              </a:rPr>
              <a:t>New York</a:t>
            </a:r>
          </a:p>
          <a:p>
            <a:pPr marL="557213" lvl="1" indent="-214313" defTabSz="685800">
              <a:buFont typeface="Wingdings" panose="05000000000000000000" pitchFamily="2" charset="2"/>
              <a:buChar char="ü"/>
            </a:pPr>
            <a:r>
              <a:rPr lang="en-US" sz="1500" dirty="0">
                <a:solidFill>
                  <a:prstClr val="black"/>
                </a:solidFill>
                <a:latin typeface="Calibri" panose="020F0502020204030204"/>
              </a:rPr>
              <a:t>Massachusetts</a:t>
            </a:r>
          </a:p>
          <a:p>
            <a:pPr defTabSz="685800"/>
            <a:endParaRPr lang="en-US" sz="1500" dirty="0">
              <a:solidFill>
                <a:prstClr val="black"/>
              </a:solidFill>
              <a:latin typeface="Calibri" panose="020F0502020204030204"/>
            </a:endParaRPr>
          </a:p>
          <a:p>
            <a:pPr defTabSz="685800"/>
            <a:r>
              <a:rPr lang="en-US" sz="1500" dirty="0">
                <a:solidFill>
                  <a:prstClr val="black"/>
                </a:solidFill>
                <a:latin typeface="Calibri" panose="020F0502020204030204"/>
              </a:rPr>
              <a:t>States plan to annually monitor scorecard data to support policy decisions and program development to build a stronger primary care system.</a:t>
            </a:r>
          </a:p>
          <a:p>
            <a:pPr defTabSz="685800"/>
            <a:endParaRPr lang="en-US" sz="1500" dirty="0">
              <a:solidFill>
                <a:prstClr val="black"/>
              </a:solidFill>
              <a:latin typeface="Calibri" panose="020F0502020204030204"/>
            </a:endParaRPr>
          </a:p>
          <a:p>
            <a:pPr defTabSz="685800"/>
            <a:r>
              <a:rPr lang="en-US" sz="1500" dirty="0">
                <a:solidFill>
                  <a:prstClr val="black"/>
                </a:solidFill>
                <a:latin typeface="Calibri" panose="020F0502020204030204"/>
              </a:rPr>
              <a:t>States use publicly available data and state-customized survey data for the scorecards, such as, Millbank Memorial Fund Health of US Primary Care Baseline Scorecard, Commonwealth Fund, State All Payer Claims Databases, County Health Rankings, CDC, Health Insurance Surveys, and other public health data resources. </a:t>
            </a:r>
          </a:p>
          <a:p>
            <a:pPr defTabSz="685800"/>
            <a:endParaRPr lang="en-US" sz="1350" dirty="0">
              <a:solidFill>
                <a:prstClr val="black"/>
              </a:solidFill>
              <a:latin typeface="Calibri" panose="020F0502020204030204"/>
            </a:endParaRPr>
          </a:p>
        </p:txBody>
      </p:sp>
      <p:sp>
        <p:nvSpPr>
          <p:cNvPr id="3" name="TextBox 2">
            <a:extLst>
              <a:ext uri="{FF2B5EF4-FFF2-40B4-BE49-F238E27FC236}">
                <a16:creationId xmlns:a16="http://schemas.microsoft.com/office/drawing/2014/main" id="{D5CDFAE7-B776-92DA-291B-B56C8DB86859}"/>
              </a:ext>
            </a:extLst>
          </p:cNvPr>
          <p:cNvSpPr txBox="1"/>
          <p:nvPr/>
        </p:nvSpPr>
        <p:spPr>
          <a:xfrm>
            <a:off x="703753" y="1321322"/>
            <a:ext cx="5023481" cy="461665"/>
          </a:xfrm>
          <a:prstGeom prst="rect">
            <a:avLst/>
          </a:prstGeom>
          <a:noFill/>
        </p:spPr>
        <p:txBody>
          <a:bodyPr wrap="square" rtlCol="0">
            <a:spAutoFit/>
          </a:bodyPr>
          <a:lstStyle/>
          <a:p>
            <a:pPr defTabSz="685800"/>
            <a:r>
              <a:rPr lang="en-US" sz="2400" b="1" dirty="0">
                <a:solidFill>
                  <a:prstClr val="white"/>
                </a:solidFill>
                <a:latin typeface="Calibri" panose="020F0502020204030204"/>
              </a:rPr>
              <a:t>Why a State Primary Care Scorecard?</a:t>
            </a:r>
          </a:p>
        </p:txBody>
      </p:sp>
    </p:spTree>
    <p:extLst>
      <p:ext uri="{BB962C8B-B14F-4D97-AF65-F5344CB8AC3E}">
        <p14:creationId xmlns:p14="http://schemas.microsoft.com/office/powerpoint/2010/main" val="283407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graphicFrame>
        <p:nvGraphicFramePr>
          <p:cNvPr id="2" name="Table 1">
            <a:extLst>
              <a:ext uri="{FF2B5EF4-FFF2-40B4-BE49-F238E27FC236}">
                <a16:creationId xmlns:a16="http://schemas.microsoft.com/office/drawing/2014/main" id="{83DD2EEA-89B7-030B-D332-A29B9BAB4415}"/>
              </a:ext>
            </a:extLst>
          </p:cNvPr>
          <p:cNvGraphicFramePr>
            <a:graphicFrameLocks noGrp="1"/>
          </p:cNvGraphicFramePr>
          <p:nvPr/>
        </p:nvGraphicFramePr>
        <p:xfrm>
          <a:off x="732723" y="2125043"/>
          <a:ext cx="7220903" cy="3275047"/>
        </p:xfrm>
        <a:graphic>
          <a:graphicData uri="http://schemas.openxmlformats.org/drawingml/2006/table">
            <a:tbl>
              <a:tblPr firstRow="1" firstCol="1" bandRow="1">
                <a:tableStyleId>{22838BEF-8BB2-4498-84A7-C5851F593DF1}</a:tableStyleId>
              </a:tblPr>
              <a:tblGrid>
                <a:gridCol w="1425892">
                  <a:extLst>
                    <a:ext uri="{9D8B030D-6E8A-4147-A177-3AD203B41FA5}">
                      <a16:colId xmlns:a16="http://schemas.microsoft.com/office/drawing/2014/main" val="1473085158"/>
                    </a:ext>
                  </a:extLst>
                </a:gridCol>
                <a:gridCol w="5795011">
                  <a:extLst>
                    <a:ext uri="{9D8B030D-6E8A-4147-A177-3AD203B41FA5}">
                      <a16:colId xmlns:a16="http://schemas.microsoft.com/office/drawing/2014/main" val="558556499"/>
                    </a:ext>
                  </a:extLst>
                </a:gridCol>
              </a:tblGrid>
              <a:tr h="1155899">
                <a:tc>
                  <a:txBody>
                    <a:bodyPr/>
                    <a:lstStyle/>
                    <a:p>
                      <a:pPr marL="0" marR="0">
                        <a:spcBef>
                          <a:spcPts val="0"/>
                        </a:spcBef>
                        <a:spcAft>
                          <a:spcPts val="0"/>
                        </a:spcAft>
                      </a:pPr>
                      <a:r>
                        <a:rPr lang="en-US" sz="1500" kern="100" dirty="0">
                          <a:effectLst/>
                        </a:rPr>
                        <a:t>Virginia</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tc>
                  <a:txBody>
                    <a:bodyPr/>
                    <a:lstStyle/>
                    <a:p>
                      <a:pPr marL="342900" marR="0" lvl="0" indent="-342900">
                        <a:spcBef>
                          <a:spcPts val="0"/>
                        </a:spcBef>
                        <a:spcAft>
                          <a:spcPts val="0"/>
                        </a:spcAft>
                        <a:buFont typeface="Symbol" panose="05050102010706020507" pitchFamily="18" charset="2"/>
                        <a:buChar char=""/>
                      </a:pPr>
                      <a:r>
                        <a:rPr lang="en-US" sz="1200" kern="100" dirty="0">
                          <a:effectLst/>
                        </a:rPr>
                        <a:t>Expenditures – </a:t>
                      </a:r>
                      <a:r>
                        <a:rPr lang="en-US" sz="1200" b="0" kern="100" dirty="0">
                          <a:effectLst/>
                        </a:rPr>
                        <a:t>investment in primary care and disparities in resources.</a:t>
                      </a:r>
                    </a:p>
                    <a:p>
                      <a:pPr marL="342900" marR="0" lvl="0" indent="-342900">
                        <a:spcBef>
                          <a:spcPts val="0"/>
                        </a:spcBef>
                        <a:spcAft>
                          <a:spcPts val="0"/>
                        </a:spcAft>
                        <a:buFont typeface="Symbol" panose="05050102010706020507" pitchFamily="18" charset="2"/>
                        <a:buChar char=""/>
                      </a:pPr>
                      <a:r>
                        <a:rPr lang="en-US" sz="1200" kern="100" dirty="0">
                          <a:effectLst/>
                        </a:rPr>
                        <a:t>Workforce – </a:t>
                      </a:r>
                      <a:r>
                        <a:rPr lang="en-US" sz="1200" b="0" kern="100" dirty="0">
                          <a:effectLst/>
                        </a:rPr>
                        <a:t>capacity of primary care clinicians and variation in network adequacy by payer and geographic region.</a:t>
                      </a:r>
                    </a:p>
                    <a:p>
                      <a:pPr marL="342900" marR="0" lvl="0" indent="-342900">
                        <a:spcBef>
                          <a:spcPts val="0"/>
                        </a:spcBef>
                        <a:spcAft>
                          <a:spcPts val="0"/>
                        </a:spcAft>
                        <a:buFont typeface="Symbol" panose="05050102010706020507" pitchFamily="18" charset="2"/>
                        <a:buChar char=""/>
                      </a:pPr>
                      <a:r>
                        <a:rPr lang="en-US" sz="1200" kern="100" dirty="0">
                          <a:effectLst/>
                        </a:rPr>
                        <a:t>Service Utilization </a:t>
                      </a:r>
                      <a:r>
                        <a:rPr lang="en-US" sz="1200" b="0" kern="100" dirty="0">
                          <a:effectLst/>
                        </a:rPr>
                        <a:t>- how residents are using primary care.</a:t>
                      </a:r>
                    </a:p>
                    <a:p>
                      <a:pPr marL="342900" marR="0" lvl="0" indent="-342900">
                        <a:spcBef>
                          <a:spcPts val="0"/>
                        </a:spcBef>
                        <a:spcAft>
                          <a:spcPts val="0"/>
                        </a:spcAft>
                        <a:buFont typeface="Symbol" panose="05050102010706020507" pitchFamily="18" charset="2"/>
                        <a:buChar char=""/>
                      </a:pPr>
                      <a:r>
                        <a:rPr lang="en-US" sz="1200" kern="100" dirty="0">
                          <a:effectLst/>
                        </a:rPr>
                        <a:t>Outcomes </a:t>
                      </a:r>
                      <a:r>
                        <a:rPr lang="en-US" sz="1200" b="0" kern="100" dirty="0">
                          <a:effectLst/>
                        </a:rPr>
                        <a:t>– health and well-being based on primary-care sensitive metrics.</a:t>
                      </a:r>
                    </a:p>
                    <a:p>
                      <a:pPr marL="0" marR="0">
                        <a:spcBef>
                          <a:spcPts val="0"/>
                        </a:spcBef>
                        <a:spcAft>
                          <a:spcPts val="0"/>
                        </a:spcAft>
                      </a:pPr>
                      <a:r>
                        <a:rPr lang="en-US" sz="1400" b="0" u="sng" kern="100" dirty="0">
                          <a:effectLst/>
                          <a:hlinkClick r:id="rId5"/>
                        </a:rPr>
                        <a:t>Primary Care PDF (vahealthinnovation.org)</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extLst>
                  <a:ext uri="{0D108BD9-81ED-4DB2-BD59-A6C34878D82A}">
                    <a16:rowId xmlns:a16="http://schemas.microsoft.com/office/drawing/2014/main" val="2364532278"/>
                  </a:ext>
                </a:extLst>
              </a:tr>
              <a:tr h="1155899">
                <a:tc>
                  <a:txBody>
                    <a:bodyPr/>
                    <a:lstStyle/>
                    <a:p>
                      <a:pPr marL="0" marR="0">
                        <a:spcBef>
                          <a:spcPts val="0"/>
                        </a:spcBef>
                        <a:spcAft>
                          <a:spcPts val="0"/>
                        </a:spcAft>
                      </a:pPr>
                      <a:r>
                        <a:rPr lang="en-US" sz="1500" kern="100" dirty="0">
                          <a:effectLst/>
                        </a:rPr>
                        <a:t>New York</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tc>
                  <a:txBody>
                    <a:bodyPr/>
                    <a:lstStyle/>
                    <a:p>
                      <a:pPr marL="342900" marR="0" lvl="0" indent="-342900">
                        <a:spcBef>
                          <a:spcPts val="0"/>
                        </a:spcBef>
                        <a:spcAft>
                          <a:spcPts val="0"/>
                        </a:spcAft>
                        <a:buFont typeface="Symbol" panose="05050102010706020507" pitchFamily="18" charset="2"/>
                        <a:buChar char=""/>
                      </a:pPr>
                      <a:r>
                        <a:rPr lang="en-US" sz="1200" b="1" kern="100" dirty="0">
                          <a:effectLst/>
                        </a:rPr>
                        <a:t>Workforce – </a:t>
                      </a:r>
                      <a:r>
                        <a:rPr lang="en-US" sz="1200" b="0" kern="100" dirty="0">
                          <a:effectLst/>
                        </a:rPr>
                        <a:t>focused on primary care workforce and pipeline.</a:t>
                      </a:r>
                    </a:p>
                    <a:p>
                      <a:pPr marL="342900" marR="0" lvl="0" indent="-342900">
                        <a:spcBef>
                          <a:spcPts val="0"/>
                        </a:spcBef>
                        <a:spcAft>
                          <a:spcPts val="0"/>
                        </a:spcAft>
                        <a:buFont typeface="Symbol" panose="05050102010706020507" pitchFamily="18" charset="2"/>
                        <a:buChar char=""/>
                      </a:pPr>
                      <a:r>
                        <a:rPr lang="en-US" sz="1200" b="1" kern="100" dirty="0">
                          <a:effectLst/>
                        </a:rPr>
                        <a:t>Access – </a:t>
                      </a:r>
                      <a:r>
                        <a:rPr lang="en-US" sz="1200" b="0" kern="100" dirty="0">
                          <a:effectLst/>
                        </a:rPr>
                        <a:t>captures the ability to access primary care.</a:t>
                      </a:r>
                    </a:p>
                    <a:p>
                      <a:pPr marL="342900" marR="0" lvl="0" indent="-342900">
                        <a:spcBef>
                          <a:spcPts val="0"/>
                        </a:spcBef>
                        <a:spcAft>
                          <a:spcPts val="0"/>
                        </a:spcAft>
                        <a:buFont typeface="Symbol" panose="05050102010706020507" pitchFamily="18" charset="2"/>
                        <a:buChar char=""/>
                      </a:pPr>
                      <a:r>
                        <a:rPr lang="en-US" sz="1200" b="1" kern="100" dirty="0">
                          <a:effectLst/>
                        </a:rPr>
                        <a:t>Performance – </a:t>
                      </a:r>
                      <a:r>
                        <a:rPr lang="en-US" sz="1200" b="0" kern="100" dirty="0">
                          <a:effectLst/>
                        </a:rPr>
                        <a:t>assesses access to preventive and chronic care services. </a:t>
                      </a:r>
                    </a:p>
                    <a:p>
                      <a:pPr marL="342900" marR="0" lvl="0" indent="-342900">
                        <a:spcBef>
                          <a:spcPts val="0"/>
                        </a:spcBef>
                        <a:spcAft>
                          <a:spcPts val="0"/>
                        </a:spcAft>
                        <a:buFont typeface="Symbol" panose="05050102010706020507" pitchFamily="18" charset="2"/>
                        <a:buChar char=""/>
                      </a:pPr>
                      <a:r>
                        <a:rPr lang="en-US" sz="1200" b="1" kern="100" dirty="0">
                          <a:effectLst/>
                        </a:rPr>
                        <a:t>Health Outcomes </a:t>
                      </a:r>
                      <a:r>
                        <a:rPr lang="en-US" sz="1200" b="0" kern="100" dirty="0">
                          <a:effectLst/>
                        </a:rPr>
                        <a:t>– metrics related to primary care services that measure the health status of the population.</a:t>
                      </a:r>
                    </a:p>
                    <a:p>
                      <a:pPr marL="0" marR="0">
                        <a:spcBef>
                          <a:spcPts val="0"/>
                        </a:spcBef>
                        <a:spcAft>
                          <a:spcPts val="0"/>
                        </a:spcAft>
                      </a:pPr>
                      <a:r>
                        <a:rPr lang="en-US" sz="1400" u="sng" kern="100" dirty="0">
                          <a:effectLst/>
                          <a:hlinkClick r:id="rId6"/>
                        </a:rPr>
                        <a:t>PCDC-NYS-Scorecard_FINAL_042924.pdf</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extLst>
                  <a:ext uri="{0D108BD9-81ED-4DB2-BD59-A6C34878D82A}">
                    <a16:rowId xmlns:a16="http://schemas.microsoft.com/office/drawing/2014/main" val="3363560385"/>
                  </a:ext>
                </a:extLst>
              </a:tr>
              <a:tr h="963249">
                <a:tc>
                  <a:txBody>
                    <a:bodyPr/>
                    <a:lstStyle/>
                    <a:p>
                      <a:pPr marL="0" marR="0">
                        <a:spcBef>
                          <a:spcPts val="0"/>
                        </a:spcBef>
                        <a:spcAft>
                          <a:spcPts val="0"/>
                        </a:spcAft>
                      </a:pPr>
                      <a:r>
                        <a:rPr lang="en-US" sz="1500" kern="100" dirty="0">
                          <a:effectLst/>
                        </a:rPr>
                        <a:t>Massachusetts</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tc>
                  <a:txBody>
                    <a:bodyPr/>
                    <a:lstStyle/>
                    <a:p>
                      <a:pPr marL="342900" marR="0" lvl="0" indent="-342900">
                        <a:spcBef>
                          <a:spcPts val="0"/>
                        </a:spcBef>
                        <a:spcAft>
                          <a:spcPts val="0"/>
                        </a:spcAft>
                        <a:buFont typeface="Symbol" panose="05050102010706020507" pitchFamily="18" charset="2"/>
                        <a:buChar char=""/>
                      </a:pPr>
                      <a:r>
                        <a:rPr lang="en-US" sz="1200" b="1" kern="100" dirty="0">
                          <a:effectLst/>
                        </a:rPr>
                        <a:t>Finance – </a:t>
                      </a:r>
                      <a:r>
                        <a:rPr lang="en-US" sz="1200" b="0" kern="100" dirty="0">
                          <a:effectLst/>
                        </a:rPr>
                        <a:t>spending for primary care services.</a:t>
                      </a:r>
                    </a:p>
                    <a:p>
                      <a:pPr marL="342900" marR="0" lvl="0" indent="-342900">
                        <a:spcBef>
                          <a:spcPts val="0"/>
                        </a:spcBef>
                        <a:spcAft>
                          <a:spcPts val="0"/>
                        </a:spcAft>
                        <a:buFont typeface="Symbol" panose="05050102010706020507" pitchFamily="18" charset="2"/>
                        <a:buChar char=""/>
                      </a:pPr>
                      <a:r>
                        <a:rPr lang="en-US" sz="1200" b="1" kern="100" dirty="0">
                          <a:effectLst/>
                        </a:rPr>
                        <a:t>Capacity </a:t>
                      </a:r>
                      <a:r>
                        <a:rPr lang="en-US" sz="1200" b="0" kern="100" dirty="0">
                          <a:effectLst/>
                        </a:rPr>
                        <a:t>– focused on the primary care workforce and pipeline.</a:t>
                      </a:r>
                    </a:p>
                    <a:p>
                      <a:pPr marL="342900" marR="0" lvl="0" indent="-342900">
                        <a:spcBef>
                          <a:spcPts val="0"/>
                        </a:spcBef>
                        <a:spcAft>
                          <a:spcPts val="0"/>
                        </a:spcAft>
                        <a:buFont typeface="Symbol" panose="05050102010706020507" pitchFamily="18" charset="2"/>
                        <a:buChar char=""/>
                      </a:pPr>
                      <a:r>
                        <a:rPr lang="en-US" sz="1200" b="1" kern="100" dirty="0">
                          <a:effectLst/>
                        </a:rPr>
                        <a:t>Performance </a:t>
                      </a:r>
                      <a:r>
                        <a:rPr lang="en-US" sz="1200" b="0" kern="100" dirty="0">
                          <a:effectLst/>
                        </a:rPr>
                        <a:t>– focused on access, utilization, and quality of care.</a:t>
                      </a:r>
                    </a:p>
                    <a:p>
                      <a:pPr marL="342900" marR="0" lvl="0" indent="-342900">
                        <a:spcBef>
                          <a:spcPts val="0"/>
                        </a:spcBef>
                        <a:spcAft>
                          <a:spcPts val="0"/>
                        </a:spcAft>
                        <a:buFont typeface="Symbol" panose="05050102010706020507" pitchFamily="18" charset="2"/>
                        <a:buChar char=""/>
                      </a:pPr>
                      <a:r>
                        <a:rPr lang="en-US" sz="1200" b="1" kern="100" dirty="0">
                          <a:effectLst/>
                        </a:rPr>
                        <a:t>Equity </a:t>
                      </a:r>
                      <a:r>
                        <a:rPr lang="en-US" sz="1200" b="0" kern="100" dirty="0">
                          <a:effectLst/>
                        </a:rPr>
                        <a:t>– assessing inequities in the primary care system.</a:t>
                      </a:r>
                    </a:p>
                    <a:p>
                      <a:pPr marL="0" marR="0">
                        <a:spcBef>
                          <a:spcPts val="0"/>
                        </a:spcBef>
                        <a:spcAft>
                          <a:spcPts val="0"/>
                        </a:spcAft>
                      </a:pPr>
                      <a:r>
                        <a:rPr lang="en-US" sz="1400" u="sng" kern="100" dirty="0">
                          <a:effectLst/>
                          <a:hlinkClick r:id="rId7"/>
                        </a:rPr>
                        <a:t>MA-PC-Dashboard-2024.pdf (chiamass.gov)</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8145" marR="38145" marT="0" marB="0"/>
                </a:tc>
                <a:extLst>
                  <a:ext uri="{0D108BD9-81ED-4DB2-BD59-A6C34878D82A}">
                    <a16:rowId xmlns:a16="http://schemas.microsoft.com/office/drawing/2014/main" val="3769487872"/>
                  </a:ext>
                </a:extLst>
              </a:tr>
            </a:tbl>
          </a:graphicData>
        </a:graphic>
      </p:graphicFrame>
      <p:sp>
        <p:nvSpPr>
          <p:cNvPr id="3" name="TextBox 2">
            <a:extLst>
              <a:ext uri="{FF2B5EF4-FFF2-40B4-BE49-F238E27FC236}">
                <a16:creationId xmlns:a16="http://schemas.microsoft.com/office/drawing/2014/main" id="{E28FAEFE-14B8-5139-B1EC-BBFE14AD461C}"/>
              </a:ext>
            </a:extLst>
          </p:cNvPr>
          <p:cNvSpPr txBox="1"/>
          <p:nvPr/>
        </p:nvSpPr>
        <p:spPr>
          <a:xfrm>
            <a:off x="874395" y="1148715"/>
            <a:ext cx="6249353" cy="461665"/>
          </a:xfrm>
          <a:prstGeom prst="rect">
            <a:avLst/>
          </a:prstGeom>
          <a:noFill/>
        </p:spPr>
        <p:txBody>
          <a:bodyPr wrap="square" rtlCol="0">
            <a:spAutoFit/>
          </a:bodyPr>
          <a:lstStyle/>
          <a:p>
            <a:pPr defTabSz="685800"/>
            <a:r>
              <a:rPr lang="en-US" sz="2400" b="1" dirty="0">
                <a:solidFill>
                  <a:prstClr val="white"/>
                </a:solidFill>
                <a:latin typeface="Calibri" panose="020F0502020204030204"/>
              </a:rPr>
              <a:t>Examples of State Primary Care Scorecard </a:t>
            </a:r>
          </a:p>
        </p:txBody>
      </p:sp>
    </p:spTree>
    <p:extLst>
      <p:ext uri="{BB962C8B-B14F-4D97-AF65-F5344CB8AC3E}">
        <p14:creationId xmlns:p14="http://schemas.microsoft.com/office/powerpoint/2010/main" val="255756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pic>
        <p:nvPicPr>
          <p:cNvPr id="3" name="Picture 2">
            <a:extLst>
              <a:ext uri="{FF2B5EF4-FFF2-40B4-BE49-F238E27FC236}">
                <a16:creationId xmlns:a16="http://schemas.microsoft.com/office/drawing/2014/main" id="{0FD2E029-3835-D9DF-5C38-59304DCCA89A}"/>
              </a:ext>
            </a:extLst>
          </p:cNvPr>
          <p:cNvPicPr>
            <a:picLocks noChangeAspect="1"/>
          </p:cNvPicPr>
          <p:nvPr/>
        </p:nvPicPr>
        <p:blipFill>
          <a:blip r:embed="rId5"/>
          <a:stretch>
            <a:fillRect/>
          </a:stretch>
        </p:blipFill>
        <p:spPr>
          <a:xfrm>
            <a:off x="1190477" y="2167351"/>
            <a:ext cx="5942426" cy="3139022"/>
          </a:xfrm>
          <a:prstGeom prst="rect">
            <a:avLst/>
          </a:prstGeom>
        </p:spPr>
      </p:pic>
      <p:sp>
        <p:nvSpPr>
          <p:cNvPr id="4" name="TextBox 3">
            <a:extLst>
              <a:ext uri="{FF2B5EF4-FFF2-40B4-BE49-F238E27FC236}">
                <a16:creationId xmlns:a16="http://schemas.microsoft.com/office/drawing/2014/main" id="{7F488425-6FF4-9865-B803-31F2B221F4E3}"/>
              </a:ext>
            </a:extLst>
          </p:cNvPr>
          <p:cNvSpPr txBox="1"/>
          <p:nvPr/>
        </p:nvSpPr>
        <p:spPr>
          <a:xfrm>
            <a:off x="526983" y="1085243"/>
            <a:ext cx="6871085" cy="507831"/>
          </a:xfrm>
          <a:prstGeom prst="rect">
            <a:avLst/>
          </a:prstGeom>
          <a:noFill/>
        </p:spPr>
        <p:txBody>
          <a:bodyPr wrap="square" rtlCol="0">
            <a:spAutoFit/>
          </a:bodyPr>
          <a:lstStyle/>
          <a:p>
            <a:pPr defTabSz="685800"/>
            <a:r>
              <a:rPr lang="en-US" sz="2700" dirty="0">
                <a:solidFill>
                  <a:prstClr val="white"/>
                </a:solidFill>
                <a:latin typeface="Calibri" panose="020F0502020204030204"/>
              </a:rPr>
              <a:t>Virginia Primary Care Scorecard</a:t>
            </a:r>
          </a:p>
        </p:txBody>
      </p:sp>
    </p:spTree>
    <p:extLst>
      <p:ext uri="{BB962C8B-B14F-4D97-AF65-F5344CB8AC3E}">
        <p14:creationId xmlns:p14="http://schemas.microsoft.com/office/powerpoint/2010/main" val="799009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pic>
        <p:nvPicPr>
          <p:cNvPr id="3" name="Picture 2">
            <a:extLst>
              <a:ext uri="{FF2B5EF4-FFF2-40B4-BE49-F238E27FC236}">
                <a16:creationId xmlns:a16="http://schemas.microsoft.com/office/drawing/2014/main" id="{A745CBBC-2E16-6C78-08B5-79CE55781E48}"/>
              </a:ext>
            </a:extLst>
          </p:cNvPr>
          <p:cNvPicPr>
            <a:picLocks noChangeAspect="1"/>
          </p:cNvPicPr>
          <p:nvPr/>
        </p:nvPicPr>
        <p:blipFill>
          <a:blip r:embed="rId5"/>
          <a:stretch>
            <a:fillRect/>
          </a:stretch>
        </p:blipFill>
        <p:spPr>
          <a:xfrm>
            <a:off x="425870" y="1014126"/>
            <a:ext cx="2077300" cy="4445929"/>
          </a:xfrm>
          <a:prstGeom prst="rect">
            <a:avLst/>
          </a:prstGeom>
          <a:ln w="19050">
            <a:solidFill>
              <a:schemeClr val="accent1">
                <a:lumMod val="50000"/>
              </a:schemeClr>
            </a:solidFill>
          </a:ln>
        </p:spPr>
      </p:pic>
      <p:sp>
        <p:nvSpPr>
          <p:cNvPr id="4" name="TextBox 3">
            <a:extLst>
              <a:ext uri="{FF2B5EF4-FFF2-40B4-BE49-F238E27FC236}">
                <a16:creationId xmlns:a16="http://schemas.microsoft.com/office/drawing/2014/main" id="{4B879866-4F64-0244-5F1C-C951EF9D3040}"/>
              </a:ext>
            </a:extLst>
          </p:cNvPr>
          <p:cNvSpPr txBox="1"/>
          <p:nvPr/>
        </p:nvSpPr>
        <p:spPr>
          <a:xfrm>
            <a:off x="2751772" y="977743"/>
            <a:ext cx="5717858" cy="1015663"/>
          </a:xfrm>
          <a:prstGeom prst="rect">
            <a:avLst/>
          </a:prstGeom>
          <a:noFill/>
        </p:spPr>
        <p:txBody>
          <a:bodyPr wrap="square" rtlCol="0">
            <a:spAutoFit/>
          </a:bodyPr>
          <a:lstStyle/>
          <a:p>
            <a:pPr defTabSz="685800"/>
            <a:r>
              <a:rPr lang="en-US" sz="3000" dirty="0">
                <a:solidFill>
                  <a:prstClr val="white"/>
                </a:solidFill>
                <a:latin typeface="Calibri" panose="020F0502020204030204"/>
              </a:rPr>
              <a:t>New York State</a:t>
            </a:r>
          </a:p>
          <a:p>
            <a:pPr defTabSz="685800"/>
            <a:r>
              <a:rPr lang="en-US" sz="3000" dirty="0">
                <a:solidFill>
                  <a:prstClr val="white"/>
                </a:solidFill>
                <a:latin typeface="Calibri" panose="020F0502020204030204"/>
              </a:rPr>
              <a:t>Primary Care Scorecard</a:t>
            </a:r>
          </a:p>
        </p:txBody>
      </p:sp>
      <p:sp>
        <p:nvSpPr>
          <p:cNvPr id="10" name="Rectangle: Rounded Corners 9">
            <a:extLst>
              <a:ext uri="{FF2B5EF4-FFF2-40B4-BE49-F238E27FC236}">
                <a16:creationId xmlns:a16="http://schemas.microsoft.com/office/drawing/2014/main" id="{CAA1C12D-1F12-39F6-1B56-B46D5FBCEFF2}"/>
              </a:ext>
            </a:extLst>
          </p:cNvPr>
          <p:cNvSpPr/>
          <p:nvPr/>
        </p:nvSpPr>
        <p:spPr>
          <a:xfrm>
            <a:off x="4972050" y="3559223"/>
            <a:ext cx="3531870" cy="1472163"/>
          </a:xfrm>
          <a:prstGeom prst="roundRect">
            <a:avLst/>
          </a:prstGeom>
          <a:solidFill>
            <a:schemeClr val="accent1">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500" b="1" dirty="0">
                <a:solidFill>
                  <a:prstClr val="black"/>
                </a:solidFill>
                <a:latin typeface="Calibri" panose="020F0502020204030204"/>
              </a:rPr>
              <a:t>The data reported are from the most recent year of available data, and are organized into four domains: </a:t>
            </a:r>
          </a:p>
          <a:p>
            <a:pPr algn="ctr" defTabSz="685800"/>
            <a:r>
              <a:rPr lang="en-US" sz="1500" b="1" i="1" dirty="0">
                <a:solidFill>
                  <a:prstClr val="black"/>
                </a:solidFill>
                <a:latin typeface="Calibri" panose="020F0502020204030204"/>
              </a:rPr>
              <a:t>Workforce, Access, Performance, and Health Outcomes</a:t>
            </a:r>
          </a:p>
        </p:txBody>
      </p:sp>
      <p:sp>
        <p:nvSpPr>
          <p:cNvPr id="14" name="Rectangle: Rounded Corners 13">
            <a:extLst>
              <a:ext uri="{FF2B5EF4-FFF2-40B4-BE49-F238E27FC236}">
                <a16:creationId xmlns:a16="http://schemas.microsoft.com/office/drawing/2014/main" id="{B68ADE8C-289E-D29C-4321-3479CC70CB20}"/>
              </a:ext>
            </a:extLst>
          </p:cNvPr>
          <p:cNvSpPr/>
          <p:nvPr/>
        </p:nvSpPr>
        <p:spPr>
          <a:xfrm>
            <a:off x="2751773" y="2175817"/>
            <a:ext cx="3726182" cy="1279196"/>
          </a:xfrm>
          <a:prstGeom prst="roundRect">
            <a:avLst/>
          </a:prstGeom>
          <a:solidFill>
            <a:schemeClr val="accent1">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500" b="1" dirty="0">
                <a:solidFill>
                  <a:prstClr val="black"/>
                </a:solidFill>
                <a:latin typeface="Calibri" panose="020F0502020204030204"/>
              </a:rPr>
              <a:t>New York State Primary Care Scorecard supports policy, programmatic and budgetary decision-making and serves as a baseline for future measurement. </a:t>
            </a:r>
          </a:p>
        </p:txBody>
      </p:sp>
      <p:pic>
        <p:nvPicPr>
          <p:cNvPr id="5" name="Picture 4">
            <a:extLst>
              <a:ext uri="{FF2B5EF4-FFF2-40B4-BE49-F238E27FC236}">
                <a16:creationId xmlns:a16="http://schemas.microsoft.com/office/drawing/2014/main" id="{BBA750B9-A079-5880-D395-59E1ED4BDC62}"/>
              </a:ext>
            </a:extLst>
          </p:cNvPr>
          <p:cNvPicPr>
            <a:picLocks noChangeAspect="1"/>
          </p:cNvPicPr>
          <p:nvPr/>
        </p:nvPicPr>
        <p:blipFill>
          <a:blip r:embed="rId6"/>
          <a:stretch>
            <a:fillRect/>
          </a:stretch>
        </p:blipFill>
        <p:spPr>
          <a:xfrm>
            <a:off x="2658848" y="4850402"/>
            <a:ext cx="1099991" cy="553638"/>
          </a:xfrm>
          <a:prstGeom prst="rect">
            <a:avLst/>
          </a:prstGeom>
        </p:spPr>
      </p:pic>
    </p:spTree>
    <p:extLst>
      <p:ext uri="{BB962C8B-B14F-4D97-AF65-F5344CB8AC3E}">
        <p14:creationId xmlns:p14="http://schemas.microsoft.com/office/powerpoint/2010/main" val="4167468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pic>
        <p:nvPicPr>
          <p:cNvPr id="4" name="Picture 3">
            <a:extLst>
              <a:ext uri="{FF2B5EF4-FFF2-40B4-BE49-F238E27FC236}">
                <a16:creationId xmlns:a16="http://schemas.microsoft.com/office/drawing/2014/main" id="{F6DC2BD8-FA08-C485-7497-937D382562B7}"/>
              </a:ext>
            </a:extLst>
          </p:cNvPr>
          <p:cNvPicPr>
            <a:picLocks noChangeAspect="1"/>
          </p:cNvPicPr>
          <p:nvPr/>
        </p:nvPicPr>
        <p:blipFill>
          <a:blip r:embed="rId5"/>
          <a:stretch>
            <a:fillRect/>
          </a:stretch>
        </p:blipFill>
        <p:spPr>
          <a:xfrm>
            <a:off x="184083" y="2167352"/>
            <a:ext cx="8604149" cy="3236688"/>
          </a:xfrm>
          <a:prstGeom prst="rect">
            <a:avLst/>
          </a:prstGeom>
        </p:spPr>
      </p:pic>
      <p:sp>
        <p:nvSpPr>
          <p:cNvPr id="5" name="TextBox 4">
            <a:extLst>
              <a:ext uri="{FF2B5EF4-FFF2-40B4-BE49-F238E27FC236}">
                <a16:creationId xmlns:a16="http://schemas.microsoft.com/office/drawing/2014/main" id="{0AFD7207-2A84-49D3-269C-8BBAF99BFA82}"/>
              </a:ext>
            </a:extLst>
          </p:cNvPr>
          <p:cNvSpPr txBox="1"/>
          <p:nvPr/>
        </p:nvSpPr>
        <p:spPr>
          <a:xfrm>
            <a:off x="651510" y="1208723"/>
            <a:ext cx="6120765" cy="461665"/>
          </a:xfrm>
          <a:prstGeom prst="rect">
            <a:avLst/>
          </a:prstGeom>
          <a:noFill/>
        </p:spPr>
        <p:txBody>
          <a:bodyPr wrap="square" rtlCol="0">
            <a:spAutoFit/>
          </a:bodyPr>
          <a:lstStyle/>
          <a:p>
            <a:pPr defTabSz="685800"/>
            <a:r>
              <a:rPr lang="en-US" sz="2400" b="1" dirty="0">
                <a:solidFill>
                  <a:prstClr val="white"/>
                </a:solidFill>
                <a:latin typeface="Calibri" panose="020F0502020204030204"/>
              </a:rPr>
              <a:t>Massachusetts Primary Care Score Card</a:t>
            </a:r>
          </a:p>
        </p:txBody>
      </p:sp>
      <p:pic>
        <p:nvPicPr>
          <p:cNvPr id="3" name="Picture 2">
            <a:extLst>
              <a:ext uri="{FF2B5EF4-FFF2-40B4-BE49-F238E27FC236}">
                <a16:creationId xmlns:a16="http://schemas.microsoft.com/office/drawing/2014/main" id="{ED082D6A-3B78-8A26-D2FA-927FAF1EF169}"/>
              </a:ext>
            </a:extLst>
          </p:cNvPr>
          <p:cNvPicPr>
            <a:picLocks noChangeAspect="1"/>
          </p:cNvPicPr>
          <p:nvPr/>
        </p:nvPicPr>
        <p:blipFill>
          <a:blip r:embed="rId6"/>
          <a:stretch>
            <a:fillRect/>
          </a:stretch>
        </p:blipFill>
        <p:spPr>
          <a:xfrm>
            <a:off x="7608734" y="5149463"/>
            <a:ext cx="932489" cy="623295"/>
          </a:xfrm>
          <a:prstGeom prst="rect">
            <a:avLst/>
          </a:prstGeom>
        </p:spPr>
      </p:pic>
    </p:spTree>
    <p:extLst>
      <p:ext uri="{BB962C8B-B14F-4D97-AF65-F5344CB8AC3E}">
        <p14:creationId xmlns:p14="http://schemas.microsoft.com/office/powerpoint/2010/main" val="1926542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5" name="Title 4">
            <a:extLst>
              <a:ext uri="{FF2B5EF4-FFF2-40B4-BE49-F238E27FC236}">
                <a16:creationId xmlns:a16="http://schemas.microsoft.com/office/drawing/2014/main" id="{376C127F-697E-43A4-A510-D1B2F3FA4DAB}"/>
              </a:ext>
            </a:extLst>
          </p:cNvPr>
          <p:cNvSpPr>
            <a:spLocks noGrp="1"/>
          </p:cNvSpPr>
          <p:nvPr>
            <p:ph type="title"/>
          </p:nvPr>
        </p:nvSpPr>
        <p:spPr>
          <a:xfrm>
            <a:off x="468714" y="1159138"/>
            <a:ext cx="7421963" cy="775252"/>
          </a:xfrm>
        </p:spPr>
        <p:txBody>
          <a:bodyPr>
            <a:normAutofit fontScale="90000"/>
          </a:bodyPr>
          <a:lstStyle/>
          <a:p>
            <a:r>
              <a:rPr lang="en-US" sz="3000" b="1" dirty="0">
                <a:solidFill>
                  <a:srgbClr val="FFFFFF"/>
                </a:solidFill>
              </a:rPr>
              <a:t>Delaware Primary Care Scorecard Considerations</a:t>
            </a: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10" name="TextBox 9">
            <a:extLst>
              <a:ext uri="{FF2B5EF4-FFF2-40B4-BE49-F238E27FC236}">
                <a16:creationId xmlns:a16="http://schemas.microsoft.com/office/drawing/2014/main" id="{C90E767B-BE33-0899-BC65-499AC7DAA60C}"/>
              </a:ext>
            </a:extLst>
          </p:cNvPr>
          <p:cNvSpPr txBox="1"/>
          <p:nvPr/>
        </p:nvSpPr>
        <p:spPr>
          <a:xfrm>
            <a:off x="1299149" y="3261767"/>
            <a:ext cx="6928091" cy="2516073"/>
          </a:xfrm>
          <a:prstGeom prst="rect">
            <a:avLst/>
          </a:prstGeom>
          <a:noFill/>
        </p:spPr>
        <p:txBody>
          <a:bodyPr wrap="square" rtlCol="0">
            <a:spAutoFit/>
          </a:bodyPr>
          <a:lstStyle/>
          <a:p>
            <a:pPr defTabSz="685800"/>
            <a:r>
              <a:rPr lang="en-US" b="1" dirty="0">
                <a:solidFill>
                  <a:prstClr val="black"/>
                </a:solidFill>
                <a:latin typeface="Calibri" panose="020F0502020204030204"/>
              </a:rPr>
              <a:t>Expenditures</a:t>
            </a:r>
          </a:p>
          <a:p>
            <a:pPr marL="557213" lvl="1" indent="-214313" defTabSz="685800">
              <a:buFont typeface="Arial" panose="020B0604020202020204" pitchFamily="34" charset="0"/>
              <a:buChar char="•"/>
            </a:pPr>
            <a:r>
              <a:rPr lang="en-US" dirty="0">
                <a:solidFill>
                  <a:prstClr val="black"/>
                </a:solidFill>
                <a:latin typeface="Calibri" panose="020F0502020204030204"/>
              </a:rPr>
              <a:t>Delaware currently measures commercial, fully insured market</a:t>
            </a:r>
          </a:p>
          <a:p>
            <a:pPr marL="557213" lvl="1" indent="-214313" defTabSz="685800">
              <a:buFont typeface="Arial" panose="020B0604020202020204" pitchFamily="34" charset="0"/>
              <a:buChar char="•"/>
            </a:pPr>
            <a:r>
              <a:rPr lang="en-US" dirty="0">
                <a:solidFill>
                  <a:prstClr val="black"/>
                </a:solidFill>
                <a:latin typeface="Calibri" panose="020F0502020204030204"/>
              </a:rPr>
              <a:t>Other payers to be added in the future </a:t>
            </a:r>
          </a:p>
          <a:p>
            <a:pPr defTabSz="685800"/>
            <a:r>
              <a:rPr lang="en-US" b="1" dirty="0">
                <a:solidFill>
                  <a:prstClr val="black"/>
                </a:solidFill>
                <a:latin typeface="Calibri" panose="020F0502020204030204"/>
              </a:rPr>
              <a:t>Workforce/Capacity</a:t>
            </a:r>
          </a:p>
          <a:p>
            <a:pPr marL="600075" lvl="1" indent="-257175" defTabSz="685800">
              <a:buFont typeface="Arial" panose="020B0604020202020204" pitchFamily="34" charset="0"/>
              <a:buChar char="•"/>
            </a:pPr>
            <a:r>
              <a:rPr lang="en-US" dirty="0">
                <a:solidFill>
                  <a:prstClr val="black"/>
                </a:solidFill>
                <a:latin typeface="Calibri" panose="020F0502020204030204"/>
              </a:rPr>
              <a:t>DHCC has subcommittees collecting data</a:t>
            </a:r>
          </a:p>
          <a:p>
            <a:pPr defTabSz="685800"/>
            <a:r>
              <a:rPr lang="en-US" b="1" dirty="0">
                <a:solidFill>
                  <a:prstClr val="black"/>
                </a:solidFill>
                <a:latin typeface="Calibri" panose="020F0502020204030204"/>
              </a:rPr>
              <a:t>Performance and Access or other Measures</a:t>
            </a:r>
          </a:p>
          <a:p>
            <a:pPr marL="600075" lvl="1" indent="-257175" defTabSz="685800">
              <a:buFont typeface="Arial" panose="020B0604020202020204" pitchFamily="34" charset="0"/>
              <a:buChar char="•"/>
            </a:pPr>
            <a:r>
              <a:rPr lang="en-US" dirty="0">
                <a:solidFill>
                  <a:prstClr val="black"/>
                </a:solidFill>
                <a:latin typeface="Calibri" panose="020F0502020204030204"/>
              </a:rPr>
              <a:t>TBD</a:t>
            </a:r>
          </a:p>
          <a:p>
            <a:pPr defTabSz="685800"/>
            <a:endParaRPr lang="en-US" dirty="0">
              <a:solidFill>
                <a:prstClr val="black"/>
              </a:solidFill>
              <a:latin typeface="Calibri" panose="020F0502020204030204"/>
            </a:endParaRPr>
          </a:p>
          <a:p>
            <a:pPr defTabSz="685800"/>
            <a:endParaRPr lang="en-US" sz="1350" dirty="0">
              <a:solidFill>
                <a:prstClr val="black"/>
              </a:solidFill>
              <a:latin typeface="Calibri" panose="020F0502020204030204"/>
            </a:endParaRPr>
          </a:p>
        </p:txBody>
      </p:sp>
      <p:sp>
        <p:nvSpPr>
          <p:cNvPr id="2" name="TextBox 1">
            <a:extLst>
              <a:ext uri="{FF2B5EF4-FFF2-40B4-BE49-F238E27FC236}">
                <a16:creationId xmlns:a16="http://schemas.microsoft.com/office/drawing/2014/main" id="{25DE53CA-BE63-55F9-3825-A6F08AB5DF77}"/>
              </a:ext>
            </a:extLst>
          </p:cNvPr>
          <p:cNvSpPr txBox="1"/>
          <p:nvPr/>
        </p:nvSpPr>
        <p:spPr>
          <a:xfrm>
            <a:off x="329815" y="2110992"/>
            <a:ext cx="8174105" cy="1061829"/>
          </a:xfrm>
          <a:prstGeom prst="rect">
            <a:avLst/>
          </a:prstGeom>
          <a:noFill/>
        </p:spPr>
        <p:txBody>
          <a:bodyPr wrap="square" rtlCol="0">
            <a:spAutoFit/>
          </a:bodyPr>
          <a:lstStyle/>
          <a:p>
            <a:pPr defTabSz="685800"/>
            <a:r>
              <a:rPr lang="en-US" sz="2100" dirty="0">
                <a:solidFill>
                  <a:prstClr val="black"/>
                </a:solidFill>
                <a:latin typeface="Calibri" panose="020F0502020204030204"/>
              </a:rPr>
              <a:t>If we decide to pursue, how can we integrate existing data from initiatives such as the Benchmark Trend Report (spending and quality data), Cost Aware, Primary Care Investment data, and publicly available data?</a:t>
            </a:r>
          </a:p>
        </p:txBody>
      </p:sp>
    </p:spTree>
    <p:extLst>
      <p:ext uri="{BB962C8B-B14F-4D97-AF65-F5344CB8AC3E}">
        <p14:creationId xmlns:p14="http://schemas.microsoft.com/office/powerpoint/2010/main" val="2138064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5" name="Title 4">
            <a:extLst>
              <a:ext uri="{FF2B5EF4-FFF2-40B4-BE49-F238E27FC236}">
                <a16:creationId xmlns:a16="http://schemas.microsoft.com/office/drawing/2014/main" id="{376C127F-697E-43A4-A510-D1B2F3FA4DAB}"/>
              </a:ext>
            </a:extLst>
          </p:cNvPr>
          <p:cNvSpPr>
            <a:spLocks noGrp="1"/>
          </p:cNvSpPr>
          <p:nvPr>
            <p:ph type="title"/>
          </p:nvPr>
        </p:nvSpPr>
        <p:spPr>
          <a:xfrm>
            <a:off x="468714" y="1159138"/>
            <a:ext cx="7421963" cy="775252"/>
          </a:xfrm>
        </p:spPr>
        <p:txBody>
          <a:bodyPr>
            <a:normAutofit fontScale="90000"/>
          </a:bodyPr>
          <a:lstStyle/>
          <a:p>
            <a:r>
              <a:rPr lang="en-US" sz="3000" b="1" dirty="0">
                <a:solidFill>
                  <a:srgbClr val="FFFFFF"/>
                </a:solidFill>
              </a:rPr>
              <a:t>Consider Opportunities for a Delaware </a:t>
            </a:r>
            <a:br>
              <a:rPr lang="en-US" sz="3000" b="1" dirty="0">
                <a:solidFill>
                  <a:srgbClr val="FFFFFF"/>
                </a:solidFill>
              </a:rPr>
            </a:br>
            <a:r>
              <a:rPr lang="en-US" sz="3000" b="1" dirty="0">
                <a:solidFill>
                  <a:srgbClr val="FFFFFF"/>
                </a:solidFill>
              </a:rPr>
              <a:t>Primary Care Scorecard </a:t>
            </a: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3" name="Arrow: Pentagon 2">
            <a:extLst>
              <a:ext uri="{FF2B5EF4-FFF2-40B4-BE49-F238E27FC236}">
                <a16:creationId xmlns:a16="http://schemas.microsoft.com/office/drawing/2014/main" id="{B6DCE6B2-0C5D-818C-0DC8-190A24702312}"/>
              </a:ext>
            </a:extLst>
          </p:cNvPr>
          <p:cNvSpPr/>
          <p:nvPr/>
        </p:nvSpPr>
        <p:spPr>
          <a:xfrm>
            <a:off x="2245995" y="2769997"/>
            <a:ext cx="4251960" cy="1516253"/>
          </a:xfrm>
          <a:prstGeom prst="homePlate">
            <a:avLst/>
          </a:prstGeom>
          <a:solidFill>
            <a:schemeClr val="accent1">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2400" b="1" dirty="0">
                <a:solidFill>
                  <a:srgbClr val="0070C0"/>
                </a:solidFill>
                <a:latin typeface="Calibri" panose="020F0502020204030204"/>
              </a:rPr>
              <a:t>Discussion and next steps?</a:t>
            </a:r>
          </a:p>
        </p:txBody>
      </p:sp>
    </p:spTree>
    <p:extLst>
      <p:ext uri="{BB962C8B-B14F-4D97-AF65-F5344CB8AC3E}">
        <p14:creationId xmlns:p14="http://schemas.microsoft.com/office/powerpoint/2010/main" val="3149302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DE7E7A-8E2C-CE53-117A-6D0DE7C0ACB9}"/>
              </a:ext>
            </a:extLst>
          </p:cNvPr>
          <p:cNvSpPr>
            <a:spLocks noGrp="1"/>
          </p:cNvSpPr>
          <p:nvPr>
            <p:ph type="title"/>
          </p:nvPr>
        </p:nvSpPr>
        <p:spPr/>
        <p:txBody>
          <a:bodyPr/>
          <a:lstStyle/>
          <a:p>
            <a:r>
              <a:rPr lang="en-US" dirty="0"/>
              <a:t>UPDATE on PCRC Workgroups</a:t>
            </a:r>
          </a:p>
        </p:txBody>
      </p:sp>
      <p:sp>
        <p:nvSpPr>
          <p:cNvPr id="3" name="Content Placeholder 2">
            <a:extLst>
              <a:ext uri="{FF2B5EF4-FFF2-40B4-BE49-F238E27FC236}">
                <a16:creationId xmlns:a16="http://schemas.microsoft.com/office/drawing/2014/main" id="{C2FC9B8E-BFC1-B08D-7C59-0E524CCF77C1}"/>
              </a:ext>
            </a:extLst>
          </p:cNvPr>
          <p:cNvSpPr>
            <a:spLocks noGrp="1"/>
          </p:cNvSpPr>
          <p:nvPr>
            <p:ph idx="1"/>
          </p:nvPr>
        </p:nvSpPr>
        <p:spPr/>
        <p:txBody>
          <a:bodyPr/>
          <a:lstStyle/>
          <a:p>
            <a:r>
              <a:rPr lang="en-US" dirty="0"/>
              <a:t>Value-Based Care Workgroup</a:t>
            </a:r>
          </a:p>
          <a:p>
            <a:r>
              <a:rPr lang="en-US" dirty="0"/>
              <a:t>Practice Model Workgroup</a:t>
            </a:r>
          </a:p>
          <a:p>
            <a:r>
              <a:rPr lang="en-US" dirty="0"/>
              <a:t>Quality Metrics Workgroup</a:t>
            </a:r>
          </a:p>
          <a:p>
            <a:endParaRPr lang="en-US" dirty="0"/>
          </a:p>
        </p:txBody>
      </p:sp>
    </p:spTree>
    <p:extLst>
      <p:ext uri="{BB962C8B-B14F-4D97-AF65-F5344CB8AC3E}">
        <p14:creationId xmlns:p14="http://schemas.microsoft.com/office/powerpoint/2010/main" val="1133484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B0D18-15A2-EBC3-035B-60A6FCC08518}"/>
              </a:ext>
            </a:extLst>
          </p:cNvPr>
          <p:cNvSpPr>
            <a:spLocks noGrp="1"/>
          </p:cNvSpPr>
          <p:nvPr>
            <p:ph type="title"/>
          </p:nvPr>
        </p:nvSpPr>
        <p:spPr/>
        <p:txBody>
          <a:bodyPr/>
          <a:lstStyle/>
          <a:p>
            <a:r>
              <a:rPr lang="en-US" dirty="0"/>
              <a:t>Value-based Care workgroup</a:t>
            </a:r>
          </a:p>
        </p:txBody>
      </p:sp>
      <p:graphicFrame>
        <p:nvGraphicFramePr>
          <p:cNvPr id="5" name="Content Placeholder 4">
            <a:extLst>
              <a:ext uri="{FF2B5EF4-FFF2-40B4-BE49-F238E27FC236}">
                <a16:creationId xmlns:a16="http://schemas.microsoft.com/office/drawing/2014/main" id="{534EB71E-7818-F5C6-08D2-C2CD997F47CD}"/>
              </a:ext>
            </a:extLst>
          </p:cNvPr>
          <p:cNvGraphicFramePr>
            <a:graphicFrameLocks noGrp="1"/>
          </p:cNvGraphicFramePr>
          <p:nvPr>
            <p:ph idx="1"/>
            <p:extLst>
              <p:ext uri="{D42A27DB-BD31-4B8C-83A1-F6EECF244321}">
                <p14:modId xmlns:p14="http://schemas.microsoft.com/office/powerpoint/2010/main" val="657961610"/>
              </p:ext>
            </p:extLst>
          </p:nvPr>
        </p:nvGraphicFramePr>
        <p:xfrm>
          <a:off x="581195" y="2155593"/>
          <a:ext cx="7989752" cy="4235775"/>
        </p:xfrm>
        <a:graphic>
          <a:graphicData uri="http://schemas.openxmlformats.org/drawingml/2006/table">
            <a:tbl>
              <a:tblPr firstRow="1" firstCol="1" bandRow="1">
                <a:tableStyleId>{5C22544A-7EE6-4342-B048-85BDC9FD1C3A}</a:tableStyleId>
              </a:tblPr>
              <a:tblGrid>
                <a:gridCol w="4029508">
                  <a:extLst>
                    <a:ext uri="{9D8B030D-6E8A-4147-A177-3AD203B41FA5}">
                      <a16:colId xmlns:a16="http://schemas.microsoft.com/office/drawing/2014/main" val="3043720899"/>
                    </a:ext>
                  </a:extLst>
                </a:gridCol>
                <a:gridCol w="1250818">
                  <a:extLst>
                    <a:ext uri="{9D8B030D-6E8A-4147-A177-3AD203B41FA5}">
                      <a16:colId xmlns:a16="http://schemas.microsoft.com/office/drawing/2014/main" val="3333851049"/>
                    </a:ext>
                  </a:extLst>
                </a:gridCol>
                <a:gridCol w="2709426">
                  <a:extLst>
                    <a:ext uri="{9D8B030D-6E8A-4147-A177-3AD203B41FA5}">
                      <a16:colId xmlns:a16="http://schemas.microsoft.com/office/drawing/2014/main" val="30471035"/>
                    </a:ext>
                  </a:extLst>
                </a:gridCol>
              </a:tblGrid>
              <a:tr h="620250">
                <a:tc gridSpan="3">
                  <a:txBody>
                    <a:bodyPr/>
                    <a:lstStyle/>
                    <a:p>
                      <a:pPr marL="0" marR="0">
                        <a:spcBef>
                          <a:spcPts val="0"/>
                        </a:spcBef>
                        <a:spcAft>
                          <a:spcPts val="0"/>
                        </a:spcAft>
                      </a:pPr>
                      <a:r>
                        <a:rPr lang="en-US" sz="1400" dirty="0">
                          <a:effectLst/>
                        </a:rPr>
                        <a:t>The PCRC should focus on increasing multi-payer participation and buy in for primary care spending.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8960410"/>
                  </a:ext>
                </a:extLst>
              </a:tr>
              <a:tr h="375048">
                <a:tc>
                  <a:txBody>
                    <a:bodyPr/>
                    <a:lstStyle/>
                    <a:p>
                      <a:pPr marL="0" marR="0">
                        <a:spcBef>
                          <a:spcPts val="0"/>
                        </a:spcBef>
                        <a:spcAft>
                          <a:spcPts val="0"/>
                        </a:spcAft>
                      </a:pPr>
                      <a:r>
                        <a:rPr lang="en-US" sz="900">
                          <a:effectLst/>
                        </a:rPr>
                        <a:t>Name/ Affiliation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Stakeholder representation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948954920"/>
                  </a:ext>
                </a:extLst>
              </a:tr>
              <a:tr h="324616">
                <a:tc>
                  <a:txBody>
                    <a:bodyPr/>
                    <a:lstStyle/>
                    <a:p>
                      <a:pPr marL="0" marR="0">
                        <a:spcBef>
                          <a:spcPts val="0"/>
                        </a:spcBef>
                        <a:spcAft>
                          <a:spcPts val="0"/>
                        </a:spcAft>
                      </a:pPr>
                      <a:r>
                        <a:rPr lang="en-US" sz="900">
                          <a:effectLst/>
                        </a:rPr>
                        <a:t>Lori Ann Rhoads</a:t>
                      </a:r>
                    </a:p>
                    <a:p>
                      <a:pPr marL="0" marR="0">
                        <a:spcBef>
                          <a:spcPts val="0"/>
                        </a:spcBef>
                        <a:spcAft>
                          <a:spcPts val="0"/>
                        </a:spcAft>
                      </a:pPr>
                      <a:r>
                        <a:rPr lang="en-US" sz="900">
                          <a:effectLst/>
                        </a:rPr>
                        <a:t> Medical Society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Provider Group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406354939"/>
                  </a:ext>
                </a:extLst>
              </a:tr>
              <a:tr h="324616">
                <a:tc>
                  <a:txBody>
                    <a:bodyPr/>
                    <a:lstStyle/>
                    <a:p>
                      <a:pPr marL="0" marR="0">
                        <a:spcBef>
                          <a:spcPts val="0"/>
                        </a:spcBef>
                        <a:spcAft>
                          <a:spcPts val="0"/>
                        </a:spcAft>
                      </a:pPr>
                      <a:r>
                        <a:rPr lang="en-US" sz="900">
                          <a:effectLst/>
                        </a:rPr>
                        <a:t>Brendan McDonald</a:t>
                      </a:r>
                    </a:p>
                    <a:p>
                      <a:pPr marL="0" marR="0">
                        <a:spcBef>
                          <a:spcPts val="0"/>
                        </a:spcBef>
                        <a:spcAft>
                          <a:spcPts val="0"/>
                        </a:spcAft>
                      </a:pPr>
                      <a:r>
                        <a:rPr lang="en-US" sz="900">
                          <a:effectLst/>
                        </a:rPr>
                        <a:t>Highmark Delaware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Payor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1567844074"/>
                  </a:ext>
                </a:extLst>
              </a:tr>
              <a:tr h="324616">
                <a:tc>
                  <a:txBody>
                    <a:bodyPr/>
                    <a:lstStyle/>
                    <a:p>
                      <a:pPr marL="0" marR="0">
                        <a:spcBef>
                          <a:spcPts val="0"/>
                        </a:spcBef>
                        <a:spcAft>
                          <a:spcPts val="0"/>
                        </a:spcAft>
                      </a:pPr>
                      <a:r>
                        <a:rPr lang="en-US" sz="900">
                          <a:effectLst/>
                        </a:rPr>
                        <a:t>Anthony Onugu </a:t>
                      </a:r>
                    </a:p>
                    <a:p>
                      <a:pPr marL="0" marR="0">
                        <a:spcBef>
                          <a:spcPts val="0"/>
                        </a:spcBef>
                        <a:spcAft>
                          <a:spcPts val="0"/>
                        </a:spcAft>
                      </a:pPr>
                      <a:r>
                        <a:rPr lang="en-US" sz="900">
                          <a:effectLst/>
                        </a:rPr>
                        <a:t>United Medical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Provider group/ACO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915303305"/>
                  </a:ext>
                </a:extLst>
              </a:tr>
              <a:tr h="324616">
                <a:tc>
                  <a:txBody>
                    <a:bodyPr/>
                    <a:lstStyle/>
                    <a:p>
                      <a:pPr marL="0" marR="0">
                        <a:spcBef>
                          <a:spcPts val="0"/>
                        </a:spcBef>
                        <a:spcAft>
                          <a:spcPts val="0"/>
                        </a:spcAft>
                      </a:pPr>
                      <a:r>
                        <a:rPr lang="en-US" sz="900">
                          <a:effectLst/>
                        </a:rPr>
                        <a:t>Cristine Vogel, Chair</a:t>
                      </a:r>
                    </a:p>
                    <a:p>
                      <a:pPr marL="0" marR="0">
                        <a:spcBef>
                          <a:spcPts val="0"/>
                        </a:spcBef>
                        <a:spcAft>
                          <a:spcPts val="0"/>
                        </a:spcAft>
                      </a:pPr>
                      <a:r>
                        <a:rPr lang="en-US" sz="900">
                          <a:effectLst/>
                        </a:rPr>
                        <a:t>Office of Value Based Care Delivery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STATE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758355826"/>
                  </a:ext>
                </a:extLst>
              </a:tr>
              <a:tr h="324616">
                <a:tc>
                  <a:txBody>
                    <a:bodyPr/>
                    <a:lstStyle/>
                    <a:p>
                      <a:pPr marL="0" marR="0">
                        <a:spcBef>
                          <a:spcPts val="0"/>
                        </a:spcBef>
                        <a:spcAft>
                          <a:spcPts val="0"/>
                        </a:spcAft>
                      </a:pPr>
                      <a:r>
                        <a:rPr lang="en-US" sz="900">
                          <a:effectLst/>
                        </a:rPr>
                        <a:t>Drew Wilson</a:t>
                      </a:r>
                    </a:p>
                    <a:p>
                      <a:pPr marL="0" marR="0">
                        <a:spcBef>
                          <a:spcPts val="0"/>
                        </a:spcBef>
                        <a:spcAft>
                          <a:spcPts val="0"/>
                        </a:spcAft>
                      </a:pPr>
                      <a:r>
                        <a:rPr lang="en-US" sz="900">
                          <a:effectLst/>
                        </a:rPr>
                        <a:t>Division of Medicaid and Medical Assistance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STATE/Payor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1317481620"/>
                  </a:ext>
                </a:extLst>
              </a:tr>
              <a:tr h="324616">
                <a:tc>
                  <a:txBody>
                    <a:bodyPr/>
                    <a:lstStyle/>
                    <a:p>
                      <a:pPr marL="0" marR="0">
                        <a:spcBef>
                          <a:spcPts val="0"/>
                        </a:spcBef>
                        <a:spcAft>
                          <a:spcPts val="0"/>
                        </a:spcAft>
                      </a:pPr>
                      <a:r>
                        <a:rPr lang="en-US" sz="900">
                          <a:effectLst/>
                        </a:rPr>
                        <a:t>Kathy Willey, MD</a:t>
                      </a:r>
                    </a:p>
                    <a:p>
                      <a:pPr marL="0" marR="0">
                        <a:spcBef>
                          <a:spcPts val="0"/>
                        </a:spcBef>
                        <a:spcAft>
                          <a:spcPts val="0"/>
                        </a:spcAft>
                      </a:pPr>
                      <a:r>
                        <a:rPr lang="en-US" sz="900">
                          <a:effectLst/>
                        </a:rPr>
                        <a:t>Ebright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ACO  Provider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78205530"/>
                  </a:ext>
                </a:extLst>
              </a:tr>
              <a:tr h="324616">
                <a:tc>
                  <a:txBody>
                    <a:bodyPr/>
                    <a:lstStyle/>
                    <a:p>
                      <a:pPr marL="0" marR="0">
                        <a:spcBef>
                          <a:spcPts val="0"/>
                        </a:spcBef>
                        <a:spcAft>
                          <a:spcPts val="0"/>
                        </a:spcAft>
                      </a:pPr>
                      <a:r>
                        <a:rPr lang="en-US" sz="900">
                          <a:effectLst/>
                        </a:rPr>
                        <a:t>Dr. William Ott</a:t>
                      </a:r>
                    </a:p>
                    <a:p>
                      <a:pPr marL="0" marR="0">
                        <a:spcBef>
                          <a:spcPts val="0"/>
                        </a:spcBef>
                        <a:spcAft>
                          <a:spcPts val="0"/>
                        </a:spcAft>
                      </a:pPr>
                      <a:r>
                        <a:rPr lang="en-US" sz="900">
                          <a:effectLst/>
                        </a:rPr>
                        <a:t>Aetna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Payer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1801024551"/>
                  </a:ext>
                </a:extLst>
              </a:tr>
              <a:tr h="324616">
                <a:tc>
                  <a:txBody>
                    <a:bodyPr/>
                    <a:lstStyle/>
                    <a:p>
                      <a:pPr marL="0" marR="0">
                        <a:spcBef>
                          <a:spcPts val="0"/>
                        </a:spcBef>
                        <a:spcAft>
                          <a:spcPts val="0"/>
                        </a:spcAft>
                      </a:pPr>
                      <a:r>
                        <a:rPr lang="en-US" sz="900">
                          <a:effectLst/>
                        </a:rPr>
                        <a:t>Dan Bair, Quality Health Alliance ACO (Formerly Saint Francis’ Delaware Care Collaboration ACO)</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ACO</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824269944"/>
                  </a:ext>
                </a:extLst>
              </a:tr>
              <a:tr h="324616">
                <a:tc>
                  <a:txBody>
                    <a:bodyPr/>
                    <a:lstStyle/>
                    <a:p>
                      <a:pPr marL="0" marR="0">
                        <a:spcBef>
                          <a:spcPts val="0"/>
                        </a:spcBef>
                        <a:spcAft>
                          <a:spcPts val="0"/>
                        </a:spcAft>
                      </a:pPr>
                      <a:r>
                        <a:rPr lang="en-US" sz="900">
                          <a:effectLst/>
                        </a:rPr>
                        <a:t>David Cruz</a:t>
                      </a:r>
                    </a:p>
                    <a:p>
                      <a:pPr marL="0" marR="0">
                        <a:spcBef>
                          <a:spcPts val="0"/>
                        </a:spcBef>
                        <a:spcAft>
                          <a:spcPts val="0"/>
                        </a:spcAft>
                      </a:pPr>
                      <a:r>
                        <a:rPr lang="en-US" sz="900">
                          <a:effectLst/>
                        </a:rPr>
                        <a:t>Nemours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dirty="0">
                          <a:effectLst/>
                        </a:rPr>
                        <a:t>Provider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795981311"/>
                  </a:ext>
                </a:extLst>
              </a:tr>
              <a:tr h="318933">
                <a:tc>
                  <a:txBody>
                    <a:bodyPr/>
                    <a:lstStyle/>
                    <a:p>
                      <a:pPr marL="0" marR="0">
                        <a:spcBef>
                          <a:spcPts val="0"/>
                        </a:spcBef>
                        <a:spcAft>
                          <a:spcPts val="0"/>
                        </a:spcAft>
                      </a:pPr>
                      <a:r>
                        <a:rPr lang="en-US" sz="900" dirty="0">
                          <a:effectLst/>
                        </a:rPr>
                        <a:t>Megan Williams</a:t>
                      </a:r>
                    </a:p>
                    <a:p>
                      <a:pPr marL="0" marR="0">
                        <a:spcBef>
                          <a:spcPts val="0"/>
                        </a:spcBef>
                        <a:spcAft>
                          <a:spcPts val="0"/>
                        </a:spcAft>
                      </a:pPr>
                      <a:r>
                        <a:rPr lang="en-US" sz="900" dirty="0">
                          <a:effectLst/>
                        </a:rPr>
                        <a:t>Delaware Health Association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tc>
                  <a:txBody>
                    <a:bodyPr/>
                    <a:lstStyle/>
                    <a:p>
                      <a:pPr marL="0" marR="0">
                        <a:spcBef>
                          <a:spcPts val="0"/>
                        </a:spcBef>
                        <a:spcAft>
                          <a:spcPts val="0"/>
                        </a:spcAft>
                      </a:pPr>
                      <a:r>
                        <a:rPr lang="en-US" sz="900" dirty="0">
                          <a:effectLst/>
                        </a:rPr>
                        <a:t>Provider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847" marR="53847" marT="0" marB="0"/>
                </a:tc>
                <a:extLst>
                  <a:ext uri="{0D108BD9-81ED-4DB2-BD59-A6C34878D82A}">
                    <a16:rowId xmlns:a16="http://schemas.microsoft.com/office/drawing/2014/main" val="2167440755"/>
                  </a:ext>
                </a:extLst>
              </a:tr>
            </a:tbl>
          </a:graphicData>
        </a:graphic>
      </p:graphicFrame>
    </p:spTree>
    <p:extLst>
      <p:ext uri="{BB962C8B-B14F-4D97-AF65-F5344CB8AC3E}">
        <p14:creationId xmlns:p14="http://schemas.microsoft.com/office/powerpoint/2010/main" val="238285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06C9-994A-5559-2449-26ECF9429B4A}"/>
              </a:ext>
            </a:extLst>
          </p:cNvPr>
          <p:cNvSpPr>
            <a:spLocks noGrp="1"/>
          </p:cNvSpPr>
          <p:nvPr>
            <p:ph type="title"/>
          </p:nvPr>
        </p:nvSpPr>
        <p:spPr/>
        <p:txBody>
          <a:bodyPr/>
          <a:lstStyle/>
          <a:p>
            <a:r>
              <a:rPr lang="en-US" dirty="0"/>
              <a:t>HIGHLIGHTS AUGUST 19th  Value-Based Care Workgroup MEETING</a:t>
            </a:r>
          </a:p>
        </p:txBody>
      </p:sp>
      <p:sp>
        <p:nvSpPr>
          <p:cNvPr id="3" name="Content Placeholder 2">
            <a:extLst>
              <a:ext uri="{FF2B5EF4-FFF2-40B4-BE49-F238E27FC236}">
                <a16:creationId xmlns:a16="http://schemas.microsoft.com/office/drawing/2014/main" id="{32618F25-BB37-D561-4DBA-AF49E6EF4A33}"/>
              </a:ext>
            </a:extLst>
          </p:cNvPr>
          <p:cNvSpPr>
            <a:spLocks noGrp="1"/>
          </p:cNvSpPr>
          <p:nvPr>
            <p:ph idx="1"/>
          </p:nvPr>
        </p:nvSpPr>
        <p:spPr/>
        <p:txBody>
          <a:bodyPr/>
          <a:lstStyle/>
          <a:p>
            <a:r>
              <a:rPr lang="en-US" dirty="0"/>
              <a:t>Establishing Workgroup GOALS:</a:t>
            </a:r>
          </a:p>
          <a:p>
            <a:pPr lvl="1"/>
            <a:r>
              <a:rPr lang="en-US" dirty="0"/>
              <a:t>Focus on increasing </a:t>
            </a:r>
            <a:r>
              <a:rPr lang="en-US" dirty="0" err="1"/>
              <a:t>multipayer</a:t>
            </a:r>
            <a:r>
              <a:rPr lang="en-US" dirty="0"/>
              <a:t> participation and alignment in VBC initiatives</a:t>
            </a:r>
          </a:p>
          <a:p>
            <a:pPr lvl="1"/>
            <a:r>
              <a:rPr lang="en-US" dirty="0"/>
              <a:t>Ensure buy in for PC spending and importance of practice transformation</a:t>
            </a:r>
          </a:p>
          <a:p>
            <a:pPr lvl="1"/>
            <a:r>
              <a:rPr lang="en-US" dirty="0"/>
              <a:t>Strategies to align attribution and payment models across different payors</a:t>
            </a:r>
          </a:p>
          <a:p>
            <a:pPr lvl="1"/>
            <a:r>
              <a:rPr lang="en-US" dirty="0"/>
              <a:t>Work on policies which promote PC investment and maintain or reduce overall health care costs</a:t>
            </a:r>
          </a:p>
        </p:txBody>
      </p:sp>
    </p:spTree>
    <p:extLst>
      <p:ext uri="{BB962C8B-B14F-4D97-AF65-F5344CB8AC3E}">
        <p14:creationId xmlns:p14="http://schemas.microsoft.com/office/powerpoint/2010/main" val="92667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184E-133A-0540-140E-E729447968AB}"/>
              </a:ext>
            </a:extLst>
          </p:cNvPr>
          <p:cNvSpPr>
            <a:spLocks noGrp="1"/>
          </p:cNvSpPr>
          <p:nvPr>
            <p:ph type="title"/>
          </p:nvPr>
        </p:nvSpPr>
        <p:spPr/>
        <p:txBody>
          <a:bodyPr/>
          <a:lstStyle/>
          <a:p>
            <a:r>
              <a:rPr lang="en-US" dirty="0"/>
              <a:t>Agenda</a:t>
            </a:r>
          </a:p>
        </p:txBody>
      </p:sp>
      <p:sp>
        <p:nvSpPr>
          <p:cNvPr id="13" name="Content Placeholder 12">
            <a:extLst>
              <a:ext uri="{FF2B5EF4-FFF2-40B4-BE49-F238E27FC236}">
                <a16:creationId xmlns:a16="http://schemas.microsoft.com/office/drawing/2014/main" id="{0DDD71EB-8661-F539-C754-91B7E8738119}"/>
              </a:ext>
            </a:extLst>
          </p:cNvPr>
          <p:cNvSpPr>
            <a:spLocks noGrp="1"/>
          </p:cNvSpPr>
          <p:nvPr>
            <p:ph idx="1"/>
          </p:nvPr>
        </p:nvSpPr>
        <p:spPr>
          <a:xfrm>
            <a:off x="581194" y="1899396"/>
            <a:ext cx="7989752" cy="3630795"/>
          </a:xfrm>
        </p:spPr>
        <p:txBody>
          <a:bodyPr/>
          <a:lstStyle/>
          <a:p>
            <a:pPr marL="342900" marR="0" lvl="0" indent="-342900">
              <a:spcBef>
                <a:spcPts val="0"/>
              </a:spcBef>
              <a:spcAft>
                <a:spcPts val="0"/>
              </a:spcAft>
              <a:buFont typeface="+mj-lt"/>
              <a:buAutoNum type="romanUcPeriod"/>
            </a:pPr>
            <a:r>
              <a:rPr lang="en-US" sz="1800" dirty="0">
                <a:effectLst/>
                <a:ea typeface="Calibri" panose="020F0502020204030204" pitchFamily="34" charset="0"/>
                <a:cs typeface="Calibri" panose="020F0502020204030204" pitchFamily="34" charset="0"/>
              </a:rPr>
              <a:t>Call to Order</a:t>
            </a:r>
          </a:p>
          <a:p>
            <a:pPr marL="342900" marR="0" lvl="0" indent="-342900">
              <a:spcBef>
                <a:spcPts val="0"/>
              </a:spcBef>
              <a:spcAft>
                <a:spcPts val="0"/>
              </a:spcAft>
              <a:buFont typeface="+mj-lt"/>
              <a:buAutoNum type="romanUcPeriod"/>
            </a:pPr>
            <a:endParaRPr lang="en-US"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romanUcPeriod"/>
            </a:pPr>
            <a:r>
              <a:rPr lang="en-US" sz="1800" dirty="0">
                <a:effectLst/>
                <a:ea typeface="Calibri" panose="020F0502020204030204" pitchFamily="34" charset="0"/>
                <a:cs typeface="Calibri" panose="020F0502020204030204" pitchFamily="34" charset="0"/>
              </a:rPr>
              <a:t>Review and Approve:  PCRC Meeting Minutes (July 15, 2024)</a:t>
            </a:r>
          </a:p>
          <a:p>
            <a:pPr marL="342900" marR="0" lvl="0" indent="-342900">
              <a:spcBef>
                <a:spcPts val="0"/>
              </a:spcBef>
              <a:spcAft>
                <a:spcPts val="0"/>
              </a:spcAft>
              <a:buFont typeface="+mj-lt"/>
              <a:buAutoNum type="romanUcPeriod"/>
            </a:pPr>
            <a:endParaRPr lang="en-US"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romanUcPeriod"/>
            </a:pPr>
            <a:r>
              <a:rPr lang="en-US" sz="1800" dirty="0">
                <a:effectLst/>
                <a:ea typeface="Calibri" panose="020F0502020204030204" pitchFamily="34" charset="0"/>
                <a:cs typeface="Calibri" panose="020F0502020204030204" pitchFamily="34" charset="0"/>
              </a:rPr>
              <a:t>Office of Value-Based Health Care Delivery - </a:t>
            </a:r>
            <a:r>
              <a:rPr lang="en-US" sz="1800" dirty="0">
                <a:effectLst/>
                <a:ea typeface="Calibri" panose="020F0502020204030204" pitchFamily="34" charset="0"/>
                <a:cs typeface="Times New Roman" panose="02020603050405020304" pitchFamily="18" charset="0"/>
              </a:rPr>
              <a:t>A Review of Primary Care Scorecards</a:t>
            </a:r>
          </a:p>
          <a:p>
            <a:pPr marL="342900" marR="0" lvl="0" indent="-342900">
              <a:spcBef>
                <a:spcPts val="0"/>
              </a:spcBef>
              <a:spcAft>
                <a:spcPts val="0"/>
              </a:spcAft>
              <a:buFont typeface="+mj-lt"/>
              <a:buAutoNum type="romanUcPeriod"/>
            </a:pPr>
            <a:endParaRPr lang="en-US" sz="18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romanUcPeriod"/>
            </a:pPr>
            <a:r>
              <a:rPr lang="en-US" sz="1800" dirty="0">
                <a:effectLst/>
                <a:ea typeface="Calibri" panose="020F0502020204030204" pitchFamily="34" charset="0"/>
                <a:cs typeface="Calibri" panose="020F0502020204030204" pitchFamily="34" charset="0"/>
              </a:rPr>
              <a:t>Update on PCRC Workgroups</a:t>
            </a:r>
          </a:p>
          <a:p>
            <a:pPr marL="342900" marR="0" lvl="0" indent="-342900">
              <a:spcBef>
                <a:spcPts val="0"/>
              </a:spcBef>
              <a:spcAft>
                <a:spcPts val="0"/>
              </a:spcAft>
              <a:buFont typeface="+mj-lt"/>
              <a:buAutoNum type="romanUcPeriod"/>
            </a:pPr>
            <a:endParaRPr lang="en-US"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romanUcPeriod"/>
            </a:pPr>
            <a:r>
              <a:rPr lang="en-US" sz="1800" kern="0" dirty="0">
                <a:effectLst/>
                <a:ea typeface="Calibri" panose="020F0502020204030204" pitchFamily="34" charset="0"/>
              </a:rPr>
              <a:t>Public Comment </a:t>
            </a:r>
            <a:endParaRPr lang="en-US" dirty="0"/>
          </a:p>
        </p:txBody>
      </p:sp>
    </p:spTree>
    <p:extLst>
      <p:ext uri="{BB962C8B-B14F-4D97-AF65-F5344CB8AC3E}">
        <p14:creationId xmlns:p14="http://schemas.microsoft.com/office/powerpoint/2010/main" val="1202886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4345-63B1-F634-A26E-AF7672AAB360}"/>
              </a:ext>
            </a:extLst>
          </p:cNvPr>
          <p:cNvSpPr>
            <a:spLocks noGrp="1"/>
          </p:cNvSpPr>
          <p:nvPr>
            <p:ph type="title"/>
          </p:nvPr>
        </p:nvSpPr>
        <p:spPr/>
        <p:txBody>
          <a:bodyPr/>
          <a:lstStyle/>
          <a:p>
            <a:r>
              <a:rPr lang="en-US" dirty="0"/>
              <a:t>HIGHLIGHTS AUGUST 19th  Value-Based Care workgroup MEETING</a:t>
            </a:r>
          </a:p>
        </p:txBody>
      </p:sp>
      <p:sp>
        <p:nvSpPr>
          <p:cNvPr id="3" name="Content Placeholder 2">
            <a:extLst>
              <a:ext uri="{FF2B5EF4-FFF2-40B4-BE49-F238E27FC236}">
                <a16:creationId xmlns:a16="http://schemas.microsoft.com/office/drawing/2014/main" id="{F0E568B4-C22D-2829-CA33-FCB260E3FAE0}"/>
              </a:ext>
            </a:extLst>
          </p:cNvPr>
          <p:cNvSpPr>
            <a:spLocks noGrp="1"/>
          </p:cNvSpPr>
          <p:nvPr>
            <p:ph idx="1"/>
          </p:nvPr>
        </p:nvSpPr>
        <p:spPr>
          <a:xfrm>
            <a:off x="448362" y="2539725"/>
            <a:ext cx="7989752" cy="3630795"/>
          </a:xfrm>
        </p:spPr>
        <p:txBody>
          <a:bodyPr>
            <a:normAutofit lnSpcReduction="10000"/>
          </a:bodyPr>
          <a:lstStyle/>
          <a:p>
            <a:r>
              <a:rPr lang="en-US" dirty="0"/>
              <a:t>Open Discussion by Workgroup members:</a:t>
            </a:r>
          </a:p>
          <a:p>
            <a:pPr lvl="1"/>
            <a:r>
              <a:rPr lang="en-US" dirty="0"/>
              <a:t>Improving provider engagement and education regarding VBC </a:t>
            </a:r>
          </a:p>
          <a:p>
            <a:pPr lvl="1"/>
            <a:r>
              <a:rPr lang="en-US" dirty="0"/>
              <a:t>Challenges of data integration</a:t>
            </a:r>
          </a:p>
          <a:p>
            <a:pPr lvl="2"/>
            <a:r>
              <a:rPr lang="en-US" dirty="0"/>
              <a:t>Measuring cost savings, patient outcomes and benefits of data sharing</a:t>
            </a:r>
          </a:p>
          <a:p>
            <a:pPr lvl="1"/>
            <a:r>
              <a:rPr lang="en-US" dirty="0"/>
              <a:t>Outcomes and Metrics – how to measure the “success” of a VBC model </a:t>
            </a:r>
          </a:p>
          <a:p>
            <a:pPr lvl="2"/>
            <a:r>
              <a:rPr lang="en-US" dirty="0"/>
              <a:t>How to collect real time data</a:t>
            </a:r>
          </a:p>
          <a:p>
            <a:pPr lvl="1"/>
            <a:r>
              <a:rPr lang="en-US" dirty="0"/>
              <a:t>Provider readiness and IT support for practices </a:t>
            </a:r>
          </a:p>
          <a:p>
            <a:pPr lvl="2"/>
            <a:r>
              <a:rPr lang="en-US" dirty="0"/>
              <a:t>Importance of real time data and IT infrastructure so practices can be successful</a:t>
            </a:r>
          </a:p>
          <a:p>
            <a:r>
              <a:rPr lang="en-US" dirty="0"/>
              <a:t>Chair – Cristine Vogel; HMA support: Gaurav </a:t>
            </a:r>
            <a:r>
              <a:rPr lang="en-US" dirty="0" err="1"/>
              <a:t>Nagrath</a:t>
            </a:r>
            <a:r>
              <a:rPr lang="en-US" dirty="0"/>
              <a:t>, Berkely Powell</a:t>
            </a:r>
          </a:p>
          <a:p>
            <a:r>
              <a:rPr lang="en-US" dirty="0"/>
              <a:t>Next Meeting – October 14th 1:30 p.m.</a:t>
            </a:r>
          </a:p>
          <a:p>
            <a:pPr marL="630000" lvl="2" indent="0">
              <a:buNone/>
            </a:pPr>
            <a:endParaRPr lang="en-US" dirty="0"/>
          </a:p>
        </p:txBody>
      </p:sp>
    </p:spTree>
    <p:extLst>
      <p:ext uri="{BB962C8B-B14F-4D97-AF65-F5344CB8AC3E}">
        <p14:creationId xmlns:p14="http://schemas.microsoft.com/office/powerpoint/2010/main" val="1277465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3D59-6F40-8DF4-B724-FA4A608A5A17}"/>
              </a:ext>
            </a:extLst>
          </p:cNvPr>
          <p:cNvSpPr>
            <a:spLocks noGrp="1"/>
          </p:cNvSpPr>
          <p:nvPr>
            <p:ph type="title"/>
          </p:nvPr>
        </p:nvSpPr>
        <p:spPr/>
        <p:txBody>
          <a:bodyPr/>
          <a:lstStyle/>
          <a:p>
            <a:r>
              <a:rPr lang="en-US" dirty="0"/>
              <a:t>Practice Model workgroup</a:t>
            </a:r>
          </a:p>
        </p:txBody>
      </p:sp>
      <p:graphicFrame>
        <p:nvGraphicFramePr>
          <p:cNvPr id="5" name="Content Placeholder 4">
            <a:extLst>
              <a:ext uri="{FF2B5EF4-FFF2-40B4-BE49-F238E27FC236}">
                <a16:creationId xmlns:a16="http://schemas.microsoft.com/office/drawing/2014/main" id="{2BB2BB87-FD4E-529C-14BE-EEA907055300}"/>
              </a:ext>
            </a:extLst>
          </p:cNvPr>
          <p:cNvGraphicFramePr>
            <a:graphicFrameLocks noGrp="1"/>
          </p:cNvGraphicFramePr>
          <p:nvPr>
            <p:ph idx="1"/>
            <p:extLst>
              <p:ext uri="{D42A27DB-BD31-4B8C-83A1-F6EECF244321}">
                <p14:modId xmlns:p14="http://schemas.microsoft.com/office/powerpoint/2010/main" val="2592865689"/>
              </p:ext>
            </p:extLst>
          </p:nvPr>
        </p:nvGraphicFramePr>
        <p:xfrm>
          <a:off x="489788" y="2007909"/>
          <a:ext cx="8211152" cy="4703974"/>
        </p:xfrm>
        <a:graphic>
          <a:graphicData uri="http://schemas.openxmlformats.org/drawingml/2006/table">
            <a:tbl>
              <a:tblPr firstRow="1" firstCol="1" bandRow="1">
                <a:tableStyleId>{5C22544A-7EE6-4342-B048-85BDC9FD1C3A}</a:tableStyleId>
              </a:tblPr>
              <a:tblGrid>
                <a:gridCol w="4242879">
                  <a:extLst>
                    <a:ext uri="{9D8B030D-6E8A-4147-A177-3AD203B41FA5}">
                      <a16:colId xmlns:a16="http://schemas.microsoft.com/office/drawing/2014/main" val="2534535924"/>
                    </a:ext>
                  </a:extLst>
                </a:gridCol>
                <a:gridCol w="578610">
                  <a:extLst>
                    <a:ext uri="{9D8B030D-6E8A-4147-A177-3AD203B41FA5}">
                      <a16:colId xmlns:a16="http://schemas.microsoft.com/office/drawing/2014/main" val="4001142825"/>
                    </a:ext>
                  </a:extLst>
                </a:gridCol>
                <a:gridCol w="3389663">
                  <a:extLst>
                    <a:ext uri="{9D8B030D-6E8A-4147-A177-3AD203B41FA5}">
                      <a16:colId xmlns:a16="http://schemas.microsoft.com/office/drawing/2014/main" val="1993129401"/>
                    </a:ext>
                  </a:extLst>
                </a:gridCol>
              </a:tblGrid>
              <a:tr h="1648708">
                <a:tc gridSpan="3">
                  <a:txBody>
                    <a:bodyPr/>
                    <a:lstStyle/>
                    <a:p>
                      <a:pPr marL="0" marR="0" algn="l">
                        <a:spcBef>
                          <a:spcPts val="0"/>
                        </a:spcBef>
                        <a:spcAft>
                          <a:spcPts val="0"/>
                        </a:spcAft>
                      </a:pPr>
                      <a:r>
                        <a:rPr lang="en-US" sz="1400" dirty="0">
                          <a:effectLst/>
                        </a:rPr>
                        <a:t>The PCRC should explore a more inclusive strategy across the spectrum of practice models (i.e., employed practices, ACOs, etc.) to reflect the needs of all practices within primary care  </a:t>
                      </a:r>
                    </a:p>
                    <a:p>
                      <a:pPr marL="0" marR="0" algn="l">
                        <a:spcBef>
                          <a:spcPts val="0"/>
                        </a:spcBef>
                        <a:spcAft>
                          <a:spcPts val="0"/>
                        </a:spcAft>
                      </a:pPr>
                      <a:r>
                        <a:rPr lang="en-US" sz="1400" dirty="0">
                          <a:effectLst/>
                        </a:rPr>
                        <a:t> </a:t>
                      </a:r>
                    </a:p>
                    <a:p>
                      <a:pPr marL="0" marR="0" algn="l">
                        <a:spcBef>
                          <a:spcPts val="0"/>
                        </a:spcBef>
                        <a:spcAft>
                          <a:spcPts val="0"/>
                        </a:spcAft>
                      </a:pPr>
                      <a:r>
                        <a:rPr lang="en-US" sz="1400" dirty="0">
                          <a:effectLst/>
                        </a:rPr>
                        <a:t>To provide recommendations for clinical management, such as care coordination and comprehensive patient centered care for Value based care models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29620950"/>
                  </a:ext>
                </a:extLst>
              </a:tr>
              <a:tr h="233888">
                <a:tc>
                  <a:txBody>
                    <a:bodyPr/>
                    <a:lstStyle/>
                    <a:p>
                      <a:pPr marL="0" marR="0" algn="l">
                        <a:lnSpc>
                          <a:spcPct val="115000"/>
                        </a:lnSpc>
                        <a:spcBef>
                          <a:spcPts val="0"/>
                        </a:spcBef>
                        <a:spcAft>
                          <a:spcPts val="1000"/>
                        </a:spcAft>
                      </a:pPr>
                      <a:r>
                        <a:rPr lang="en-US" sz="1400">
                          <a:effectLst/>
                        </a:rPr>
                        <a:t>Name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lnSpc>
                          <a:spcPct val="115000"/>
                        </a:lnSpc>
                        <a:spcBef>
                          <a:spcPts val="0"/>
                        </a:spcBef>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lnSpc>
                          <a:spcPct val="115000"/>
                        </a:lnSpc>
                        <a:spcBef>
                          <a:spcPts val="0"/>
                        </a:spcBef>
                        <a:spcAft>
                          <a:spcPts val="1000"/>
                        </a:spcAft>
                      </a:pPr>
                      <a:r>
                        <a:rPr lang="en-US" sz="1400">
                          <a:effectLst/>
                        </a:rPr>
                        <a:t>Commitment / Stakeholder representation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1729460938"/>
                  </a:ext>
                </a:extLst>
              </a:tr>
              <a:tr h="434058">
                <a:tc>
                  <a:txBody>
                    <a:bodyPr/>
                    <a:lstStyle/>
                    <a:p>
                      <a:pPr marL="0" marR="0" algn="l">
                        <a:spcBef>
                          <a:spcPts val="0"/>
                        </a:spcBef>
                        <a:spcAft>
                          <a:spcPts val="0"/>
                        </a:spcAft>
                      </a:pPr>
                      <a:r>
                        <a:rPr lang="en-US" sz="1400">
                          <a:effectLst/>
                        </a:rPr>
                        <a:t>Dr. Diane Bohner </a:t>
                      </a:r>
                    </a:p>
                    <a:p>
                      <a:pPr marL="0" marR="0" algn="l">
                        <a:spcBef>
                          <a:spcPts val="0"/>
                        </a:spcBef>
                        <a:spcAft>
                          <a:spcPts val="0"/>
                        </a:spcAft>
                      </a:pPr>
                      <a:r>
                        <a:rPr lang="en-US" sz="1400">
                          <a:effectLst/>
                        </a:rPr>
                        <a:t>Internal Medicine Provider, ChristianaCare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Employed Physician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3721057338"/>
                  </a:ext>
                </a:extLst>
              </a:tr>
              <a:tr h="434058">
                <a:tc>
                  <a:txBody>
                    <a:bodyPr/>
                    <a:lstStyle/>
                    <a:p>
                      <a:pPr marL="0" marR="0" algn="l">
                        <a:spcBef>
                          <a:spcPts val="0"/>
                        </a:spcBef>
                        <a:spcAft>
                          <a:spcPts val="0"/>
                        </a:spcAft>
                      </a:pPr>
                      <a:r>
                        <a:rPr lang="en-US" sz="1400">
                          <a:effectLst/>
                        </a:rPr>
                        <a:t>Lisa Adkins</a:t>
                      </a:r>
                    </a:p>
                    <a:p>
                      <a:pPr marL="0" marR="0" algn="l">
                        <a:spcBef>
                          <a:spcPts val="0"/>
                        </a:spcBef>
                        <a:spcAft>
                          <a:spcPts val="0"/>
                        </a:spcAft>
                      </a:pPr>
                      <a:r>
                        <a:rPr lang="en-US" sz="1400">
                          <a:effectLst/>
                        </a:rPr>
                        <a:t>MSN, RN, Nemours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Health Care System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4238974073"/>
                  </a:ext>
                </a:extLst>
              </a:tr>
              <a:tr h="1085146">
                <a:tc>
                  <a:txBody>
                    <a:bodyPr/>
                    <a:lstStyle/>
                    <a:p>
                      <a:pPr marL="0" marR="0" algn="l">
                        <a:spcBef>
                          <a:spcPts val="0"/>
                        </a:spcBef>
                        <a:spcAft>
                          <a:spcPts val="0"/>
                        </a:spcAft>
                      </a:pPr>
                      <a:r>
                        <a:rPr lang="en-US" sz="1400" dirty="0">
                          <a:effectLst/>
                        </a:rPr>
                        <a:t>Dr. Susan Conaty-Buck, DNP, APRN, FNP-C</a:t>
                      </a:r>
                    </a:p>
                    <a:p>
                      <a:pPr marL="0" marR="0" algn="l">
                        <a:spcBef>
                          <a:spcPts val="0"/>
                        </a:spcBef>
                        <a:spcAft>
                          <a:spcPts val="0"/>
                        </a:spcAft>
                      </a:pPr>
                      <a:r>
                        <a:rPr lang="en-US" sz="1400" dirty="0">
                          <a:effectLst/>
                        </a:rPr>
                        <a:t>Assistant Professor, School of Nursing </a:t>
                      </a:r>
                    </a:p>
                    <a:p>
                      <a:pPr marL="0" marR="0" algn="l">
                        <a:spcBef>
                          <a:spcPts val="0"/>
                        </a:spcBef>
                        <a:spcAft>
                          <a:spcPts val="0"/>
                        </a:spcAft>
                      </a:pPr>
                      <a:r>
                        <a:rPr lang="en-US" sz="1400" dirty="0">
                          <a:effectLst/>
                        </a:rPr>
                        <a:t>Family Nurse Practitioner, Nurse Managed Primary Care Center</a:t>
                      </a:r>
                    </a:p>
                    <a:p>
                      <a:pPr marL="0" marR="0" algn="l">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dirty="0">
                          <a:effectLst/>
                        </a:rPr>
                        <a:t>Independent Nurse Practitioner </a:t>
                      </a:r>
                    </a:p>
                    <a:p>
                      <a:pPr marL="0" marR="0" algn="l">
                        <a:spcBef>
                          <a:spcPts val="0"/>
                        </a:spcBef>
                        <a:spcAft>
                          <a:spcPts val="0"/>
                        </a:spcAft>
                      </a:pPr>
                      <a:r>
                        <a:rPr lang="en-US" sz="1400" dirty="0">
                          <a:effectLst/>
                        </a:rPr>
                        <a:t> </a:t>
                      </a:r>
                    </a:p>
                    <a:p>
                      <a:pPr marL="0" marR="0" algn="l">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1208969529"/>
                  </a:ext>
                </a:extLst>
              </a:tr>
              <a:tr h="651087">
                <a:tc>
                  <a:txBody>
                    <a:bodyPr/>
                    <a:lstStyle/>
                    <a:p>
                      <a:pPr marL="0" marR="0" algn="l">
                        <a:spcBef>
                          <a:spcPts val="0"/>
                        </a:spcBef>
                        <a:spcAft>
                          <a:spcPts val="0"/>
                        </a:spcAft>
                      </a:pPr>
                      <a:r>
                        <a:rPr lang="en-US" sz="1400">
                          <a:effectLst/>
                        </a:rPr>
                        <a:t>Bob Monteleone,MD  Quality Health Alliance ACO (Formerly Saint Francis’ Delaware Care Collaboration ACO)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ACO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747471966"/>
                  </a:ext>
                </a:extLst>
              </a:tr>
              <a:tr h="217029">
                <a:tc>
                  <a:txBody>
                    <a:bodyPr/>
                    <a:lstStyle/>
                    <a:p>
                      <a:pPr marL="0" marR="0" algn="l">
                        <a:spcBef>
                          <a:spcPts val="0"/>
                        </a:spcBef>
                        <a:spcAft>
                          <a:spcPts val="0"/>
                        </a:spcAft>
                      </a:pPr>
                      <a:r>
                        <a:rPr lang="en-US" sz="1400" dirty="0">
                          <a:effectLst/>
                        </a:rPr>
                        <a:t> James Fletcher, DO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tc>
                  <a:txBody>
                    <a:bodyPr/>
                    <a:lstStyle/>
                    <a:p>
                      <a:pPr marL="0" marR="0" algn="l">
                        <a:spcBef>
                          <a:spcPts val="0"/>
                        </a:spcBef>
                        <a:spcAft>
                          <a:spcPts val="0"/>
                        </a:spcAft>
                      </a:pPr>
                      <a:r>
                        <a:rPr lang="en-US" sz="1400" dirty="0">
                          <a:effectLst/>
                        </a:rPr>
                        <a:t>MSD/Independent practice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84" marR="64884" marT="0" marB="0"/>
                </a:tc>
                <a:extLst>
                  <a:ext uri="{0D108BD9-81ED-4DB2-BD59-A6C34878D82A}">
                    <a16:rowId xmlns:a16="http://schemas.microsoft.com/office/drawing/2014/main" val="4190764211"/>
                  </a:ext>
                </a:extLst>
              </a:tr>
            </a:tbl>
          </a:graphicData>
        </a:graphic>
      </p:graphicFrame>
      <p:sp>
        <p:nvSpPr>
          <p:cNvPr id="7" name="Rectangle 2">
            <a:extLst>
              <a:ext uri="{FF2B5EF4-FFF2-40B4-BE49-F238E27FC236}">
                <a16:creationId xmlns:a16="http://schemas.microsoft.com/office/drawing/2014/main" id="{760CA303-7AAC-6D44-183A-2BAB48B2EB4C}"/>
              </a:ext>
            </a:extLst>
          </p:cNvPr>
          <p:cNvSpPr>
            <a:spLocks noChangeArrowheads="1"/>
          </p:cNvSpPr>
          <p:nvPr/>
        </p:nvSpPr>
        <p:spPr bwMode="auto">
          <a:xfrm>
            <a:off x="664460" y="3860662"/>
            <a:ext cx="657276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3717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07B4D-92F8-DC0A-6BA6-6FD11BCC538F}"/>
              </a:ext>
            </a:extLst>
          </p:cNvPr>
          <p:cNvSpPr>
            <a:spLocks noGrp="1"/>
          </p:cNvSpPr>
          <p:nvPr>
            <p:ph type="title"/>
          </p:nvPr>
        </p:nvSpPr>
        <p:spPr/>
        <p:txBody>
          <a:bodyPr/>
          <a:lstStyle/>
          <a:p>
            <a:r>
              <a:rPr lang="en-US" dirty="0"/>
              <a:t>Highlights August 26th Practice Model Workgroup meeting</a:t>
            </a:r>
          </a:p>
        </p:txBody>
      </p:sp>
      <p:sp>
        <p:nvSpPr>
          <p:cNvPr id="3" name="Content Placeholder 2">
            <a:extLst>
              <a:ext uri="{FF2B5EF4-FFF2-40B4-BE49-F238E27FC236}">
                <a16:creationId xmlns:a16="http://schemas.microsoft.com/office/drawing/2014/main" id="{49B7DE0E-CD75-14DD-ADC0-8FE16683C89B}"/>
              </a:ext>
            </a:extLst>
          </p:cNvPr>
          <p:cNvSpPr>
            <a:spLocks noGrp="1"/>
          </p:cNvSpPr>
          <p:nvPr>
            <p:ph idx="1"/>
          </p:nvPr>
        </p:nvSpPr>
        <p:spPr/>
        <p:txBody>
          <a:bodyPr/>
          <a:lstStyle/>
          <a:p>
            <a:r>
              <a:rPr lang="en-US" dirty="0"/>
              <a:t>Open discussion regarding the goals and purpose for this workgroup</a:t>
            </a:r>
          </a:p>
          <a:p>
            <a:pPr lvl="1"/>
            <a:r>
              <a:rPr lang="en-US" dirty="0"/>
              <a:t>Decrease administrative burden and cost</a:t>
            </a:r>
          </a:p>
          <a:p>
            <a:pPr lvl="1"/>
            <a:r>
              <a:rPr lang="en-US" dirty="0"/>
              <a:t>Billing transparency from both payors to practices and from health care systems as employers for the work of their employed practices</a:t>
            </a:r>
          </a:p>
          <a:p>
            <a:pPr lvl="1"/>
            <a:r>
              <a:rPr lang="en-US" dirty="0"/>
              <a:t>Educate practices regarding practice transformation and success in value based care</a:t>
            </a:r>
          </a:p>
          <a:p>
            <a:pPr lvl="1"/>
            <a:r>
              <a:rPr lang="en-US" dirty="0"/>
              <a:t>What will incentivize all practices to participate in VBC</a:t>
            </a:r>
          </a:p>
          <a:p>
            <a:pPr lvl="1"/>
            <a:endParaRPr lang="en-US" dirty="0"/>
          </a:p>
        </p:txBody>
      </p:sp>
    </p:spTree>
    <p:extLst>
      <p:ext uri="{BB962C8B-B14F-4D97-AF65-F5344CB8AC3E}">
        <p14:creationId xmlns:p14="http://schemas.microsoft.com/office/powerpoint/2010/main" val="927641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9B5-12D5-F4D2-7CD2-7E00B64539A1}"/>
              </a:ext>
            </a:extLst>
          </p:cNvPr>
          <p:cNvSpPr>
            <a:spLocks noGrp="1"/>
          </p:cNvSpPr>
          <p:nvPr>
            <p:ph type="title"/>
          </p:nvPr>
        </p:nvSpPr>
        <p:spPr/>
        <p:txBody>
          <a:bodyPr/>
          <a:lstStyle/>
          <a:p>
            <a:r>
              <a:rPr lang="en-US" dirty="0"/>
              <a:t>Quality Metrics Workgroup</a:t>
            </a:r>
          </a:p>
        </p:txBody>
      </p:sp>
      <p:graphicFrame>
        <p:nvGraphicFramePr>
          <p:cNvPr id="5" name="Content Placeholder 4">
            <a:extLst>
              <a:ext uri="{FF2B5EF4-FFF2-40B4-BE49-F238E27FC236}">
                <a16:creationId xmlns:a16="http://schemas.microsoft.com/office/drawing/2014/main" id="{C1D07F50-0432-21B3-4D1F-98E7F9E3F29B}"/>
              </a:ext>
            </a:extLst>
          </p:cNvPr>
          <p:cNvGraphicFramePr>
            <a:graphicFrameLocks noGrp="1"/>
          </p:cNvGraphicFramePr>
          <p:nvPr>
            <p:ph idx="1"/>
            <p:extLst>
              <p:ext uri="{D42A27DB-BD31-4B8C-83A1-F6EECF244321}">
                <p14:modId xmlns:p14="http://schemas.microsoft.com/office/powerpoint/2010/main" val="546669089"/>
              </p:ext>
            </p:extLst>
          </p:nvPr>
        </p:nvGraphicFramePr>
        <p:xfrm>
          <a:off x="461914" y="2224726"/>
          <a:ext cx="8286160" cy="3770720"/>
        </p:xfrm>
        <a:graphic>
          <a:graphicData uri="http://schemas.openxmlformats.org/drawingml/2006/table">
            <a:tbl>
              <a:tblPr firstRow="1" firstCol="1" bandRow="1">
                <a:tableStyleId>{5C22544A-7EE6-4342-B048-85BDC9FD1C3A}</a:tableStyleId>
              </a:tblPr>
              <a:tblGrid>
                <a:gridCol w="2684616">
                  <a:extLst>
                    <a:ext uri="{9D8B030D-6E8A-4147-A177-3AD203B41FA5}">
                      <a16:colId xmlns:a16="http://schemas.microsoft.com/office/drawing/2014/main" val="3114782618"/>
                    </a:ext>
                  </a:extLst>
                </a:gridCol>
                <a:gridCol w="3085621">
                  <a:extLst>
                    <a:ext uri="{9D8B030D-6E8A-4147-A177-3AD203B41FA5}">
                      <a16:colId xmlns:a16="http://schemas.microsoft.com/office/drawing/2014/main" val="2749607426"/>
                    </a:ext>
                  </a:extLst>
                </a:gridCol>
                <a:gridCol w="2515923">
                  <a:extLst>
                    <a:ext uri="{9D8B030D-6E8A-4147-A177-3AD203B41FA5}">
                      <a16:colId xmlns:a16="http://schemas.microsoft.com/office/drawing/2014/main" val="3616403779"/>
                    </a:ext>
                  </a:extLst>
                </a:gridCol>
              </a:tblGrid>
              <a:tr h="1350378">
                <a:tc gridSpan="3">
                  <a:txBody>
                    <a:bodyPr/>
                    <a:lstStyle/>
                    <a:p>
                      <a:pPr marL="0" marR="0">
                        <a:lnSpc>
                          <a:spcPct val="115000"/>
                        </a:lnSpc>
                        <a:spcBef>
                          <a:spcPts val="0"/>
                        </a:spcBef>
                        <a:spcAft>
                          <a:spcPts val="1000"/>
                        </a:spcAft>
                      </a:pPr>
                      <a:r>
                        <a:rPr lang="en-US" sz="1200" dirty="0">
                          <a:effectLst/>
                        </a:rPr>
                        <a:t>Recommendation: </a:t>
                      </a:r>
                      <a:endParaRPr lang="en-US" sz="1100" dirty="0">
                        <a:effectLst/>
                      </a:endParaRPr>
                    </a:p>
                    <a:p>
                      <a:pPr marL="0" marR="0">
                        <a:lnSpc>
                          <a:spcPct val="115000"/>
                        </a:lnSpc>
                        <a:spcBef>
                          <a:spcPts val="0"/>
                        </a:spcBef>
                        <a:spcAft>
                          <a:spcPts val="1000"/>
                        </a:spcAft>
                      </a:pPr>
                      <a:r>
                        <a:rPr lang="en-US" sz="1200" dirty="0">
                          <a:effectLst/>
                        </a:rPr>
                        <a:t>The PCRC should promote and advocate for quality measures aligned across payers based on the highest cost of care drivers.</a:t>
                      </a:r>
                      <a:endParaRPr lang="en-US" sz="1100" dirty="0">
                        <a:effectLst/>
                      </a:endParaRPr>
                    </a:p>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401661"/>
                  </a:ext>
                </a:extLst>
              </a:tr>
              <a:tr h="543370">
                <a:tc>
                  <a:txBody>
                    <a:bodyPr/>
                    <a:lstStyle/>
                    <a:p>
                      <a:pPr marL="0" marR="0">
                        <a:lnSpc>
                          <a:spcPct val="115000"/>
                        </a:lnSpc>
                        <a:spcBef>
                          <a:spcPts val="0"/>
                        </a:spcBef>
                        <a:spcAft>
                          <a:spcPts val="1000"/>
                        </a:spcAft>
                      </a:pPr>
                      <a:r>
                        <a:rPr lang="en-US" sz="1200" dirty="0">
                          <a:effectLst/>
                        </a:rPr>
                        <a:t>Name and Affiliation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200">
                          <a:effectLst/>
                        </a:rPr>
                        <a:t>Stakeholder Representation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25407703"/>
                  </a:ext>
                </a:extLst>
              </a:tr>
              <a:tr h="469243">
                <a:tc>
                  <a:txBody>
                    <a:bodyPr/>
                    <a:lstStyle/>
                    <a:p>
                      <a:pPr marL="0" marR="0">
                        <a:spcBef>
                          <a:spcPts val="0"/>
                        </a:spcBef>
                        <a:spcAft>
                          <a:spcPts val="0"/>
                        </a:spcAft>
                      </a:pPr>
                      <a:r>
                        <a:rPr lang="en-US" sz="1200">
                          <a:effectLst/>
                        </a:rPr>
                        <a:t>Cari Miller, Chair</a:t>
                      </a:r>
                      <a:endParaRPr lang="en-US" sz="1100">
                        <a:effectLst/>
                      </a:endParaRPr>
                    </a:p>
                    <a:p>
                      <a:pPr marL="0" marR="0">
                        <a:spcBef>
                          <a:spcPts val="0"/>
                        </a:spcBef>
                        <a:spcAft>
                          <a:spcPts val="0"/>
                        </a:spcAft>
                      </a:pPr>
                      <a:r>
                        <a:rPr lang="en-US" sz="1200">
                          <a:effectLst/>
                        </a:rPr>
                        <a:t>DHIN Lab Corp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Health Information Technology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64954196"/>
                  </a:ext>
                </a:extLst>
              </a:tr>
              <a:tr h="469243">
                <a:tc>
                  <a:txBody>
                    <a:bodyPr/>
                    <a:lstStyle/>
                    <a:p>
                      <a:pPr marL="0" marR="0">
                        <a:spcBef>
                          <a:spcPts val="0"/>
                        </a:spcBef>
                        <a:spcAft>
                          <a:spcPts val="0"/>
                        </a:spcAft>
                      </a:pPr>
                      <a:r>
                        <a:rPr lang="en-US" sz="1200">
                          <a:effectLst/>
                        </a:rPr>
                        <a:t>Lara Brooks</a:t>
                      </a:r>
                      <a:endParaRPr lang="en-US" sz="1100">
                        <a:effectLst/>
                      </a:endParaRPr>
                    </a:p>
                    <a:p>
                      <a:pPr marL="0" marR="0">
                        <a:spcBef>
                          <a:spcPts val="0"/>
                        </a:spcBef>
                        <a:spcAft>
                          <a:spcPts val="0"/>
                        </a:spcAft>
                      </a:pPr>
                      <a:r>
                        <a:rPr lang="en-US" sz="1200">
                          <a:effectLst/>
                        </a:rPr>
                        <a:t>CVS Health/Aetna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Payor Technology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82244095"/>
                  </a:ext>
                </a:extLst>
              </a:tr>
              <a:tr h="469243">
                <a:tc>
                  <a:txBody>
                    <a:bodyPr/>
                    <a:lstStyle/>
                    <a:p>
                      <a:pPr marL="0" marR="0">
                        <a:spcBef>
                          <a:spcPts val="0"/>
                        </a:spcBef>
                        <a:spcAft>
                          <a:spcPts val="0"/>
                        </a:spcAft>
                      </a:pPr>
                      <a:r>
                        <a:rPr lang="en-US" sz="1200">
                          <a:effectLst/>
                        </a:rPr>
                        <a:t>Donna Gunkel RN</a:t>
                      </a:r>
                      <a:endParaRPr lang="en-US" sz="1100">
                        <a:effectLst/>
                      </a:endParaRPr>
                    </a:p>
                    <a:p>
                      <a:pPr marL="0" marR="0">
                        <a:spcBef>
                          <a:spcPts val="0"/>
                        </a:spcBef>
                        <a:spcAft>
                          <a:spcPts val="0"/>
                        </a:spcAft>
                      </a:pPr>
                      <a:r>
                        <a:rPr lang="en-US" sz="1200">
                          <a:effectLst/>
                        </a:rPr>
                        <a:t>United Medical, LLC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ACO / Provider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35393550"/>
                  </a:ext>
                </a:extLst>
              </a:tr>
              <a:tr h="469243">
                <a:tc>
                  <a:txBody>
                    <a:bodyPr/>
                    <a:lstStyle/>
                    <a:p>
                      <a:pPr marL="0" marR="0">
                        <a:spcBef>
                          <a:spcPts val="0"/>
                        </a:spcBef>
                        <a:spcAft>
                          <a:spcPts val="0"/>
                        </a:spcAft>
                      </a:pPr>
                      <a:r>
                        <a:rPr lang="en-US" sz="1200">
                          <a:effectLst/>
                        </a:rPr>
                        <a:t>Michael Bradley. MD</a:t>
                      </a:r>
                      <a:endParaRPr lang="en-US" sz="1100">
                        <a:effectLst/>
                      </a:endParaRPr>
                    </a:p>
                    <a:p>
                      <a:pPr marL="0" marR="0">
                        <a:spcBef>
                          <a:spcPts val="0"/>
                        </a:spcBef>
                        <a:spcAft>
                          <a:spcPts val="0"/>
                        </a:spcAft>
                      </a:pPr>
                      <a:r>
                        <a:rPr lang="en-US" sz="1200">
                          <a:effectLst/>
                        </a:rPr>
                        <a:t>Retired physician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Providers/Medical Society of Delaware,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02792965"/>
                  </a:ext>
                </a:extLst>
              </a:tr>
            </a:tbl>
          </a:graphicData>
        </a:graphic>
      </p:graphicFrame>
    </p:spTree>
    <p:extLst>
      <p:ext uri="{BB962C8B-B14F-4D97-AF65-F5344CB8AC3E}">
        <p14:creationId xmlns:p14="http://schemas.microsoft.com/office/powerpoint/2010/main" val="330616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8546-8963-1FDE-BAE1-C54065987F8B}"/>
              </a:ext>
            </a:extLst>
          </p:cNvPr>
          <p:cNvSpPr>
            <a:spLocks noGrp="1"/>
          </p:cNvSpPr>
          <p:nvPr>
            <p:ph type="title"/>
          </p:nvPr>
        </p:nvSpPr>
        <p:spPr/>
        <p:txBody>
          <a:bodyPr/>
          <a:lstStyle/>
          <a:p>
            <a:r>
              <a:rPr lang="en-US" dirty="0"/>
              <a:t>Quality Metrics</a:t>
            </a:r>
          </a:p>
        </p:txBody>
      </p:sp>
      <p:pic>
        <p:nvPicPr>
          <p:cNvPr id="10" name="Content Placeholder 9" descr="A diagram of a diagram of a health care system&#10;&#10;Description automatically generated with medium confidence">
            <a:extLst>
              <a:ext uri="{FF2B5EF4-FFF2-40B4-BE49-F238E27FC236}">
                <a16:creationId xmlns:a16="http://schemas.microsoft.com/office/drawing/2014/main" id="{A0961921-E73A-7535-87F7-C712192BF0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7910" y="1931065"/>
            <a:ext cx="5128180" cy="4677123"/>
          </a:xfrm>
        </p:spPr>
      </p:pic>
    </p:spTree>
    <p:extLst>
      <p:ext uri="{BB962C8B-B14F-4D97-AF65-F5344CB8AC3E}">
        <p14:creationId xmlns:p14="http://schemas.microsoft.com/office/powerpoint/2010/main" val="2357047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A014-6FEE-78EA-8A51-7E38F397967A}"/>
              </a:ext>
            </a:extLst>
          </p:cNvPr>
          <p:cNvSpPr>
            <a:spLocks noGrp="1"/>
          </p:cNvSpPr>
          <p:nvPr>
            <p:ph type="title"/>
          </p:nvPr>
        </p:nvSpPr>
        <p:spPr/>
        <p:txBody>
          <a:bodyPr/>
          <a:lstStyle/>
          <a:p>
            <a:r>
              <a:rPr lang="en-US" dirty="0"/>
              <a:t>Quality Metrics</a:t>
            </a:r>
          </a:p>
        </p:txBody>
      </p:sp>
      <p:pic>
        <p:nvPicPr>
          <p:cNvPr id="6" name="Content Placeholder 5" descr="A diagram of a child's development&#10;&#10;Description automatically generated">
            <a:extLst>
              <a:ext uri="{FF2B5EF4-FFF2-40B4-BE49-F238E27FC236}">
                <a16:creationId xmlns:a16="http://schemas.microsoft.com/office/drawing/2014/main" id="{52388BFD-29B9-2D97-EEC5-67F3A56A43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0709" y="2088632"/>
            <a:ext cx="6042581" cy="4526780"/>
          </a:xfrm>
        </p:spPr>
      </p:pic>
    </p:spTree>
    <p:extLst>
      <p:ext uri="{BB962C8B-B14F-4D97-AF65-F5344CB8AC3E}">
        <p14:creationId xmlns:p14="http://schemas.microsoft.com/office/powerpoint/2010/main" val="2998715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361BA-E2A5-9C3A-1058-7A648808EBE5}"/>
              </a:ext>
            </a:extLst>
          </p:cNvPr>
          <p:cNvSpPr>
            <a:spLocks noGrp="1"/>
          </p:cNvSpPr>
          <p:nvPr>
            <p:ph type="title"/>
          </p:nvPr>
        </p:nvSpPr>
        <p:spPr>
          <a:xfrm>
            <a:off x="496353" y="1064126"/>
            <a:ext cx="7989752" cy="1083329"/>
          </a:xfrm>
        </p:spPr>
        <p:txBody>
          <a:bodyPr>
            <a:normAutofit fontScale="90000"/>
          </a:bodyPr>
          <a:lstStyle/>
          <a:p>
            <a:br>
              <a:rPr lang="en-US" dirty="0"/>
            </a:br>
            <a:br>
              <a:rPr lang="en-US" dirty="0"/>
            </a:br>
            <a:r>
              <a:rPr lang="en-US" dirty="0"/>
              <a:t>Open discussion:</a:t>
            </a:r>
            <a:br>
              <a:rPr lang="en-US" dirty="0"/>
            </a:br>
            <a:r>
              <a:rPr lang="en-US" dirty="0"/>
              <a:t>Current CMS/Medicare Primary Care Initiatives</a:t>
            </a:r>
            <a:br>
              <a:rPr lang="en-US" dirty="0"/>
            </a:br>
            <a:endParaRPr lang="en-US" dirty="0"/>
          </a:p>
        </p:txBody>
      </p:sp>
      <p:sp>
        <p:nvSpPr>
          <p:cNvPr id="3" name="Content Placeholder 2">
            <a:extLst>
              <a:ext uri="{FF2B5EF4-FFF2-40B4-BE49-F238E27FC236}">
                <a16:creationId xmlns:a16="http://schemas.microsoft.com/office/drawing/2014/main" id="{AC0DE930-C895-16D7-E1D9-D1ABF4165D95}"/>
              </a:ext>
            </a:extLst>
          </p:cNvPr>
          <p:cNvSpPr>
            <a:spLocks noGrp="1"/>
          </p:cNvSpPr>
          <p:nvPr>
            <p:ph idx="1"/>
          </p:nvPr>
        </p:nvSpPr>
        <p:spPr>
          <a:xfrm>
            <a:off x="173182" y="2286000"/>
            <a:ext cx="6996545" cy="4433455"/>
          </a:xfrm>
        </p:spPr>
        <p:txBody>
          <a:bodyPr>
            <a:normAutofit lnSpcReduction="10000"/>
          </a:bodyPr>
          <a:lstStyle/>
          <a:p>
            <a:pPr lvl="1"/>
            <a:r>
              <a:rPr lang="en-US" dirty="0"/>
              <a:t>AHEAD – cost containment with increased primary care investment</a:t>
            </a:r>
          </a:p>
          <a:p>
            <a:pPr lvl="2"/>
            <a:r>
              <a:rPr lang="en-US" i="1" dirty="0"/>
              <a:t>3 states in initial cohort: Maryland, Vermont and Connecticut; Hawaii ?</a:t>
            </a:r>
          </a:p>
          <a:p>
            <a:pPr lvl="2"/>
            <a:r>
              <a:rPr lang="en-US" i="1" dirty="0"/>
              <a:t>4 more states this fall?</a:t>
            </a:r>
          </a:p>
          <a:p>
            <a:pPr lvl="1"/>
            <a:r>
              <a:rPr lang="en-US" dirty="0"/>
              <a:t>ACO PRIMARY Care Flex – HYBRID payment model 2025</a:t>
            </a:r>
          </a:p>
          <a:p>
            <a:pPr lvl="2"/>
            <a:r>
              <a:rPr lang="en-US" i="1" dirty="0"/>
              <a:t>For MSSP practices; 5 year</a:t>
            </a:r>
            <a:endParaRPr lang="en-US" dirty="0"/>
          </a:p>
          <a:p>
            <a:pPr lvl="1"/>
            <a:r>
              <a:rPr lang="en-US" dirty="0"/>
              <a:t>Medicare Physician Fee Schedule draft rule – monthly prospective payment for chronic condition management with focus on care coordination and integration</a:t>
            </a:r>
          </a:p>
          <a:p>
            <a:pPr lvl="1"/>
            <a:r>
              <a:rPr lang="en-US" dirty="0"/>
              <a:t>Medicare Advantage Plans – supporting advanced primary care with population health payments </a:t>
            </a:r>
            <a:r>
              <a:rPr lang="en-US" i="1" dirty="0"/>
              <a:t>does this work?</a:t>
            </a:r>
          </a:p>
          <a:p>
            <a:pPr lvl="1"/>
            <a:r>
              <a:rPr lang="en-US" dirty="0"/>
              <a:t>Making Care Primary Model – CMMI model testing in NC, NJ, NM, NY, MI, MA, WA</a:t>
            </a:r>
          </a:p>
          <a:p>
            <a:pPr lvl="1"/>
            <a:r>
              <a:rPr lang="en-US" b="1" i="1" dirty="0">
                <a:hlinkClick r:id="rId2"/>
              </a:rPr>
              <a:t>https://thepcc.org/news/strengthening-primary-care-reimbursement-models-to-improve-medicares-outcome-and-efficiency/</a:t>
            </a:r>
            <a:endParaRPr lang="en-US" b="1" i="1" dirty="0"/>
          </a:p>
          <a:p>
            <a:pPr marL="0" indent="0">
              <a:buNone/>
            </a:pPr>
            <a:endParaRPr lang="en-US" dirty="0"/>
          </a:p>
        </p:txBody>
      </p:sp>
    </p:spTree>
    <p:extLst>
      <p:ext uri="{BB962C8B-B14F-4D97-AF65-F5344CB8AC3E}">
        <p14:creationId xmlns:p14="http://schemas.microsoft.com/office/powerpoint/2010/main" val="3005257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4AEEC-9E1F-6B9C-2C9A-B9F27C0A5FBC}"/>
              </a:ext>
            </a:extLst>
          </p:cNvPr>
          <p:cNvSpPr>
            <a:spLocks noGrp="1"/>
          </p:cNvSpPr>
          <p:nvPr>
            <p:ph type="title"/>
          </p:nvPr>
        </p:nvSpPr>
        <p:spPr/>
        <p:txBody>
          <a:bodyPr/>
          <a:lstStyle/>
          <a:p>
            <a:r>
              <a:rPr lang="en-US" dirty="0"/>
              <a:t>opportunities</a:t>
            </a:r>
          </a:p>
        </p:txBody>
      </p:sp>
      <p:sp>
        <p:nvSpPr>
          <p:cNvPr id="3" name="Content Placeholder 2">
            <a:extLst>
              <a:ext uri="{FF2B5EF4-FFF2-40B4-BE49-F238E27FC236}">
                <a16:creationId xmlns:a16="http://schemas.microsoft.com/office/drawing/2014/main" id="{A8E3A8B2-3470-77DE-A3F2-DD6A3832B6E3}"/>
              </a:ext>
            </a:extLst>
          </p:cNvPr>
          <p:cNvSpPr>
            <a:spLocks noGrp="1"/>
          </p:cNvSpPr>
          <p:nvPr>
            <p:ph idx="1"/>
          </p:nvPr>
        </p:nvSpPr>
        <p:spPr/>
        <p:txBody>
          <a:bodyPr/>
          <a:lstStyle/>
          <a:p>
            <a:r>
              <a:rPr lang="en-US" dirty="0"/>
              <a:t>Alignment of payment models: commercial carrier and State programs with CMS initiatives</a:t>
            </a:r>
          </a:p>
          <a:p>
            <a:r>
              <a:rPr lang="en-US" dirty="0"/>
              <a:t>Comprehensive policy across all State programs:</a:t>
            </a:r>
          </a:p>
          <a:p>
            <a:pPr lvl="1"/>
            <a:r>
              <a:rPr lang="en-US" dirty="0"/>
              <a:t>PCRC, Health Care Spending and Quality Benchmark, Diamond State Hospital Cost Review Board; Health Resources Board</a:t>
            </a:r>
          </a:p>
          <a:p>
            <a:r>
              <a:rPr lang="en-US" dirty="0"/>
              <a:t>Additional Stakeholders</a:t>
            </a:r>
          </a:p>
          <a:p>
            <a:pPr lvl="1"/>
            <a:endParaRPr lang="en-US" dirty="0"/>
          </a:p>
        </p:txBody>
      </p:sp>
    </p:spTree>
    <p:extLst>
      <p:ext uri="{BB962C8B-B14F-4D97-AF65-F5344CB8AC3E}">
        <p14:creationId xmlns:p14="http://schemas.microsoft.com/office/powerpoint/2010/main" val="4148487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4C40C-B103-D24A-18B9-EA60FF2A9B1F}"/>
              </a:ext>
            </a:extLst>
          </p:cNvPr>
          <p:cNvSpPr>
            <a:spLocks noGrp="1"/>
          </p:cNvSpPr>
          <p:nvPr>
            <p:ph type="title"/>
          </p:nvPr>
        </p:nvSpPr>
        <p:spPr/>
        <p:txBody>
          <a:bodyPr/>
          <a:lstStyle/>
          <a:p>
            <a:r>
              <a:rPr lang="en-US" dirty="0"/>
              <a:t>Public Comment </a:t>
            </a:r>
          </a:p>
        </p:txBody>
      </p:sp>
    </p:spTree>
    <p:extLst>
      <p:ext uri="{BB962C8B-B14F-4D97-AF65-F5344CB8AC3E}">
        <p14:creationId xmlns:p14="http://schemas.microsoft.com/office/powerpoint/2010/main" val="2960555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E3F4-E35E-34FB-8B84-3CF444FD72EA}"/>
              </a:ext>
            </a:extLst>
          </p:cNvPr>
          <p:cNvSpPr>
            <a:spLocks noGrp="1"/>
          </p:cNvSpPr>
          <p:nvPr>
            <p:ph type="title"/>
          </p:nvPr>
        </p:nvSpPr>
        <p:spPr/>
        <p:txBody>
          <a:bodyPr/>
          <a:lstStyle/>
          <a:p>
            <a:r>
              <a:rPr lang="en-US" dirty="0"/>
              <a:t>Next Meetings</a:t>
            </a:r>
          </a:p>
        </p:txBody>
      </p:sp>
      <p:sp>
        <p:nvSpPr>
          <p:cNvPr id="4" name="Content Placeholder 3">
            <a:extLst>
              <a:ext uri="{FF2B5EF4-FFF2-40B4-BE49-F238E27FC236}">
                <a16:creationId xmlns:a16="http://schemas.microsoft.com/office/drawing/2014/main" id="{7C01A705-ABE4-97B2-39B7-5FE9404EC8F0}"/>
              </a:ext>
            </a:extLst>
          </p:cNvPr>
          <p:cNvSpPr>
            <a:spLocks noGrp="1"/>
          </p:cNvSpPr>
          <p:nvPr>
            <p:ph idx="1"/>
          </p:nvPr>
        </p:nvSpPr>
        <p:spPr/>
        <p:txBody>
          <a:bodyPr/>
          <a:lstStyle/>
          <a:p>
            <a:r>
              <a:rPr lang="en-US" dirty="0"/>
              <a:t>March 3, 2025</a:t>
            </a:r>
          </a:p>
          <a:p>
            <a:r>
              <a:rPr lang="en-US" dirty="0"/>
              <a:t>June 2, 2025</a:t>
            </a:r>
          </a:p>
          <a:p>
            <a:r>
              <a:rPr lang="en-US" dirty="0"/>
              <a:t>September 8, 2025</a:t>
            </a:r>
          </a:p>
          <a:p>
            <a:r>
              <a:rPr lang="en-US" dirty="0"/>
              <a:t>December 8, 2025</a:t>
            </a:r>
          </a:p>
        </p:txBody>
      </p:sp>
    </p:spTree>
    <p:extLst>
      <p:ext uri="{BB962C8B-B14F-4D97-AF65-F5344CB8AC3E}">
        <p14:creationId xmlns:p14="http://schemas.microsoft.com/office/powerpoint/2010/main" val="2748767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8812B-8944-BAE1-B972-DA2702583715}"/>
              </a:ext>
            </a:extLst>
          </p:cNvPr>
          <p:cNvSpPr>
            <a:spLocks noGrp="1"/>
          </p:cNvSpPr>
          <p:nvPr>
            <p:ph type="title"/>
          </p:nvPr>
        </p:nvSpPr>
        <p:spPr/>
        <p:txBody>
          <a:bodyPr/>
          <a:lstStyle/>
          <a:p>
            <a:r>
              <a:rPr lang="en-US" dirty="0"/>
              <a:t>CALL to ORDER</a:t>
            </a:r>
          </a:p>
        </p:txBody>
      </p:sp>
      <p:sp>
        <p:nvSpPr>
          <p:cNvPr id="6" name="Content Placeholder 5">
            <a:extLst>
              <a:ext uri="{FF2B5EF4-FFF2-40B4-BE49-F238E27FC236}">
                <a16:creationId xmlns:a16="http://schemas.microsoft.com/office/drawing/2014/main" id="{6802C259-3D06-7E3A-B3FE-1722A5E8D8EC}"/>
              </a:ext>
            </a:extLst>
          </p:cNvPr>
          <p:cNvSpPr>
            <a:spLocks noGrp="1"/>
          </p:cNvSpPr>
          <p:nvPr>
            <p:ph sz="half" idx="2"/>
          </p:nvPr>
        </p:nvSpPr>
        <p:spPr>
          <a:xfrm>
            <a:off x="581194" y="2754595"/>
            <a:ext cx="3516284" cy="3090929"/>
          </a:xfrm>
        </p:spPr>
        <p:txBody>
          <a:bodyPr>
            <a:noAutofit/>
          </a:bodyPr>
          <a:lstStyle/>
          <a:p>
            <a:r>
              <a:rPr lang="en-US" sz="1600" dirty="0"/>
              <a:t>Dr. Nancy Fan, Chair</a:t>
            </a:r>
          </a:p>
          <a:p>
            <a:r>
              <a:rPr lang="en-US" sz="1600" dirty="0"/>
              <a:t>Senator Bryan Townsend, Senate Health &amp; Social Services Committee</a:t>
            </a:r>
          </a:p>
          <a:p>
            <a:r>
              <a:rPr lang="en-US" sz="1600" dirty="0">
                <a:ea typeface="Calibri" panose="020F0502020204030204" pitchFamily="34" charset="0"/>
              </a:rPr>
              <a:t>Representative Kerri Evelyn Harris,</a:t>
            </a:r>
            <a:r>
              <a:rPr lang="en-US" sz="1600" dirty="0"/>
              <a:t> Chair House Health &amp; Human Development Committee</a:t>
            </a:r>
          </a:p>
          <a:p>
            <a:r>
              <a:rPr lang="en-US" sz="1600" dirty="0"/>
              <a:t>Andrew Wilson, Division of Medicaid and Medical Assistance</a:t>
            </a:r>
          </a:p>
          <a:p>
            <a:r>
              <a:rPr lang="en-US" sz="1600" dirty="0"/>
              <a:t>Dr. James Gill, Medical Society of Delaware</a:t>
            </a:r>
          </a:p>
          <a:p>
            <a:r>
              <a:rPr lang="en-US" sz="1600" dirty="0"/>
              <a:t>Dr. Rose Kakoza, Delaware Healthcare Association</a:t>
            </a:r>
          </a:p>
          <a:p>
            <a:endParaRPr lang="en-US" sz="1200" dirty="0"/>
          </a:p>
        </p:txBody>
      </p:sp>
      <p:sp>
        <p:nvSpPr>
          <p:cNvPr id="10" name="Content Placeholder 5">
            <a:extLst>
              <a:ext uri="{FF2B5EF4-FFF2-40B4-BE49-F238E27FC236}">
                <a16:creationId xmlns:a16="http://schemas.microsoft.com/office/drawing/2014/main" id="{F29A981D-ABE2-E9FE-C8BD-89AB19617B62}"/>
              </a:ext>
            </a:extLst>
          </p:cNvPr>
          <p:cNvSpPr txBox="1">
            <a:spLocks/>
          </p:cNvSpPr>
          <p:nvPr/>
        </p:nvSpPr>
        <p:spPr>
          <a:xfrm>
            <a:off x="4386263" y="2754595"/>
            <a:ext cx="3426688" cy="2724785"/>
          </a:xfrm>
          <a:prstGeom prst="rect">
            <a:avLst/>
          </a:prstGeom>
        </p:spPr>
        <p:txBody>
          <a:bodyPr vert="horz" lIns="68580" tIns="34290" rIns="68580" bIns="3429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229500" indent="-229500" defTabSz="342900">
              <a:spcAft>
                <a:spcPts val="450"/>
              </a:spcAft>
              <a:buClr>
                <a:srgbClr val="48141E"/>
              </a:buClr>
              <a:defRPr/>
            </a:pPr>
            <a:r>
              <a:rPr lang="en-US" sz="1600" dirty="0">
                <a:solidFill>
                  <a:srgbClr val="3D3D3D"/>
                </a:solidFill>
                <a:latin typeface="Gill Sans MT" panose="020B0502020104020203"/>
              </a:rPr>
              <a:t>Vacant, Delaware Nurses Association</a:t>
            </a:r>
          </a:p>
          <a:p>
            <a:pPr marL="229500" indent="-229500" defTabSz="342900">
              <a:spcAft>
                <a:spcPts val="450"/>
              </a:spcAft>
              <a:buClr>
                <a:srgbClr val="48141E"/>
              </a:buClr>
              <a:defRPr/>
            </a:pPr>
            <a:r>
              <a:rPr lang="en-US" sz="1600" dirty="0">
                <a:solidFill>
                  <a:srgbClr val="3D3D3D"/>
                </a:solidFill>
                <a:latin typeface="Gill Sans MT" panose="020B0502020104020203"/>
              </a:rPr>
              <a:t>Kevin O’Hara, Highmark Delaware</a:t>
            </a:r>
          </a:p>
          <a:p>
            <a:pPr marL="229500" indent="-229500" defTabSz="342900">
              <a:spcAft>
                <a:spcPts val="450"/>
              </a:spcAft>
              <a:buClr>
                <a:srgbClr val="48141E"/>
              </a:buClr>
              <a:defRPr/>
            </a:pPr>
            <a:r>
              <a:rPr lang="en-US" sz="1600" dirty="0">
                <a:solidFill>
                  <a:srgbClr val="3D3D3D"/>
                </a:solidFill>
                <a:latin typeface="Gill Sans MT" panose="020B0502020104020203"/>
              </a:rPr>
              <a:t>Steven Costantino (</a:t>
            </a:r>
            <a:r>
              <a:rPr lang="en-US" sz="1600" dirty="0">
                <a:solidFill>
                  <a:srgbClr val="000000"/>
                </a:solidFill>
                <a:latin typeface="Gill Sans MT" panose="020B0502020104020203"/>
              </a:rPr>
              <a:t>Proxy for Secretary Josette Manning</a:t>
            </a:r>
            <a:r>
              <a:rPr lang="en-US" sz="1600" dirty="0">
                <a:solidFill>
                  <a:srgbClr val="3D3D3D"/>
                </a:solidFill>
                <a:latin typeface="Gill Sans MT" panose="020B0502020104020203"/>
              </a:rPr>
              <a:t>)</a:t>
            </a:r>
          </a:p>
          <a:p>
            <a:pPr marL="229500" indent="-229500" defTabSz="342900">
              <a:spcAft>
                <a:spcPts val="450"/>
              </a:spcAft>
              <a:buClr>
                <a:srgbClr val="48141E"/>
              </a:buClr>
              <a:defRPr/>
            </a:pPr>
            <a:r>
              <a:rPr lang="en-US" sz="1600" dirty="0">
                <a:solidFill>
                  <a:srgbClr val="3D3D3D"/>
                </a:solidFill>
                <a:latin typeface="Gill Sans MT" panose="020B0502020104020203"/>
              </a:rPr>
              <a:t>Faith Rentz, State Benefits Office/DHR</a:t>
            </a:r>
          </a:p>
          <a:p>
            <a:pPr marL="229500" indent="-229500" defTabSz="342900">
              <a:spcAft>
                <a:spcPts val="450"/>
              </a:spcAft>
              <a:buClr>
                <a:srgbClr val="48141E"/>
              </a:buClr>
              <a:defRPr/>
            </a:pPr>
            <a:r>
              <a:rPr lang="en-US" sz="1600" dirty="0">
                <a:solidFill>
                  <a:srgbClr val="3D3D3D"/>
                </a:solidFill>
                <a:latin typeface="Gill Sans MT" panose="020B0502020104020203"/>
              </a:rPr>
              <a:t>Deborah Bednar,  Aetna</a:t>
            </a:r>
          </a:p>
          <a:p>
            <a:pPr marL="229500" indent="-229500" defTabSz="342900">
              <a:spcAft>
                <a:spcPts val="450"/>
              </a:spcAft>
              <a:buClr>
                <a:srgbClr val="48141E"/>
              </a:buClr>
              <a:defRPr/>
            </a:pPr>
            <a:r>
              <a:rPr lang="en-US" sz="1600" dirty="0">
                <a:solidFill>
                  <a:srgbClr val="3D3D3D"/>
                </a:solidFill>
                <a:latin typeface="Gill Sans MT" panose="020B0502020104020203"/>
              </a:rPr>
              <a:t>Maggie Norris-Bent, Westside Family Healthcare</a:t>
            </a:r>
          </a:p>
          <a:p>
            <a:pPr marL="229500" indent="-229500" defTabSz="342900">
              <a:spcAft>
                <a:spcPts val="450"/>
              </a:spcAft>
              <a:buClr>
                <a:srgbClr val="48141E"/>
              </a:buClr>
              <a:defRPr/>
            </a:pPr>
            <a:r>
              <a:rPr lang="en-US" sz="1600" dirty="0">
                <a:solidFill>
                  <a:srgbClr val="3D3D3D"/>
                </a:solidFill>
                <a:latin typeface="Gill Sans MT" panose="020B0502020104020203"/>
              </a:rPr>
              <a:t>Cristine Vogel (Proxy for Insurance Commissioner Trinidad Navarro) </a:t>
            </a:r>
          </a:p>
        </p:txBody>
      </p:sp>
    </p:spTree>
    <p:extLst>
      <p:ext uri="{BB962C8B-B14F-4D97-AF65-F5344CB8AC3E}">
        <p14:creationId xmlns:p14="http://schemas.microsoft.com/office/powerpoint/2010/main" val="2673197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7C3D-EA7B-354D-AB7C-C732C9B00565}"/>
              </a:ext>
            </a:extLst>
          </p:cNvPr>
          <p:cNvSpPr>
            <a:spLocks noGrp="1"/>
          </p:cNvSpPr>
          <p:nvPr>
            <p:ph type="title"/>
          </p:nvPr>
        </p:nvSpPr>
        <p:spPr/>
        <p:txBody>
          <a:bodyPr/>
          <a:lstStyle/>
          <a:p>
            <a:r>
              <a:rPr lang="en-US" dirty="0"/>
              <a:t>Approval of </a:t>
            </a:r>
            <a:r>
              <a:rPr lang="en-US" dirty="0" err="1"/>
              <a:t>MeETING</a:t>
            </a:r>
            <a:r>
              <a:rPr lang="en-US" dirty="0"/>
              <a:t> </a:t>
            </a:r>
            <a:r>
              <a:rPr lang="en-US" dirty="0" err="1"/>
              <a:t>MINutes</a:t>
            </a:r>
            <a:endParaRPr lang="en-US" dirty="0"/>
          </a:p>
        </p:txBody>
      </p:sp>
      <p:sp>
        <p:nvSpPr>
          <p:cNvPr id="3" name="Content Placeholder 2">
            <a:extLst>
              <a:ext uri="{FF2B5EF4-FFF2-40B4-BE49-F238E27FC236}">
                <a16:creationId xmlns:a16="http://schemas.microsoft.com/office/drawing/2014/main" id="{B49D1CE7-4529-40A7-8FE7-D3D7E0961575}"/>
              </a:ext>
            </a:extLst>
          </p:cNvPr>
          <p:cNvSpPr>
            <a:spLocks noGrp="1"/>
          </p:cNvSpPr>
          <p:nvPr>
            <p:ph idx="1"/>
          </p:nvPr>
        </p:nvSpPr>
        <p:spPr>
          <a:xfrm>
            <a:off x="573054" y="1770809"/>
            <a:ext cx="7989752" cy="3630795"/>
          </a:xfrm>
        </p:spPr>
        <p:txBody>
          <a:bodyPr/>
          <a:lstStyle/>
          <a:p>
            <a:r>
              <a:rPr lang="en-US" sz="1800" dirty="0">
                <a:effectLst/>
                <a:ea typeface="Calibri" panose="020F0502020204030204" pitchFamily="34" charset="0"/>
                <a:cs typeface="Calibri" panose="020F0502020204030204" pitchFamily="34" charset="0"/>
              </a:rPr>
              <a:t>Review and Approve:  PCRC Meeting Minutes (July 15, 2024)</a:t>
            </a:r>
          </a:p>
          <a:p>
            <a:pPr marL="0" indent="0">
              <a:buNone/>
            </a:pPr>
            <a:endParaRPr lang="en-US" dirty="0"/>
          </a:p>
        </p:txBody>
      </p:sp>
    </p:spTree>
    <p:extLst>
      <p:ext uri="{BB962C8B-B14F-4D97-AF65-F5344CB8AC3E}">
        <p14:creationId xmlns:p14="http://schemas.microsoft.com/office/powerpoint/2010/main" val="372320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F020-44CF-7A64-4C29-698B61EF02B9}"/>
              </a:ext>
            </a:extLst>
          </p:cNvPr>
          <p:cNvSpPr>
            <a:spLocks noGrp="1"/>
          </p:cNvSpPr>
          <p:nvPr>
            <p:ph type="title"/>
          </p:nvPr>
        </p:nvSpPr>
        <p:spPr>
          <a:xfrm>
            <a:off x="581194" y="1098174"/>
            <a:ext cx="7989752" cy="1083329"/>
          </a:xfrm>
        </p:spPr>
        <p:txBody>
          <a:bodyPr>
            <a:normAutofit fontScale="90000"/>
          </a:bodyPr>
          <a:lstStyle/>
          <a:p>
            <a:r>
              <a:rPr lang="en-US" sz="2800" dirty="0">
                <a:effectLst/>
                <a:ea typeface="Calibri" panose="020F0502020204030204" pitchFamily="34" charset="0"/>
                <a:cs typeface="Calibri" panose="020F0502020204030204" pitchFamily="34" charset="0"/>
              </a:rPr>
              <a:t>Office of Value-Based Health Care Delivery - </a:t>
            </a:r>
            <a:r>
              <a:rPr lang="en-US" sz="2800" dirty="0">
                <a:effectLst/>
                <a:ea typeface="Calibri" panose="020F0502020204030204" pitchFamily="34" charset="0"/>
                <a:cs typeface="Times New Roman" panose="02020603050405020304" pitchFamily="18" charset="0"/>
              </a:rPr>
              <a:t>A Review of Primary Care Scorecards</a:t>
            </a:r>
            <a:br>
              <a:rPr lang="en-US" sz="2800" dirty="0">
                <a:effectLst/>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3BC0D42-0C31-2544-08C2-7D34353F6C93}"/>
              </a:ext>
            </a:extLst>
          </p:cNvPr>
          <p:cNvSpPr>
            <a:spLocks noGrp="1"/>
          </p:cNvSpPr>
          <p:nvPr>
            <p:ph idx="1"/>
          </p:nvPr>
        </p:nvSpPr>
        <p:spPr/>
        <p:txBody>
          <a:bodyPr/>
          <a:lstStyle/>
          <a:p>
            <a:pPr marL="303750" lvl="1" indent="-285750">
              <a:spcBef>
                <a:spcPts val="0"/>
              </a:spcBef>
              <a:spcAft>
                <a:spcPts val="0"/>
              </a:spcAft>
              <a:buFont typeface="Wingdings" panose="05000000000000000000" pitchFamily="2" charset="2"/>
              <a:buChar char="§"/>
            </a:pPr>
            <a:r>
              <a:rPr lang="en-US" b="1" dirty="0">
                <a:effectLst/>
                <a:ea typeface="Calibri" panose="020F0502020204030204" pitchFamily="34" charset="0"/>
              </a:rPr>
              <a:t>Cristine A. Vogel, MPH, CPHQ</a:t>
            </a:r>
            <a:endParaRPr lang="en-US" b="1" dirty="0">
              <a:ea typeface="Calibri" panose="020F0502020204030204" pitchFamily="34" charset="0"/>
            </a:endParaRPr>
          </a:p>
          <a:p>
            <a:pPr marL="18000" lvl="1" indent="0">
              <a:spcBef>
                <a:spcPts val="0"/>
              </a:spcBef>
              <a:spcAft>
                <a:spcPts val="0"/>
              </a:spcAft>
              <a:buNone/>
            </a:pPr>
            <a:r>
              <a:rPr lang="en-US" b="1" dirty="0">
                <a:effectLst/>
                <a:ea typeface="Calibri" panose="020F0502020204030204" pitchFamily="34" charset="0"/>
              </a:rPr>
              <a:t>	</a:t>
            </a:r>
            <a:r>
              <a:rPr lang="en-US" dirty="0">
                <a:effectLst/>
                <a:ea typeface="Calibri" panose="020F0502020204030204" pitchFamily="34" charset="0"/>
              </a:rPr>
              <a:t>Director, Office of Value-Based Health Care Delivery</a:t>
            </a:r>
          </a:p>
          <a:p>
            <a:pPr marL="0" marR="0" indent="0">
              <a:spcBef>
                <a:spcPts val="0"/>
              </a:spcBef>
              <a:spcAft>
                <a:spcPts val="0"/>
              </a:spcAft>
              <a:buNone/>
            </a:pPr>
            <a:r>
              <a:rPr lang="en-US" sz="1600" dirty="0">
                <a:effectLst/>
                <a:ea typeface="Calibri" panose="020F0502020204030204" pitchFamily="34" charset="0"/>
              </a:rPr>
              <a:t>	Delaware Department of Insurance</a:t>
            </a:r>
          </a:p>
          <a:p>
            <a:endParaRPr lang="en-US" dirty="0"/>
          </a:p>
        </p:txBody>
      </p:sp>
    </p:spTree>
    <p:extLst>
      <p:ext uri="{BB962C8B-B14F-4D97-AF65-F5344CB8AC3E}">
        <p14:creationId xmlns:p14="http://schemas.microsoft.com/office/powerpoint/2010/main" val="240999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46A89-1B86-4E7F-A195-131D4D4E95AA}"/>
              </a:ext>
            </a:extLst>
          </p:cNvPr>
          <p:cNvSpPr>
            <a:spLocks noGrp="1"/>
          </p:cNvSpPr>
          <p:nvPr>
            <p:ph type="ctrTitle"/>
          </p:nvPr>
        </p:nvSpPr>
        <p:spPr>
          <a:xfrm>
            <a:off x="282893" y="1792340"/>
            <a:ext cx="7886700" cy="1790700"/>
          </a:xfrm>
        </p:spPr>
        <p:txBody>
          <a:bodyPr>
            <a:normAutofit/>
          </a:bodyPr>
          <a:lstStyle/>
          <a:p>
            <a:r>
              <a:rPr lang="en-US" sz="3600" b="1" dirty="0"/>
              <a:t>Review of State Primary Care Scorecards</a:t>
            </a:r>
            <a:endParaRPr lang="en-US" sz="3600" b="1" dirty="0">
              <a:solidFill>
                <a:srgbClr val="FF0000"/>
              </a:solidFill>
            </a:endParaRPr>
          </a:p>
        </p:txBody>
      </p:sp>
      <p:sp>
        <p:nvSpPr>
          <p:cNvPr id="3" name="Subtitle 2">
            <a:extLst>
              <a:ext uri="{FF2B5EF4-FFF2-40B4-BE49-F238E27FC236}">
                <a16:creationId xmlns:a16="http://schemas.microsoft.com/office/drawing/2014/main" id="{76B561BC-653D-45E4-AB07-CFC7E5BE68A2}"/>
              </a:ext>
            </a:extLst>
          </p:cNvPr>
          <p:cNvSpPr>
            <a:spLocks noGrp="1"/>
          </p:cNvSpPr>
          <p:nvPr>
            <p:ph type="subTitle" idx="1"/>
          </p:nvPr>
        </p:nvSpPr>
        <p:spPr>
          <a:xfrm>
            <a:off x="721292" y="4163365"/>
            <a:ext cx="6858000" cy="1241822"/>
          </a:xfrm>
        </p:spPr>
        <p:txBody>
          <a:bodyPr>
            <a:normAutofit fontScale="92500" lnSpcReduction="20000"/>
          </a:bodyPr>
          <a:lstStyle/>
          <a:p>
            <a:endParaRPr lang="en-US" sz="1050" b="1" spc="-38" dirty="0">
              <a:solidFill>
                <a:srgbClr val="4C94AC">
                  <a:lumMod val="75000"/>
                </a:srgbClr>
              </a:solidFill>
              <a:latin typeface="Georgia Pro Cond Light" panose="020F0302020204030204"/>
              <a:ea typeface="+mj-ea"/>
              <a:cs typeface="+mj-cs"/>
            </a:endParaRPr>
          </a:p>
          <a:p>
            <a:endParaRPr lang="en-US" sz="1050" b="1" spc="-38" dirty="0">
              <a:solidFill>
                <a:srgbClr val="4C94AC">
                  <a:lumMod val="75000"/>
                </a:srgbClr>
              </a:solidFill>
              <a:latin typeface="Georgia Pro Cond Light" panose="020F0302020204030204"/>
              <a:ea typeface="+mj-ea"/>
              <a:cs typeface="+mj-cs"/>
            </a:endParaRPr>
          </a:p>
          <a:p>
            <a:pPr algn="l"/>
            <a:r>
              <a:rPr lang="en-US" sz="1500" spc="-38" dirty="0">
                <a:ea typeface="+mj-ea"/>
                <a:cs typeface="+mj-cs"/>
              </a:rPr>
              <a:t>Cristine Vogel, MPH, CPHQ</a:t>
            </a:r>
          </a:p>
          <a:p>
            <a:pPr algn="l"/>
            <a:r>
              <a:rPr lang="en-US" sz="1500" spc="-38" dirty="0">
                <a:ea typeface="+mj-ea"/>
                <a:cs typeface="+mj-cs"/>
              </a:rPr>
              <a:t>Director, Office of Value-Based Health Care Delivery</a:t>
            </a:r>
          </a:p>
          <a:p>
            <a:pPr algn="l"/>
            <a:r>
              <a:rPr lang="en-US" sz="1500" spc="-38" dirty="0">
                <a:ea typeface="+mj-ea"/>
                <a:cs typeface="+mj-cs"/>
              </a:rPr>
              <a:t>October 2024</a:t>
            </a:r>
          </a:p>
          <a:p>
            <a:endParaRPr lang="en-US" dirty="0"/>
          </a:p>
        </p:txBody>
      </p:sp>
      <p:pic>
        <p:nvPicPr>
          <p:cNvPr id="4" name="Picture 3">
            <a:extLst>
              <a:ext uri="{FF2B5EF4-FFF2-40B4-BE49-F238E27FC236}">
                <a16:creationId xmlns:a16="http://schemas.microsoft.com/office/drawing/2014/main" id="{340D34EA-3CAD-48AF-A342-2EADF1F21A6E}"/>
              </a:ext>
            </a:extLst>
          </p:cNvPr>
          <p:cNvPicPr>
            <a:picLocks noChangeAspect="1"/>
          </p:cNvPicPr>
          <p:nvPr/>
        </p:nvPicPr>
        <p:blipFill>
          <a:blip r:embed="rId2"/>
          <a:stretch>
            <a:fillRect/>
          </a:stretch>
        </p:blipFill>
        <p:spPr>
          <a:xfrm>
            <a:off x="7480480" y="1314941"/>
            <a:ext cx="795597" cy="768163"/>
          </a:xfrm>
          <a:prstGeom prst="rect">
            <a:avLst/>
          </a:prstGeom>
        </p:spPr>
      </p:pic>
      <p:sp>
        <p:nvSpPr>
          <p:cNvPr id="5" name="Footer Placeholder 4">
            <a:extLst>
              <a:ext uri="{FF2B5EF4-FFF2-40B4-BE49-F238E27FC236}">
                <a16:creationId xmlns:a16="http://schemas.microsoft.com/office/drawing/2014/main" id="{41F7F35F-9E25-4915-BB26-8EF08D9F4917}"/>
              </a:ext>
            </a:extLst>
          </p:cNvPr>
          <p:cNvSpPr>
            <a:spLocks noGrp="1"/>
          </p:cNvSpPr>
          <p:nvPr>
            <p:ph type="ftr" sz="quarter" idx="11"/>
          </p:nvPr>
        </p:nvSpPr>
        <p:spPr>
          <a:xfrm>
            <a:off x="523975" y="5600625"/>
            <a:ext cx="4139465" cy="235468"/>
          </a:xfrm>
        </p:spPr>
        <p:txBody>
          <a:bodyPr/>
          <a:lstStyle/>
          <a:p>
            <a:pPr defTabSz="685800"/>
            <a:r>
              <a:rPr lang="en-US" b="1" dirty="0">
                <a:solidFill>
                  <a:prstClr val="black"/>
                </a:solidFill>
                <a:latin typeface="Calibri" panose="020F0502020204030204"/>
              </a:rPr>
              <a:t>Delaware Department of Insurance - Office of Value-Based Health Care Delivery</a:t>
            </a:r>
          </a:p>
        </p:txBody>
      </p:sp>
      <p:cxnSp>
        <p:nvCxnSpPr>
          <p:cNvPr id="7" name="Straight Connector 6">
            <a:extLst>
              <a:ext uri="{FF2B5EF4-FFF2-40B4-BE49-F238E27FC236}">
                <a16:creationId xmlns:a16="http://schemas.microsoft.com/office/drawing/2014/main" id="{3192FD18-84EC-43D4-B853-037D51E762C9}"/>
              </a:ext>
            </a:extLst>
          </p:cNvPr>
          <p:cNvCxnSpPr>
            <a:cxnSpLocks/>
          </p:cNvCxnSpPr>
          <p:nvPr/>
        </p:nvCxnSpPr>
        <p:spPr>
          <a:xfrm flipV="1">
            <a:off x="690011" y="5405187"/>
            <a:ext cx="7799471" cy="72189"/>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2743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5" name="Title 4">
            <a:extLst>
              <a:ext uri="{FF2B5EF4-FFF2-40B4-BE49-F238E27FC236}">
                <a16:creationId xmlns:a16="http://schemas.microsoft.com/office/drawing/2014/main" id="{376C127F-697E-43A4-A510-D1B2F3FA4DAB}"/>
              </a:ext>
            </a:extLst>
          </p:cNvPr>
          <p:cNvSpPr>
            <a:spLocks noGrp="1"/>
          </p:cNvSpPr>
          <p:nvPr>
            <p:ph type="title"/>
          </p:nvPr>
        </p:nvSpPr>
        <p:spPr>
          <a:xfrm>
            <a:off x="468714" y="1159138"/>
            <a:ext cx="7421963" cy="775252"/>
          </a:xfrm>
        </p:spPr>
        <p:txBody>
          <a:bodyPr>
            <a:normAutofit/>
          </a:bodyPr>
          <a:lstStyle/>
          <a:p>
            <a:r>
              <a:rPr lang="en-US" sz="2700" b="1" dirty="0">
                <a:solidFill>
                  <a:srgbClr val="FFFFFF"/>
                </a:solidFill>
                <a:latin typeface="+mn-lt"/>
              </a:rPr>
              <a:t>Goals for Today</a:t>
            </a: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10" name="TextBox 9">
            <a:extLst>
              <a:ext uri="{FF2B5EF4-FFF2-40B4-BE49-F238E27FC236}">
                <a16:creationId xmlns:a16="http://schemas.microsoft.com/office/drawing/2014/main" id="{C90E767B-BE33-0899-BC65-499AC7DAA60C}"/>
              </a:ext>
            </a:extLst>
          </p:cNvPr>
          <p:cNvSpPr txBox="1"/>
          <p:nvPr/>
        </p:nvSpPr>
        <p:spPr>
          <a:xfrm>
            <a:off x="526983" y="2535066"/>
            <a:ext cx="7816822" cy="1708160"/>
          </a:xfrm>
          <a:prstGeom prst="rect">
            <a:avLst/>
          </a:prstGeom>
          <a:noFill/>
        </p:spPr>
        <p:txBody>
          <a:bodyPr wrap="square" rtlCol="0">
            <a:spAutoFit/>
          </a:bodyPr>
          <a:lstStyle/>
          <a:p>
            <a:pPr marL="214313" indent="-214313" defTabSz="685800">
              <a:buFont typeface="Arial" panose="020B0604020202020204" pitchFamily="34" charset="0"/>
              <a:buChar char="•"/>
            </a:pPr>
            <a:r>
              <a:rPr lang="en-US" sz="2100" dirty="0">
                <a:solidFill>
                  <a:prstClr val="black"/>
                </a:solidFill>
                <a:latin typeface="Calibri" panose="020F0502020204030204"/>
              </a:rPr>
              <a:t>Introduce Primary Care Scorecards</a:t>
            </a:r>
          </a:p>
          <a:p>
            <a:pPr marL="214313" indent="-214313" defTabSz="685800">
              <a:buFont typeface="Arial" panose="020B0604020202020204" pitchFamily="34" charset="0"/>
              <a:buChar char="•"/>
            </a:pPr>
            <a:r>
              <a:rPr lang="en-US" sz="2100" dirty="0">
                <a:solidFill>
                  <a:prstClr val="black"/>
                </a:solidFill>
                <a:latin typeface="Calibri" panose="020F0502020204030204"/>
              </a:rPr>
              <a:t>Share examples of other state scorecards</a:t>
            </a:r>
          </a:p>
          <a:p>
            <a:pPr marL="214313" indent="-214313" defTabSz="685800">
              <a:buFont typeface="Arial" panose="020B0604020202020204" pitchFamily="34" charset="0"/>
              <a:buChar char="•"/>
            </a:pPr>
            <a:r>
              <a:rPr lang="en-US" sz="2100" dirty="0">
                <a:solidFill>
                  <a:prstClr val="black"/>
                </a:solidFill>
                <a:latin typeface="Calibri" panose="020F0502020204030204"/>
              </a:rPr>
              <a:t>Consider opportunities for Delaware</a:t>
            </a:r>
          </a:p>
          <a:p>
            <a:pPr marL="214313" indent="-214313" defTabSz="685800">
              <a:buFont typeface="Arial" panose="020B0604020202020204" pitchFamily="34" charset="0"/>
              <a:buChar char="•"/>
            </a:pPr>
            <a:endParaRPr lang="en-US" sz="2100" dirty="0">
              <a:solidFill>
                <a:prstClr val="black"/>
              </a:solidFill>
              <a:latin typeface="Calibri" panose="020F0502020204030204"/>
            </a:endParaRPr>
          </a:p>
          <a:p>
            <a:pPr defTabSz="685800"/>
            <a:endParaRPr lang="en-US" sz="2100" dirty="0">
              <a:solidFill>
                <a:prstClr val="black"/>
              </a:solidFill>
              <a:latin typeface="Calibri" panose="020F0502020204030204"/>
            </a:endParaRPr>
          </a:p>
        </p:txBody>
      </p:sp>
    </p:spTree>
    <p:extLst>
      <p:ext uri="{BB962C8B-B14F-4D97-AF65-F5344CB8AC3E}">
        <p14:creationId xmlns:p14="http://schemas.microsoft.com/office/powerpoint/2010/main" val="160803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2" name="TextBox 1">
            <a:extLst>
              <a:ext uri="{FF2B5EF4-FFF2-40B4-BE49-F238E27FC236}">
                <a16:creationId xmlns:a16="http://schemas.microsoft.com/office/drawing/2014/main" id="{7F9CCC51-13E7-668E-B50A-77651B0B1F7E}"/>
              </a:ext>
            </a:extLst>
          </p:cNvPr>
          <p:cNvSpPr txBox="1"/>
          <p:nvPr/>
        </p:nvSpPr>
        <p:spPr>
          <a:xfrm>
            <a:off x="651510" y="2081398"/>
            <a:ext cx="8068753" cy="2354491"/>
          </a:xfrm>
          <a:prstGeom prst="rect">
            <a:avLst/>
          </a:prstGeom>
          <a:noFill/>
        </p:spPr>
        <p:txBody>
          <a:bodyPr wrap="square" rtlCol="0">
            <a:spAutoFit/>
          </a:bodyPr>
          <a:lstStyle/>
          <a:p>
            <a:pPr algn="ctr" defTabSz="685800"/>
            <a:r>
              <a:rPr lang="en-US" b="1" dirty="0">
                <a:solidFill>
                  <a:srgbClr val="0070C0"/>
                </a:solidFill>
                <a:latin typeface="Calibri" panose="020F0502020204030204"/>
              </a:rPr>
              <a:t>The 2021 NASEM report </a:t>
            </a:r>
            <a:r>
              <a:rPr lang="en-US" b="1" i="1" dirty="0">
                <a:solidFill>
                  <a:srgbClr val="0070C0"/>
                </a:solidFill>
                <a:latin typeface="Calibri" panose="020F0502020204030204"/>
              </a:rPr>
              <a:t>Implementing High-Quality Primary Care: Rebuilding the Foundation of Health Care </a:t>
            </a:r>
            <a:r>
              <a:rPr lang="en-US" b="1" dirty="0">
                <a:solidFill>
                  <a:srgbClr val="0070C0"/>
                </a:solidFill>
                <a:latin typeface="Calibri" panose="020F0502020204030204"/>
              </a:rPr>
              <a:t>offered five recommendations:</a:t>
            </a:r>
          </a:p>
          <a:p>
            <a:pPr algn="ctr" defTabSz="685800"/>
            <a:endParaRPr lang="en-US" sz="2100" b="1" dirty="0">
              <a:solidFill>
                <a:srgbClr val="0070C0"/>
              </a:solidFill>
              <a:latin typeface="Calibri" panose="020F0502020204030204"/>
            </a:endParaRPr>
          </a:p>
          <a:p>
            <a:pPr marL="385763" indent="-385763" defTabSz="685800">
              <a:buFontTx/>
              <a:buAutoNum type="arabicPeriod"/>
            </a:pPr>
            <a:r>
              <a:rPr lang="en-US" b="1" dirty="0">
                <a:solidFill>
                  <a:prstClr val="black">
                    <a:lumMod val="65000"/>
                    <a:lumOff val="35000"/>
                  </a:prstClr>
                </a:solidFill>
                <a:latin typeface="Calibri" panose="020F0502020204030204"/>
              </a:rPr>
              <a:t>Pay for primary care teams, not doctors for services</a:t>
            </a:r>
          </a:p>
          <a:p>
            <a:pPr marL="385763" indent="-385763" defTabSz="685800">
              <a:buFontTx/>
              <a:buAutoNum type="arabicPeriod"/>
            </a:pPr>
            <a:r>
              <a:rPr lang="en-US" b="1" dirty="0">
                <a:solidFill>
                  <a:prstClr val="black">
                    <a:lumMod val="65000"/>
                    <a:lumOff val="35000"/>
                  </a:prstClr>
                </a:solidFill>
                <a:latin typeface="Calibri" panose="020F0502020204030204"/>
              </a:rPr>
              <a:t>Ensure that high-quality primary care is available</a:t>
            </a:r>
          </a:p>
          <a:p>
            <a:pPr marL="385763" indent="-385763" defTabSz="685800">
              <a:buFontTx/>
              <a:buAutoNum type="arabicPeriod"/>
            </a:pPr>
            <a:r>
              <a:rPr lang="en-US" b="1" dirty="0">
                <a:solidFill>
                  <a:prstClr val="black">
                    <a:lumMod val="65000"/>
                    <a:lumOff val="35000"/>
                  </a:prstClr>
                </a:solidFill>
                <a:latin typeface="Calibri" panose="020F0502020204030204"/>
              </a:rPr>
              <a:t>Train primary care teams where people live and work</a:t>
            </a:r>
          </a:p>
          <a:p>
            <a:pPr marL="385763" indent="-385763" defTabSz="685800">
              <a:buFontTx/>
              <a:buAutoNum type="arabicPeriod"/>
            </a:pPr>
            <a:r>
              <a:rPr lang="en-US" b="1" dirty="0">
                <a:solidFill>
                  <a:prstClr val="black">
                    <a:lumMod val="65000"/>
                    <a:lumOff val="35000"/>
                  </a:prstClr>
                </a:solidFill>
                <a:latin typeface="Calibri" panose="020F0502020204030204"/>
              </a:rPr>
              <a:t>Design IT that serves the patient, family and care team</a:t>
            </a:r>
          </a:p>
          <a:p>
            <a:pPr marL="385763" indent="-385763" defTabSz="685800">
              <a:buFontTx/>
              <a:buAutoNum type="arabicPeriod"/>
            </a:pPr>
            <a:r>
              <a:rPr lang="en-US" b="1" dirty="0">
                <a:solidFill>
                  <a:prstClr val="black">
                    <a:lumMod val="65000"/>
                    <a:lumOff val="35000"/>
                  </a:prstClr>
                </a:solidFill>
                <a:latin typeface="Calibri" panose="020F0502020204030204"/>
              </a:rPr>
              <a:t>Ensure that high-quality primary care is implemented</a:t>
            </a:r>
          </a:p>
        </p:txBody>
      </p:sp>
      <p:sp>
        <p:nvSpPr>
          <p:cNvPr id="3" name="Arrow: Pentagon 2">
            <a:extLst>
              <a:ext uri="{FF2B5EF4-FFF2-40B4-BE49-F238E27FC236}">
                <a16:creationId xmlns:a16="http://schemas.microsoft.com/office/drawing/2014/main" id="{C60BA77E-7133-A8C6-3720-4A646EF06FDE}"/>
              </a:ext>
            </a:extLst>
          </p:cNvPr>
          <p:cNvSpPr/>
          <p:nvPr/>
        </p:nvSpPr>
        <p:spPr>
          <a:xfrm>
            <a:off x="5006340" y="4517659"/>
            <a:ext cx="3497580" cy="737219"/>
          </a:xfrm>
          <a:prstGeom prst="homePlate">
            <a:avLst/>
          </a:prstGeom>
          <a:no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500" b="1" dirty="0">
                <a:solidFill>
                  <a:srgbClr val="4472C4">
                    <a:lumMod val="75000"/>
                  </a:srgbClr>
                </a:solidFill>
                <a:latin typeface="Calibri" panose="020F0502020204030204"/>
              </a:rPr>
              <a:t>The NASEM report called for a scorecard to provide regular updates</a:t>
            </a:r>
          </a:p>
        </p:txBody>
      </p:sp>
      <p:sp>
        <p:nvSpPr>
          <p:cNvPr id="5" name="TextBox 4">
            <a:extLst>
              <a:ext uri="{FF2B5EF4-FFF2-40B4-BE49-F238E27FC236}">
                <a16:creationId xmlns:a16="http://schemas.microsoft.com/office/drawing/2014/main" id="{BC8FC4CD-2F09-C947-4853-3F9082568B52}"/>
              </a:ext>
            </a:extLst>
          </p:cNvPr>
          <p:cNvSpPr txBox="1"/>
          <p:nvPr/>
        </p:nvSpPr>
        <p:spPr>
          <a:xfrm>
            <a:off x="304324" y="5134216"/>
            <a:ext cx="4573428" cy="300082"/>
          </a:xfrm>
          <a:prstGeom prst="rect">
            <a:avLst/>
          </a:prstGeom>
          <a:noFill/>
        </p:spPr>
        <p:txBody>
          <a:bodyPr wrap="square">
            <a:spAutoFit/>
          </a:bodyPr>
          <a:lstStyle/>
          <a:p>
            <a:pPr defTabSz="685800"/>
            <a:r>
              <a:rPr lang="en-US" sz="1350" dirty="0">
                <a:solidFill>
                  <a:prstClr val="black"/>
                </a:solidFill>
                <a:latin typeface="Calibri" panose="020F0502020204030204"/>
                <a:hlinkClick r:id="rId5"/>
              </a:rPr>
              <a:t>Implementing High-Quality Primary Care | National Academies</a:t>
            </a:r>
            <a:endParaRPr lang="en-US" sz="1350" dirty="0">
              <a:solidFill>
                <a:prstClr val="black"/>
              </a:solidFill>
              <a:latin typeface="Calibri" panose="020F0502020204030204"/>
            </a:endParaRPr>
          </a:p>
        </p:txBody>
      </p:sp>
      <p:sp>
        <p:nvSpPr>
          <p:cNvPr id="4" name="TextBox 3">
            <a:extLst>
              <a:ext uri="{FF2B5EF4-FFF2-40B4-BE49-F238E27FC236}">
                <a16:creationId xmlns:a16="http://schemas.microsoft.com/office/drawing/2014/main" id="{7F2B1664-FF80-3739-92D1-7C4F6B6BCFD2}"/>
              </a:ext>
            </a:extLst>
          </p:cNvPr>
          <p:cNvSpPr txBox="1"/>
          <p:nvPr/>
        </p:nvSpPr>
        <p:spPr>
          <a:xfrm>
            <a:off x="526983" y="1085243"/>
            <a:ext cx="5096577" cy="507831"/>
          </a:xfrm>
          <a:prstGeom prst="rect">
            <a:avLst/>
          </a:prstGeom>
          <a:noFill/>
        </p:spPr>
        <p:txBody>
          <a:bodyPr wrap="square" rtlCol="0">
            <a:spAutoFit/>
          </a:bodyPr>
          <a:lstStyle/>
          <a:p>
            <a:pPr defTabSz="685800"/>
            <a:r>
              <a:rPr lang="en-US" sz="2700" b="1" dirty="0">
                <a:solidFill>
                  <a:prstClr val="white"/>
                </a:solidFill>
                <a:latin typeface="Calibri" panose="020F0502020204030204"/>
              </a:rPr>
              <a:t>National Perspective</a:t>
            </a:r>
          </a:p>
        </p:txBody>
      </p:sp>
    </p:spTree>
    <p:extLst>
      <p:ext uri="{BB962C8B-B14F-4D97-AF65-F5344CB8AC3E}">
        <p14:creationId xmlns:p14="http://schemas.microsoft.com/office/powerpoint/2010/main" val="3333879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857249"/>
            <a:ext cx="9143999" cy="1193057"/>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857250"/>
            <a:ext cx="6086480" cy="1193057"/>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857249"/>
            <a:ext cx="3057524" cy="1193057"/>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857250"/>
            <a:ext cx="8799485" cy="1198075"/>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pic>
        <p:nvPicPr>
          <p:cNvPr id="12" name="Picture 11">
            <a:extLst>
              <a:ext uri="{FF2B5EF4-FFF2-40B4-BE49-F238E27FC236}">
                <a16:creationId xmlns:a16="http://schemas.microsoft.com/office/drawing/2014/main" id="{70F5840F-CC44-47FD-A1D2-600B7C65EC12}"/>
              </a:ext>
            </a:extLst>
          </p:cNvPr>
          <p:cNvPicPr>
            <a:picLocks noChangeAspect="1"/>
          </p:cNvPicPr>
          <p:nvPr/>
        </p:nvPicPr>
        <p:blipFill>
          <a:blip r:embed="rId3"/>
          <a:stretch>
            <a:fillRect/>
          </a:stretch>
        </p:blipFill>
        <p:spPr>
          <a:xfrm>
            <a:off x="8227240" y="1085243"/>
            <a:ext cx="795597" cy="768163"/>
          </a:xfrm>
          <a:prstGeom prst="rect">
            <a:avLst/>
          </a:prstGeom>
        </p:spPr>
      </p:pic>
      <p:cxnSp>
        <p:nvCxnSpPr>
          <p:cNvPr id="8" name="Straight Connector 7">
            <a:extLst>
              <a:ext uri="{FF2B5EF4-FFF2-40B4-BE49-F238E27FC236}">
                <a16:creationId xmlns:a16="http://schemas.microsoft.com/office/drawing/2014/main" id="{BBCD44FA-2CBC-439D-AD91-14E6846FEC43}"/>
              </a:ext>
            </a:extLst>
          </p:cNvPr>
          <p:cNvCxnSpPr>
            <a:cxnSpLocks/>
          </p:cNvCxnSpPr>
          <p:nvPr/>
        </p:nvCxnSpPr>
        <p:spPr>
          <a:xfrm>
            <a:off x="526983" y="5516068"/>
            <a:ext cx="7976937"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74B3C9CD-BE2A-48C4-9FC8-C82600AB15E2}"/>
              </a:ext>
            </a:extLst>
          </p:cNvPr>
          <p:cNvPicPr>
            <a:picLocks noChangeAspect="1"/>
          </p:cNvPicPr>
          <p:nvPr/>
        </p:nvPicPr>
        <p:blipFill>
          <a:blip r:embed="rId4"/>
          <a:stretch>
            <a:fillRect/>
          </a:stretch>
        </p:blipFill>
        <p:spPr>
          <a:xfrm>
            <a:off x="344512" y="5628096"/>
            <a:ext cx="4138019" cy="260627"/>
          </a:xfrm>
          <a:prstGeom prst="rect">
            <a:avLst/>
          </a:prstGeom>
        </p:spPr>
      </p:pic>
      <p:sp>
        <p:nvSpPr>
          <p:cNvPr id="2" name="TextBox 1">
            <a:extLst>
              <a:ext uri="{FF2B5EF4-FFF2-40B4-BE49-F238E27FC236}">
                <a16:creationId xmlns:a16="http://schemas.microsoft.com/office/drawing/2014/main" id="{7F9CCC51-13E7-668E-B50A-77651B0B1F7E}"/>
              </a:ext>
            </a:extLst>
          </p:cNvPr>
          <p:cNvSpPr txBox="1"/>
          <p:nvPr/>
        </p:nvSpPr>
        <p:spPr>
          <a:xfrm>
            <a:off x="641245" y="2405416"/>
            <a:ext cx="7976936" cy="2908489"/>
          </a:xfrm>
          <a:prstGeom prst="rect">
            <a:avLst/>
          </a:prstGeom>
          <a:noFill/>
        </p:spPr>
        <p:txBody>
          <a:bodyPr wrap="square" rtlCol="0">
            <a:spAutoFit/>
          </a:bodyPr>
          <a:lstStyle/>
          <a:p>
            <a:pPr algn="ctr" defTabSz="685800"/>
            <a:r>
              <a:rPr lang="en-US" b="1" dirty="0">
                <a:solidFill>
                  <a:srgbClr val="0070C0"/>
                </a:solidFill>
                <a:latin typeface="Calibri" panose="020F0502020204030204"/>
              </a:rPr>
              <a:t>The 2021 NASEM report proposed measures according to the following </a:t>
            </a:r>
          </a:p>
          <a:p>
            <a:pPr algn="ctr" defTabSz="685800"/>
            <a:r>
              <a:rPr lang="en-US" b="1" dirty="0">
                <a:solidFill>
                  <a:srgbClr val="0070C0"/>
                </a:solidFill>
                <a:latin typeface="Calibri" panose="020F0502020204030204"/>
              </a:rPr>
              <a:t>set of principles:</a:t>
            </a:r>
          </a:p>
          <a:p>
            <a:pPr algn="ctr" defTabSz="685800"/>
            <a:endParaRPr lang="en-US" sz="2100" b="1" dirty="0">
              <a:solidFill>
                <a:srgbClr val="0070C0"/>
              </a:solidFill>
              <a:latin typeface="Calibri" panose="020F0502020204030204"/>
            </a:endParaRPr>
          </a:p>
          <a:p>
            <a:pPr marL="385763" indent="-385763" defTabSz="685800">
              <a:buFontTx/>
              <a:buAutoNum type="arabicPeriod"/>
            </a:pPr>
            <a:r>
              <a:rPr lang="en-US" b="1" dirty="0">
                <a:solidFill>
                  <a:prstClr val="black">
                    <a:lumMod val="65000"/>
                    <a:lumOff val="35000"/>
                  </a:prstClr>
                </a:solidFill>
                <a:latin typeface="Calibri" panose="020F0502020204030204"/>
              </a:rPr>
              <a:t>Measures should be previously developed</a:t>
            </a:r>
          </a:p>
          <a:p>
            <a:pPr marL="385763" indent="-385763" defTabSz="685800">
              <a:buFontTx/>
              <a:buAutoNum type="arabicPeriod"/>
            </a:pPr>
            <a:r>
              <a:rPr lang="en-US" b="1" dirty="0">
                <a:solidFill>
                  <a:prstClr val="black">
                    <a:lumMod val="65000"/>
                    <a:lumOff val="35000"/>
                  </a:prstClr>
                </a:solidFill>
                <a:latin typeface="Calibri" panose="020F0502020204030204"/>
              </a:rPr>
              <a:t>Measures should be few, easily understood by the public, and consistent over time</a:t>
            </a:r>
          </a:p>
          <a:p>
            <a:pPr marL="385763" indent="-385763" defTabSz="685800">
              <a:buFontTx/>
              <a:buAutoNum type="arabicPeriod"/>
            </a:pPr>
            <a:r>
              <a:rPr lang="en-US" b="1" dirty="0">
                <a:solidFill>
                  <a:prstClr val="black">
                    <a:lumMod val="65000"/>
                    <a:lumOff val="35000"/>
                  </a:prstClr>
                </a:solidFill>
                <a:latin typeface="Calibri" panose="020F0502020204030204"/>
              </a:rPr>
              <a:t>Data collected regularly, comprehensively, and preferably publicly available</a:t>
            </a:r>
          </a:p>
          <a:p>
            <a:pPr marL="385763" indent="-385763" defTabSz="685800">
              <a:buFontTx/>
              <a:buAutoNum type="arabicPeriod"/>
            </a:pPr>
            <a:r>
              <a:rPr lang="en-US" b="1" dirty="0">
                <a:solidFill>
                  <a:prstClr val="black">
                    <a:lumMod val="65000"/>
                    <a:lumOff val="35000"/>
                  </a:prstClr>
                </a:solidFill>
                <a:latin typeface="Calibri" panose="020F0502020204030204"/>
              </a:rPr>
              <a:t>Measure should be available at national and state level to engage policymakers</a:t>
            </a:r>
          </a:p>
          <a:p>
            <a:pPr defTabSz="685800"/>
            <a:endParaRPr lang="en-US" b="1" dirty="0">
              <a:solidFill>
                <a:prstClr val="black">
                  <a:lumMod val="65000"/>
                  <a:lumOff val="35000"/>
                </a:prstClr>
              </a:solidFill>
              <a:latin typeface="Calibri" panose="020F0502020204030204"/>
            </a:endParaRPr>
          </a:p>
        </p:txBody>
      </p:sp>
      <p:sp>
        <p:nvSpPr>
          <p:cNvPr id="3" name="TextBox 2">
            <a:extLst>
              <a:ext uri="{FF2B5EF4-FFF2-40B4-BE49-F238E27FC236}">
                <a16:creationId xmlns:a16="http://schemas.microsoft.com/office/drawing/2014/main" id="{577F51A8-5EC8-F8BD-1476-82426E2B2B32}"/>
              </a:ext>
            </a:extLst>
          </p:cNvPr>
          <p:cNvSpPr txBox="1"/>
          <p:nvPr/>
        </p:nvSpPr>
        <p:spPr>
          <a:xfrm>
            <a:off x="526983" y="1174433"/>
            <a:ext cx="4205037" cy="507831"/>
          </a:xfrm>
          <a:prstGeom prst="rect">
            <a:avLst/>
          </a:prstGeom>
          <a:noFill/>
        </p:spPr>
        <p:txBody>
          <a:bodyPr wrap="square" rtlCol="0">
            <a:spAutoFit/>
          </a:bodyPr>
          <a:lstStyle/>
          <a:p>
            <a:pPr defTabSz="685800"/>
            <a:r>
              <a:rPr lang="en-US" sz="2700" b="1" dirty="0">
                <a:solidFill>
                  <a:prstClr val="white"/>
                </a:solidFill>
                <a:latin typeface="Calibri" panose="020F0502020204030204"/>
              </a:rPr>
              <a:t>Guidelines for Measures</a:t>
            </a:r>
          </a:p>
        </p:txBody>
      </p:sp>
    </p:spTree>
    <p:extLst>
      <p:ext uri="{BB962C8B-B14F-4D97-AF65-F5344CB8AC3E}">
        <p14:creationId xmlns:p14="http://schemas.microsoft.com/office/powerpoint/2010/main" val="2352511439"/>
      </p:ext>
    </p:extLst>
  </p:cSld>
  <p:clrMapOvr>
    <a:masterClrMapping/>
  </p:clrMapOvr>
</p:sld>
</file>

<file path=ppt/theme/theme1.xml><?xml version="1.0" encoding="utf-8"?>
<a:theme xmlns:a="http://schemas.openxmlformats.org/drawingml/2006/main" name="Kara DHSS">
  <a:themeElements>
    <a:clrScheme name="Custom 2">
      <a:dk1>
        <a:sysClr val="windowText" lastClr="000000"/>
      </a:dk1>
      <a:lt1>
        <a:sysClr val="window" lastClr="FFFFFF"/>
      </a:lt1>
      <a:dk2>
        <a:srgbClr val="3D3D3D"/>
      </a:dk2>
      <a:lt2>
        <a:srgbClr val="EBEBEB"/>
      </a:lt2>
      <a:accent1>
        <a:srgbClr val="6F1F2E"/>
      </a:accent1>
      <a:accent2>
        <a:srgbClr val="48141E"/>
      </a:accent2>
      <a:accent3>
        <a:srgbClr val="66B1CE"/>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ara DHSS" id="{F02942D3-ED83-4A43-9686-560F33F8BC63}" vid="{613DBA36-AC9A-4581-8C69-A590BFE5BA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11859</TotalTime>
  <Words>1600</Words>
  <Application>Microsoft Office PowerPoint</Application>
  <PresentationFormat>On-screen Show (4:3)</PresentationFormat>
  <Paragraphs>259</Paragraphs>
  <Slides>29</Slides>
  <Notes>10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29</vt:i4>
      </vt:variant>
    </vt:vector>
  </HeadingPairs>
  <TitlesOfParts>
    <vt:vector size="39" baseType="lpstr">
      <vt:lpstr>Arial</vt:lpstr>
      <vt:lpstr>Calibri</vt:lpstr>
      <vt:lpstr>Calibri Light</vt:lpstr>
      <vt:lpstr>Georgia Pro Cond Light</vt:lpstr>
      <vt:lpstr>Gill Sans MT</vt:lpstr>
      <vt:lpstr>Symbol</vt:lpstr>
      <vt:lpstr>Wingdings</vt:lpstr>
      <vt:lpstr>Wingdings 2</vt:lpstr>
      <vt:lpstr>Kara DHSS</vt:lpstr>
      <vt:lpstr>Office Theme</vt:lpstr>
      <vt:lpstr>Primary care reform collaborative</vt:lpstr>
      <vt:lpstr>Agenda</vt:lpstr>
      <vt:lpstr>CALL to ORDER</vt:lpstr>
      <vt:lpstr>Approval of MeETING MINutes</vt:lpstr>
      <vt:lpstr>Office of Value-Based Health Care Delivery - A Review of Primary Care Scorecards </vt:lpstr>
      <vt:lpstr>Review of State Primary Care Scorecards</vt:lpstr>
      <vt:lpstr>Goals for Today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Delaware Primary Care Scorecard Considerations</vt:lpstr>
      <vt:lpstr>Consider Opportunities for a Delaware  Primary Care Scorecard </vt:lpstr>
      <vt:lpstr>UPDATE on PCRC Workgroups</vt:lpstr>
      <vt:lpstr>Value-based Care workgroup</vt:lpstr>
      <vt:lpstr>HIGHLIGHTS AUGUST 19th  Value-Based Care Workgroup MEETING</vt:lpstr>
      <vt:lpstr>HIGHLIGHTS AUGUST 19th  Value-Based Care workgroup MEETING</vt:lpstr>
      <vt:lpstr>Practice Model workgroup</vt:lpstr>
      <vt:lpstr>Highlights August 26th Practice Model Workgroup meeting</vt:lpstr>
      <vt:lpstr>Quality Metrics Workgroup</vt:lpstr>
      <vt:lpstr>Quality Metrics</vt:lpstr>
      <vt:lpstr>Quality Metrics</vt:lpstr>
      <vt:lpstr>  Open discussion: Current CMS/Medicare Primary Care Initiatives </vt:lpstr>
      <vt:lpstr>opportunities</vt:lpstr>
      <vt:lpstr>Public Comment </vt:lpstr>
      <vt:lpstr>Next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care reform collaborative</dc:title>
  <dc:creator>Reddy, Dionna N (DHSS)</dc:creator>
  <cp:lastModifiedBy>Massa, Elisabeth C (DHSS)</cp:lastModifiedBy>
  <cp:revision>24</cp:revision>
  <dcterms:created xsi:type="dcterms:W3CDTF">2024-05-05T21:33:41Z</dcterms:created>
  <dcterms:modified xsi:type="dcterms:W3CDTF">2024-10-07T20:10:28Z</dcterms:modified>
</cp:coreProperties>
</file>