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0" r:id="rId5"/>
  </p:sldMasterIdLst>
  <p:notesMasterIdLst>
    <p:notesMasterId r:id="rId16"/>
  </p:notesMasterIdLst>
  <p:handoutMasterIdLst>
    <p:handoutMasterId r:id="rId17"/>
  </p:handoutMasterIdLst>
  <p:sldIdLst>
    <p:sldId id="394" r:id="rId6"/>
    <p:sldId id="375" r:id="rId7"/>
    <p:sldId id="395" r:id="rId8"/>
    <p:sldId id="397" r:id="rId9"/>
    <p:sldId id="396" r:id="rId10"/>
    <p:sldId id="398" r:id="rId11"/>
    <p:sldId id="399" r:id="rId12"/>
    <p:sldId id="400" r:id="rId13"/>
    <p:sldId id="401" r:id="rId14"/>
    <p:sldId id="39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0C5E1B-06DB-6637-48A5-D38BCB654764}" name="Mary Jo Condon" initials="MJC" userId="S::mcondon@freedmanhealthcare.com::e1863231-621d-4b76-9d3b-7714c30497f0" providerId="AD"/>
  <p188:author id="{E4E22031-2091-56CF-B1B3-B1A73CF1BB02}" name="Vinayak Sinha" initials="VS" userId="S::vsinha@freedmanhealthcare.com::436ff24d-0ffc-437e-9200-44891070db9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Jo Condon" initials="MJC" lastIdx="10" clrIdx="0">
    <p:extLst>
      <p:ext uri="{19B8F6BF-5375-455C-9EA6-DF929625EA0E}">
        <p15:presenceInfo xmlns:p15="http://schemas.microsoft.com/office/powerpoint/2012/main" userId="S::mcondon@freedmanhealthcare.com::e1863231-621d-4b76-9d3b-7714c30497f0" providerId="AD"/>
      </p:ext>
    </p:extLst>
  </p:cmAuthor>
  <p:cmAuthor id="2" name="Vinayak Sinha" initials="VS" lastIdx="5" clrIdx="1">
    <p:extLst>
      <p:ext uri="{19B8F6BF-5375-455C-9EA6-DF929625EA0E}">
        <p15:presenceInfo xmlns:p15="http://schemas.microsoft.com/office/powerpoint/2012/main" userId="S-1-5-21-809434411-2252498337-1474787099-2152" providerId="AD"/>
      </p:ext>
    </p:extLst>
  </p:cmAuthor>
  <p:cmAuthor id="3" name="Jonathan Mathieu" initials="JM" lastIdx="1" clrIdx="2">
    <p:extLst>
      <p:ext uri="{19B8F6BF-5375-455C-9EA6-DF929625EA0E}">
        <p15:presenceInfo xmlns:p15="http://schemas.microsoft.com/office/powerpoint/2012/main" userId="S::jmathieu@freedmanhealthcare.com::c68741c4-773f-4c70-a5a2-902c6afa26bc" providerId="AD"/>
      </p:ext>
    </p:extLst>
  </p:cmAuthor>
  <p:cmAuthor id="4" name="Bledsoe, Roxanne" initials="BR" lastIdx="2" clrIdx="3">
    <p:extLst>
      <p:ext uri="{19B8F6BF-5375-455C-9EA6-DF929625EA0E}">
        <p15:presenceInfo xmlns:p15="http://schemas.microsoft.com/office/powerpoint/2012/main" userId="Bledsoe, Roxan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0000"/>
    <a:srgbClr val="F7AB21"/>
    <a:srgbClr val="07327A"/>
    <a:srgbClr val="4BC1D2"/>
    <a:srgbClr val="2A69A2"/>
    <a:srgbClr val="ED7D31"/>
    <a:srgbClr val="5BBDDB"/>
    <a:srgbClr val="E6E6E6"/>
    <a:srgbClr val="0A3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6" autoAdjust="0"/>
    <p:restoredTop sz="94343" autoAdjust="0"/>
  </p:normalViewPr>
  <p:slideViewPr>
    <p:cSldViewPr snapToGrid="0">
      <p:cViewPr varScale="1">
        <p:scale>
          <a:sx n="40" d="100"/>
          <a:sy n="40" d="100"/>
        </p:scale>
        <p:origin x="11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44"/>
    </p:cViewPr>
  </p:sorter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8E1279-D211-4773-B53F-0110068D0E5B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© 2015 Freedman HealthCare,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DC9359-AE99-4C9C-997A-C04F29580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817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602128-AAFC-4824-8AFA-1C404296AB0B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© 2015 Freedman HealthCare,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9252B7-F259-4049-BC17-CADDE7C654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031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2015 Freedman HealthCare,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252B7-F259-4049-BC17-CADDE7C6546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1DEEE8D-914B-4C0D-816D-91BD4E3976DB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84" y="990600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26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8B287-1F7F-43CC-8604-31A9A7D13B28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850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E642E9-EAE0-43DC-BDED-4C29057B439E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96" y="858393"/>
            <a:ext cx="1802131" cy="1838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68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2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409F-EA0E-4762-8385-6368984803F7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83" y="4812030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22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BDCA-4F8E-4459-AFFC-FA56E427EC16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1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65B4-1FAB-4696-A976-27217CF4D446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2971800" cy="2865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62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87B7EA7-CC93-4F3E-A9BD-7991C6B1DDD0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84" y="3761110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7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4D40-361B-4F8C-9E3F-1D0C891C9F40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2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97451B7-0141-4DDB-8D9B-EE53D90E06FF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DHSS Logo Red 3D"/>
          <p:cNvPicPr/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84" y="4915490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62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0AF38-CFEB-442E-B7D8-E57C2C9183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Primary care reform collaborative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304C0-D4B1-40EF-9D01-EEA57A226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16, 2022</a:t>
            </a:r>
          </a:p>
        </p:txBody>
      </p:sp>
    </p:spTree>
    <p:extLst>
      <p:ext uri="{BB962C8B-B14F-4D97-AF65-F5344CB8AC3E}">
        <p14:creationId xmlns:p14="http://schemas.microsoft.com/office/powerpoint/2010/main" val="34930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9D1A-4E9A-48B0-A06E-7F6279C69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07" y="533401"/>
            <a:ext cx="8244242" cy="1284514"/>
          </a:xfrm>
        </p:spPr>
        <p:txBody>
          <a:bodyPr>
            <a:normAutofit/>
          </a:bodyPr>
          <a:lstStyle/>
          <a:p>
            <a:r>
              <a:rPr lang="en-US" dirty="0"/>
              <a:t>UPCOMING MEETINGS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4F1C8-6D30-44AF-A792-B7998CE59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07" y="2059870"/>
            <a:ext cx="8244242" cy="39427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cs typeface="Calibri" panose="020F0502020204030204" pitchFamily="34" charset="0"/>
              </a:rPr>
              <a:t>Next PCRC Meeting: Monday, June 13</a:t>
            </a:r>
            <a:r>
              <a:rPr lang="en-US" baseline="30000" dirty="0">
                <a:cs typeface="Calibri" panose="020F0502020204030204" pitchFamily="34" charset="0"/>
              </a:rPr>
              <a:t>th</a:t>
            </a:r>
            <a:r>
              <a:rPr lang="en-US" dirty="0"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dirty="0">
                <a:cs typeface="Calibri" panose="020F0502020204030204" pitchFamily="34" charset="0"/>
              </a:rPr>
              <a:t>4:00-6:00pm</a:t>
            </a:r>
          </a:p>
          <a:p>
            <a:pPr marL="0" indent="0" algn="ctr">
              <a:buNone/>
            </a:pPr>
            <a:r>
              <a:rPr lang="en-US" dirty="0">
                <a:cs typeface="Calibri" panose="020F0502020204030204" pitchFamily="34" charset="0"/>
              </a:rPr>
              <a:t>Virtual Meeting </a:t>
            </a:r>
          </a:p>
          <a:p>
            <a:pPr marL="0" indent="0" algn="ctr">
              <a:buNone/>
            </a:pPr>
            <a:r>
              <a:rPr lang="en-US" b="1" i="1" dirty="0">
                <a:cs typeface="Calibri" panose="020F0502020204030204" pitchFamily="34" charset="0"/>
              </a:rPr>
              <a:t>Thank You!</a:t>
            </a:r>
            <a:endParaRPr lang="en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0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9D1A-4E9A-48B0-A06E-7F6279C69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03" y="511630"/>
            <a:ext cx="8107741" cy="134982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4F1C8-6D30-44AF-A792-B7998CE59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03" y="2086419"/>
            <a:ext cx="8232445" cy="4612332"/>
          </a:xfrm>
        </p:spPr>
        <p:txBody>
          <a:bodyPr>
            <a:normAutofit/>
          </a:bodyPr>
          <a:lstStyle/>
          <a:p>
            <a:r>
              <a:rPr lang="en-US" dirty="0">
                <a:cs typeface="Calibri" panose="020F0502020204030204" pitchFamily="34" charset="0"/>
              </a:rPr>
              <a:t>Call to Order</a:t>
            </a:r>
          </a:p>
          <a:p>
            <a:r>
              <a:rPr lang="en-US" dirty="0">
                <a:cs typeface="Calibri" panose="020F0502020204030204" pitchFamily="34" charset="0"/>
              </a:rPr>
              <a:t>Approval of April 2022 Meeting Minutes</a:t>
            </a:r>
          </a:p>
          <a:p>
            <a:r>
              <a:rPr lang="en-US" dirty="0">
                <a:cs typeface="Calibri" panose="020F0502020204030204" pitchFamily="34" charset="0"/>
              </a:rPr>
              <a:t>DOI/OVBHCD Update</a:t>
            </a:r>
          </a:p>
          <a:p>
            <a:r>
              <a:rPr lang="en-US" dirty="0">
                <a:cs typeface="Calibri" panose="020F0502020204030204" pitchFamily="34" charset="0"/>
              </a:rPr>
              <a:t>Payment and Attribution Workgroup Update</a:t>
            </a:r>
          </a:p>
          <a:p>
            <a:r>
              <a:rPr lang="en-US" dirty="0">
                <a:cs typeface="Calibri" panose="020F0502020204030204" pitchFamily="34" charset="0"/>
              </a:rPr>
              <a:t>Care Coordination Workgroup Update</a:t>
            </a:r>
          </a:p>
          <a:p>
            <a:r>
              <a:rPr lang="en-US" dirty="0">
                <a:cs typeface="Calibri" panose="020F0502020204030204" pitchFamily="34" charset="0"/>
              </a:rPr>
              <a:t>Discussion on SB120 Mandate for Provider Compliance  </a:t>
            </a:r>
          </a:p>
          <a:p>
            <a:r>
              <a:rPr lang="en-US" dirty="0">
                <a:cs typeface="Calibri" panose="020F0502020204030204" pitchFamily="34" charset="0"/>
              </a:rPr>
              <a:t>Discussion on Concepts of Advanced Primary Care Delivery</a:t>
            </a:r>
          </a:p>
          <a:p>
            <a:r>
              <a:rPr lang="en-US" dirty="0">
                <a:cs typeface="Calibri" panose="020F0502020204030204" pitchFamily="34" charset="0"/>
              </a:rPr>
              <a:t>Public Comment</a:t>
            </a:r>
          </a:p>
          <a:p>
            <a:endParaRPr lang="en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3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769D-2189-42DE-A117-60E04B5FD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700E3-AED0-4C8C-9335-740DF6967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Department of Insurance</a:t>
            </a:r>
          </a:p>
          <a:p>
            <a:pPr lvl="1"/>
            <a:r>
              <a:rPr lang="en-US" sz="1800" dirty="0"/>
              <a:t>Office of  Value Based Health Care Delivery</a:t>
            </a:r>
          </a:p>
          <a:p>
            <a:pPr lvl="1"/>
            <a:r>
              <a:rPr lang="en-US" sz="1800" dirty="0"/>
              <a:t>Mary Jo Condon </a:t>
            </a:r>
          </a:p>
        </p:txBody>
      </p:sp>
    </p:spTree>
    <p:extLst>
      <p:ext uri="{BB962C8B-B14F-4D97-AF65-F5344CB8AC3E}">
        <p14:creationId xmlns:p14="http://schemas.microsoft.com/office/powerpoint/2010/main" val="398061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30555-4D20-4B32-B938-326D3325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5D305-AF12-422F-8E10-394C80D41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4000" lvl="1" indent="0">
              <a:buNone/>
            </a:pPr>
            <a:r>
              <a:rPr lang="en-US" sz="1800" dirty="0"/>
              <a:t>PCRC Workgroups </a:t>
            </a:r>
          </a:p>
          <a:p>
            <a:pPr lvl="1"/>
            <a:r>
              <a:rPr lang="en-US" sz="1800" dirty="0"/>
              <a:t>Payment and Attribution</a:t>
            </a:r>
          </a:p>
          <a:p>
            <a:pPr lvl="2"/>
            <a:r>
              <a:rPr lang="en-US" sz="1800" dirty="0"/>
              <a:t>Chair, Fred Gibison </a:t>
            </a:r>
          </a:p>
          <a:p>
            <a:pPr lvl="1"/>
            <a:r>
              <a:rPr lang="en-US" sz="1800" dirty="0"/>
              <a:t>Care Coordination </a:t>
            </a:r>
          </a:p>
          <a:p>
            <a:pPr lvl="2"/>
            <a:r>
              <a:rPr lang="en-US" sz="1800" dirty="0"/>
              <a:t>Chair, Dr. Nancy Fan </a:t>
            </a:r>
          </a:p>
        </p:txBody>
      </p:sp>
    </p:spTree>
    <p:extLst>
      <p:ext uri="{BB962C8B-B14F-4D97-AF65-F5344CB8AC3E}">
        <p14:creationId xmlns:p14="http://schemas.microsoft.com/office/powerpoint/2010/main" val="190048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F0CF-E954-4EA4-8F75-EBAF95FB3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Ss1 for SB120: Mandate for provider compliance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CC2EA-B21C-4E74-B343-6C19CE951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228003"/>
            <a:ext cx="6980588" cy="4326909"/>
          </a:xfrm>
        </p:spPr>
        <p:txBody>
          <a:bodyPr>
            <a:noAutofit/>
          </a:bodyPr>
          <a:lstStyle/>
          <a:p>
            <a:r>
              <a:rPr lang="en-US" sz="1600" dirty="0"/>
              <a:t>The Commission shall develop, and monitor compliance with, alternative payment models that promote value-based care. The Commission may do all of the following:</a:t>
            </a:r>
          </a:p>
          <a:p>
            <a:pPr lvl="1"/>
            <a:r>
              <a:rPr lang="en-US" dirty="0"/>
              <a:t>Review and incorporate the Office of Value-Based Health Care Delivery’s, established under § 334 of Title 18, analyses of primary care spending and affordability standards to achieve primary care targets without increasing costs to consumers or the total cost of care.</a:t>
            </a:r>
          </a:p>
          <a:p>
            <a:pPr lvl="1"/>
            <a:r>
              <a:rPr lang="en-US" dirty="0"/>
              <a:t>Solicit the following from a health insurer, as defined in § 4004 of Title 18, to the extent permitted under federal law, and from a hospital or acute health-care facility licensed under Chapter 10 of this title:</a:t>
            </a:r>
          </a:p>
          <a:p>
            <a:pPr lvl="1"/>
            <a:r>
              <a:rPr lang="en-US" dirty="0"/>
              <a:t>Quality and utilization reporting for providers participating in alternative payment arrangements with performance towards goals, targets, or benchmarks.</a:t>
            </a:r>
          </a:p>
          <a:p>
            <a:pPr lvl="1"/>
            <a:r>
              <a:rPr lang="en-US" dirty="0"/>
              <a:t>Demonstration of the practice transformation support for providers and evaluation of progress towards transformative milestones.</a:t>
            </a:r>
          </a:p>
        </p:txBody>
      </p:sp>
    </p:spTree>
    <p:extLst>
      <p:ext uri="{BB962C8B-B14F-4D97-AF65-F5344CB8AC3E}">
        <p14:creationId xmlns:p14="http://schemas.microsoft.com/office/powerpoint/2010/main" val="322345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7065C-6556-4A0B-948C-123E5FE78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of Advanced Primary Care Delivery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D59CAD-518D-408E-8A85-DF1B109DD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710" y="1854486"/>
            <a:ext cx="7303234" cy="50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3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3FF8-F115-481E-8D9E-F4D9080A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of Advanced Primary Care Delivery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EBFBDD-D867-4D2A-8088-3920CE552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884" y="1873545"/>
            <a:ext cx="6370346" cy="457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8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49EC-D5A7-457D-99BA-CA7E1758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D8B6-A4E3-4FFA-9684-17A9AC918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BF7EB-6385-4D51-9574-E05E42A16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39271"/>
            <a:ext cx="8991600" cy="573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8EA9-4440-4626-864F-CAAD3EE9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084D8-5F04-4A0B-A004-BAB77D286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00C09-E52C-4DA3-ACE7-9DAB0F54A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1" y="376519"/>
            <a:ext cx="8498541" cy="579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68479"/>
      </p:ext>
    </p:extLst>
  </p:cSld>
  <p:clrMapOvr>
    <a:masterClrMapping/>
  </p:clrMapOvr>
</p:sld>
</file>

<file path=ppt/theme/theme1.xml><?xml version="1.0" encoding="utf-8"?>
<a:theme xmlns:a="http://schemas.openxmlformats.org/drawingml/2006/main" name="Kara DHSS">
  <a:themeElements>
    <a:clrScheme name="Custom 2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6F1F2E"/>
      </a:accent1>
      <a:accent2>
        <a:srgbClr val="48141E"/>
      </a:accent2>
      <a:accent3>
        <a:srgbClr val="66B1CE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ra DHSS" id="{F02942D3-ED83-4A43-9686-560F33F8BC63}" vid="{613DBA36-AC9A-4581-8C69-A590BFE5BA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 { C l i e n t N a m e } { B R E A K } { P r e s e n t a t i o n D a t e } { B R E A K } { P r e s e n t e r C o v e r T e x t B l o c k } < / P r e s e n t a t i o n O b j e c t T a g >  
 < / M M C O A _ O b j e c t T a g s > 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4A2729ADB4D41817B498CDA66B939" ma:contentTypeVersion="14" ma:contentTypeDescription="Create a new document." ma:contentTypeScope="" ma:versionID="cdc69d982b40212c1418cdf4fe41ef1e">
  <xsd:schema xmlns:xsd="http://www.w3.org/2001/XMLSchema" xmlns:xs="http://www.w3.org/2001/XMLSchema" xmlns:p="http://schemas.microsoft.com/office/2006/metadata/properties" xmlns:ns3="1f127128-5043-4294-9349-50e1091a444e" xmlns:ns4="2ca06632-3693-45b8-b1dd-7d5cacf12720" targetNamespace="http://schemas.microsoft.com/office/2006/metadata/properties" ma:root="true" ma:fieldsID="b5d1939f91d1a39773f59ed5e97eb9d3" ns3:_="" ns4:_="">
    <xsd:import namespace="1f127128-5043-4294-9349-50e1091a444e"/>
    <xsd:import namespace="2ca06632-3693-45b8-b1dd-7d5cacf1272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27128-5043-4294-9349-50e1091a444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06632-3693-45b8-b1dd-7d5cacf127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39DF63-D74D-4908-8C6C-545FE16F3FC8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B4A977D-4842-4140-89F2-334128B82D5F}">
  <ds:schemaRefs>
    <ds:schemaRef ds:uri="2ca06632-3693-45b8-b1dd-7d5cacf12720"/>
    <ds:schemaRef ds:uri="1f127128-5043-4294-9349-50e1091a444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123641-DD3A-461F-98F1-8686FB69F7D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E14720D-1BD3-4E3F-909E-287CA8E4DA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127128-5043-4294-9349-50e1091a444e"/>
    <ds:schemaRef ds:uri="2ca06632-3693-45b8-b1dd-7d5cacf127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46681</TotalTime>
  <Words>272</Words>
  <Application>Microsoft Office PowerPoint</Application>
  <PresentationFormat>On-screen Show (4:3)</PresentationFormat>
  <Paragraphs>36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Gill Sans MT</vt:lpstr>
      <vt:lpstr>Wingdings 2</vt:lpstr>
      <vt:lpstr>Kara DHSS</vt:lpstr>
      <vt:lpstr>Primary care reform collaborative </vt:lpstr>
      <vt:lpstr>AGENDA</vt:lpstr>
      <vt:lpstr>UPDATES</vt:lpstr>
      <vt:lpstr>UPDATES</vt:lpstr>
      <vt:lpstr>Ss1 for SB120: Mandate for provider compliance </vt:lpstr>
      <vt:lpstr>Concepts of Advanced Primary Care Delivery</vt:lpstr>
      <vt:lpstr>Concepts of Advanced Primary Care Delivery</vt:lpstr>
      <vt:lpstr>PowerPoint Presentation</vt:lpstr>
      <vt:lpstr>PowerPoint Presentation</vt:lpstr>
      <vt:lpstr>UPCOMING MEETINGS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Lianna Cohen</dc:creator>
  <cp:lastModifiedBy>Aysola, Karuna (DHSS)</cp:lastModifiedBy>
  <cp:revision>1194</cp:revision>
  <cp:lastPrinted>2021-12-22T13:45:39Z</cp:lastPrinted>
  <dcterms:created xsi:type="dcterms:W3CDTF">2015-01-23T15:42:03Z</dcterms:created>
  <dcterms:modified xsi:type="dcterms:W3CDTF">2022-05-17T15:09:57Z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f1469a-2c2a-4aee-b92b-090d4c5468ff_Enabled">
    <vt:lpwstr>true</vt:lpwstr>
  </property>
  <property fmtid="{D5CDD505-2E9C-101B-9397-08002B2CF9AE}" pid="3" name="MSIP_Label_38f1469a-2c2a-4aee-b92b-090d4c5468ff_SetDate">
    <vt:lpwstr>2022-04-03T17:33:51Z</vt:lpwstr>
  </property>
  <property fmtid="{D5CDD505-2E9C-101B-9397-08002B2CF9AE}" pid="4" name="MSIP_Label_38f1469a-2c2a-4aee-b92b-090d4c5468ff_Method">
    <vt:lpwstr>Standard</vt:lpwstr>
  </property>
  <property fmtid="{D5CDD505-2E9C-101B-9397-08002B2CF9AE}" pid="5" name="MSIP_Label_38f1469a-2c2a-4aee-b92b-090d4c5468ff_Name">
    <vt:lpwstr>Confidential - Unmarked</vt:lpwstr>
  </property>
  <property fmtid="{D5CDD505-2E9C-101B-9397-08002B2CF9AE}" pid="6" name="MSIP_Label_38f1469a-2c2a-4aee-b92b-090d4c5468ff_SiteId">
    <vt:lpwstr>2a6e6092-73e4-4752-b1a5-477a17f5056d</vt:lpwstr>
  </property>
  <property fmtid="{D5CDD505-2E9C-101B-9397-08002B2CF9AE}" pid="7" name="MSIP_Label_38f1469a-2c2a-4aee-b92b-090d4c5468ff_ActionId">
    <vt:lpwstr>2d9d2897-d544-4b0a-8264-50dda854a6c6</vt:lpwstr>
  </property>
  <property fmtid="{D5CDD505-2E9C-101B-9397-08002B2CF9AE}" pid="8" name="MSIP_Label_38f1469a-2c2a-4aee-b92b-090d4c5468ff_ContentBits">
    <vt:lpwstr>0</vt:lpwstr>
  </property>
  <property fmtid="{D5CDD505-2E9C-101B-9397-08002B2CF9AE}" pid="9" name="ContentTypeId">
    <vt:lpwstr>0x010100CC74A2729ADB4D41817B498CDA66B939</vt:lpwstr>
  </property>
</Properties>
</file>