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23B80CB1-E304-4AFC-B3DF-84E8925A69B1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FDA431F8-BBFF-4D8E-A51F-15B7110F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864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80CB1-E304-4AFC-B3DF-84E8925A69B1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31F8-BBFF-4D8E-A51F-15B7110F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617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80CB1-E304-4AFC-B3DF-84E8925A69B1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31F8-BBFF-4D8E-A51F-15B7110F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7147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80CB1-E304-4AFC-B3DF-84E8925A69B1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31F8-BBFF-4D8E-A51F-15B7110F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2556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80CB1-E304-4AFC-B3DF-84E8925A69B1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31F8-BBFF-4D8E-A51F-15B7110F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9725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80CB1-E304-4AFC-B3DF-84E8925A69B1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31F8-BBFF-4D8E-A51F-15B7110F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082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80CB1-E304-4AFC-B3DF-84E8925A69B1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31F8-BBFF-4D8E-A51F-15B7110F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8964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80CB1-E304-4AFC-B3DF-84E8925A69B1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31F8-BBFF-4D8E-A51F-15B7110F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322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80CB1-E304-4AFC-B3DF-84E8925A69B1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31F8-BBFF-4D8E-A51F-15B7110F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403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80CB1-E304-4AFC-B3DF-84E8925A69B1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31F8-BBFF-4D8E-A51F-15B7110F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830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80CB1-E304-4AFC-B3DF-84E8925A69B1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31F8-BBFF-4D8E-A51F-15B7110F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52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80CB1-E304-4AFC-B3DF-84E8925A69B1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31F8-BBFF-4D8E-A51F-15B7110F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702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80CB1-E304-4AFC-B3DF-84E8925A69B1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31F8-BBFF-4D8E-A51F-15B7110F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575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80CB1-E304-4AFC-B3DF-84E8925A69B1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31F8-BBFF-4D8E-A51F-15B7110F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62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80CB1-E304-4AFC-B3DF-84E8925A69B1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31F8-BBFF-4D8E-A51F-15B7110F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931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80CB1-E304-4AFC-B3DF-84E8925A69B1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31F8-BBFF-4D8E-A51F-15B7110F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891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80CB1-E304-4AFC-B3DF-84E8925A69B1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31F8-BBFF-4D8E-A51F-15B7110F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029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3B80CB1-E304-4AFC-B3DF-84E8925A69B1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FDA431F8-BBFF-4D8E-A51F-15B7110F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149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4" y="2099733"/>
            <a:ext cx="9653253" cy="2677648"/>
          </a:xfrm>
        </p:spPr>
        <p:txBody>
          <a:bodyPr/>
          <a:lstStyle/>
          <a:p>
            <a:pPr algn="ctr"/>
            <a:r>
              <a:rPr lang="en-US" sz="4000" dirty="0"/>
              <a:t>Primary Care Physician in Delaware</a:t>
            </a:r>
            <a:br>
              <a:rPr lang="en-US" sz="4000" dirty="0"/>
            </a:br>
            <a:r>
              <a:rPr lang="en-US" sz="4000" dirty="0"/>
              <a:t>2021 – 9</a:t>
            </a:r>
            <a:r>
              <a:rPr lang="en-US" sz="4000" baseline="30000" dirty="0"/>
              <a:t>th</a:t>
            </a:r>
            <a:r>
              <a:rPr lang="en-US" sz="4000" dirty="0"/>
              <a:t> edition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9653252" cy="861420"/>
          </a:xfrm>
        </p:spPr>
        <p:txBody>
          <a:bodyPr/>
          <a:lstStyle/>
          <a:p>
            <a:r>
              <a:rPr lang="en-US" dirty="0"/>
              <a:t>Dr. TIBOR TOTH, </a:t>
            </a:r>
            <a:r>
              <a:rPr lang="en-US" dirty="0" err="1"/>
              <a:t>Univ</a:t>
            </a:r>
            <a:r>
              <a:rPr lang="en-US" dirty="0"/>
              <a:t> of DE  BIDEN SCHOOL OF PUBLIC POLICY AND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3962505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8761412" cy="3806444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DEMOGRAPHICS:</a:t>
            </a:r>
          </a:p>
          <a:p>
            <a:pPr lvl="1"/>
            <a:r>
              <a:rPr lang="en-US" sz="2000" dirty="0"/>
              <a:t>Improvement in Kent and Sussex County for # of physicians to patients</a:t>
            </a:r>
          </a:p>
          <a:p>
            <a:pPr lvl="1"/>
            <a:r>
              <a:rPr lang="en-US" sz="2000" dirty="0"/>
              <a:t>Kent approx. 58% will be active in practice 5 </a:t>
            </a:r>
            <a:r>
              <a:rPr lang="en-US" sz="2000" dirty="0" err="1"/>
              <a:t>yrs</a:t>
            </a:r>
            <a:r>
              <a:rPr lang="en-US" sz="2000" dirty="0"/>
              <a:t> from now; Sussex 69% and NCC 71%&gt;&gt;&gt;? Age demographics</a:t>
            </a:r>
          </a:p>
          <a:p>
            <a:pPr lvl="2"/>
            <a:r>
              <a:rPr lang="en-US" sz="2000" dirty="0"/>
              <a:t>Direct primary care  - total DE FTE 660</a:t>
            </a:r>
          </a:p>
          <a:p>
            <a:pPr lvl="2"/>
            <a:r>
              <a:rPr lang="en-US" sz="2000" dirty="0"/>
              <a:t>HRSA definition is 2000:1</a:t>
            </a:r>
          </a:p>
          <a:p>
            <a:pPr lvl="1"/>
            <a:r>
              <a:rPr lang="en-US" sz="2000" dirty="0"/>
              <a:t>62% practices employ non-physician services</a:t>
            </a:r>
          </a:p>
          <a:p>
            <a:pPr lvl="1"/>
            <a:r>
              <a:rPr lang="en-US" sz="2000" dirty="0"/>
              <a:t>Approximately 75% started TH services </a:t>
            </a:r>
          </a:p>
          <a:p>
            <a:r>
              <a:rPr lang="en-US" sz="2000" dirty="0"/>
              <a:t>Impact of COVID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575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8963" y="2841244"/>
            <a:ext cx="8761412" cy="3416300"/>
          </a:xfrm>
        </p:spPr>
        <p:txBody>
          <a:bodyPr/>
          <a:lstStyle/>
          <a:p>
            <a:r>
              <a:rPr lang="en-US" sz="2400" dirty="0"/>
              <a:t>799 of 2687 eligible physicians responded</a:t>
            </a:r>
          </a:p>
          <a:p>
            <a:r>
              <a:rPr lang="en-US" sz="2400" dirty="0"/>
              <a:t>Demographics: gender, race/county (Fig 2.4)</a:t>
            </a:r>
          </a:p>
          <a:p>
            <a:pPr lvl="1"/>
            <a:r>
              <a:rPr lang="en-US" sz="2400" dirty="0"/>
              <a:t>67% </a:t>
            </a:r>
            <a:r>
              <a:rPr lang="en-US" sz="2400" dirty="0" err="1"/>
              <a:t>Cauc</a:t>
            </a:r>
            <a:r>
              <a:rPr lang="en-US" sz="2400" dirty="0"/>
              <a:t>; 20.5% Asian (disproportionally higher in Sussex:  7.8% African American and 5.5% Hispanic</a:t>
            </a:r>
          </a:p>
          <a:p>
            <a:r>
              <a:rPr lang="en-US" sz="2400" dirty="0"/>
              <a:t>Same PCP specialties as SB227</a:t>
            </a:r>
          </a:p>
          <a:p>
            <a:pPr lvl="1"/>
            <a:r>
              <a:rPr lang="en-US" sz="2400" dirty="0"/>
              <a:t>Of 865 who met this criteria, 660 were FTE&gt;&gt;Fig 2.1 demonstrates 612/865 or 462 of 660 are in NCC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113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Geography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2427" y="2886964"/>
            <a:ext cx="8761412" cy="3416300"/>
          </a:xfrm>
        </p:spPr>
        <p:txBody>
          <a:bodyPr>
            <a:normAutofit/>
          </a:bodyPr>
          <a:lstStyle/>
          <a:p>
            <a:r>
              <a:rPr lang="en-US" sz="2800" dirty="0"/>
              <a:t>63.2 % of all DE PCPs resided in Mid-Atlantic area at time of HS graduation</a:t>
            </a:r>
          </a:p>
          <a:p>
            <a:r>
              <a:rPr lang="en-US" sz="2800" dirty="0"/>
              <a:t>53.6% went to medical school within several hundred miles</a:t>
            </a:r>
          </a:p>
          <a:p>
            <a:r>
              <a:rPr lang="en-US" sz="2800" dirty="0"/>
              <a:t>77% completed residency in the Mid-Atlantic region</a:t>
            </a:r>
          </a:p>
        </p:txBody>
      </p:sp>
    </p:spTree>
    <p:extLst>
      <p:ext uri="{BB962C8B-B14F-4D97-AF65-F5344CB8AC3E}">
        <p14:creationId xmlns:p14="http://schemas.microsoft.com/office/powerpoint/2010/main" val="3355497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Specialties and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890998" cy="3687572"/>
          </a:xfrm>
        </p:spPr>
        <p:txBody>
          <a:bodyPr>
            <a:noAutofit/>
          </a:bodyPr>
          <a:lstStyle/>
          <a:p>
            <a:r>
              <a:rPr lang="en-US" dirty="0"/>
              <a:t>Fig 3.2: 35% FP; 33% IM; 33% OB/</a:t>
            </a:r>
            <a:r>
              <a:rPr lang="en-US" dirty="0" err="1"/>
              <a:t>Gyn</a:t>
            </a:r>
            <a:r>
              <a:rPr lang="en-US" dirty="0"/>
              <a:t> or </a:t>
            </a:r>
            <a:r>
              <a:rPr lang="en-US" dirty="0" err="1"/>
              <a:t>Peds</a:t>
            </a:r>
            <a:endParaRPr lang="en-US" dirty="0"/>
          </a:p>
          <a:p>
            <a:r>
              <a:rPr lang="en-US" dirty="0"/>
              <a:t>Non-physician providers – fig 3.10, 3.11</a:t>
            </a:r>
          </a:p>
          <a:p>
            <a:pPr lvl="1"/>
            <a:r>
              <a:rPr lang="en-US" sz="1800" dirty="0"/>
              <a:t>73.3% in Sussex; 59% in NCC</a:t>
            </a:r>
          </a:p>
          <a:p>
            <a:r>
              <a:rPr lang="en-US" dirty="0"/>
              <a:t>Acceptance of New patients, Medicare and Medicaid</a:t>
            </a:r>
          </a:p>
          <a:p>
            <a:pPr lvl="1"/>
            <a:r>
              <a:rPr lang="en-US" sz="1800" dirty="0"/>
              <a:t>Statistically good but some concern regarding Kent </a:t>
            </a:r>
            <a:r>
              <a:rPr lang="en-US" sz="1800" dirty="0" err="1"/>
              <a:t>Cty</a:t>
            </a:r>
            <a:r>
              <a:rPr lang="en-US" sz="1800" dirty="0"/>
              <a:t> providing services to new M/M patients</a:t>
            </a:r>
          </a:p>
          <a:p>
            <a:pPr lvl="1"/>
            <a:r>
              <a:rPr lang="en-US" sz="1800" dirty="0"/>
              <a:t>Is this due to the amount of time/support needed to provide care to these patient populations and therefore, decreases availability of services to new patients</a:t>
            </a:r>
          </a:p>
          <a:p>
            <a:pPr lvl="1"/>
            <a:r>
              <a:rPr lang="en-US" sz="1800" dirty="0"/>
              <a:t>Comparison of wait time for appointment by new vs. established patients (Pg24)</a:t>
            </a:r>
          </a:p>
        </p:txBody>
      </p:sp>
    </p:spTree>
    <p:extLst>
      <p:ext uri="{BB962C8B-B14F-4D97-AF65-F5344CB8AC3E}">
        <p14:creationId xmlns:p14="http://schemas.microsoft.com/office/powerpoint/2010/main" val="346517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Data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8761412" cy="3769868"/>
          </a:xfrm>
        </p:spPr>
        <p:txBody>
          <a:bodyPr>
            <a:normAutofit/>
          </a:bodyPr>
          <a:lstStyle/>
          <a:p>
            <a:r>
              <a:rPr lang="en-US" dirty="0"/>
              <a:t>Value Based reimbursement models: fig 3.13</a:t>
            </a:r>
          </a:p>
          <a:p>
            <a:pPr lvl="1"/>
            <a:r>
              <a:rPr lang="en-US" dirty="0"/>
              <a:t>PFP (60%), Shared savings (33.2), Shared risk (17.6%), </a:t>
            </a:r>
          </a:p>
          <a:p>
            <a:pPr lvl="1"/>
            <a:r>
              <a:rPr lang="en-US" dirty="0"/>
              <a:t>capitation (13.6%); and concierge (7.8%)</a:t>
            </a:r>
          </a:p>
          <a:p>
            <a:r>
              <a:rPr lang="en-US" dirty="0"/>
              <a:t>Changes in practices due to COVID:</a:t>
            </a:r>
          </a:p>
          <a:p>
            <a:pPr lvl="1"/>
            <a:r>
              <a:rPr lang="en-US" dirty="0"/>
              <a:t>Use of telemedicine – 10 % of Sussex practices decided not to use at all; overall 71-79%</a:t>
            </a:r>
          </a:p>
          <a:p>
            <a:pPr lvl="1"/>
            <a:r>
              <a:rPr lang="en-US" dirty="0"/>
              <a:t>Practice challenges: sick staff; loss of income – upwards 46%; shortage of supplies or space to care for sick patients</a:t>
            </a:r>
          </a:p>
          <a:p>
            <a:r>
              <a:rPr lang="en-US" dirty="0"/>
              <a:t>Use of long acting contraception management – also asked in 2018</a:t>
            </a:r>
          </a:p>
          <a:p>
            <a:pPr lvl="1"/>
            <a:r>
              <a:rPr lang="en-US" dirty="0"/>
              <a:t>As well as planned pregnancy</a:t>
            </a:r>
          </a:p>
        </p:txBody>
      </p:sp>
    </p:spTree>
    <p:extLst>
      <p:ext uri="{BB962C8B-B14F-4D97-AF65-F5344CB8AC3E}">
        <p14:creationId xmlns:p14="http://schemas.microsoft.com/office/powerpoint/2010/main" val="3657571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SPATIAL DISTRIBUTION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154952" y="6027055"/>
            <a:ext cx="3050439" cy="5762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 flipV="1">
            <a:off x="4568864" y="5926338"/>
            <a:ext cx="3046766" cy="135395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163031" y="6206846"/>
            <a:ext cx="3050438" cy="651154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4" name="Picture Placeholder 13"/>
          <p:cNvPicPr>
            <a:picLocks noGrp="1" noChangeAspect="1"/>
          </p:cNvPicPr>
          <p:nvPr>
            <p:ph type="pic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40" b="19740"/>
          <a:stretch>
            <a:fillRect/>
          </a:stretch>
        </p:blipFill>
        <p:spPr>
          <a:xfrm>
            <a:off x="1398560" y="2743200"/>
            <a:ext cx="2691242" cy="2045677"/>
          </a:xfrm>
        </p:spPr>
      </p:pic>
      <p:sp>
        <p:nvSpPr>
          <p:cNvPr id="9" name="Text Placeholder 8"/>
          <p:cNvSpPr>
            <a:spLocks noGrp="1"/>
          </p:cNvSpPr>
          <p:nvPr>
            <p:ph type="body" sz="half" idx="18"/>
          </p:nvPr>
        </p:nvSpPr>
        <p:spPr>
          <a:xfrm>
            <a:off x="1154953" y="5981337"/>
            <a:ext cx="3050437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half" idx="20"/>
          </p:nvPr>
        </p:nvSpPr>
        <p:spPr>
          <a:xfrm>
            <a:off x="8163032" y="5794077"/>
            <a:ext cx="3050437" cy="843054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5" name="Picture Placeholder 14"/>
          <p:cNvPicPr>
            <a:picLocks noGrp="1" noChangeAspect="1"/>
          </p:cNvPicPr>
          <p:nvPr>
            <p:ph type="pic" idx="2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60" b="18860"/>
          <a:stretch>
            <a:fillRect/>
          </a:stretch>
        </p:blipFill>
        <p:spPr>
          <a:xfrm>
            <a:off x="4748463" y="2603499"/>
            <a:ext cx="2691241" cy="2185377"/>
          </a:xfrm>
        </p:spPr>
      </p:pic>
      <p:pic>
        <p:nvPicPr>
          <p:cNvPr id="16" name="Picture Placeholder 15"/>
          <p:cNvPicPr>
            <a:picLocks noGrp="1" noChangeAspect="1"/>
          </p:cNvPicPr>
          <p:nvPr>
            <p:ph type="pic" idx="2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82" b="18982"/>
          <a:stretch>
            <a:fillRect/>
          </a:stretch>
        </p:blipFill>
        <p:spPr>
          <a:xfrm>
            <a:off x="8163031" y="2603500"/>
            <a:ext cx="2691242" cy="2185376"/>
          </a:xfrm>
        </p:spPr>
      </p:pic>
    </p:spTree>
    <p:extLst>
      <p:ext uri="{BB962C8B-B14F-4D97-AF65-F5344CB8AC3E}">
        <p14:creationId xmlns:p14="http://schemas.microsoft.com/office/powerpoint/2010/main" val="10191354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42</TotalTime>
  <Words>399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 Boardroom</vt:lpstr>
      <vt:lpstr>Primary Care Physician in Delaware 2021 – 9th edition  </vt:lpstr>
      <vt:lpstr>Executive Summary</vt:lpstr>
      <vt:lpstr>METHODOLOGY </vt:lpstr>
      <vt:lpstr>Geography</vt:lpstr>
      <vt:lpstr>Specialties and Practice</vt:lpstr>
      <vt:lpstr>Additional Data </vt:lpstr>
      <vt:lpstr>SPATIAL DISTRIBUTION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Primary Care Physician in Delaware 2021 – 9th edition</dc:title>
  <dc:creator>Nancy Fan</dc:creator>
  <cp:lastModifiedBy>Aysola, Karuna (DHSS)</cp:lastModifiedBy>
  <cp:revision>5</cp:revision>
  <dcterms:created xsi:type="dcterms:W3CDTF">2022-12-12T20:04:27Z</dcterms:created>
  <dcterms:modified xsi:type="dcterms:W3CDTF">2022-12-30T16:29:34Z</dcterms:modified>
</cp:coreProperties>
</file>