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49" r:id="rId1"/>
  </p:sldMasterIdLst>
  <p:notesMasterIdLst>
    <p:notesMasterId r:id="rId12"/>
  </p:notesMasterIdLst>
  <p:handoutMasterIdLst>
    <p:handoutMasterId r:id="rId13"/>
  </p:handoutMasterIdLst>
  <p:sldIdLst>
    <p:sldId id="368" r:id="rId2"/>
    <p:sldId id="374" r:id="rId3"/>
    <p:sldId id="370" r:id="rId4"/>
    <p:sldId id="383" r:id="rId5"/>
    <p:sldId id="381" r:id="rId6"/>
    <p:sldId id="378" r:id="rId7"/>
    <p:sldId id="379" r:id="rId8"/>
    <p:sldId id="380" r:id="rId9"/>
    <p:sldId id="382" r:id="rId10"/>
    <p:sldId id="372" r:id="rId1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1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1500">
          <p15:clr>
            <a:srgbClr val="A4A3A4"/>
          </p15:clr>
        </p15:guide>
        <p15:guide id="4" orient="horz" pos="2652">
          <p15:clr>
            <a:srgbClr val="A4A3A4"/>
          </p15:clr>
        </p15:guide>
        <p15:guide id="5" orient="horz" pos="348">
          <p15:clr>
            <a:srgbClr val="A4A3A4"/>
          </p15:clr>
        </p15:guide>
        <p15:guide id="6" orient="horz" pos="912" userDrawn="1">
          <p15:clr>
            <a:srgbClr val="A4A3A4"/>
          </p15:clr>
        </p15:guide>
        <p15:guide id="7" orient="horz" pos="3219">
          <p15:clr>
            <a:srgbClr val="A4A3A4"/>
          </p15:clr>
        </p15:guide>
        <p15:guide id="8" orient="horz" pos="3802">
          <p15:clr>
            <a:srgbClr val="A4A3A4"/>
          </p15:clr>
        </p15:guide>
        <p15:guide id="9" pos="289">
          <p15:clr>
            <a:srgbClr val="A4A3A4"/>
          </p15:clr>
        </p15:guide>
        <p15:guide id="10" pos="5472">
          <p15:clr>
            <a:srgbClr val="A4A3A4"/>
          </p15:clr>
        </p15:guide>
        <p15:guide id="11" pos="2060">
          <p15:clr>
            <a:srgbClr val="A4A3A4"/>
          </p15:clr>
        </p15:guide>
        <p15:guide id="12" pos="3696">
          <p15:clr>
            <a:srgbClr val="A4A3A4"/>
          </p15:clr>
        </p15:guide>
        <p15:guide id="13" pos="4581">
          <p15:clr>
            <a:srgbClr val="A4A3A4"/>
          </p15:clr>
        </p15:guide>
        <p15:guide id="14" pos="2951">
          <p15:clr>
            <a:srgbClr val="A4A3A4"/>
          </p15:clr>
        </p15:guide>
        <p15:guide id="15" pos="2811">
          <p15:clr>
            <a:srgbClr val="A4A3A4"/>
          </p15:clr>
        </p15:guide>
        <p15:guide id="16" pos="1178">
          <p15:clr>
            <a:srgbClr val="A4A3A4"/>
          </p15:clr>
        </p15:guide>
        <p15:guide id="17" orient="horz" pos="932">
          <p15:clr>
            <a:srgbClr val="A4A3A4"/>
          </p15:clr>
        </p15:guide>
        <p15:guide id="18" pos="284">
          <p15:clr>
            <a:srgbClr val="A4A3A4"/>
          </p15:clr>
        </p15:guide>
        <p15:guide id="19" pos="1916">
          <p15:clr>
            <a:srgbClr val="A4A3A4"/>
          </p15:clr>
        </p15:guide>
        <p15:guide id="20" pos="3835">
          <p15:clr>
            <a:srgbClr val="A4A3A4"/>
          </p15:clr>
        </p15:guide>
        <p15:guide id="21" pos="4725">
          <p15:clr>
            <a:srgbClr val="A4A3A4"/>
          </p15:clr>
        </p15:guide>
        <p15:guide id="22" pos="1032" userDrawn="1">
          <p15:clr>
            <a:srgbClr val="A4A3A4"/>
          </p15:clr>
        </p15:guide>
        <p15:guide id="23" pos="37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061F"/>
    <a:srgbClr val="B0003B"/>
    <a:srgbClr val="691D2C"/>
    <a:srgbClr val="339FF0"/>
    <a:srgbClr val="CC0000"/>
    <a:srgbClr val="427301"/>
    <a:srgbClr val="9BC832"/>
    <a:srgbClr val="1C1C1C"/>
    <a:srgbClr val="333333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0" autoAdjust="0"/>
    <p:restoredTop sz="81656" autoAdjust="0"/>
  </p:normalViewPr>
  <p:slideViewPr>
    <p:cSldViewPr snapToGrid="0" snapToObjects="1">
      <p:cViewPr varScale="1">
        <p:scale>
          <a:sx n="44" d="100"/>
          <a:sy n="44" d="100"/>
        </p:scale>
        <p:origin x="1332" y="60"/>
      </p:cViewPr>
      <p:guideLst>
        <p:guide orient="horz" pos="2071"/>
        <p:guide orient="horz" pos="3888"/>
        <p:guide orient="horz" pos="1500"/>
        <p:guide orient="horz" pos="2652"/>
        <p:guide orient="horz" pos="348"/>
        <p:guide orient="horz" pos="912"/>
        <p:guide orient="horz" pos="3219"/>
        <p:guide orient="horz" pos="3802"/>
        <p:guide pos="289"/>
        <p:guide pos="5472"/>
        <p:guide pos="2060"/>
        <p:guide pos="3696"/>
        <p:guide pos="4581"/>
        <p:guide pos="2951"/>
        <p:guide pos="2811"/>
        <p:guide pos="1178"/>
        <p:guide orient="horz" pos="932"/>
        <p:guide pos="284"/>
        <p:guide pos="1916"/>
        <p:guide pos="3835"/>
        <p:guide pos="4725"/>
        <p:guide pos="1032"/>
        <p:guide pos="3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16" y="84"/>
      </p:cViewPr>
      <p:guideLst>
        <p:guide orient="horz" pos="2909"/>
        <p:guide pos="2189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231672" y="230902"/>
            <a:ext cx="6245059" cy="376284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Leading the Team You Inherit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6349200" y="8854811"/>
            <a:ext cx="358029" cy="23090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1pPr>
          </a:lstStyle>
          <a:p>
            <a:fld id="{F19303DE-3E45-4DD3-9505-92EF4803EF97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09" y="8912813"/>
            <a:ext cx="6185782" cy="17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22780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6" rIns="92472" bIns="46236" rtlCol="0" anchor="ctr"/>
          <a:lstStyle/>
          <a:p>
            <a:r>
              <a:rPr lang="en-US" dirty="0"/>
              <a:t> 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58348" y="4387138"/>
            <a:ext cx="4633383" cy="415623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49200" y="8854811"/>
            <a:ext cx="358029" cy="23090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19303DE-3E45-4DD3-9505-92EF4803EF97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772764"/>
            <a:ext cx="3011012" cy="463311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0296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09728" indent="-114300" algn="l" defTabSz="914400" rtl="0" eaLnBrk="1" latinLnBrk="0" hangingPunct="1">
      <a:lnSpc>
        <a:spcPct val="110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1pPr>
    <a:lvl2pPr marL="398463" indent="-111125" algn="l" defTabSz="914400" rtl="0" eaLnBrk="1" latinLnBrk="0" hangingPunct="1">
      <a:lnSpc>
        <a:spcPct val="100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2pPr>
    <a:lvl3pPr marL="398463" indent="-111125" algn="l" defTabSz="914400" rtl="0" eaLnBrk="1" latinLnBrk="0" hangingPunct="1">
      <a:lnSpc>
        <a:spcPct val="95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3pPr>
    <a:lvl4pPr marL="398463" indent="-111125" algn="l" defTabSz="914400" rtl="0" eaLnBrk="1" latinLnBrk="0" hangingPunct="1">
      <a:lnSpc>
        <a:spcPct val="95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4pPr>
    <a:lvl5pPr marL="398463" indent="-111125" algn="l" defTabSz="914400" rtl="0" eaLnBrk="1" latinLnBrk="0" hangingPunct="1">
      <a:lnSpc>
        <a:spcPct val="95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1DEEE8D-914B-4C0D-816D-91BD4E3976DB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99060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55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8B287-1F7F-43CC-8604-31A9A7D13B28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41C6-75BC-4360-B680-4A647707B81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965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4E642E9-EAE0-43DC-BDED-4C29057B439E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196" y="858393"/>
            <a:ext cx="1802131" cy="1838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814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4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409F-EA0E-4762-8385-6368984803F7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3" y="481203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64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BDCA-4F8E-4459-AFFC-FA56E427EC16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65B4-1FAB-4696-A976-27217CF4D446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2971800" cy="2865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90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7EA7-CC93-4F3E-A9BD-7991C6B1DDD0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376111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90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4D40-361B-4F8C-9E3F-1D0C891C9F40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7451B7-0141-4DDB-8D9B-EE53D90E06FF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 descr="DHSS Logo Red 3D"/>
          <p:cNvPicPr/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184" y="491549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070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anie.hartos@delaware.go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8287D2-D606-4A54-A5F3-3490311B62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Primary care reform collaborative meeting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A338793-BB92-48C8-9213-F7D027DE44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14, 2022</a:t>
            </a:r>
          </a:p>
        </p:txBody>
      </p:sp>
    </p:spTree>
    <p:extLst>
      <p:ext uri="{BB962C8B-B14F-4D97-AF65-F5344CB8AC3E}">
        <p14:creationId xmlns:p14="http://schemas.microsoft.com/office/powerpoint/2010/main" val="266368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9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2AFC2-2B44-4555-9D6E-74048B3E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meeting-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C617-E936-4FBA-B1F8-8735513ED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8210383" cy="3633047"/>
          </a:xfrm>
        </p:spPr>
        <p:txBody>
          <a:bodyPr/>
          <a:lstStyle/>
          <a:p>
            <a:pPr marL="310896" marR="0">
              <a:spcBef>
                <a:spcPts val="432"/>
              </a:spcBef>
            </a:pPr>
            <a:r>
              <a:rPr lang="en-US" sz="1800" dirty="0">
                <a:effectLst/>
                <a:ea typeface="Calibri" panose="020F0502020204030204" pitchFamily="34" charset="0"/>
              </a:rPr>
              <a:t>Public- please send your name, email contact, and organization affiliation (if       applicable) to </a:t>
            </a:r>
            <a:r>
              <a:rPr lang="en-US" sz="1800" dirty="0">
                <a:effectLst/>
                <a:ea typeface="Calibri" panose="020F0502020204030204" pitchFamily="34" charset="0"/>
                <a:hlinkClick r:id="rId2"/>
              </a:rPr>
              <a:t>stephanie.hartos@delaware</a:t>
            </a:r>
            <a:r>
              <a:rPr lang="en-US" sz="1800" dirty="0">
                <a:ea typeface="Calibri" panose="020F0502020204030204" pitchFamily="34" charset="0"/>
                <a:hlinkClick r:id="rId2"/>
              </a:rPr>
              <a:t>.gov</a:t>
            </a:r>
            <a:r>
              <a:rPr lang="en-US" sz="1800" dirty="0">
                <a:ea typeface="Calibri" panose="020F0502020204030204" pitchFamily="34" charset="0"/>
              </a:rPr>
              <a:t> or write in the meeting chat box.</a:t>
            </a:r>
          </a:p>
          <a:p>
            <a:pPr marL="4896" marR="0" indent="0">
              <a:spcBef>
                <a:spcPts val="432"/>
              </a:spcBef>
              <a:buNone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10896" marR="0">
              <a:spcBef>
                <a:spcPts val="432"/>
              </a:spcBef>
            </a:pPr>
            <a:r>
              <a:rPr lang="en-US" sz="1800" dirty="0">
                <a:effectLst/>
                <a:ea typeface="Calibri" panose="020F0502020204030204" pitchFamily="34" charset="0"/>
              </a:rPr>
              <a:t>Please keep your computer/phone on mute unless you are making a comment, and if you are not on visual, please identify yourself as well.</a:t>
            </a:r>
          </a:p>
          <a:p>
            <a:pPr marL="4896" marR="0" indent="0">
              <a:spcBef>
                <a:spcPts val="432"/>
              </a:spcBef>
              <a:buNone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10896" marR="0">
              <a:spcBef>
                <a:spcPts val="432"/>
              </a:spcBef>
            </a:pPr>
            <a:r>
              <a:rPr lang="en-US" sz="1800" dirty="0"/>
              <a:t>This meeting will be recorded for minutes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36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692C62-5A38-400A-8D73-D9976A9FC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2B362F-CA79-495A-9559-E19A423DF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7762708" cy="3633047"/>
          </a:xfrm>
        </p:spPr>
        <p:txBody>
          <a:bodyPr/>
          <a:lstStyle/>
          <a:p>
            <a:r>
              <a:rPr lang="en-US" dirty="0"/>
              <a:t>Call to Order / Attendance </a:t>
            </a:r>
          </a:p>
          <a:p>
            <a:r>
              <a:rPr lang="en-US" dirty="0"/>
              <a:t>Vote on January 2022 Meeting Minutes</a:t>
            </a:r>
          </a:p>
          <a:p>
            <a:r>
              <a:rPr lang="en-US" dirty="0"/>
              <a:t>DOI/OVBHCD Update</a:t>
            </a:r>
          </a:p>
          <a:p>
            <a:r>
              <a:rPr lang="en-US" dirty="0"/>
              <a:t>Workgroup Updates</a:t>
            </a:r>
          </a:p>
          <a:p>
            <a:r>
              <a:rPr lang="en-US" dirty="0"/>
              <a:t>Public Comment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5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BFFF-7182-4859-8287-50E00F0E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3888-4F3B-4A51-8CD8-9DFFDCF9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on approval of January 10</a:t>
            </a:r>
            <a:r>
              <a:rPr lang="en-US" baseline="30000" dirty="0"/>
              <a:t>th</a:t>
            </a:r>
            <a:r>
              <a:rPr lang="en-US" dirty="0"/>
              <a:t> 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257011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60A64-C073-414C-80C0-9EDAA6053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2B5D0-50CC-4ECF-BDB4-D7A106344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Department of Insurance: Office of Value-Based Health Care Delivery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Mary Jo Condon- Update on SS1 for SB120 Regulations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01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EBAD-6B19-494F-85B4-459CB9F0B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15401-59E5-43DF-B6D5-52DD87B74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PCRC Workgroups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Dr. Nancy Fan, PCRC Chair</a:t>
            </a:r>
          </a:p>
        </p:txBody>
      </p:sp>
    </p:spTree>
    <p:extLst>
      <p:ext uri="{BB962C8B-B14F-4D97-AF65-F5344CB8AC3E}">
        <p14:creationId xmlns:p14="http://schemas.microsoft.com/office/powerpoint/2010/main" val="297827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385E7-E02E-45E9-8CD8-FDDCA6C4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and attribution workgroup members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DE958-EE58-4507-9B37-D2F3D4686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15000"/>
              </a:lnSpc>
              <a:spcBef>
                <a:spcPts val="438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Lori Ann Rhoads- 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Director of Health System Innovation, Medical Society of Delaware</a:t>
            </a:r>
          </a:p>
          <a:p>
            <a:pPr marL="342900" indent="-342900">
              <a:lnSpc>
                <a:spcPct val="115000"/>
              </a:lnSpc>
              <a:spcBef>
                <a:spcPts val="438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Tyler Blanchard- 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Executive Director, 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Aledade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ACO</a:t>
            </a:r>
          </a:p>
          <a:p>
            <a:pPr marL="342900" indent="-342900">
              <a:lnSpc>
                <a:spcPct val="115000"/>
              </a:lnSpc>
              <a:spcBef>
                <a:spcPts val="438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Dr. Rose M. </a:t>
            </a:r>
            <a:r>
              <a:rPr lang="en-US" sz="1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Kakoza</a:t>
            </a: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Senior Clinical Network Director, Population Health</a:t>
            </a:r>
          </a:p>
          <a:p>
            <a:pPr marL="0" indent="0">
              <a:lnSpc>
                <a:spcPct val="115000"/>
              </a:lnSpc>
              <a:spcBef>
                <a:spcPts val="438"/>
              </a:spcBef>
              <a:buNone/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Medical Director, Delaware Medicaid Partners, Christiana Care Health System</a:t>
            </a:r>
          </a:p>
          <a:p>
            <a:pPr marL="342900" indent="-342900">
              <a:lnSpc>
                <a:spcPct val="115000"/>
              </a:lnSpc>
              <a:spcBef>
                <a:spcPts val="438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Brendan McDonald- 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Highmark Director of Reimbursement Design and Market Evaluation</a:t>
            </a:r>
            <a:endParaRPr lang="en-US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438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Dr. Michael J. Bradley- 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Family Medicine Physician / Primary Care Practice </a:t>
            </a:r>
          </a:p>
          <a:p>
            <a:pPr marL="0" indent="0">
              <a:lnSpc>
                <a:spcPct val="115000"/>
              </a:lnSpc>
              <a:spcBef>
                <a:spcPts val="438"/>
              </a:spcBef>
              <a:buNone/>
            </a:pP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owner, previous Medical Director for Delaware Care Collaboration ACO 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438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Randy Fornwalt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– Aetna, Manager of  Value Based Contracting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4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495B3-C303-4899-B4EE-A6DF71BC4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6A73E-1415-4915-87C8-48B56F5B4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PCRC meeting will take place on Monday,  April 4</a:t>
            </a:r>
            <a:r>
              <a:rPr lang="en-US" baseline="30000" dirty="0"/>
              <a:t>th</a:t>
            </a:r>
            <a:r>
              <a:rPr lang="en-US" dirty="0"/>
              <a:t> from 4:00-6:00pm</a:t>
            </a:r>
          </a:p>
          <a:p>
            <a:r>
              <a:rPr lang="en-US" dirty="0"/>
              <a:t>Payment and Attribution Workgroup meeting will take place on Wednesday, March 23</a:t>
            </a:r>
            <a:r>
              <a:rPr lang="en-US" baseline="30000" dirty="0"/>
              <a:t>rd</a:t>
            </a:r>
            <a:r>
              <a:rPr lang="en-US" dirty="0"/>
              <a:t> from 9:30-11:30am.</a:t>
            </a:r>
          </a:p>
        </p:txBody>
      </p:sp>
    </p:spTree>
    <p:extLst>
      <p:ext uri="{BB962C8B-B14F-4D97-AF65-F5344CB8AC3E}">
        <p14:creationId xmlns:p14="http://schemas.microsoft.com/office/powerpoint/2010/main" val="2898198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2F88F-A478-497C-BDD3-87A0EA203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990599"/>
            <a:ext cx="7989752" cy="1933575"/>
          </a:xfrm>
        </p:spPr>
        <p:txBody>
          <a:bodyPr/>
          <a:lstStyle/>
          <a:p>
            <a:pPr algn="ctr"/>
            <a:r>
              <a:rPr lang="en-US" dirty="0"/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3349170383"/>
      </p:ext>
    </p:extLst>
  </p:cSld>
  <p:clrMapOvr>
    <a:masterClrMapping/>
  </p:clrMapOvr>
</p:sld>
</file>

<file path=ppt/theme/theme1.xml><?xml version="1.0" encoding="utf-8"?>
<a:theme xmlns:a="http://schemas.openxmlformats.org/drawingml/2006/main" name="Kara DHSS">
  <a:themeElements>
    <a:clrScheme name="Custom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6F1F2E"/>
      </a:accent1>
      <a:accent2>
        <a:srgbClr val="48141E"/>
      </a:accent2>
      <a:accent3>
        <a:srgbClr val="66B1C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a DHSS" id="{F02942D3-ED83-4A43-9686-560F33F8BC63}" vid="{613DBA36-AC9A-4581-8C69-A590BFE5BADB}"/>
    </a:ext>
  </a:extLst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999683"/>
      </a:lt2>
      <a:accent1>
        <a:srgbClr val="CC0000"/>
      </a:accent1>
      <a:accent2>
        <a:srgbClr val="006699"/>
      </a:accent2>
      <a:accent3>
        <a:srgbClr val="FFFF00"/>
      </a:accent3>
      <a:accent4>
        <a:srgbClr val="00C8FF"/>
      </a:accent4>
      <a:accent5>
        <a:srgbClr val="FF9600"/>
      </a:accent5>
      <a:accent6>
        <a:srgbClr val="009933"/>
      </a:accent6>
      <a:hlink>
        <a:srgbClr val="3C3D3E"/>
      </a:hlink>
      <a:folHlink>
        <a:srgbClr val="999683"/>
      </a:folHlink>
    </a:clrScheme>
    <a:fontScheme name="Modern Swiss">
      <a:majorFont>
        <a:latin typeface="Arial"/>
        <a:ea typeface=""/>
        <a:cs typeface=""/>
      </a:majorFont>
      <a:minorFont>
        <a:latin typeface="Microsoft New Tai L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odern Swiss">
      <a:dk1>
        <a:sysClr val="windowText" lastClr="000000"/>
      </a:dk1>
      <a:lt1>
        <a:sysClr val="window" lastClr="FFFFFF"/>
      </a:lt1>
      <a:dk2>
        <a:srgbClr val="3C3D3E"/>
      </a:dk2>
      <a:lt2>
        <a:srgbClr val="999683"/>
      </a:lt2>
      <a:accent1>
        <a:srgbClr val="E34A06"/>
      </a:accent1>
      <a:accent2>
        <a:srgbClr val="31CCE8"/>
      </a:accent2>
      <a:accent3>
        <a:srgbClr val="C1C139"/>
      </a:accent3>
      <a:accent4>
        <a:srgbClr val="118E97"/>
      </a:accent4>
      <a:accent5>
        <a:srgbClr val="F9BD03"/>
      </a:accent5>
      <a:accent6>
        <a:srgbClr val="407026"/>
      </a:accent6>
      <a:hlink>
        <a:srgbClr val="3C3D3E"/>
      </a:hlink>
      <a:folHlink>
        <a:srgbClr val="999683"/>
      </a:folHlink>
    </a:clrScheme>
    <a:fontScheme name="Modern Swiss">
      <a:majorFont>
        <a:latin typeface="Arial"/>
        <a:ea typeface=""/>
        <a:cs typeface=""/>
      </a:majorFont>
      <a:minorFont>
        <a:latin typeface="Microsoft New Tai L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15897</TotalTime>
  <Words>268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Gill Sans MT</vt:lpstr>
      <vt:lpstr>Symbol</vt:lpstr>
      <vt:lpstr>Wingdings</vt:lpstr>
      <vt:lpstr>Wingdings 2</vt:lpstr>
      <vt:lpstr>Kara DHSS</vt:lpstr>
      <vt:lpstr>Primary care reform collaborative meeting</vt:lpstr>
      <vt:lpstr>Virtual meeting- housekeeping</vt:lpstr>
      <vt:lpstr>agenda</vt:lpstr>
      <vt:lpstr>Action item</vt:lpstr>
      <vt:lpstr>updates</vt:lpstr>
      <vt:lpstr>Updates</vt:lpstr>
      <vt:lpstr>Payment and attribution workgroup members </vt:lpstr>
      <vt:lpstr>Upcoming meetings</vt:lpstr>
      <vt:lpstr>Public comment</vt:lpstr>
      <vt:lpstr>PowerPoint Presentation</vt:lpstr>
    </vt:vector>
  </TitlesOfParts>
  <Company>Grizli777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Aysola, Karuna (DHSS)</cp:lastModifiedBy>
  <cp:revision>1477</cp:revision>
  <cp:lastPrinted>2018-11-13T18:44:06Z</cp:lastPrinted>
  <dcterms:created xsi:type="dcterms:W3CDTF">2016-04-11T17:51:25Z</dcterms:created>
  <dcterms:modified xsi:type="dcterms:W3CDTF">2022-03-16T00:54:20Z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1166664</vt:lpwstr>
  </property>
  <property fmtid="{D5CDD505-2E9C-101B-9397-08002B2CF9AE}" pid="3" name="NXPowerLiteSettings">
    <vt:lpwstr>F980073804F000</vt:lpwstr>
  </property>
  <property fmtid="{D5CDD505-2E9C-101B-9397-08002B2CF9AE}" pid="4" name="NXPowerLiteVersion">
    <vt:lpwstr>D5.0.2</vt:lpwstr>
  </property>
</Properties>
</file>