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5"/>
  </p:notesMasterIdLst>
  <p:sldIdLst>
    <p:sldId id="256" r:id="rId2"/>
    <p:sldId id="257" r:id="rId3"/>
    <p:sldId id="258" r:id="rId4"/>
    <p:sldId id="261" r:id="rId5"/>
    <p:sldId id="259" r:id="rId6"/>
    <p:sldId id="271" r:id="rId7"/>
    <p:sldId id="263" r:id="rId8"/>
    <p:sldId id="262" r:id="rId9"/>
    <p:sldId id="264" r:id="rId10"/>
    <p:sldId id="265" r:id="rId11"/>
    <p:sldId id="269" r:id="rId12"/>
    <p:sldId id="270"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B5EA0C-4AE8-F15E-1252-22F32BE3463F}" name="MacElree, Kalita (DHSS)" initials="KM" userId="S::Kalita.Macelree@delaware.gov::1db4bc9e-d9c0-4797-be56-9e180a467743" providerId="AD"/>
  <p188:author id="{775DB87E-4CC0-008D-B2CF-3E4AD019687A}" name="Lindsay, Jennifer (DHSS)" initials="JL" userId="S::Jennifer.Lindsay@delaware.gov::ce2f96c9-9567-48a7-9655-bbbc857b0c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0" autoAdjust="0"/>
    <p:restoredTop sz="95033" autoAdjust="0"/>
  </p:normalViewPr>
  <p:slideViewPr>
    <p:cSldViewPr snapToGrid="0">
      <p:cViewPr>
        <p:scale>
          <a:sx n="130" d="100"/>
          <a:sy n="130"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C1F3CC-81D1-4BAF-AAC8-0288946EB4E5}"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E04C5ED8-01D4-47A9-8347-E31110F6BF74}">
      <dgm:prSet/>
      <dgm:spPr/>
      <dgm:t>
        <a:bodyPr/>
        <a:lstStyle/>
        <a:p>
          <a:r>
            <a:rPr lang="en-US" dirty="0"/>
            <a:t>Supplemental Security Income (SSI) Medicaid –The Social Security Administration determines eligibility for SSI.  In Delaware qualifying for SSI automatically qualifies a person for SSI Medicaid.</a:t>
          </a:r>
        </a:p>
      </dgm:t>
    </dgm:pt>
    <dgm:pt modelId="{2B2BE727-C460-4DC4-8D5D-7BD7029B1761}" type="parTrans" cxnId="{15810674-4DA9-47DD-9611-343FBE96A2A7}">
      <dgm:prSet/>
      <dgm:spPr/>
      <dgm:t>
        <a:bodyPr/>
        <a:lstStyle/>
        <a:p>
          <a:endParaRPr lang="en-US"/>
        </a:p>
      </dgm:t>
    </dgm:pt>
    <dgm:pt modelId="{2177290D-AEB8-4818-8B27-BB1F41663936}" type="sibTrans" cxnId="{15810674-4DA9-47DD-9611-343FBE96A2A7}">
      <dgm:prSet/>
      <dgm:spPr/>
      <dgm:t>
        <a:bodyPr/>
        <a:lstStyle/>
        <a:p>
          <a:endParaRPr lang="en-US" dirty="0"/>
        </a:p>
      </dgm:t>
    </dgm:pt>
    <dgm:pt modelId="{B1AC11E1-CF7C-417E-8144-5E9BC595AE31}">
      <dgm:prSet/>
      <dgm:spPr/>
      <dgm:t>
        <a:bodyPr/>
        <a:lstStyle/>
        <a:p>
          <a:r>
            <a:rPr lang="en-US" dirty="0"/>
            <a:t>Modified Adjusted Gross Income (MAGI) – is an eligibility pathway based on  modified adjusted gross  income methodology for adults, children, and families.</a:t>
          </a:r>
        </a:p>
      </dgm:t>
    </dgm:pt>
    <dgm:pt modelId="{F9B33CEB-1220-402F-AF8B-94F9099D10AD}" type="sibTrans" cxnId="{CCCB2A5B-01D2-490C-B058-942AAAB04D8B}">
      <dgm:prSet/>
      <dgm:spPr/>
      <dgm:t>
        <a:bodyPr/>
        <a:lstStyle/>
        <a:p>
          <a:endParaRPr lang="en-US"/>
        </a:p>
      </dgm:t>
    </dgm:pt>
    <dgm:pt modelId="{4E0C52D2-AAF8-481A-B652-03DBBFF12207}" type="parTrans" cxnId="{CCCB2A5B-01D2-490C-B058-942AAAB04D8B}">
      <dgm:prSet/>
      <dgm:spPr/>
      <dgm:t>
        <a:bodyPr/>
        <a:lstStyle/>
        <a:p>
          <a:endParaRPr lang="en-US"/>
        </a:p>
      </dgm:t>
    </dgm:pt>
    <dgm:pt modelId="{BA0E27FA-49BF-4332-8CC0-DF51A84B665B}">
      <dgm:prSet custT="1"/>
      <dgm:spPr/>
      <dgm:t>
        <a:bodyPr/>
        <a:lstStyle/>
        <a:p>
          <a:r>
            <a:rPr lang="en-US" sz="1400" dirty="0"/>
            <a:t>Children’s Community Alternative Disability Program (CCADP) - </a:t>
          </a:r>
          <a:r>
            <a:rPr lang="en-US" sz="1400" b="0" i="0" dirty="0"/>
            <a:t>provides Medicaid coverage to severely disabled children who do not qualify for Supplemental Security Income (SSI) or other Medicaid qualifying programs because of their parents’ income and/or resources. </a:t>
          </a:r>
          <a:endParaRPr lang="en-US" sz="1400" dirty="0"/>
        </a:p>
      </dgm:t>
    </dgm:pt>
    <dgm:pt modelId="{A37A57A9-7CBD-4981-95D0-D59984C3AFD2}" type="parTrans" cxnId="{57EC89CD-241D-4EA3-A8BD-4774DA0D4B7D}">
      <dgm:prSet/>
      <dgm:spPr/>
      <dgm:t>
        <a:bodyPr/>
        <a:lstStyle/>
        <a:p>
          <a:endParaRPr lang="en-US"/>
        </a:p>
      </dgm:t>
    </dgm:pt>
    <dgm:pt modelId="{04119F06-4F73-4464-B674-60C9C8CED6A0}" type="sibTrans" cxnId="{57EC89CD-241D-4EA3-A8BD-4774DA0D4B7D}">
      <dgm:prSet/>
      <dgm:spPr/>
      <dgm:t>
        <a:bodyPr/>
        <a:lstStyle/>
        <a:p>
          <a:endParaRPr lang="en-US"/>
        </a:p>
      </dgm:t>
    </dgm:pt>
    <dgm:pt modelId="{2E056D2C-3056-4632-A11C-D53436E67805}" type="pres">
      <dgm:prSet presAssocID="{48C1F3CC-81D1-4BAF-AAC8-0288946EB4E5}" presName="diagram" presStyleCnt="0">
        <dgm:presLayoutVars>
          <dgm:dir/>
          <dgm:resizeHandles val="exact"/>
        </dgm:presLayoutVars>
      </dgm:prSet>
      <dgm:spPr/>
    </dgm:pt>
    <dgm:pt modelId="{ECC3EC3B-DB08-414A-B21F-04D2E7074F02}" type="pres">
      <dgm:prSet presAssocID="{BA0E27FA-49BF-4332-8CC0-DF51A84B665B}" presName="node" presStyleLbl="node1" presStyleIdx="0" presStyleCnt="3" custScaleX="146613">
        <dgm:presLayoutVars>
          <dgm:bulletEnabled val="1"/>
        </dgm:presLayoutVars>
      </dgm:prSet>
      <dgm:spPr/>
    </dgm:pt>
    <dgm:pt modelId="{8631BEC6-C099-4870-87C8-C9B7CA164A39}" type="pres">
      <dgm:prSet presAssocID="{04119F06-4F73-4464-B674-60C9C8CED6A0}" presName="sibTrans" presStyleCnt="0"/>
      <dgm:spPr/>
    </dgm:pt>
    <dgm:pt modelId="{1915DBDE-D21B-4316-9009-F307173AAE95}" type="pres">
      <dgm:prSet presAssocID="{E04C5ED8-01D4-47A9-8347-E31110F6BF74}" presName="node" presStyleLbl="node1" presStyleIdx="1" presStyleCnt="3" custScaleX="151210">
        <dgm:presLayoutVars>
          <dgm:bulletEnabled val="1"/>
        </dgm:presLayoutVars>
      </dgm:prSet>
      <dgm:spPr/>
    </dgm:pt>
    <dgm:pt modelId="{D1A8904F-B034-45C0-894C-48B8A22A72F4}" type="pres">
      <dgm:prSet presAssocID="{2177290D-AEB8-4818-8B27-BB1F41663936}" presName="sibTrans" presStyleCnt="0"/>
      <dgm:spPr/>
    </dgm:pt>
    <dgm:pt modelId="{2FD60D65-68FD-403F-9A41-D6E16CB00A2D}" type="pres">
      <dgm:prSet presAssocID="{B1AC11E1-CF7C-417E-8144-5E9BC595AE31}" presName="node" presStyleLbl="node1" presStyleIdx="2" presStyleCnt="3" custScaleX="150553">
        <dgm:presLayoutVars>
          <dgm:bulletEnabled val="1"/>
        </dgm:presLayoutVars>
      </dgm:prSet>
      <dgm:spPr/>
    </dgm:pt>
  </dgm:ptLst>
  <dgm:cxnLst>
    <dgm:cxn modelId="{CCCB2A5B-01D2-490C-B058-942AAAB04D8B}" srcId="{48C1F3CC-81D1-4BAF-AAC8-0288946EB4E5}" destId="{B1AC11E1-CF7C-417E-8144-5E9BC595AE31}" srcOrd="2" destOrd="0" parTransId="{4E0C52D2-AAF8-481A-B652-03DBBFF12207}" sibTransId="{F9B33CEB-1220-402F-AF8B-94F9099D10AD}"/>
    <dgm:cxn modelId="{15810674-4DA9-47DD-9611-343FBE96A2A7}" srcId="{48C1F3CC-81D1-4BAF-AAC8-0288946EB4E5}" destId="{E04C5ED8-01D4-47A9-8347-E31110F6BF74}" srcOrd="1" destOrd="0" parTransId="{2B2BE727-C460-4DC4-8D5D-7BD7029B1761}" sibTransId="{2177290D-AEB8-4818-8B27-BB1F41663936}"/>
    <dgm:cxn modelId="{C56F8D91-4E8C-49CA-9274-F23FA9BC369A}" type="presOf" srcId="{BA0E27FA-49BF-4332-8CC0-DF51A84B665B}" destId="{ECC3EC3B-DB08-414A-B21F-04D2E7074F02}" srcOrd="0" destOrd="0" presId="urn:microsoft.com/office/officeart/2005/8/layout/default"/>
    <dgm:cxn modelId="{FF236C94-69FF-4D8A-8CAB-D7405AFFE8F9}" type="presOf" srcId="{B1AC11E1-CF7C-417E-8144-5E9BC595AE31}" destId="{2FD60D65-68FD-403F-9A41-D6E16CB00A2D}" srcOrd="0" destOrd="0" presId="urn:microsoft.com/office/officeart/2005/8/layout/default"/>
    <dgm:cxn modelId="{1841EAA8-D637-4DB0-9A8E-49FEE8A17829}" type="presOf" srcId="{E04C5ED8-01D4-47A9-8347-E31110F6BF74}" destId="{1915DBDE-D21B-4316-9009-F307173AAE95}" srcOrd="0" destOrd="0" presId="urn:microsoft.com/office/officeart/2005/8/layout/default"/>
    <dgm:cxn modelId="{A5DA55BF-F52B-4C27-B33E-7F71BC559C90}" type="presOf" srcId="{48C1F3CC-81D1-4BAF-AAC8-0288946EB4E5}" destId="{2E056D2C-3056-4632-A11C-D53436E67805}" srcOrd="0" destOrd="0" presId="urn:microsoft.com/office/officeart/2005/8/layout/default"/>
    <dgm:cxn modelId="{57EC89CD-241D-4EA3-A8BD-4774DA0D4B7D}" srcId="{48C1F3CC-81D1-4BAF-AAC8-0288946EB4E5}" destId="{BA0E27FA-49BF-4332-8CC0-DF51A84B665B}" srcOrd="0" destOrd="0" parTransId="{A37A57A9-7CBD-4981-95D0-D59984C3AFD2}" sibTransId="{04119F06-4F73-4464-B674-60C9C8CED6A0}"/>
    <dgm:cxn modelId="{37B47B28-86EE-49C5-9A3F-5604FA6F91E6}" type="presParOf" srcId="{2E056D2C-3056-4632-A11C-D53436E67805}" destId="{ECC3EC3B-DB08-414A-B21F-04D2E7074F02}" srcOrd="0" destOrd="0" presId="urn:microsoft.com/office/officeart/2005/8/layout/default"/>
    <dgm:cxn modelId="{F4C0DA27-491B-4163-AA8F-FBC253EB118F}" type="presParOf" srcId="{2E056D2C-3056-4632-A11C-D53436E67805}" destId="{8631BEC6-C099-4870-87C8-C9B7CA164A39}" srcOrd="1" destOrd="0" presId="urn:microsoft.com/office/officeart/2005/8/layout/default"/>
    <dgm:cxn modelId="{508DC891-7509-45FE-B669-A98FD906DD47}" type="presParOf" srcId="{2E056D2C-3056-4632-A11C-D53436E67805}" destId="{1915DBDE-D21B-4316-9009-F307173AAE95}" srcOrd="2" destOrd="0" presId="urn:microsoft.com/office/officeart/2005/8/layout/default"/>
    <dgm:cxn modelId="{0C70076C-A7F2-4468-92FB-4F9BCE6DF814}" type="presParOf" srcId="{2E056D2C-3056-4632-A11C-D53436E67805}" destId="{D1A8904F-B034-45C0-894C-48B8A22A72F4}" srcOrd="3" destOrd="0" presId="urn:microsoft.com/office/officeart/2005/8/layout/default"/>
    <dgm:cxn modelId="{F15DC863-3AC6-4347-8365-5AC40DECB383}" type="presParOf" srcId="{2E056D2C-3056-4632-A11C-D53436E67805}" destId="{2FD60D65-68FD-403F-9A41-D6E16CB00A2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D3C70E-4CEF-4300-B4C1-E35E086547F5}"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48C76AC8-01C7-421E-B484-5BB1349E31F0}">
      <dgm:prSet/>
      <dgm:spPr/>
      <dgm:t>
        <a:bodyPr/>
        <a:lstStyle/>
        <a:p>
          <a:r>
            <a:rPr lang="en-US" b="0" i="0" dirty="0"/>
            <a:t>Well-baby and well-child checkups</a:t>
          </a:r>
          <a:endParaRPr lang="en-US" dirty="0"/>
        </a:p>
      </dgm:t>
    </dgm:pt>
    <dgm:pt modelId="{14A80CDA-A4FC-477E-AE01-45B83A56DFA6}" type="parTrans" cxnId="{4E2AE008-F449-48D7-8886-A8659615E8F4}">
      <dgm:prSet/>
      <dgm:spPr/>
      <dgm:t>
        <a:bodyPr/>
        <a:lstStyle/>
        <a:p>
          <a:endParaRPr lang="en-US"/>
        </a:p>
      </dgm:t>
    </dgm:pt>
    <dgm:pt modelId="{7C50FA64-C9B2-40E1-81B6-C1E9E3484C70}" type="sibTrans" cxnId="{4E2AE008-F449-48D7-8886-A8659615E8F4}">
      <dgm:prSet/>
      <dgm:spPr/>
      <dgm:t>
        <a:bodyPr/>
        <a:lstStyle/>
        <a:p>
          <a:endParaRPr lang="en-US"/>
        </a:p>
      </dgm:t>
    </dgm:pt>
    <dgm:pt modelId="{5758703D-F2CA-46A4-8343-33904FD5169A}">
      <dgm:prSet/>
      <dgm:spPr/>
      <dgm:t>
        <a:bodyPr/>
        <a:lstStyle/>
        <a:p>
          <a:r>
            <a:rPr lang="en-US" b="0" i="0" dirty="0"/>
            <a:t>Drug/alcohol abuse treatment</a:t>
          </a:r>
          <a:endParaRPr lang="en-US" dirty="0"/>
        </a:p>
      </dgm:t>
    </dgm:pt>
    <dgm:pt modelId="{CEDE4D29-3136-4B66-8AB1-7B3B93FCE432}" type="parTrans" cxnId="{3621090F-70EF-4772-9F1D-CF13C37B8948}">
      <dgm:prSet/>
      <dgm:spPr/>
      <dgm:t>
        <a:bodyPr/>
        <a:lstStyle/>
        <a:p>
          <a:endParaRPr lang="en-US"/>
        </a:p>
      </dgm:t>
    </dgm:pt>
    <dgm:pt modelId="{4942C320-D915-4971-9282-531F4E48B567}" type="sibTrans" cxnId="{3621090F-70EF-4772-9F1D-CF13C37B8948}">
      <dgm:prSet/>
      <dgm:spPr/>
      <dgm:t>
        <a:bodyPr/>
        <a:lstStyle/>
        <a:p>
          <a:endParaRPr lang="en-US"/>
        </a:p>
      </dgm:t>
    </dgm:pt>
    <dgm:pt modelId="{1775DEA0-CAE4-43E4-B2C2-831D0BB7F59F}">
      <dgm:prSet/>
      <dgm:spPr/>
      <dgm:t>
        <a:bodyPr/>
        <a:lstStyle/>
        <a:p>
          <a:r>
            <a:rPr lang="en-US" b="0" i="0" dirty="0"/>
            <a:t>Speech/hearing therapy</a:t>
          </a:r>
          <a:endParaRPr lang="en-US" dirty="0"/>
        </a:p>
      </dgm:t>
    </dgm:pt>
    <dgm:pt modelId="{7EF8F79F-A3B3-4F33-97A5-F7E18A156C29}" type="parTrans" cxnId="{0D248DC7-8DA6-4101-96A6-63191F565A8B}">
      <dgm:prSet/>
      <dgm:spPr/>
      <dgm:t>
        <a:bodyPr/>
        <a:lstStyle/>
        <a:p>
          <a:endParaRPr lang="en-US"/>
        </a:p>
      </dgm:t>
    </dgm:pt>
    <dgm:pt modelId="{24297AF0-396A-44A7-B05F-E9606B52625D}" type="sibTrans" cxnId="{0D248DC7-8DA6-4101-96A6-63191F565A8B}">
      <dgm:prSet/>
      <dgm:spPr/>
      <dgm:t>
        <a:bodyPr/>
        <a:lstStyle/>
        <a:p>
          <a:endParaRPr lang="en-US"/>
        </a:p>
      </dgm:t>
    </dgm:pt>
    <dgm:pt modelId="{9DD752F0-3EA4-440B-973A-B3F001368858}">
      <dgm:prSet/>
      <dgm:spPr/>
      <dgm:t>
        <a:bodyPr/>
        <a:lstStyle/>
        <a:p>
          <a:r>
            <a:rPr lang="en-US" b="0" i="0" dirty="0"/>
            <a:t>Immunizations</a:t>
          </a:r>
          <a:endParaRPr lang="en-US" dirty="0"/>
        </a:p>
      </dgm:t>
    </dgm:pt>
    <dgm:pt modelId="{824A1434-B7AF-472B-8E37-99E30CAB4436}" type="parTrans" cxnId="{D2476109-A257-431A-B4E5-7AF02AD97619}">
      <dgm:prSet/>
      <dgm:spPr/>
      <dgm:t>
        <a:bodyPr/>
        <a:lstStyle/>
        <a:p>
          <a:endParaRPr lang="en-US"/>
        </a:p>
      </dgm:t>
    </dgm:pt>
    <dgm:pt modelId="{EF134B99-BC87-44C2-ABF5-154766233153}" type="sibTrans" cxnId="{D2476109-A257-431A-B4E5-7AF02AD97619}">
      <dgm:prSet/>
      <dgm:spPr/>
      <dgm:t>
        <a:bodyPr/>
        <a:lstStyle/>
        <a:p>
          <a:endParaRPr lang="en-US"/>
        </a:p>
      </dgm:t>
    </dgm:pt>
    <dgm:pt modelId="{43E27873-2A14-4801-9411-412C3C494EBF}">
      <dgm:prSet/>
      <dgm:spPr/>
      <dgm:t>
        <a:bodyPr/>
        <a:lstStyle/>
        <a:p>
          <a:r>
            <a:rPr lang="en-US" b="0" i="0" dirty="0"/>
            <a:t>Physical therapy</a:t>
          </a:r>
          <a:endParaRPr lang="en-US" dirty="0"/>
        </a:p>
      </dgm:t>
    </dgm:pt>
    <dgm:pt modelId="{D0F267CB-E462-4D67-A2D8-89BAB063D37B}" type="parTrans" cxnId="{01EFA2B3-F4B1-4C42-B635-E59F181F32C3}">
      <dgm:prSet/>
      <dgm:spPr/>
      <dgm:t>
        <a:bodyPr/>
        <a:lstStyle/>
        <a:p>
          <a:endParaRPr lang="en-US"/>
        </a:p>
      </dgm:t>
    </dgm:pt>
    <dgm:pt modelId="{53CF726D-BF59-4527-B170-60DA753D81CB}" type="sibTrans" cxnId="{01EFA2B3-F4B1-4C42-B635-E59F181F32C3}">
      <dgm:prSet/>
      <dgm:spPr/>
      <dgm:t>
        <a:bodyPr/>
        <a:lstStyle/>
        <a:p>
          <a:endParaRPr lang="en-US"/>
        </a:p>
      </dgm:t>
    </dgm:pt>
    <dgm:pt modelId="{D7B4E5A3-6C55-4926-852F-385B8329F58D}">
      <dgm:prSet/>
      <dgm:spPr/>
      <dgm:t>
        <a:bodyPr/>
        <a:lstStyle/>
        <a:p>
          <a:r>
            <a:rPr lang="en-US" b="0" i="0" dirty="0"/>
            <a:t>Eye exams</a:t>
          </a:r>
          <a:endParaRPr lang="en-US" dirty="0"/>
        </a:p>
      </dgm:t>
    </dgm:pt>
    <dgm:pt modelId="{23A06710-E16C-4F57-87CD-E9E2D8F807AD}" type="parTrans" cxnId="{43EC60F8-A501-4971-A244-A8711DB6F880}">
      <dgm:prSet/>
      <dgm:spPr/>
      <dgm:t>
        <a:bodyPr/>
        <a:lstStyle/>
        <a:p>
          <a:endParaRPr lang="en-US"/>
        </a:p>
      </dgm:t>
    </dgm:pt>
    <dgm:pt modelId="{D9F50219-1A53-4B01-B44B-90E56F475B0D}" type="sibTrans" cxnId="{43EC60F8-A501-4971-A244-A8711DB6F880}">
      <dgm:prSet/>
      <dgm:spPr/>
      <dgm:t>
        <a:bodyPr/>
        <a:lstStyle/>
        <a:p>
          <a:endParaRPr lang="en-US"/>
        </a:p>
      </dgm:t>
    </dgm:pt>
    <dgm:pt modelId="{8124F77A-25A9-462C-BAE0-6BD0244DA823}">
      <dgm:prSet/>
      <dgm:spPr/>
      <dgm:t>
        <a:bodyPr/>
        <a:lstStyle/>
        <a:p>
          <a:r>
            <a:rPr lang="en-US" b="0" i="0" dirty="0"/>
            <a:t>Ambulance services</a:t>
          </a:r>
          <a:endParaRPr lang="en-US" dirty="0"/>
        </a:p>
      </dgm:t>
    </dgm:pt>
    <dgm:pt modelId="{2B34F823-E29A-4107-9473-A5C7B94BECDD}" type="parTrans" cxnId="{CAEB20E3-59D0-4337-9195-8F53955A6D52}">
      <dgm:prSet/>
      <dgm:spPr/>
      <dgm:t>
        <a:bodyPr/>
        <a:lstStyle/>
        <a:p>
          <a:endParaRPr lang="en-US"/>
        </a:p>
      </dgm:t>
    </dgm:pt>
    <dgm:pt modelId="{45681471-1916-4C46-A43B-3F6183B04BF4}" type="sibTrans" cxnId="{CAEB20E3-59D0-4337-9195-8F53955A6D52}">
      <dgm:prSet/>
      <dgm:spPr/>
      <dgm:t>
        <a:bodyPr/>
        <a:lstStyle/>
        <a:p>
          <a:endParaRPr lang="en-US"/>
        </a:p>
      </dgm:t>
    </dgm:pt>
    <dgm:pt modelId="{98C0E0DF-69CC-416D-93C1-59A6F8CBFC7C}">
      <dgm:prSet/>
      <dgm:spPr/>
      <dgm:t>
        <a:bodyPr/>
        <a:lstStyle/>
        <a:p>
          <a:r>
            <a:rPr lang="en-US" b="0" i="0" dirty="0"/>
            <a:t>Prescription drugs</a:t>
          </a:r>
          <a:endParaRPr lang="en-US" dirty="0"/>
        </a:p>
      </dgm:t>
    </dgm:pt>
    <dgm:pt modelId="{A141580C-A0CF-46B8-BF14-32D38FC00D67}" type="parTrans" cxnId="{9563207D-7146-4526-9D39-479A953C0852}">
      <dgm:prSet/>
      <dgm:spPr/>
      <dgm:t>
        <a:bodyPr/>
        <a:lstStyle/>
        <a:p>
          <a:endParaRPr lang="en-US"/>
        </a:p>
      </dgm:t>
    </dgm:pt>
    <dgm:pt modelId="{80B35952-F2D8-4895-A617-E45F67582AB5}" type="sibTrans" cxnId="{9563207D-7146-4526-9D39-479A953C0852}">
      <dgm:prSet/>
      <dgm:spPr/>
      <dgm:t>
        <a:bodyPr/>
        <a:lstStyle/>
        <a:p>
          <a:endParaRPr lang="en-US"/>
        </a:p>
      </dgm:t>
    </dgm:pt>
    <dgm:pt modelId="{C227FA86-A9F5-4990-81FC-B0ED6D6F5A8E}">
      <dgm:prSet/>
      <dgm:spPr/>
      <dgm:t>
        <a:bodyPr/>
        <a:lstStyle/>
        <a:p>
          <a:r>
            <a:rPr lang="en-US" b="0" i="0" dirty="0"/>
            <a:t>Hospital Care</a:t>
          </a:r>
          <a:endParaRPr lang="en-US" dirty="0"/>
        </a:p>
      </dgm:t>
    </dgm:pt>
    <dgm:pt modelId="{A8E422CC-F589-4676-A5A8-E4E34C91AEE0}" type="parTrans" cxnId="{C9EDFFA5-2783-4C0B-BA02-5806DADBBA5D}">
      <dgm:prSet/>
      <dgm:spPr/>
      <dgm:t>
        <a:bodyPr/>
        <a:lstStyle/>
        <a:p>
          <a:endParaRPr lang="en-US"/>
        </a:p>
      </dgm:t>
    </dgm:pt>
    <dgm:pt modelId="{FA6E6F6E-D86D-47E3-A2A4-A17E0AF1890F}" type="sibTrans" cxnId="{C9EDFFA5-2783-4C0B-BA02-5806DADBBA5D}">
      <dgm:prSet/>
      <dgm:spPr/>
      <dgm:t>
        <a:bodyPr/>
        <a:lstStyle/>
        <a:p>
          <a:endParaRPr lang="en-US"/>
        </a:p>
      </dgm:t>
    </dgm:pt>
    <dgm:pt modelId="{6308E829-5C01-45E5-9397-DA1C2172CF30}">
      <dgm:prSet/>
      <dgm:spPr/>
      <dgm:t>
        <a:bodyPr/>
        <a:lstStyle/>
        <a:p>
          <a:r>
            <a:rPr lang="en-US" b="0" i="0" dirty="0"/>
            <a:t>Physician services</a:t>
          </a:r>
          <a:endParaRPr lang="en-US" dirty="0"/>
        </a:p>
      </dgm:t>
    </dgm:pt>
    <dgm:pt modelId="{395AD4A9-EA5A-4CC5-990B-6BBFCED65CB9}" type="parTrans" cxnId="{CC7C458A-B396-47C9-8E4B-D860BABE64DB}">
      <dgm:prSet/>
      <dgm:spPr/>
      <dgm:t>
        <a:bodyPr/>
        <a:lstStyle/>
        <a:p>
          <a:endParaRPr lang="en-US"/>
        </a:p>
      </dgm:t>
    </dgm:pt>
    <dgm:pt modelId="{380B9E5E-9645-438D-9D53-AF17BEDBA487}" type="sibTrans" cxnId="{CC7C458A-B396-47C9-8E4B-D860BABE64DB}">
      <dgm:prSet/>
      <dgm:spPr/>
      <dgm:t>
        <a:bodyPr/>
        <a:lstStyle/>
        <a:p>
          <a:endParaRPr lang="en-US"/>
        </a:p>
      </dgm:t>
    </dgm:pt>
    <dgm:pt modelId="{775F6194-455F-4B30-B492-2F795CBA83C3}">
      <dgm:prSet/>
      <dgm:spPr/>
      <dgm:t>
        <a:bodyPr/>
        <a:lstStyle/>
        <a:p>
          <a:r>
            <a:rPr lang="en-US" b="0" i="0" dirty="0"/>
            <a:t>X-rays</a:t>
          </a:r>
          <a:endParaRPr lang="en-US" dirty="0"/>
        </a:p>
      </dgm:t>
    </dgm:pt>
    <dgm:pt modelId="{F2305267-E959-4439-B907-625E23AA4047}" type="parTrans" cxnId="{869BE258-8FF7-4E98-A1F4-9B0DCD7B87CA}">
      <dgm:prSet/>
      <dgm:spPr/>
      <dgm:t>
        <a:bodyPr/>
        <a:lstStyle/>
        <a:p>
          <a:endParaRPr lang="en-US"/>
        </a:p>
      </dgm:t>
    </dgm:pt>
    <dgm:pt modelId="{42175F5F-D706-47F3-A335-D369B08EAFE8}" type="sibTrans" cxnId="{869BE258-8FF7-4E98-A1F4-9B0DCD7B87CA}">
      <dgm:prSet/>
      <dgm:spPr/>
      <dgm:t>
        <a:bodyPr/>
        <a:lstStyle/>
        <a:p>
          <a:endParaRPr lang="en-US"/>
        </a:p>
      </dgm:t>
    </dgm:pt>
    <dgm:pt modelId="{0F4FCD4E-C86D-49C6-82DD-78053B8D00A7}">
      <dgm:prSet/>
      <dgm:spPr/>
      <dgm:t>
        <a:bodyPr/>
        <a:lstStyle/>
        <a:p>
          <a:r>
            <a:rPr lang="en-US" b="0" i="0" dirty="0"/>
            <a:t>Lab work</a:t>
          </a:r>
          <a:endParaRPr lang="en-US" dirty="0"/>
        </a:p>
      </dgm:t>
    </dgm:pt>
    <dgm:pt modelId="{D5446AB3-9FB9-43D6-A9F0-4F5CDD9C21BE}" type="parTrans" cxnId="{C8170455-8657-4DC4-B64B-AD2264D6E6F0}">
      <dgm:prSet/>
      <dgm:spPr/>
      <dgm:t>
        <a:bodyPr/>
        <a:lstStyle/>
        <a:p>
          <a:endParaRPr lang="en-US"/>
        </a:p>
      </dgm:t>
    </dgm:pt>
    <dgm:pt modelId="{A9339E5D-CB80-4490-9F22-EAADF6740F70}" type="sibTrans" cxnId="{C8170455-8657-4DC4-B64B-AD2264D6E6F0}">
      <dgm:prSet/>
      <dgm:spPr/>
      <dgm:t>
        <a:bodyPr/>
        <a:lstStyle/>
        <a:p>
          <a:endParaRPr lang="en-US"/>
        </a:p>
      </dgm:t>
    </dgm:pt>
    <dgm:pt modelId="{5B952A77-ED7C-4460-B573-04EBB63F60E2}">
      <dgm:prSet/>
      <dgm:spPr/>
      <dgm:t>
        <a:bodyPr/>
        <a:lstStyle/>
        <a:p>
          <a:r>
            <a:rPr lang="en-US" b="0" i="0" dirty="0"/>
            <a:t>Assistive technology</a:t>
          </a:r>
          <a:endParaRPr lang="en-US" dirty="0"/>
        </a:p>
      </dgm:t>
    </dgm:pt>
    <dgm:pt modelId="{A1EE1166-4C41-489E-B0FC-2B824530693A}" type="parTrans" cxnId="{6CAFC1B4-2DE5-4703-BC18-E116F063C163}">
      <dgm:prSet/>
      <dgm:spPr/>
      <dgm:t>
        <a:bodyPr/>
        <a:lstStyle/>
        <a:p>
          <a:endParaRPr lang="en-US"/>
        </a:p>
      </dgm:t>
    </dgm:pt>
    <dgm:pt modelId="{EFDCE77D-E753-416E-996F-2D7B573D0F57}" type="sibTrans" cxnId="{6CAFC1B4-2DE5-4703-BC18-E116F063C163}">
      <dgm:prSet/>
      <dgm:spPr/>
      <dgm:t>
        <a:bodyPr/>
        <a:lstStyle/>
        <a:p>
          <a:endParaRPr lang="en-US"/>
        </a:p>
      </dgm:t>
    </dgm:pt>
    <dgm:pt modelId="{DB043418-AA21-4A30-9E54-9A406DAC1492}">
      <dgm:prSet/>
      <dgm:spPr/>
      <dgm:t>
        <a:bodyPr/>
        <a:lstStyle/>
        <a:p>
          <a:r>
            <a:rPr lang="en-US" b="0" i="0" dirty="0"/>
            <a:t>Mental health counseling</a:t>
          </a:r>
          <a:endParaRPr lang="en-US" dirty="0"/>
        </a:p>
      </dgm:t>
    </dgm:pt>
    <dgm:pt modelId="{A790C9EF-5D44-4E96-8EDB-C1B2C4BEAC3E}" type="parTrans" cxnId="{A7ECE3AC-D797-4B89-A422-675D95C36A70}">
      <dgm:prSet/>
      <dgm:spPr/>
      <dgm:t>
        <a:bodyPr/>
        <a:lstStyle/>
        <a:p>
          <a:endParaRPr lang="en-US"/>
        </a:p>
      </dgm:t>
    </dgm:pt>
    <dgm:pt modelId="{B5343445-0BAF-47B0-AF8A-5614F49314A8}" type="sibTrans" cxnId="{A7ECE3AC-D797-4B89-A422-675D95C36A70}">
      <dgm:prSet/>
      <dgm:spPr/>
      <dgm:t>
        <a:bodyPr/>
        <a:lstStyle/>
        <a:p>
          <a:endParaRPr lang="en-US"/>
        </a:p>
      </dgm:t>
    </dgm:pt>
    <dgm:pt modelId="{9D0C69C1-FD0A-4072-B911-E34F0622EB11}">
      <dgm:prSet/>
      <dgm:spPr/>
      <dgm:t>
        <a:bodyPr/>
        <a:lstStyle/>
        <a:p>
          <a:r>
            <a:rPr lang="en-US" b="0" i="0" dirty="0"/>
            <a:t>Limited home health and nursing care</a:t>
          </a:r>
          <a:endParaRPr lang="en-US" dirty="0"/>
        </a:p>
      </dgm:t>
    </dgm:pt>
    <dgm:pt modelId="{14D60E45-57A2-487E-8D14-3115C5450B78}" type="parTrans" cxnId="{2092C807-DAB5-4AD4-90B0-C59C59CEF4A7}">
      <dgm:prSet/>
      <dgm:spPr/>
      <dgm:t>
        <a:bodyPr/>
        <a:lstStyle/>
        <a:p>
          <a:endParaRPr lang="en-US"/>
        </a:p>
      </dgm:t>
    </dgm:pt>
    <dgm:pt modelId="{293B4677-7C13-435E-B20D-27A65D088F24}" type="sibTrans" cxnId="{2092C807-DAB5-4AD4-90B0-C59C59CEF4A7}">
      <dgm:prSet/>
      <dgm:spPr/>
      <dgm:t>
        <a:bodyPr/>
        <a:lstStyle/>
        <a:p>
          <a:endParaRPr lang="en-US"/>
        </a:p>
      </dgm:t>
    </dgm:pt>
    <dgm:pt modelId="{2AE9597B-C8D3-41AA-9C39-5BE1D252E858}">
      <dgm:prSet/>
      <dgm:spPr/>
      <dgm:t>
        <a:bodyPr/>
        <a:lstStyle/>
        <a:p>
          <a:r>
            <a:rPr lang="en-US" b="0" i="0" dirty="0"/>
            <a:t>Case management and coordination</a:t>
          </a:r>
          <a:endParaRPr lang="en-US" dirty="0"/>
        </a:p>
      </dgm:t>
    </dgm:pt>
    <dgm:pt modelId="{BD352EA8-63CC-49D8-8BF3-BB4621C4D2E0}" type="parTrans" cxnId="{3B92A403-48F5-4FB2-81CC-4C2CE07392B5}">
      <dgm:prSet/>
      <dgm:spPr/>
      <dgm:t>
        <a:bodyPr/>
        <a:lstStyle/>
        <a:p>
          <a:endParaRPr lang="en-US"/>
        </a:p>
      </dgm:t>
    </dgm:pt>
    <dgm:pt modelId="{0EDAF972-F458-4548-92B8-CB3000E1101F}" type="sibTrans" cxnId="{3B92A403-48F5-4FB2-81CC-4C2CE07392B5}">
      <dgm:prSet/>
      <dgm:spPr/>
      <dgm:t>
        <a:bodyPr/>
        <a:lstStyle/>
        <a:p>
          <a:endParaRPr lang="en-US"/>
        </a:p>
      </dgm:t>
    </dgm:pt>
    <dgm:pt modelId="{A445101F-1E8F-46F4-8867-480589589D84}">
      <dgm:prSet/>
      <dgm:spPr/>
      <dgm:t>
        <a:bodyPr/>
        <a:lstStyle/>
        <a:p>
          <a:r>
            <a:rPr lang="en-US" b="0" i="0" dirty="0"/>
            <a:t>Hospice care</a:t>
          </a:r>
          <a:endParaRPr lang="en-US" dirty="0"/>
        </a:p>
      </dgm:t>
    </dgm:pt>
    <dgm:pt modelId="{D29C7587-491E-4E8F-AF0D-96D3B37C495C}" type="parTrans" cxnId="{F30508C1-45DB-4F67-9983-EE17F291CB82}">
      <dgm:prSet/>
      <dgm:spPr/>
      <dgm:t>
        <a:bodyPr/>
        <a:lstStyle/>
        <a:p>
          <a:endParaRPr lang="en-US"/>
        </a:p>
      </dgm:t>
    </dgm:pt>
    <dgm:pt modelId="{63788753-7DCE-4EBB-A622-5CA63F455644}" type="sibTrans" cxnId="{F30508C1-45DB-4F67-9983-EE17F291CB82}">
      <dgm:prSet/>
      <dgm:spPr/>
      <dgm:t>
        <a:bodyPr/>
        <a:lstStyle/>
        <a:p>
          <a:endParaRPr lang="en-US"/>
        </a:p>
      </dgm:t>
    </dgm:pt>
    <dgm:pt modelId="{15F61F77-E5B9-404D-8205-7EAA2FF86226}">
      <dgm:prSet/>
      <dgm:spPr/>
      <dgm:t>
        <a:bodyPr/>
        <a:lstStyle/>
        <a:p>
          <a:r>
            <a:rPr lang="en-US" b="0" i="0" dirty="0"/>
            <a:t>Non-Emergency Medical Transportation (NEMT)</a:t>
          </a:r>
          <a:endParaRPr lang="en-US" dirty="0"/>
        </a:p>
      </dgm:t>
    </dgm:pt>
    <dgm:pt modelId="{DB66C0CE-C996-4A99-B6AA-C3A78E828539}" type="parTrans" cxnId="{ED846686-FCA3-41D8-973B-E68870A81B0F}">
      <dgm:prSet/>
      <dgm:spPr/>
      <dgm:t>
        <a:bodyPr/>
        <a:lstStyle/>
        <a:p>
          <a:endParaRPr lang="en-US"/>
        </a:p>
      </dgm:t>
    </dgm:pt>
    <dgm:pt modelId="{BF7EB1F2-A7F3-4ECD-85E0-470F8E129C41}" type="sibTrans" cxnId="{ED846686-FCA3-41D8-973B-E68870A81B0F}">
      <dgm:prSet/>
      <dgm:spPr/>
      <dgm:t>
        <a:bodyPr/>
        <a:lstStyle/>
        <a:p>
          <a:endParaRPr lang="en-US"/>
        </a:p>
      </dgm:t>
    </dgm:pt>
    <dgm:pt modelId="{8FAD14E6-B88F-4716-9D24-BDDFA01B9FDE}">
      <dgm:prSet/>
      <dgm:spPr/>
      <dgm:t>
        <a:bodyPr/>
        <a:lstStyle/>
        <a:p>
          <a:r>
            <a:rPr lang="en-US" b="0" i="0" dirty="0"/>
            <a:t>Prescribed Pediatric Extended Care (PPEC)</a:t>
          </a:r>
          <a:endParaRPr lang="en-US" dirty="0"/>
        </a:p>
      </dgm:t>
    </dgm:pt>
    <dgm:pt modelId="{B0329B10-7A35-4304-83DA-7056A9123AE6}" type="parTrans" cxnId="{46E70EC0-1B80-4A7C-B44A-6A15E607DEB6}">
      <dgm:prSet/>
      <dgm:spPr/>
      <dgm:t>
        <a:bodyPr/>
        <a:lstStyle/>
        <a:p>
          <a:endParaRPr lang="en-US"/>
        </a:p>
      </dgm:t>
    </dgm:pt>
    <dgm:pt modelId="{52C1B8ED-26DC-4AAC-89C9-AC8D3D7D1523}" type="sibTrans" cxnId="{46E70EC0-1B80-4A7C-B44A-6A15E607DEB6}">
      <dgm:prSet/>
      <dgm:spPr/>
      <dgm:t>
        <a:bodyPr/>
        <a:lstStyle/>
        <a:p>
          <a:endParaRPr lang="en-US"/>
        </a:p>
      </dgm:t>
    </dgm:pt>
    <dgm:pt modelId="{43834FAA-EEC0-4E74-B607-17AF3037BBFA}">
      <dgm:prSet/>
      <dgm:spPr/>
      <dgm:t>
        <a:bodyPr/>
        <a:lstStyle/>
        <a:p>
          <a:r>
            <a:rPr lang="en-US" b="0" i="0" dirty="0"/>
            <a:t>Comprehensive Dental services </a:t>
          </a:r>
          <a:endParaRPr lang="en-US" dirty="0"/>
        </a:p>
      </dgm:t>
    </dgm:pt>
    <dgm:pt modelId="{4738A30B-9102-4B77-B7A5-CC593D0E31E2}" type="parTrans" cxnId="{A7EADEEA-8EBD-450F-89AB-5ED92C2B777B}">
      <dgm:prSet/>
      <dgm:spPr/>
      <dgm:t>
        <a:bodyPr/>
        <a:lstStyle/>
        <a:p>
          <a:endParaRPr lang="en-US"/>
        </a:p>
      </dgm:t>
    </dgm:pt>
    <dgm:pt modelId="{4F7A9F77-8D12-4F94-9C13-9113805795F9}" type="sibTrans" cxnId="{A7EADEEA-8EBD-450F-89AB-5ED92C2B777B}">
      <dgm:prSet/>
      <dgm:spPr/>
      <dgm:t>
        <a:bodyPr/>
        <a:lstStyle/>
        <a:p>
          <a:endParaRPr lang="en-US"/>
        </a:p>
      </dgm:t>
    </dgm:pt>
    <dgm:pt modelId="{EE5CEFDF-6E18-4EA9-B682-C6D683C1ECC2}" type="pres">
      <dgm:prSet presAssocID="{4BD3C70E-4CEF-4300-B4C1-E35E086547F5}" presName="vert0" presStyleCnt="0">
        <dgm:presLayoutVars>
          <dgm:dir/>
          <dgm:animOne val="branch"/>
          <dgm:animLvl val="lvl"/>
        </dgm:presLayoutVars>
      </dgm:prSet>
      <dgm:spPr/>
    </dgm:pt>
    <dgm:pt modelId="{308EC0B5-064F-4CFC-9226-6679C777AEAF}" type="pres">
      <dgm:prSet presAssocID="{48C76AC8-01C7-421E-B484-5BB1349E31F0}" presName="thickLine" presStyleLbl="alignNode1" presStyleIdx="0" presStyleCnt="20"/>
      <dgm:spPr/>
    </dgm:pt>
    <dgm:pt modelId="{1C333220-2CF4-4C0E-A36C-A63D57F234AF}" type="pres">
      <dgm:prSet presAssocID="{48C76AC8-01C7-421E-B484-5BB1349E31F0}" presName="horz1" presStyleCnt="0"/>
      <dgm:spPr/>
    </dgm:pt>
    <dgm:pt modelId="{002DA217-206B-49B5-B627-9C7160635DAF}" type="pres">
      <dgm:prSet presAssocID="{48C76AC8-01C7-421E-B484-5BB1349E31F0}" presName="tx1" presStyleLbl="revTx" presStyleIdx="0" presStyleCnt="20"/>
      <dgm:spPr/>
    </dgm:pt>
    <dgm:pt modelId="{270ABC7F-8941-4817-87BB-437A978B670D}" type="pres">
      <dgm:prSet presAssocID="{48C76AC8-01C7-421E-B484-5BB1349E31F0}" presName="vert1" presStyleCnt="0"/>
      <dgm:spPr/>
    </dgm:pt>
    <dgm:pt modelId="{4D5AFC4C-ADA0-49FD-BBCB-460B7F7CDBB7}" type="pres">
      <dgm:prSet presAssocID="{5758703D-F2CA-46A4-8343-33904FD5169A}" presName="thickLine" presStyleLbl="alignNode1" presStyleIdx="1" presStyleCnt="20"/>
      <dgm:spPr/>
    </dgm:pt>
    <dgm:pt modelId="{B62F81CC-1B33-4869-9EB6-E3114A594990}" type="pres">
      <dgm:prSet presAssocID="{5758703D-F2CA-46A4-8343-33904FD5169A}" presName="horz1" presStyleCnt="0"/>
      <dgm:spPr/>
    </dgm:pt>
    <dgm:pt modelId="{9BD7A3D1-F3A9-4F89-9585-03BBDAA2DBD0}" type="pres">
      <dgm:prSet presAssocID="{5758703D-F2CA-46A4-8343-33904FD5169A}" presName="tx1" presStyleLbl="revTx" presStyleIdx="1" presStyleCnt="20"/>
      <dgm:spPr/>
    </dgm:pt>
    <dgm:pt modelId="{BA35032D-0C5B-4555-B406-B7D2D4EE86F3}" type="pres">
      <dgm:prSet presAssocID="{5758703D-F2CA-46A4-8343-33904FD5169A}" presName="vert1" presStyleCnt="0"/>
      <dgm:spPr/>
    </dgm:pt>
    <dgm:pt modelId="{A654887E-D936-45B3-AA8B-16B53BCC632C}" type="pres">
      <dgm:prSet presAssocID="{1775DEA0-CAE4-43E4-B2C2-831D0BB7F59F}" presName="thickLine" presStyleLbl="alignNode1" presStyleIdx="2" presStyleCnt="20"/>
      <dgm:spPr/>
    </dgm:pt>
    <dgm:pt modelId="{72FDB2C2-0E9C-47FB-B892-B8CD252440CC}" type="pres">
      <dgm:prSet presAssocID="{1775DEA0-CAE4-43E4-B2C2-831D0BB7F59F}" presName="horz1" presStyleCnt="0"/>
      <dgm:spPr/>
    </dgm:pt>
    <dgm:pt modelId="{DB649FA9-562D-4AE9-8078-02F9A63760E3}" type="pres">
      <dgm:prSet presAssocID="{1775DEA0-CAE4-43E4-B2C2-831D0BB7F59F}" presName="tx1" presStyleLbl="revTx" presStyleIdx="2" presStyleCnt="20"/>
      <dgm:spPr/>
    </dgm:pt>
    <dgm:pt modelId="{6D462CEC-EB62-40D9-B133-7A873821A275}" type="pres">
      <dgm:prSet presAssocID="{1775DEA0-CAE4-43E4-B2C2-831D0BB7F59F}" presName="vert1" presStyleCnt="0"/>
      <dgm:spPr/>
    </dgm:pt>
    <dgm:pt modelId="{92EC9D20-4B1B-492B-A72B-3C274FD4030E}" type="pres">
      <dgm:prSet presAssocID="{9DD752F0-3EA4-440B-973A-B3F001368858}" presName="thickLine" presStyleLbl="alignNode1" presStyleIdx="3" presStyleCnt="20"/>
      <dgm:spPr/>
    </dgm:pt>
    <dgm:pt modelId="{6DFDD255-AC4D-41FE-8AB0-A03BE17A4384}" type="pres">
      <dgm:prSet presAssocID="{9DD752F0-3EA4-440B-973A-B3F001368858}" presName="horz1" presStyleCnt="0"/>
      <dgm:spPr/>
    </dgm:pt>
    <dgm:pt modelId="{2753D773-570A-44F1-B879-5D090F93BB34}" type="pres">
      <dgm:prSet presAssocID="{9DD752F0-3EA4-440B-973A-B3F001368858}" presName="tx1" presStyleLbl="revTx" presStyleIdx="3" presStyleCnt="20"/>
      <dgm:spPr/>
    </dgm:pt>
    <dgm:pt modelId="{F53CCE6E-CFE0-48FB-94D7-59DE8EC267ED}" type="pres">
      <dgm:prSet presAssocID="{9DD752F0-3EA4-440B-973A-B3F001368858}" presName="vert1" presStyleCnt="0"/>
      <dgm:spPr/>
    </dgm:pt>
    <dgm:pt modelId="{C5BAC4D1-273E-4CA2-9B65-A4933572903A}" type="pres">
      <dgm:prSet presAssocID="{43E27873-2A14-4801-9411-412C3C494EBF}" presName="thickLine" presStyleLbl="alignNode1" presStyleIdx="4" presStyleCnt="20"/>
      <dgm:spPr/>
    </dgm:pt>
    <dgm:pt modelId="{91F006C6-A2DE-4AEE-9B4A-238BB557CC6A}" type="pres">
      <dgm:prSet presAssocID="{43E27873-2A14-4801-9411-412C3C494EBF}" presName="horz1" presStyleCnt="0"/>
      <dgm:spPr/>
    </dgm:pt>
    <dgm:pt modelId="{D5B4CC3A-9806-4DEE-9065-298C6D942DE6}" type="pres">
      <dgm:prSet presAssocID="{43E27873-2A14-4801-9411-412C3C494EBF}" presName="tx1" presStyleLbl="revTx" presStyleIdx="4" presStyleCnt="20"/>
      <dgm:spPr/>
    </dgm:pt>
    <dgm:pt modelId="{30E79533-04F4-46D7-839F-5A71B1C658CD}" type="pres">
      <dgm:prSet presAssocID="{43E27873-2A14-4801-9411-412C3C494EBF}" presName="vert1" presStyleCnt="0"/>
      <dgm:spPr/>
    </dgm:pt>
    <dgm:pt modelId="{F9C4DBBA-EB58-4F7B-9C12-7D2B95006021}" type="pres">
      <dgm:prSet presAssocID="{D7B4E5A3-6C55-4926-852F-385B8329F58D}" presName="thickLine" presStyleLbl="alignNode1" presStyleIdx="5" presStyleCnt="20"/>
      <dgm:spPr/>
    </dgm:pt>
    <dgm:pt modelId="{E111B2A8-9AA1-43C1-8E9D-6C59F8A71139}" type="pres">
      <dgm:prSet presAssocID="{D7B4E5A3-6C55-4926-852F-385B8329F58D}" presName="horz1" presStyleCnt="0"/>
      <dgm:spPr/>
    </dgm:pt>
    <dgm:pt modelId="{9B6B17EF-A2D4-4129-A600-433347ADB73C}" type="pres">
      <dgm:prSet presAssocID="{D7B4E5A3-6C55-4926-852F-385B8329F58D}" presName="tx1" presStyleLbl="revTx" presStyleIdx="5" presStyleCnt="20"/>
      <dgm:spPr/>
    </dgm:pt>
    <dgm:pt modelId="{509A1453-9DFE-4F35-A86C-542BA941C47C}" type="pres">
      <dgm:prSet presAssocID="{D7B4E5A3-6C55-4926-852F-385B8329F58D}" presName="vert1" presStyleCnt="0"/>
      <dgm:spPr/>
    </dgm:pt>
    <dgm:pt modelId="{9AE2B441-B296-44FB-821B-FB69E0A45492}" type="pres">
      <dgm:prSet presAssocID="{8124F77A-25A9-462C-BAE0-6BD0244DA823}" presName="thickLine" presStyleLbl="alignNode1" presStyleIdx="6" presStyleCnt="20"/>
      <dgm:spPr/>
    </dgm:pt>
    <dgm:pt modelId="{1C2B88CF-31EF-4A0F-B6AB-A452D71D00B6}" type="pres">
      <dgm:prSet presAssocID="{8124F77A-25A9-462C-BAE0-6BD0244DA823}" presName="horz1" presStyleCnt="0"/>
      <dgm:spPr/>
    </dgm:pt>
    <dgm:pt modelId="{0E64016C-6FF7-4602-A60F-9FEBCD730D6A}" type="pres">
      <dgm:prSet presAssocID="{8124F77A-25A9-462C-BAE0-6BD0244DA823}" presName="tx1" presStyleLbl="revTx" presStyleIdx="6" presStyleCnt="20"/>
      <dgm:spPr/>
    </dgm:pt>
    <dgm:pt modelId="{007F75CC-65D2-4374-B50F-6AA1795F893F}" type="pres">
      <dgm:prSet presAssocID="{8124F77A-25A9-462C-BAE0-6BD0244DA823}" presName="vert1" presStyleCnt="0"/>
      <dgm:spPr/>
    </dgm:pt>
    <dgm:pt modelId="{E98DFA1F-ADD3-4795-A108-15AEFCF7E28E}" type="pres">
      <dgm:prSet presAssocID="{98C0E0DF-69CC-416D-93C1-59A6F8CBFC7C}" presName="thickLine" presStyleLbl="alignNode1" presStyleIdx="7" presStyleCnt="20"/>
      <dgm:spPr/>
    </dgm:pt>
    <dgm:pt modelId="{E15DF7F3-5105-4B05-BCEC-25977EAFD43F}" type="pres">
      <dgm:prSet presAssocID="{98C0E0DF-69CC-416D-93C1-59A6F8CBFC7C}" presName="horz1" presStyleCnt="0"/>
      <dgm:spPr/>
    </dgm:pt>
    <dgm:pt modelId="{951AD536-9B08-4D89-9557-E4171CF2D11A}" type="pres">
      <dgm:prSet presAssocID="{98C0E0DF-69CC-416D-93C1-59A6F8CBFC7C}" presName="tx1" presStyleLbl="revTx" presStyleIdx="7" presStyleCnt="20"/>
      <dgm:spPr/>
    </dgm:pt>
    <dgm:pt modelId="{EA1664C1-3EC3-4FD6-8252-758C8C2E091F}" type="pres">
      <dgm:prSet presAssocID="{98C0E0DF-69CC-416D-93C1-59A6F8CBFC7C}" presName="vert1" presStyleCnt="0"/>
      <dgm:spPr/>
    </dgm:pt>
    <dgm:pt modelId="{4164DAEC-89DB-45CE-B90B-728E48FC2BC1}" type="pres">
      <dgm:prSet presAssocID="{C227FA86-A9F5-4990-81FC-B0ED6D6F5A8E}" presName="thickLine" presStyleLbl="alignNode1" presStyleIdx="8" presStyleCnt="20"/>
      <dgm:spPr/>
    </dgm:pt>
    <dgm:pt modelId="{E9009E40-76C8-41C1-9568-912EEB334E31}" type="pres">
      <dgm:prSet presAssocID="{C227FA86-A9F5-4990-81FC-B0ED6D6F5A8E}" presName="horz1" presStyleCnt="0"/>
      <dgm:spPr/>
    </dgm:pt>
    <dgm:pt modelId="{E01E3A5A-E09F-40FA-8230-118278A9CFD2}" type="pres">
      <dgm:prSet presAssocID="{C227FA86-A9F5-4990-81FC-B0ED6D6F5A8E}" presName="tx1" presStyleLbl="revTx" presStyleIdx="8" presStyleCnt="20"/>
      <dgm:spPr/>
    </dgm:pt>
    <dgm:pt modelId="{FACB9636-835F-4F0F-B5B0-61156400C3C0}" type="pres">
      <dgm:prSet presAssocID="{C227FA86-A9F5-4990-81FC-B0ED6D6F5A8E}" presName="vert1" presStyleCnt="0"/>
      <dgm:spPr/>
    </dgm:pt>
    <dgm:pt modelId="{F34BCC4D-EDEF-4A36-AE70-5E3E275C88E9}" type="pres">
      <dgm:prSet presAssocID="{6308E829-5C01-45E5-9397-DA1C2172CF30}" presName="thickLine" presStyleLbl="alignNode1" presStyleIdx="9" presStyleCnt="20"/>
      <dgm:spPr/>
    </dgm:pt>
    <dgm:pt modelId="{239F0CA1-8B2E-4D44-AB8D-82FA552BB66A}" type="pres">
      <dgm:prSet presAssocID="{6308E829-5C01-45E5-9397-DA1C2172CF30}" presName="horz1" presStyleCnt="0"/>
      <dgm:spPr/>
    </dgm:pt>
    <dgm:pt modelId="{E11F8E3C-761D-4143-AE9E-50F28007E46A}" type="pres">
      <dgm:prSet presAssocID="{6308E829-5C01-45E5-9397-DA1C2172CF30}" presName="tx1" presStyleLbl="revTx" presStyleIdx="9" presStyleCnt="20"/>
      <dgm:spPr/>
    </dgm:pt>
    <dgm:pt modelId="{EE8562C9-3210-4D03-BD0A-1BD59191C587}" type="pres">
      <dgm:prSet presAssocID="{6308E829-5C01-45E5-9397-DA1C2172CF30}" presName="vert1" presStyleCnt="0"/>
      <dgm:spPr/>
    </dgm:pt>
    <dgm:pt modelId="{15B503DD-BDA1-4152-9A47-97B46297A8A4}" type="pres">
      <dgm:prSet presAssocID="{775F6194-455F-4B30-B492-2F795CBA83C3}" presName="thickLine" presStyleLbl="alignNode1" presStyleIdx="10" presStyleCnt="20"/>
      <dgm:spPr/>
    </dgm:pt>
    <dgm:pt modelId="{C9ED39B2-742E-4CC1-9F28-0B88130092EC}" type="pres">
      <dgm:prSet presAssocID="{775F6194-455F-4B30-B492-2F795CBA83C3}" presName="horz1" presStyleCnt="0"/>
      <dgm:spPr/>
    </dgm:pt>
    <dgm:pt modelId="{1D21EA65-0EAD-4B09-8D70-C76E4605CF38}" type="pres">
      <dgm:prSet presAssocID="{775F6194-455F-4B30-B492-2F795CBA83C3}" presName="tx1" presStyleLbl="revTx" presStyleIdx="10" presStyleCnt="20"/>
      <dgm:spPr/>
    </dgm:pt>
    <dgm:pt modelId="{59E0B42F-ACB5-47B7-9C3F-B19B5441EBDB}" type="pres">
      <dgm:prSet presAssocID="{775F6194-455F-4B30-B492-2F795CBA83C3}" presName="vert1" presStyleCnt="0"/>
      <dgm:spPr/>
    </dgm:pt>
    <dgm:pt modelId="{A32EFC37-FFAB-43B0-9D87-C9D1831871CD}" type="pres">
      <dgm:prSet presAssocID="{0F4FCD4E-C86D-49C6-82DD-78053B8D00A7}" presName="thickLine" presStyleLbl="alignNode1" presStyleIdx="11" presStyleCnt="20"/>
      <dgm:spPr/>
    </dgm:pt>
    <dgm:pt modelId="{55830E71-5ED8-47AC-80C1-3D1C1BE182E3}" type="pres">
      <dgm:prSet presAssocID="{0F4FCD4E-C86D-49C6-82DD-78053B8D00A7}" presName="horz1" presStyleCnt="0"/>
      <dgm:spPr/>
    </dgm:pt>
    <dgm:pt modelId="{CA6750BB-668D-4052-A312-92084C535C78}" type="pres">
      <dgm:prSet presAssocID="{0F4FCD4E-C86D-49C6-82DD-78053B8D00A7}" presName="tx1" presStyleLbl="revTx" presStyleIdx="11" presStyleCnt="20"/>
      <dgm:spPr/>
    </dgm:pt>
    <dgm:pt modelId="{BF270BD6-010C-4552-86EE-3A074E55C0DD}" type="pres">
      <dgm:prSet presAssocID="{0F4FCD4E-C86D-49C6-82DD-78053B8D00A7}" presName="vert1" presStyleCnt="0"/>
      <dgm:spPr/>
    </dgm:pt>
    <dgm:pt modelId="{DEF0F34D-DFAB-41B1-8AC1-98BB0BBB7DB8}" type="pres">
      <dgm:prSet presAssocID="{5B952A77-ED7C-4460-B573-04EBB63F60E2}" presName="thickLine" presStyleLbl="alignNode1" presStyleIdx="12" presStyleCnt="20"/>
      <dgm:spPr/>
    </dgm:pt>
    <dgm:pt modelId="{9F0ED104-F88D-4A6A-9E69-D8872CECD927}" type="pres">
      <dgm:prSet presAssocID="{5B952A77-ED7C-4460-B573-04EBB63F60E2}" presName="horz1" presStyleCnt="0"/>
      <dgm:spPr/>
    </dgm:pt>
    <dgm:pt modelId="{33C1A2C9-84BE-49F3-B9AF-36318FA7186E}" type="pres">
      <dgm:prSet presAssocID="{5B952A77-ED7C-4460-B573-04EBB63F60E2}" presName="tx1" presStyleLbl="revTx" presStyleIdx="12" presStyleCnt="20"/>
      <dgm:spPr/>
    </dgm:pt>
    <dgm:pt modelId="{5521467D-1DB6-4CE0-AC19-DAC70FB1DA55}" type="pres">
      <dgm:prSet presAssocID="{5B952A77-ED7C-4460-B573-04EBB63F60E2}" presName="vert1" presStyleCnt="0"/>
      <dgm:spPr/>
    </dgm:pt>
    <dgm:pt modelId="{B7A63A1B-FDA5-4EEA-BA40-CC2223DC933C}" type="pres">
      <dgm:prSet presAssocID="{DB043418-AA21-4A30-9E54-9A406DAC1492}" presName="thickLine" presStyleLbl="alignNode1" presStyleIdx="13" presStyleCnt="20"/>
      <dgm:spPr/>
    </dgm:pt>
    <dgm:pt modelId="{A444AC39-4365-48C6-9EBC-299F64B88FE5}" type="pres">
      <dgm:prSet presAssocID="{DB043418-AA21-4A30-9E54-9A406DAC1492}" presName="horz1" presStyleCnt="0"/>
      <dgm:spPr/>
    </dgm:pt>
    <dgm:pt modelId="{4A59FC65-3BA7-4BD4-8D65-9D4EDD4080DE}" type="pres">
      <dgm:prSet presAssocID="{DB043418-AA21-4A30-9E54-9A406DAC1492}" presName="tx1" presStyleLbl="revTx" presStyleIdx="13" presStyleCnt="20"/>
      <dgm:spPr/>
    </dgm:pt>
    <dgm:pt modelId="{4152CB57-D2AD-4714-9E03-53CD257ACD5E}" type="pres">
      <dgm:prSet presAssocID="{DB043418-AA21-4A30-9E54-9A406DAC1492}" presName="vert1" presStyleCnt="0"/>
      <dgm:spPr/>
    </dgm:pt>
    <dgm:pt modelId="{99708F78-EA49-4EC0-BAD7-568246992647}" type="pres">
      <dgm:prSet presAssocID="{9D0C69C1-FD0A-4072-B911-E34F0622EB11}" presName="thickLine" presStyleLbl="alignNode1" presStyleIdx="14" presStyleCnt="20"/>
      <dgm:spPr/>
    </dgm:pt>
    <dgm:pt modelId="{47779E0B-0541-49E7-AFD6-8D438953EB5D}" type="pres">
      <dgm:prSet presAssocID="{9D0C69C1-FD0A-4072-B911-E34F0622EB11}" presName="horz1" presStyleCnt="0"/>
      <dgm:spPr/>
    </dgm:pt>
    <dgm:pt modelId="{4F11CF85-BD77-4A3B-B4AD-EAECDB9DBA5C}" type="pres">
      <dgm:prSet presAssocID="{9D0C69C1-FD0A-4072-B911-E34F0622EB11}" presName="tx1" presStyleLbl="revTx" presStyleIdx="14" presStyleCnt="20"/>
      <dgm:spPr/>
    </dgm:pt>
    <dgm:pt modelId="{06C9CB38-2850-4D91-A420-D954B3CC5988}" type="pres">
      <dgm:prSet presAssocID="{9D0C69C1-FD0A-4072-B911-E34F0622EB11}" presName="vert1" presStyleCnt="0"/>
      <dgm:spPr/>
    </dgm:pt>
    <dgm:pt modelId="{DAA4CD42-F346-405B-B491-D4DCAC3A358F}" type="pres">
      <dgm:prSet presAssocID="{2AE9597B-C8D3-41AA-9C39-5BE1D252E858}" presName="thickLine" presStyleLbl="alignNode1" presStyleIdx="15" presStyleCnt="20"/>
      <dgm:spPr/>
    </dgm:pt>
    <dgm:pt modelId="{A8E409FC-D3BB-4C84-A91B-8AE5D728162A}" type="pres">
      <dgm:prSet presAssocID="{2AE9597B-C8D3-41AA-9C39-5BE1D252E858}" presName="horz1" presStyleCnt="0"/>
      <dgm:spPr/>
    </dgm:pt>
    <dgm:pt modelId="{3456C3FD-5C41-4EA4-888A-A8C4376EF007}" type="pres">
      <dgm:prSet presAssocID="{2AE9597B-C8D3-41AA-9C39-5BE1D252E858}" presName="tx1" presStyleLbl="revTx" presStyleIdx="15" presStyleCnt="20"/>
      <dgm:spPr/>
    </dgm:pt>
    <dgm:pt modelId="{3B900E6A-2FDE-486D-98B0-0362BE6E6D7B}" type="pres">
      <dgm:prSet presAssocID="{2AE9597B-C8D3-41AA-9C39-5BE1D252E858}" presName="vert1" presStyleCnt="0"/>
      <dgm:spPr/>
    </dgm:pt>
    <dgm:pt modelId="{6E3BC22A-C728-4BB2-8704-4BFF5E1B4324}" type="pres">
      <dgm:prSet presAssocID="{A445101F-1E8F-46F4-8867-480589589D84}" presName="thickLine" presStyleLbl="alignNode1" presStyleIdx="16" presStyleCnt="20"/>
      <dgm:spPr/>
    </dgm:pt>
    <dgm:pt modelId="{6AEAC6CE-E778-49D6-A7FD-1260F9C86B8C}" type="pres">
      <dgm:prSet presAssocID="{A445101F-1E8F-46F4-8867-480589589D84}" presName="horz1" presStyleCnt="0"/>
      <dgm:spPr/>
    </dgm:pt>
    <dgm:pt modelId="{4349F2DC-D89E-49DB-AA4A-5CD3342BE30A}" type="pres">
      <dgm:prSet presAssocID="{A445101F-1E8F-46F4-8867-480589589D84}" presName="tx1" presStyleLbl="revTx" presStyleIdx="16" presStyleCnt="20"/>
      <dgm:spPr/>
    </dgm:pt>
    <dgm:pt modelId="{60F09D05-2B27-4F86-B704-ECAE659D3732}" type="pres">
      <dgm:prSet presAssocID="{A445101F-1E8F-46F4-8867-480589589D84}" presName="vert1" presStyleCnt="0"/>
      <dgm:spPr/>
    </dgm:pt>
    <dgm:pt modelId="{F07AB091-1909-4C51-83BA-BEA4EE8A4C10}" type="pres">
      <dgm:prSet presAssocID="{15F61F77-E5B9-404D-8205-7EAA2FF86226}" presName="thickLine" presStyleLbl="alignNode1" presStyleIdx="17" presStyleCnt="20"/>
      <dgm:spPr/>
    </dgm:pt>
    <dgm:pt modelId="{1ECAFA4E-B169-4629-B0EA-436F8848B733}" type="pres">
      <dgm:prSet presAssocID="{15F61F77-E5B9-404D-8205-7EAA2FF86226}" presName="horz1" presStyleCnt="0"/>
      <dgm:spPr/>
    </dgm:pt>
    <dgm:pt modelId="{59CDC2BB-0582-4D63-A059-FFD87A1C27BE}" type="pres">
      <dgm:prSet presAssocID="{15F61F77-E5B9-404D-8205-7EAA2FF86226}" presName="tx1" presStyleLbl="revTx" presStyleIdx="17" presStyleCnt="20"/>
      <dgm:spPr/>
    </dgm:pt>
    <dgm:pt modelId="{B419BD91-CBBD-4109-AC08-0CBBCB9C9C18}" type="pres">
      <dgm:prSet presAssocID="{15F61F77-E5B9-404D-8205-7EAA2FF86226}" presName="vert1" presStyleCnt="0"/>
      <dgm:spPr/>
    </dgm:pt>
    <dgm:pt modelId="{47753837-5FED-4C60-9D98-94315D8D88F6}" type="pres">
      <dgm:prSet presAssocID="{8FAD14E6-B88F-4716-9D24-BDDFA01B9FDE}" presName="thickLine" presStyleLbl="alignNode1" presStyleIdx="18" presStyleCnt="20"/>
      <dgm:spPr/>
    </dgm:pt>
    <dgm:pt modelId="{1BAFD6A4-B4DA-4D4F-8484-D5A1A8F4F760}" type="pres">
      <dgm:prSet presAssocID="{8FAD14E6-B88F-4716-9D24-BDDFA01B9FDE}" presName="horz1" presStyleCnt="0"/>
      <dgm:spPr/>
    </dgm:pt>
    <dgm:pt modelId="{F19FDDAA-6230-4DDC-87F1-88253C421311}" type="pres">
      <dgm:prSet presAssocID="{8FAD14E6-B88F-4716-9D24-BDDFA01B9FDE}" presName="tx1" presStyleLbl="revTx" presStyleIdx="18" presStyleCnt="20"/>
      <dgm:spPr/>
    </dgm:pt>
    <dgm:pt modelId="{F9D213FE-51B9-4E85-B198-B6910D01523E}" type="pres">
      <dgm:prSet presAssocID="{8FAD14E6-B88F-4716-9D24-BDDFA01B9FDE}" presName="vert1" presStyleCnt="0"/>
      <dgm:spPr/>
    </dgm:pt>
    <dgm:pt modelId="{358B2B20-FE5B-4D36-8738-22AB1EC796A2}" type="pres">
      <dgm:prSet presAssocID="{43834FAA-EEC0-4E74-B607-17AF3037BBFA}" presName="thickLine" presStyleLbl="alignNode1" presStyleIdx="19" presStyleCnt="20"/>
      <dgm:spPr/>
    </dgm:pt>
    <dgm:pt modelId="{602114A1-ACFD-47EB-8B0F-55C7B0DEA84F}" type="pres">
      <dgm:prSet presAssocID="{43834FAA-EEC0-4E74-B607-17AF3037BBFA}" presName="horz1" presStyleCnt="0"/>
      <dgm:spPr/>
    </dgm:pt>
    <dgm:pt modelId="{F0E6557A-8107-4092-B7A1-771A476E60CB}" type="pres">
      <dgm:prSet presAssocID="{43834FAA-EEC0-4E74-B607-17AF3037BBFA}" presName="tx1" presStyleLbl="revTx" presStyleIdx="19" presStyleCnt="20"/>
      <dgm:spPr/>
    </dgm:pt>
    <dgm:pt modelId="{E321BC84-7A84-49D7-AA15-52E278801DEE}" type="pres">
      <dgm:prSet presAssocID="{43834FAA-EEC0-4E74-B607-17AF3037BBFA}" presName="vert1" presStyleCnt="0"/>
      <dgm:spPr/>
    </dgm:pt>
  </dgm:ptLst>
  <dgm:cxnLst>
    <dgm:cxn modelId="{CC642A00-F2C3-4F74-85DD-6A1C080DCCDD}" type="presOf" srcId="{43834FAA-EEC0-4E74-B607-17AF3037BBFA}" destId="{F0E6557A-8107-4092-B7A1-771A476E60CB}" srcOrd="0" destOrd="0" presId="urn:microsoft.com/office/officeart/2008/layout/LinedList"/>
    <dgm:cxn modelId="{3B92A403-48F5-4FB2-81CC-4C2CE07392B5}" srcId="{4BD3C70E-4CEF-4300-B4C1-E35E086547F5}" destId="{2AE9597B-C8D3-41AA-9C39-5BE1D252E858}" srcOrd="15" destOrd="0" parTransId="{BD352EA8-63CC-49D8-8BF3-BB4621C4D2E0}" sibTransId="{0EDAF972-F458-4548-92B8-CB3000E1101F}"/>
    <dgm:cxn modelId="{9EBC6707-6DE1-42BB-950E-7F2F11CF5287}" type="presOf" srcId="{5758703D-F2CA-46A4-8343-33904FD5169A}" destId="{9BD7A3D1-F3A9-4F89-9585-03BBDAA2DBD0}" srcOrd="0" destOrd="0" presId="urn:microsoft.com/office/officeart/2008/layout/LinedList"/>
    <dgm:cxn modelId="{2092C807-DAB5-4AD4-90B0-C59C59CEF4A7}" srcId="{4BD3C70E-4CEF-4300-B4C1-E35E086547F5}" destId="{9D0C69C1-FD0A-4072-B911-E34F0622EB11}" srcOrd="14" destOrd="0" parTransId="{14D60E45-57A2-487E-8D14-3115C5450B78}" sibTransId="{293B4677-7C13-435E-B20D-27A65D088F24}"/>
    <dgm:cxn modelId="{4E2AE008-F449-48D7-8886-A8659615E8F4}" srcId="{4BD3C70E-4CEF-4300-B4C1-E35E086547F5}" destId="{48C76AC8-01C7-421E-B484-5BB1349E31F0}" srcOrd="0" destOrd="0" parTransId="{14A80CDA-A4FC-477E-AE01-45B83A56DFA6}" sibTransId="{7C50FA64-C9B2-40E1-81B6-C1E9E3484C70}"/>
    <dgm:cxn modelId="{D2476109-A257-431A-B4E5-7AF02AD97619}" srcId="{4BD3C70E-4CEF-4300-B4C1-E35E086547F5}" destId="{9DD752F0-3EA4-440B-973A-B3F001368858}" srcOrd="3" destOrd="0" parTransId="{824A1434-B7AF-472B-8E37-99E30CAB4436}" sibTransId="{EF134B99-BC87-44C2-ABF5-154766233153}"/>
    <dgm:cxn modelId="{3621090F-70EF-4772-9F1D-CF13C37B8948}" srcId="{4BD3C70E-4CEF-4300-B4C1-E35E086547F5}" destId="{5758703D-F2CA-46A4-8343-33904FD5169A}" srcOrd="1" destOrd="0" parTransId="{CEDE4D29-3136-4B66-8AB1-7B3B93FCE432}" sibTransId="{4942C320-D915-4971-9282-531F4E48B567}"/>
    <dgm:cxn modelId="{E3514712-F1E3-4F94-BB8C-C676A0F5988E}" type="presOf" srcId="{C227FA86-A9F5-4990-81FC-B0ED6D6F5A8E}" destId="{E01E3A5A-E09F-40FA-8230-118278A9CFD2}" srcOrd="0" destOrd="0" presId="urn:microsoft.com/office/officeart/2008/layout/LinedList"/>
    <dgm:cxn modelId="{4040F620-80EB-4AF4-9A7A-3E23841091EF}" type="presOf" srcId="{8124F77A-25A9-462C-BAE0-6BD0244DA823}" destId="{0E64016C-6FF7-4602-A60F-9FEBCD730D6A}" srcOrd="0" destOrd="0" presId="urn:microsoft.com/office/officeart/2008/layout/LinedList"/>
    <dgm:cxn modelId="{29AA5923-F6B5-4F55-8665-CC21CCDBBB8A}" type="presOf" srcId="{48C76AC8-01C7-421E-B484-5BB1349E31F0}" destId="{002DA217-206B-49B5-B627-9C7160635DAF}" srcOrd="0" destOrd="0" presId="urn:microsoft.com/office/officeart/2008/layout/LinedList"/>
    <dgm:cxn modelId="{B250E02C-E29A-4E0E-B3D1-9D4872D5B037}" type="presOf" srcId="{6308E829-5C01-45E5-9397-DA1C2172CF30}" destId="{E11F8E3C-761D-4143-AE9E-50F28007E46A}" srcOrd="0" destOrd="0" presId="urn:microsoft.com/office/officeart/2008/layout/LinedList"/>
    <dgm:cxn modelId="{4FFC6346-919A-4F53-BB38-3BF91ABF7F65}" type="presOf" srcId="{DB043418-AA21-4A30-9E54-9A406DAC1492}" destId="{4A59FC65-3BA7-4BD4-8D65-9D4EDD4080DE}" srcOrd="0" destOrd="0" presId="urn:microsoft.com/office/officeart/2008/layout/LinedList"/>
    <dgm:cxn modelId="{72D36368-C91B-406D-8A77-20E7C11F9BDE}" type="presOf" srcId="{15F61F77-E5B9-404D-8205-7EAA2FF86226}" destId="{59CDC2BB-0582-4D63-A059-FFD87A1C27BE}" srcOrd="0" destOrd="0" presId="urn:microsoft.com/office/officeart/2008/layout/LinedList"/>
    <dgm:cxn modelId="{C8170455-8657-4DC4-B64B-AD2264D6E6F0}" srcId="{4BD3C70E-4CEF-4300-B4C1-E35E086547F5}" destId="{0F4FCD4E-C86D-49C6-82DD-78053B8D00A7}" srcOrd="11" destOrd="0" parTransId="{D5446AB3-9FB9-43D6-A9F0-4F5CDD9C21BE}" sibTransId="{A9339E5D-CB80-4490-9F22-EAADF6740F70}"/>
    <dgm:cxn modelId="{869BE258-8FF7-4E98-A1F4-9B0DCD7B87CA}" srcId="{4BD3C70E-4CEF-4300-B4C1-E35E086547F5}" destId="{775F6194-455F-4B30-B492-2F795CBA83C3}" srcOrd="10" destOrd="0" parTransId="{F2305267-E959-4439-B907-625E23AA4047}" sibTransId="{42175F5F-D706-47F3-A335-D369B08EAFE8}"/>
    <dgm:cxn modelId="{9563207D-7146-4526-9D39-479A953C0852}" srcId="{4BD3C70E-4CEF-4300-B4C1-E35E086547F5}" destId="{98C0E0DF-69CC-416D-93C1-59A6F8CBFC7C}" srcOrd="7" destOrd="0" parTransId="{A141580C-A0CF-46B8-BF14-32D38FC00D67}" sibTransId="{80B35952-F2D8-4895-A617-E45F67582AB5}"/>
    <dgm:cxn modelId="{2E126A80-701B-4110-9414-E867902A0F5E}" type="presOf" srcId="{4BD3C70E-4CEF-4300-B4C1-E35E086547F5}" destId="{EE5CEFDF-6E18-4EA9-B682-C6D683C1ECC2}" srcOrd="0" destOrd="0" presId="urn:microsoft.com/office/officeart/2008/layout/LinedList"/>
    <dgm:cxn modelId="{ED846686-FCA3-41D8-973B-E68870A81B0F}" srcId="{4BD3C70E-4CEF-4300-B4C1-E35E086547F5}" destId="{15F61F77-E5B9-404D-8205-7EAA2FF86226}" srcOrd="17" destOrd="0" parTransId="{DB66C0CE-C996-4A99-B6AA-C3A78E828539}" sibTransId="{BF7EB1F2-A7F3-4ECD-85E0-470F8E129C41}"/>
    <dgm:cxn modelId="{CC7C458A-B396-47C9-8E4B-D860BABE64DB}" srcId="{4BD3C70E-4CEF-4300-B4C1-E35E086547F5}" destId="{6308E829-5C01-45E5-9397-DA1C2172CF30}" srcOrd="9" destOrd="0" parTransId="{395AD4A9-EA5A-4CC5-990B-6BBFCED65CB9}" sibTransId="{380B9E5E-9645-438D-9D53-AF17BEDBA487}"/>
    <dgm:cxn modelId="{C37AEF8C-7CBD-4778-BCF1-21A050C641CF}" type="presOf" srcId="{775F6194-455F-4B30-B492-2F795CBA83C3}" destId="{1D21EA65-0EAD-4B09-8D70-C76E4605CF38}" srcOrd="0" destOrd="0" presId="urn:microsoft.com/office/officeart/2008/layout/LinedList"/>
    <dgm:cxn modelId="{3A9AC98D-0849-4E09-ADB0-25EF9E3BA911}" type="presOf" srcId="{9DD752F0-3EA4-440B-973A-B3F001368858}" destId="{2753D773-570A-44F1-B879-5D090F93BB34}" srcOrd="0" destOrd="0" presId="urn:microsoft.com/office/officeart/2008/layout/LinedList"/>
    <dgm:cxn modelId="{EA553C8F-3156-4747-B53E-87DEE5668D16}" type="presOf" srcId="{0F4FCD4E-C86D-49C6-82DD-78053B8D00A7}" destId="{CA6750BB-668D-4052-A312-92084C535C78}" srcOrd="0" destOrd="0" presId="urn:microsoft.com/office/officeart/2008/layout/LinedList"/>
    <dgm:cxn modelId="{C9EDFFA5-2783-4C0B-BA02-5806DADBBA5D}" srcId="{4BD3C70E-4CEF-4300-B4C1-E35E086547F5}" destId="{C227FA86-A9F5-4990-81FC-B0ED6D6F5A8E}" srcOrd="8" destOrd="0" parTransId="{A8E422CC-F589-4676-A5A8-E4E34C91AEE0}" sibTransId="{FA6E6F6E-D86D-47E3-A2A4-A17E0AF1890F}"/>
    <dgm:cxn modelId="{CDC4C7A9-DBFB-4255-BD21-16480B728916}" type="presOf" srcId="{2AE9597B-C8D3-41AA-9C39-5BE1D252E858}" destId="{3456C3FD-5C41-4EA4-888A-A8C4376EF007}" srcOrd="0" destOrd="0" presId="urn:microsoft.com/office/officeart/2008/layout/LinedList"/>
    <dgm:cxn modelId="{A7ECE3AC-D797-4B89-A422-675D95C36A70}" srcId="{4BD3C70E-4CEF-4300-B4C1-E35E086547F5}" destId="{DB043418-AA21-4A30-9E54-9A406DAC1492}" srcOrd="13" destOrd="0" parTransId="{A790C9EF-5D44-4E96-8EDB-C1B2C4BEAC3E}" sibTransId="{B5343445-0BAF-47B0-AF8A-5614F49314A8}"/>
    <dgm:cxn modelId="{01EFA2B3-F4B1-4C42-B635-E59F181F32C3}" srcId="{4BD3C70E-4CEF-4300-B4C1-E35E086547F5}" destId="{43E27873-2A14-4801-9411-412C3C494EBF}" srcOrd="4" destOrd="0" parTransId="{D0F267CB-E462-4D67-A2D8-89BAB063D37B}" sibTransId="{53CF726D-BF59-4527-B170-60DA753D81CB}"/>
    <dgm:cxn modelId="{6CAFC1B4-2DE5-4703-BC18-E116F063C163}" srcId="{4BD3C70E-4CEF-4300-B4C1-E35E086547F5}" destId="{5B952A77-ED7C-4460-B573-04EBB63F60E2}" srcOrd="12" destOrd="0" parTransId="{A1EE1166-4C41-489E-B0FC-2B824530693A}" sibTransId="{EFDCE77D-E753-416E-996F-2D7B573D0F57}"/>
    <dgm:cxn modelId="{BF3E6DBE-7DC6-4E5A-8154-2CF5543F7C22}" type="presOf" srcId="{A445101F-1E8F-46F4-8867-480589589D84}" destId="{4349F2DC-D89E-49DB-AA4A-5CD3342BE30A}" srcOrd="0" destOrd="0" presId="urn:microsoft.com/office/officeart/2008/layout/LinedList"/>
    <dgm:cxn modelId="{46E70EC0-1B80-4A7C-B44A-6A15E607DEB6}" srcId="{4BD3C70E-4CEF-4300-B4C1-E35E086547F5}" destId="{8FAD14E6-B88F-4716-9D24-BDDFA01B9FDE}" srcOrd="18" destOrd="0" parTransId="{B0329B10-7A35-4304-83DA-7056A9123AE6}" sibTransId="{52C1B8ED-26DC-4AAC-89C9-AC8D3D7D1523}"/>
    <dgm:cxn modelId="{F30508C1-45DB-4F67-9983-EE17F291CB82}" srcId="{4BD3C70E-4CEF-4300-B4C1-E35E086547F5}" destId="{A445101F-1E8F-46F4-8867-480589589D84}" srcOrd="16" destOrd="0" parTransId="{D29C7587-491E-4E8F-AF0D-96D3B37C495C}" sibTransId="{63788753-7DCE-4EBB-A622-5CA63F455644}"/>
    <dgm:cxn modelId="{FC949FC1-7A97-4041-AD58-883B35E35870}" type="presOf" srcId="{1775DEA0-CAE4-43E4-B2C2-831D0BB7F59F}" destId="{DB649FA9-562D-4AE9-8078-02F9A63760E3}" srcOrd="0" destOrd="0" presId="urn:microsoft.com/office/officeart/2008/layout/LinedList"/>
    <dgm:cxn modelId="{0D248DC7-8DA6-4101-96A6-63191F565A8B}" srcId="{4BD3C70E-4CEF-4300-B4C1-E35E086547F5}" destId="{1775DEA0-CAE4-43E4-B2C2-831D0BB7F59F}" srcOrd="2" destOrd="0" parTransId="{7EF8F79F-A3B3-4F33-97A5-F7E18A156C29}" sibTransId="{24297AF0-396A-44A7-B05F-E9606B52625D}"/>
    <dgm:cxn modelId="{A630DDCD-3F56-4E95-A826-7EF84FD92928}" type="presOf" srcId="{98C0E0DF-69CC-416D-93C1-59A6F8CBFC7C}" destId="{951AD536-9B08-4D89-9557-E4171CF2D11A}" srcOrd="0" destOrd="0" presId="urn:microsoft.com/office/officeart/2008/layout/LinedList"/>
    <dgm:cxn modelId="{18E095CE-9956-4CE1-A69B-D47B57161CCE}" type="presOf" srcId="{9D0C69C1-FD0A-4072-B911-E34F0622EB11}" destId="{4F11CF85-BD77-4A3B-B4AD-EAECDB9DBA5C}" srcOrd="0" destOrd="0" presId="urn:microsoft.com/office/officeart/2008/layout/LinedList"/>
    <dgm:cxn modelId="{094022D3-8C16-48FE-A58D-6CBBA515137F}" type="presOf" srcId="{5B952A77-ED7C-4460-B573-04EBB63F60E2}" destId="{33C1A2C9-84BE-49F3-B9AF-36318FA7186E}" srcOrd="0" destOrd="0" presId="urn:microsoft.com/office/officeart/2008/layout/LinedList"/>
    <dgm:cxn modelId="{544895D3-D0F1-4818-9076-122DA7517037}" type="presOf" srcId="{D7B4E5A3-6C55-4926-852F-385B8329F58D}" destId="{9B6B17EF-A2D4-4129-A600-433347ADB73C}" srcOrd="0" destOrd="0" presId="urn:microsoft.com/office/officeart/2008/layout/LinedList"/>
    <dgm:cxn modelId="{CAEB20E3-59D0-4337-9195-8F53955A6D52}" srcId="{4BD3C70E-4CEF-4300-B4C1-E35E086547F5}" destId="{8124F77A-25A9-462C-BAE0-6BD0244DA823}" srcOrd="6" destOrd="0" parTransId="{2B34F823-E29A-4107-9473-A5C7B94BECDD}" sibTransId="{45681471-1916-4C46-A43B-3F6183B04BF4}"/>
    <dgm:cxn modelId="{5315C6E3-3404-4097-830A-2B019920D7A0}" type="presOf" srcId="{8FAD14E6-B88F-4716-9D24-BDDFA01B9FDE}" destId="{F19FDDAA-6230-4DDC-87F1-88253C421311}" srcOrd="0" destOrd="0" presId="urn:microsoft.com/office/officeart/2008/layout/LinedList"/>
    <dgm:cxn modelId="{A7EADEEA-8EBD-450F-89AB-5ED92C2B777B}" srcId="{4BD3C70E-4CEF-4300-B4C1-E35E086547F5}" destId="{43834FAA-EEC0-4E74-B607-17AF3037BBFA}" srcOrd="19" destOrd="0" parTransId="{4738A30B-9102-4B77-B7A5-CC593D0E31E2}" sibTransId="{4F7A9F77-8D12-4F94-9C13-9113805795F9}"/>
    <dgm:cxn modelId="{2302ECF6-3C85-4876-81E2-BE2D3B35073C}" type="presOf" srcId="{43E27873-2A14-4801-9411-412C3C494EBF}" destId="{D5B4CC3A-9806-4DEE-9065-298C6D942DE6}" srcOrd="0" destOrd="0" presId="urn:microsoft.com/office/officeart/2008/layout/LinedList"/>
    <dgm:cxn modelId="{43EC60F8-A501-4971-A244-A8711DB6F880}" srcId="{4BD3C70E-4CEF-4300-B4C1-E35E086547F5}" destId="{D7B4E5A3-6C55-4926-852F-385B8329F58D}" srcOrd="5" destOrd="0" parTransId="{23A06710-E16C-4F57-87CD-E9E2D8F807AD}" sibTransId="{D9F50219-1A53-4B01-B44B-90E56F475B0D}"/>
    <dgm:cxn modelId="{02A21E14-4CEC-4541-A7E9-5B350AA5535E}" type="presParOf" srcId="{EE5CEFDF-6E18-4EA9-B682-C6D683C1ECC2}" destId="{308EC0B5-064F-4CFC-9226-6679C777AEAF}" srcOrd="0" destOrd="0" presId="urn:microsoft.com/office/officeart/2008/layout/LinedList"/>
    <dgm:cxn modelId="{97A11200-9BF1-455C-A6DD-DF2FCCAC4257}" type="presParOf" srcId="{EE5CEFDF-6E18-4EA9-B682-C6D683C1ECC2}" destId="{1C333220-2CF4-4C0E-A36C-A63D57F234AF}" srcOrd="1" destOrd="0" presId="urn:microsoft.com/office/officeart/2008/layout/LinedList"/>
    <dgm:cxn modelId="{C1136F86-759D-42CF-A2BF-B82BA68160BC}" type="presParOf" srcId="{1C333220-2CF4-4C0E-A36C-A63D57F234AF}" destId="{002DA217-206B-49B5-B627-9C7160635DAF}" srcOrd="0" destOrd="0" presId="urn:microsoft.com/office/officeart/2008/layout/LinedList"/>
    <dgm:cxn modelId="{A6C48619-8348-4031-9CA4-BD974CB74303}" type="presParOf" srcId="{1C333220-2CF4-4C0E-A36C-A63D57F234AF}" destId="{270ABC7F-8941-4817-87BB-437A978B670D}" srcOrd="1" destOrd="0" presId="urn:microsoft.com/office/officeart/2008/layout/LinedList"/>
    <dgm:cxn modelId="{886D81B3-C156-45FC-8897-2F2F7ED582E7}" type="presParOf" srcId="{EE5CEFDF-6E18-4EA9-B682-C6D683C1ECC2}" destId="{4D5AFC4C-ADA0-49FD-BBCB-460B7F7CDBB7}" srcOrd="2" destOrd="0" presId="urn:microsoft.com/office/officeart/2008/layout/LinedList"/>
    <dgm:cxn modelId="{A7BCE1D9-EFE2-405C-9A59-9CC05F163DEF}" type="presParOf" srcId="{EE5CEFDF-6E18-4EA9-B682-C6D683C1ECC2}" destId="{B62F81CC-1B33-4869-9EB6-E3114A594990}" srcOrd="3" destOrd="0" presId="urn:microsoft.com/office/officeart/2008/layout/LinedList"/>
    <dgm:cxn modelId="{BFA795B3-DF97-41DC-A902-B9949AF27365}" type="presParOf" srcId="{B62F81CC-1B33-4869-9EB6-E3114A594990}" destId="{9BD7A3D1-F3A9-4F89-9585-03BBDAA2DBD0}" srcOrd="0" destOrd="0" presId="urn:microsoft.com/office/officeart/2008/layout/LinedList"/>
    <dgm:cxn modelId="{8EA01D15-F44C-481D-8E2F-BCF5196C604D}" type="presParOf" srcId="{B62F81CC-1B33-4869-9EB6-E3114A594990}" destId="{BA35032D-0C5B-4555-B406-B7D2D4EE86F3}" srcOrd="1" destOrd="0" presId="urn:microsoft.com/office/officeart/2008/layout/LinedList"/>
    <dgm:cxn modelId="{39467E4E-C507-4132-8D7D-5C840A66DE33}" type="presParOf" srcId="{EE5CEFDF-6E18-4EA9-B682-C6D683C1ECC2}" destId="{A654887E-D936-45B3-AA8B-16B53BCC632C}" srcOrd="4" destOrd="0" presId="urn:microsoft.com/office/officeart/2008/layout/LinedList"/>
    <dgm:cxn modelId="{D016C1AF-2B70-48DA-AB49-7D4077F2C208}" type="presParOf" srcId="{EE5CEFDF-6E18-4EA9-B682-C6D683C1ECC2}" destId="{72FDB2C2-0E9C-47FB-B892-B8CD252440CC}" srcOrd="5" destOrd="0" presId="urn:microsoft.com/office/officeart/2008/layout/LinedList"/>
    <dgm:cxn modelId="{F493D651-8FD1-4025-AB65-A10D8E8D2C1B}" type="presParOf" srcId="{72FDB2C2-0E9C-47FB-B892-B8CD252440CC}" destId="{DB649FA9-562D-4AE9-8078-02F9A63760E3}" srcOrd="0" destOrd="0" presId="urn:microsoft.com/office/officeart/2008/layout/LinedList"/>
    <dgm:cxn modelId="{523DB996-68D3-46A4-ABB3-3926DF66B25B}" type="presParOf" srcId="{72FDB2C2-0E9C-47FB-B892-B8CD252440CC}" destId="{6D462CEC-EB62-40D9-B133-7A873821A275}" srcOrd="1" destOrd="0" presId="urn:microsoft.com/office/officeart/2008/layout/LinedList"/>
    <dgm:cxn modelId="{4745A534-4921-476E-8335-1858E2FEA86E}" type="presParOf" srcId="{EE5CEFDF-6E18-4EA9-B682-C6D683C1ECC2}" destId="{92EC9D20-4B1B-492B-A72B-3C274FD4030E}" srcOrd="6" destOrd="0" presId="urn:microsoft.com/office/officeart/2008/layout/LinedList"/>
    <dgm:cxn modelId="{58B816AB-913B-4F81-8287-AA3CC9886DAB}" type="presParOf" srcId="{EE5CEFDF-6E18-4EA9-B682-C6D683C1ECC2}" destId="{6DFDD255-AC4D-41FE-8AB0-A03BE17A4384}" srcOrd="7" destOrd="0" presId="urn:microsoft.com/office/officeart/2008/layout/LinedList"/>
    <dgm:cxn modelId="{D991D00E-65FC-4692-947E-082D805B343F}" type="presParOf" srcId="{6DFDD255-AC4D-41FE-8AB0-A03BE17A4384}" destId="{2753D773-570A-44F1-B879-5D090F93BB34}" srcOrd="0" destOrd="0" presId="urn:microsoft.com/office/officeart/2008/layout/LinedList"/>
    <dgm:cxn modelId="{3F465F37-2D4F-4A6F-852D-77DAF8A181CA}" type="presParOf" srcId="{6DFDD255-AC4D-41FE-8AB0-A03BE17A4384}" destId="{F53CCE6E-CFE0-48FB-94D7-59DE8EC267ED}" srcOrd="1" destOrd="0" presId="urn:microsoft.com/office/officeart/2008/layout/LinedList"/>
    <dgm:cxn modelId="{B92FF284-F6AE-4B92-8510-4FEA05570EA4}" type="presParOf" srcId="{EE5CEFDF-6E18-4EA9-B682-C6D683C1ECC2}" destId="{C5BAC4D1-273E-4CA2-9B65-A4933572903A}" srcOrd="8" destOrd="0" presId="urn:microsoft.com/office/officeart/2008/layout/LinedList"/>
    <dgm:cxn modelId="{71F7D3FC-AF8C-4840-978A-801442FB08BC}" type="presParOf" srcId="{EE5CEFDF-6E18-4EA9-B682-C6D683C1ECC2}" destId="{91F006C6-A2DE-4AEE-9B4A-238BB557CC6A}" srcOrd="9" destOrd="0" presId="urn:microsoft.com/office/officeart/2008/layout/LinedList"/>
    <dgm:cxn modelId="{8577CB7F-20A7-4488-9928-B26A2B331CCF}" type="presParOf" srcId="{91F006C6-A2DE-4AEE-9B4A-238BB557CC6A}" destId="{D5B4CC3A-9806-4DEE-9065-298C6D942DE6}" srcOrd="0" destOrd="0" presId="urn:microsoft.com/office/officeart/2008/layout/LinedList"/>
    <dgm:cxn modelId="{AB8C354A-D276-4221-ACE1-821119E21041}" type="presParOf" srcId="{91F006C6-A2DE-4AEE-9B4A-238BB557CC6A}" destId="{30E79533-04F4-46D7-839F-5A71B1C658CD}" srcOrd="1" destOrd="0" presId="urn:microsoft.com/office/officeart/2008/layout/LinedList"/>
    <dgm:cxn modelId="{7AA9C2F0-8AA7-42F7-98FB-6FE35CA5C61B}" type="presParOf" srcId="{EE5CEFDF-6E18-4EA9-B682-C6D683C1ECC2}" destId="{F9C4DBBA-EB58-4F7B-9C12-7D2B95006021}" srcOrd="10" destOrd="0" presId="urn:microsoft.com/office/officeart/2008/layout/LinedList"/>
    <dgm:cxn modelId="{C46D641F-F675-43C9-B40B-9B41DAFBB583}" type="presParOf" srcId="{EE5CEFDF-6E18-4EA9-B682-C6D683C1ECC2}" destId="{E111B2A8-9AA1-43C1-8E9D-6C59F8A71139}" srcOrd="11" destOrd="0" presId="urn:microsoft.com/office/officeart/2008/layout/LinedList"/>
    <dgm:cxn modelId="{6A4340B7-D05F-4D8F-8E89-1FB421D21C8E}" type="presParOf" srcId="{E111B2A8-9AA1-43C1-8E9D-6C59F8A71139}" destId="{9B6B17EF-A2D4-4129-A600-433347ADB73C}" srcOrd="0" destOrd="0" presId="urn:microsoft.com/office/officeart/2008/layout/LinedList"/>
    <dgm:cxn modelId="{8127ED38-CCD9-4972-B895-552BAA8470B4}" type="presParOf" srcId="{E111B2A8-9AA1-43C1-8E9D-6C59F8A71139}" destId="{509A1453-9DFE-4F35-A86C-542BA941C47C}" srcOrd="1" destOrd="0" presId="urn:microsoft.com/office/officeart/2008/layout/LinedList"/>
    <dgm:cxn modelId="{1316B179-DAFD-4EB7-A4B6-7345F254FB10}" type="presParOf" srcId="{EE5CEFDF-6E18-4EA9-B682-C6D683C1ECC2}" destId="{9AE2B441-B296-44FB-821B-FB69E0A45492}" srcOrd="12" destOrd="0" presId="urn:microsoft.com/office/officeart/2008/layout/LinedList"/>
    <dgm:cxn modelId="{00BC5E78-D4B0-410C-8486-7E20B7F1230B}" type="presParOf" srcId="{EE5CEFDF-6E18-4EA9-B682-C6D683C1ECC2}" destId="{1C2B88CF-31EF-4A0F-B6AB-A452D71D00B6}" srcOrd="13" destOrd="0" presId="urn:microsoft.com/office/officeart/2008/layout/LinedList"/>
    <dgm:cxn modelId="{EEE92987-6FC8-4CC4-85B0-85F36F71FED9}" type="presParOf" srcId="{1C2B88CF-31EF-4A0F-B6AB-A452D71D00B6}" destId="{0E64016C-6FF7-4602-A60F-9FEBCD730D6A}" srcOrd="0" destOrd="0" presId="urn:microsoft.com/office/officeart/2008/layout/LinedList"/>
    <dgm:cxn modelId="{0DFDD7B1-FDE2-4AF3-89EB-A979D8B4FE65}" type="presParOf" srcId="{1C2B88CF-31EF-4A0F-B6AB-A452D71D00B6}" destId="{007F75CC-65D2-4374-B50F-6AA1795F893F}" srcOrd="1" destOrd="0" presId="urn:microsoft.com/office/officeart/2008/layout/LinedList"/>
    <dgm:cxn modelId="{4DFA950E-E987-46F0-8347-9658052FF94C}" type="presParOf" srcId="{EE5CEFDF-6E18-4EA9-B682-C6D683C1ECC2}" destId="{E98DFA1F-ADD3-4795-A108-15AEFCF7E28E}" srcOrd="14" destOrd="0" presId="urn:microsoft.com/office/officeart/2008/layout/LinedList"/>
    <dgm:cxn modelId="{6A9DB3B3-5991-4698-8616-E14574785B05}" type="presParOf" srcId="{EE5CEFDF-6E18-4EA9-B682-C6D683C1ECC2}" destId="{E15DF7F3-5105-4B05-BCEC-25977EAFD43F}" srcOrd="15" destOrd="0" presId="urn:microsoft.com/office/officeart/2008/layout/LinedList"/>
    <dgm:cxn modelId="{9994749E-748D-4505-8627-6294C2321944}" type="presParOf" srcId="{E15DF7F3-5105-4B05-BCEC-25977EAFD43F}" destId="{951AD536-9B08-4D89-9557-E4171CF2D11A}" srcOrd="0" destOrd="0" presId="urn:microsoft.com/office/officeart/2008/layout/LinedList"/>
    <dgm:cxn modelId="{EA33C0EF-1D2E-461D-AAE7-02004DE41ADB}" type="presParOf" srcId="{E15DF7F3-5105-4B05-BCEC-25977EAFD43F}" destId="{EA1664C1-3EC3-4FD6-8252-758C8C2E091F}" srcOrd="1" destOrd="0" presId="urn:microsoft.com/office/officeart/2008/layout/LinedList"/>
    <dgm:cxn modelId="{06962107-23D5-4C4B-8735-54F042FF46E3}" type="presParOf" srcId="{EE5CEFDF-6E18-4EA9-B682-C6D683C1ECC2}" destId="{4164DAEC-89DB-45CE-B90B-728E48FC2BC1}" srcOrd="16" destOrd="0" presId="urn:microsoft.com/office/officeart/2008/layout/LinedList"/>
    <dgm:cxn modelId="{E538F20A-4D2E-441A-B891-CDE54EFC5471}" type="presParOf" srcId="{EE5CEFDF-6E18-4EA9-B682-C6D683C1ECC2}" destId="{E9009E40-76C8-41C1-9568-912EEB334E31}" srcOrd="17" destOrd="0" presId="urn:microsoft.com/office/officeart/2008/layout/LinedList"/>
    <dgm:cxn modelId="{F33D6D73-C260-4277-B425-1BC096535602}" type="presParOf" srcId="{E9009E40-76C8-41C1-9568-912EEB334E31}" destId="{E01E3A5A-E09F-40FA-8230-118278A9CFD2}" srcOrd="0" destOrd="0" presId="urn:microsoft.com/office/officeart/2008/layout/LinedList"/>
    <dgm:cxn modelId="{CEEAD945-BF92-4EA1-AC21-111050FFAE1A}" type="presParOf" srcId="{E9009E40-76C8-41C1-9568-912EEB334E31}" destId="{FACB9636-835F-4F0F-B5B0-61156400C3C0}" srcOrd="1" destOrd="0" presId="urn:microsoft.com/office/officeart/2008/layout/LinedList"/>
    <dgm:cxn modelId="{9138C62B-F323-40DA-B8FA-0A421BD375BC}" type="presParOf" srcId="{EE5CEFDF-6E18-4EA9-B682-C6D683C1ECC2}" destId="{F34BCC4D-EDEF-4A36-AE70-5E3E275C88E9}" srcOrd="18" destOrd="0" presId="urn:microsoft.com/office/officeart/2008/layout/LinedList"/>
    <dgm:cxn modelId="{CC4CFC29-2E45-4BBC-9892-777E4A6E204E}" type="presParOf" srcId="{EE5CEFDF-6E18-4EA9-B682-C6D683C1ECC2}" destId="{239F0CA1-8B2E-4D44-AB8D-82FA552BB66A}" srcOrd="19" destOrd="0" presId="urn:microsoft.com/office/officeart/2008/layout/LinedList"/>
    <dgm:cxn modelId="{B4DF165D-5E59-45CB-8412-624C1FB6CBB4}" type="presParOf" srcId="{239F0CA1-8B2E-4D44-AB8D-82FA552BB66A}" destId="{E11F8E3C-761D-4143-AE9E-50F28007E46A}" srcOrd="0" destOrd="0" presId="urn:microsoft.com/office/officeart/2008/layout/LinedList"/>
    <dgm:cxn modelId="{C8100AE4-1D90-4EA9-AC6B-B67C72C4495D}" type="presParOf" srcId="{239F0CA1-8B2E-4D44-AB8D-82FA552BB66A}" destId="{EE8562C9-3210-4D03-BD0A-1BD59191C587}" srcOrd="1" destOrd="0" presId="urn:microsoft.com/office/officeart/2008/layout/LinedList"/>
    <dgm:cxn modelId="{E38488A6-FA6F-4936-81E4-C093B62ADF3B}" type="presParOf" srcId="{EE5CEFDF-6E18-4EA9-B682-C6D683C1ECC2}" destId="{15B503DD-BDA1-4152-9A47-97B46297A8A4}" srcOrd="20" destOrd="0" presId="urn:microsoft.com/office/officeart/2008/layout/LinedList"/>
    <dgm:cxn modelId="{3006DD01-8A39-4DD4-B632-2131AD3CE0A0}" type="presParOf" srcId="{EE5CEFDF-6E18-4EA9-B682-C6D683C1ECC2}" destId="{C9ED39B2-742E-4CC1-9F28-0B88130092EC}" srcOrd="21" destOrd="0" presId="urn:microsoft.com/office/officeart/2008/layout/LinedList"/>
    <dgm:cxn modelId="{30ED4F07-B387-45BA-864F-3E5F699B53F0}" type="presParOf" srcId="{C9ED39B2-742E-4CC1-9F28-0B88130092EC}" destId="{1D21EA65-0EAD-4B09-8D70-C76E4605CF38}" srcOrd="0" destOrd="0" presId="urn:microsoft.com/office/officeart/2008/layout/LinedList"/>
    <dgm:cxn modelId="{C2E55523-613B-4BC5-A798-2B566311EF22}" type="presParOf" srcId="{C9ED39B2-742E-4CC1-9F28-0B88130092EC}" destId="{59E0B42F-ACB5-47B7-9C3F-B19B5441EBDB}" srcOrd="1" destOrd="0" presId="urn:microsoft.com/office/officeart/2008/layout/LinedList"/>
    <dgm:cxn modelId="{68E82571-5DFD-43D4-9F0A-4EF8BAD8FC3F}" type="presParOf" srcId="{EE5CEFDF-6E18-4EA9-B682-C6D683C1ECC2}" destId="{A32EFC37-FFAB-43B0-9D87-C9D1831871CD}" srcOrd="22" destOrd="0" presId="urn:microsoft.com/office/officeart/2008/layout/LinedList"/>
    <dgm:cxn modelId="{53A35110-3FE6-42AC-885B-CFA9A22C287A}" type="presParOf" srcId="{EE5CEFDF-6E18-4EA9-B682-C6D683C1ECC2}" destId="{55830E71-5ED8-47AC-80C1-3D1C1BE182E3}" srcOrd="23" destOrd="0" presId="urn:microsoft.com/office/officeart/2008/layout/LinedList"/>
    <dgm:cxn modelId="{7CF9EB4D-E194-462B-8E63-6730C67E0633}" type="presParOf" srcId="{55830E71-5ED8-47AC-80C1-3D1C1BE182E3}" destId="{CA6750BB-668D-4052-A312-92084C535C78}" srcOrd="0" destOrd="0" presId="urn:microsoft.com/office/officeart/2008/layout/LinedList"/>
    <dgm:cxn modelId="{0AD3C4D5-659A-4920-82D7-46EED155BB63}" type="presParOf" srcId="{55830E71-5ED8-47AC-80C1-3D1C1BE182E3}" destId="{BF270BD6-010C-4552-86EE-3A074E55C0DD}" srcOrd="1" destOrd="0" presId="urn:microsoft.com/office/officeart/2008/layout/LinedList"/>
    <dgm:cxn modelId="{30F549DC-F5B5-4F46-A936-075E32C703BC}" type="presParOf" srcId="{EE5CEFDF-6E18-4EA9-B682-C6D683C1ECC2}" destId="{DEF0F34D-DFAB-41B1-8AC1-98BB0BBB7DB8}" srcOrd="24" destOrd="0" presId="urn:microsoft.com/office/officeart/2008/layout/LinedList"/>
    <dgm:cxn modelId="{6BEEEE6A-AFB9-4986-A229-F922D775849D}" type="presParOf" srcId="{EE5CEFDF-6E18-4EA9-B682-C6D683C1ECC2}" destId="{9F0ED104-F88D-4A6A-9E69-D8872CECD927}" srcOrd="25" destOrd="0" presId="urn:microsoft.com/office/officeart/2008/layout/LinedList"/>
    <dgm:cxn modelId="{4B612F8E-55DF-407C-8664-15F7E15017FF}" type="presParOf" srcId="{9F0ED104-F88D-4A6A-9E69-D8872CECD927}" destId="{33C1A2C9-84BE-49F3-B9AF-36318FA7186E}" srcOrd="0" destOrd="0" presId="urn:microsoft.com/office/officeart/2008/layout/LinedList"/>
    <dgm:cxn modelId="{AC8889F5-B449-4338-BF7C-1DC3E998DC6B}" type="presParOf" srcId="{9F0ED104-F88D-4A6A-9E69-D8872CECD927}" destId="{5521467D-1DB6-4CE0-AC19-DAC70FB1DA55}" srcOrd="1" destOrd="0" presId="urn:microsoft.com/office/officeart/2008/layout/LinedList"/>
    <dgm:cxn modelId="{71254D41-6A13-4485-BC9C-D316DAAA2B53}" type="presParOf" srcId="{EE5CEFDF-6E18-4EA9-B682-C6D683C1ECC2}" destId="{B7A63A1B-FDA5-4EEA-BA40-CC2223DC933C}" srcOrd="26" destOrd="0" presId="urn:microsoft.com/office/officeart/2008/layout/LinedList"/>
    <dgm:cxn modelId="{E6DD9E95-8FF1-4E87-B127-22636C66AA34}" type="presParOf" srcId="{EE5CEFDF-6E18-4EA9-B682-C6D683C1ECC2}" destId="{A444AC39-4365-48C6-9EBC-299F64B88FE5}" srcOrd="27" destOrd="0" presId="urn:microsoft.com/office/officeart/2008/layout/LinedList"/>
    <dgm:cxn modelId="{B943CEF1-56B4-4FF3-A703-CAFC719EAD8D}" type="presParOf" srcId="{A444AC39-4365-48C6-9EBC-299F64B88FE5}" destId="{4A59FC65-3BA7-4BD4-8D65-9D4EDD4080DE}" srcOrd="0" destOrd="0" presId="urn:microsoft.com/office/officeart/2008/layout/LinedList"/>
    <dgm:cxn modelId="{63845D87-168B-4A7D-B2A0-B6889B212E77}" type="presParOf" srcId="{A444AC39-4365-48C6-9EBC-299F64B88FE5}" destId="{4152CB57-D2AD-4714-9E03-53CD257ACD5E}" srcOrd="1" destOrd="0" presId="urn:microsoft.com/office/officeart/2008/layout/LinedList"/>
    <dgm:cxn modelId="{90B36CEA-615F-4A01-8478-B0AC3195BC52}" type="presParOf" srcId="{EE5CEFDF-6E18-4EA9-B682-C6D683C1ECC2}" destId="{99708F78-EA49-4EC0-BAD7-568246992647}" srcOrd="28" destOrd="0" presId="urn:microsoft.com/office/officeart/2008/layout/LinedList"/>
    <dgm:cxn modelId="{BBD24A63-35D0-4125-9B4F-FD6EE61AD8C8}" type="presParOf" srcId="{EE5CEFDF-6E18-4EA9-B682-C6D683C1ECC2}" destId="{47779E0B-0541-49E7-AFD6-8D438953EB5D}" srcOrd="29" destOrd="0" presId="urn:microsoft.com/office/officeart/2008/layout/LinedList"/>
    <dgm:cxn modelId="{C1FA633F-C50F-4608-9F93-D1C1EDB67B93}" type="presParOf" srcId="{47779E0B-0541-49E7-AFD6-8D438953EB5D}" destId="{4F11CF85-BD77-4A3B-B4AD-EAECDB9DBA5C}" srcOrd="0" destOrd="0" presId="urn:microsoft.com/office/officeart/2008/layout/LinedList"/>
    <dgm:cxn modelId="{FEE9C52A-A269-4A38-9BEF-CB285953618E}" type="presParOf" srcId="{47779E0B-0541-49E7-AFD6-8D438953EB5D}" destId="{06C9CB38-2850-4D91-A420-D954B3CC5988}" srcOrd="1" destOrd="0" presId="urn:microsoft.com/office/officeart/2008/layout/LinedList"/>
    <dgm:cxn modelId="{387D802B-6042-43CA-A478-8DD14B3DC9DE}" type="presParOf" srcId="{EE5CEFDF-6E18-4EA9-B682-C6D683C1ECC2}" destId="{DAA4CD42-F346-405B-B491-D4DCAC3A358F}" srcOrd="30" destOrd="0" presId="urn:microsoft.com/office/officeart/2008/layout/LinedList"/>
    <dgm:cxn modelId="{C5BB7BDB-6BDB-4296-8409-81669B80F5A2}" type="presParOf" srcId="{EE5CEFDF-6E18-4EA9-B682-C6D683C1ECC2}" destId="{A8E409FC-D3BB-4C84-A91B-8AE5D728162A}" srcOrd="31" destOrd="0" presId="urn:microsoft.com/office/officeart/2008/layout/LinedList"/>
    <dgm:cxn modelId="{28F4D0FD-1429-4ADC-BAA1-B053A5508B46}" type="presParOf" srcId="{A8E409FC-D3BB-4C84-A91B-8AE5D728162A}" destId="{3456C3FD-5C41-4EA4-888A-A8C4376EF007}" srcOrd="0" destOrd="0" presId="urn:microsoft.com/office/officeart/2008/layout/LinedList"/>
    <dgm:cxn modelId="{F073276E-367E-4A3D-BE6C-230ECFD08DD8}" type="presParOf" srcId="{A8E409FC-D3BB-4C84-A91B-8AE5D728162A}" destId="{3B900E6A-2FDE-486D-98B0-0362BE6E6D7B}" srcOrd="1" destOrd="0" presId="urn:microsoft.com/office/officeart/2008/layout/LinedList"/>
    <dgm:cxn modelId="{F2091528-1636-4340-B274-3AC2871F9A37}" type="presParOf" srcId="{EE5CEFDF-6E18-4EA9-B682-C6D683C1ECC2}" destId="{6E3BC22A-C728-4BB2-8704-4BFF5E1B4324}" srcOrd="32" destOrd="0" presId="urn:microsoft.com/office/officeart/2008/layout/LinedList"/>
    <dgm:cxn modelId="{49F0BD5C-921B-4471-BA6C-1076622326B1}" type="presParOf" srcId="{EE5CEFDF-6E18-4EA9-B682-C6D683C1ECC2}" destId="{6AEAC6CE-E778-49D6-A7FD-1260F9C86B8C}" srcOrd="33" destOrd="0" presId="urn:microsoft.com/office/officeart/2008/layout/LinedList"/>
    <dgm:cxn modelId="{4906878D-6F7E-4CE7-8133-DA2BF47F0855}" type="presParOf" srcId="{6AEAC6CE-E778-49D6-A7FD-1260F9C86B8C}" destId="{4349F2DC-D89E-49DB-AA4A-5CD3342BE30A}" srcOrd="0" destOrd="0" presId="urn:microsoft.com/office/officeart/2008/layout/LinedList"/>
    <dgm:cxn modelId="{19EE1153-E80F-4CF9-BFD2-2BB5F699CEC6}" type="presParOf" srcId="{6AEAC6CE-E778-49D6-A7FD-1260F9C86B8C}" destId="{60F09D05-2B27-4F86-B704-ECAE659D3732}" srcOrd="1" destOrd="0" presId="urn:microsoft.com/office/officeart/2008/layout/LinedList"/>
    <dgm:cxn modelId="{600C1FD3-19FD-4296-9411-74B2361FDBB9}" type="presParOf" srcId="{EE5CEFDF-6E18-4EA9-B682-C6D683C1ECC2}" destId="{F07AB091-1909-4C51-83BA-BEA4EE8A4C10}" srcOrd="34" destOrd="0" presId="urn:microsoft.com/office/officeart/2008/layout/LinedList"/>
    <dgm:cxn modelId="{445A3A7D-484C-4B50-91BF-6922F979BB59}" type="presParOf" srcId="{EE5CEFDF-6E18-4EA9-B682-C6D683C1ECC2}" destId="{1ECAFA4E-B169-4629-B0EA-436F8848B733}" srcOrd="35" destOrd="0" presId="urn:microsoft.com/office/officeart/2008/layout/LinedList"/>
    <dgm:cxn modelId="{72423339-8BBE-4475-BB1E-3C381E39E077}" type="presParOf" srcId="{1ECAFA4E-B169-4629-B0EA-436F8848B733}" destId="{59CDC2BB-0582-4D63-A059-FFD87A1C27BE}" srcOrd="0" destOrd="0" presId="urn:microsoft.com/office/officeart/2008/layout/LinedList"/>
    <dgm:cxn modelId="{CE43431B-0B42-4869-B727-3D4189805716}" type="presParOf" srcId="{1ECAFA4E-B169-4629-B0EA-436F8848B733}" destId="{B419BD91-CBBD-4109-AC08-0CBBCB9C9C18}" srcOrd="1" destOrd="0" presId="urn:microsoft.com/office/officeart/2008/layout/LinedList"/>
    <dgm:cxn modelId="{A24EBE89-1099-4891-AD05-2B86B6AC5AA5}" type="presParOf" srcId="{EE5CEFDF-6E18-4EA9-B682-C6D683C1ECC2}" destId="{47753837-5FED-4C60-9D98-94315D8D88F6}" srcOrd="36" destOrd="0" presId="urn:microsoft.com/office/officeart/2008/layout/LinedList"/>
    <dgm:cxn modelId="{CC09642C-8A60-4CAE-849E-84525649DB2D}" type="presParOf" srcId="{EE5CEFDF-6E18-4EA9-B682-C6D683C1ECC2}" destId="{1BAFD6A4-B4DA-4D4F-8484-D5A1A8F4F760}" srcOrd="37" destOrd="0" presId="urn:microsoft.com/office/officeart/2008/layout/LinedList"/>
    <dgm:cxn modelId="{C92DED47-1523-4F05-ADB9-AB30B0606990}" type="presParOf" srcId="{1BAFD6A4-B4DA-4D4F-8484-D5A1A8F4F760}" destId="{F19FDDAA-6230-4DDC-87F1-88253C421311}" srcOrd="0" destOrd="0" presId="urn:microsoft.com/office/officeart/2008/layout/LinedList"/>
    <dgm:cxn modelId="{BB05D949-83E4-40C1-8B35-FDD88FD847F2}" type="presParOf" srcId="{1BAFD6A4-B4DA-4D4F-8484-D5A1A8F4F760}" destId="{F9D213FE-51B9-4E85-B198-B6910D01523E}" srcOrd="1" destOrd="0" presId="urn:microsoft.com/office/officeart/2008/layout/LinedList"/>
    <dgm:cxn modelId="{84338D4C-0126-4F3D-8E7B-9C42B8692D99}" type="presParOf" srcId="{EE5CEFDF-6E18-4EA9-B682-C6D683C1ECC2}" destId="{358B2B20-FE5B-4D36-8738-22AB1EC796A2}" srcOrd="38" destOrd="0" presId="urn:microsoft.com/office/officeart/2008/layout/LinedList"/>
    <dgm:cxn modelId="{C7A291A7-C7AE-4339-ABCC-163910E3F0DF}" type="presParOf" srcId="{EE5CEFDF-6E18-4EA9-B682-C6D683C1ECC2}" destId="{602114A1-ACFD-47EB-8B0F-55C7B0DEA84F}" srcOrd="39" destOrd="0" presId="urn:microsoft.com/office/officeart/2008/layout/LinedList"/>
    <dgm:cxn modelId="{90BBEF2D-34AD-4F9A-B01A-6F30792E8E6F}" type="presParOf" srcId="{602114A1-ACFD-47EB-8B0F-55C7B0DEA84F}" destId="{F0E6557A-8107-4092-B7A1-771A476E60CB}" srcOrd="0" destOrd="0" presId="urn:microsoft.com/office/officeart/2008/layout/LinedList"/>
    <dgm:cxn modelId="{1392B567-A493-4F4F-B842-D28B09502F46}" type="presParOf" srcId="{602114A1-ACFD-47EB-8B0F-55C7B0DEA84F}" destId="{E321BC84-7A84-49D7-AA15-52E278801DE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351660-E680-43A8-98AC-B965FB5A740F}"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03EBA73A-C121-4CC6-987C-989EBABE59E1}">
      <dgm:prSet custT="1"/>
      <dgm:spPr/>
      <dgm:t>
        <a:bodyPr/>
        <a:lstStyle/>
        <a:p>
          <a:endParaRPr lang="en-US" sz="1400" dirty="0"/>
        </a:p>
        <a:p>
          <a:r>
            <a:rPr lang="en-US" sz="1400" dirty="0"/>
            <a:t>After the initial eligibility decision is completed, a renewal date is set for 12 months from the date of application. </a:t>
          </a:r>
        </a:p>
        <a:p>
          <a:endParaRPr lang="en-US" sz="1400" dirty="0"/>
        </a:p>
      </dgm:t>
    </dgm:pt>
    <dgm:pt modelId="{DE012DE1-2E9B-4712-A9B0-386B4A65F4DC}" type="parTrans" cxnId="{7496617E-5700-4E30-9A0F-6B179B995992}">
      <dgm:prSet/>
      <dgm:spPr/>
      <dgm:t>
        <a:bodyPr/>
        <a:lstStyle/>
        <a:p>
          <a:endParaRPr lang="en-US"/>
        </a:p>
      </dgm:t>
    </dgm:pt>
    <dgm:pt modelId="{F6CE9953-AFB8-4149-9D39-03F846BE2038}" type="sibTrans" cxnId="{7496617E-5700-4E30-9A0F-6B179B995992}">
      <dgm:prSet/>
      <dgm:spPr/>
      <dgm:t>
        <a:bodyPr/>
        <a:lstStyle/>
        <a:p>
          <a:endParaRPr lang="en-US"/>
        </a:p>
      </dgm:t>
    </dgm:pt>
    <dgm:pt modelId="{9B00CAA2-E9A9-4782-BED7-57A2E925CEC9}">
      <dgm:prSet custT="1"/>
      <dgm:spPr/>
      <dgm:t>
        <a:bodyPr/>
        <a:lstStyle/>
        <a:p>
          <a:r>
            <a:rPr lang="en-US" sz="1400" dirty="0"/>
            <a:t>In the 10</a:t>
          </a:r>
          <a:r>
            <a:rPr lang="en-US" sz="1400" baseline="30000" dirty="0"/>
            <a:t>th</a:t>
          </a:r>
          <a:r>
            <a:rPr lang="en-US" sz="1400" dirty="0"/>
            <a:t> month of the Medicaid certification period, the passive renewal process occurs. </a:t>
          </a:r>
        </a:p>
      </dgm:t>
    </dgm:pt>
    <dgm:pt modelId="{46936A9A-93B1-4A84-8502-C02FA595962C}" type="parTrans" cxnId="{6D2188D1-32CA-4298-A0A9-C03B89EC1098}">
      <dgm:prSet/>
      <dgm:spPr/>
      <dgm:t>
        <a:bodyPr/>
        <a:lstStyle/>
        <a:p>
          <a:endParaRPr lang="en-US"/>
        </a:p>
      </dgm:t>
    </dgm:pt>
    <dgm:pt modelId="{E0E4C6E2-3B12-44DC-91B1-C65046DB455F}" type="sibTrans" cxnId="{6D2188D1-32CA-4298-A0A9-C03B89EC1098}">
      <dgm:prSet/>
      <dgm:spPr/>
      <dgm:t>
        <a:bodyPr/>
        <a:lstStyle/>
        <a:p>
          <a:endParaRPr lang="en-US"/>
        </a:p>
      </dgm:t>
    </dgm:pt>
    <dgm:pt modelId="{E6A047A9-830E-4589-AC3F-C9D6A11EABD8}">
      <dgm:prSet custT="1"/>
      <dgm:spPr/>
      <dgm:t>
        <a:bodyPr/>
        <a:lstStyle/>
        <a:p>
          <a:r>
            <a:rPr lang="en-US" sz="1400" dirty="0"/>
            <a:t>If the passive process fails, then the individual is mailed a renewal form.  </a:t>
          </a:r>
        </a:p>
      </dgm:t>
    </dgm:pt>
    <dgm:pt modelId="{7ED938F6-E169-4C46-AA50-89E6563C8FC9}" type="parTrans" cxnId="{47484C35-B0D5-4616-8B29-82A064F117A9}">
      <dgm:prSet/>
      <dgm:spPr/>
      <dgm:t>
        <a:bodyPr/>
        <a:lstStyle/>
        <a:p>
          <a:endParaRPr lang="en-US"/>
        </a:p>
      </dgm:t>
    </dgm:pt>
    <dgm:pt modelId="{0D9D374E-1B8C-433C-9974-0003D53F5F89}" type="sibTrans" cxnId="{47484C35-B0D5-4616-8B29-82A064F117A9}">
      <dgm:prSet/>
      <dgm:spPr/>
      <dgm:t>
        <a:bodyPr/>
        <a:lstStyle/>
        <a:p>
          <a:endParaRPr lang="en-US"/>
        </a:p>
      </dgm:t>
    </dgm:pt>
    <dgm:pt modelId="{55385752-D1E4-4970-95D1-EE2BD794AE8F}">
      <dgm:prSet custT="1"/>
      <dgm:spPr/>
      <dgm:t>
        <a:bodyPr/>
        <a:lstStyle/>
        <a:p>
          <a:r>
            <a:rPr lang="en-US" sz="1400" dirty="0"/>
            <a:t>Medicaid participants have 30 days to return the completed renewal.  </a:t>
          </a:r>
        </a:p>
      </dgm:t>
    </dgm:pt>
    <dgm:pt modelId="{E4E97F3E-03CF-4F37-9D8C-AC8DBEB9FD9A}" type="parTrans" cxnId="{2938FD04-E5B7-4E0F-9BA6-173C5F940F0C}">
      <dgm:prSet/>
      <dgm:spPr/>
      <dgm:t>
        <a:bodyPr/>
        <a:lstStyle/>
        <a:p>
          <a:endParaRPr lang="en-US"/>
        </a:p>
      </dgm:t>
    </dgm:pt>
    <dgm:pt modelId="{936DCCA1-9F64-4F55-B976-34ABB03366BA}" type="sibTrans" cxnId="{2938FD04-E5B7-4E0F-9BA6-173C5F940F0C}">
      <dgm:prSet/>
      <dgm:spPr/>
      <dgm:t>
        <a:bodyPr/>
        <a:lstStyle/>
        <a:p>
          <a:endParaRPr lang="en-US"/>
        </a:p>
      </dgm:t>
    </dgm:pt>
    <dgm:pt modelId="{C5D87332-5305-4906-AD00-28C61028FF0A}">
      <dgm:prSet custT="1"/>
      <dgm:spPr/>
      <dgm:t>
        <a:bodyPr/>
        <a:lstStyle/>
        <a:p>
          <a:r>
            <a:rPr lang="en-US" sz="1400" dirty="0"/>
            <a:t>Once the completed renewal is return, the state has 60 days to make a determination. If approved, the MAGI renewal process is complete.</a:t>
          </a:r>
        </a:p>
      </dgm:t>
    </dgm:pt>
    <dgm:pt modelId="{D2F511A9-B858-4345-A24E-76749385CE4B}" type="parTrans" cxnId="{E9AD4D3B-953A-40C5-9CEE-5267EC03250C}">
      <dgm:prSet/>
      <dgm:spPr/>
      <dgm:t>
        <a:bodyPr/>
        <a:lstStyle/>
        <a:p>
          <a:endParaRPr lang="en-US"/>
        </a:p>
      </dgm:t>
    </dgm:pt>
    <dgm:pt modelId="{815CD6FE-66E0-4665-AC30-B74A7CABE4FF}" type="sibTrans" cxnId="{E9AD4D3B-953A-40C5-9CEE-5267EC03250C}">
      <dgm:prSet/>
      <dgm:spPr/>
      <dgm:t>
        <a:bodyPr/>
        <a:lstStyle/>
        <a:p>
          <a:endParaRPr lang="en-US"/>
        </a:p>
      </dgm:t>
    </dgm:pt>
    <dgm:pt modelId="{5F459DE1-911F-4D45-A48C-E5C5D3EA35DD}">
      <dgm:prSet custT="1"/>
      <dgm:spPr/>
      <dgm:t>
        <a:bodyPr/>
        <a:lstStyle/>
        <a:p>
          <a:r>
            <a:rPr lang="en-US" sz="1400" dirty="0"/>
            <a:t>For CCADP a medical review must also be completed when it expires. </a:t>
          </a:r>
        </a:p>
      </dgm:t>
    </dgm:pt>
    <dgm:pt modelId="{0A2FC945-18C8-4DCF-93F4-06EBACE2FE18}" type="parTrans" cxnId="{F07E7CC7-98DD-4A3F-9542-16313066AFC0}">
      <dgm:prSet/>
      <dgm:spPr/>
      <dgm:t>
        <a:bodyPr/>
        <a:lstStyle/>
        <a:p>
          <a:endParaRPr lang="en-US"/>
        </a:p>
      </dgm:t>
    </dgm:pt>
    <dgm:pt modelId="{66670DE4-13E0-4E47-BE47-4C22916DA153}" type="sibTrans" cxnId="{F07E7CC7-98DD-4A3F-9542-16313066AFC0}">
      <dgm:prSet/>
      <dgm:spPr/>
      <dgm:t>
        <a:bodyPr/>
        <a:lstStyle/>
        <a:p>
          <a:endParaRPr lang="en-US"/>
        </a:p>
      </dgm:t>
    </dgm:pt>
    <dgm:pt modelId="{F456CB08-318A-46B3-81B7-744FC30A4410}" type="pres">
      <dgm:prSet presAssocID="{9E351660-E680-43A8-98AC-B965FB5A740F}" presName="Name0" presStyleCnt="0">
        <dgm:presLayoutVars>
          <dgm:dir/>
          <dgm:animLvl val="lvl"/>
          <dgm:resizeHandles val="exact"/>
        </dgm:presLayoutVars>
      </dgm:prSet>
      <dgm:spPr/>
    </dgm:pt>
    <dgm:pt modelId="{46639649-E973-440C-90AF-67B26CD9A5BB}" type="pres">
      <dgm:prSet presAssocID="{5F459DE1-911F-4D45-A48C-E5C5D3EA35DD}" presName="boxAndChildren" presStyleCnt="0"/>
      <dgm:spPr/>
    </dgm:pt>
    <dgm:pt modelId="{B8D5FCBE-93FC-4150-9D23-D14E65CA2F3F}" type="pres">
      <dgm:prSet presAssocID="{5F459DE1-911F-4D45-A48C-E5C5D3EA35DD}" presName="parentTextBox" presStyleLbl="node1" presStyleIdx="0" presStyleCnt="6"/>
      <dgm:spPr/>
    </dgm:pt>
    <dgm:pt modelId="{0C7115EB-3308-43AB-B7D5-0A1F08384E5C}" type="pres">
      <dgm:prSet presAssocID="{815CD6FE-66E0-4665-AC30-B74A7CABE4FF}" presName="sp" presStyleCnt="0"/>
      <dgm:spPr/>
    </dgm:pt>
    <dgm:pt modelId="{F32D080C-F690-460E-839D-CB30DC1CDB1B}" type="pres">
      <dgm:prSet presAssocID="{C5D87332-5305-4906-AD00-28C61028FF0A}" presName="arrowAndChildren" presStyleCnt="0"/>
      <dgm:spPr/>
    </dgm:pt>
    <dgm:pt modelId="{AE5D4632-5BFF-48A9-9643-07A43F9C1B53}" type="pres">
      <dgm:prSet presAssocID="{C5D87332-5305-4906-AD00-28C61028FF0A}" presName="parentTextArrow" presStyleLbl="node1" presStyleIdx="1" presStyleCnt="6"/>
      <dgm:spPr/>
    </dgm:pt>
    <dgm:pt modelId="{B3FCE4CE-6921-4B30-9104-A206B009A7A7}" type="pres">
      <dgm:prSet presAssocID="{936DCCA1-9F64-4F55-B976-34ABB03366BA}" presName="sp" presStyleCnt="0"/>
      <dgm:spPr/>
    </dgm:pt>
    <dgm:pt modelId="{758C1E78-E713-4651-AF75-199BBFC6CF62}" type="pres">
      <dgm:prSet presAssocID="{55385752-D1E4-4970-95D1-EE2BD794AE8F}" presName="arrowAndChildren" presStyleCnt="0"/>
      <dgm:spPr/>
    </dgm:pt>
    <dgm:pt modelId="{A26C373D-954E-43A1-8E62-4249AD89EADE}" type="pres">
      <dgm:prSet presAssocID="{55385752-D1E4-4970-95D1-EE2BD794AE8F}" presName="parentTextArrow" presStyleLbl="node1" presStyleIdx="2" presStyleCnt="6"/>
      <dgm:spPr/>
    </dgm:pt>
    <dgm:pt modelId="{1D552CDA-0571-4EEF-B155-9E2F6BB72CDD}" type="pres">
      <dgm:prSet presAssocID="{0D9D374E-1B8C-433C-9974-0003D53F5F89}" presName="sp" presStyleCnt="0"/>
      <dgm:spPr/>
    </dgm:pt>
    <dgm:pt modelId="{70F16EB6-FBD7-4581-9C8E-647B17C79E1B}" type="pres">
      <dgm:prSet presAssocID="{E6A047A9-830E-4589-AC3F-C9D6A11EABD8}" presName="arrowAndChildren" presStyleCnt="0"/>
      <dgm:spPr/>
    </dgm:pt>
    <dgm:pt modelId="{C0323751-9BD3-404C-B8A5-ED5EE94B8ADC}" type="pres">
      <dgm:prSet presAssocID="{E6A047A9-830E-4589-AC3F-C9D6A11EABD8}" presName="parentTextArrow" presStyleLbl="node1" presStyleIdx="3" presStyleCnt="6"/>
      <dgm:spPr/>
    </dgm:pt>
    <dgm:pt modelId="{E2133E30-9BBD-4C5E-A55F-75F48F3438D8}" type="pres">
      <dgm:prSet presAssocID="{E0E4C6E2-3B12-44DC-91B1-C65046DB455F}" presName="sp" presStyleCnt="0"/>
      <dgm:spPr/>
    </dgm:pt>
    <dgm:pt modelId="{D2183F33-580F-4CC4-90AE-54FE2ADDD5BB}" type="pres">
      <dgm:prSet presAssocID="{9B00CAA2-E9A9-4782-BED7-57A2E925CEC9}" presName="arrowAndChildren" presStyleCnt="0"/>
      <dgm:spPr/>
    </dgm:pt>
    <dgm:pt modelId="{EFCE1622-3A97-4B39-A0DE-D30C123E4CE6}" type="pres">
      <dgm:prSet presAssocID="{9B00CAA2-E9A9-4782-BED7-57A2E925CEC9}" presName="parentTextArrow" presStyleLbl="node1" presStyleIdx="4" presStyleCnt="6"/>
      <dgm:spPr/>
    </dgm:pt>
    <dgm:pt modelId="{743DF8BC-5634-4B29-BF2D-5132E2F81425}" type="pres">
      <dgm:prSet presAssocID="{F6CE9953-AFB8-4149-9D39-03F846BE2038}" presName="sp" presStyleCnt="0"/>
      <dgm:spPr/>
    </dgm:pt>
    <dgm:pt modelId="{8B02A014-C22F-4C49-BF68-404B8A1739FC}" type="pres">
      <dgm:prSet presAssocID="{03EBA73A-C121-4CC6-987C-989EBABE59E1}" presName="arrowAndChildren" presStyleCnt="0"/>
      <dgm:spPr/>
    </dgm:pt>
    <dgm:pt modelId="{D80642EC-5853-4DC6-8EEA-675159C603D3}" type="pres">
      <dgm:prSet presAssocID="{03EBA73A-C121-4CC6-987C-989EBABE59E1}" presName="parentTextArrow" presStyleLbl="node1" presStyleIdx="5" presStyleCnt="6"/>
      <dgm:spPr/>
    </dgm:pt>
  </dgm:ptLst>
  <dgm:cxnLst>
    <dgm:cxn modelId="{2938FD04-E5B7-4E0F-9BA6-173C5F940F0C}" srcId="{9E351660-E680-43A8-98AC-B965FB5A740F}" destId="{55385752-D1E4-4970-95D1-EE2BD794AE8F}" srcOrd="3" destOrd="0" parTransId="{E4E97F3E-03CF-4F37-9D8C-AC8DBEB9FD9A}" sibTransId="{936DCCA1-9F64-4F55-B976-34ABB03366BA}"/>
    <dgm:cxn modelId="{47484C35-B0D5-4616-8B29-82A064F117A9}" srcId="{9E351660-E680-43A8-98AC-B965FB5A740F}" destId="{E6A047A9-830E-4589-AC3F-C9D6A11EABD8}" srcOrd="2" destOrd="0" parTransId="{7ED938F6-E169-4C46-AA50-89E6563C8FC9}" sibTransId="{0D9D374E-1B8C-433C-9974-0003D53F5F89}"/>
    <dgm:cxn modelId="{E9AD4D3B-953A-40C5-9CEE-5267EC03250C}" srcId="{9E351660-E680-43A8-98AC-B965FB5A740F}" destId="{C5D87332-5305-4906-AD00-28C61028FF0A}" srcOrd="4" destOrd="0" parTransId="{D2F511A9-B858-4345-A24E-76749385CE4B}" sibTransId="{815CD6FE-66E0-4665-AC30-B74A7CABE4FF}"/>
    <dgm:cxn modelId="{E6EB4A48-8FE6-4BA0-9BC9-2E8E2621C8D8}" type="presOf" srcId="{9E351660-E680-43A8-98AC-B965FB5A740F}" destId="{F456CB08-318A-46B3-81B7-744FC30A4410}" srcOrd="0" destOrd="0" presId="urn:microsoft.com/office/officeart/2005/8/layout/process4"/>
    <dgm:cxn modelId="{7496617E-5700-4E30-9A0F-6B179B995992}" srcId="{9E351660-E680-43A8-98AC-B965FB5A740F}" destId="{03EBA73A-C121-4CC6-987C-989EBABE59E1}" srcOrd="0" destOrd="0" parTransId="{DE012DE1-2E9B-4712-A9B0-386B4A65F4DC}" sibTransId="{F6CE9953-AFB8-4149-9D39-03F846BE2038}"/>
    <dgm:cxn modelId="{BEDFBC95-C224-4206-9E38-581558AC49D8}" type="presOf" srcId="{C5D87332-5305-4906-AD00-28C61028FF0A}" destId="{AE5D4632-5BFF-48A9-9643-07A43F9C1B53}" srcOrd="0" destOrd="0" presId="urn:microsoft.com/office/officeart/2005/8/layout/process4"/>
    <dgm:cxn modelId="{787D83A9-B9E6-44F2-9C7C-E3FF0322B344}" type="presOf" srcId="{55385752-D1E4-4970-95D1-EE2BD794AE8F}" destId="{A26C373D-954E-43A1-8E62-4249AD89EADE}" srcOrd="0" destOrd="0" presId="urn:microsoft.com/office/officeart/2005/8/layout/process4"/>
    <dgm:cxn modelId="{5D2A0DAA-47EF-43C1-ACD1-A182BC55F396}" type="presOf" srcId="{5F459DE1-911F-4D45-A48C-E5C5D3EA35DD}" destId="{B8D5FCBE-93FC-4150-9D23-D14E65CA2F3F}" srcOrd="0" destOrd="0" presId="urn:microsoft.com/office/officeart/2005/8/layout/process4"/>
    <dgm:cxn modelId="{CBB45DC2-7353-44E2-975B-A43DFD987546}" type="presOf" srcId="{E6A047A9-830E-4589-AC3F-C9D6A11EABD8}" destId="{C0323751-9BD3-404C-B8A5-ED5EE94B8ADC}" srcOrd="0" destOrd="0" presId="urn:microsoft.com/office/officeart/2005/8/layout/process4"/>
    <dgm:cxn modelId="{F07E7CC7-98DD-4A3F-9542-16313066AFC0}" srcId="{9E351660-E680-43A8-98AC-B965FB5A740F}" destId="{5F459DE1-911F-4D45-A48C-E5C5D3EA35DD}" srcOrd="5" destOrd="0" parTransId="{0A2FC945-18C8-4DCF-93F4-06EBACE2FE18}" sibTransId="{66670DE4-13E0-4E47-BE47-4C22916DA153}"/>
    <dgm:cxn modelId="{6D2188D1-32CA-4298-A0A9-C03B89EC1098}" srcId="{9E351660-E680-43A8-98AC-B965FB5A740F}" destId="{9B00CAA2-E9A9-4782-BED7-57A2E925CEC9}" srcOrd="1" destOrd="0" parTransId="{46936A9A-93B1-4A84-8502-C02FA595962C}" sibTransId="{E0E4C6E2-3B12-44DC-91B1-C65046DB455F}"/>
    <dgm:cxn modelId="{814DEDD8-506C-4E3B-87F9-2A80F34C749C}" type="presOf" srcId="{9B00CAA2-E9A9-4782-BED7-57A2E925CEC9}" destId="{EFCE1622-3A97-4B39-A0DE-D30C123E4CE6}" srcOrd="0" destOrd="0" presId="urn:microsoft.com/office/officeart/2005/8/layout/process4"/>
    <dgm:cxn modelId="{DD43E9E3-9FC3-43EE-B149-EB4683084A39}" type="presOf" srcId="{03EBA73A-C121-4CC6-987C-989EBABE59E1}" destId="{D80642EC-5853-4DC6-8EEA-675159C603D3}" srcOrd="0" destOrd="0" presId="urn:microsoft.com/office/officeart/2005/8/layout/process4"/>
    <dgm:cxn modelId="{D069598E-FC24-4B5F-B917-118A06DC628E}" type="presParOf" srcId="{F456CB08-318A-46B3-81B7-744FC30A4410}" destId="{46639649-E973-440C-90AF-67B26CD9A5BB}" srcOrd="0" destOrd="0" presId="urn:microsoft.com/office/officeart/2005/8/layout/process4"/>
    <dgm:cxn modelId="{ED3A97E3-E439-4248-884D-555AB6348D9E}" type="presParOf" srcId="{46639649-E973-440C-90AF-67B26CD9A5BB}" destId="{B8D5FCBE-93FC-4150-9D23-D14E65CA2F3F}" srcOrd="0" destOrd="0" presId="urn:microsoft.com/office/officeart/2005/8/layout/process4"/>
    <dgm:cxn modelId="{8E307BB0-0D8D-403B-98C4-DA8E0371158D}" type="presParOf" srcId="{F456CB08-318A-46B3-81B7-744FC30A4410}" destId="{0C7115EB-3308-43AB-B7D5-0A1F08384E5C}" srcOrd="1" destOrd="0" presId="urn:microsoft.com/office/officeart/2005/8/layout/process4"/>
    <dgm:cxn modelId="{EE7ED786-0E50-4F7A-B21F-F3AC30AC51D6}" type="presParOf" srcId="{F456CB08-318A-46B3-81B7-744FC30A4410}" destId="{F32D080C-F690-460E-839D-CB30DC1CDB1B}" srcOrd="2" destOrd="0" presId="urn:microsoft.com/office/officeart/2005/8/layout/process4"/>
    <dgm:cxn modelId="{BD5ED598-F440-404E-8AD1-5BC4FCFA78B0}" type="presParOf" srcId="{F32D080C-F690-460E-839D-CB30DC1CDB1B}" destId="{AE5D4632-5BFF-48A9-9643-07A43F9C1B53}" srcOrd="0" destOrd="0" presId="urn:microsoft.com/office/officeart/2005/8/layout/process4"/>
    <dgm:cxn modelId="{33C1A080-A10E-428A-981D-DB7AE870AD2A}" type="presParOf" srcId="{F456CB08-318A-46B3-81B7-744FC30A4410}" destId="{B3FCE4CE-6921-4B30-9104-A206B009A7A7}" srcOrd="3" destOrd="0" presId="urn:microsoft.com/office/officeart/2005/8/layout/process4"/>
    <dgm:cxn modelId="{5245CF7F-9B70-4734-90E7-DCA8EDAC477C}" type="presParOf" srcId="{F456CB08-318A-46B3-81B7-744FC30A4410}" destId="{758C1E78-E713-4651-AF75-199BBFC6CF62}" srcOrd="4" destOrd="0" presId="urn:microsoft.com/office/officeart/2005/8/layout/process4"/>
    <dgm:cxn modelId="{E5D702B7-76B6-41A1-9DF7-DB8172BFBCBC}" type="presParOf" srcId="{758C1E78-E713-4651-AF75-199BBFC6CF62}" destId="{A26C373D-954E-43A1-8E62-4249AD89EADE}" srcOrd="0" destOrd="0" presId="urn:microsoft.com/office/officeart/2005/8/layout/process4"/>
    <dgm:cxn modelId="{264F02EE-BDF4-48E9-AE2F-E545470863F8}" type="presParOf" srcId="{F456CB08-318A-46B3-81B7-744FC30A4410}" destId="{1D552CDA-0571-4EEF-B155-9E2F6BB72CDD}" srcOrd="5" destOrd="0" presId="urn:microsoft.com/office/officeart/2005/8/layout/process4"/>
    <dgm:cxn modelId="{73176098-1DC2-412A-B340-DF66D6DD0C3F}" type="presParOf" srcId="{F456CB08-318A-46B3-81B7-744FC30A4410}" destId="{70F16EB6-FBD7-4581-9C8E-647B17C79E1B}" srcOrd="6" destOrd="0" presId="urn:microsoft.com/office/officeart/2005/8/layout/process4"/>
    <dgm:cxn modelId="{32EBFC34-D743-42B0-B5BA-150898565E84}" type="presParOf" srcId="{70F16EB6-FBD7-4581-9C8E-647B17C79E1B}" destId="{C0323751-9BD3-404C-B8A5-ED5EE94B8ADC}" srcOrd="0" destOrd="0" presId="urn:microsoft.com/office/officeart/2005/8/layout/process4"/>
    <dgm:cxn modelId="{C6935039-94E9-45E6-A38B-F5C829BD434B}" type="presParOf" srcId="{F456CB08-318A-46B3-81B7-744FC30A4410}" destId="{E2133E30-9BBD-4C5E-A55F-75F48F3438D8}" srcOrd="7" destOrd="0" presId="urn:microsoft.com/office/officeart/2005/8/layout/process4"/>
    <dgm:cxn modelId="{9EA44B2C-0201-4AFD-8635-AAE9E76D36EA}" type="presParOf" srcId="{F456CB08-318A-46B3-81B7-744FC30A4410}" destId="{D2183F33-580F-4CC4-90AE-54FE2ADDD5BB}" srcOrd="8" destOrd="0" presId="urn:microsoft.com/office/officeart/2005/8/layout/process4"/>
    <dgm:cxn modelId="{4BDBDEA7-472D-46D3-80A4-0F7AB821E016}" type="presParOf" srcId="{D2183F33-580F-4CC4-90AE-54FE2ADDD5BB}" destId="{EFCE1622-3A97-4B39-A0DE-D30C123E4CE6}" srcOrd="0" destOrd="0" presId="urn:microsoft.com/office/officeart/2005/8/layout/process4"/>
    <dgm:cxn modelId="{322E3AD2-0652-46C6-BCEB-981997D23E93}" type="presParOf" srcId="{F456CB08-318A-46B3-81B7-744FC30A4410}" destId="{743DF8BC-5634-4B29-BF2D-5132E2F81425}" srcOrd="9" destOrd="0" presId="urn:microsoft.com/office/officeart/2005/8/layout/process4"/>
    <dgm:cxn modelId="{42B3E2EB-5FBD-4319-A342-DF088B69FD0B}" type="presParOf" srcId="{F456CB08-318A-46B3-81B7-744FC30A4410}" destId="{8B02A014-C22F-4C49-BF68-404B8A1739FC}" srcOrd="10" destOrd="0" presId="urn:microsoft.com/office/officeart/2005/8/layout/process4"/>
    <dgm:cxn modelId="{35D3F18B-FD8F-4E6A-95EA-4B8E8CD9CDF8}" type="presParOf" srcId="{8B02A014-C22F-4C49-BF68-404B8A1739FC}" destId="{D80642EC-5853-4DC6-8EEA-675159C603D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3EC3B-DB08-414A-B21F-04D2E7074F02}">
      <dsp:nvSpPr>
        <dsp:cNvPr id="0" name=""/>
        <dsp:cNvSpPr/>
      </dsp:nvSpPr>
      <dsp:spPr>
        <a:xfrm>
          <a:off x="80702" y="224588"/>
          <a:ext cx="3424486" cy="1401439"/>
        </a:xfrm>
        <a:prstGeom prst="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Children’s Community Alternative Disability Program (CCADP) - </a:t>
          </a:r>
          <a:r>
            <a:rPr lang="en-US" sz="1400" b="0" i="0" kern="1200" dirty="0"/>
            <a:t>provides Medicaid coverage to severely disabled children who do not qualify for Supplemental Security Income (SSI) or other Medicaid qualifying programs because of their parents’ income and/or resources. </a:t>
          </a:r>
          <a:endParaRPr lang="en-US" sz="1400" kern="1200" dirty="0"/>
        </a:p>
      </dsp:txBody>
      <dsp:txXfrm>
        <a:off x="80702" y="224588"/>
        <a:ext cx="3424486" cy="1401439"/>
      </dsp:txXfrm>
    </dsp:sp>
    <dsp:sp modelId="{1915DBDE-D21B-4316-9009-F307173AAE95}">
      <dsp:nvSpPr>
        <dsp:cNvPr id="0" name=""/>
        <dsp:cNvSpPr/>
      </dsp:nvSpPr>
      <dsp:spPr>
        <a:xfrm>
          <a:off x="27015" y="1859600"/>
          <a:ext cx="3531859" cy="1401439"/>
        </a:xfrm>
        <a:prstGeom prst="rect">
          <a:avLst/>
        </a:prstGeom>
        <a:solidFill>
          <a:schemeClr val="accent3">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Supplemental Security Income (SSI) Medicaid –The Social Security Administration determines eligibility for SSI.  In Delaware qualifying for SSI automatically qualifies a person for SSI Medicaid.</a:t>
          </a:r>
        </a:p>
      </dsp:txBody>
      <dsp:txXfrm>
        <a:off x="27015" y="1859600"/>
        <a:ext cx="3531859" cy="1401439"/>
      </dsp:txXfrm>
    </dsp:sp>
    <dsp:sp modelId="{2FD60D65-68FD-403F-9A41-D6E16CB00A2D}">
      <dsp:nvSpPr>
        <dsp:cNvPr id="0" name=""/>
        <dsp:cNvSpPr/>
      </dsp:nvSpPr>
      <dsp:spPr>
        <a:xfrm>
          <a:off x="34688" y="3494612"/>
          <a:ext cx="3516514" cy="1401439"/>
        </a:xfrm>
        <a:prstGeom prst="rect">
          <a:avLst/>
        </a:prstGeom>
        <a:solidFill>
          <a:schemeClr val="accent4">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Modified Adjusted Gross Income (MAGI) – is an eligibility pathway based on  modified adjusted gross  income methodology for adults, children, and families.</a:t>
          </a:r>
        </a:p>
      </dsp:txBody>
      <dsp:txXfrm>
        <a:off x="34688" y="3494612"/>
        <a:ext cx="3516514" cy="1401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EC0B5-064F-4CFC-9226-6679C777AEAF}">
      <dsp:nvSpPr>
        <dsp:cNvPr id="0" name=""/>
        <dsp:cNvSpPr/>
      </dsp:nvSpPr>
      <dsp:spPr>
        <a:xfrm>
          <a:off x="0" y="621"/>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2DA217-206B-49B5-B627-9C7160635DAF}">
      <dsp:nvSpPr>
        <dsp:cNvPr id="0" name=""/>
        <dsp:cNvSpPr/>
      </dsp:nvSpPr>
      <dsp:spPr>
        <a:xfrm>
          <a:off x="0" y="621"/>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Well-baby and well-child checkups</a:t>
          </a:r>
          <a:endParaRPr lang="en-US" sz="1100" kern="1200" dirty="0"/>
        </a:p>
      </dsp:txBody>
      <dsp:txXfrm>
        <a:off x="0" y="621"/>
        <a:ext cx="7728267" cy="254304"/>
      </dsp:txXfrm>
    </dsp:sp>
    <dsp:sp modelId="{4D5AFC4C-ADA0-49FD-BBCB-460B7F7CDBB7}">
      <dsp:nvSpPr>
        <dsp:cNvPr id="0" name=""/>
        <dsp:cNvSpPr/>
      </dsp:nvSpPr>
      <dsp:spPr>
        <a:xfrm>
          <a:off x="0" y="254925"/>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7A3D1-F3A9-4F89-9585-03BBDAA2DBD0}">
      <dsp:nvSpPr>
        <dsp:cNvPr id="0" name=""/>
        <dsp:cNvSpPr/>
      </dsp:nvSpPr>
      <dsp:spPr>
        <a:xfrm>
          <a:off x="0" y="254925"/>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Drug/alcohol abuse treatment</a:t>
          </a:r>
          <a:endParaRPr lang="en-US" sz="1100" kern="1200" dirty="0"/>
        </a:p>
      </dsp:txBody>
      <dsp:txXfrm>
        <a:off x="0" y="254925"/>
        <a:ext cx="7728267" cy="254304"/>
      </dsp:txXfrm>
    </dsp:sp>
    <dsp:sp modelId="{A654887E-D936-45B3-AA8B-16B53BCC632C}">
      <dsp:nvSpPr>
        <dsp:cNvPr id="0" name=""/>
        <dsp:cNvSpPr/>
      </dsp:nvSpPr>
      <dsp:spPr>
        <a:xfrm>
          <a:off x="0" y="509229"/>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649FA9-562D-4AE9-8078-02F9A63760E3}">
      <dsp:nvSpPr>
        <dsp:cNvPr id="0" name=""/>
        <dsp:cNvSpPr/>
      </dsp:nvSpPr>
      <dsp:spPr>
        <a:xfrm>
          <a:off x="0" y="509229"/>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Speech/hearing therapy</a:t>
          </a:r>
          <a:endParaRPr lang="en-US" sz="1100" kern="1200" dirty="0"/>
        </a:p>
      </dsp:txBody>
      <dsp:txXfrm>
        <a:off x="0" y="509229"/>
        <a:ext cx="7728267" cy="254304"/>
      </dsp:txXfrm>
    </dsp:sp>
    <dsp:sp modelId="{92EC9D20-4B1B-492B-A72B-3C274FD4030E}">
      <dsp:nvSpPr>
        <dsp:cNvPr id="0" name=""/>
        <dsp:cNvSpPr/>
      </dsp:nvSpPr>
      <dsp:spPr>
        <a:xfrm>
          <a:off x="0" y="763533"/>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53D773-570A-44F1-B879-5D090F93BB34}">
      <dsp:nvSpPr>
        <dsp:cNvPr id="0" name=""/>
        <dsp:cNvSpPr/>
      </dsp:nvSpPr>
      <dsp:spPr>
        <a:xfrm>
          <a:off x="0" y="763533"/>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Immunizations</a:t>
          </a:r>
          <a:endParaRPr lang="en-US" sz="1100" kern="1200" dirty="0"/>
        </a:p>
      </dsp:txBody>
      <dsp:txXfrm>
        <a:off x="0" y="763533"/>
        <a:ext cx="7728267" cy="254304"/>
      </dsp:txXfrm>
    </dsp:sp>
    <dsp:sp modelId="{C5BAC4D1-273E-4CA2-9B65-A4933572903A}">
      <dsp:nvSpPr>
        <dsp:cNvPr id="0" name=""/>
        <dsp:cNvSpPr/>
      </dsp:nvSpPr>
      <dsp:spPr>
        <a:xfrm>
          <a:off x="0" y="1017837"/>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4CC3A-9806-4DEE-9065-298C6D942DE6}">
      <dsp:nvSpPr>
        <dsp:cNvPr id="0" name=""/>
        <dsp:cNvSpPr/>
      </dsp:nvSpPr>
      <dsp:spPr>
        <a:xfrm>
          <a:off x="0" y="1017837"/>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Physical therapy</a:t>
          </a:r>
          <a:endParaRPr lang="en-US" sz="1100" kern="1200" dirty="0"/>
        </a:p>
      </dsp:txBody>
      <dsp:txXfrm>
        <a:off x="0" y="1017837"/>
        <a:ext cx="7728267" cy="254304"/>
      </dsp:txXfrm>
    </dsp:sp>
    <dsp:sp modelId="{F9C4DBBA-EB58-4F7B-9C12-7D2B95006021}">
      <dsp:nvSpPr>
        <dsp:cNvPr id="0" name=""/>
        <dsp:cNvSpPr/>
      </dsp:nvSpPr>
      <dsp:spPr>
        <a:xfrm>
          <a:off x="0" y="1272141"/>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6B17EF-A2D4-4129-A600-433347ADB73C}">
      <dsp:nvSpPr>
        <dsp:cNvPr id="0" name=""/>
        <dsp:cNvSpPr/>
      </dsp:nvSpPr>
      <dsp:spPr>
        <a:xfrm>
          <a:off x="0" y="1272141"/>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Eye exams</a:t>
          </a:r>
          <a:endParaRPr lang="en-US" sz="1100" kern="1200" dirty="0"/>
        </a:p>
      </dsp:txBody>
      <dsp:txXfrm>
        <a:off x="0" y="1272141"/>
        <a:ext cx="7728267" cy="254304"/>
      </dsp:txXfrm>
    </dsp:sp>
    <dsp:sp modelId="{9AE2B441-B296-44FB-821B-FB69E0A45492}">
      <dsp:nvSpPr>
        <dsp:cNvPr id="0" name=""/>
        <dsp:cNvSpPr/>
      </dsp:nvSpPr>
      <dsp:spPr>
        <a:xfrm>
          <a:off x="0" y="1526445"/>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4016C-6FF7-4602-A60F-9FEBCD730D6A}">
      <dsp:nvSpPr>
        <dsp:cNvPr id="0" name=""/>
        <dsp:cNvSpPr/>
      </dsp:nvSpPr>
      <dsp:spPr>
        <a:xfrm>
          <a:off x="0" y="1526445"/>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Ambulance services</a:t>
          </a:r>
          <a:endParaRPr lang="en-US" sz="1100" kern="1200" dirty="0"/>
        </a:p>
      </dsp:txBody>
      <dsp:txXfrm>
        <a:off x="0" y="1526445"/>
        <a:ext cx="7728267" cy="254304"/>
      </dsp:txXfrm>
    </dsp:sp>
    <dsp:sp modelId="{E98DFA1F-ADD3-4795-A108-15AEFCF7E28E}">
      <dsp:nvSpPr>
        <dsp:cNvPr id="0" name=""/>
        <dsp:cNvSpPr/>
      </dsp:nvSpPr>
      <dsp:spPr>
        <a:xfrm>
          <a:off x="0" y="1780749"/>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AD536-9B08-4D89-9557-E4171CF2D11A}">
      <dsp:nvSpPr>
        <dsp:cNvPr id="0" name=""/>
        <dsp:cNvSpPr/>
      </dsp:nvSpPr>
      <dsp:spPr>
        <a:xfrm>
          <a:off x="0" y="1780749"/>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Prescription drugs</a:t>
          </a:r>
          <a:endParaRPr lang="en-US" sz="1100" kern="1200" dirty="0"/>
        </a:p>
      </dsp:txBody>
      <dsp:txXfrm>
        <a:off x="0" y="1780749"/>
        <a:ext cx="7728267" cy="254304"/>
      </dsp:txXfrm>
    </dsp:sp>
    <dsp:sp modelId="{4164DAEC-89DB-45CE-B90B-728E48FC2BC1}">
      <dsp:nvSpPr>
        <dsp:cNvPr id="0" name=""/>
        <dsp:cNvSpPr/>
      </dsp:nvSpPr>
      <dsp:spPr>
        <a:xfrm>
          <a:off x="0" y="2035053"/>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1E3A5A-E09F-40FA-8230-118278A9CFD2}">
      <dsp:nvSpPr>
        <dsp:cNvPr id="0" name=""/>
        <dsp:cNvSpPr/>
      </dsp:nvSpPr>
      <dsp:spPr>
        <a:xfrm>
          <a:off x="0" y="2035053"/>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Hospital Care</a:t>
          </a:r>
          <a:endParaRPr lang="en-US" sz="1100" kern="1200" dirty="0"/>
        </a:p>
      </dsp:txBody>
      <dsp:txXfrm>
        <a:off x="0" y="2035053"/>
        <a:ext cx="7728267" cy="254304"/>
      </dsp:txXfrm>
    </dsp:sp>
    <dsp:sp modelId="{F34BCC4D-EDEF-4A36-AE70-5E3E275C88E9}">
      <dsp:nvSpPr>
        <dsp:cNvPr id="0" name=""/>
        <dsp:cNvSpPr/>
      </dsp:nvSpPr>
      <dsp:spPr>
        <a:xfrm>
          <a:off x="0" y="2289357"/>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F8E3C-761D-4143-AE9E-50F28007E46A}">
      <dsp:nvSpPr>
        <dsp:cNvPr id="0" name=""/>
        <dsp:cNvSpPr/>
      </dsp:nvSpPr>
      <dsp:spPr>
        <a:xfrm>
          <a:off x="0" y="2289357"/>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Physician services</a:t>
          </a:r>
          <a:endParaRPr lang="en-US" sz="1100" kern="1200" dirty="0"/>
        </a:p>
      </dsp:txBody>
      <dsp:txXfrm>
        <a:off x="0" y="2289357"/>
        <a:ext cx="7728267" cy="254304"/>
      </dsp:txXfrm>
    </dsp:sp>
    <dsp:sp modelId="{15B503DD-BDA1-4152-9A47-97B46297A8A4}">
      <dsp:nvSpPr>
        <dsp:cNvPr id="0" name=""/>
        <dsp:cNvSpPr/>
      </dsp:nvSpPr>
      <dsp:spPr>
        <a:xfrm>
          <a:off x="0" y="2543662"/>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1EA65-0EAD-4B09-8D70-C76E4605CF38}">
      <dsp:nvSpPr>
        <dsp:cNvPr id="0" name=""/>
        <dsp:cNvSpPr/>
      </dsp:nvSpPr>
      <dsp:spPr>
        <a:xfrm>
          <a:off x="0" y="2543662"/>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X-rays</a:t>
          </a:r>
          <a:endParaRPr lang="en-US" sz="1100" kern="1200" dirty="0"/>
        </a:p>
      </dsp:txBody>
      <dsp:txXfrm>
        <a:off x="0" y="2543662"/>
        <a:ext cx="7728267" cy="254304"/>
      </dsp:txXfrm>
    </dsp:sp>
    <dsp:sp modelId="{A32EFC37-FFAB-43B0-9D87-C9D1831871CD}">
      <dsp:nvSpPr>
        <dsp:cNvPr id="0" name=""/>
        <dsp:cNvSpPr/>
      </dsp:nvSpPr>
      <dsp:spPr>
        <a:xfrm>
          <a:off x="0" y="2797966"/>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750BB-668D-4052-A312-92084C535C78}">
      <dsp:nvSpPr>
        <dsp:cNvPr id="0" name=""/>
        <dsp:cNvSpPr/>
      </dsp:nvSpPr>
      <dsp:spPr>
        <a:xfrm>
          <a:off x="0" y="2797966"/>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Lab work</a:t>
          </a:r>
          <a:endParaRPr lang="en-US" sz="1100" kern="1200" dirty="0"/>
        </a:p>
      </dsp:txBody>
      <dsp:txXfrm>
        <a:off x="0" y="2797966"/>
        <a:ext cx="7728267" cy="254304"/>
      </dsp:txXfrm>
    </dsp:sp>
    <dsp:sp modelId="{DEF0F34D-DFAB-41B1-8AC1-98BB0BBB7DB8}">
      <dsp:nvSpPr>
        <dsp:cNvPr id="0" name=""/>
        <dsp:cNvSpPr/>
      </dsp:nvSpPr>
      <dsp:spPr>
        <a:xfrm>
          <a:off x="0" y="3052270"/>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1A2C9-84BE-49F3-B9AF-36318FA7186E}">
      <dsp:nvSpPr>
        <dsp:cNvPr id="0" name=""/>
        <dsp:cNvSpPr/>
      </dsp:nvSpPr>
      <dsp:spPr>
        <a:xfrm>
          <a:off x="0" y="3052270"/>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Assistive technology</a:t>
          </a:r>
          <a:endParaRPr lang="en-US" sz="1100" kern="1200" dirty="0"/>
        </a:p>
      </dsp:txBody>
      <dsp:txXfrm>
        <a:off x="0" y="3052270"/>
        <a:ext cx="7728267" cy="254304"/>
      </dsp:txXfrm>
    </dsp:sp>
    <dsp:sp modelId="{B7A63A1B-FDA5-4EEA-BA40-CC2223DC933C}">
      <dsp:nvSpPr>
        <dsp:cNvPr id="0" name=""/>
        <dsp:cNvSpPr/>
      </dsp:nvSpPr>
      <dsp:spPr>
        <a:xfrm>
          <a:off x="0" y="3306574"/>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59FC65-3BA7-4BD4-8D65-9D4EDD4080DE}">
      <dsp:nvSpPr>
        <dsp:cNvPr id="0" name=""/>
        <dsp:cNvSpPr/>
      </dsp:nvSpPr>
      <dsp:spPr>
        <a:xfrm>
          <a:off x="0" y="3306574"/>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Mental health counseling</a:t>
          </a:r>
          <a:endParaRPr lang="en-US" sz="1100" kern="1200" dirty="0"/>
        </a:p>
      </dsp:txBody>
      <dsp:txXfrm>
        <a:off x="0" y="3306574"/>
        <a:ext cx="7728267" cy="254304"/>
      </dsp:txXfrm>
    </dsp:sp>
    <dsp:sp modelId="{99708F78-EA49-4EC0-BAD7-568246992647}">
      <dsp:nvSpPr>
        <dsp:cNvPr id="0" name=""/>
        <dsp:cNvSpPr/>
      </dsp:nvSpPr>
      <dsp:spPr>
        <a:xfrm>
          <a:off x="0" y="3560878"/>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11CF85-BD77-4A3B-B4AD-EAECDB9DBA5C}">
      <dsp:nvSpPr>
        <dsp:cNvPr id="0" name=""/>
        <dsp:cNvSpPr/>
      </dsp:nvSpPr>
      <dsp:spPr>
        <a:xfrm>
          <a:off x="0" y="3560878"/>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Limited home health and nursing care</a:t>
          </a:r>
          <a:endParaRPr lang="en-US" sz="1100" kern="1200" dirty="0"/>
        </a:p>
      </dsp:txBody>
      <dsp:txXfrm>
        <a:off x="0" y="3560878"/>
        <a:ext cx="7728267" cy="254304"/>
      </dsp:txXfrm>
    </dsp:sp>
    <dsp:sp modelId="{DAA4CD42-F346-405B-B491-D4DCAC3A358F}">
      <dsp:nvSpPr>
        <dsp:cNvPr id="0" name=""/>
        <dsp:cNvSpPr/>
      </dsp:nvSpPr>
      <dsp:spPr>
        <a:xfrm>
          <a:off x="0" y="3815182"/>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6C3FD-5C41-4EA4-888A-A8C4376EF007}">
      <dsp:nvSpPr>
        <dsp:cNvPr id="0" name=""/>
        <dsp:cNvSpPr/>
      </dsp:nvSpPr>
      <dsp:spPr>
        <a:xfrm>
          <a:off x="0" y="3815182"/>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Case management and coordination</a:t>
          </a:r>
          <a:endParaRPr lang="en-US" sz="1100" kern="1200" dirty="0"/>
        </a:p>
      </dsp:txBody>
      <dsp:txXfrm>
        <a:off x="0" y="3815182"/>
        <a:ext cx="7728267" cy="254304"/>
      </dsp:txXfrm>
    </dsp:sp>
    <dsp:sp modelId="{6E3BC22A-C728-4BB2-8704-4BFF5E1B4324}">
      <dsp:nvSpPr>
        <dsp:cNvPr id="0" name=""/>
        <dsp:cNvSpPr/>
      </dsp:nvSpPr>
      <dsp:spPr>
        <a:xfrm>
          <a:off x="0" y="4069486"/>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9F2DC-D89E-49DB-AA4A-5CD3342BE30A}">
      <dsp:nvSpPr>
        <dsp:cNvPr id="0" name=""/>
        <dsp:cNvSpPr/>
      </dsp:nvSpPr>
      <dsp:spPr>
        <a:xfrm>
          <a:off x="0" y="4069486"/>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Hospice care</a:t>
          </a:r>
          <a:endParaRPr lang="en-US" sz="1100" kern="1200" dirty="0"/>
        </a:p>
      </dsp:txBody>
      <dsp:txXfrm>
        <a:off x="0" y="4069486"/>
        <a:ext cx="7728267" cy="254304"/>
      </dsp:txXfrm>
    </dsp:sp>
    <dsp:sp modelId="{F07AB091-1909-4C51-83BA-BEA4EE8A4C10}">
      <dsp:nvSpPr>
        <dsp:cNvPr id="0" name=""/>
        <dsp:cNvSpPr/>
      </dsp:nvSpPr>
      <dsp:spPr>
        <a:xfrm>
          <a:off x="0" y="4323790"/>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CDC2BB-0582-4D63-A059-FFD87A1C27BE}">
      <dsp:nvSpPr>
        <dsp:cNvPr id="0" name=""/>
        <dsp:cNvSpPr/>
      </dsp:nvSpPr>
      <dsp:spPr>
        <a:xfrm>
          <a:off x="0" y="4323790"/>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Non-Emergency Medical Transportation (NEMT)</a:t>
          </a:r>
          <a:endParaRPr lang="en-US" sz="1100" kern="1200" dirty="0"/>
        </a:p>
      </dsp:txBody>
      <dsp:txXfrm>
        <a:off x="0" y="4323790"/>
        <a:ext cx="7728267" cy="254304"/>
      </dsp:txXfrm>
    </dsp:sp>
    <dsp:sp modelId="{47753837-5FED-4C60-9D98-94315D8D88F6}">
      <dsp:nvSpPr>
        <dsp:cNvPr id="0" name=""/>
        <dsp:cNvSpPr/>
      </dsp:nvSpPr>
      <dsp:spPr>
        <a:xfrm>
          <a:off x="0" y="4578094"/>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FDDAA-6230-4DDC-87F1-88253C421311}">
      <dsp:nvSpPr>
        <dsp:cNvPr id="0" name=""/>
        <dsp:cNvSpPr/>
      </dsp:nvSpPr>
      <dsp:spPr>
        <a:xfrm>
          <a:off x="0" y="4578094"/>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Prescribed Pediatric Extended Care (PPEC)</a:t>
          </a:r>
          <a:endParaRPr lang="en-US" sz="1100" kern="1200" dirty="0"/>
        </a:p>
      </dsp:txBody>
      <dsp:txXfrm>
        <a:off x="0" y="4578094"/>
        <a:ext cx="7728267" cy="254304"/>
      </dsp:txXfrm>
    </dsp:sp>
    <dsp:sp modelId="{358B2B20-FE5B-4D36-8738-22AB1EC796A2}">
      <dsp:nvSpPr>
        <dsp:cNvPr id="0" name=""/>
        <dsp:cNvSpPr/>
      </dsp:nvSpPr>
      <dsp:spPr>
        <a:xfrm>
          <a:off x="0" y="4832398"/>
          <a:ext cx="7728267"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6557A-8107-4092-B7A1-771A476E60CB}">
      <dsp:nvSpPr>
        <dsp:cNvPr id="0" name=""/>
        <dsp:cNvSpPr/>
      </dsp:nvSpPr>
      <dsp:spPr>
        <a:xfrm>
          <a:off x="0" y="4832398"/>
          <a:ext cx="7728267" cy="2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i="0" kern="1200" dirty="0"/>
            <a:t>Comprehensive Dental services </a:t>
          </a:r>
          <a:endParaRPr lang="en-US" sz="1100" kern="1200" dirty="0"/>
        </a:p>
      </dsp:txBody>
      <dsp:txXfrm>
        <a:off x="0" y="4832398"/>
        <a:ext cx="7728267" cy="2543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5FCBE-93FC-4150-9D23-D14E65CA2F3F}">
      <dsp:nvSpPr>
        <dsp:cNvPr id="0" name=""/>
        <dsp:cNvSpPr/>
      </dsp:nvSpPr>
      <dsp:spPr>
        <a:xfrm>
          <a:off x="0" y="4710216"/>
          <a:ext cx="7104549" cy="618213"/>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For CCADP a medical review must also be completed when it expires. </a:t>
          </a:r>
        </a:p>
      </dsp:txBody>
      <dsp:txXfrm>
        <a:off x="0" y="4710216"/>
        <a:ext cx="7104549" cy="618213"/>
      </dsp:txXfrm>
    </dsp:sp>
    <dsp:sp modelId="{AE5D4632-5BFF-48A9-9643-07A43F9C1B53}">
      <dsp:nvSpPr>
        <dsp:cNvPr id="0" name=""/>
        <dsp:cNvSpPr/>
      </dsp:nvSpPr>
      <dsp:spPr>
        <a:xfrm rot="10800000">
          <a:off x="0" y="3768677"/>
          <a:ext cx="7104549" cy="950812"/>
        </a:xfrm>
        <a:prstGeom prst="upArrowCallou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Once the completed renewal is return, the state has 60 days to make a determination. If approved, the MAGI renewal process is complete.</a:t>
          </a:r>
        </a:p>
      </dsp:txBody>
      <dsp:txXfrm rot="10800000">
        <a:off x="0" y="3768677"/>
        <a:ext cx="7104549" cy="617809"/>
      </dsp:txXfrm>
    </dsp:sp>
    <dsp:sp modelId="{A26C373D-954E-43A1-8E62-4249AD89EADE}">
      <dsp:nvSpPr>
        <dsp:cNvPr id="0" name=""/>
        <dsp:cNvSpPr/>
      </dsp:nvSpPr>
      <dsp:spPr>
        <a:xfrm rot="10800000">
          <a:off x="0" y="2827138"/>
          <a:ext cx="7104549" cy="950812"/>
        </a:xfrm>
        <a:prstGeom prst="upArrowCallou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Medicaid participants have 30 days to return the completed renewal.  </a:t>
          </a:r>
        </a:p>
      </dsp:txBody>
      <dsp:txXfrm rot="10800000">
        <a:off x="0" y="2827138"/>
        <a:ext cx="7104549" cy="617809"/>
      </dsp:txXfrm>
    </dsp:sp>
    <dsp:sp modelId="{C0323751-9BD3-404C-B8A5-ED5EE94B8ADC}">
      <dsp:nvSpPr>
        <dsp:cNvPr id="0" name=""/>
        <dsp:cNvSpPr/>
      </dsp:nvSpPr>
      <dsp:spPr>
        <a:xfrm rot="10800000">
          <a:off x="0" y="1885599"/>
          <a:ext cx="7104549" cy="950812"/>
        </a:xfrm>
        <a:prstGeom prst="upArrowCallou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If the passive process fails, then the individual is mailed a renewal form.  </a:t>
          </a:r>
        </a:p>
      </dsp:txBody>
      <dsp:txXfrm rot="10800000">
        <a:off x="0" y="1885599"/>
        <a:ext cx="7104549" cy="617809"/>
      </dsp:txXfrm>
    </dsp:sp>
    <dsp:sp modelId="{EFCE1622-3A97-4B39-A0DE-D30C123E4CE6}">
      <dsp:nvSpPr>
        <dsp:cNvPr id="0" name=""/>
        <dsp:cNvSpPr/>
      </dsp:nvSpPr>
      <dsp:spPr>
        <a:xfrm rot="10800000">
          <a:off x="0" y="944060"/>
          <a:ext cx="7104549" cy="950812"/>
        </a:xfrm>
        <a:prstGeom prst="upArrowCallou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 the 10</a:t>
          </a:r>
          <a:r>
            <a:rPr lang="en-US" sz="1400" kern="1200" baseline="30000" dirty="0"/>
            <a:t>th</a:t>
          </a:r>
          <a:r>
            <a:rPr lang="en-US" sz="1400" kern="1200" dirty="0"/>
            <a:t> month of the Medicaid certification period, the passive renewal process occurs. </a:t>
          </a:r>
        </a:p>
      </dsp:txBody>
      <dsp:txXfrm rot="10800000">
        <a:off x="0" y="944060"/>
        <a:ext cx="7104549" cy="617809"/>
      </dsp:txXfrm>
    </dsp:sp>
    <dsp:sp modelId="{D80642EC-5853-4DC6-8EEA-675159C603D3}">
      <dsp:nvSpPr>
        <dsp:cNvPr id="0" name=""/>
        <dsp:cNvSpPr/>
      </dsp:nvSpPr>
      <dsp:spPr>
        <a:xfrm rot="10800000">
          <a:off x="0" y="2521"/>
          <a:ext cx="7104549" cy="950812"/>
        </a:xfrm>
        <a:prstGeom prst="upArrowCallou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After the initial eligibility decision is completed, a renewal date is set for 12 months from the date of application. </a:t>
          </a:r>
        </a:p>
        <a:p>
          <a:pPr marL="0" lvl="0" indent="0" algn="ctr" defTabSz="622300">
            <a:lnSpc>
              <a:spcPct val="90000"/>
            </a:lnSpc>
            <a:spcBef>
              <a:spcPct val="0"/>
            </a:spcBef>
            <a:spcAft>
              <a:spcPct val="35000"/>
            </a:spcAft>
            <a:buNone/>
          </a:pPr>
          <a:endParaRPr lang="en-US" sz="1400" kern="1200" dirty="0"/>
        </a:p>
      </dsp:txBody>
      <dsp:txXfrm rot="10800000">
        <a:off x="0" y="2521"/>
        <a:ext cx="7104549" cy="6178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C02B0-74D3-4637-BD6F-2986CDFA874D}" type="datetimeFigureOut">
              <a:rPr lang="en-US" smtClean="0"/>
              <a:t>7/2/2025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E2CE1-9BE4-43B0-9030-55CFBE64D825}" type="slidenum">
              <a:rPr lang="en-US" smtClean="0"/>
              <a:t>‹#›</a:t>
            </a:fld>
            <a:endParaRPr lang="en-US" dirty="0"/>
          </a:p>
        </p:txBody>
      </p:sp>
    </p:spTree>
    <p:extLst>
      <p:ext uri="{BB962C8B-B14F-4D97-AF65-F5344CB8AC3E}">
        <p14:creationId xmlns:p14="http://schemas.microsoft.com/office/powerpoint/2010/main" val="9785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 and font is small.</a:t>
            </a:r>
          </a:p>
        </p:txBody>
      </p:sp>
      <p:sp>
        <p:nvSpPr>
          <p:cNvPr id="4" name="Slide Number Placeholder 3"/>
          <p:cNvSpPr>
            <a:spLocks noGrp="1"/>
          </p:cNvSpPr>
          <p:nvPr>
            <p:ph type="sldNum" sz="quarter" idx="5"/>
          </p:nvPr>
        </p:nvSpPr>
        <p:spPr/>
        <p:txBody>
          <a:bodyPr/>
          <a:lstStyle/>
          <a:p>
            <a:fld id="{002E2CE1-9BE4-43B0-9030-55CFBE64D825}" type="slidenum">
              <a:rPr lang="en-US" smtClean="0"/>
              <a:t>3</a:t>
            </a:fld>
            <a:endParaRPr lang="en-US" dirty="0"/>
          </a:p>
        </p:txBody>
      </p:sp>
    </p:spTree>
    <p:extLst>
      <p:ext uri="{BB962C8B-B14F-4D97-AF65-F5344CB8AC3E}">
        <p14:creationId xmlns:p14="http://schemas.microsoft.com/office/powerpoint/2010/main" val="304113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E2CE1-9BE4-43B0-9030-55CFBE64D825}" type="slidenum">
              <a:rPr lang="en-US" smtClean="0"/>
              <a:t>9</a:t>
            </a:fld>
            <a:endParaRPr lang="en-US" dirty="0"/>
          </a:p>
        </p:txBody>
      </p:sp>
    </p:spTree>
    <p:extLst>
      <p:ext uri="{BB962C8B-B14F-4D97-AF65-F5344CB8AC3E}">
        <p14:creationId xmlns:p14="http://schemas.microsoft.com/office/powerpoint/2010/main" val="27000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E2CE1-9BE4-43B0-9030-55CFBE64D825}" type="slidenum">
              <a:rPr lang="en-US" smtClean="0"/>
              <a:t>12</a:t>
            </a:fld>
            <a:endParaRPr lang="en-US" dirty="0"/>
          </a:p>
        </p:txBody>
      </p:sp>
    </p:spTree>
    <p:extLst>
      <p:ext uri="{BB962C8B-B14F-4D97-AF65-F5344CB8AC3E}">
        <p14:creationId xmlns:p14="http://schemas.microsoft.com/office/powerpoint/2010/main" val="30994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CCDE-9443-513B-ADE5-E139C211F291}"/>
              </a:ext>
            </a:extLst>
          </p:cNvPr>
          <p:cNvSpPr>
            <a:spLocks noGrp="1"/>
          </p:cNvSpPr>
          <p:nvPr>
            <p:ph type="ctrTitle"/>
          </p:nvPr>
        </p:nvSpPr>
        <p:spPr>
          <a:xfrm>
            <a:off x="549871" y="1298448"/>
            <a:ext cx="7835177" cy="1936458"/>
          </a:xfrm>
        </p:spPr>
        <p:txBody>
          <a:bodyPr>
            <a:normAutofit/>
          </a:bodyPr>
          <a:lstStyle/>
          <a:p>
            <a:r>
              <a:rPr lang="en-US" sz="5400" b="1" dirty="0"/>
              <a:t>Medicaid Renewal Process</a:t>
            </a:r>
          </a:p>
        </p:txBody>
      </p:sp>
      <p:sp>
        <p:nvSpPr>
          <p:cNvPr id="3" name="Subtitle 2">
            <a:extLst>
              <a:ext uri="{FF2B5EF4-FFF2-40B4-BE49-F238E27FC236}">
                <a16:creationId xmlns:a16="http://schemas.microsoft.com/office/drawing/2014/main" id="{0FE5BA04-6413-D61C-2264-5041A01BE587}"/>
              </a:ext>
            </a:extLst>
          </p:cNvPr>
          <p:cNvSpPr>
            <a:spLocks noGrp="1"/>
          </p:cNvSpPr>
          <p:nvPr>
            <p:ph type="subTitle" idx="1"/>
          </p:nvPr>
        </p:nvSpPr>
        <p:spPr>
          <a:xfrm>
            <a:off x="580037" y="3234906"/>
            <a:ext cx="7835177" cy="1104181"/>
          </a:xfrm>
        </p:spPr>
        <p:txBody>
          <a:bodyPr>
            <a:normAutofit/>
          </a:bodyPr>
          <a:lstStyle/>
          <a:p>
            <a:r>
              <a:rPr lang="en-US" sz="2800" b="1" dirty="0"/>
              <a:t>Division of Medicaid and Medical Assistance</a:t>
            </a:r>
          </a:p>
          <a:p>
            <a:r>
              <a:rPr lang="en-US" sz="2800" b="1" dirty="0"/>
              <a:t>Janneen Boyce</a:t>
            </a:r>
          </a:p>
        </p:txBody>
      </p:sp>
      <p:pic>
        <p:nvPicPr>
          <p:cNvPr id="6" name="Picture 5" descr="A picture containing text, athletic game&#10;&#10;AI-generated content may be incorrect.">
            <a:extLst>
              <a:ext uri="{FF2B5EF4-FFF2-40B4-BE49-F238E27FC236}">
                <a16:creationId xmlns:a16="http://schemas.microsoft.com/office/drawing/2014/main" id="{3CADAF94-4921-878F-09B7-6D16E6AF4CA4}"/>
              </a:ext>
            </a:extLst>
          </p:cNvPr>
          <p:cNvPicPr>
            <a:picLocks noChangeAspect="1"/>
          </p:cNvPicPr>
          <p:nvPr/>
        </p:nvPicPr>
        <p:blipFill>
          <a:blip r:embed="rId2"/>
          <a:stretch>
            <a:fillRect/>
          </a:stretch>
        </p:blipFill>
        <p:spPr>
          <a:xfrm>
            <a:off x="9841653" y="2391376"/>
            <a:ext cx="1800476" cy="1724266"/>
          </a:xfrm>
          <a:prstGeom prst="rect">
            <a:avLst/>
          </a:prstGeom>
        </p:spPr>
      </p:pic>
    </p:spTree>
    <p:extLst>
      <p:ext uri="{BB962C8B-B14F-4D97-AF65-F5344CB8AC3E}">
        <p14:creationId xmlns:p14="http://schemas.microsoft.com/office/powerpoint/2010/main" val="327445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D072EE0-2382-18A2-280E-3E68A04D889F}"/>
              </a:ext>
            </a:extLst>
          </p:cNvPr>
          <p:cNvSpPr>
            <a:spLocks noGrp="1"/>
          </p:cNvSpPr>
          <p:nvPr>
            <p:ph type="title"/>
          </p:nvPr>
        </p:nvSpPr>
        <p:spPr>
          <a:xfrm>
            <a:off x="1600754" y="1087374"/>
            <a:ext cx="8983489" cy="1000978"/>
          </a:xfrm>
        </p:spPr>
        <p:txBody>
          <a:bodyPr>
            <a:normAutofit/>
          </a:bodyPr>
          <a:lstStyle/>
          <a:p>
            <a:r>
              <a:rPr lang="en-US" sz="3300" dirty="0"/>
              <a:t>Passive Renewal Process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53BAC8F-1EA3-2E57-7C9A-1FFDACCFC35B}"/>
              </a:ext>
            </a:extLst>
          </p:cNvPr>
          <p:cNvSpPr>
            <a:spLocks noGrp="1"/>
          </p:cNvSpPr>
          <p:nvPr>
            <p:ph idx="1"/>
          </p:nvPr>
        </p:nvSpPr>
        <p:spPr>
          <a:xfrm>
            <a:off x="1279019" y="2535446"/>
            <a:ext cx="10736197" cy="3554457"/>
          </a:xfrm>
        </p:spPr>
        <p:txBody>
          <a:bodyPr>
            <a:normAutofit/>
          </a:bodyPr>
          <a:lstStyle/>
          <a:p>
            <a:pPr marL="0" indent="0" algn="just">
              <a:buNone/>
            </a:pPr>
            <a:r>
              <a:rPr lang="en-US" dirty="0">
                <a:solidFill>
                  <a:schemeClr val="tx1"/>
                </a:solidFill>
                <a:ea typeface="Calibri" panose="020F0502020204030204" pitchFamily="34" charset="0"/>
              </a:rPr>
              <a:t>P</a:t>
            </a:r>
            <a:r>
              <a:rPr lang="en-US" dirty="0">
                <a:solidFill>
                  <a:schemeClr val="tx1"/>
                </a:solidFill>
                <a:effectLst/>
                <a:ea typeface="Calibri" panose="020F0502020204030204" pitchFamily="34" charset="0"/>
              </a:rPr>
              <a:t>assive renewal is an electronic process that does not require worker or client intervention. The passive renewal process reviews eligibility for the current </a:t>
            </a:r>
            <a:r>
              <a:rPr lang="en-US" dirty="0">
                <a:solidFill>
                  <a:schemeClr val="tx1"/>
                </a:solidFill>
                <a:ea typeface="Calibri" panose="020F0502020204030204" pitchFamily="34" charset="0"/>
              </a:rPr>
              <a:t>Medicaid category</a:t>
            </a:r>
            <a:r>
              <a:rPr lang="en-US" dirty="0">
                <a:solidFill>
                  <a:schemeClr val="tx1"/>
                </a:solidFill>
                <a:effectLst/>
                <a:ea typeface="Calibri" panose="020F0502020204030204" pitchFamily="34" charset="0"/>
              </a:rPr>
              <a:t>. The eligibility system checks all data sources that DSS has access to for verifying income.  When the</a:t>
            </a:r>
            <a:r>
              <a:rPr lang="en-US" dirty="0">
                <a:solidFill>
                  <a:schemeClr val="tx1"/>
                </a:solidFill>
                <a:ea typeface="Calibri" panose="020F0502020204030204" pitchFamily="34" charset="0"/>
              </a:rPr>
              <a:t> income can be verified, the case is renewed without information from the family or the worker having to take action on the case.   </a:t>
            </a:r>
            <a:endParaRPr lang="en-US" dirty="0">
              <a:solidFill>
                <a:schemeClr val="tx1"/>
              </a:solidFill>
              <a:effectLst/>
              <a:ea typeface="Calibri" panose="020F0502020204030204" pitchFamily="34" charset="0"/>
            </a:endParaRPr>
          </a:p>
          <a:p>
            <a:endParaRPr lang="en-US" dirty="0">
              <a:solidFill>
                <a:schemeClr val="tx1"/>
              </a:solidFill>
            </a:endParaRPr>
          </a:p>
        </p:txBody>
      </p:sp>
      <p:pic>
        <p:nvPicPr>
          <p:cNvPr id="5" name="Picture 4" descr="Interior of a laptop computer motherboard">
            <a:extLst>
              <a:ext uri="{FF2B5EF4-FFF2-40B4-BE49-F238E27FC236}">
                <a16:creationId xmlns:a16="http://schemas.microsoft.com/office/drawing/2014/main" id="{2F9E38A8-F573-164B-F262-7AB4BCC9CE47}"/>
              </a:ext>
            </a:extLst>
          </p:cNvPr>
          <p:cNvPicPr>
            <a:picLocks noChangeAspect="1"/>
          </p:cNvPicPr>
          <p:nvPr/>
        </p:nvPicPr>
        <p:blipFill>
          <a:blip r:embed="rId2"/>
          <a:stretch>
            <a:fillRect/>
          </a:stretch>
        </p:blipFill>
        <p:spPr>
          <a:xfrm flipV="1">
            <a:off x="7897091" y="768093"/>
            <a:ext cx="3008886" cy="1632003"/>
          </a:xfrm>
          <a:prstGeom prst="rect">
            <a:avLst/>
          </a:prstGeom>
        </p:spPr>
      </p:pic>
    </p:spTree>
    <p:extLst>
      <p:ext uri="{BB962C8B-B14F-4D97-AF65-F5344CB8AC3E}">
        <p14:creationId xmlns:p14="http://schemas.microsoft.com/office/powerpoint/2010/main" val="98901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D072EE0-2382-18A2-280E-3E68A04D889F}"/>
              </a:ext>
            </a:extLst>
          </p:cNvPr>
          <p:cNvSpPr>
            <a:spLocks noGrp="1"/>
          </p:cNvSpPr>
          <p:nvPr>
            <p:ph type="title"/>
          </p:nvPr>
        </p:nvSpPr>
        <p:spPr>
          <a:xfrm>
            <a:off x="1600754" y="1087374"/>
            <a:ext cx="8983489" cy="1000978"/>
          </a:xfrm>
        </p:spPr>
        <p:txBody>
          <a:bodyPr>
            <a:normAutofit/>
          </a:bodyPr>
          <a:lstStyle/>
          <a:p>
            <a:r>
              <a:rPr lang="en-US" sz="3300" dirty="0"/>
              <a:t>CCADP Medical Review Process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53BAC8F-1EA3-2E57-7C9A-1FFDACCFC35B}"/>
              </a:ext>
            </a:extLst>
          </p:cNvPr>
          <p:cNvSpPr>
            <a:spLocks noGrp="1"/>
          </p:cNvSpPr>
          <p:nvPr>
            <p:ph idx="1"/>
          </p:nvPr>
        </p:nvSpPr>
        <p:spPr>
          <a:xfrm>
            <a:off x="1271108" y="2535446"/>
            <a:ext cx="10753252" cy="3554457"/>
          </a:xfrm>
        </p:spPr>
        <p:txBody>
          <a:bodyPr>
            <a:normAutofit fontScale="85000" lnSpcReduction="20000"/>
          </a:bodyPr>
          <a:lstStyle/>
          <a:p>
            <a:pPr marL="0" indent="0" algn="just">
              <a:buNone/>
            </a:pPr>
            <a:endParaRPr lang="en-US" dirty="0">
              <a:solidFill>
                <a:schemeClr val="tx1"/>
              </a:solidFill>
            </a:endParaRPr>
          </a:p>
          <a:p>
            <a:pPr marL="0" indent="0" algn="just">
              <a:buNone/>
            </a:pPr>
            <a:endParaRPr lang="en-US" dirty="0">
              <a:solidFill>
                <a:schemeClr val="tx1"/>
              </a:solidFill>
            </a:endParaRPr>
          </a:p>
          <a:p>
            <a:pPr marL="0" indent="0" algn="just">
              <a:buNone/>
            </a:pPr>
            <a:endParaRPr lang="en-US" dirty="0">
              <a:solidFill>
                <a:schemeClr val="tx1"/>
              </a:solidFill>
            </a:endParaRPr>
          </a:p>
          <a:p>
            <a:pPr marL="0" indent="0" algn="just">
              <a:buNone/>
            </a:pPr>
            <a:r>
              <a:rPr lang="en-US" dirty="0">
                <a:solidFill>
                  <a:schemeClr val="tx1"/>
                </a:solidFill>
              </a:rPr>
              <a:t>The Medical eligibility is determined by the DMMA Medical Review team based on a disability and a level of care.</a:t>
            </a:r>
          </a:p>
          <a:p>
            <a:pPr marL="0" indent="0" algn="just">
              <a:buNone/>
            </a:pPr>
            <a:r>
              <a:rPr lang="en-US" dirty="0">
                <a:solidFill>
                  <a:schemeClr val="tx1"/>
                </a:solidFill>
              </a:rPr>
              <a:t>The medical review has to be reassessed on a regular cadence, and the timeframe is determined by the Medical Review team. </a:t>
            </a:r>
          </a:p>
          <a:p>
            <a:pPr marL="0" indent="0" algn="just">
              <a:buNone/>
            </a:pPr>
            <a:r>
              <a:rPr lang="en-US" dirty="0">
                <a:solidFill>
                  <a:schemeClr val="tx1"/>
                </a:solidFill>
              </a:rPr>
              <a:t>For the financial and medical review to be completed at the same time, the review process will begin 3 to 4 months prior to the Medicaid review expiration. </a:t>
            </a:r>
          </a:p>
          <a:p>
            <a:pPr marL="0" indent="0" algn="just">
              <a:buNone/>
            </a:pPr>
            <a:r>
              <a:rPr lang="en-US" dirty="0">
                <a:solidFill>
                  <a:schemeClr val="tx1"/>
                </a:solidFill>
              </a:rPr>
              <a:t>This program requires that it is appropriate to provide a comparable level of care in an alternative setting (e.g., natural family home)</a:t>
            </a:r>
          </a:p>
          <a:p>
            <a:pPr marL="0" indent="0" algn="just">
              <a:buNone/>
            </a:pPr>
            <a:r>
              <a:rPr lang="en-US" dirty="0">
                <a:solidFill>
                  <a:schemeClr val="tx1"/>
                </a:solidFill>
              </a:rPr>
              <a:t>The estimated Medicaid cost of care for Medicaid in the alternative setting cannot be higher than the estimated cost in the comparable facility.</a:t>
            </a:r>
          </a:p>
          <a:p>
            <a:pPr marL="0" indent="0" algn="just">
              <a:buNone/>
            </a:pPr>
            <a:endParaRPr lang="en-US" dirty="0">
              <a:solidFill>
                <a:schemeClr val="tx1"/>
              </a:solidFill>
            </a:endParaRPr>
          </a:p>
          <a:p>
            <a:pPr marL="0" indent="0" algn="just">
              <a:buNone/>
            </a:pPr>
            <a:endParaRPr lang="en-US" dirty="0">
              <a:solidFill>
                <a:schemeClr val="tx1"/>
              </a:solidFill>
            </a:endParaRPr>
          </a:p>
          <a:p>
            <a:pPr marL="0" indent="0" algn="just">
              <a:buNone/>
            </a:pPr>
            <a:endParaRPr lang="en-US" dirty="0">
              <a:solidFill>
                <a:schemeClr val="tx1"/>
              </a:solidFill>
            </a:endParaRPr>
          </a:p>
        </p:txBody>
      </p:sp>
      <p:pic>
        <p:nvPicPr>
          <p:cNvPr id="5" name="Picture 4" descr="Exchanging ideas in the boardroom">
            <a:extLst>
              <a:ext uri="{FF2B5EF4-FFF2-40B4-BE49-F238E27FC236}">
                <a16:creationId xmlns:a16="http://schemas.microsoft.com/office/drawing/2014/main" id="{C0EF3A4C-BA8F-9AFF-DF6B-C426295F70DA}"/>
              </a:ext>
            </a:extLst>
          </p:cNvPr>
          <p:cNvPicPr>
            <a:picLocks noChangeAspect="1"/>
          </p:cNvPicPr>
          <p:nvPr/>
        </p:nvPicPr>
        <p:blipFill>
          <a:blip r:embed="rId2"/>
          <a:stretch>
            <a:fillRect/>
          </a:stretch>
        </p:blipFill>
        <p:spPr>
          <a:xfrm>
            <a:off x="8368146" y="768096"/>
            <a:ext cx="2537832" cy="1641989"/>
          </a:xfrm>
          <a:prstGeom prst="rect">
            <a:avLst/>
          </a:prstGeom>
        </p:spPr>
      </p:pic>
    </p:spTree>
    <p:extLst>
      <p:ext uri="{BB962C8B-B14F-4D97-AF65-F5344CB8AC3E}">
        <p14:creationId xmlns:p14="http://schemas.microsoft.com/office/powerpoint/2010/main" val="178271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D072EE0-2382-18A2-280E-3E68A04D889F}"/>
              </a:ext>
            </a:extLst>
          </p:cNvPr>
          <p:cNvSpPr>
            <a:spLocks noGrp="1"/>
          </p:cNvSpPr>
          <p:nvPr>
            <p:ph type="title"/>
          </p:nvPr>
        </p:nvSpPr>
        <p:spPr>
          <a:xfrm>
            <a:off x="1600754" y="1087374"/>
            <a:ext cx="8983489" cy="1000978"/>
          </a:xfrm>
        </p:spPr>
        <p:txBody>
          <a:bodyPr>
            <a:normAutofit/>
          </a:bodyPr>
          <a:lstStyle/>
          <a:p>
            <a:r>
              <a:rPr lang="en-US" sz="3300" dirty="0"/>
              <a:t>Renewal Completion Process</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353BAC8F-1EA3-2E57-7C9A-1FFDACCFC35B}"/>
              </a:ext>
            </a:extLst>
          </p:cNvPr>
          <p:cNvSpPr>
            <a:spLocks noGrp="1"/>
          </p:cNvSpPr>
          <p:nvPr>
            <p:ph idx="1"/>
          </p:nvPr>
        </p:nvSpPr>
        <p:spPr>
          <a:xfrm>
            <a:off x="1279019" y="2535446"/>
            <a:ext cx="10727053" cy="3554457"/>
          </a:xfrm>
        </p:spPr>
        <p:txBody>
          <a:bodyPr>
            <a:normAutofit/>
          </a:bodyPr>
          <a:lstStyle/>
          <a:p>
            <a:pPr algn="just">
              <a:buFont typeface="Arial" panose="020B0604020202020204" pitchFamily="34" charset="0"/>
              <a:buChar char="•"/>
            </a:pPr>
            <a:r>
              <a:rPr lang="en-US" dirty="0">
                <a:solidFill>
                  <a:schemeClr val="tx1"/>
                </a:solidFill>
              </a:rPr>
              <a:t>Once a completed renewal is returned to DHSS, staff will review the renewal and determine if additional information is needed to make an eligibility determination. </a:t>
            </a:r>
          </a:p>
          <a:p>
            <a:pPr algn="just">
              <a:buFont typeface="Arial" panose="020B0604020202020204" pitchFamily="34" charset="0"/>
              <a:buChar char="•"/>
            </a:pPr>
            <a:r>
              <a:rPr lang="en-US" dirty="0">
                <a:solidFill>
                  <a:schemeClr val="tx1"/>
                </a:solidFill>
              </a:rPr>
              <a:t>If additional information is needed the state will send a letter requesting the needed information giving a household 30 days to respond.</a:t>
            </a:r>
          </a:p>
          <a:p>
            <a:pPr algn="just">
              <a:buFont typeface="Arial" panose="020B0604020202020204" pitchFamily="34" charset="0"/>
              <a:buChar char="•"/>
            </a:pPr>
            <a:r>
              <a:rPr lang="en-US" dirty="0">
                <a:solidFill>
                  <a:schemeClr val="tx1"/>
                </a:solidFill>
              </a:rPr>
              <a:t>Eligibility is determined on an individual level, so a household can receive multiple renewals within a year depending on how many people are in a household.  </a:t>
            </a:r>
          </a:p>
          <a:p>
            <a:pPr algn="just">
              <a:buFont typeface="Arial" panose="020B0604020202020204" pitchFamily="34" charset="0"/>
              <a:buChar char="•"/>
            </a:pPr>
            <a:r>
              <a:rPr lang="en-US" dirty="0">
                <a:solidFill>
                  <a:schemeClr val="tx1"/>
                </a:solidFill>
              </a:rPr>
              <a:t>A new review date is set once the renewal is completed.  </a:t>
            </a:r>
          </a:p>
          <a:p>
            <a:pPr marL="0" indent="0">
              <a:buNone/>
            </a:pPr>
            <a:endParaRPr lang="en-US" dirty="0">
              <a:solidFill>
                <a:schemeClr val="tx1"/>
              </a:solidFill>
            </a:endParaRPr>
          </a:p>
        </p:txBody>
      </p:sp>
      <p:pic>
        <p:nvPicPr>
          <p:cNvPr id="11" name="Picture 10" descr="A red pin is pinned on a calendar date">
            <a:extLst>
              <a:ext uri="{FF2B5EF4-FFF2-40B4-BE49-F238E27FC236}">
                <a16:creationId xmlns:a16="http://schemas.microsoft.com/office/drawing/2014/main" id="{B859599E-D501-88EF-A100-FD3BEEB7C67E}"/>
              </a:ext>
            </a:extLst>
          </p:cNvPr>
          <p:cNvPicPr>
            <a:picLocks noChangeAspect="1"/>
          </p:cNvPicPr>
          <p:nvPr/>
        </p:nvPicPr>
        <p:blipFill>
          <a:blip r:embed="rId3"/>
          <a:stretch>
            <a:fillRect/>
          </a:stretch>
        </p:blipFill>
        <p:spPr>
          <a:xfrm>
            <a:off x="8735431" y="758951"/>
            <a:ext cx="2170546" cy="1660053"/>
          </a:xfrm>
          <a:prstGeom prst="rect">
            <a:avLst/>
          </a:prstGeom>
        </p:spPr>
      </p:pic>
    </p:spTree>
    <p:extLst>
      <p:ext uri="{BB962C8B-B14F-4D97-AF65-F5344CB8AC3E}">
        <p14:creationId xmlns:p14="http://schemas.microsoft.com/office/powerpoint/2010/main" val="1307350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3134-F3EB-089F-94D9-BC16CACC77AF}"/>
              </a:ext>
            </a:extLst>
          </p:cNvPr>
          <p:cNvSpPr>
            <a:spLocks noGrp="1"/>
          </p:cNvSpPr>
          <p:nvPr>
            <p:ph type="title"/>
          </p:nvPr>
        </p:nvSpPr>
        <p:spPr/>
        <p:txBody>
          <a:bodyPr/>
          <a:lstStyle/>
          <a:p>
            <a:pPr algn="ctr"/>
            <a:r>
              <a:rPr lang="en-US" dirty="0"/>
              <a:t>Questions</a:t>
            </a:r>
          </a:p>
        </p:txBody>
      </p:sp>
      <p:pic>
        <p:nvPicPr>
          <p:cNvPr id="5" name="Content Placeholder 4" descr="Question mark against red wall">
            <a:extLst>
              <a:ext uri="{FF2B5EF4-FFF2-40B4-BE49-F238E27FC236}">
                <a16:creationId xmlns:a16="http://schemas.microsoft.com/office/drawing/2014/main" id="{9E784653-E133-FF18-AA52-F59AF19BDDE7}"/>
              </a:ext>
            </a:extLst>
          </p:cNvPr>
          <p:cNvPicPr>
            <a:picLocks noGrp="1" noChangeAspect="1"/>
          </p:cNvPicPr>
          <p:nvPr>
            <p:ph idx="1"/>
          </p:nvPr>
        </p:nvPicPr>
        <p:blipFill>
          <a:blip r:embed="rId2"/>
          <a:stretch>
            <a:fillRect/>
          </a:stretch>
        </p:blipFill>
        <p:spPr>
          <a:xfrm>
            <a:off x="3868738" y="1213247"/>
            <a:ext cx="7315200" cy="4421981"/>
          </a:xfrm>
        </p:spPr>
      </p:pic>
    </p:spTree>
    <p:extLst>
      <p:ext uri="{BB962C8B-B14F-4D97-AF65-F5344CB8AC3E}">
        <p14:creationId xmlns:p14="http://schemas.microsoft.com/office/powerpoint/2010/main" val="408754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A9EEB6-6F43-B740-A135-F2DACA6DD9AF}"/>
              </a:ext>
            </a:extLst>
          </p:cNvPr>
          <p:cNvSpPr>
            <a:spLocks noGrp="1"/>
          </p:cNvSpPr>
          <p:nvPr>
            <p:ph type="title"/>
          </p:nvPr>
        </p:nvSpPr>
        <p:spPr>
          <a:xfrm>
            <a:off x="8536675" y="1325880"/>
            <a:ext cx="3057098" cy="1281134"/>
          </a:xfrm>
        </p:spPr>
        <p:txBody>
          <a:bodyPr>
            <a:normAutofit fontScale="90000"/>
          </a:bodyPr>
          <a:lstStyle/>
          <a:p>
            <a:pPr algn="ctr"/>
            <a:br>
              <a:rPr lang="en-US" sz="2500" dirty="0"/>
            </a:br>
            <a:br>
              <a:rPr lang="en-US" sz="2500" dirty="0"/>
            </a:br>
            <a:br>
              <a:rPr lang="en-US" sz="2500" dirty="0"/>
            </a:br>
            <a:r>
              <a:rPr lang="en-US" sz="4400" dirty="0"/>
              <a:t>Medicaid </a:t>
            </a:r>
            <a:endParaRPr lang="en-US" sz="2500" dirty="0"/>
          </a:p>
        </p:txBody>
      </p:sp>
      <p:sp>
        <p:nvSpPr>
          <p:cNvPr id="27" name="Rectangle 26">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 name="Picture 6" descr="Smiling doctor examining smiling baby">
            <a:extLst>
              <a:ext uri="{FF2B5EF4-FFF2-40B4-BE49-F238E27FC236}">
                <a16:creationId xmlns:a16="http://schemas.microsoft.com/office/drawing/2014/main" id="{FAF4FE1E-B690-D6BB-56DF-DCEF512F506E}"/>
              </a:ext>
            </a:extLst>
          </p:cNvPr>
          <p:cNvPicPr>
            <a:picLocks noChangeAspect="1"/>
          </p:cNvPicPr>
          <p:nvPr/>
        </p:nvPicPr>
        <p:blipFill>
          <a:blip r:embed="rId2"/>
          <a:stretch>
            <a:fillRect/>
          </a:stretch>
        </p:blipFill>
        <p:spPr>
          <a:xfrm>
            <a:off x="864515" y="1252287"/>
            <a:ext cx="6500974" cy="4339400"/>
          </a:xfrm>
          <a:prstGeom prst="rect">
            <a:avLst/>
          </a:prstGeom>
        </p:spPr>
      </p:pic>
      <p:sp>
        <p:nvSpPr>
          <p:cNvPr id="9" name="Content Placeholder 8">
            <a:extLst>
              <a:ext uri="{FF2B5EF4-FFF2-40B4-BE49-F238E27FC236}">
                <a16:creationId xmlns:a16="http://schemas.microsoft.com/office/drawing/2014/main" id="{E429C5B8-F118-1705-6AA2-1362ACDCA19C}"/>
              </a:ext>
            </a:extLst>
          </p:cNvPr>
          <p:cNvSpPr>
            <a:spLocks noGrp="1"/>
          </p:cNvSpPr>
          <p:nvPr>
            <p:ph idx="1"/>
          </p:nvPr>
        </p:nvSpPr>
        <p:spPr>
          <a:xfrm>
            <a:off x="7845956" y="2607015"/>
            <a:ext cx="4341879" cy="2742225"/>
          </a:xfrm>
        </p:spPr>
        <p:txBody>
          <a:bodyPr anchor="t">
            <a:normAutofit/>
          </a:bodyPr>
          <a:lstStyle/>
          <a:p>
            <a:pPr marL="0" indent="0">
              <a:buNone/>
            </a:pPr>
            <a:endParaRPr lang="en-US" sz="1600" b="0" i="0" dirty="0">
              <a:solidFill>
                <a:srgbClr val="FFFFFF"/>
              </a:solidFill>
              <a:effectLst/>
              <a:latin typeface="Open Sans" panose="020B0606030504020204" pitchFamily="34" charset="0"/>
            </a:endParaRPr>
          </a:p>
          <a:p>
            <a:pPr marL="0" indent="0" algn="ctr">
              <a:buNone/>
            </a:pPr>
            <a:r>
              <a:rPr lang="en-US" sz="2200" b="0" i="0" dirty="0">
                <a:solidFill>
                  <a:srgbClr val="FFFFFF"/>
                </a:solidFill>
                <a:effectLst/>
                <a:latin typeface="Open Sans" panose="020B0606030504020204" pitchFamily="34" charset="0"/>
              </a:rPr>
              <a:t>Medicaid </a:t>
            </a:r>
            <a:r>
              <a:rPr lang="en-US" sz="2200" dirty="0">
                <a:solidFill>
                  <a:srgbClr val="FFFFFF"/>
                </a:solidFill>
                <a:latin typeface="Open Sans" panose="020B0606030504020204" pitchFamily="34" charset="0"/>
              </a:rPr>
              <a:t>provid</a:t>
            </a:r>
            <a:r>
              <a:rPr lang="en-US" sz="2200" b="0" i="0" dirty="0">
                <a:solidFill>
                  <a:srgbClr val="FFFFFF"/>
                </a:solidFill>
                <a:effectLst/>
                <a:latin typeface="Open Sans" panose="020B0606030504020204" pitchFamily="34" charset="0"/>
              </a:rPr>
              <a:t>es medical assistance to eligible low-income families and to eligible aged, blind and/or disabled people whose income is insufficient to meet the cost of necessary medical services. </a:t>
            </a:r>
          </a:p>
          <a:p>
            <a:pPr marL="0" indent="0">
              <a:buNone/>
            </a:pPr>
            <a:endParaRPr lang="en-US" sz="16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1554383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1" name="Rectangle 80">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D6AA889-B623-1E24-41FB-E39DF53D73A5}"/>
              </a:ext>
            </a:extLst>
          </p:cNvPr>
          <p:cNvSpPr>
            <a:spLocks noGrp="1"/>
          </p:cNvSpPr>
          <p:nvPr>
            <p:ph type="title"/>
          </p:nvPr>
        </p:nvSpPr>
        <p:spPr>
          <a:xfrm>
            <a:off x="589935" y="1378974"/>
            <a:ext cx="2639962" cy="4200041"/>
          </a:xfrm>
        </p:spPr>
        <p:txBody>
          <a:bodyPr vert="horz" lIns="91440" tIns="45720" rIns="91440" bIns="45720" rtlCol="0" anchor="ctr">
            <a:normAutofit fontScale="90000"/>
          </a:bodyPr>
          <a:lstStyle/>
          <a:p>
            <a:pPr algn="ctr"/>
            <a:br>
              <a:rPr lang="en-US" sz="2000" dirty="0"/>
            </a:br>
            <a:br>
              <a:rPr lang="en-US" sz="2000" dirty="0"/>
            </a:br>
            <a:br>
              <a:rPr lang="en-US" sz="2000" dirty="0"/>
            </a:br>
            <a:r>
              <a:rPr lang="en-US" sz="2700" dirty="0"/>
              <a:t>Medicaid Eligibility Pathways </a:t>
            </a:r>
            <a:br>
              <a:rPr lang="en-US" sz="2700" dirty="0"/>
            </a:br>
            <a:r>
              <a:rPr lang="en-US" sz="2700" dirty="0"/>
              <a:t>for Children</a:t>
            </a:r>
            <a:br>
              <a:rPr lang="en-US" dirty="0"/>
            </a:br>
            <a:br>
              <a:rPr lang="en-US" sz="2000" dirty="0"/>
            </a:br>
            <a:r>
              <a:rPr lang="en-US" sz="2200" dirty="0"/>
              <a:t>The categories listed  are the most common eligibility doors for children to enter the Medicaid program. Each category offers the same benefits and services.</a:t>
            </a:r>
            <a:br>
              <a:rPr lang="en-US" sz="2700" dirty="0"/>
            </a:br>
            <a:br>
              <a:rPr lang="en-US" sz="2000" dirty="0"/>
            </a:br>
            <a:br>
              <a:rPr lang="en-US" sz="2000" dirty="0"/>
            </a:br>
            <a:br>
              <a:rPr lang="en-US" sz="2000" dirty="0"/>
            </a:br>
            <a:endParaRPr lang="en-US" sz="2000" dirty="0"/>
          </a:p>
        </p:txBody>
      </p:sp>
      <p:pic>
        <p:nvPicPr>
          <p:cNvPr id="4" name="Picture 3" descr="Person standing in front of door">
            <a:extLst>
              <a:ext uri="{FF2B5EF4-FFF2-40B4-BE49-F238E27FC236}">
                <a16:creationId xmlns:a16="http://schemas.microsoft.com/office/drawing/2014/main" id="{B96DF88A-1FDF-3039-7D3C-DBB781B8E057}"/>
              </a:ext>
            </a:extLst>
          </p:cNvPr>
          <p:cNvPicPr>
            <a:picLocks noChangeAspect="1"/>
          </p:cNvPicPr>
          <p:nvPr/>
        </p:nvPicPr>
        <p:blipFill>
          <a:blip r:embed="rId3"/>
          <a:srcRect l="36259" r="18446" b="-1"/>
          <a:stretch>
            <a:fillRect/>
          </a:stretch>
        </p:blipFill>
        <p:spPr>
          <a:xfrm>
            <a:off x="7818120" y="758952"/>
            <a:ext cx="3617432" cy="5330952"/>
          </a:xfrm>
          <a:prstGeom prst="rect">
            <a:avLst/>
          </a:prstGeom>
        </p:spPr>
      </p:pic>
      <p:graphicFrame>
        <p:nvGraphicFramePr>
          <p:cNvPr id="18" name="Content Placeholder 2">
            <a:extLst>
              <a:ext uri="{FF2B5EF4-FFF2-40B4-BE49-F238E27FC236}">
                <a16:creationId xmlns:a16="http://schemas.microsoft.com/office/drawing/2014/main" id="{7AE899D0-0912-A65B-0D8D-8BFF1D783DF4}"/>
              </a:ext>
            </a:extLst>
          </p:cNvPr>
          <p:cNvGraphicFramePr>
            <a:graphicFrameLocks noGrp="1"/>
          </p:cNvGraphicFramePr>
          <p:nvPr>
            <p:ph idx="4294967295"/>
            <p:extLst>
              <p:ext uri="{D42A27DB-BD31-4B8C-83A1-F6EECF244321}">
                <p14:modId xmlns:p14="http://schemas.microsoft.com/office/powerpoint/2010/main" val="364692943"/>
              </p:ext>
            </p:extLst>
          </p:nvPr>
        </p:nvGraphicFramePr>
        <p:xfrm>
          <a:off x="3869267" y="864108"/>
          <a:ext cx="3585891" cy="512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978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7" name="Rectangle 56">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A68F997-EB91-26D0-ADD9-22AFC3E5C32E}"/>
              </a:ext>
            </a:extLst>
          </p:cNvPr>
          <p:cNvSpPr>
            <a:spLocks noGrp="1"/>
          </p:cNvSpPr>
          <p:nvPr>
            <p:ph type="title"/>
          </p:nvPr>
        </p:nvSpPr>
        <p:spPr>
          <a:xfrm>
            <a:off x="252919" y="1123837"/>
            <a:ext cx="2947482" cy="4601183"/>
          </a:xfrm>
        </p:spPr>
        <p:txBody>
          <a:bodyPr vert="horz" lIns="91440" tIns="45720" rIns="91440" bIns="45720" rtlCol="0" anchor="ctr">
            <a:normAutofit/>
          </a:bodyPr>
          <a:lstStyle/>
          <a:p>
            <a:pPr algn="ctr"/>
            <a:r>
              <a:rPr lang="en-US" dirty="0"/>
              <a:t>Some</a:t>
            </a:r>
            <a:br>
              <a:rPr lang="en-US" dirty="0"/>
            </a:br>
            <a:r>
              <a:rPr lang="en-US" dirty="0"/>
              <a:t>Services offered through Delaware Medicaid For Children </a:t>
            </a:r>
          </a:p>
        </p:txBody>
      </p:sp>
      <p:graphicFrame>
        <p:nvGraphicFramePr>
          <p:cNvPr id="23" name="TextBox 5">
            <a:extLst>
              <a:ext uri="{FF2B5EF4-FFF2-40B4-BE49-F238E27FC236}">
                <a16:creationId xmlns:a16="http://schemas.microsoft.com/office/drawing/2014/main" id="{D722E0DC-34A6-D183-3DD5-E8F0292E8229}"/>
              </a:ext>
            </a:extLst>
          </p:cNvPr>
          <p:cNvGraphicFramePr/>
          <p:nvPr>
            <p:extLst>
              <p:ext uri="{D42A27DB-BD31-4B8C-83A1-F6EECF244321}">
                <p14:modId xmlns:p14="http://schemas.microsoft.com/office/powerpoint/2010/main" val="2326263507"/>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4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8103-3841-DB96-1EF9-5B0C2FCFC092}"/>
              </a:ext>
            </a:extLst>
          </p:cNvPr>
          <p:cNvSpPr>
            <a:spLocks noGrp="1"/>
          </p:cNvSpPr>
          <p:nvPr>
            <p:ph type="title"/>
          </p:nvPr>
        </p:nvSpPr>
        <p:spPr/>
        <p:txBody>
          <a:bodyPr/>
          <a:lstStyle/>
          <a:p>
            <a:pPr algn="ctr"/>
            <a:r>
              <a:rPr lang="en-US" dirty="0"/>
              <a:t>Eligibility Requirements</a:t>
            </a:r>
          </a:p>
        </p:txBody>
      </p:sp>
      <p:sp>
        <p:nvSpPr>
          <p:cNvPr id="3" name="Text Placeholder 2">
            <a:extLst>
              <a:ext uri="{FF2B5EF4-FFF2-40B4-BE49-F238E27FC236}">
                <a16:creationId xmlns:a16="http://schemas.microsoft.com/office/drawing/2014/main" id="{5761DAF8-E291-0879-B2F6-81EA594A6AA6}"/>
              </a:ext>
            </a:extLst>
          </p:cNvPr>
          <p:cNvSpPr>
            <a:spLocks noGrp="1"/>
          </p:cNvSpPr>
          <p:nvPr>
            <p:ph type="body" idx="1"/>
          </p:nvPr>
        </p:nvSpPr>
        <p:spPr/>
        <p:txBody>
          <a:bodyPr/>
          <a:lstStyle/>
          <a:p>
            <a:r>
              <a:rPr lang="en-US" dirty="0"/>
              <a:t>MAGI	</a:t>
            </a:r>
          </a:p>
        </p:txBody>
      </p:sp>
      <p:sp>
        <p:nvSpPr>
          <p:cNvPr id="4" name="Content Placeholder 3">
            <a:extLst>
              <a:ext uri="{FF2B5EF4-FFF2-40B4-BE49-F238E27FC236}">
                <a16:creationId xmlns:a16="http://schemas.microsoft.com/office/drawing/2014/main" id="{2432DE60-669B-8DD1-9689-7FC1D503B50A}"/>
              </a:ext>
            </a:extLst>
          </p:cNvPr>
          <p:cNvSpPr>
            <a:spLocks noGrp="1"/>
          </p:cNvSpPr>
          <p:nvPr>
            <p:ph sz="half" idx="2"/>
          </p:nvPr>
        </p:nvSpPr>
        <p:spPr>
          <a:xfrm>
            <a:off x="3867912" y="1413264"/>
            <a:ext cx="3474720" cy="3613432"/>
          </a:xfrm>
        </p:spPr>
        <p:txBody>
          <a:bodyPr>
            <a:normAutofit/>
          </a:bodyPr>
          <a:lstStyle/>
          <a:p>
            <a:r>
              <a:rPr lang="en-US" dirty="0"/>
              <a:t>Household Income</a:t>
            </a:r>
          </a:p>
          <a:p>
            <a:r>
              <a:rPr lang="en-US" dirty="0"/>
              <a:t>Residency</a:t>
            </a:r>
          </a:p>
          <a:p>
            <a:r>
              <a:rPr lang="en-US" dirty="0"/>
              <a:t>Citizenship/immigration status</a:t>
            </a:r>
          </a:p>
          <a:p>
            <a:r>
              <a:rPr lang="en-US" dirty="0"/>
              <a:t>Household Composition</a:t>
            </a:r>
          </a:p>
          <a:p>
            <a:r>
              <a:rPr lang="en-US" dirty="0"/>
              <a:t>Annual renewal required</a:t>
            </a:r>
          </a:p>
        </p:txBody>
      </p:sp>
      <p:sp>
        <p:nvSpPr>
          <p:cNvPr id="5" name="Text Placeholder 4">
            <a:extLst>
              <a:ext uri="{FF2B5EF4-FFF2-40B4-BE49-F238E27FC236}">
                <a16:creationId xmlns:a16="http://schemas.microsoft.com/office/drawing/2014/main" id="{9CD53D39-2BF6-0171-240A-282ED0C8C222}"/>
              </a:ext>
            </a:extLst>
          </p:cNvPr>
          <p:cNvSpPr>
            <a:spLocks noGrp="1"/>
          </p:cNvSpPr>
          <p:nvPr>
            <p:ph type="body" sz="quarter" idx="3"/>
          </p:nvPr>
        </p:nvSpPr>
        <p:spPr/>
        <p:txBody>
          <a:bodyPr/>
          <a:lstStyle/>
          <a:p>
            <a:r>
              <a:rPr lang="en-US" dirty="0"/>
              <a:t>CCADP</a:t>
            </a:r>
          </a:p>
        </p:txBody>
      </p:sp>
      <p:sp>
        <p:nvSpPr>
          <p:cNvPr id="6" name="Content Placeholder 5">
            <a:extLst>
              <a:ext uri="{FF2B5EF4-FFF2-40B4-BE49-F238E27FC236}">
                <a16:creationId xmlns:a16="http://schemas.microsoft.com/office/drawing/2014/main" id="{866F3052-716D-8C5F-8383-32F07D79BE02}"/>
              </a:ext>
            </a:extLst>
          </p:cNvPr>
          <p:cNvSpPr>
            <a:spLocks noGrp="1"/>
          </p:cNvSpPr>
          <p:nvPr>
            <p:ph sz="quarter" idx="4"/>
          </p:nvPr>
        </p:nvSpPr>
        <p:spPr>
          <a:xfrm>
            <a:off x="7818463" y="2340864"/>
            <a:ext cx="3474720" cy="3613432"/>
          </a:xfrm>
        </p:spPr>
        <p:txBody>
          <a:bodyPr>
            <a:normAutofit/>
          </a:bodyPr>
          <a:lstStyle/>
          <a:p>
            <a:r>
              <a:rPr lang="en-US" dirty="0"/>
              <a:t>Child’s income/resources</a:t>
            </a:r>
          </a:p>
          <a:p>
            <a:r>
              <a:rPr lang="en-US" dirty="0"/>
              <a:t>Residency</a:t>
            </a:r>
          </a:p>
          <a:p>
            <a:r>
              <a:rPr lang="en-US" dirty="0"/>
              <a:t>Citizenship/immigration status</a:t>
            </a:r>
          </a:p>
          <a:p>
            <a:r>
              <a:rPr lang="en-US" dirty="0"/>
              <a:t>Annual financial renewal required</a:t>
            </a:r>
          </a:p>
          <a:p>
            <a:r>
              <a:rPr lang="en-US" dirty="0"/>
              <a:t>Medical review required </a:t>
            </a:r>
          </a:p>
          <a:p>
            <a:pPr lvl="1"/>
            <a:r>
              <a:rPr lang="en-US" dirty="0"/>
              <a:t>Disability determination</a:t>
            </a:r>
          </a:p>
          <a:p>
            <a:pPr lvl="1"/>
            <a:r>
              <a:rPr lang="en-US" dirty="0"/>
              <a:t>Level of care requirement</a:t>
            </a:r>
          </a:p>
          <a:p>
            <a:pPr lvl="1"/>
            <a:r>
              <a:rPr lang="en-US" dirty="0"/>
              <a:t>Care cost estimate</a:t>
            </a:r>
          </a:p>
          <a:p>
            <a:pPr lvl="1"/>
            <a:endParaRPr lang="en-US" dirty="0"/>
          </a:p>
          <a:p>
            <a:pPr marL="0" indent="0">
              <a:buNone/>
            </a:pPr>
            <a:endParaRPr lang="en-US" dirty="0"/>
          </a:p>
        </p:txBody>
      </p:sp>
    </p:spTree>
    <p:extLst>
      <p:ext uri="{BB962C8B-B14F-4D97-AF65-F5344CB8AC3E}">
        <p14:creationId xmlns:p14="http://schemas.microsoft.com/office/powerpoint/2010/main" val="229949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765-BA57-0486-14CC-F74B9A2EF443}"/>
              </a:ext>
            </a:extLst>
          </p:cNvPr>
          <p:cNvSpPr>
            <a:spLocks noGrp="1"/>
          </p:cNvSpPr>
          <p:nvPr>
            <p:ph type="title"/>
          </p:nvPr>
        </p:nvSpPr>
        <p:spPr/>
        <p:txBody>
          <a:bodyPr/>
          <a:lstStyle/>
          <a:p>
            <a:pPr algn="ctr"/>
            <a:r>
              <a:rPr lang="en-US" dirty="0"/>
              <a:t>SSI</a:t>
            </a:r>
            <a:br>
              <a:rPr lang="en-US" dirty="0"/>
            </a:br>
            <a:r>
              <a:rPr lang="en-US" dirty="0"/>
              <a:t>Eligibility Requirements</a:t>
            </a:r>
          </a:p>
        </p:txBody>
      </p:sp>
      <p:sp>
        <p:nvSpPr>
          <p:cNvPr id="3" name="Content Placeholder 2">
            <a:extLst>
              <a:ext uri="{FF2B5EF4-FFF2-40B4-BE49-F238E27FC236}">
                <a16:creationId xmlns:a16="http://schemas.microsoft.com/office/drawing/2014/main" id="{ADB098FF-8CE4-DB06-B9AC-E497ECB93CC1}"/>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BB68A306-F00B-FC0E-1248-571D29AA26B3}"/>
              </a:ext>
            </a:extLst>
          </p:cNvPr>
          <p:cNvSpPr txBox="1"/>
          <p:nvPr/>
        </p:nvSpPr>
        <p:spPr>
          <a:xfrm>
            <a:off x="3785368" y="2418695"/>
            <a:ext cx="7169144" cy="2677656"/>
          </a:xfrm>
          <a:prstGeom prst="rect">
            <a:avLst/>
          </a:prstGeom>
          <a:noFill/>
        </p:spPr>
        <p:txBody>
          <a:bodyPr wrap="square">
            <a:spAutoFit/>
          </a:bodyPr>
          <a:lstStyle/>
          <a:p>
            <a:pPr marL="285750" indent="-285750">
              <a:buFont typeface="Arial" panose="020B0604020202020204" pitchFamily="34" charset="0"/>
              <a:buChar char="•"/>
            </a:pPr>
            <a:r>
              <a:rPr lang="en-US" sz="2800" b="1" dirty="0">
                <a:solidFill>
                  <a:srgbClr val="00B050"/>
                </a:solidFill>
              </a:rPr>
              <a:t>Federal eligibility determination</a:t>
            </a:r>
          </a:p>
          <a:p>
            <a:endParaRPr lang="en-US" sz="2800" dirty="0"/>
          </a:p>
          <a:p>
            <a:pPr marL="285750" indent="-285750">
              <a:buFont typeface="Arial" panose="020B0604020202020204" pitchFamily="34" charset="0"/>
              <a:buChar char="•"/>
            </a:pPr>
            <a:r>
              <a:rPr lang="en-US" sz="2800" b="1" dirty="0">
                <a:solidFill>
                  <a:schemeClr val="accent2">
                    <a:lumMod val="60000"/>
                    <a:lumOff val="40000"/>
                  </a:schemeClr>
                </a:solidFill>
              </a:rPr>
              <a:t>The state is a pass through for the services</a:t>
            </a:r>
          </a:p>
          <a:p>
            <a:endParaRPr lang="en-US" sz="2800" dirty="0"/>
          </a:p>
          <a:p>
            <a:pPr marL="285750" indent="-285750">
              <a:buFont typeface="Arial" panose="020B0604020202020204" pitchFamily="34" charset="0"/>
              <a:buChar char="•"/>
            </a:pPr>
            <a:r>
              <a:rPr lang="en-US" sz="2800" b="1" dirty="0">
                <a:solidFill>
                  <a:schemeClr val="accent5"/>
                </a:solidFill>
              </a:rPr>
              <a:t>The state verifies annually that the child is still receiving SSI</a:t>
            </a:r>
          </a:p>
        </p:txBody>
      </p:sp>
    </p:spTree>
    <p:extLst>
      <p:ext uri="{BB962C8B-B14F-4D97-AF65-F5344CB8AC3E}">
        <p14:creationId xmlns:p14="http://schemas.microsoft.com/office/powerpoint/2010/main" val="335639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8850A-DC93-4B59-830B-C2C6BA95CB70}"/>
              </a:ext>
            </a:extLst>
          </p:cNvPr>
          <p:cNvSpPr>
            <a:spLocks noGrp="1"/>
          </p:cNvSpPr>
          <p:nvPr>
            <p:ph type="title"/>
          </p:nvPr>
        </p:nvSpPr>
        <p:spPr/>
        <p:txBody>
          <a:bodyPr>
            <a:normAutofit/>
          </a:bodyPr>
          <a:lstStyle/>
          <a:p>
            <a:pPr algn="ctr"/>
            <a:r>
              <a:rPr lang="en-US" sz="4400" dirty="0"/>
              <a:t>SSI Renewal</a:t>
            </a:r>
          </a:p>
        </p:txBody>
      </p:sp>
      <p:sp>
        <p:nvSpPr>
          <p:cNvPr id="3" name="Content Placeholder 2">
            <a:extLst>
              <a:ext uri="{FF2B5EF4-FFF2-40B4-BE49-F238E27FC236}">
                <a16:creationId xmlns:a16="http://schemas.microsoft.com/office/drawing/2014/main" id="{A2E76C63-B999-A05A-AB4F-E02857403E4D}"/>
              </a:ext>
            </a:extLst>
          </p:cNvPr>
          <p:cNvSpPr>
            <a:spLocks noGrp="1"/>
          </p:cNvSpPr>
          <p:nvPr>
            <p:ph idx="1"/>
          </p:nvPr>
        </p:nvSpPr>
        <p:spPr/>
        <p:txBody>
          <a:bodyPr/>
          <a:lstStyle/>
          <a:p>
            <a:pPr marL="0" indent="0" algn="just">
              <a:buNone/>
            </a:pPr>
            <a:r>
              <a:rPr lang="en-US" dirty="0"/>
              <a:t>DHSS provides the benefits and services but does not make the eligibility determination. The Social Security Administration (SSA) determines eligibility for SSI. When an individual is approved for SSI, Medicaid is provided.  SSA notifies DMMA to open or close a person in SSI Medicaid.  </a:t>
            </a:r>
          </a:p>
          <a:p>
            <a:pPr marL="0" indent="0" algn="just">
              <a:buNone/>
            </a:pPr>
            <a:r>
              <a:rPr lang="en-US" dirty="0"/>
              <a:t>Individuals receiving SSI must comply with SSA to complete the renewal process and provide the needed documentation to continue to receive the SSI benefit and SSI Medicaid. </a:t>
            </a:r>
          </a:p>
          <a:p>
            <a:pPr marL="0" indent="0" algn="just">
              <a:buNone/>
            </a:pPr>
            <a:r>
              <a:rPr lang="en-US" dirty="0"/>
              <a:t>Children who are receiving SSI Medicaid will not be mailed a renewal from DHSS for SSI Medicaid. A data exchange is completed annually to confirm continued receipt of SSI.  </a:t>
            </a:r>
          </a:p>
        </p:txBody>
      </p:sp>
    </p:spTree>
    <p:extLst>
      <p:ext uri="{BB962C8B-B14F-4D97-AF65-F5344CB8AC3E}">
        <p14:creationId xmlns:p14="http://schemas.microsoft.com/office/powerpoint/2010/main" val="2131032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D667DA3-FC07-3707-E040-22B4CF5284C3}"/>
              </a:ext>
            </a:extLst>
          </p:cNvPr>
          <p:cNvSpPr>
            <a:spLocks noGrp="1"/>
          </p:cNvSpPr>
          <p:nvPr>
            <p:ph type="title"/>
          </p:nvPr>
        </p:nvSpPr>
        <p:spPr>
          <a:xfrm>
            <a:off x="0" y="1123838"/>
            <a:ext cx="5504688" cy="1412886"/>
          </a:xfrm>
        </p:spPr>
        <p:txBody>
          <a:bodyPr>
            <a:normAutofit fontScale="90000"/>
          </a:bodyPr>
          <a:lstStyle/>
          <a:p>
            <a:pPr algn="ctr"/>
            <a:br>
              <a:rPr lang="en-US" dirty="0"/>
            </a:br>
            <a:r>
              <a:rPr lang="en-US" dirty="0"/>
              <a:t> </a:t>
            </a:r>
            <a:br>
              <a:rPr lang="en-US" dirty="0"/>
            </a:br>
            <a:br>
              <a:rPr lang="en-US" sz="4400" dirty="0"/>
            </a:br>
            <a:r>
              <a:rPr lang="en-US" sz="4400" dirty="0"/>
              <a:t>The State </a:t>
            </a:r>
            <a:br>
              <a:rPr lang="en-US" sz="4400" dirty="0"/>
            </a:br>
            <a:r>
              <a:rPr lang="en-US" sz="4400" dirty="0"/>
              <a:t>Renewal Process</a:t>
            </a:r>
            <a:endParaRPr lang="en-US" dirty="0"/>
          </a:p>
        </p:txBody>
      </p:sp>
      <p:sp>
        <p:nvSpPr>
          <p:cNvPr id="9" name="Content Placeholder 8">
            <a:extLst>
              <a:ext uri="{FF2B5EF4-FFF2-40B4-BE49-F238E27FC236}">
                <a16:creationId xmlns:a16="http://schemas.microsoft.com/office/drawing/2014/main" id="{D07FF053-0DBE-A2A8-82A8-4E13EE9C99CD}"/>
              </a:ext>
            </a:extLst>
          </p:cNvPr>
          <p:cNvSpPr>
            <a:spLocks noGrp="1"/>
          </p:cNvSpPr>
          <p:nvPr>
            <p:ph idx="1"/>
          </p:nvPr>
        </p:nvSpPr>
        <p:spPr>
          <a:xfrm>
            <a:off x="289249" y="2536723"/>
            <a:ext cx="4998962" cy="3248258"/>
          </a:xfrm>
        </p:spPr>
        <p:txBody>
          <a:bodyPr anchor="t">
            <a:normAutofit/>
          </a:bodyPr>
          <a:lstStyle/>
          <a:p>
            <a:pPr algn="ctr"/>
            <a:endParaRPr lang="en-US" dirty="0">
              <a:solidFill>
                <a:srgbClr val="FFFFFF"/>
              </a:solidFill>
            </a:endParaRPr>
          </a:p>
          <a:p>
            <a:pPr marL="0" indent="0" algn="ctr">
              <a:buNone/>
            </a:pPr>
            <a:endParaRPr lang="en-US" dirty="0">
              <a:solidFill>
                <a:srgbClr val="FFFFFF"/>
              </a:solidFill>
            </a:endParaRPr>
          </a:p>
          <a:p>
            <a:pPr marL="0" indent="0" algn="ctr">
              <a:buNone/>
            </a:pPr>
            <a:r>
              <a:rPr lang="en-US" sz="2800" dirty="0">
                <a:solidFill>
                  <a:srgbClr val="FFFFFF"/>
                </a:solidFill>
              </a:rPr>
              <a:t>Each Medicaid category must be renewed on an annual basis and the renewal process differs due to policy requirements. </a:t>
            </a:r>
          </a:p>
        </p:txBody>
      </p:sp>
      <p:pic>
        <p:nvPicPr>
          <p:cNvPr id="5" name="Content Placeholder 4" descr="Stack of files">
            <a:extLst>
              <a:ext uri="{FF2B5EF4-FFF2-40B4-BE49-F238E27FC236}">
                <a16:creationId xmlns:a16="http://schemas.microsoft.com/office/drawing/2014/main" id="{836A356D-DE86-8632-BF40-C3CED30E7EEB}"/>
              </a:ext>
            </a:extLst>
          </p:cNvPr>
          <p:cNvPicPr>
            <a:picLocks noChangeAspect="1"/>
          </p:cNvPicPr>
          <p:nvPr/>
        </p:nvPicPr>
        <p:blipFill>
          <a:blip r:embed="rId2"/>
          <a:srcRect l="18357" r="16049"/>
          <a:stretch>
            <a:fillRect/>
          </a:stretch>
        </p:blipFill>
        <p:spPr>
          <a:xfrm>
            <a:off x="6083162" y="759254"/>
            <a:ext cx="5238340" cy="5330650"/>
          </a:xfrm>
          <a:prstGeom prst="rect">
            <a:avLst/>
          </a:prstGeom>
        </p:spPr>
      </p:pic>
    </p:spTree>
    <p:extLst>
      <p:ext uri="{BB962C8B-B14F-4D97-AF65-F5344CB8AC3E}">
        <p14:creationId xmlns:p14="http://schemas.microsoft.com/office/powerpoint/2010/main" val="173137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3443591" cy="5340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8363BC4-7187-0FFD-4E24-4D3B3FEE5F79}"/>
              </a:ext>
            </a:extLst>
          </p:cNvPr>
          <p:cNvSpPr>
            <a:spLocks noGrp="1"/>
          </p:cNvSpPr>
          <p:nvPr>
            <p:ph type="title"/>
          </p:nvPr>
        </p:nvSpPr>
        <p:spPr>
          <a:xfrm>
            <a:off x="252919" y="1123837"/>
            <a:ext cx="2947482" cy="4601183"/>
          </a:xfrm>
        </p:spPr>
        <p:txBody>
          <a:bodyPr>
            <a:normAutofit/>
          </a:bodyPr>
          <a:lstStyle/>
          <a:p>
            <a:pPr algn="ctr"/>
            <a:r>
              <a:rPr lang="en-US" dirty="0">
                <a:solidFill>
                  <a:schemeClr val="bg1"/>
                </a:solidFill>
              </a:rPr>
              <a:t>State </a:t>
            </a:r>
            <a:br>
              <a:rPr lang="en-US" dirty="0">
                <a:solidFill>
                  <a:schemeClr val="bg1"/>
                </a:solidFill>
              </a:rPr>
            </a:br>
            <a:r>
              <a:rPr lang="en-US" dirty="0">
                <a:solidFill>
                  <a:schemeClr val="bg1"/>
                </a:solidFill>
              </a:rPr>
              <a:t>Medicaid Renewal Process</a:t>
            </a:r>
          </a:p>
        </p:txBody>
      </p:sp>
      <p:graphicFrame>
        <p:nvGraphicFramePr>
          <p:cNvPr id="5" name="Content Placeholder 2">
            <a:extLst>
              <a:ext uri="{FF2B5EF4-FFF2-40B4-BE49-F238E27FC236}">
                <a16:creationId xmlns:a16="http://schemas.microsoft.com/office/drawing/2014/main" id="{A8823A3F-2D67-0493-0DE5-62A37D032C13}"/>
              </a:ext>
            </a:extLst>
          </p:cNvPr>
          <p:cNvGraphicFramePr>
            <a:graphicFrameLocks noGrp="1"/>
          </p:cNvGraphicFramePr>
          <p:nvPr>
            <p:ph idx="1"/>
            <p:extLst>
              <p:ext uri="{D42A27DB-BD31-4B8C-83A1-F6EECF244321}">
                <p14:modId xmlns:p14="http://schemas.microsoft.com/office/powerpoint/2010/main" val="1534030157"/>
              </p:ext>
            </p:extLst>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434708"/>
      </p:ext>
    </p:extLst>
  </p:cSld>
  <p:clrMapOvr>
    <a:masterClrMapping/>
  </p:clrMapOvr>
</p:sld>
</file>

<file path=ppt/theme/theme1.xml><?xml version="1.0" encoding="utf-8"?>
<a:theme xmlns:a="http://schemas.openxmlformats.org/drawingml/2006/main" name="Frame">
  <a:themeElements>
    <a:clrScheme name="Custom 3">
      <a:dk1>
        <a:sysClr val="windowText" lastClr="000000"/>
      </a:dk1>
      <a:lt1>
        <a:sysClr val="window" lastClr="FFFFFF"/>
      </a:lt1>
      <a:dk2>
        <a:srgbClr val="323232"/>
      </a:dk2>
      <a:lt2>
        <a:srgbClr val="E5C243"/>
      </a:lt2>
      <a:accent1>
        <a:srgbClr val="7F0035"/>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TM03457475[[fn=Frame]]</Template>
  <TotalTime>1161</TotalTime>
  <Words>883</Words>
  <Application>Microsoft Office PowerPoint</Application>
  <PresentationFormat>Widescreen</PresentationFormat>
  <Paragraphs>91</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Corbel</vt:lpstr>
      <vt:lpstr>Open Sans</vt:lpstr>
      <vt:lpstr>Wingdings 2</vt:lpstr>
      <vt:lpstr>Frame</vt:lpstr>
      <vt:lpstr>Medicaid Renewal Process</vt:lpstr>
      <vt:lpstr>   Medicaid </vt:lpstr>
      <vt:lpstr>   Medicaid Eligibility Pathways  for Children  The categories listed  are the most common eligibility doors for children to enter the Medicaid program. Each category offers the same benefits and services.    </vt:lpstr>
      <vt:lpstr>Some Services offered through Delaware Medicaid For Children </vt:lpstr>
      <vt:lpstr>Eligibility Requirements</vt:lpstr>
      <vt:lpstr>SSI Eligibility Requirements</vt:lpstr>
      <vt:lpstr>SSI Renewal</vt:lpstr>
      <vt:lpstr>    The State  Renewal Process</vt:lpstr>
      <vt:lpstr>State  Medicaid Renewal Process</vt:lpstr>
      <vt:lpstr>Passive Renewal Process</vt:lpstr>
      <vt:lpstr>CCADP Medical Review Process</vt:lpstr>
      <vt:lpstr>Renewal Completion Process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Boyce, Janneen (DHSS)</dc:creator>
  <cp:lastModifiedBy>Boyce, Janneen (DHSS)</cp:lastModifiedBy>
  <cp:revision>14</cp:revision>
  <dcterms:created xsi:type="dcterms:W3CDTF">2025-06-26T19:22:39Z</dcterms:created>
  <dcterms:modified xsi:type="dcterms:W3CDTF">2025-07-02T20:50:29Z</dcterms:modified>
</cp:coreProperties>
</file>