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2"/>
  </p:notesMasterIdLst>
  <p:handoutMasterIdLst>
    <p:handoutMasterId r:id="rId23"/>
  </p:handoutMasterIdLst>
  <p:sldIdLst>
    <p:sldId id="256" r:id="rId6"/>
    <p:sldId id="314" r:id="rId7"/>
    <p:sldId id="362" r:id="rId8"/>
    <p:sldId id="363" r:id="rId9"/>
    <p:sldId id="359" r:id="rId10"/>
    <p:sldId id="364" r:id="rId11"/>
    <p:sldId id="366" r:id="rId12"/>
    <p:sldId id="365" r:id="rId13"/>
    <p:sldId id="367" r:id="rId14"/>
    <p:sldId id="369" r:id="rId15"/>
    <p:sldId id="370" r:id="rId16"/>
    <p:sldId id="371" r:id="rId17"/>
    <p:sldId id="372" r:id="rId18"/>
    <p:sldId id="368" r:id="rId19"/>
    <p:sldId id="258" r:id="rId20"/>
    <p:sldId id="289"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Shane Maskalick" initials="SM" lastIdx="1" clrIdx="6">
    <p:extLst>
      <p:ext uri="{19B8F6BF-5375-455C-9EA6-DF929625EA0E}">
        <p15:presenceInfo xmlns:p15="http://schemas.microsoft.com/office/powerpoint/2012/main" userId="S::Shane.Maskalick@sandata.com::b5ea5f06-b7f7-4fa5-9d81-6f95d0c20a5f" providerId="AD"/>
      </p:ext>
    </p:extLst>
  </p:cmAuthor>
  <p:cmAuthor id="1" name="Egija Logina Johnson" initials="LE" lastIdx="4" clrIdx="0">
    <p:extLst>
      <p:ext uri="{19B8F6BF-5375-455C-9EA6-DF929625EA0E}">
        <p15:presenceInfo xmlns:p15="http://schemas.microsoft.com/office/powerpoint/2012/main" userId="Egija Logina Johnson" providerId="None"/>
      </p:ext>
    </p:extLst>
  </p:cmAuthor>
  <p:cmAuthor id="8" name="Henrichs, Rachel" initials="HR" lastIdx="6" clrIdx="7">
    <p:extLst>
      <p:ext uri="{19B8F6BF-5375-455C-9EA6-DF929625EA0E}">
        <p15:presenceInfo xmlns:p15="http://schemas.microsoft.com/office/powerpoint/2012/main" userId="Henrichs, Rachel" providerId="None"/>
      </p:ext>
    </p:extLst>
  </p:cmAuthor>
  <p:cmAuthor id="2" name="Donica, Kimberly" initials="DK" lastIdx="8" clrIdx="1">
    <p:extLst>
      <p:ext uri="{19B8F6BF-5375-455C-9EA6-DF929625EA0E}">
        <p15:presenceInfo xmlns:p15="http://schemas.microsoft.com/office/powerpoint/2012/main" userId="Donica, Kimberly" providerId="None"/>
      </p:ext>
    </p:extLst>
  </p:cmAuthor>
  <p:cmAuthor id="3" name="Reagan, Lorene" initials="RL" lastIdx="5" clrIdx="2">
    <p:extLst>
      <p:ext uri="{19B8F6BF-5375-455C-9EA6-DF929625EA0E}">
        <p15:presenceInfo xmlns:p15="http://schemas.microsoft.com/office/powerpoint/2012/main" userId="Reagan, Lorene" providerId="None"/>
      </p:ext>
    </p:extLst>
  </p:cmAuthor>
  <p:cmAuthor id="4" name="Wolfe, Maggie" initials="WM" lastIdx="27" clrIdx="3">
    <p:extLst>
      <p:ext uri="{19B8F6BF-5375-455C-9EA6-DF929625EA0E}">
        <p15:presenceInfo xmlns:p15="http://schemas.microsoft.com/office/powerpoint/2012/main" userId="Wolfe, Maggie" providerId="None"/>
      </p:ext>
    </p:extLst>
  </p:cmAuthor>
  <p:cmAuthor id="5" name="Bledsoe, Roxanne" initials="BR" lastIdx="7" clrIdx="4">
    <p:extLst>
      <p:ext uri="{19B8F6BF-5375-455C-9EA6-DF929625EA0E}">
        <p15:presenceInfo xmlns:p15="http://schemas.microsoft.com/office/powerpoint/2012/main" userId="Bledsoe, Roxanne" providerId="None"/>
      </p:ext>
    </p:extLst>
  </p:cmAuthor>
  <p:cmAuthor id="6" name="John Vrtachnik" initials="JV" lastIdx="4" clrIdx="5">
    <p:extLst>
      <p:ext uri="{19B8F6BF-5375-455C-9EA6-DF929625EA0E}">
        <p15:presenceInfo xmlns:p15="http://schemas.microsoft.com/office/powerpoint/2012/main" userId="cedeca99b03fa4b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14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199" autoAdjust="0"/>
    <p:restoredTop sz="86410" autoAdjust="0"/>
  </p:normalViewPr>
  <p:slideViewPr>
    <p:cSldViewPr snapToGrid="0">
      <p:cViewPr varScale="1">
        <p:scale>
          <a:sx n="79" d="100"/>
          <a:sy n="79" d="100"/>
        </p:scale>
        <p:origin x="149" y="62"/>
      </p:cViewPr>
      <p:guideLst/>
    </p:cSldViewPr>
  </p:slideViewPr>
  <p:outlineViewPr>
    <p:cViewPr>
      <p:scale>
        <a:sx n="33" d="100"/>
        <a:sy n="33" d="100"/>
      </p:scale>
      <p:origin x="0" y="-109752"/>
    </p:cViewPr>
  </p:outlineViewPr>
  <p:notesTextViewPr>
    <p:cViewPr>
      <p:scale>
        <a:sx n="1" d="1"/>
        <a:sy n="1" d="1"/>
      </p:scale>
      <p:origin x="0" y="0"/>
    </p:cViewPr>
  </p:notesTextViewPr>
  <p:notesViewPr>
    <p:cSldViewPr snapToGrid="0">
      <p:cViewPr varScale="1">
        <p:scale>
          <a:sx n="69" d="100"/>
          <a:sy n="69" d="100"/>
        </p:scale>
        <p:origin x="2174" y="65"/>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commentAuthors" Target="commentAuthor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9C8E8D-03EE-4E48-B312-B551FC5E8F6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9C472C4-4A6B-4C02-B03C-C06F79B13AE2}">
      <dgm:prSet/>
      <dgm:spPr>
        <a:solidFill>
          <a:srgbClr val="8A1430"/>
        </a:solidFill>
      </dgm:spPr>
      <dgm:t>
        <a:bodyPr/>
        <a:lstStyle/>
        <a:p>
          <a:pPr rtl="0"/>
          <a:r>
            <a:rPr lang="en-US" dirty="0"/>
            <a:t>Welcome and Introductions</a:t>
          </a:r>
        </a:p>
      </dgm:t>
    </dgm:pt>
    <dgm:pt modelId="{D4094646-B6F5-4F25-B80C-762A9DE61794}" type="parTrans" cxnId="{361D8DE6-3996-4DC2-B1AA-048DCD92B8DA}">
      <dgm:prSet/>
      <dgm:spPr/>
      <dgm:t>
        <a:bodyPr/>
        <a:lstStyle/>
        <a:p>
          <a:endParaRPr lang="en-US"/>
        </a:p>
      </dgm:t>
    </dgm:pt>
    <dgm:pt modelId="{6CBC990A-EEFA-474E-A4F5-F50D03C1282D}" type="sibTrans" cxnId="{361D8DE6-3996-4DC2-B1AA-048DCD92B8DA}">
      <dgm:prSet/>
      <dgm:spPr/>
      <dgm:t>
        <a:bodyPr/>
        <a:lstStyle/>
        <a:p>
          <a:endParaRPr lang="en-US"/>
        </a:p>
      </dgm:t>
    </dgm:pt>
    <dgm:pt modelId="{8B803C1F-BEC1-4DDF-9177-8D0EB2F91656}">
      <dgm:prSet/>
      <dgm:spPr>
        <a:solidFill>
          <a:srgbClr val="8A1430"/>
        </a:solidFill>
      </dgm:spPr>
      <dgm:t>
        <a:bodyPr/>
        <a:lstStyle/>
        <a:p>
          <a:pPr rtl="0"/>
          <a:r>
            <a:rPr lang="en-US" dirty="0"/>
            <a:t>Training Reminders</a:t>
          </a:r>
        </a:p>
      </dgm:t>
    </dgm:pt>
    <dgm:pt modelId="{1FCADE6D-B920-462D-BA82-52AAC98F80D4}" type="parTrans" cxnId="{A82B3748-53E7-4107-B411-C805C1361599}">
      <dgm:prSet/>
      <dgm:spPr/>
      <dgm:t>
        <a:bodyPr/>
        <a:lstStyle/>
        <a:p>
          <a:endParaRPr lang="en-US"/>
        </a:p>
      </dgm:t>
    </dgm:pt>
    <dgm:pt modelId="{78A76932-4C43-4B0E-B1A6-5B5F063A7F2B}" type="sibTrans" cxnId="{A82B3748-53E7-4107-B411-C805C1361599}">
      <dgm:prSet/>
      <dgm:spPr/>
      <dgm:t>
        <a:bodyPr/>
        <a:lstStyle/>
        <a:p>
          <a:endParaRPr lang="en-US"/>
        </a:p>
      </dgm:t>
    </dgm:pt>
    <dgm:pt modelId="{A177004B-4835-47A7-9EE6-E99702A52B31}">
      <dgm:prSet/>
      <dgm:spPr>
        <a:solidFill>
          <a:srgbClr val="8A1430"/>
        </a:solidFill>
      </dgm:spPr>
      <dgm:t>
        <a:bodyPr/>
        <a:lstStyle/>
        <a:p>
          <a:pPr rtl="0"/>
          <a:r>
            <a:rPr lang="en-US" dirty="0"/>
            <a:t>Project Updates</a:t>
          </a:r>
        </a:p>
      </dgm:t>
    </dgm:pt>
    <dgm:pt modelId="{84CE4654-38B3-4E84-8206-FBB381724FEA}" type="sibTrans" cxnId="{6C747915-675B-481A-93BE-19C2E0A0EE31}">
      <dgm:prSet/>
      <dgm:spPr/>
      <dgm:t>
        <a:bodyPr/>
        <a:lstStyle/>
        <a:p>
          <a:endParaRPr lang="en-US"/>
        </a:p>
      </dgm:t>
    </dgm:pt>
    <dgm:pt modelId="{0B7FF55A-97CD-4C0C-8A30-0C002AB89E07}" type="parTrans" cxnId="{6C747915-675B-481A-93BE-19C2E0A0EE31}">
      <dgm:prSet/>
      <dgm:spPr/>
      <dgm:t>
        <a:bodyPr/>
        <a:lstStyle/>
        <a:p>
          <a:endParaRPr lang="en-US"/>
        </a:p>
      </dgm:t>
    </dgm:pt>
    <dgm:pt modelId="{5139EB4F-4AF0-4412-A624-C456C902FCE5}">
      <dgm:prSet/>
      <dgm:spPr>
        <a:solidFill>
          <a:srgbClr val="8A1430"/>
        </a:solidFill>
      </dgm:spPr>
      <dgm:t>
        <a:bodyPr/>
        <a:lstStyle/>
        <a:p>
          <a:pPr rtl="0"/>
          <a:r>
            <a:rPr lang="en-US" dirty="0"/>
            <a:t>MCDID Update</a:t>
          </a:r>
        </a:p>
      </dgm:t>
    </dgm:pt>
    <dgm:pt modelId="{DE8E1EB7-A2B7-4EDF-9B07-1EFC74EDF54C}" type="sibTrans" cxnId="{42F58922-07F0-4537-9D59-DA4873F0EEBB}">
      <dgm:prSet/>
      <dgm:spPr/>
      <dgm:t>
        <a:bodyPr/>
        <a:lstStyle/>
        <a:p>
          <a:endParaRPr lang="en-US"/>
        </a:p>
      </dgm:t>
    </dgm:pt>
    <dgm:pt modelId="{64ED7E10-0BB6-4FB9-866D-E46D1BDB2A20}" type="parTrans" cxnId="{42F58922-07F0-4537-9D59-DA4873F0EEBB}">
      <dgm:prSet/>
      <dgm:spPr/>
      <dgm:t>
        <a:bodyPr/>
        <a:lstStyle/>
        <a:p>
          <a:endParaRPr lang="en-US"/>
        </a:p>
      </dgm:t>
    </dgm:pt>
    <dgm:pt modelId="{0538801C-D5DF-40BD-9B65-0F2FDED4716F}">
      <dgm:prSet/>
      <dgm:spPr>
        <a:solidFill>
          <a:srgbClr val="8A1430"/>
        </a:solidFill>
      </dgm:spPr>
      <dgm:t>
        <a:bodyPr/>
        <a:lstStyle/>
        <a:p>
          <a:pPr rtl="0"/>
          <a:r>
            <a:rPr lang="en-US" dirty="0"/>
            <a:t>Q &amp; A</a:t>
          </a:r>
        </a:p>
      </dgm:t>
    </dgm:pt>
    <dgm:pt modelId="{409FA675-F478-424C-9D01-769A1D8C0AD0}" type="parTrans" cxnId="{6765EC28-A08A-4831-90F5-DC9399F57D7F}">
      <dgm:prSet/>
      <dgm:spPr/>
      <dgm:t>
        <a:bodyPr/>
        <a:lstStyle/>
        <a:p>
          <a:endParaRPr lang="en-US"/>
        </a:p>
      </dgm:t>
    </dgm:pt>
    <dgm:pt modelId="{F2553F9F-3128-4B8E-8B5D-928D1FB48397}" type="sibTrans" cxnId="{6765EC28-A08A-4831-90F5-DC9399F57D7F}">
      <dgm:prSet/>
      <dgm:spPr/>
      <dgm:t>
        <a:bodyPr/>
        <a:lstStyle/>
        <a:p>
          <a:endParaRPr lang="en-US"/>
        </a:p>
      </dgm:t>
    </dgm:pt>
    <dgm:pt modelId="{65C83E7F-2E6A-4D50-A853-656D69D858B8}">
      <dgm:prSet/>
      <dgm:spPr>
        <a:solidFill>
          <a:srgbClr val="8A1430"/>
        </a:solidFill>
      </dgm:spPr>
      <dgm:t>
        <a:bodyPr/>
        <a:lstStyle/>
        <a:p>
          <a:pPr rtl="0"/>
          <a:r>
            <a:rPr lang="en-US" dirty="0"/>
            <a:t>Searching for Employees</a:t>
          </a:r>
        </a:p>
      </dgm:t>
    </dgm:pt>
    <dgm:pt modelId="{E4308C80-DDCA-4D78-A6E4-7DEF1BFEC562}" type="parTrans" cxnId="{78D0BF0C-09E5-4B39-A0AB-1CED74BD9AD5}">
      <dgm:prSet/>
      <dgm:spPr/>
      <dgm:t>
        <a:bodyPr/>
        <a:lstStyle/>
        <a:p>
          <a:endParaRPr lang="en-US"/>
        </a:p>
      </dgm:t>
    </dgm:pt>
    <dgm:pt modelId="{71E88F8D-99A9-47DE-83CF-894D8D58419D}" type="sibTrans" cxnId="{78D0BF0C-09E5-4B39-A0AB-1CED74BD9AD5}">
      <dgm:prSet/>
      <dgm:spPr/>
      <dgm:t>
        <a:bodyPr/>
        <a:lstStyle/>
        <a:p>
          <a:endParaRPr lang="en-US"/>
        </a:p>
      </dgm:t>
    </dgm:pt>
    <dgm:pt modelId="{D487E7B0-97F8-4405-A348-B311D0F0B5EA}">
      <dgm:prSet/>
      <dgm:spPr>
        <a:solidFill>
          <a:srgbClr val="8A1430"/>
        </a:solidFill>
      </dgm:spPr>
      <dgm:t>
        <a:bodyPr/>
        <a:lstStyle/>
        <a:p>
          <a:pPr rtl="0"/>
          <a:r>
            <a:rPr lang="en-US" dirty="0"/>
            <a:t>Important Contact Information</a:t>
          </a:r>
        </a:p>
      </dgm:t>
    </dgm:pt>
    <dgm:pt modelId="{EE52650E-7414-4A3B-826E-FA60517FED26}" type="parTrans" cxnId="{B28E69FE-D242-48EC-A44D-D14099C04267}">
      <dgm:prSet/>
      <dgm:spPr/>
      <dgm:t>
        <a:bodyPr/>
        <a:lstStyle/>
        <a:p>
          <a:endParaRPr lang="en-US"/>
        </a:p>
      </dgm:t>
    </dgm:pt>
    <dgm:pt modelId="{5E4F23EC-F0E8-4831-9266-C77F159E6567}" type="sibTrans" cxnId="{B28E69FE-D242-48EC-A44D-D14099C04267}">
      <dgm:prSet/>
      <dgm:spPr/>
      <dgm:t>
        <a:bodyPr/>
        <a:lstStyle/>
        <a:p>
          <a:endParaRPr lang="en-US"/>
        </a:p>
      </dgm:t>
    </dgm:pt>
    <dgm:pt modelId="{F0F1BEEB-9DFD-4865-BC29-9274EACE2411}" type="pres">
      <dgm:prSet presAssocID="{C49C8E8D-03EE-4E48-B312-B551FC5E8F6B}" presName="linear" presStyleCnt="0">
        <dgm:presLayoutVars>
          <dgm:animLvl val="lvl"/>
          <dgm:resizeHandles val="exact"/>
        </dgm:presLayoutVars>
      </dgm:prSet>
      <dgm:spPr/>
    </dgm:pt>
    <dgm:pt modelId="{8FC3B540-0D9F-4B83-B97F-D7EA1BAA78BE}" type="pres">
      <dgm:prSet presAssocID="{59C472C4-4A6B-4C02-B03C-C06F79B13AE2}" presName="parentText" presStyleLbl="node1" presStyleIdx="0" presStyleCnt="7">
        <dgm:presLayoutVars>
          <dgm:chMax val="0"/>
          <dgm:bulletEnabled val="1"/>
        </dgm:presLayoutVars>
      </dgm:prSet>
      <dgm:spPr/>
    </dgm:pt>
    <dgm:pt modelId="{D567BFC4-ED24-47E0-B1B2-3B376DEC0396}" type="pres">
      <dgm:prSet presAssocID="{6CBC990A-EEFA-474E-A4F5-F50D03C1282D}" presName="spacer" presStyleCnt="0"/>
      <dgm:spPr/>
    </dgm:pt>
    <dgm:pt modelId="{CBB9A8E8-0EBA-4F82-A8A5-197C0A0A9177}" type="pres">
      <dgm:prSet presAssocID="{A177004B-4835-47A7-9EE6-E99702A52B31}" presName="parentText" presStyleLbl="node1" presStyleIdx="1" presStyleCnt="7">
        <dgm:presLayoutVars>
          <dgm:chMax val="0"/>
          <dgm:bulletEnabled val="1"/>
        </dgm:presLayoutVars>
      </dgm:prSet>
      <dgm:spPr/>
    </dgm:pt>
    <dgm:pt modelId="{96FD27CB-179E-484D-945D-EDA7FF9CA648}" type="pres">
      <dgm:prSet presAssocID="{84CE4654-38B3-4E84-8206-FBB381724FEA}" presName="spacer" presStyleCnt="0"/>
      <dgm:spPr/>
    </dgm:pt>
    <dgm:pt modelId="{8B2BF6ED-43E3-4C84-89D0-0BFF77901002}" type="pres">
      <dgm:prSet presAssocID="{5139EB4F-4AF0-4412-A624-C456C902FCE5}" presName="parentText" presStyleLbl="node1" presStyleIdx="2" presStyleCnt="7" custLinFactNeighborX="92">
        <dgm:presLayoutVars>
          <dgm:chMax val="0"/>
          <dgm:bulletEnabled val="1"/>
        </dgm:presLayoutVars>
      </dgm:prSet>
      <dgm:spPr/>
    </dgm:pt>
    <dgm:pt modelId="{AB654AAB-FB15-47E9-9B2C-8CC33D9A835E}" type="pres">
      <dgm:prSet presAssocID="{DE8E1EB7-A2B7-4EDF-9B07-1EFC74EDF54C}" presName="spacer" presStyleCnt="0"/>
      <dgm:spPr/>
    </dgm:pt>
    <dgm:pt modelId="{A42D7FBE-5A8A-49D3-8AB3-FB4058C5341B}" type="pres">
      <dgm:prSet presAssocID="{8B803C1F-BEC1-4DDF-9177-8D0EB2F91656}" presName="parentText" presStyleLbl="node1" presStyleIdx="3" presStyleCnt="7">
        <dgm:presLayoutVars>
          <dgm:chMax val="0"/>
          <dgm:bulletEnabled val="1"/>
        </dgm:presLayoutVars>
      </dgm:prSet>
      <dgm:spPr/>
    </dgm:pt>
    <dgm:pt modelId="{4FA65F1F-D577-424D-AC0E-8B236E4000DC}" type="pres">
      <dgm:prSet presAssocID="{78A76932-4C43-4B0E-B1A6-5B5F063A7F2B}" presName="spacer" presStyleCnt="0"/>
      <dgm:spPr/>
    </dgm:pt>
    <dgm:pt modelId="{F0931446-1768-4FF5-AFAF-E770ACC11CB1}" type="pres">
      <dgm:prSet presAssocID="{65C83E7F-2E6A-4D50-A853-656D69D858B8}" presName="parentText" presStyleLbl="node1" presStyleIdx="4" presStyleCnt="7">
        <dgm:presLayoutVars>
          <dgm:chMax val="0"/>
          <dgm:bulletEnabled val="1"/>
        </dgm:presLayoutVars>
      </dgm:prSet>
      <dgm:spPr/>
    </dgm:pt>
    <dgm:pt modelId="{6AB5472D-E3A4-4C89-9F02-6D0F43628988}" type="pres">
      <dgm:prSet presAssocID="{71E88F8D-99A9-47DE-83CF-894D8D58419D}" presName="spacer" presStyleCnt="0"/>
      <dgm:spPr/>
    </dgm:pt>
    <dgm:pt modelId="{B6348C7C-3431-401C-B2E6-84C455CA78B4}" type="pres">
      <dgm:prSet presAssocID="{D487E7B0-97F8-4405-A348-B311D0F0B5EA}" presName="parentText" presStyleLbl="node1" presStyleIdx="5" presStyleCnt="7">
        <dgm:presLayoutVars>
          <dgm:chMax val="0"/>
          <dgm:bulletEnabled val="1"/>
        </dgm:presLayoutVars>
      </dgm:prSet>
      <dgm:spPr/>
    </dgm:pt>
    <dgm:pt modelId="{69D0467F-C05B-46EF-BADE-3DE7CB3CFFB4}" type="pres">
      <dgm:prSet presAssocID="{5E4F23EC-F0E8-4831-9266-C77F159E6567}" presName="spacer" presStyleCnt="0"/>
      <dgm:spPr/>
    </dgm:pt>
    <dgm:pt modelId="{B0C70B1B-BB43-4EB4-9AB0-FAA4893B3769}" type="pres">
      <dgm:prSet presAssocID="{0538801C-D5DF-40BD-9B65-0F2FDED4716F}" presName="parentText" presStyleLbl="node1" presStyleIdx="6" presStyleCnt="7" custLinFactNeighborX="92">
        <dgm:presLayoutVars>
          <dgm:chMax val="0"/>
          <dgm:bulletEnabled val="1"/>
        </dgm:presLayoutVars>
      </dgm:prSet>
      <dgm:spPr/>
    </dgm:pt>
  </dgm:ptLst>
  <dgm:cxnLst>
    <dgm:cxn modelId="{5C77A10B-4DE0-4CB5-8388-A801BDD618AC}" type="presOf" srcId="{0538801C-D5DF-40BD-9B65-0F2FDED4716F}" destId="{B0C70B1B-BB43-4EB4-9AB0-FAA4893B3769}" srcOrd="0" destOrd="0" presId="urn:microsoft.com/office/officeart/2005/8/layout/vList2"/>
    <dgm:cxn modelId="{78D0BF0C-09E5-4B39-A0AB-1CED74BD9AD5}" srcId="{C49C8E8D-03EE-4E48-B312-B551FC5E8F6B}" destId="{65C83E7F-2E6A-4D50-A853-656D69D858B8}" srcOrd="4" destOrd="0" parTransId="{E4308C80-DDCA-4D78-A6E4-7DEF1BFEC562}" sibTransId="{71E88F8D-99A9-47DE-83CF-894D8D58419D}"/>
    <dgm:cxn modelId="{13A4A50F-0E04-46B5-ADF8-D1EF5BE3D95E}" type="presOf" srcId="{59C472C4-4A6B-4C02-B03C-C06F79B13AE2}" destId="{8FC3B540-0D9F-4B83-B97F-D7EA1BAA78BE}" srcOrd="0" destOrd="0" presId="urn:microsoft.com/office/officeart/2005/8/layout/vList2"/>
    <dgm:cxn modelId="{6C747915-675B-481A-93BE-19C2E0A0EE31}" srcId="{C49C8E8D-03EE-4E48-B312-B551FC5E8F6B}" destId="{A177004B-4835-47A7-9EE6-E99702A52B31}" srcOrd="1" destOrd="0" parTransId="{0B7FF55A-97CD-4C0C-8A30-0C002AB89E07}" sibTransId="{84CE4654-38B3-4E84-8206-FBB381724FEA}"/>
    <dgm:cxn modelId="{42F58922-07F0-4537-9D59-DA4873F0EEBB}" srcId="{C49C8E8D-03EE-4E48-B312-B551FC5E8F6B}" destId="{5139EB4F-4AF0-4412-A624-C456C902FCE5}" srcOrd="2" destOrd="0" parTransId="{64ED7E10-0BB6-4FB9-866D-E46D1BDB2A20}" sibTransId="{DE8E1EB7-A2B7-4EDF-9B07-1EFC74EDF54C}"/>
    <dgm:cxn modelId="{6765EC28-A08A-4831-90F5-DC9399F57D7F}" srcId="{C49C8E8D-03EE-4E48-B312-B551FC5E8F6B}" destId="{0538801C-D5DF-40BD-9B65-0F2FDED4716F}" srcOrd="6" destOrd="0" parTransId="{409FA675-F478-424C-9D01-769A1D8C0AD0}" sibTransId="{F2553F9F-3128-4B8E-8B5D-928D1FB48397}"/>
    <dgm:cxn modelId="{FC5A4C65-BAF8-4A02-B0A5-0142D65E143A}" type="presOf" srcId="{8B803C1F-BEC1-4DDF-9177-8D0EB2F91656}" destId="{A42D7FBE-5A8A-49D3-8AB3-FB4058C5341B}" srcOrd="0" destOrd="0" presId="urn:microsoft.com/office/officeart/2005/8/layout/vList2"/>
    <dgm:cxn modelId="{A82B3748-53E7-4107-B411-C805C1361599}" srcId="{C49C8E8D-03EE-4E48-B312-B551FC5E8F6B}" destId="{8B803C1F-BEC1-4DDF-9177-8D0EB2F91656}" srcOrd="3" destOrd="0" parTransId="{1FCADE6D-B920-462D-BA82-52AAC98F80D4}" sibTransId="{78A76932-4C43-4B0E-B1A6-5B5F063A7F2B}"/>
    <dgm:cxn modelId="{100E4C6A-49DA-486D-8A6D-AE53F772FBEA}" type="presOf" srcId="{A177004B-4835-47A7-9EE6-E99702A52B31}" destId="{CBB9A8E8-0EBA-4F82-A8A5-197C0A0A9177}" srcOrd="0" destOrd="0" presId="urn:microsoft.com/office/officeart/2005/8/layout/vList2"/>
    <dgm:cxn modelId="{6395838D-052D-4C9B-B83B-28ACF7ED202B}" type="presOf" srcId="{C49C8E8D-03EE-4E48-B312-B551FC5E8F6B}" destId="{F0F1BEEB-9DFD-4865-BC29-9274EACE2411}" srcOrd="0" destOrd="0" presId="urn:microsoft.com/office/officeart/2005/8/layout/vList2"/>
    <dgm:cxn modelId="{FACED1A2-CEA9-4E73-8683-024F981BADDC}" type="presOf" srcId="{5139EB4F-4AF0-4412-A624-C456C902FCE5}" destId="{8B2BF6ED-43E3-4C84-89D0-0BFF77901002}" srcOrd="0" destOrd="0" presId="urn:microsoft.com/office/officeart/2005/8/layout/vList2"/>
    <dgm:cxn modelId="{DAF0BAE3-1E54-437D-90B9-4D3ABEBA32EF}" type="presOf" srcId="{D487E7B0-97F8-4405-A348-B311D0F0B5EA}" destId="{B6348C7C-3431-401C-B2E6-84C455CA78B4}" srcOrd="0" destOrd="0" presId="urn:microsoft.com/office/officeart/2005/8/layout/vList2"/>
    <dgm:cxn modelId="{361D8DE6-3996-4DC2-B1AA-048DCD92B8DA}" srcId="{C49C8E8D-03EE-4E48-B312-B551FC5E8F6B}" destId="{59C472C4-4A6B-4C02-B03C-C06F79B13AE2}" srcOrd="0" destOrd="0" parTransId="{D4094646-B6F5-4F25-B80C-762A9DE61794}" sibTransId="{6CBC990A-EEFA-474E-A4F5-F50D03C1282D}"/>
    <dgm:cxn modelId="{4203BBF3-00A2-437E-A436-9A88B988C513}" type="presOf" srcId="{65C83E7F-2E6A-4D50-A853-656D69D858B8}" destId="{F0931446-1768-4FF5-AFAF-E770ACC11CB1}" srcOrd="0" destOrd="0" presId="urn:microsoft.com/office/officeart/2005/8/layout/vList2"/>
    <dgm:cxn modelId="{B28E69FE-D242-48EC-A44D-D14099C04267}" srcId="{C49C8E8D-03EE-4E48-B312-B551FC5E8F6B}" destId="{D487E7B0-97F8-4405-A348-B311D0F0B5EA}" srcOrd="5" destOrd="0" parTransId="{EE52650E-7414-4A3B-826E-FA60517FED26}" sibTransId="{5E4F23EC-F0E8-4831-9266-C77F159E6567}"/>
    <dgm:cxn modelId="{E885690C-D9EA-4324-87B8-1D20769AA67F}" type="presParOf" srcId="{F0F1BEEB-9DFD-4865-BC29-9274EACE2411}" destId="{8FC3B540-0D9F-4B83-B97F-D7EA1BAA78BE}" srcOrd="0" destOrd="0" presId="urn:microsoft.com/office/officeart/2005/8/layout/vList2"/>
    <dgm:cxn modelId="{E6817EEE-6FAF-4C2D-AFCD-F88B1046DA87}" type="presParOf" srcId="{F0F1BEEB-9DFD-4865-BC29-9274EACE2411}" destId="{D567BFC4-ED24-47E0-B1B2-3B376DEC0396}" srcOrd="1" destOrd="0" presId="urn:microsoft.com/office/officeart/2005/8/layout/vList2"/>
    <dgm:cxn modelId="{B687C86B-315E-4864-AB52-558154B4D727}" type="presParOf" srcId="{F0F1BEEB-9DFD-4865-BC29-9274EACE2411}" destId="{CBB9A8E8-0EBA-4F82-A8A5-197C0A0A9177}" srcOrd="2" destOrd="0" presId="urn:microsoft.com/office/officeart/2005/8/layout/vList2"/>
    <dgm:cxn modelId="{B7CB3251-5EA7-4021-99C3-4224763E2BD7}" type="presParOf" srcId="{F0F1BEEB-9DFD-4865-BC29-9274EACE2411}" destId="{96FD27CB-179E-484D-945D-EDA7FF9CA648}" srcOrd="3" destOrd="0" presId="urn:microsoft.com/office/officeart/2005/8/layout/vList2"/>
    <dgm:cxn modelId="{A8397CB9-DBD3-4C27-AD00-36B30BAD6B90}" type="presParOf" srcId="{F0F1BEEB-9DFD-4865-BC29-9274EACE2411}" destId="{8B2BF6ED-43E3-4C84-89D0-0BFF77901002}" srcOrd="4" destOrd="0" presId="urn:microsoft.com/office/officeart/2005/8/layout/vList2"/>
    <dgm:cxn modelId="{52763CBD-0C0D-4D06-88A7-D4B86A32A5AF}" type="presParOf" srcId="{F0F1BEEB-9DFD-4865-BC29-9274EACE2411}" destId="{AB654AAB-FB15-47E9-9B2C-8CC33D9A835E}" srcOrd="5" destOrd="0" presId="urn:microsoft.com/office/officeart/2005/8/layout/vList2"/>
    <dgm:cxn modelId="{A9338FA0-7509-464B-944F-ABC0144BC7BE}" type="presParOf" srcId="{F0F1BEEB-9DFD-4865-BC29-9274EACE2411}" destId="{A42D7FBE-5A8A-49D3-8AB3-FB4058C5341B}" srcOrd="6" destOrd="0" presId="urn:microsoft.com/office/officeart/2005/8/layout/vList2"/>
    <dgm:cxn modelId="{61AAD30C-4B08-4C1B-9A56-A3FBD16E2695}" type="presParOf" srcId="{F0F1BEEB-9DFD-4865-BC29-9274EACE2411}" destId="{4FA65F1F-D577-424D-AC0E-8B236E4000DC}" srcOrd="7" destOrd="0" presId="urn:microsoft.com/office/officeart/2005/8/layout/vList2"/>
    <dgm:cxn modelId="{37F77AFC-CB72-4A96-A0CA-03B704D1C70E}" type="presParOf" srcId="{F0F1BEEB-9DFD-4865-BC29-9274EACE2411}" destId="{F0931446-1768-4FF5-AFAF-E770ACC11CB1}" srcOrd="8" destOrd="0" presId="urn:microsoft.com/office/officeart/2005/8/layout/vList2"/>
    <dgm:cxn modelId="{7DB4985D-573A-430C-A565-7F941BD3A5CB}" type="presParOf" srcId="{F0F1BEEB-9DFD-4865-BC29-9274EACE2411}" destId="{6AB5472D-E3A4-4C89-9F02-6D0F43628988}" srcOrd="9" destOrd="0" presId="urn:microsoft.com/office/officeart/2005/8/layout/vList2"/>
    <dgm:cxn modelId="{99C20C5F-13B2-4DA6-AC08-A0BE604ED58D}" type="presParOf" srcId="{F0F1BEEB-9DFD-4865-BC29-9274EACE2411}" destId="{B6348C7C-3431-401C-B2E6-84C455CA78B4}" srcOrd="10" destOrd="0" presId="urn:microsoft.com/office/officeart/2005/8/layout/vList2"/>
    <dgm:cxn modelId="{34D3FCBE-E814-418C-8B2F-FE20358D0652}" type="presParOf" srcId="{F0F1BEEB-9DFD-4865-BC29-9274EACE2411}" destId="{69D0467F-C05B-46EF-BADE-3DE7CB3CFFB4}" srcOrd="11" destOrd="0" presId="urn:microsoft.com/office/officeart/2005/8/layout/vList2"/>
    <dgm:cxn modelId="{E8C8B5D7-CC07-4BF4-A5F5-83609AB11E51}" type="presParOf" srcId="{F0F1BEEB-9DFD-4865-BC29-9274EACE2411}" destId="{B0C70B1B-BB43-4EB4-9AB0-FAA4893B3769}"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C3B540-0D9F-4B83-B97F-D7EA1BAA78BE}">
      <dsp:nvSpPr>
        <dsp:cNvPr id="0" name=""/>
        <dsp:cNvSpPr/>
      </dsp:nvSpPr>
      <dsp:spPr>
        <a:xfrm>
          <a:off x="0" y="46156"/>
          <a:ext cx="10515600" cy="551655"/>
        </a:xfrm>
        <a:prstGeom prst="roundRect">
          <a:avLst/>
        </a:prstGeom>
        <a:solidFill>
          <a:srgbClr val="8A143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en-US" sz="2300" kern="1200" dirty="0"/>
            <a:t>Welcome and Introductions</a:t>
          </a:r>
        </a:p>
      </dsp:txBody>
      <dsp:txXfrm>
        <a:off x="26930" y="73086"/>
        <a:ext cx="10461740" cy="497795"/>
      </dsp:txXfrm>
    </dsp:sp>
    <dsp:sp modelId="{CBB9A8E8-0EBA-4F82-A8A5-197C0A0A9177}">
      <dsp:nvSpPr>
        <dsp:cNvPr id="0" name=""/>
        <dsp:cNvSpPr/>
      </dsp:nvSpPr>
      <dsp:spPr>
        <a:xfrm>
          <a:off x="0" y="664051"/>
          <a:ext cx="10515600" cy="551655"/>
        </a:xfrm>
        <a:prstGeom prst="roundRect">
          <a:avLst/>
        </a:prstGeom>
        <a:solidFill>
          <a:srgbClr val="8A143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en-US" sz="2300" kern="1200" dirty="0"/>
            <a:t>Project Updates</a:t>
          </a:r>
        </a:p>
      </dsp:txBody>
      <dsp:txXfrm>
        <a:off x="26930" y="690981"/>
        <a:ext cx="10461740" cy="497795"/>
      </dsp:txXfrm>
    </dsp:sp>
    <dsp:sp modelId="{8B2BF6ED-43E3-4C84-89D0-0BFF77901002}">
      <dsp:nvSpPr>
        <dsp:cNvPr id="0" name=""/>
        <dsp:cNvSpPr/>
      </dsp:nvSpPr>
      <dsp:spPr>
        <a:xfrm>
          <a:off x="0" y="1281946"/>
          <a:ext cx="10515600" cy="551655"/>
        </a:xfrm>
        <a:prstGeom prst="roundRect">
          <a:avLst/>
        </a:prstGeom>
        <a:solidFill>
          <a:srgbClr val="8A143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en-US" sz="2300" kern="1200" dirty="0"/>
            <a:t>MCDID Update</a:t>
          </a:r>
        </a:p>
      </dsp:txBody>
      <dsp:txXfrm>
        <a:off x="26930" y="1308876"/>
        <a:ext cx="10461740" cy="497795"/>
      </dsp:txXfrm>
    </dsp:sp>
    <dsp:sp modelId="{A42D7FBE-5A8A-49D3-8AB3-FB4058C5341B}">
      <dsp:nvSpPr>
        <dsp:cNvPr id="0" name=""/>
        <dsp:cNvSpPr/>
      </dsp:nvSpPr>
      <dsp:spPr>
        <a:xfrm>
          <a:off x="0" y="1899841"/>
          <a:ext cx="10515600" cy="551655"/>
        </a:xfrm>
        <a:prstGeom prst="roundRect">
          <a:avLst/>
        </a:prstGeom>
        <a:solidFill>
          <a:srgbClr val="8A143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en-US" sz="2300" kern="1200" dirty="0"/>
            <a:t>Training Reminders</a:t>
          </a:r>
        </a:p>
      </dsp:txBody>
      <dsp:txXfrm>
        <a:off x="26930" y="1926771"/>
        <a:ext cx="10461740" cy="497795"/>
      </dsp:txXfrm>
    </dsp:sp>
    <dsp:sp modelId="{F0931446-1768-4FF5-AFAF-E770ACC11CB1}">
      <dsp:nvSpPr>
        <dsp:cNvPr id="0" name=""/>
        <dsp:cNvSpPr/>
      </dsp:nvSpPr>
      <dsp:spPr>
        <a:xfrm>
          <a:off x="0" y="2517736"/>
          <a:ext cx="10515600" cy="551655"/>
        </a:xfrm>
        <a:prstGeom prst="roundRect">
          <a:avLst/>
        </a:prstGeom>
        <a:solidFill>
          <a:srgbClr val="8A143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en-US" sz="2300" kern="1200" dirty="0"/>
            <a:t>Searching for Employees</a:t>
          </a:r>
        </a:p>
      </dsp:txBody>
      <dsp:txXfrm>
        <a:off x="26930" y="2544666"/>
        <a:ext cx="10461740" cy="497795"/>
      </dsp:txXfrm>
    </dsp:sp>
    <dsp:sp modelId="{B6348C7C-3431-401C-B2E6-84C455CA78B4}">
      <dsp:nvSpPr>
        <dsp:cNvPr id="0" name=""/>
        <dsp:cNvSpPr/>
      </dsp:nvSpPr>
      <dsp:spPr>
        <a:xfrm>
          <a:off x="0" y="3135631"/>
          <a:ext cx="10515600" cy="551655"/>
        </a:xfrm>
        <a:prstGeom prst="roundRect">
          <a:avLst/>
        </a:prstGeom>
        <a:solidFill>
          <a:srgbClr val="8A143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en-US" sz="2300" kern="1200" dirty="0"/>
            <a:t>Important Contact Information</a:t>
          </a:r>
        </a:p>
      </dsp:txBody>
      <dsp:txXfrm>
        <a:off x="26930" y="3162561"/>
        <a:ext cx="10461740" cy="497795"/>
      </dsp:txXfrm>
    </dsp:sp>
    <dsp:sp modelId="{B0C70B1B-BB43-4EB4-9AB0-FAA4893B3769}">
      <dsp:nvSpPr>
        <dsp:cNvPr id="0" name=""/>
        <dsp:cNvSpPr/>
      </dsp:nvSpPr>
      <dsp:spPr>
        <a:xfrm>
          <a:off x="0" y="3753526"/>
          <a:ext cx="10515600" cy="551655"/>
        </a:xfrm>
        <a:prstGeom prst="roundRect">
          <a:avLst/>
        </a:prstGeom>
        <a:solidFill>
          <a:srgbClr val="8A143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en-US" sz="2300" kern="1200" dirty="0"/>
            <a:t>Q &amp; A</a:t>
          </a:r>
        </a:p>
      </dsp:txBody>
      <dsp:txXfrm>
        <a:off x="26930" y="3780456"/>
        <a:ext cx="10461740" cy="49779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99EE72F-716B-4E8D-BF4C-09D69C918526}" type="datetimeFigureOut">
              <a:rPr lang="en-US" smtClean="0"/>
              <a:t>5/30/2023</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A6AFBAF-608C-4DFF-8C06-FA3F0CFE3330}" type="slidenum">
              <a:rPr lang="en-US" smtClean="0"/>
              <a:t>‹#›</a:t>
            </a:fld>
            <a:endParaRPr lang="en-US" dirty="0"/>
          </a:p>
        </p:txBody>
      </p:sp>
    </p:spTree>
    <p:extLst>
      <p:ext uri="{BB962C8B-B14F-4D97-AF65-F5344CB8AC3E}">
        <p14:creationId xmlns:p14="http://schemas.microsoft.com/office/powerpoint/2010/main" val="1187143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DB637E-E15A-474F-90DF-B57E5EDB019F}" type="datetimeFigureOut">
              <a:rPr lang="en-US" smtClean="0"/>
              <a:t>5/30/2023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B9F4E3-DFF4-4D58-9EF6-FA8502B9C2DE}" type="slidenum">
              <a:rPr lang="en-US" smtClean="0"/>
              <a:t>‹#›</a:t>
            </a:fld>
            <a:endParaRPr lang="en-US" dirty="0"/>
          </a:p>
        </p:txBody>
      </p:sp>
    </p:spTree>
    <p:extLst>
      <p:ext uri="{BB962C8B-B14F-4D97-AF65-F5344CB8AC3E}">
        <p14:creationId xmlns:p14="http://schemas.microsoft.com/office/powerpoint/2010/main" val="279265569"/>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Kim</a:t>
            </a:r>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B9F4E3-DFF4-4D58-9EF6-FA8502B9C2DE}" type="slidenum">
              <a:rPr lang="en-US" smtClean="0"/>
              <a:t>1</a:t>
            </a:fld>
            <a:endParaRPr lang="en-US" dirty="0"/>
          </a:p>
        </p:txBody>
      </p:sp>
    </p:spTree>
    <p:extLst>
      <p:ext uri="{BB962C8B-B14F-4D97-AF65-F5344CB8AC3E}">
        <p14:creationId xmlns:p14="http://schemas.microsoft.com/office/powerpoint/2010/main" val="14073095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B9F4E3-DFF4-4D58-9EF6-FA8502B9C2DE}" type="slidenum">
              <a:rPr lang="en-US" smtClean="0"/>
              <a:t>4</a:t>
            </a:fld>
            <a:endParaRPr lang="en-US" dirty="0"/>
          </a:p>
        </p:txBody>
      </p:sp>
    </p:spTree>
    <p:extLst>
      <p:ext uri="{BB962C8B-B14F-4D97-AF65-F5344CB8AC3E}">
        <p14:creationId xmlns:p14="http://schemas.microsoft.com/office/powerpoint/2010/main" val="1554433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B9F4E3-DFF4-4D58-9EF6-FA8502B9C2DE}" type="slidenum">
              <a:rPr lang="en-US" smtClean="0"/>
              <a:t>6</a:t>
            </a:fld>
            <a:endParaRPr lang="en-US" dirty="0"/>
          </a:p>
        </p:txBody>
      </p:sp>
    </p:spTree>
    <p:extLst>
      <p:ext uri="{BB962C8B-B14F-4D97-AF65-F5344CB8AC3E}">
        <p14:creationId xmlns:p14="http://schemas.microsoft.com/office/powerpoint/2010/main" val="35817843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B9F4E3-DFF4-4D58-9EF6-FA8502B9C2DE}" type="slidenum">
              <a:rPr lang="en-US" smtClean="0"/>
              <a:t>7</a:t>
            </a:fld>
            <a:endParaRPr lang="en-US" dirty="0"/>
          </a:p>
        </p:txBody>
      </p:sp>
    </p:spTree>
    <p:extLst>
      <p:ext uri="{BB962C8B-B14F-4D97-AF65-F5344CB8AC3E}">
        <p14:creationId xmlns:p14="http://schemas.microsoft.com/office/powerpoint/2010/main" val="27562247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FAQs posted to website--updated on November 22</a:t>
            </a:r>
          </a:p>
          <a:p>
            <a:r>
              <a:rPr lang="en-US" dirty="0"/>
              <a:t>Ask</a:t>
            </a:r>
            <a:r>
              <a:rPr lang="en-US" baseline="0" dirty="0"/>
              <a:t> providers to enter into the chat the name of agency and trading partner, if any.</a:t>
            </a:r>
            <a:endParaRPr lang="en-US"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B9F4E3-DFF4-4D58-9EF6-FA8502B9C2DE}" type="slidenum">
              <a:rPr lang="en-US" smtClean="0"/>
              <a:t>15</a:t>
            </a:fld>
            <a:endParaRPr lang="en-US" dirty="0"/>
          </a:p>
        </p:txBody>
      </p:sp>
    </p:spTree>
    <p:extLst>
      <p:ext uri="{BB962C8B-B14F-4D97-AF65-F5344CB8AC3E}">
        <p14:creationId xmlns:p14="http://schemas.microsoft.com/office/powerpoint/2010/main" val="1050570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906CE14-FEC1-40E4-8ECC-821CE9CAA864}" type="datetimeFigureOut">
              <a:rPr lang="en-US" smtClean="0"/>
              <a:t>5/30/2023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111AAB-73F4-410A-ABC3-342491D6061B}" type="slidenum">
              <a:rPr lang="en-US" smtClean="0"/>
              <a:t>‹#›</a:t>
            </a:fld>
            <a:endParaRPr lang="en-US" dirty="0"/>
          </a:p>
        </p:txBody>
      </p:sp>
    </p:spTree>
    <p:extLst>
      <p:ext uri="{BB962C8B-B14F-4D97-AF65-F5344CB8AC3E}">
        <p14:creationId xmlns:p14="http://schemas.microsoft.com/office/powerpoint/2010/main" val="3378516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06CE14-FEC1-40E4-8ECC-821CE9CAA864}" type="datetimeFigureOut">
              <a:rPr lang="en-US" smtClean="0"/>
              <a:t>5/30/2023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111AAB-73F4-410A-ABC3-342491D6061B}" type="slidenum">
              <a:rPr lang="en-US" smtClean="0"/>
              <a:t>‹#›</a:t>
            </a:fld>
            <a:endParaRPr lang="en-US" dirty="0"/>
          </a:p>
        </p:txBody>
      </p:sp>
    </p:spTree>
    <p:extLst>
      <p:ext uri="{BB962C8B-B14F-4D97-AF65-F5344CB8AC3E}">
        <p14:creationId xmlns:p14="http://schemas.microsoft.com/office/powerpoint/2010/main" val="2133919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06CE14-FEC1-40E4-8ECC-821CE9CAA864}" type="datetimeFigureOut">
              <a:rPr lang="en-US" smtClean="0"/>
              <a:t>5/30/2023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111AAB-73F4-410A-ABC3-342491D6061B}" type="slidenum">
              <a:rPr lang="en-US" smtClean="0"/>
              <a:t>‹#›</a:t>
            </a:fld>
            <a:endParaRPr lang="en-US" dirty="0"/>
          </a:p>
        </p:txBody>
      </p:sp>
    </p:spTree>
    <p:extLst>
      <p:ext uri="{BB962C8B-B14F-4D97-AF65-F5344CB8AC3E}">
        <p14:creationId xmlns:p14="http://schemas.microsoft.com/office/powerpoint/2010/main" val="4171237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06CE14-FEC1-40E4-8ECC-821CE9CAA864}" type="datetimeFigureOut">
              <a:rPr lang="en-US" smtClean="0"/>
              <a:t>5/30/2023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111AAB-73F4-410A-ABC3-342491D6061B}" type="slidenum">
              <a:rPr lang="en-US" smtClean="0"/>
              <a:t>‹#›</a:t>
            </a:fld>
            <a:endParaRPr lang="en-US" dirty="0"/>
          </a:p>
        </p:txBody>
      </p:sp>
    </p:spTree>
    <p:extLst>
      <p:ext uri="{BB962C8B-B14F-4D97-AF65-F5344CB8AC3E}">
        <p14:creationId xmlns:p14="http://schemas.microsoft.com/office/powerpoint/2010/main" val="2428567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906CE14-FEC1-40E4-8ECC-821CE9CAA864}" type="datetimeFigureOut">
              <a:rPr lang="en-US" smtClean="0"/>
              <a:t>5/30/2023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111AAB-73F4-410A-ABC3-342491D6061B}" type="slidenum">
              <a:rPr lang="en-US" smtClean="0"/>
              <a:t>‹#›</a:t>
            </a:fld>
            <a:endParaRPr lang="en-US" dirty="0"/>
          </a:p>
        </p:txBody>
      </p:sp>
    </p:spTree>
    <p:extLst>
      <p:ext uri="{BB962C8B-B14F-4D97-AF65-F5344CB8AC3E}">
        <p14:creationId xmlns:p14="http://schemas.microsoft.com/office/powerpoint/2010/main" val="1901552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906CE14-FEC1-40E4-8ECC-821CE9CAA864}" type="datetimeFigureOut">
              <a:rPr lang="en-US" smtClean="0"/>
              <a:t>5/30/2023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7111AAB-73F4-410A-ABC3-342491D6061B}" type="slidenum">
              <a:rPr lang="en-US" smtClean="0"/>
              <a:t>‹#›</a:t>
            </a:fld>
            <a:endParaRPr lang="en-US" dirty="0"/>
          </a:p>
        </p:txBody>
      </p:sp>
    </p:spTree>
    <p:extLst>
      <p:ext uri="{BB962C8B-B14F-4D97-AF65-F5344CB8AC3E}">
        <p14:creationId xmlns:p14="http://schemas.microsoft.com/office/powerpoint/2010/main" val="4228927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906CE14-FEC1-40E4-8ECC-821CE9CAA864}" type="datetimeFigureOut">
              <a:rPr lang="en-US" smtClean="0"/>
              <a:t>5/30/2023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7111AAB-73F4-410A-ABC3-342491D6061B}" type="slidenum">
              <a:rPr lang="en-US" smtClean="0"/>
              <a:t>‹#›</a:t>
            </a:fld>
            <a:endParaRPr lang="en-US" dirty="0"/>
          </a:p>
        </p:txBody>
      </p:sp>
    </p:spTree>
    <p:extLst>
      <p:ext uri="{BB962C8B-B14F-4D97-AF65-F5344CB8AC3E}">
        <p14:creationId xmlns:p14="http://schemas.microsoft.com/office/powerpoint/2010/main" val="1312227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906CE14-FEC1-40E4-8ECC-821CE9CAA864}" type="datetimeFigureOut">
              <a:rPr lang="en-US" smtClean="0"/>
              <a:t>5/30/2023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7111AAB-73F4-410A-ABC3-342491D6061B}" type="slidenum">
              <a:rPr lang="en-US" smtClean="0"/>
              <a:t>‹#›</a:t>
            </a:fld>
            <a:endParaRPr lang="en-US" dirty="0"/>
          </a:p>
        </p:txBody>
      </p:sp>
    </p:spTree>
    <p:extLst>
      <p:ext uri="{BB962C8B-B14F-4D97-AF65-F5344CB8AC3E}">
        <p14:creationId xmlns:p14="http://schemas.microsoft.com/office/powerpoint/2010/main" val="747561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06CE14-FEC1-40E4-8ECC-821CE9CAA864}" type="datetimeFigureOut">
              <a:rPr lang="en-US" smtClean="0"/>
              <a:t>5/30/2023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7111AAB-73F4-410A-ABC3-342491D6061B}" type="slidenum">
              <a:rPr lang="en-US" smtClean="0"/>
              <a:t>‹#›</a:t>
            </a:fld>
            <a:endParaRPr lang="en-US" dirty="0"/>
          </a:p>
        </p:txBody>
      </p:sp>
    </p:spTree>
    <p:extLst>
      <p:ext uri="{BB962C8B-B14F-4D97-AF65-F5344CB8AC3E}">
        <p14:creationId xmlns:p14="http://schemas.microsoft.com/office/powerpoint/2010/main" val="570233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906CE14-FEC1-40E4-8ECC-821CE9CAA864}" type="datetimeFigureOut">
              <a:rPr lang="en-US" smtClean="0"/>
              <a:t>5/30/2023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7111AAB-73F4-410A-ABC3-342491D6061B}" type="slidenum">
              <a:rPr lang="en-US" smtClean="0"/>
              <a:t>‹#›</a:t>
            </a:fld>
            <a:endParaRPr lang="en-US" dirty="0"/>
          </a:p>
        </p:txBody>
      </p:sp>
    </p:spTree>
    <p:extLst>
      <p:ext uri="{BB962C8B-B14F-4D97-AF65-F5344CB8AC3E}">
        <p14:creationId xmlns:p14="http://schemas.microsoft.com/office/powerpoint/2010/main" val="2784693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906CE14-FEC1-40E4-8ECC-821CE9CAA864}" type="datetimeFigureOut">
              <a:rPr lang="en-US" smtClean="0"/>
              <a:t>5/30/2023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7111AAB-73F4-410A-ABC3-342491D6061B}" type="slidenum">
              <a:rPr lang="en-US" smtClean="0"/>
              <a:t>‹#›</a:t>
            </a:fld>
            <a:endParaRPr lang="en-US" dirty="0"/>
          </a:p>
        </p:txBody>
      </p:sp>
    </p:spTree>
    <p:extLst>
      <p:ext uri="{BB962C8B-B14F-4D97-AF65-F5344CB8AC3E}">
        <p14:creationId xmlns:p14="http://schemas.microsoft.com/office/powerpoint/2010/main" val="3037442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06CE14-FEC1-40E4-8ECC-821CE9CAA864}" type="datetimeFigureOut">
              <a:rPr lang="en-US" smtClean="0"/>
              <a:t>5/30/2023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111AAB-73F4-410A-ABC3-342491D6061B}" type="slidenum">
              <a:rPr lang="en-US" smtClean="0"/>
              <a:t>‹#›</a:t>
            </a:fld>
            <a:endParaRPr lang="en-US" dirty="0"/>
          </a:p>
        </p:txBody>
      </p:sp>
    </p:spTree>
    <p:extLst>
      <p:ext uri="{BB962C8B-B14F-4D97-AF65-F5344CB8AC3E}">
        <p14:creationId xmlns:p14="http://schemas.microsoft.com/office/powerpoint/2010/main" val="2843173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dhss.delaware.gov/dhss/dmma/files/evv_de_training_20221221.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dirty="0"/>
              <a:t>EVV Provider Forum</a:t>
            </a:r>
          </a:p>
        </p:txBody>
      </p:sp>
      <p:sp>
        <p:nvSpPr>
          <p:cNvPr id="3" name="Subtitle 2"/>
          <p:cNvSpPr>
            <a:spLocks noGrp="1"/>
          </p:cNvSpPr>
          <p:nvPr>
            <p:ph type="subTitle" idx="1"/>
          </p:nvPr>
        </p:nvSpPr>
        <p:spPr/>
        <p:txBody>
          <a:bodyPr/>
          <a:lstStyle/>
          <a:p>
            <a:r>
              <a:rPr lang="en-US" dirty="0"/>
              <a:t>May 31, 2023</a:t>
            </a:r>
          </a:p>
          <a:p>
            <a:r>
              <a:rPr lang="en-GB" dirty="0"/>
              <a:t>Delaware Division of Medicaid and Medical Services</a:t>
            </a:r>
            <a:endParaRPr lang="en-US" dirty="0"/>
          </a:p>
        </p:txBody>
      </p:sp>
      <p:pic>
        <p:nvPicPr>
          <p:cNvPr id="1026" name="Picture 2" descr="DMMA Medical Assistance Services: Delaware Healthy Children Program -  Delaware Health and Social Services - State of Delawar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0928" y="481623"/>
            <a:ext cx="1666143" cy="16661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71171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How to Look Up Employees</a:t>
            </a:r>
          </a:p>
        </p:txBody>
      </p:sp>
      <p:sp>
        <p:nvSpPr>
          <p:cNvPr id="3" name="Content Placeholder 2"/>
          <p:cNvSpPr>
            <a:spLocks noGrp="1"/>
          </p:cNvSpPr>
          <p:nvPr>
            <p:ph idx="1"/>
          </p:nvPr>
        </p:nvSpPr>
        <p:spPr/>
        <p:txBody>
          <a:bodyPr/>
          <a:lstStyle/>
          <a:p>
            <a:pPr marL="0" indent="0">
              <a:buNone/>
            </a:pPr>
            <a:r>
              <a:rPr lang="en-US" u="sng" dirty="0"/>
              <a:t>Searching for an Employee(Sandata EVV Users)</a:t>
            </a:r>
          </a:p>
          <a:p>
            <a:pPr marL="514350" indent="-514350">
              <a:buFont typeface="+mj-lt"/>
              <a:buAutoNum type="arabicPeriod"/>
            </a:pPr>
            <a:r>
              <a:rPr lang="en-US" sz="1600" dirty="0"/>
              <a:t>If you click </a:t>
            </a:r>
            <a:r>
              <a:rPr lang="en-US" sz="1600" b="1" dirty="0"/>
              <a:t>SEARCH</a:t>
            </a:r>
            <a:r>
              <a:rPr lang="en-US" sz="1600" dirty="0"/>
              <a:t> without a specific employee's information, a listing of all employees assigned to the STX account that was used to log-in to Sandata will be returned.</a:t>
            </a:r>
            <a:endParaRPr lang="en-US" sz="1600" b="1" dirty="0"/>
          </a:p>
        </p:txBody>
      </p:sp>
      <p:pic>
        <p:nvPicPr>
          <p:cNvPr id="5" name="Picture 4">
            <a:extLst>
              <a:ext uri="{FF2B5EF4-FFF2-40B4-BE49-F238E27FC236}">
                <a16:creationId xmlns:a16="http://schemas.microsoft.com/office/drawing/2014/main" id="{FFA18801-1FA1-C629-EE9B-15772273ED48}"/>
              </a:ext>
            </a:extLst>
          </p:cNvPr>
          <p:cNvPicPr>
            <a:picLocks noChangeAspect="1"/>
          </p:cNvPicPr>
          <p:nvPr/>
        </p:nvPicPr>
        <p:blipFill>
          <a:blip r:embed="rId2"/>
          <a:stretch>
            <a:fillRect/>
          </a:stretch>
        </p:blipFill>
        <p:spPr>
          <a:xfrm>
            <a:off x="1642532" y="3025422"/>
            <a:ext cx="8906935" cy="3286478"/>
          </a:xfrm>
          <a:prstGeom prst="rect">
            <a:avLst/>
          </a:prstGeom>
        </p:spPr>
      </p:pic>
    </p:spTree>
    <p:extLst>
      <p:ext uri="{BB962C8B-B14F-4D97-AF65-F5344CB8AC3E}">
        <p14:creationId xmlns:p14="http://schemas.microsoft.com/office/powerpoint/2010/main" val="3847346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How to Look Up Employees</a:t>
            </a:r>
          </a:p>
        </p:txBody>
      </p:sp>
      <p:sp>
        <p:nvSpPr>
          <p:cNvPr id="3" name="Content Placeholder 2"/>
          <p:cNvSpPr>
            <a:spLocks noGrp="1"/>
          </p:cNvSpPr>
          <p:nvPr>
            <p:ph idx="1"/>
          </p:nvPr>
        </p:nvSpPr>
        <p:spPr/>
        <p:txBody>
          <a:bodyPr/>
          <a:lstStyle/>
          <a:p>
            <a:pPr marL="0" indent="0">
              <a:buNone/>
            </a:pPr>
            <a:r>
              <a:rPr lang="en-US" u="sng" dirty="0"/>
              <a:t>Employee Details</a:t>
            </a:r>
          </a:p>
          <a:p>
            <a:pPr marL="514350" indent="-514350">
              <a:buFont typeface="+mj-lt"/>
              <a:buAutoNum type="arabicPeriod"/>
            </a:pPr>
            <a:r>
              <a:rPr lang="en-US" sz="1600" dirty="0"/>
              <a:t>If you click the </a:t>
            </a:r>
            <a:r>
              <a:rPr lang="en-US" sz="1600" b="1" dirty="0"/>
              <a:t>PENCIL</a:t>
            </a:r>
            <a:r>
              <a:rPr lang="en-US" sz="1600" dirty="0"/>
              <a:t> icon next to the Employees name, you can drill down into that Employees details.</a:t>
            </a:r>
            <a:endParaRPr lang="en-US" sz="1600" b="1" dirty="0"/>
          </a:p>
        </p:txBody>
      </p:sp>
      <p:pic>
        <p:nvPicPr>
          <p:cNvPr id="8" name="Picture 7">
            <a:extLst>
              <a:ext uri="{FF2B5EF4-FFF2-40B4-BE49-F238E27FC236}">
                <a16:creationId xmlns:a16="http://schemas.microsoft.com/office/drawing/2014/main" id="{BA171D77-99BB-ED32-5B84-6EBE943E204E}"/>
              </a:ext>
            </a:extLst>
          </p:cNvPr>
          <p:cNvPicPr>
            <a:picLocks noChangeAspect="1"/>
          </p:cNvPicPr>
          <p:nvPr/>
        </p:nvPicPr>
        <p:blipFill>
          <a:blip r:embed="rId2"/>
          <a:stretch>
            <a:fillRect/>
          </a:stretch>
        </p:blipFill>
        <p:spPr>
          <a:xfrm>
            <a:off x="1941162" y="2743199"/>
            <a:ext cx="8309675" cy="3907721"/>
          </a:xfrm>
          <a:prstGeom prst="rect">
            <a:avLst/>
          </a:prstGeom>
        </p:spPr>
      </p:pic>
    </p:spTree>
    <p:extLst>
      <p:ext uri="{BB962C8B-B14F-4D97-AF65-F5344CB8AC3E}">
        <p14:creationId xmlns:p14="http://schemas.microsoft.com/office/powerpoint/2010/main" val="37787746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How to Look Up Employees</a:t>
            </a:r>
          </a:p>
        </p:txBody>
      </p:sp>
      <p:sp>
        <p:nvSpPr>
          <p:cNvPr id="3" name="Content Placeholder 2"/>
          <p:cNvSpPr>
            <a:spLocks noGrp="1"/>
          </p:cNvSpPr>
          <p:nvPr>
            <p:ph idx="1"/>
          </p:nvPr>
        </p:nvSpPr>
        <p:spPr>
          <a:xfrm>
            <a:off x="838200" y="1332088"/>
            <a:ext cx="10515600" cy="5525911"/>
          </a:xfrm>
        </p:spPr>
        <p:txBody>
          <a:bodyPr/>
          <a:lstStyle/>
          <a:p>
            <a:pPr marL="0" indent="0">
              <a:buNone/>
            </a:pPr>
            <a:r>
              <a:rPr lang="en-US" u="sng" dirty="0"/>
              <a:t>Searching for an Employee (Aggregator Users)</a:t>
            </a:r>
          </a:p>
          <a:p>
            <a:pPr marL="514350" indent="-514350">
              <a:buFont typeface="+mj-lt"/>
              <a:buAutoNum type="arabicPeriod"/>
            </a:pPr>
            <a:r>
              <a:rPr lang="en-US" sz="1600" dirty="0"/>
              <a:t>From the Aggregator Dashboard select </a:t>
            </a:r>
            <a:r>
              <a:rPr lang="en-US" sz="1600" b="1" dirty="0"/>
              <a:t>Reports.</a:t>
            </a:r>
          </a:p>
          <a:p>
            <a:pPr marL="514350" indent="-514350">
              <a:buFont typeface="+mj-lt"/>
              <a:buAutoNum type="arabicPeriod"/>
            </a:pPr>
            <a:r>
              <a:rPr lang="en-US" sz="1600" dirty="0"/>
              <a:t>Enter your STX account number in the Corporation.</a:t>
            </a:r>
          </a:p>
          <a:p>
            <a:pPr marL="514350" indent="-514350">
              <a:buFont typeface="+mj-lt"/>
              <a:buAutoNum type="arabicPeriod"/>
            </a:pPr>
            <a:r>
              <a:rPr lang="en-US" sz="1600" dirty="0"/>
              <a:t>In </a:t>
            </a:r>
            <a:r>
              <a:rPr lang="en-US" sz="1600" b="1" dirty="0"/>
              <a:t>Report Type</a:t>
            </a:r>
            <a:r>
              <a:rPr lang="en-US" sz="1600" dirty="0"/>
              <a:t> select </a:t>
            </a:r>
            <a:r>
              <a:rPr lang="en-US" sz="1600" b="1" dirty="0"/>
              <a:t>Daily, </a:t>
            </a:r>
            <a:r>
              <a:rPr lang="en-US" sz="1600" dirty="0"/>
              <a:t>in </a:t>
            </a:r>
            <a:r>
              <a:rPr lang="en-US" sz="1600" b="1" dirty="0"/>
              <a:t>Report Name</a:t>
            </a:r>
            <a:r>
              <a:rPr lang="en-US" sz="1600" dirty="0"/>
              <a:t> select </a:t>
            </a:r>
            <a:r>
              <a:rPr lang="en-US" sz="1600" b="1" dirty="0"/>
              <a:t>Active Employees</a:t>
            </a:r>
          </a:p>
          <a:p>
            <a:pPr marL="514350" indent="-514350">
              <a:buFont typeface="+mj-lt"/>
              <a:buAutoNum type="arabicPeriod"/>
            </a:pPr>
            <a:r>
              <a:rPr lang="en-US" sz="1600" dirty="0"/>
              <a:t>Click </a:t>
            </a:r>
            <a:r>
              <a:rPr lang="en-US" sz="1600" b="1" dirty="0"/>
              <a:t>Run Report</a:t>
            </a:r>
          </a:p>
          <a:p>
            <a:pPr marL="0" indent="0">
              <a:buNone/>
            </a:pPr>
            <a:endParaRPr lang="en-US" sz="1600" b="1" dirty="0"/>
          </a:p>
        </p:txBody>
      </p:sp>
      <p:pic>
        <p:nvPicPr>
          <p:cNvPr id="10" name="Picture 9">
            <a:extLst>
              <a:ext uri="{FF2B5EF4-FFF2-40B4-BE49-F238E27FC236}">
                <a16:creationId xmlns:a16="http://schemas.microsoft.com/office/drawing/2014/main" id="{E5913565-4F21-1A1F-8FDE-446E7E92245B}"/>
              </a:ext>
            </a:extLst>
          </p:cNvPr>
          <p:cNvPicPr>
            <a:picLocks noChangeAspect="1"/>
          </p:cNvPicPr>
          <p:nvPr/>
        </p:nvPicPr>
        <p:blipFill>
          <a:blip r:embed="rId2"/>
          <a:stretch>
            <a:fillRect/>
          </a:stretch>
        </p:blipFill>
        <p:spPr>
          <a:xfrm>
            <a:off x="2393244" y="3578578"/>
            <a:ext cx="7405511" cy="2483555"/>
          </a:xfrm>
          <a:prstGeom prst="rect">
            <a:avLst/>
          </a:prstGeom>
        </p:spPr>
      </p:pic>
    </p:spTree>
    <p:extLst>
      <p:ext uri="{BB962C8B-B14F-4D97-AF65-F5344CB8AC3E}">
        <p14:creationId xmlns:p14="http://schemas.microsoft.com/office/powerpoint/2010/main" val="27275599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How to Look Up Employees</a:t>
            </a:r>
          </a:p>
        </p:txBody>
      </p:sp>
      <p:sp>
        <p:nvSpPr>
          <p:cNvPr id="3" name="Content Placeholder 2"/>
          <p:cNvSpPr>
            <a:spLocks noGrp="1"/>
          </p:cNvSpPr>
          <p:nvPr>
            <p:ph idx="1"/>
          </p:nvPr>
        </p:nvSpPr>
        <p:spPr>
          <a:xfrm>
            <a:off x="838200" y="1332088"/>
            <a:ext cx="10515600" cy="5525911"/>
          </a:xfrm>
        </p:spPr>
        <p:txBody>
          <a:bodyPr/>
          <a:lstStyle/>
          <a:p>
            <a:pPr marL="0" indent="0">
              <a:buNone/>
            </a:pPr>
            <a:r>
              <a:rPr lang="en-US" u="sng" dirty="0"/>
              <a:t>Searching for an Employee (Aggregator Users)</a:t>
            </a:r>
          </a:p>
          <a:p>
            <a:pPr marL="514350" indent="-514350">
              <a:buFont typeface="+mj-lt"/>
              <a:buAutoNum type="arabicPeriod"/>
            </a:pPr>
            <a:r>
              <a:rPr lang="en-US" sz="1600" dirty="0"/>
              <a:t>By clicking </a:t>
            </a:r>
            <a:r>
              <a:rPr lang="en-US" sz="1600" b="1" dirty="0"/>
              <a:t>Export To Excel </a:t>
            </a:r>
            <a:r>
              <a:rPr lang="en-US" sz="1600" dirty="0"/>
              <a:t>you can download the report</a:t>
            </a:r>
          </a:p>
          <a:p>
            <a:pPr marL="0" indent="0">
              <a:buNone/>
            </a:pPr>
            <a:endParaRPr lang="en-US" sz="1600" b="1" dirty="0"/>
          </a:p>
        </p:txBody>
      </p:sp>
      <p:pic>
        <p:nvPicPr>
          <p:cNvPr id="5" name="Picture 4">
            <a:extLst>
              <a:ext uri="{FF2B5EF4-FFF2-40B4-BE49-F238E27FC236}">
                <a16:creationId xmlns:a16="http://schemas.microsoft.com/office/drawing/2014/main" id="{503BBF33-DE49-C689-0E9C-41A00908587C}"/>
              </a:ext>
            </a:extLst>
          </p:cNvPr>
          <p:cNvPicPr>
            <a:picLocks noChangeAspect="1"/>
          </p:cNvPicPr>
          <p:nvPr/>
        </p:nvPicPr>
        <p:blipFill>
          <a:blip r:embed="rId2"/>
          <a:stretch>
            <a:fillRect/>
          </a:stretch>
        </p:blipFill>
        <p:spPr>
          <a:xfrm>
            <a:off x="1815342" y="2400300"/>
            <a:ext cx="8561316" cy="3574453"/>
          </a:xfrm>
          <a:prstGeom prst="rect">
            <a:avLst/>
          </a:prstGeom>
        </p:spPr>
      </p:pic>
    </p:spTree>
    <p:extLst>
      <p:ext uri="{BB962C8B-B14F-4D97-AF65-F5344CB8AC3E}">
        <p14:creationId xmlns:p14="http://schemas.microsoft.com/office/powerpoint/2010/main" val="2700212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Important Contact Information </a:t>
            </a:r>
          </a:p>
        </p:txBody>
      </p:sp>
      <p:sp>
        <p:nvSpPr>
          <p:cNvPr id="3" name="Content Placeholder 2"/>
          <p:cNvSpPr>
            <a:spLocks noGrp="1"/>
          </p:cNvSpPr>
          <p:nvPr>
            <p:ph idx="1"/>
          </p:nvPr>
        </p:nvSpPr>
        <p:spPr>
          <a:xfrm>
            <a:off x="838200" y="1825625"/>
            <a:ext cx="10515600" cy="4873558"/>
          </a:xfrm>
        </p:spPr>
        <p:txBody>
          <a:bodyPr>
            <a:normAutofit fontScale="77500" lnSpcReduction="20000"/>
          </a:bodyPr>
          <a:lstStyle/>
          <a:p>
            <a:pPr marL="0" indent="0">
              <a:buNone/>
            </a:pPr>
            <a:r>
              <a:rPr lang="en-US" sz="3400" b="1" dirty="0"/>
              <a:t>Questions regarding any of the following: </a:t>
            </a:r>
            <a:endParaRPr lang="en-US" sz="3400" dirty="0"/>
          </a:p>
          <a:p>
            <a:pPr lvl="1"/>
            <a:r>
              <a:rPr lang="en-US" sz="2900" dirty="0"/>
              <a:t>State-issued devices</a:t>
            </a:r>
          </a:p>
          <a:p>
            <a:pPr lvl="1"/>
            <a:r>
              <a:rPr lang="en-US" sz="2900" dirty="0"/>
              <a:t>Sandata systems (registration portal, training, aggregator)</a:t>
            </a:r>
          </a:p>
          <a:p>
            <a:pPr lvl="1"/>
            <a:r>
              <a:rPr lang="en-US" sz="2900" dirty="0"/>
              <a:t>Interactive Voice Response</a:t>
            </a:r>
          </a:p>
          <a:p>
            <a:pPr marL="457200" lvl="1" indent="0">
              <a:buNone/>
            </a:pPr>
            <a:r>
              <a:rPr lang="en-US" dirty="0"/>
              <a:t> </a:t>
            </a:r>
          </a:p>
          <a:p>
            <a:pPr lvl="2"/>
            <a:r>
              <a:rPr lang="en-US" sz="2600" dirty="0"/>
              <a:t>Contact the Sandata Customer Services by calling 1.833.542.2603 or emailing Sandata at decustomercare@sandata.com. Please note that when emailing Sandata, providers </a:t>
            </a:r>
            <a:r>
              <a:rPr lang="en-US" sz="2600" b="1" dirty="0"/>
              <a:t>must </a:t>
            </a:r>
            <a:r>
              <a:rPr lang="en-US" sz="2600" dirty="0"/>
              <a:t>indicate that they are a Delaware user.</a:t>
            </a:r>
          </a:p>
          <a:p>
            <a:pPr marL="457200" lvl="1" indent="0">
              <a:buNone/>
            </a:pPr>
            <a:endParaRPr lang="en-US" dirty="0"/>
          </a:p>
          <a:p>
            <a:pPr marL="0" indent="0">
              <a:buNone/>
            </a:pPr>
            <a:r>
              <a:rPr lang="en-US" sz="3400" b="1" dirty="0"/>
              <a:t>Questions regarding alternate EVV systems</a:t>
            </a:r>
            <a:r>
              <a:rPr lang="en-US" sz="3400" dirty="0"/>
              <a:t> </a:t>
            </a:r>
          </a:p>
          <a:p>
            <a:r>
              <a:rPr lang="en-US" dirty="0"/>
              <a:t>Contact Sandata at:DEaltevv@sandata.com</a:t>
            </a:r>
          </a:p>
          <a:p>
            <a:endParaRPr lang="en-US" dirty="0"/>
          </a:p>
          <a:p>
            <a:pPr marL="0" indent="0">
              <a:buNone/>
            </a:pPr>
            <a:r>
              <a:rPr lang="en-US" sz="3400" b="1" dirty="0"/>
              <a:t>MCO EVV implementation questions</a:t>
            </a:r>
            <a:endParaRPr lang="en-US" sz="3400" dirty="0"/>
          </a:p>
          <a:p>
            <a:r>
              <a:rPr lang="en-US" b="1" dirty="0"/>
              <a:t>AmeriHealth: </a:t>
            </a:r>
            <a:r>
              <a:rPr lang="en-US" dirty="0"/>
              <a:t>EVV_Provider_Notification@amerihealthcaritasde.com</a:t>
            </a:r>
          </a:p>
          <a:p>
            <a:r>
              <a:rPr lang="en-US" b="1" dirty="0"/>
              <a:t>Highmark</a:t>
            </a:r>
            <a:r>
              <a:rPr lang="en-US" dirty="0"/>
              <a:t>: EVVProviderCommunication@highmark.com</a:t>
            </a:r>
          </a:p>
          <a:p>
            <a:endParaRPr lang="en-US" dirty="0"/>
          </a:p>
        </p:txBody>
      </p:sp>
    </p:spTree>
    <p:extLst>
      <p:ext uri="{BB962C8B-B14F-4D97-AF65-F5344CB8AC3E}">
        <p14:creationId xmlns:p14="http://schemas.microsoft.com/office/powerpoint/2010/main" val="18661483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MSS: June 20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14722" y="2358292"/>
            <a:ext cx="3267808" cy="3267808"/>
          </a:xfrm>
          <a:prstGeom prst="rect">
            <a:avLst/>
          </a:prstGeom>
        </p:spPr>
      </p:pic>
      <p:sp>
        <p:nvSpPr>
          <p:cNvPr id="4" name="Title 3"/>
          <p:cNvSpPr>
            <a:spLocks noGrp="1"/>
          </p:cNvSpPr>
          <p:nvPr>
            <p:ph type="title"/>
          </p:nvPr>
        </p:nvSpPr>
        <p:spPr/>
        <p:txBody>
          <a:bodyPr/>
          <a:lstStyle/>
          <a:p>
            <a:pPr algn="ctr"/>
            <a:r>
              <a:rPr lang="en-US" b="1" dirty="0"/>
              <a:t>Q&amp;A/Wrap Up</a:t>
            </a:r>
          </a:p>
        </p:txBody>
      </p:sp>
    </p:spTree>
    <p:extLst>
      <p:ext uri="{BB962C8B-B14F-4D97-AF65-F5344CB8AC3E}">
        <p14:creationId xmlns:p14="http://schemas.microsoft.com/office/powerpoint/2010/main" val="1481036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Additional Questions and Information</a:t>
            </a:r>
          </a:p>
        </p:txBody>
      </p:sp>
      <p:sp>
        <p:nvSpPr>
          <p:cNvPr id="3" name="Content Placeholder 2"/>
          <p:cNvSpPr>
            <a:spLocks noGrp="1"/>
          </p:cNvSpPr>
          <p:nvPr>
            <p:ph idx="1"/>
          </p:nvPr>
        </p:nvSpPr>
        <p:spPr/>
        <p:txBody>
          <a:bodyPr/>
          <a:lstStyle/>
          <a:p>
            <a:r>
              <a:rPr lang="en-US" dirty="0"/>
              <a:t>Additional questions may be emailed to: </a:t>
            </a:r>
            <a:r>
              <a:rPr lang="en-US" dirty="0">
                <a:solidFill>
                  <a:schemeClr val="bg2">
                    <a:lumMod val="10000"/>
                  </a:schemeClr>
                </a:solidFill>
              </a:rPr>
              <a:t>DHSS_DMMA_EVV@delaware.gov</a:t>
            </a:r>
          </a:p>
          <a:p>
            <a:pPr lvl="1"/>
            <a:r>
              <a:rPr lang="en-US" dirty="0"/>
              <a:t>When emailing DMMA, please include the Sandata service ticket number(s) </a:t>
            </a:r>
          </a:p>
          <a:p>
            <a:r>
              <a:rPr lang="en-US" dirty="0">
                <a:solidFill>
                  <a:schemeClr val="bg2">
                    <a:lumMod val="10000"/>
                  </a:schemeClr>
                </a:solidFill>
              </a:rPr>
              <a:t>DMMA will periodically post new information on our EVV webpage: https://dhss.delaware.gov/dmma/info_stats.html</a:t>
            </a:r>
            <a:endParaRPr lang="en-US" b="1" dirty="0">
              <a:solidFill>
                <a:schemeClr val="bg2">
                  <a:lumMod val="10000"/>
                </a:schemeClr>
              </a:solidFill>
            </a:endParaRPr>
          </a:p>
          <a:p>
            <a:endParaRPr lang="en-US" dirty="0"/>
          </a:p>
        </p:txBody>
      </p:sp>
    </p:spTree>
    <p:extLst>
      <p:ext uri="{BB962C8B-B14F-4D97-AF65-F5344CB8AC3E}">
        <p14:creationId xmlns:p14="http://schemas.microsoft.com/office/powerpoint/2010/main" val="2014033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Agenda</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0761902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93184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Project Updates</a:t>
            </a:r>
          </a:p>
        </p:txBody>
      </p:sp>
      <p:sp>
        <p:nvSpPr>
          <p:cNvPr id="3" name="Content Placeholder 2"/>
          <p:cNvSpPr>
            <a:spLocks noGrp="1"/>
          </p:cNvSpPr>
          <p:nvPr>
            <p:ph idx="1"/>
          </p:nvPr>
        </p:nvSpPr>
        <p:spPr/>
        <p:txBody>
          <a:bodyPr/>
          <a:lstStyle/>
          <a:p>
            <a:r>
              <a:rPr lang="en-US" dirty="0"/>
              <a:t>As of 5/25, there are 37 different providers submitting EVV visit data to the Sandata aggregator for a total of 139,538 individual visits.</a:t>
            </a:r>
          </a:p>
          <a:p>
            <a:pPr lvl="1"/>
            <a:r>
              <a:rPr lang="en-US" dirty="0"/>
              <a:t>Of these, 135,809 (97%) are in a verified status.</a:t>
            </a:r>
          </a:p>
          <a:p>
            <a:pPr lvl="1"/>
            <a:r>
              <a:rPr lang="en-US" dirty="0"/>
              <a:t>This represents a significant increase in verified visits with some providers having all of their submitted visits in a verified status.</a:t>
            </a:r>
          </a:p>
          <a:p>
            <a:pPr lvl="1"/>
            <a:r>
              <a:rPr lang="en-US" dirty="0"/>
              <a:t>We have also started to see visits being recorded in the Sandata system for a provider using Sandata for visit collection.</a:t>
            </a:r>
          </a:p>
          <a:p>
            <a:pPr lvl="1"/>
            <a:r>
              <a:rPr lang="en-US" dirty="0"/>
              <a:t>81 of the 95 providers who provide services subject to EVV have registered with Sandata.</a:t>
            </a:r>
          </a:p>
          <a:p>
            <a:pPr marL="457200" lvl="1" indent="0">
              <a:buNone/>
            </a:pPr>
            <a:endParaRPr lang="en-US" dirty="0"/>
          </a:p>
        </p:txBody>
      </p:sp>
    </p:spTree>
    <p:extLst>
      <p:ext uri="{BB962C8B-B14F-4D97-AF65-F5344CB8AC3E}">
        <p14:creationId xmlns:p14="http://schemas.microsoft.com/office/powerpoint/2010/main" val="3828575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Project Updates</a:t>
            </a:r>
          </a:p>
        </p:txBody>
      </p:sp>
      <p:sp>
        <p:nvSpPr>
          <p:cNvPr id="3" name="Content Placeholder 2"/>
          <p:cNvSpPr>
            <a:spLocks noGrp="1"/>
          </p:cNvSpPr>
          <p:nvPr>
            <p:ph idx="1"/>
          </p:nvPr>
        </p:nvSpPr>
        <p:spPr>
          <a:xfrm>
            <a:off x="838200" y="1386038"/>
            <a:ext cx="10515600" cy="4790925"/>
          </a:xfrm>
        </p:spPr>
        <p:txBody>
          <a:bodyPr>
            <a:normAutofit lnSpcReduction="10000"/>
          </a:bodyPr>
          <a:lstStyle/>
          <a:p>
            <a:pPr marL="0" indent="0">
              <a:buNone/>
            </a:pPr>
            <a:r>
              <a:rPr lang="en-US" dirty="0"/>
              <a:t>As discussed at last month’s provider meeting, providers using an Alt EVV system were receiving the following error message:</a:t>
            </a:r>
          </a:p>
          <a:p>
            <a:pPr lvl="1"/>
            <a:r>
              <a:rPr lang="en-US" dirty="0"/>
              <a:t>ERROR: Client Not Found. Clients must have been previously received from Payer on an authorization to be updated via Alt-EVV.</a:t>
            </a:r>
          </a:p>
          <a:p>
            <a:r>
              <a:rPr lang="en-US" dirty="0"/>
              <a:t>There are two known issues that were causing some members to not show up in the mobile app or the aggregator for Sandata users.</a:t>
            </a:r>
          </a:p>
          <a:p>
            <a:pPr lvl="1"/>
            <a:r>
              <a:rPr lang="en-US" dirty="0"/>
              <a:t>Some payer/program/procedure code/modifiers were either incorrect or not included in the initial Sandata load.</a:t>
            </a:r>
          </a:p>
          <a:p>
            <a:pPr lvl="1"/>
            <a:r>
              <a:rPr lang="en-US" dirty="0"/>
              <a:t>The logic for the member file from DMES did not include individuals with retroactive or prospective eligibility.</a:t>
            </a:r>
          </a:p>
          <a:p>
            <a:pPr lvl="1"/>
            <a:endParaRPr lang="en-US" dirty="0"/>
          </a:p>
          <a:p>
            <a:pPr marL="457200" lvl="1" indent="0">
              <a:buNone/>
            </a:pPr>
            <a:r>
              <a:rPr lang="en-US" b="1" dirty="0"/>
              <a:t>These two errors have been corrected. Please contact the Sandata help desk at 1.833.542.2603 if you are still receiving this or other error messages. </a:t>
            </a:r>
          </a:p>
        </p:txBody>
      </p:sp>
    </p:spTree>
    <p:extLst>
      <p:ext uri="{BB962C8B-B14F-4D97-AF65-F5344CB8AC3E}">
        <p14:creationId xmlns:p14="http://schemas.microsoft.com/office/powerpoint/2010/main" val="8797082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Project Updates</a:t>
            </a:r>
          </a:p>
        </p:txBody>
      </p:sp>
      <p:sp>
        <p:nvSpPr>
          <p:cNvPr id="3" name="Content Placeholder 2"/>
          <p:cNvSpPr>
            <a:spLocks noGrp="1"/>
          </p:cNvSpPr>
          <p:nvPr>
            <p:ph idx="1"/>
          </p:nvPr>
        </p:nvSpPr>
        <p:spPr/>
        <p:txBody>
          <a:bodyPr/>
          <a:lstStyle/>
          <a:p>
            <a:r>
              <a:rPr lang="en-US" dirty="0"/>
              <a:t>There is a delay with Delaware First Health joining EVV. </a:t>
            </a:r>
          </a:p>
          <a:p>
            <a:pPr lvl="1"/>
            <a:r>
              <a:rPr lang="en-US" dirty="0"/>
              <a:t>Initially targeted for May 1, 2023.</a:t>
            </a:r>
          </a:p>
          <a:p>
            <a:pPr lvl="1"/>
            <a:r>
              <a:rPr lang="en-US" dirty="0"/>
              <a:t>The State will announce the new date by which providers contracted with Delaware First Health may submit their visit data.</a:t>
            </a:r>
          </a:p>
          <a:p>
            <a:pPr lvl="2"/>
            <a:endParaRPr lang="en-US" dirty="0"/>
          </a:p>
          <a:p>
            <a:pPr marL="0" indent="0">
              <a:buNone/>
            </a:pPr>
            <a:endParaRPr lang="en-US" dirty="0"/>
          </a:p>
        </p:txBody>
      </p:sp>
    </p:spTree>
    <p:extLst>
      <p:ext uri="{BB962C8B-B14F-4D97-AF65-F5344CB8AC3E}">
        <p14:creationId xmlns:p14="http://schemas.microsoft.com/office/powerpoint/2010/main" val="3987502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MCDID Update</a:t>
            </a:r>
          </a:p>
        </p:txBody>
      </p:sp>
      <p:sp>
        <p:nvSpPr>
          <p:cNvPr id="3" name="Content Placeholder 2"/>
          <p:cNvSpPr>
            <a:spLocks noGrp="1"/>
          </p:cNvSpPr>
          <p:nvPr>
            <p:ph idx="1"/>
          </p:nvPr>
        </p:nvSpPr>
        <p:spPr/>
        <p:txBody>
          <a:bodyPr>
            <a:normAutofit/>
          </a:bodyPr>
          <a:lstStyle/>
          <a:p>
            <a:r>
              <a:rPr lang="en-US" dirty="0"/>
              <a:t>The MCDID is the provider identifier used in the Sandata system.</a:t>
            </a:r>
          </a:p>
          <a:p>
            <a:r>
              <a:rPr lang="en-US" dirty="0"/>
              <a:t>It is essential that all providers complete the DMAP registration process, as required by the 21st Century Cures Act.</a:t>
            </a:r>
          </a:p>
          <a:p>
            <a:r>
              <a:rPr lang="en-US" dirty="0"/>
              <a:t>Providers must register all MCDIDs under which you provide services subject to EVV.</a:t>
            </a:r>
          </a:p>
          <a:p>
            <a:pPr lvl="2"/>
            <a:r>
              <a:rPr lang="en-US" dirty="0"/>
              <a:t>This means that providers with multiple MCDIDs will have multiple Sandata log-ins; one for each MCDID.</a:t>
            </a:r>
          </a:p>
        </p:txBody>
      </p:sp>
    </p:spTree>
    <p:extLst>
      <p:ext uri="{BB962C8B-B14F-4D97-AF65-F5344CB8AC3E}">
        <p14:creationId xmlns:p14="http://schemas.microsoft.com/office/powerpoint/2010/main" val="2278948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MCDID Update</a:t>
            </a:r>
          </a:p>
        </p:txBody>
      </p:sp>
      <p:sp>
        <p:nvSpPr>
          <p:cNvPr id="3" name="Content Placeholder 2"/>
          <p:cNvSpPr>
            <a:spLocks noGrp="1"/>
          </p:cNvSpPr>
          <p:nvPr>
            <p:ph idx="1"/>
          </p:nvPr>
        </p:nvSpPr>
        <p:spPr/>
        <p:txBody>
          <a:bodyPr>
            <a:normAutofit/>
          </a:bodyPr>
          <a:lstStyle/>
          <a:p>
            <a:r>
              <a:rPr lang="en-US" dirty="0"/>
              <a:t>The State has begun working with all of the MCOs and Gainwell to review EVV providers who have multiple MCDIDs to identify which ones should be used for EVV. The State has begun outreach to individual providers regarding this and will review all providers as needed.</a:t>
            </a:r>
          </a:p>
          <a:p>
            <a:r>
              <a:rPr lang="en-US" dirty="0"/>
              <a:t>Providers who have questions about their MCDID should contact Gainwell Technologies:</a:t>
            </a:r>
          </a:p>
          <a:p>
            <a:pPr lvl="3"/>
            <a:r>
              <a:rPr lang="en-US" dirty="0"/>
              <a:t>Telephone: 1-800-999-3371, Option 0, then Option 4  </a:t>
            </a:r>
          </a:p>
          <a:p>
            <a:pPr lvl="3"/>
            <a:r>
              <a:rPr lang="en-US" dirty="0"/>
              <a:t>Email delawarepret@gainwelltechnologies.com </a:t>
            </a:r>
          </a:p>
        </p:txBody>
      </p:sp>
    </p:spTree>
    <p:extLst>
      <p:ext uri="{BB962C8B-B14F-4D97-AF65-F5344CB8AC3E}">
        <p14:creationId xmlns:p14="http://schemas.microsoft.com/office/powerpoint/2010/main" val="4205312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Training</a:t>
            </a:r>
          </a:p>
        </p:txBody>
      </p:sp>
      <p:sp>
        <p:nvSpPr>
          <p:cNvPr id="3" name="Content Placeholder 2"/>
          <p:cNvSpPr>
            <a:spLocks noGrp="1"/>
          </p:cNvSpPr>
          <p:nvPr>
            <p:ph idx="1"/>
          </p:nvPr>
        </p:nvSpPr>
        <p:spPr/>
        <p:txBody>
          <a:bodyPr/>
          <a:lstStyle/>
          <a:p>
            <a:r>
              <a:rPr lang="en-US" dirty="0"/>
              <a:t>All providers must complete training in order to access the Welcome Kit, which is needed to use the system. </a:t>
            </a:r>
          </a:p>
          <a:p>
            <a:r>
              <a:rPr lang="en-US" dirty="0"/>
              <a:t>Some providers who have registered with Sandata have not completed training.</a:t>
            </a:r>
          </a:p>
          <a:p>
            <a:r>
              <a:rPr lang="en-US" dirty="0"/>
              <a:t>Training must be completed as soon as possible.</a:t>
            </a:r>
          </a:p>
          <a:p>
            <a:r>
              <a:rPr lang="en-US" dirty="0"/>
              <a:t>Instructions for training is available at: </a:t>
            </a:r>
            <a:r>
              <a:rPr lang="en-US" dirty="0">
                <a:solidFill>
                  <a:srgbClr val="FF0000"/>
                </a:solidFill>
                <a:hlinkClick r:id="rId2"/>
              </a:rPr>
              <a:t>https://www.dhss.delaware.gov/dhss/dmma/files/evv_de_training_20221221.pdf</a:t>
            </a:r>
            <a:endParaRPr lang="en-US" dirty="0">
              <a:solidFill>
                <a:srgbClr val="FF0000"/>
              </a:solidFill>
            </a:endParaRPr>
          </a:p>
        </p:txBody>
      </p:sp>
    </p:spTree>
    <p:extLst>
      <p:ext uri="{BB962C8B-B14F-4D97-AF65-F5344CB8AC3E}">
        <p14:creationId xmlns:p14="http://schemas.microsoft.com/office/powerpoint/2010/main" val="28548924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How to Look Up Employees</a:t>
            </a:r>
          </a:p>
        </p:txBody>
      </p:sp>
      <p:sp>
        <p:nvSpPr>
          <p:cNvPr id="3" name="Content Placeholder 2"/>
          <p:cNvSpPr>
            <a:spLocks noGrp="1"/>
          </p:cNvSpPr>
          <p:nvPr>
            <p:ph idx="1"/>
          </p:nvPr>
        </p:nvSpPr>
        <p:spPr/>
        <p:txBody>
          <a:bodyPr/>
          <a:lstStyle/>
          <a:p>
            <a:pPr marL="0" indent="0">
              <a:buNone/>
            </a:pPr>
            <a:r>
              <a:rPr lang="en-US" u="sng" dirty="0"/>
              <a:t>Searching for an Employee (Sandata EVV Users)</a:t>
            </a:r>
          </a:p>
          <a:p>
            <a:pPr marL="514350" indent="-514350">
              <a:buFont typeface="+mj-lt"/>
              <a:buAutoNum type="arabicPeriod"/>
            </a:pPr>
            <a:r>
              <a:rPr lang="en-US" sz="1600" dirty="0"/>
              <a:t>From the Dashboard navigate to the Employees screen.</a:t>
            </a:r>
          </a:p>
          <a:p>
            <a:pPr marL="514350" indent="-514350">
              <a:buFont typeface="+mj-lt"/>
              <a:buAutoNum type="arabicPeriod"/>
            </a:pPr>
            <a:r>
              <a:rPr lang="en-US" sz="1600" dirty="0"/>
              <a:t>Enter the name of the employee</a:t>
            </a:r>
          </a:p>
          <a:p>
            <a:pPr marL="514350" indent="-514350">
              <a:buFont typeface="+mj-lt"/>
              <a:buAutoNum type="arabicPeriod"/>
            </a:pPr>
            <a:r>
              <a:rPr lang="en-US" sz="1600" dirty="0"/>
              <a:t>Click </a:t>
            </a:r>
            <a:r>
              <a:rPr lang="en-US" sz="1600" b="1" dirty="0"/>
              <a:t>SEARCH</a:t>
            </a:r>
          </a:p>
          <a:p>
            <a:pPr marL="0" indent="0">
              <a:buNone/>
            </a:pPr>
            <a:endParaRPr lang="en-US" sz="1600" b="1" dirty="0"/>
          </a:p>
        </p:txBody>
      </p:sp>
      <p:pic>
        <p:nvPicPr>
          <p:cNvPr id="7" name="Picture 6">
            <a:extLst>
              <a:ext uri="{FF2B5EF4-FFF2-40B4-BE49-F238E27FC236}">
                <a16:creationId xmlns:a16="http://schemas.microsoft.com/office/drawing/2014/main" id="{E4EB36CC-9316-B09E-5F75-C68B56E0D510}"/>
              </a:ext>
            </a:extLst>
          </p:cNvPr>
          <p:cNvPicPr>
            <a:picLocks noChangeAspect="1"/>
          </p:cNvPicPr>
          <p:nvPr/>
        </p:nvPicPr>
        <p:blipFill>
          <a:blip r:embed="rId2"/>
          <a:stretch>
            <a:fillRect/>
          </a:stretch>
        </p:blipFill>
        <p:spPr>
          <a:xfrm>
            <a:off x="2032000" y="3508024"/>
            <a:ext cx="8128000" cy="2882900"/>
          </a:xfrm>
          <a:prstGeom prst="rect">
            <a:avLst/>
          </a:prstGeom>
        </p:spPr>
      </p:pic>
    </p:spTree>
    <p:extLst>
      <p:ext uri="{BB962C8B-B14F-4D97-AF65-F5344CB8AC3E}">
        <p14:creationId xmlns:p14="http://schemas.microsoft.com/office/powerpoint/2010/main" val="26885529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2ca06632-3693-45b8-b1dd-7d5cacf12720"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C74A2729ADB4D41817B498CDA66B939" ma:contentTypeVersion="14" ma:contentTypeDescription="Create a new document." ma:contentTypeScope="" ma:versionID="0a9414bfe6e2eda11203faf933f56279">
  <xsd:schema xmlns:xsd="http://www.w3.org/2001/XMLSchema" xmlns:xs="http://www.w3.org/2001/XMLSchema" xmlns:p="http://schemas.microsoft.com/office/2006/metadata/properties" xmlns:ns3="1f127128-5043-4294-9349-50e1091a444e" xmlns:ns4="2ca06632-3693-45b8-b1dd-7d5cacf12720" targetNamespace="http://schemas.microsoft.com/office/2006/metadata/properties" ma:root="true" ma:fieldsID="404a1d8c2551288e3958b8a3bf2e1a0e" ns3:_="" ns4:_="">
    <xsd:import namespace="1f127128-5043-4294-9349-50e1091a444e"/>
    <xsd:import namespace="2ca06632-3693-45b8-b1dd-7d5cacf1272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DateTaken" minOccurs="0"/>
                <xsd:element ref="ns4:MediaLengthInSeconds" minOccurs="0"/>
                <xsd:element ref="ns4:MediaServiceAutoTags" minOccurs="0"/>
                <xsd:element ref="ns4:MediaServiceGenerationTime" minOccurs="0"/>
                <xsd:element ref="ns4:MediaServiceEventHashCode" minOccurs="0"/>
                <xsd:element ref="ns4:MediaServiceOCR" minOccurs="0"/>
                <xsd:element ref="ns4: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127128-5043-4294-9349-50e1091a444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ca06632-3693-45b8-b1dd-7d5cacf1272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AutoTags" ma:index="17" nillable="true" ma:displayName="Tags" ma:internalName="MediaServiceAutoTags"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_activity" ma:index="21"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sisl xmlns:xsd="http://www.w3.org/2001/XMLSchema" xmlns:xsi="http://www.w3.org/2001/XMLSchema-instance" xmlns="http://www.boldonjames.com/2008/01/sie/internal/label" sislVersion="0" policy="180d06e4-a44d-42a9-abe2-9bd0f71c347d" origin="userSelected"/>
</file>

<file path=customXml/itemProps1.xml><?xml version="1.0" encoding="utf-8"?>
<ds:datastoreItem xmlns:ds="http://schemas.openxmlformats.org/officeDocument/2006/customXml" ds:itemID="{E46B33AA-B287-4D32-A65E-EC965A5203A1}">
  <ds:schemaRefs>
    <ds:schemaRef ds:uri="http://schemas.microsoft.com/sharepoint/v3/contenttype/forms"/>
  </ds:schemaRefs>
</ds:datastoreItem>
</file>

<file path=customXml/itemProps2.xml><?xml version="1.0" encoding="utf-8"?>
<ds:datastoreItem xmlns:ds="http://schemas.openxmlformats.org/officeDocument/2006/customXml" ds:itemID="{C67CBE90-6107-4987-ADC5-847501AC1947}">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2ca06632-3693-45b8-b1dd-7d5cacf12720"/>
    <ds:schemaRef ds:uri="1f127128-5043-4294-9349-50e1091a444e"/>
    <ds:schemaRef ds:uri="http://purl.org/dc/term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9BACC6DA-0904-4DAB-9CFD-7AF4FF13CA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f127128-5043-4294-9349-50e1091a444e"/>
    <ds:schemaRef ds:uri="2ca06632-3693-45b8-b1dd-7d5cacf127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79DF66CD-7A88-4586-BE2A-2420DB1A7A6E}">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otalTime>8860</TotalTime>
  <Words>898</Words>
  <Application>Microsoft Office PowerPoint</Application>
  <PresentationFormat>Widescreen</PresentationFormat>
  <Paragraphs>91</Paragraphs>
  <Slides>16</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EVV Provider Forum</vt:lpstr>
      <vt:lpstr>Agenda</vt:lpstr>
      <vt:lpstr>Project Updates</vt:lpstr>
      <vt:lpstr>Project Updates</vt:lpstr>
      <vt:lpstr>Project Updates</vt:lpstr>
      <vt:lpstr>MCDID Update</vt:lpstr>
      <vt:lpstr>MCDID Update</vt:lpstr>
      <vt:lpstr>Training</vt:lpstr>
      <vt:lpstr>How to Look Up Employees</vt:lpstr>
      <vt:lpstr>How to Look Up Employees</vt:lpstr>
      <vt:lpstr>How to Look Up Employees</vt:lpstr>
      <vt:lpstr>How to Look Up Employees</vt:lpstr>
      <vt:lpstr>How to Look Up Employees</vt:lpstr>
      <vt:lpstr>Important Contact Information </vt:lpstr>
      <vt:lpstr>Q&amp;A/Wrap Up</vt:lpstr>
      <vt:lpstr>Additional Questions and Information</vt:lpstr>
    </vt:vector>
  </TitlesOfParts>
  <Company>MMC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Donica, Kimberly</dc:creator>
  <dc:description>@2020 Fiserv Inc, or its affiliates   |</dc:description>
  <cp:lastModifiedBy>Richards, Justin C (DHSS)</cp:lastModifiedBy>
  <cp:revision>285</cp:revision>
  <dcterms:created xsi:type="dcterms:W3CDTF">2019-06-18T15:13:57Z</dcterms:created>
  <dcterms:modified xsi:type="dcterms:W3CDTF">2023-05-30T17:58:38Z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9368611e-46e9-403c-912b-662d4ed7feaf</vt:lpwstr>
  </property>
  <property fmtid="{D5CDD505-2E9C-101B-9397-08002B2CF9AE}" pid="3" name="bjDocumentSecurityLabel">
    <vt:lpwstr>This item has no classification</vt:lpwstr>
  </property>
  <property fmtid="{D5CDD505-2E9C-101B-9397-08002B2CF9AE}" pid="4" name="bjClsUserRVM">
    <vt:lpwstr>[]</vt:lpwstr>
  </property>
  <property fmtid="{D5CDD505-2E9C-101B-9397-08002B2CF9AE}" pid="5" name="bjSaver">
    <vt:lpwstr>cDKQ11pecFoyWorhA06CWnvIhKv5c7od</vt:lpwstr>
  </property>
  <property fmtid="{D5CDD505-2E9C-101B-9397-08002B2CF9AE}" pid="6" name="MPR_DocID">
    <vt:lpwstr>c36feb611bc8497186f580de6627ed09</vt:lpwstr>
  </property>
  <property fmtid="{D5CDD505-2E9C-101B-9397-08002B2CF9AE}" pid="7" name="MSIP_Label_38f1469a-2c2a-4aee-b92b-090d4c5468ff_Enabled">
    <vt:lpwstr>true</vt:lpwstr>
  </property>
  <property fmtid="{D5CDD505-2E9C-101B-9397-08002B2CF9AE}" pid="8" name="MSIP_Label_38f1469a-2c2a-4aee-b92b-090d4c5468ff_SetDate">
    <vt:lpwstr>2022-03-28T12:40:36Z</vt:lpwstr>
  </property>
  <property fmtid="{D5CDD505-2E9C-101B-9397-08002B2CF9AE}" pid="9" name="MSIP_Label_38f1469a-2c2a-4aee-b92b-090d4c5468ff_Method">
    <vt:lpwstr>Standard</vt:lpwstr>
  </property>
  <property fmtid="{D5CDD505-2E9C-101B-9397-08002B2CF9AE}" pid="10" name="MSIP_Label_38f1469a-2c2a-4aee-b92b-090d4c5468ff_Name">
    <vt:lpwstr>Confidential - Unmarked</vt:lpwstr>
  </property>
  <property fmtid="{D5CDD505-2E9C-101B-9397-08002B2CF9AE}" pid="11" name="MSIP_Label_38f1469a-2c2a-4aee-b92b-090d4c5468ff_SiteId">
    <vt:lpwstr>2a6e6092-73e4-4752-b1a5-477a17f5056d</vt:lpwstr>
  </property>
  <property fmtid="{D5CDD505-2E9C-101B-9397-08002B2CF9AE}" pid="12" name="MSIP_Label_38f1469a-2c2a-4aee-b92b-090d4c5468ff_ActionId">
    <vt:lpwstr>2f243bae-944d-4948-b00d-ac92622dda20</vt:lpwstr>
  </property>
  <property fmtid="{D5CDD505-2E9C-101B-9397-08002B2CF9AE}" pid="13" name="MSIP_Label_38f1469a-2c2a-4aee-b92b-090d4c5468ff_ContentBits">
    <vt:lpwstr>0</vt:lpwstr>
  </property>
  <property fmtid="{D5CDD505-2E9C-101B-9397-08002B2CF9AE}" pid="14" name="ContentTypeId">
    <vt:lpwstr>0x010100CC74A2729ADB4D41817B498CDA66B939</vt:lpwstr>
  </property>
</Properties>
</file>